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91" r:id="rId4"/>
    <p:sldId id="258" r:id="rId5"/>
    <p:sldId id="260" r:id="rId6"/>
    <p:sldId id="262" r:id="rId7"/>
    <p:sldId id="259" r:id="rId8"/>
    <p:sldId id="297" r:id="rId9"/>
    <p:sldId id="296" r:id="rId10"/>
    <p:sldId id="313" r:id="rId11"/>
    <p:sldId id="301" r:id="rId12"/>
    <p:sldId id="294" r:id="rId13"/>
    <p:sldId id="298" r:id="rId14"/>
    <p:sldId id="318" r:id="rId15"/>
    <p:sldId id="290" r:id="rId16"/>
    <p:sldId id="308" r:id="rId17"/>
    <p:sldId id="303" r:id="rId18"/>
    <p:sldId id="264" r:id="rId19"/>
    <p:sldId id="302" r:id="rId20"/>
    <p:sldId id="286" r:id="rId21"/>
    <p:sldId id="295" r:id="rId22"/>
    <p:sldId id="304" r:id="rId23"/>
    <p:sldId id="299" r:id="rId24"/>
    <p:sldId id="268" r:id="rId25"/>
    <p:sldId id="312" r:id="rId26"/>
    <p:sldId id="311" r:id="rId27"/>
    <p:sldId id="305" r:id="rId28"/>
    <p:sldId id="317" r:id="rId29"/>
    <p:sldId id="310" r:id="rId30"/>
    <p:sldId id="306" r:id="rId31"/>
    <p:sldId id="307" r:id="rId32"/>
    <p:sldId id="319" r:id="rId33"/>
    <p:sldId id="320" r:id="rId34"/>
    <p:sldId id="314" r:id="rId35"/>
    <p:sldId id="293" r:id="rId36"/>
    <p:sldId id="271" r:id="rId37"/>
    <p:sldId id="300" r:id="rId38"/>
    <p:sldId id="309" r:id="rId39"/>
    <p:sldId id="261" r:id="rId40"/>
    <p:sldId id="321" r:id="rId41"/>
  </p:sldIdLst>
  <p:sldSz cx="9144000" cy="6858000" type="screen4x3"/>
  <p:notesSz cx="6858000" cy="9117013"/>
  <p:defaultTextStyle>
    <a:defPPr>
      <a:defRPr lang="en-US"/>
    </a:defPPr>
    <a:lvl1pPr algn="l" rtl="0" eaLnBrk="0" fontAlgn="base" hangingPunct="0">
      <a:spcBef>
        <a:spcPct val="0"/>
      </a:spcBef>
      <a:spcAft>
        <a:spcPct val="0"/>
      </a:spcAft>
      <a:defRPr sz="3600" kern="1200">
        <a:solidFill>
          <a:schemeClr val="accent2"/>
        </a:solidFill>
        <a:latin typeface="Times New Roman" charset="0"/>
        <a:ea typeface="+mn-ea"/>
        <a:cs typeface="+mn-cs"/>
      </a:defRPr>
    </a:lvl1pPr>
    <a:lvl2pPr marL="457200" algn="l" rtl="0" eaLnBrk="0" fontAlgn="base" hangingPunct="0">
      <a:spcBef>
        <a:spcPct val="0"/>
      </a:spcBef>
      <a:spcAft>
        <a:spcPct val="0"/>
      </a:spcAft>
      <a:defRPr sz="3600" kern="1200">
        <a:solidFill>
          <a:schemeClr val="accent2"/>
        </a:solidFill>
        <a:latin typeface="Times New Roman" charset="0"/>
        <a:ea typeface="+mn-ea"/>
        <a:cs typeface="+mn-cs"/>
      </a:defRPr>
    </a:lvl2pPr>
    <a:lvl3pPr marL="914400" algn="l" rtl="0" eaLnBrk="0" fontAlgn="base" hangingPunct="0">
      <a:spcBef>
        <a:spcPct val="0"/>
      </a:spcBef>
      <a:spcAft>
        <a:spcPct val="0"/>
      </a:spcAft>
      <a:defRPr sz="3600" kern="1200">
        <a:solidFill>
          <a:schemeClr val="accent2"/>
        </a:solidFill>
        <a:latin typeface="Times New Roman" charset="0"/>
        <a:ea typeface="+mn-ea"/>
        <a:cs typeface="+mn-cs"/>
      </a:defRPr>
    </a:lvl3pPr>
    <a:lvl4pPr marL="1371600" algn="l" rtl="0" eaLnBrk="0" fontAlgn="base" hangingPunct="0">
      <a:spcBef>
        <a:spcPct val="0"/>
      </a:spcBef>
      <a:spcAft>
        <a:spcPct val="0"/>
      </a:spcAft>
      <a:defRPr sz="3600" kern="1200">
        <a:solidFill>
          <a:schemeClr val="accent2"/>
        </a:solidFill>
        <a:latin typeface="Times New Roman" charset="0"/>
        <a:ea typeface="+mn-ea"/>
        <a:cs typeface="+mn-cs"/>
      </a:defRPr>
    </a:lvl4pPr>
    <a:lvl5pPr marL="1828800" algn="l" rtl="0" eaLnBrk="0" fontAlgn="base" hangingPunct="0">
      <a:spcBef>
        <a:spcPct val="0"/>
      </a:spcBef>
      <a:spcAft>
        <a:spcPct val="0"/>
      </a:spcAft>
      <a:defRPr sz="3600" kern="1200">
        <a:solidFill>
          <a:schemeClr val="accent2"/>
        </a:solidFill>
        <a:latin typeface="Times New Roman" charset="0"/>
        <a:ea typeface="+mn-ea"/>
        <a:cs typeface="+mn-cs"/>
      </a:defRPr>
    </a:lvl5pPr>
    <a:lvl6pPr marL="2286000" algn="l" defTabSz="914400" rtl="0" eaLnBrk="1" latinLnBrk="0" hangingPunct="1">
      <a:defRPr sz="3600" kern="1200">
        <a:solidFill>
          <a:schemeClr val="accent2"/>
        </a:solidFill>
        <a:latin typeface="Times New Roman" charset="0"/>
        <a:ea typeface="+mn-ea"/>
        <a:cs typeface="+mn-cs"/>
      </a:defRPr>
    </a:lvl6pPr>
    <a:lvl7pPr marL="2743200" algn="l" defTabSz="914400" rtl="0" eaLnBrk="1" latinLnBrk="0" hangingPunct="1">
      <a:defRPr sz="3600" kern="1200">
        <a:solidFill>
          <a:schemeClr val="accent2"/>
        </a:solidFill>
        <a:latin typeface="Times New Roman" charset="0"/>
        <a:ea typeface="+mn-ea"/>
        <a:cs typeface="+mn-cs"/>
      </a:defRPr>
    </a:lvl7pPr>
    <a:lvl8pPr marL="3200400" algn="l" defTabSz="914400" rtl="0" eaLnBrk="1" latinLnBrk="0" hangingPunct="1">
      <a:defRPr sz="3600" kern="1200">
        <a:solidFill>
          <a:schemeClr val="accent2"/>
        </a:solidFill>
        <a:latin typeface="Times New Roman" charset="0"/>
        <a:ea typeface="+mn-ea"/>
        <a:cs typeface="+mn-cs"/>
      </a:defRPr>
    </a:lvl8pPr>
    <a:lvl9pPr marL="3657600" algn="l" defTabSz="914400" rtl="0" eaLnBrk="1" latinLnBrk="0" hangingPunct="1">
      <a:defRPr sz="3600" kern="1200">
        <a:solidFill>
          <a:schemeClr val="accent2"/>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3333FF"/>
    <a:srgbClr val="969696"/>
    <a:srgbClr val="000000"/>
    <a:srgbClr val="FF5050"/>
    <a:srgbClr val="00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75" d="100"/>
          <a:sy n="75" d="100"/>
        </p:scale>
        <p:origin x="-1824" y="-450"/>
      </p:cViewPr>
      <p:guideLst>
        <p:guide orient="horz" pos="2988"/>
        <p:guide pos="22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592" y="582"/>
      </p:cViewPr>
      <p:guideLst>
        <p:guide orient="horz" pos="2872"/>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20.xml"/><Relationship Id="rId26" Type="http://schemas.openxmlformats.org/officeDocument/2006/relationships/slide" Target="slides/slide29.xml"/><Relationship Id="rId3" Type="http://schemas.openxmlformats.org/officeDocument/2006/relationships/slide" Target="slides/slide4.xml"/><Relationship Id="rId21" Type="http://schemas.openxmlformats.org/officeDocument/2006/relationships/slide" Target="slides/slide23.xml"/><Relationship Id="rId34" Type="http://schemas.openxmlformats.org/officeDocument/2006/relationships/slide" Target="slides/slide40.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9.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2.xml"/><Relationship Id="rId29"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8.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1.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7.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30.xml"/><Relationship Id="rId30"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sz="1000" b="1">
                <a:solidFill>
                  <a:schemeClr val="tx1"/>
                </a:solidFill>
                <a:latin typeface="Arial" charset="0"/>
              </a:rPr>
              <a:t>&lt;Course name&gt; &lt;Lesson number&gt;</a:t>
            </a:r>
            <a:r>
              <a:rPr lang="en-US" sz="1000" b="1">
                <a:solidFill>
                  <a:schemeClr val="tx1"/>
                </a:solidFill>
              </a:rPr>
              <a:t>-</a:t>
            </a:r>
            <a:fld id="{60F2A040-4A09-4A81-A64A-6E5FF08AE5FC}" type="slidenum">
              <a:rPr lang="en-US" sz="1000" b="1">
                <a:solidFill>
                  <a:schemeClr val="tx1"/>
                </a:solidFill>
                <a:latin typeface="Arial" charset="0"/>
              </a:rPr>
              <a:pPr algn="ctr" defTabSz="1008063">
                <a:spcBef>
                  <a:spcPct val="50000"/>
                </a:spcBef>
                <a:defRPr/>
              </a:pPr>
              <a:t>‹#›</a:t>
            </a:fld>
            <a:endParaRPr lang="en-US" sz="1000" b="1">
              <a:solidFill>
                <a:schemeClr val="tx1"/>
              </a:solidFill>
              <a:latin typeface="Arial"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noProof="0" smtClean="0"/>
              <a:t>Heading (Level 1) Arial 11pt Bold</a:t>
            </a:r>
          </a:p>
          <a:p>
            <a:pPr lvl="1"/>
            <a:r>
              <a:rPr lang="en-US" noProof="0" smtClean="0"/>
              <a:t>Body Text (Level 2) Times New Roman 11pt</a:t>
            </a:r>
          </a:p>
          <a:p>
            <a:pPr lvl="2"/>
            <a:r>
              <a:rPr lang="en-US" noProof="0" smtClean="0"/>
              <a:t>Bullet 1 (Level 3) Times New Roman 11pt</a:t>
            </a:r>
          </a:p>
          <a:p>
            <a:pPr lvl="3"/>
            <a:r>
              <a:rPr lang="en-US" noProof="0" smtClean="0"/>
              <a:t>Bullet 2 (Level 4) Times New Roman 11pt</a:t>
            </a:r>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r>
              <a:rPr lang="en-US" noProof="0" smtClean="0"/>
              <a:t>Technical Note (Level 1) Arial 11pt Bold (CHANGE TO BLUE)</a:t>
            </a:r>
          </a:p>
          <a:p>
            <a:pPr lvl="0"/>
            <a:r>
              <a:rPr lang="en-US" noProof="0" smtClean="0"/>
              <a:t>Instructor Note (Level 1) Arial 11pt Bold (CHANGE TO BLUE)</a:t>
            </a:r>
          </a:p>
          <a:p>
            <a:pPr lvl="1"/>
            <a:r>
              <a:rPr lang="en-US" noProof="0" smtClean="0"/>
              <a:t>Body Text (Level 2) Times New Roman 11pt (CHANGE TO BLUE)</a:t>
            </a:r>
          </a:p>
          <a:p>
            <a:pPr lvl="2"/>
            <a:r>
              <a:rPr lang="en-US" noProof="0" smtClean="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sz="1100" b="1">
                <a:solidFill>
                  <a:schemeClr val="tx1"/>
                </a:solidFill>
                <a:latin typeface="Arial" charset="0"/>
              </a:rPr>
              <a:t>Introduction to Oracle9</a:t>
            </a:r>
            <a:r>
              <a:rPr lang="en-US" sz="1100" b="1" i="1">
                <a:solidFill>
                  <a:schemeClr val="tx1"/>
                </a:solidFill>
              </a:rPr>
              <a:t>i</a:t>
            </a:r>
            <a:r>
              <a:rPr lang="en-US" sz="1100" b="1">
                <a:solidFill>
                  <a:schemeClr val="tx1"/>
                </a:solidFill>
                <a:latin typeface="Arial" charset="0"/>
              </a:rPr>
              <a:t>: SQL </a:t>
            </a:r>
            <a:r>
              <a:rPr lang="en-US" sz="1000" b="1">
                <a:solidFill>
                  <a:schemeClr val="tx1"/>
                </a:solidFill>
                <a:latin typeface="Arial" charset="0"/>
              </a:rPr>
              <a:t>1</a:t>
            </a:r>
            <a:r>
              <a:rPr lang="en-US" sz="1000" b="1">
                <a:solidFill>
                  <a:schemeClr val="tx1"/>
                </a:solidFill>
              </a:rPr>
              <a:t>-</a:t>
            </a:r>
            <a:fld id="{C3E193AA-0544-4BB9-AB6D-E9DD065783CA}" type="slidenum">
              <a:rPr lang="en-US" sz="1000" b="1">
                <a:solidFill>
                  <a:schemeClr val="tx1"/>
                </a:solidFill>
                <a:latin typeface="Arial" charset="0"/>
              </a:rPr>
              <a:pPr algn="ctr" defTabSz="1008063">
                <a:spcBef>
                  <a:spcPct val="50000"/>
                </a:spcBef>
                <a:defRPr/>
              </a:pPr>
              <a:t>‹#›</a:t>
            </a:fld>
            <a:endParaRPr lang="en-US" sz="1000" b="1">
              <a:solidFill>
                <a:schemeClr val="tx1"/>
              </a:solidFill>
              <a:latin typeface="Arial"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image" Target="../media/image30.png"/></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35.png"/></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image" Target="../media/image45.png"/></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image" Target="../media/image48.png"/><Relationship Id="rId4" Type="http://schemas.openxmlformats.org/officeDocument/2006/relationships/image" Target="../media/image47.png"/></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image" Target="../media/image51.png"/><Relationship Id="rId4" Type="http://schemas.openxmlformats.org/officeDocument/2006/relationships/image" Target="../media/image50.png"/></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image" Target="../media/image9.png"/></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endParaRPr lang="en-US" smtClean="0"/>
          </a:p>
          <a:p>
            <a:pPr>
              <a:tabLst>
                <a:tab pos="1155700" algn="l"/>
                <a:tab pos="2316163" algn="l"/>
              </a:tabLst>
            </a:pPr>
            <a:r>
              <a:rPr lang="en-US" sz="1200" smtClean="0">
                <a:solidFill>
                  <a:srgbClr val="0000FF"/>
                </a:solidFill>
              </a:rPr>
              <a:t>Schedule:	Timing	Topic</a:t>
            </a:r>
          </a:p>
          <a:p>
            <a:pPr lvl="1">
              <a:tabLst>
                <a:tab pos="1155700" algn="l"/>
                <a:tab pos="2316163" algn="l"/>
              </a:tabLst>
            </a:pPr>
            <a:r>
              <a:rPr lang="en-US" smtClean="0">
                <a:solidFill>
                  <a:srgbClr val="0000FF"/>
                </a:solidFill>
              </a:rPr>
              <a:t>	40 minutes	Lecture</a:t>
            </a:r>
          </a:p>
          <a:p>
            <a:pPr lvl="1">
              <a:tabLst>
                <a:tab pos="1155700" algn="l"/>
                <a:tab pos="2316163" algn="l"/>
              </a:tabLst>
            </a:pPr>
            <a:r>
              <a:rPr lang="en-US" smtClean="0">
                <a:solidFill>
                  <a:srgbClr val="0000FF"/>
                </a:solidFill>
              </a:rPr>
              <a:t>	25 minutes	Practice</a:t>
            </a:r>
          </a:p>
          <a:p>
            <a:pPr lvl="1">
              <a:tabLst>
                <a:tab pos="1155700" algn="l"/>
                <a:tab pos="2316163" algn="l"/>
              </a:tabLst>
            </a:pPr>
            <a:r>
              <a:rPr lang="en-US" smtClean="0">
                <a:solidFill>
                  <a:srgbClr val="0000FF"/>
                </a:solidFill>
              </a:rPr>
              <a:t>	65 minutes	Total</a:t>
            </a:r>
          </a:p>
        </p:txBody>
      </p:sp>
      <p:sp>
        <p:nvSpPr>
          <p:cNvPr id="47107" name="Rectangle 3"/>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pPr>
              <a:tabLst/>
            </a:pPr>
            <a:r>
              <a:rPr lang="en-US" smtClean="0"/>
              <a:t>Using Arithmetic Operators</a:t>
            </a:r>
          </a:p>
          <a:p>
            <a:pPr lvl="1">
              <a:tabLst/>
            </a:pPr>
            <a:r>
              <a:rPr lang="en-US" smtClean="0">
                <a:solidFill>
                  <a:srgbClr val="000000"/>
                </a:solidFill>
              </a:rPr>
              <a:t>The example in the slide uses the addition operator to calculate a salary increase of $300 for all employees and displays a new </a:t>
            </a:r>
            <a:r>
              <a:rPr lang="en-US" smtClean="0">
                <a:solidFill>
                  <a:srgbClr val="000000"/>
                </a:solidFill>
                <a:latin typeface="Courier New" pitchFamily="49" charset="0"/>
              </a:rPr>
              <a:t>SALARY+300</a:t>
            </a:r>
            <a:r>
              <a:rPr lang="en-US" smtClean="0">
                <a:solidFill>
                  <a:srgbClr val="000000"/>
                </a:solidFill>
              </a:rPr>
              <a:t> column in the output. </a:t>
            </a:r>
          </a:p>
          <a:p>
            <a:pPr lvl="1">
              <a:tabLst/>
            </a:pPr>
            <a:r>
              <a:rPr lang="en-US" smtClean="0">
                <a:solidFill>
                  <a:srgbClr val="000000"/>
                </a:solidFill>
              </a:rPr>
              <a:t>Note that the resultant calculated column </a:t>
            </a:r>
            <a:r>
              <a:rPr lang="en-US" smtClean="0">
                <a:solidFill>
                  <a:srgbClr val="000000"/>
                </a:solidFill>
                <a:latin typeface="Courier New" pitchFamily="49" charset="0"/>
              </a:rPr>
              <a:t>SALARY+300</a:t>
            </a:r>
            <a:r>
              <a:rPr lang="en-US" smtClean="0">
                <a:solidFill>
                  <a:srgbClr val="000000"/>
                </a:solidFill>
              </a:rPr>
              <a:t> is not a new column in the </a:t>
            </a:r>
            <a:r>
              <a:rPr lang="en-US" smtClean="0">
                <a:solidFill>
                  <a:srgbClr val="000000"/>
                </a:solidFill>
                <a:latin typeface="Courier New" pitchFamily="49" charset="0"/>
              </a:rPr>
              <a:t>EMPLOYEES</a:t>
            </a:r>
            <a:r>
              <a:rPr lang="en-US" smtClean="0">
                <a:solidFill>
                  <a:srgbClr val="000000"/>
                </a:solidFill>
              </a:rPr>
              <a:t> table; it is for display only. By default, the name of a new column comes from the calculation that generated it</a:t>
            </a:r>
            <a:r>
              <a:rPr lang="en-US" smtClean="0"/>
              <a:t>—</a:t>
            </a:r>
            <a:r>
              <a:rPr lang="en-US" smtClean="0">
                <a:solidFill>
                  <a:srgbClr val="000000"/>
                </a:solidFill>
              </a:rPr>
              <a:t>in this case, </a:t>
            </a:r>
            <a:r>
              <a:rPr lang="en-US" smtClean="0">
                <a:solidFill>
                  <a:srgbClr val="000000"/>
                </a:solidFill>
                <a:latin typeface="Courier New" pitchFamily="49" charset="0"/>
              </a:rPr>
              <a:t>salary+300</a:t>
            </a:r>
            <a:r>
              <a:rPr lang="en-US" smtClean="0">
                <a:solidFill>
                  <a:srgbClr val="000000"/>
                </a:solidFill>
              </a:rPr>
              <a:t>.</a:t>
            </a:r>
          </a:p>
          <a:p>
            <a:pPr lvl="1">
              <a:tabLst/>
            </a:pPr>
            <a:r>
              <a:rPr lang="en-US" b="1" smtClean="0"/>
              <a:t>Note:</a:t>
            </a:r>
            <a:r>
              <a:rPr lang="en-US" smtClean="0"/>
              <a:t> The Oracle9</a:t>
            </a:r>
            <a:r>
              <a:rPr lang="en-US" i="1" smtClean="0"/>
              <a:t>i</a:t>
            </a:r>
            <a:r>
              <a:rPr lang="en-US" smtClean="0"/>
              <a:t> server ignores blank spaces before and after the arithmetic operator.</a:t>
            </a:r>
          </a:p>
          <a:p>
            <a:pPr>
              <a:tabLst/>
            </a:pPr>
            <a:endParaRPr lang="en-US" b="0" smtClean="0">
              <a:latin typeface="Times New Roman" charset="0"/>
            </a:endParaRPr>
          </a:p>
        </p:txBody>
      </p:sp>
      <p:sp>
        <p:nvSpPr>
          <p:cNvPr id="56323" name="Rectangle 3"/>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p:spPr>
        <p:txBody>
          <a:bodyPr/>
          <a:lstStyle/>
          <a:p>
            <a:pPr>
              <a:tabLst/>
            </a:pPr>
            <a:r>
              <a:rPr lang="en-US" smtClean="0"/>
              <a:t>Operator Precedence</a:t>
            </a:r>
          </a:p>
          <a:p>
            <a:pPr lvl="1">
              <a:tabLst/>
            </a:pPr>
            <a:r>
              <a:rPr lang="en-US" smtClean="0"/>
              <a:t>If an arithmetic expression contains more than one operator, multiplication and division are evaluated first. If operators within an expression are of same priority, then evaluation is done from left to right.</a:t>
            </a:r>
          </a:p>
          <a:p>
            <a:pPr lvl="1">
              <a:tabLst/>
            </a:pPr>
            <a:r>
              <a:rPr lang="en-US" smtClean="0"/>
              <a:t>You can use parentheses to force the expression within parentheses to be evaluated first.</a:t>
            </a:r>
          </a:p>
          <a:p>
            <a:pPr lvl="1">
              <a:tabLst/>
            </a:pPr>
            <a:r>
              <a:rPr lang="en-US" smtClean="0"/>
              <a:t> </a:t>
            </a:r>
          </a:p>
        </p:txBody>
      </p:sp>
      <p:sp>
        <p:nvSpPr>
          <p:cNvPr id="57347" name="Rectangle 3"/>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93713" y="153988"/>
            <a:ext cx="5867400" cy="4400550"/>
          </a:xfrm>
          <a:ln cap="flat"/>
        </p:spPr>
      </p:sp>
      <p:sp>
        <p:nvSpPr>
          <p:cNvPr id="58371" name="Rectangle 3"/>
          <p:cNvSpPr>
            <a:spLocks noGrp="1" noChangeArrowheads="1"/>
          </p:cNvSpPr>
          <p:nvPr>
            <p:ph type="body" idx="1"/>
          </p:nvPr>
        </p:nvSpPr>
        <p:spPr>
          <a:noFill/>
          <a:ln/>
        </p:spPr>
        <p:txBody>
          <a:bodyPr/>
          <a:lstStyle/>
          <a:p>
            <a:r>
              <a:rPr lang="en-US" smtClean="0"/>
              <a:t>Operator Precedence (continued)</a:t>
            </a:r>
          </a:p>
          <a:p>
            <a:pPr lvl="1"/>
            <a:r>
              <a:rPr lang="en-US" smtClean="0"/>
              <a:t>The example on the slide displays the last name, salary, and annual compensation of employees. It calculates the annual compensation as 12 multiplied by the monthly salary, plus a one-time bonus of $100. Notice that multiplication is performed before addition.</a:t>
            </a:r>
          </a:p>
          <a:p>
            <a:pPr lvl="1"/>
            <a:r>
              <a:rPr lang="en-US" b="1" smtClean="0"/>
              <a:t>Note:</a:t>
            </a:r>
            <a:r>
              <a:rPr lang="en-US" smtClean="0"/>
              <a:t> Use parentheses to reinforce the standard </a:t>
            </a:r>
            <a:r>
              <a:rPr lang="en-US" smtClean="0">
                <a:solidFill>
                  <a:srgbClr val="FC0128"/>
                </a:solidFill>
              </a:rPr>
              <a:t>order of precedence</a:t>
            </a:r>
            <a:r>
              <a:rPr lang="en-US" smtClean="0"/>
              <a:t> and to improve clarity. For example, the expression on the slide can be written as </a:t>
            </a:r>
            <a:r>
              <a:rPr lang="en-US" smtClean="0">
                <a:latin typeface="Courier New" pitchFamily="49" charset="0"/>
              </a:rPr>
              <a:t>(12*salary)+100</a:t>
            </a:r>
            <a:r>
              <a:rPr lang="en-US" smtClean="0"/>
              <a:t> with no change in the result.</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Demo:</a:t>
            </a:r>
            <a:r>
              <a:rPr lang="en-US" i="1" smtClean="0">
                <a:solidFill>
                  <a:srgbClr val="0000FF"/>
                </a:solidFill>
              </a:rPr>
              <a:t> </a:t>
            </a:r>
            <a:r>
              <a:rPr lang="en-US" smtClean="0">
                <a:solidFill>
                  <a:srgbClr val="0000FF"/>
                </a:solidFill>
                <a:latin typeface="Courier New" pitchFamily="49" charset="0"/>
              </a:rPr>
              <a:t>1_prec1.sql</a:t>
            </a:r>
            <a:r>
              <a:rPr lang="en-US" i="1" smtClean="0">
                <a:solidFill>
                  <a:srgbClr val="0000FF"/>
                </a:solidFill>
              </a:rPr>
              <a:t>, </a:t>
            </a:r>
            <a:r>
              <a:rPr lang="en-US" smtClean="0">
                <a:solidFill>
                  <a:srgbClr val="0000FF"/>
                </a:solidFill>
                <a:latin typeface="Courier New" pitchFamily="49" charset="0"/>
              </a:rPr>
              <a:t>1_prec2.sql</a:t>
            </a:r>
          </a:p>
          <a:p>
            <a:pPr lvl="1"/>
            <a:r>
              <a:rPr lang="en-US" smtClean="0">
                <a:solidFill>
                  <a:srgbClr val="0000FF"/>
                </a:solidFill>
              </a:rPr>
              <a:t>Purpose:</a:t>
            </a:r>
            <a:r>
              <a:rPr lang="en-US" i="1" smtClean="0">
                <a:solidFill>
                  <a:srgbClr val="0000FF"/>
                </a:solidFill>
              </a:rPr>
              <a:t> </a:t>
            </a:r>
            <a:r>
              <a:rPr lang="en-US" smtClean="0">
                <a:solidFill>
                  <a:srgbClr val="0000FF"/>
                </a:solidFill>
              </a:rPr>
              <a:t>To illustrate viewing a query containing no parentheses and executing a query with parentheses to override rules of precedence.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93713" y="153988"/>
            <a:ext cx="5867400" cy="4400550"/>
          </a:xfrm>
          <a:ln cap="flat"/>
        </p:spPr>
      </p:sp>
      <p:sp>
        <p:nvSpPr>
          <p:cNvPr id="59395" name="Rectangle 3"/>
          <p:cNvSpPr>
            <a:spLocks noGrp="1" noChangeArrowheads="1"/>
          </p:cNvSpPr>
          <p:nvPr>
            <p:ph type="body" idx="1"/>
          </p:nvPr>
        </p:nvSpPr>
        <p:spPr>
          <a:noFill/>
          <a:ln/>
        </p:spPr>
        <p:txBody>
          <a:bodyPr/>
          <a:lstStyle/>
          <a:p>
            <a:r>
              <a:rPr lang="en-US" smtClean="0"/>
              <a:t>Using Parentheses</a:t>
            </a:r>
          </a:p>
          <a:p>
            <a:pPr lvl="1"/>
            <a:r>
              <a:rPr lang="en-US" smtClean="0"/>
              <a:t>You can override the </a:t>
            </a:r>
            <a:r>
              <a:rPr lang="en-US" smtClean="0">
                <a:solidFill>
                  <a:srgbClr val="FC0128"/>
                </a:solidFill>
              </a:rPr>
              <a:t>rules of precedence</a:t>
            </a:r>
            <a:r>
              <a:rPr lang="en-US" smtClean="0"/>
              <a:t> by using parentheses to specify the order in which operators are executed.</a:t>
            </a:r>
          </a:p>
          <a:p>
            <a:pPr lvl="1"/>
            <a:r>
              <a:rPr lang="en-US" smtClean="0"/>
              <a:t>The example on the slide displays the last name, salary, and annual compensation of employees. It calculates the annual compensation as monthly salary plus a monthly bonus of $100, multiplied by 12. Because of the parentheses, addition takes priority over multiplication.</a:t>
            </a:r>
          </a:p>
          <a:p>
            <a:endParaRPr lang="en-US" b="0"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4613" y="-4763"/>
            <a:ext cx="2976562" cy="458788"/>
          </a:xfrm>
          <a:prstGeom prst="rect">
            <a:avLst/>
          </a:prstGeom>
          <a:noFill/>
          <a:ln w="9525">
            <a:noFill/>
            <a:miter lim="800000"/>
            <a:headEnd/>
            <a:tailEnd/>
          </a:ln>
        </p:spPr>
        <p:txBody>
          <a:bodyPr wrap="none" anchor="ctr"/>
          <a:lstStyle/>
          <a:p>
            <a:endParaRPr lang="en-US"/>
          </a:p>
        </p:txBody>
      </p:sp>
      <p:sp>
        <p:nvSpPr>
          <p:cNvPr id="60419" name="Rectangle 3"/>
          <p:cNvSpPr>
            <a:spLocks noChangeArrowheads="1"/>
          </p:cNvSpPr>
          <p:nvPr/>
        </p:nvSpPr>
        <p:spPr bwMode="auto">
          <a:xfrm>
            <a:off x="-4763" y="-4763"/>
            <a:ext cx="2974976" cy="458788"/>
          </a:xfrm>
          <a:prstGeom prst="rect">
            <a:avLst/>
          </a:prstGeom>
          <a:noFill/>
          <a:ln w="9525">
            <a:noFill/>
            <a:miter lim="800000"/>
            <a:headEnd/>
            <a:tailEnd/>
          </a:ln>
        </p:spPr>
        <p:txBody>
          <a:bodyPr wrap="none" anchor="ctr"/>
          <a:lstStyle/>
          <a:p>
            <a:endParaRPr lang="en-US"/>
          </a:p>
        </p:txBody>
      </p:sp>
      <p:sp>
        <p:nvSpPr>
          <p:cNvPr id="60420" name="Rectangle 4"/>
          <p:cNvSpPr>
            <a:spLocks noGrp="1" noChangeArrowheads="1"/>
          </p:cNvSpPr>
          <p:nvPr>
            <p:ph type="body" idx="1"/>
          </p:nvPr>
        </p:nvSpPr>
        <p:spPr>
          <a:noFill/>
          <a:ln/>
        </p:spPr>
        <p:txBody>
          <a:bodyPr/>
          <a:lstStyle/>
          <a:p>
            <a:pPr defTabSz="474663">
              <a:tabLst/>
            </a:pPr>
            <a:r>
              <a:rPr lang="en-US" smtClean="0"/>
              <a:t>Null Values</a:t>
            </a:r>
          </a:p>
          <a:p>
            <a:pPr marL="123825" lvl="1" defTabSz="474663">
              <a:tabLst/>
            </a:pPr>
            <a:r>
              <a:rPr lang="en-US" smtClean="0"/>
              <a:t>If a row lacks the data value for a particular column, that value is said to be </a:t>
            </a:r>
            <a:r>
              <a:rPr lang="en-US" i="1" smtClean="0"/>
              <a:t>null</a:t>
            </a:r>
            <a:r>
              <a:rPr lang="en-US" smtClean="0"/>
              <a:t>, or to contain a </a:t>
            </a:r>
            <a:r>
              <a:rPr lang="en-US" smtClean="0">
                <a:solidFill>
                  <a:srgbClr val="FC0128"/>
                </a:solidFill>
              </a:rPr>
              <a:t>null.</a:t>
            </a:r>
            <a:r>
              <a:rPr lang="en-US" smtClean="0"/>
              <a:t> </a:t>
            </a:r>
          </a:p>
          <a:p>
            <a:pPr marL="123825" lvl="1" defTabSz="474663">
              <a:tabLst/>
            </a:pPr>
            <a:r>
              <a:rPr lang="en-US" smtClean="0"/>
              <a:t>A null is a value that is unavailable, unassigned, unknown, or inapplicable. A null is not the same as zero or a space. Zero is a number, and a space is a character. </a:t>
            </a:r>
          </a:p>
          <a:p>
            <a:pPr marL="123825" lvl="1" defTabSz="474663">
              <a:tabLst/>
            </a:pPr>
            <a:r>
              <a:rPr lang="en-US" smtClean="0"/>
              <a:t>Columns of any data type can contain nulls. However, some constraints, </a:t>
            </a:r>
            <a:r>
              <a:rPr lang="en-US" smtClean="0">
                <a:latin typeface="Courier New" pitchFamily="49" charset="0"/>
              </a:rPr>
              <a:t>NOT NULL</a:t>
            </a:r>
            <a:r>
              <a:rPr lang="en-US" smtClean="0"/>
              <a:t> and </a:t>
            </a:r>
            <a:r>
              <a:rPr lang="en-US" smtClean="0">
                <a:latin typeface="Courier New" pitchFamily="49" charset="0"/>
              </a:rPr>
              <a:t>PRIMARY KEY</a:t>
            </a:r>
            <a:r>
              <a:rPr lang="en-US" smtClean="0"/>
              <a:t>, prevent nulls from being used in the column. </a:t>
            </a:r>
          </a:p>
          <a:p>
            <a:pPr marL="123825" lvl="1" defTabSz="474663">
              <a:tabLst/>
            </a:pPr>
            <a:r>
              <a:rPr lang="en-US" smtClean="0"/>
              <a:t>In the </a:t>
            </a:r>
            <a:r>
              <a:rPr lang="en-US" smtClean="0">
                <a:latin typeface="Courier New" pitchFamily="49" charset="0"/>
              </a:rPr>
              <a:t>COMMISSION_PCT</a:t>
            </a:r>
            <a:r>
              <a:rPr lang="en-US" smtClean="0"/>
              <a:t> column in the </a:t>
            </a:r>
            <a:r>
              <a:rPr lang="en-US" smtClean="0">
                <a:latin typeface="Courier New" pitchFamily="49" charset="0"/>
              </a:rPr>
              <a:t>EMPLOYEES</a:t>
            </a:r>
            <a:r>
              <a:rPr lang="en-US" smtClean="0"/>
              <a:t> table, notice that only a sales manager or sales representative can earn a commission. Other employees are not entitled to earn commissions. A null  represents that fact. </a:t>
            </a:r>
          </a:p>
          <a:p>
            <a:pPr marL="123825" lvl="1" defTabSz="474663">
              <a:tabLst/>
            </a:pPr>
            <a:endParaRPr lang="en-US" smtClean="0"/>
          </a:p>
          <a:p>
            <a:pPr marL="123825" lvl="1" defTabSz="474663">
              <a:tabLst/>
            </a:pPr>
            <a:endParaRPr lang="en-US" smtClean="0"/>
          </a:p>
          <a:p>
            <a:pPr marL="123825" lvl="1" defTabSz="474663">
              <a:tabLst/>
            </a:pPr>
            <a:endParaRPr lang="en-US" smtClean="0"/>
          </a:p>
          <a:p>
            <a:pPr marL="123825" lvl="1" defTabSz="474663">
              <a:tabLst/>
            </a:pPr>
            <a:endParaRPr lang="en-US" smtClean="0"/>
          </a:p>
          <a:p>
            <a:pPr marL="123825" lvl="1" defTabSz="474663">
              <a:tabLst/>
            </a:pPr>
            <a:endParaRPr lang="en-US" smtClean="0"/>
          </a:p>
          <a:p>
            <a:pPr marL="123825" lvl="1" defTabSz="474663">
              <a:tabLst/>
            </a:pPr>
            <a:endParaRPr lang="en-US" smtClean="0"/>
          </a:p>
          <a:p>
            <a:pPr defTabSz="474663">
              <a:tabLst/>
            </a:pPr>
            <a:r>
              <a:rPr lang="en-US" smtClean="0">
                <a:solidFill>
                  <a:srgbClr val="0000FF"/>
                </a:solidFill>
              </a:rPr>
              <a:t>Instructor Note</a:t>
            </a:r>
          </a:p>
          <a:p>
            <a:pPr marL="123825" lvl="1" defTabSz="474663">
              <a:tabLst/>
            </a:pPr>
            <a:r>
              <a:rPr lang="en-US" smtClean="0">
                <a:solidFill>
                  <a:srgbClr val="0000FF"/>
                </a:solidFill>
              </a:rPr>
              <a:t>Demo: </a:t>
            </a:r>
            <a:r>
              <a:rPr lang="en-US" smtClean="0">
                <a:solidFill>
                  <a:srgbClr val="0000FF"/>
                </a:solidFill>
                <a:latin typeface="Courier New" pitchFamily="49" charset="0"/>
              </a:rPr>
              <a:t>1_null.sql</a:t>
            </a:r>
          </a:p>
          <a:p>
            <a:pPr marL="123825" lvl="1" defTabSz="474663">
              <a:tabLst/>
            </a:pPr>
            <a:r>
              <a:rPr lang="en-US" smtClean="0">
                <a:solidFill>
                  <a:srgbClr val="0000FF"/>
                </a:solidFill>
              </a:rPr>
              <a:t>Purpose:</a:t>
            </a:r>
            <a:r>
              <a:rPr lang="en-US" i="1" smtClean="0">
                <a:solidFill>
                  <a:srgbClr val="0000FF"/>
                </a:solidFill>
              </a:rPr>
              <a:t> </a:t>
            </a:r>
            <a:r>
              <a:rPr lang="en-US" smtClean="0">
                <a:solidFill>
                  <a:srgbClr val="0000FF"/>
                </a:solidFill>
              </a:rPr>
              <a:t>To illustrate calculating with null values.</a:t>
            </a:r>
          </a:p>
        </p:txBody>
      </p:sp>
      <p:sp>
        <p:nvSpPr>
          <p:cNvPr id="60421" name="Rectangle 5"/>
          <p:cNvSpPr>
            <a:spLocks noGrp="1" noRot="1" noChangeAspect="1" noChangeArrowheads="1" noTextEdit="1"/>
          </p:cNvSpPr>
          <p:nvPr>
            <p:ph type="sldImg"/>
          </p:nvPr>
        </p:nvSpPr>
        <p:spPr>
          <a:xfrm>
            <a:off x="496888" y="157163"/>
            <a:ext cx="5864225" cy="4397375"/>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93713" y="153988"/>
            <a:ext cx="5867400" cy="4400550"/>
          </a:xfrm>
          <a:ln cap="flat"/>
        </p:spPr>
      </p:sp>
      <p:sp>
        <p:nvSpPr>
          <p:cNvPr id="61443" name="Rectangle 3"/>
          <p:cNvSpPr>
            <a:spLocks noGrp="1" noChangeArrowheads="1"/>
          </p:cNvSpPr>
          <p:nvPr>
            <p:ph type="body" idx="1"/>
          </p:nvPr>
        </p:nvSpPr>
        <p:spPr>
          <a:noFill/>
          <a:ln/>
        </p:spPr>
        <p:txBody>
          <a:bodyPr/>
          <a:lstStyle/>
          <a:p>
            <a:r>
              <a:rPr lang="en-US" smtClean="0"/>
              <a:t>Null Values (continued)</a:t>
            </a:r>
          </a:p>
          <a:p>
            <a:pPr lvl="1"/>
            <a:r>
              <a:rPr lang="en-US" smtClean="0"/>
              <a:t>If any column value in an arithmetic expression is null, the result is </a:t>
            </a:r>
            <a:r>
              <a:rPr lang="en-US" smtClean="0">
                <a:solidFill>
                  <a:srgbClr val="FC0128"/>
                </a:solidFill>
              </a:rPr>
              <a:t>null.</a:t>
            </a:r>
            <a:r>
              <a:rPr lang="en-US" smtClean="0"/>
              <a:t> For example, if you attempt to perform division with zero, you get an error. However, if you divide a number by null, the result is a null or unknown. </a:t>
            </a:r>
          </a:p>
          <a:p>
            <a:pPr lvl="1"/>
            <a:r>
              <a:rPr lang="en-US" smtClean="0"/>
              <a:t>In the example on the slide, employee King does not get any commission. Because the </a:t>
            </a:r>
            <a:r>
              <a:rPr lang="en-US" smtClean="0">
                <a:latin typeface="Courier New" pitchFamily="49" charset="0"/>
              </a:rPr>
              <a:t>COMMISSION_PCT</a:t>
            </a:r>
            <a:r>
              <a:rPr lang="en-US" smtClean="0"/>
              <a:t> column in the arithmetic expression is null, the result is null. </a:t>
            </a:r>
          </a:p>
          <a:p>
            <a:pPr lvl="1"/>
            <a:r>
              <a:rPr lang="en-US" smtClean="0"/>
              <a:t>For more information, see </a:t>
            </a:r>
            <a:r>
              <a:rPr lang="en-US" i="1" smtClean="0"/>
              <a:t>Oracle9i SQL Reference,</a:t>
            </a:r>
            <a:r>
              <a:rPr lang="en-US" smtClean="0"/>
              <a:t> “Basic Elements of SQL.”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93713" y="153988"/>
            <a:ext cx="5867400" cy="4400550"/>
          </a:xfrm>
          <a:ln cap="flat"/>
        </p:spPr>
      </p:sp>
      <p:sp>
        <p:nvSpPr>
          <p:cNvPr id="62467" name="Rectangle 3"/>
          <p:cNvSpPr>
            <a:spLocks noGrp="1" noChangeArrowheads="1"/>
          </p:cNvSpPr>
          <p:nvPr>
            <p:ph type="body" idx="1"/>
          </p:nvPr>
        </p:nvSpPr>
        <p:spPr>
          <a:noFill/>
          <a:ln/>
        </p:spPr>
        <p:txBody>
          <a:bodyPr/>
          <a:lstStyle/>
          <a:p>
            <a:pPr>
              <a:lnSpc>
                <a:spcPct val="112000"/>
              </a:lnSpc>
              <a:spcBef>
                <a:spcPct val="0"/>
              </a:spcBef>
              <a:spcAft>
                <a:spcPct val="24000"/>
              </a:spcAft>
            </a:pPr>
            <a:r>
              <a:rPr lang="en-US" smtClean="0"/>
              <a:t>Column Aliases</a:t>
            </a:r>
            <a:endParaRPr lang="en-US" b="0" smtClean="0">
              <a:latin typeface="Times" pitchFamily="18" charset="0"/>
            </a:endParaRPr>
          </a:p>
          <a:p>
            <a:pPr lvl="1"/>
            <a:r>
              <a:rPr lang="en-US" smtClean="0"/>
              <a:t>When displaying the result of a query, </a:t>
            </a:r>
            <a:r>
              <a:rPr lang="en-US" i="1" smtClean="0"/>
              <a:t>i</a:t>
            </a:r>
            <a:r>
              <a:rPr lang="en-US" smtClean="0"/>
              <a:t>SQL*Plus normally uses the name of the selected column as the column heading. This heading may not be descriptive and hence may be difficult to understand. You can change a column heading by using a column alias.</a:t>
            </a:r>
          </a:p>
          <a:p>
            <a:pPr lvl="1"/>
            <a:r>
              <a:rPr lang="en-US" smtClean="0"/>
              <a:t>Specify the alias after the column in the </a:t>
            </a:r>
            <a:r>
              <a:rPr lang="en-US" smtClean="0">
                <a:latin typeface="Courier New" pitchFamily="49" charset="0"/>
              </a:rPr>
              <a:t>SELECT</a:t>
            </a:r>
            <a:r>
              <a:rPr lang="en-US" smtClean="0"/>
              <a:t> list using a space as a separator. By default, </a:t>
            </a:r>
            <a:r>
              <a:rPr lang="en-US" smtClean="0">
                <a:solidFill>
                  <a:srgbClr val="FC0128"/>
                </a:solidFill>
              </a:rPr>
              <a:t>alias headings</a:t>
            </a:r>
            <a:r>
              <a:rPr lang="en-US" smtClean="0"/>
              <a:t> appear in uppercase. If the alias contains spaces or special characters (such as # or $), or is case sensitive, enclose the alias in double quotation marks (" ").</a:t>
            </a:r>
          </a:p>
          <a:p>
            <a:endParaRPr lang="en-US" smtClean="0"/>
          </a:p>
          <a:p>
            <a:endParaRPr lang="en-US" smtClean="0">
              <a:solidFill>
                <a:schemeClr val="accent2"/>
              </a:solidFill>
            </a:endParaRPr>
          </a:p>
          <a:p>
            <a:endParaRPr lang="en-US" smtClean="0">
              <a:solidFill>
                <a:schemeClr val="accent2"/>
              </a:solidFill>
            </a:endParaRPr>
          </a:p>
          <a:p>
            <a:endParaRPr lang="en-US" smtClean="0">
              <a:solidFill>
                <a:schemeClr val="accent2"/>
              </a:solidFill>
            </a:endParaRPr>
          </a:p>
          <a:p>
            <a:endParaRPr lang="en-US" smtClean="0">
              <a:solidFill>
                <a:schemeClr val="accent2"/>
              </a:solidFill>
            </a:endParaRPr>
          </a:p>
          <a:p>
            <a:r>
              <a:rPr lang="en-US" smtClean="0">
                <a:solidFill>
                  <a:srgbClr val="0000FF"/>
                </a:solidFill>
              </a:rPr>
              <a:t>Instructor Note</a:t>
            </a:r>
          </a:p>
          <a:p>
            <a:pPr lvl="1"/>
            <a:r>
              <a:rPr lang="en-US" smtClean="0">
                <a:solidFill>
                  <a:srgbClr val="0000FF"/>
                </a:solidFill>
              </a:rPr>
              <a:t>Within a SQL statement, a column alias can be used in both the </a:t>
            </a:r>
            <a:r>
              <a:rPr lang="en-US" smtClean="0">
                <a:solidFill>
                  <a:srgbClr val="0000FF"/>
                </a:solidFill>
                <a:latin typeface="Courier New" pitchFamily="49" charset="0"/>
              </a:rPr>
              <a:t>SELECT</a:t>
            </a:r>
            <a:r>
              <a:rPr lang="en-US" smtClean="0">
                <a:solidFill>
                  <a:srgbClr val="0000FF"/>
                </a:solidFill>
              </a:rPr>
              <a:t> clause and the </a:t>
            </a:r>
            <a:r>
              <a:rPr lang="en-US" smtClean="0">
                <a:solidFill>
                  <a:srgbClr val="0000FF"/>
                </a:solidFill>
                <a:latin typeface="Courier New" pitchFamily="49" charset="0"/>
              </a:rPr>
              <a:t>ORDER BY</a:t>
            </a:r>
            <a:r>
              <a:rPr lang="en-US" smtClean="0">
                <a:solidFill>
                  <a:srgbClr val="0000FF"/>
                </a:solidFill>
              </a:rPr>
              <a:t> clause. You cannot use column aliases in the </a:t>
            </a:r>
            <a:r>
              <a:rPr lang="en-US" smtClean="0">
                <a:solidFill>
                  <a:srgbClr val="0000FF"/>
                </a:solidFill>
                <a:latin typeface="Courier New" pitchFamily="49" charset="0"/>
              </a:rPr>
              <a:t>WHERE</a:t>
            </a:r>
            <a:r>
              <a:rPr lang="en-US" smtClean="0">
                <a:solidFill>
                  <a:srgbClr val="0000FF"/>
                </a:solidFill>
              </a:rPr>
              <a:t> clause. Both alias features comply with the ANSI SQL 92 standard.</a:t>
            </a:r>
          </a:p>
          <a:p>
            <a:pPr lvl="1"/>
            <a:r>
              <a:rPr lang="en-US" smtClean="0">
                <a:solidFill>
                  <a:srgbClr val="0000FF"/>
                </a:solidFill>
              </a:rPr>
              <a:t>Demo: </a:t>
            </a:r>
            <a:r>
              <a:rPr lang="en-US" smtClean="0">
                <a:solidFill>
                  <a:srgbClr val="0000FF"/>
                </a:solidFill>
                <a:latin typeface="Courier New" pitchFamily="49" charset="0"/>
              </a:rPr>
              <a:t>1_alias.sql</a:t>
            </a:r>
          </a:p>
          <a:p>
            <a:pPr lvl="1"/>
            <a:r>
              <a:rPr lang="en-US" smtClean="0">
                <a:solidFill>
                  <a:srgbClr val="0000FF"/>
                </a:solidFill>
              </a:rPr>
              <a:t>Purpose:</a:t>
            </a:r>
            <a:r>
              <a:rPr lang="en-US" i="1" smtClean="0">
                <a:solidFill>
                  <a:srgbClr val="0000FF"/>
                </a:solidFill>
              </a:rPr>
              <a:t> </a:t>
            </a:r>
            <a:r>
              <a:rPr lang="en-US" smtClean="0">
                <a:solidFill>
                  <a:srgbClr val="0000FF"/>
                </a:solidFill>
              </a:rPr>
              <a:t>To illustrate the use of aliases in expressions.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a:lstStyle/>
          <a:p>
            <a:pPr>
              <a:tabLst/>
            </a:pPr>
            <a:r>
              <a:rPr lang="en-US" smtClean="0"/>
              <a:t>Column Aliases (continued)</a:t>
            </a:r>
          </a:p>
          <a:p>
            <a:pPr lvl="1">
              <a:tabLst/>
            </a:pPr>
            <a:r>
              <a:rPr lang="en-US" smtClean="0"/>
              <a:t>The first example displays the names and the commission percentages of all the employees. Notice that the optional </a:t>
            </a:r>
            <a:r>
              <a:rPr lang="en-US" smtClean="0">
                <a:latin typeface="Courier New" pitchFamily="49" charset="0"/>
              </a:rPr>
              <a:t>AS</a:t>
            </a:r>
            <a:r>
              <a:rPr lang="en-US" smtClean="0"/>
              <a:t> keyword has been used before the column </a:t>
            </a:r>
            <a:r>
              <a:rPr lang="en-US" smtClean="0">
                <a:solidFill>
                  <a:srgbClr val="FC0128"/>
                </a:solidFill>
              </a:rPr>
              <a:t>alias</a:t>
            </a:r>
            <a:r>
              <a:rPr lang="en-US" smtClean="0"/>
              <a:t> name. The result of the query is the same whether the </a:t>
            </a:r>
            <a:r>
              <a:rPr lang="en-US" smtClean="0">
                <a:latin typeface="Courier New" pitchFamily="49" charset="0"/>
              </a:rPr>
              <a:t>AS</a:t>
            </a:r>
            <a:r>
              <a:rPr lang="en-US" smtClean="0">
                <a:solidFill>
                  <a:srgbClr val="FC0128"/>
                </a:solidFill>
              </a:rPr>
              <a:t> </a:t>
            </a:r>
            <a:r>
              <a:rPr lang="en-US" smtClean="0"/>
              <a:t>keyword is used or not. Also notice that the SQL statement has the column aliases, name and comm, in lowercase, whereas the result of the query displays the column headings in uppercase. As mentioned in a previous slide, column headings appear in uppercase by default. </a:t>
            </a:r>
          </a:p>
          <a:p>
            <a:pPr lvl="1">
              <a:tabLst/>
            </a:pPr>
            <a:r>
              <a:rPr lang="en-US" smtClean="0"/>
              <a:t>The second example displays the last names and annual salaries of all the employees. Because </a:t>
            </a:r>
            <a:r>
              <a:rPr lang="en-US" smtClean="0">
                <a:latin typeface="Courier New" pitchFamily="49" charset="0"/>
              </a:rPr>
              <a:t>Annual Salary</a:t>
            </a:r>
            <a:r>
              <a:rPr lang="en-US" smtClean="0"/>
              <a:t> contain a space, it has been enclosed in double quotation marks. Notice that the column heading in the output is exactly the same as the column alias.</a:t>
            </a:r>
          </a:p>
          <a:p>
            <a:pPr>
              <a:tabLst/>
            </a:pPr>
            <a:endParaRPr lang="en-US" b="0" smtClean="0">
              <a:latin typeface="Times New Roman" charset="0"/>
            </a:endParaRPr>
          </a:p>
          <a:p>
            <a:pPr>
              <a:tabLst/>
            </a:pPr>
            <a:endParaRPr lang="en-US" b="0" smtClean="0">
              <a:latin typeface="Times New Roman" charset="0"/>
            </a:endParaRPr>
          </a:p>
          <a:p>
            <a:pPr>
              <a:tabLst/>
            </a:pPr>
            <a:endParaRPr lang="en-US" b="0" smtClean="0">
              <a:latin typeface="Times New Roman" charset="0"/>
            </a:endParaRPr>
          </a:p>
          <a:p>
            <a:pPr>
              <a:tabLst/>
            </a:pPr>
            <a:endParaRPr lang="en-US" b="0" smtClean="0">
              <a:latin typeface="Times New Roman" charset="0"/>
            </a:endParaRPr>
          </a:p>
          <a:p>
            <a:pPr>
              <a:tabLst/>
            </a:pPr>
            <a:endParaRPr lang="en-US" b="0" smtClean="0">
              <a:latin typeface="Times New Roman" charset="0"/>
            </a:endParaRPr>
          </a:p>
          <a:p>
            <a:pPr>
              <a:tabLst/>
            </a:pPr>
            <a:endParaRPr lang="en-US" b="0" smtClean="0">
              <a:latin typeface="Times New Roman" charset="0"/>
            </a:endParaRPr>
          </a:p>
          <a:p>
            <a:pPr>
              <a:tabLst/>
            </a:pPr>
            <a:r>
              <a:rPr lang="en-US" smtClean="0">
                <a:solidFill>
                  <a:srgbClr val="0000FF"/>
                </a:solidFill>
              </a:rPr>
              <a:t>Instructor Note </a:t>
            </a:r>
          </a:p>
          <a:p>
            <a:pPr lvl="1">
              <a:tabLst/>
            </a:pPr>
            <a:r>
              <a:rPr lang="en-US" smtClean="0">
                <a:solidFill>
                  <a:srgbClr val="0000FF"/>
                </a:solidFill>
              </a:rPr>
              <a:t>Point out the optional </a:t>
            </a:r>
            <a:r>
              <a:rPr lang="en-US" smtClean="0">
                <a:solidFill>
                  <a:srgbClr val="0000FF"/>
                </a:solidFill>
                <a:latin typeface="Courier New" pitchFamily="49" charset="0"/>
              </a:rPr>
              <a:t>AS</a:t>
            </a:r>
            <a:r>
              <a:rPr lang="en-US" smtClean="0">
                <a:solidFill>
                  <a:srgbClr val="0000FF"/>
                </a:solidFill>
              </a:rPr>
              <a:t> keyword in the first example and the double quotation marks in the second example. Also show that the aliases always appear in uppercase, unless enclosed within double quotation marks.</a:t>
            </a:r>
            <a:r>
              <a:rPr lang="en-US" smtClean="0">
                <a:solidFill>
                  <a:schemeClr val="accent2"/>
                </a:solidFill>
              </a:rPr>
              <a:t> </a:t>
            </a:r>
          </a:p>
        </p:txBody>
      </p:sp>
      <p:sp>
        <p:nvSpPr>
          <p:cNvPr id="63491" name="Rectangle 3"/>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64515"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64516" name="Rectangle 4"/>
          <p:cNvSpPr>
            <a:spLocks noGrp="1" noChangeArrowheads="1"/>
          </p:cNvSpPr>
          <p:nvPr>
            <p:ph type="body" idx="1"/>
          </p:nvPr>
        </p:nvSpPr>
        <p:spPr>
          <a:noFill/>
          <a:ln/>
        </p:spPr>
        <p:txBody>
          <a:bodyPr/>
          <a:lstStyle/>
          <a:p>
            <a:pPr>
              <a:tabLst/>
            </a:pPr>
            <a:r>
              <a:rPr lang="en-US" smtClean="0"/>
              <a:t>Concatenation Operator</a:t>
            </a:r>
          </a:p>
          <a:p>
            <a:pPr lvl="1">
              <a:tabLst/>
            </a:pPr>
            <a:r>
              <a:rPr lang="en-US" smtClean="0"/>
              <a:t>You can link columns to other columns, arithmetic expressions, or constant values to create a character expression by using the </a:t>
            </a:r>
            <a:r>
              <a:rPr lang="en-US" smtClean="0">
                <a:solidFill>
                  <a:srgbClr val="FC0128"/>
                </a:solidFill>
              </a:rPr>
              <a:t>concatenation operator</a:t>
            </a:r>
            <a:r>
              <a:rPr lang="en-US" smtClean="0"/>
              <a:t> (||). Columns on either side of the operator are combined to make a single output column.</a:t>
            </a:r>
          </a:p>
          <a:p>
            <a:pPr>
              <a:tabLst/>
            </a:pPr>
            <a:endParaRPr lang="en-US" smtClean="0"/>
          </a:p>
          <a:p>
            <a:pPr>
              <a:tabLst/>
            </a:pPr>
            <a:endParaRPr lang="en-US" smtClean="0"/>
          </a:p>
        </p:txBody>
      </p:sp>
      <p:sp>
        <p:nvSpPr>
          <p:cNvPr id="64517" name="Rectangle 5"/>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93713" y="153988"/>
            <a:ext cx="5867400" cy="4400550"/>
          </a:xfrm>
          <a:ln cap="flat"/>
        </p:spPr>
      </p:sp>
      <p:sp>
        <p:nvSpPr>
          <p:cNvPr id="65539" name="Rectangle 3"/>
          <p:cNvSpPr>
            <a:spLocks noGrp="1" noChangeArrowheads="1"/>
          </p:cNvSpPr>
          <p:nvPr>
            <p:ph type="body" idx="1"/>
          </p:nvPr>
        </p:nvSpPr>
        <p:spPr>
          <a:noFill/>
          <a:ln/>
        </p:spPr>
        <p:txBody>
          <a:bodyPr/>
          <a:lstStyle/>
          <a:p>
            <a:r>
              <a:rPr lang="en-US" smtClean="0"/>
              <a:t>Concatenation Operator (continued)</a:t>
            </a:r>
          </a:p>
          <a:p>
            <a:pPr lvl="1"/>
            <a:r>
              <a:rPr lang="en-US" smtClean="0"/>
              <a:t>In the example, </a:t>
            </a:r>
            <a:r>
              <a:rPr lang="en-US" smtClean="0">
                <a:latin typeface="Courier New" pitchFamily="49" charset="0"/>
              </a:rPr>
              <a:t>LAST_NAME</a:t>
            </a:r>
            <a:r>
              <a:rPr lang="en-US" smtClean="0"/>
              <a:t> and </a:t>
            </a:r>
            <a:r>
              <a:rPr lang="en-US" smtClean="0">
                <a:latin typeface="Courier New" pitchFamily="49" charset="0"/>
              </a:rPr>
              <a:t>JOB_ID</a:t>
            </a:r>
            <a:r>
              <a:rPr lang="en-US" smtClean="0"/>
              <a:t> are concatenated, and they are given the alias </a:t>
            </a:r>
            <a:r>
              <a:rPr lang="en-US" smtClean="0">
                <a:latin typeface="Courier New" pitchFamily="49" charset="0"/>
              </a:rPr>
              <a:t>Employees</a:t>
            </a:r>
            <a:r>
              <a:rPr lang="en-US" smtClean="0"/>
              <a:t>. Notice that the employee last name and job code are combined to make a single output column.</a:t>
            </a:r>
          </a:p>
          <a:p>
            <a:pPr lvl="1"/>
            <a:r>
              <a:rPr lang="en-US" smtClean="0"/>
              <a:t>The </a:t>
            </a:r>
            <a:r>
              <a:rPr lang="en-US" smtClean="0">
                <a:latin typeface="Courier New" pitchFamily="49" charset="0"/>
              </a:rPr>
              <a:t>AS</a:t>
            </a:r>
            <a:r>
              <a:rPr lang="en-US" smtClean="0"/>
              <a:t> keyword before the alias name makes the </a:t>
            </a:r>
            <a:r>
              <a:rPr lang="en-US" smtClean="0">
                <a:latin typeface="Courier New" pitchFamily="49" charset="0"/>
              </a:rPr>
              <a:t>SELECT</a:t>
            </a:r>
            <a:r>
              <a:rPr lang="en-US" smtClean="0"/>
              <a:t> clause easier to 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48131"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48132" name="Rectangle 4"/>
          <p:cNvSpPr>
            <a:spLocks noGrp="1" noChangeArrowheads="1"/>
          </p:cNvSpPr>
          <p:nvPr>
            <p:ph type="body" idx="1"/>
          </p:nvPr>
        </p:nvSpPr>
        <p:spPr>
          <a:noFill/>
          <a:ln/>
        </p:spPr>
        <p:txBody>
          <a:bodyPr/>
          <a:lstStyle/>
          <a:p>
            <a:pPr>
              <a:tabLst/>
            </a:pPr>
            <a:r>
              <a:rPr lang="en-US" smtClean="0"/>
              <a:t>Lesson Aim</a:t>
            </a:r>
          </a:p>
          <a:p>
            <a:pPr lvl="1">
              <a:tabLst/>
            </a:pPr>
            <a:r>
              <a:rPr lang="en-US" smtClean="0"/>
              <a:t>To extract data from the database, you need to use the </a:t>
            </a:r>
            <a:r>
              <a:rPr lang="en-US" smtClean="0">
                <a:solidFill>
                  <a:srgbClr val="FC0128"/>
                </a:solidFill>
              </a:rPr>
              <a:t>structured query language</a:t>
            </a:r>
            <a:r>
              <a:rPr lang="en-US" smtClean="0"/>
              <a:t> (</a:t>
            </a:r>
            <a:r>
              <a:rPr lang="en-US" smtClean="0">
                <a:solidFill>
                  <a:srgbClr val="FC0128"/>
                </a:solidFill>
              </a:rPr>
              <a:t>SQL</a:t>
            </a:r>
            <a:r>
              <a:rPr lang="en-US" smtClean="0"/>
              <a:t>) </a:t>
            </a:r>
            <a:r>
              <a:rPr lang="en-US" smtClean="0">
                <a:latin typeface="Courier New" pitchFamily="49" charset="0"/>
              </a:rPr>
              <a:t>SELECT</a:t>
            </a:r>
            <a:r>
              <a:rPr lang="en-US" smtClean="0"/>
              <a:t> statement. You may need to restrict the columns that are displayed. This lesson describes all the SQL statements needed to perform these actions.</a:t>
            </a:r>
            <a:br>
              <a:rPr lang="en-US" smtClean="0"/>
            </a:br>
            <a:r>
              <a:rPr lang="en-US" smtClean="0"/>
              <a:t>You may want to create </a:t>
            </a:r>
            <a:r>
              <a:rPr lang="en-US" smtClean="0">
                <a:latin typeface="Courier New" pitchFamily="49" charset="0"/>
              </a:rPr>
              <a:t>SELECT</a:t>
            </a:r>
            <a:r>
              <a:rPr lang="en-US" smtClean="0"/>
              <a:t> statements that can be used more than once. This lesson also covers the </a:t>
            </a:r>
            <a:r>
              <a:rPr lang="en-US" i="1" smtClean="0">
                <a:solidFill>
                  <a:srgbClr val="FC0128"/>
                </a:solidFill>
              </a:rPr>
              <a:t>i</a:t>
            </a:r>
            <a:r>
              <a:rPr lang="en-US" smtClean="0">
                <a:solidFill>
                  <a:srgbClr val="FC0128"/>
                </a:solidFill>
              </a:rPr>
              <a:t>SQL*Plus</a:t>
            </a:r>
            <a:r>
              <a:rPr lang="en-US" smtClean="0"/>
              <a:t> environment where you execute SQL statements.</a:t>
            </a:r>
          </a:p>
          <a:p>
            <a:pPr lvl="1">
              <a:tabLst/>
            </a:pPr>
            <a:r>
              <a:rPr lang="en-US" b="1" smtClean="0"/>
              <a:t>Note:</a:t>
            </a:r>
            <a:r>
              <a:rPr lang="en-US" smtClean="0"/>
              <a:t> </a:t>
            </a:r>
            <a:r>
              <a:rPr lang="en-US" i="1" smtClean="0"/>
              <a:t>i</a:t>
            </a:r>
            <a:r>
              <a:rPr lang="en-US" smtClean="0"/>
              <a:t>SQL*Plus is new in the Oracle9</a:t>
            </a:r>
            <a:r>
              <a:rPr lang="en-US" i="1" smtClean="0"/>
              <a:t>i</a:t>
            </a:r>
            <a:r>
              <a:rPr lang="en-US" smtClean="0"/>
              <a:t> product. It is a browser environment where you execute SQL commands. In prior releases of Oracle, SQL*Plus was the default environment where you executed SQL commands. </a:t>
            </a:r>
            <a:r>
              <a:rPr lang="en-US" smtClean="0">
                <a:solidFill>
                  <a:srgbClr val="FC0128"/>
                </a:solidFill>
              </a:rPr>
              <a:t>SQL*Plus</a:t>
            </a:r>
            <a:r>
              <a:rPr lang="en-US" smtClean="0"/>
              <a:t> is still available and is described in Appendix C.</a:t>
            </a:r>
          </a:p>
          <a:p>
            <a:pPr>
              <a:tabLst/>
            </a:pPr>
            <a:endParaRPr lang="en-US" b="0" smtClean="0">
              <a:latin typeface="Times New Roman" charset="0"/>
            </a:endParaRPr>
          </a:p>
        </p:txBody>
      </p:sp>
      <p:sp>
        <p:nvSpPr>
          <p:cNvPr id="48133" name="Rectangle 5"/>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66563"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66564" name="Rectangle 4"/>
          <p:cNvSpPr>
            <a:spLocks noGrp="1" noChangeArrowheads="1"/>
          </p:cNvSpPr>
          <p:nvPr>
            <p:ph type="body" idx="1"/>
          </p:nvPr>
        </p:nvSpPr>
        <p:spPr>
          <a:noFill/>
          <a:ln/>
        </p:spPr>
        <p:txBody>
          <a:bodyPr/>
          <a:lstStyle/>
          <a:p>
            <a:pPr>
              <a:tabLst/>
            </a:pPr>
            <a:r>
              <a:rPr lang="en-US" smtClean="0"/>
              <a:t>Literal Character Strings</a:t>
            </a:r>
          </a:p>
          <a:p>
            <a:pPr lvl="1">
              <a:tabLst/>
            </a:pPr>
            <a:r>
              <a:rPr lang="en-US" smtClean="0"/>
              <a:t>A </a:t>
            </a:r>
            <a:r>
              <a:rPr lang="en-US" smtClean="0">
                <a:solidFill>
                  <a:srgbClr val="FC0128"/>
                </a:solidFill>
              </a:rPr>
              <a:t>literal </a:t>
            </a:r>
            <a:r>
              <a:rPr lang="en-US" smtClean="0"/>
              <a:t>is a character, a number, or a date that is included in the </a:t>
            </a:r>
            <a:r>
              <a:rPr lang="en-US" smtClean="0">
                <a:latin typeface="Courier New" pitchFamily="49" charset="0"/>
              </a:rPr>
              <a:t>SELECT</a:t>
            </a:r>
            <a:r>
              <a:rPr lang="en-US" smtClean="0"/>
              <a:t> list and that is not a column name or a column alias. It is printed for each row returned. Literal strings of free-format text can be included in the query result and are treated the same as a column in the </a:t>
            </a:r>
            <a:r>
              <a:rPr lang="en-US" smtClean="0">
                <a:latin typeface="Courier New" pitchFamily="49" charset="0"/>
              </a:rPr>
              <a:t>SELECT</a:t>
            </a:r>
            <a:r>
              <a:rPr lang="en-US" smtClean="0"/>
              <a:t> list.</a:t>
            </a:r>
            <a:r>
              <a:rPr lang="en-US" b="1" smtClean="0"/>
              <a:t> </a:t>
            </a:r>
            <a:endParaRPr lang="en-US" smtClean="0"/>
          </a:p>
          <a:p>
            <a:pPr lvl="1">
              <a:tabLst/>
            </a:pPr>
            <a:r>
              <a:rPr lang="en-US" smtClean="0"/>
              <a:t>Date and character literals </a:t>
            </a:r>
            <a:r>
              <a:rPr lang="en-US" i="1" smtClean="0"/>
              <a:t>must </a:t>
            </a:r>
            <a:r>
              <a:rPr lang="en-US" smtClean="0"/>
              <a:t>be enclosed within single quotation marks (</a:t>
            </a:r>
            <a:r>
              <a:rPr lang="en-US" smtClean="0">
                <a:latin typeface="Courier New" pitchFamily="49" charset="0"/>
              </a:rPr>
              <a:t>'</a:t>
            </a:r>
            <a:r>
              <a:rPr lang="en-US" smtClean="0"/>
              <a:t> </a:t>
            </a:r>
            <a:r>
              <a:rPr lang="en-US" smtClean="0">
                <a:latin typeface="Courier New" pitchFamily="49" charset="0"/>
              </a:rPr>
              <a:t>'</a:t>
            </a:r>
            <a:r>
              <a:rPr lang="en-US" smtClean="0"/>
              <a:t>); number literals need not.</a:t>
            </a:r>
            <a:endParaRPr lang="en-US" i="1" smtClean="0"/>
          </a:p>
          <a:p>
            <a:pPr>
              <a:tabLst/>
            </a:pPr>
            <a:endParaRPr lang="en-US" b="0" i="1" smtClean="0">
              <a:latin typeface="Times New Roman" charset="0"/>
            </a:endParaRPr>
          </a:p>
        </p:txBody>
      </p:sp>
      <p:sp>
        <p:nvSpPr>
          <p:cNvPr id="66565" name="Rectangle 5"/>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p:spPr>
        <p:txBody>
          <a:bodyPr/>
          <a:lstStyle/>
          <a:p>
            <a:pPr>
              <a:tabLst/>
            </a:pPr>
            <a:r>
              <a:rPr lang="en-US" smtClean="0"/>
              <a:t>Literal Character Strings (continued)</a:t>
            </a:r>
          </a:p>
          <a:p>
            <a:pPr lvl="1">
              <a:tabLst/>
            </a:pPr>
            <a:r>
              <a:rPr lang="en-US" smtClean="0"/>
              <a:t>The example on the slide displays last names and job codes of all employees. The column has the heading Employee Details. Notice the spaces between the single quotation marks in the </a:t>
            </a:r>
            <a:r>
              <a:rPr lang="en-US" smtClean="0">
                <a:latin typeface="Courier New" pitchFamily="49" charset="0"/>
              </a:rPr>
              <a:t>SELECT</a:t>
            </a:r>
            <a:r>
              <a:rPr lang="en-US" smtClean="0"/>
              <a:t> statement. The spaces improve the readability of the output. </a:t>
            </a:r>
          </a:p>
          <a:p>
            <a:pPr lvl="1">
              <a:tabLst/>
            </a:pPr>
            <a:r>
              <a:rPr lang="en-US" smtClean="0"/>
              <a:t>In the following example, the last name and salary for each employee are concatenated with a literal to give the returned rows more meaning.</a:t>
            </a:r>
          </a:p>
          <a:p>
            <a:pPr lvl="1">
              <a:tabLst/>
            </a:pPr>
            <a:endParaRPr lang="en-US" sz="600" smtClean="0"/>
          </a:p>
          <a:p>
            <a:pPr lvl="1">
              <a:spcBef>
                <a:spcPct val="0"/>
              </a:spcBef>
              <a:tabLst/>
            </a:pPr>
            <a:r>
              <a:rPr lang="en-US" smtClean="0">
                <a:latin typeface="Courier New" pitchFamily="49" charset="0"/>
              </a:rPr>
              <a:t>   SELECT last_name ||': 1 Month salary = '||salary Monthly</a:t>
            </a:r>
          </a:p>
          <a:p>
            <a:pPr lvl="1">
              <a:spcBef>
                <a:spcPct val="0"/>
              </a:spcBef>
              <a:tabLst/>
            </a:pPr>
            <a:r>
              <a:rPr lang="en-US" smtClean="0">
                <a:latin typeface="Courier New" pitchFamily="49" charset="0"/>
              </a:rPr>
              <a:t>   FROM   employees;</a:t>
            </a:r>
          </a:p>
          <a:p>
            <a:pPr lvl="1">
              <a:spcBef>
                <a:spcPct val="0"/>
              </a:spcBef>
              <a:tabLst/>
            </a:pPr>
            <a:endParaRPr lang="en-US" sz="500" smtClean="0">
              <a:latin typeface="Courier New" pitchFamily="49" charset="0"/>
            </a:endParaRPr>
          </a:p>
          <a:p>
            <a:pPr lvl="1">
              <a:spcBef>
                <a:spcPct val="0"/>
              </a:spcBef>
              <a:tabLst/>
            </a:pPr>
            <a:r>
              <a:rPr lang="en-US" smtClean="0">
                <a:latin typeface="Courier New" pitchFamily="49" charset="0"/>
              </a:rPr>
              <a:t>                 </a:t>
            </a:r>
          </a:p>
        </p:txBody>
      </p:sp>
      <p:sp>
        <p:nvSpPr>
          <p:cNvPr id="67587" name="Rectangle 3"/>
          <p:cNvSpPr>
            <a:spLocks noGrp="1" noRot="1" noChangeAspect="1" noChangeArrowheads="1" noTextEdit="1"/>
          </p:cNvSpPr>
          <p:nvPr>
            <p:ph type="sldImg"/>
          </p:nvPr>
        </p:nvSpPr>
        <p:spPr>
          <a:xfrm>
            <a:off x="493713" y="153988"/>
            <a:ext cx="5867400" cy="4400550"/>
          </a:xfrm>
          <a:ln cap="flat"/>
        </p:spPr>
      </p:sp>
      <p:pic>
        <p:nvPicPr>
          <p:cNvPr id="67588" name="Picture 7"/>
          <p:cNvPicPr>
            <a:picLocks noChangeAspect="1" noChangeArrowheads="1"/>
          </p:cNvPicPr>
          <p:nvPr/>
        </p:nvPicPr>
        <p:blipFill>
          <a:blip r:embed="rId3"/>
          <a:srcRect/>
          <a:stretch>
            <a:fillRect/>
          </a:stretch>
        </p:blipFill>
        <p:spPr bwMode="auto">
          <a:xfrm>
            <a:off x="647700" y="6356350"/>
            <a:ext cx="5033963" cy="1876425"/>
          </a:xfrm>
          <a:prstGeom prst="rect">
            <a:avLst/>
          </a:prstGeom>
          <a:noFill/>
          <a:ln w="25400">
            <a:noFill/>
            <a:miter lim="800000"/>
            <a:headEnd type="none" w="sm" len="sm"/>
            <a:tailEnd type="none" w="sm" len="sm"/>
          </a:ln>
        </p:spPr>
      </p:pic>
      <p:pic>
        <p:nvPicPr>
          <p:cNvPr id="67589" name="Picture 8"/>
          <p:cNvPicPr>
            <a:picLocks noChangeAspect="1" noChangeArrowheads="1"/>
          </p:cNvPicPr>
          <p:nvPr/>
        </p:nvPicPr>
        <p:blipFill>
          <a:blip r:embed="rId4"/>
          <a:srcRect/>
          <a:stretch>
            <a:fillRect/>
          </a:stretch>
        </p:blipFill>
        <p:spPr bwMode="auto">
          <a:xfrm>
            <a:off x="715963" y="8337550"/>
            <a:ext cx="5024437" cy="219075"/>
          </a:xfrm>
          <a:prstGeom prst="rect">
            <a:avLst/>
          </a:prstGeom>
          <a:noFill/>
          <a:ln w="25400">
            <a:noFill/>
            <a:miter lim="800000"/>
            <a:headEnd type="none" w="sm" len="sm"/>
            <a:tailEnd type="none" w="sm" len="sm"/>
          </a:ln>
        </p:spPr>
      </p:pic>
      <p:sp>
        <p:nvSpPr>
          <p:cNvPr id="67590" name="Text Box 9"/>
          <p:cNvSpPr txBox="1">
            <a:spLocks noChangeArrowheads="1"/>
          </p:cNvSpPr>
          <p:nvPr/>
        </p:nvSpPr>
        <p:spPr bwMode="auto">
          <a:xfrm>
            <a:off x="803275" y="8035925"/>
            <a:ext cx="349250" cy="374650"/>
          </a:xfrm>
          <a:prstGeom prst="rect">
            <a:avLst/>
          </a:prstGeom>
          <a:noFill/>
          <a:ln w="25400">
            <a:noFill/>
            <a:miter lim="800000"/>
            <a:headEnd type="none" w="sm" len="sm"/>
            <a:tailEnd type="none" w="med" len="lg"/>
          </a:ln>
        </p:spPr>
        <p:txBody>
          <a:bodyPr lIns="12175" tIns="12175" rIns="12175" bIns="12175">
            <a:spAutoFit/>
          </a:bodyPr>
          <a:lstStyle/>
          <a:p>
            <a:pPr algn="ctr" defTabSz="788988" eaLnBrk="1" hangingPunct="1">
              <a:buClr>
                <a:srgbClr val="000000"/>
              </a:buClr>
              <a:buFont typeface="Arial" charset="0"/>
              <a:buNone/>
            </a:pPr>
            <a:r>
              <a:rPr lang="en-US" sz="2300" b="1">
                <a:solidFill>
                  <a:schemeClr val="tx1"/>
                </a:solidFill>
                <a:latin typeface="Arial" charset="0"/>
              </a:rP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93713" y="153988"/>
            <a:ext cx="5867400" cy="4400550"/>
          </a:xfrm>
          <a:ln cap="flat"/>
        </p:spPr>
      </p:sp>
      <p:sp>
        <p:nvSpPr>
          <p:cNvPr id="68611" name="Rectangle 3"/>
          <p:cNvSpPr>
            <a:spLocks noGrp="1" noChangeArrowheads="1"/>
          </p:cNvSpPr>
          <p:nvPr>
            <p:ph type="body" idx="1"/>
          </p:nvPr>
        </p:nvSpPr>
        <p:spPr>
          <a:noFill/>
          <a:ln/>
        </p:spPr>
        <p:txBody>
          <a:bodyPr/>
          <a:lstStyle/>
          <a:p>
            <a:r>
              <a:rPr lang="en-US" smtClean="0"/>
              <a:t>Duplicate Rows</a:t>
            </a:r>
          </a:p>
          <a:p>
            <a:pPr lvl="1"/>
            <a:r>
              <a:rPr lang="en-US" smtClean="0"/>
              <a:t>Unless you indicate otherwise, </a:t>
            </a:r>
            <a:r>
              <a:rPr lang="en-US" i="1" smtClean="0"/>
              <a:t>i</a:t>
            </a:r>
            <a:r>
              <a:rPr lang="en-US" smtClean="0"/>
              <a:t>SQL*Plus displays the results of a query without eliminating duplicate rows. The example on the slide displays all the department numbers from the </a:t>
            </a:r>
            <a:r>
              <a:rPr lang="en-US" smtClean="0">
                <a:latin typeface="Courier New" pitchFamily="49" charset="0"/>
              </a:rPr>
              <a:t>EMPLOYEES</a:t>
            </a:r>
            <a:r>
              <a:rPr lang="en-US" smtClean="0"/>
              <a:t> table. Notice that the department numbers are repeated.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4"/>
          <p:cNvPicPr>
            <a:picLocks noChangeAspect="1" noChangeArrowheads="1"/>
          </p:cNvPicPr>
          <p:nvPr/>
        </p:nvPicPr>
        <p:blipFill>
          <a:blip r:embed="rId3"/>
          <a:srcRect/>
          <a:stretch>
            <a:fillRect/>
          </a:stretch>
        </p:blipFill>
        <p:spPr bwMode="auto">
          <a:xfrm>
            <a:off x="757238" y="6365875"/>
            <a:ext cx="4810125" cy="1500188"/>
          </a:xfrm>
          <a:prstGeom prst="rect">
            <a:avLst/>
          </a:prstGeom>
          <a:noFill/>
          <a:ln w="25400">
            <a:noFill/>
            <a:miter lim="800000"/>
            <a:headEnd type="none" w="sm" len="sm"/>
            <a:tailEnd type="none" w="sm" len="sm"/>
          </a:ln>
        </p:spPr>
      </p:pic>
      <p:pic>
        <p:nvPicPr>
          <p:cNvPr id="69635" name="Picture 15"/>
          <p:cNvPicPr>
            <a:picLocks noChangeAspect="1" noChangeArrowheads="1"/>
          </p:cNvPicPr>
          <p:nvPr/>
        </p:nvPicPr>
        <p:blipFill>
          <a:blip r:embed="rId4"/>
          <a:srcRect/>
          <a:stretch>
            <a:fillRect/>
          </a:stretch>
        </p:blipFill>
        <p:spPr bwMode="auto">
          <a:xfrm>
            <a:off x="757238" y="7964488"/>
            <a:ext cx="4810125" cy="598487"/>
          </a:xfrm>
          <a:prstGeom prst="rect">
            <a:avLst/>
          </a:prstGeom>
          <a:noFill/>
          <a:ln w="25400">
            <a:noFill/>
            <a:miter lim="800000"/>
            <a:headEnd type="none" w="sm" len="sm"/>
            <a:tailEnd type="none" w="sm" len="sm"/>
          </a:ln>
        </p:spPr>
      </p:pic>
      <p:sp>
        <p:nvSpPr>
          <p:cNvPr id="69636" name="Rectangle 2"/>
          <p:cNvSpPr>
            <a:spLocks noGrp="1" noRot="1" noChangeAspect="1" noChangeArrowheads="1" noTextEdit="1"/>
          </p:cNvSpPr>
          <p:nvPr>
            <p:ph type="sldImg"/>
          </p:nvPr>
        </p:nvSpPr>
        <p:spPr>
          <a:xfrm>
            <a:off x="493713" y="153988"/>
            <a:ext cx="5867400" cy="4400550"/>
          </a:xfrm>
          <a:ln cap="flat"/>
        </p:spPr>
      </p:sp>
      <p:sp>
        <p:nvSpPr>
          <p:cNvPr id="69637" name="Rectangle 3"/>
          <p:cNvSpPr>
            <a:spLocks noGrp="1" noChangeArrowheads="1"/>
          </p:cNvSpPr>
          <p:nvPr>
            <p:ph type="body" idx="1"/>
          </p:nvPr>
        </p:nvSpPr>
        <p:spPr>
          <a:noFill/>
          <a:ln/>
        </p:spPr>
        <p:txBody>
          <a:bodyPr/>
          <a:lstStyle/>
          <a:p>
            <a:r>
              <a:rPr lang="en-US" smtClean="0"/>
              <a:t>Duplicate Rows (continued)</a:t>
            </a:r>
          </a:p>
          <a:p>
            <a:pPr lvl="1"/>
            <a:r>
              <a:rPr lang="en-US" smtClean="0"/>
              <a:t>To eliminate duplicate rows in the result, include the </a:t>
            </a:r>
            <a:r>
              <a:rPr lang="en-US" smtClean="0">
                <a:solidFill>
                  <a:srgbClr val="FC0128"/>
                </a:solidFill>
                <a:latin typeface="Courier New" pitchFamily="49" charset="0"/>
              </a:rPr>
              <a:t>DISTINCT</a:t>
            </a:r>
            <a:r>
              <a:rPr lang="en-US" smtClean="0">
                <a:solidFill>
                  <a:srgbClr val="FC0128"/>
                </a:solidFill>
              </a:rPr>
              <a:t> </a:t>
            </a:r>
            <a:r>
              <a:rPr lang="en-US" smtClean="0"/>
              <a:t>keyword in the </a:t>
            </a:r>
            <a:r>
              <a:rPr lang="en-US" smtClean="0">
                <a:latin typeface="Courier New" pitchFamily="49" charset="0"/>
              </a:rPr>
              <a:t>SELECT</a:t>
            </a:r>
            <a:r>
              <a:rPr lang="en-US" smtClean="0"/>
              <a:t> clause immediately after the </a:t>
            </a:r>
            <a:r>
              <a:rPr lang="en-US" smtClean="0">
                <a:latin typeface="Courier New" pitchFamily="49" charset="0"/>
              </a:rPr>
              <a:t>SELECT</a:t>
            </a:r>
            <a:r>
              <a:rPr lang="en-US" smtClean="0"/>
              <a:t> keyword. In the example on the slide, the </a:t>
            </a:r>
            <a:r>
              <a:rPr lang="en-US" smtClean="0">
                <a:latin typeface="Courier New" pitchFamily="49" charset="0"/>
              </a:rPr>
              <a:t>EMPLOYEES</a:t>
            </a:r>
            <a:r>
              <a:rPr lang="en-US" smtClean="0"/>
              <a:t> table actually contains 20</a:t>
            </a:r>
            <a:r>
              <a:rPr lang="en-US" i="1" smtClean="0"/>
              <a:t> </a:t>
            </a:r>
            <a:r>
              <a:rPr lang="en-US" smtClean="0"/>
              <a:t>rows but there are only seven unique department numbers in the table. </a:t>
            </a:r>
          </a:p>
          <a:p>
            <a:pPr lvl="1"/>
            <a:r>
              <a:rPr lang="en-US" smtClean="0"/>
              <a:t>You can specify multiple columns after the </a:t>
            </a:r>
            <a:r>
              <a:rPr lang="en-US" smtClean="0">
                <a:latin typeface="Courier New" pitchFamily="49" charset="0"/>
              </a:rPr>
              <a:t>DISTINCT</a:t>
            </a:r>
            <a:r>
              <a:rPr lang="en-US" smtClean="0"/>
              <a:t> qualifier. The </a:t>
            </a:r>
            <a:r>
              <a:rPr lang="en-US" smtClean="0">
                <a:latin typeface="Courier New" pitchFamily="49" charset="0"/>
              </a:rPr>
              <a:t>DISTINCT</a:t>
            </a:r>
            <a:r>
              <a:rPr lang="en-US" smtClean="0"/>
              <a:t> qualifier affects all the selected columns, and the result is every distinct combination of the columns.</a:t>
            </a:r>
          </a:p>
          <a:p>
            <a:pPr lvl="1"/>
            <a:endParaRPr lang="en-US" sz="500" smtClean="0"/>
          </a:p>
          <a:p>
            <a:pPr>
              <a:spcBef>
                <a:spcPct val="0"/>
              </a:spcBef>
            </a:pPr>
            <a:r>
              <a:rPr lang="en-US" b="0" smtClean="0">
                <a:latin typeface="Courier New" pitchFamily="49" charset="0"/>
              </a:rPr>
              <a:t>    SELECT  DISTINCT department_id, job_id</a:t>
            </a:r>
          </a:p>
          <a:p>
            <a:pPr>
              <a:spcBef>
                <a:spcPct val="0"/>
              </a:spcBef>
            </a:pPr>
            <a:r>
              <a:rPr lang="en-US" b="0" smtClean="0">
                <a:latin typeface="Courier New" pitchFamily="49" charset="0"/>
              </a:rPr>
              <a:t>    FROM    employees;</a:t>
            </a:r>
          </a:p>
          <a:p>
            <a:pPr>
              <a:spcBef>
                <a:spcPct val="0"/>
              </a:spcBef>
            </a:pPr>
            <a:endParaRPr lang="en-US" b="0" smtClean="0">
              <a:latin typeface="Courier New" pitchFamily="49" charset="0"/>
            </a:endParaRPr>
          </a:p>
        </p:txBody>
      </p:sp>
      <p:sp>
        <p:nvSpPr>
          <p:cNvPr id="69638" name="Rectangle 4"/>
          <p:cNvSpPr>
            <a:spLocks noChangeArrowheads="1"/>
          </p:cNvSpPr>
          <p:nvPr/>
        </p:nvSpPr>
        <p:spPr bwMode="auto">
          <a:xfrm>
            <a:off x="609600" y="6499225"/>
            <a:ext cx="5618163" cy="1431925"/>
          </a:xfrm>
          <a:prstGeom prst="rect">
            <a:avLst/>
          </a:prstGeom>
          <a:noFill/>
          <a:ln w="9525">
            <a:noFill/>
            <a:miter lim="800000"/>
            <a:headEnd/>
            <a:tailEnd/>
          </a:ln>
        </p:spPr>
        <p:txBody>
          <a:bodyPr wrap="none" anchor="ctr"/>
          <a:lstStyle/>
          <a:p>
            <a:endParaRPr lang="en-US"/>
          </a:p>
        </p:txBody>
      </p:sp>
      <p:sp>
        <p:nvSpPr>
          <p:cNvPr id="69639" name="Text Box 11"/>
          <p:cNvSpPr txBox="1">
            <a:spLocks noChangeArrowheads="1"/>
          </p:cNvSpPr>
          <p:nvPr/>
        </p:nvSpPr>
        <p:spPr bwMode="auto">
          <a:xfrm>
            <a:off x="919163" y="7645400"/>
            <a:ext cx="349250" cy="374650"/>
          </a:xfrm>
          <a:prstGeom prst="rect">
            <a:avLst/>
          </a:prstGeom>
          <a:noFill/>
          <a:ln w="25400">
            <a:noFill/>
            <a:miter lim="800000"/>
            <a:headEnd type="none" w="sm" len="sm"/>
            <a:tailEnd type="none" w="med" len="lg"/>
          </a:ln>
        </p:spPr>
        <p:txBody>
          <a:bodyPr lIns="12175" tIns="12175" rIns="12175" bIns="12175">
            <a:spAutoFit/>
          </a:bodyPr>
          <a:lstStyle/>
          <a:p>
            <a:pPr algn="ctr" defTabSz="788988" eaLnBrk="1" hangingPunct="1">
              <a:buClr>
                <a:srgbClr val="000000"/>
              </a:buClr>
              <a:buFont typeface="Arial" charset="0"/>
              <a:buNone/>
            </a:pPr>
            <a:r>
              <a:rPr lang="en-US" sz="2300" b="1">
                <a:solidFill>
                  <a:schemeClr val="tx1"/>
                </a:solidFill>
                <a:latin typeface="Arial" charset="0"/>
              </a:rPr>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70659"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70660" name="Rectangle 4"/>
          <p:cNvSpPr>
            <a:spLocks noGrp="1" noChangeArrowheads="1"/>
          </p:cNvSpPr>
          <p:nvPr>
            <p:ph type="body" idx="1"/>
          </p:nvPr>
        </p:nvSpPr>
        <p:spPr>
          <a:noFill/>
          <a:ln/>
        </p:spPr>
        <p:txBody>
          <a:bodyPr/>
          <a:lstStyle/>
          <a:p>
            <a:pPr>
              <a:tabLst/>
            </a:pPr>
            <a:r>
              <a:rPr lang="en-US" smtClean="0"/>
              <a:t>SQL and </a:t>
            </a:r>
            <a:r>
              <a:rPr lang="en-US" i="1" smtClean="0">
                <a:latin typeface="Times New Roman" charset="0"/>
              </a:rPr>
              <a:t>i</a:t>
            </a:r>
            <a:r>
              <a:rPr lang="en-US" smtClean="0"/>
              <a:t>SQL*Plus</a:t>
            </a:r>
          </a:p>
          <a:p>
            <a:pPr lvl="1">
              <a:tabLst/>
            </a:pPr>
            <a:r>
              <a:rPr lang="en-US" i="1" smtClean="0">
                <a:solidFill>
                  <a:srgbClr val="FC0128"/>
                </a:solidFill>
              </a:rPr>
              <a:t>SQL</a:t>
            </a:r>
            <a:r>
              <a:rPr lang="en-US" smtClean="0">
                <a:solidFill>
                  <a:srgbClr val="FC0128"/>
                </a:solidFill>
              </a:rPr>
              <a:t> </a:t>
            </a:r>
            <a:r>
              <a:rPr lang="en-US" smtClean="0"/>
              <a:t>is a command language for communication with the Oracle server from any tool or application. Oracle SQL contains many extensions. </a:t>
            </a:r>
          </a:p>
          <a:p>
            <a:pPr lvl="1">
              <a:tabLst/>
            </a:pPr>
            <a:r>
              <a:rPr lang="en-US" i="1" smtClean="0">
                <a:solidFill>
                  <a:srgbClr val="FC0128"/>
                </a:solidFill>
              </a:rPr>
              <a:t>iSQL*Plus</a:t>
            </a:r>
            <a:r>
              <a:rPr lang="en-US" smtClean="0">
                <a:solidFill>
                  <a:srgbClr val="FC0128"/>
                </a:solidFill>
              </a:rPr>
              <a:t> </a:t>
            </a:r>
            <a:r>
              <a:rPr lang="en-US" smtClean="0"/>
              <a:t>is an Oracle tool that recognizes and submits SQL statements to the Oracle server for execution and contains its own command language.</a:t>
            </a:r>
          </a:p>
          <a:p>
            <a:pPr lvl="1">
              <a:tabLst/>
            </a:pPr>
            <a:r>
              <a:rPr lang="en-US" b="1" smtClean="0"/>
              <a:t>Features of SQL</a:t>
            </a:r>
            <a:endParaRPr lang="en-US" smtClean="0"/>
          </a:p>
          <a:p>
            <a:pPr lvl="2">
              <a:tabLst/>
            </a:pPr>
            <a:r>
              <a:rPr lang="en-US" smtClean="0"/>
              <a:t>Can be used by a range of users, including those with little or no programming experience</a:t>
            </a:r>
          </a:p>
          <a:p>
            <a:pPr lvl="2">
              <a:tabLst/>
            </a:pPr>
            <a:r>
              <a:rPr lang="en-US" smtClean="0"/>
              <a:t>Is a nonprocedural language</a:t>
            </a:r>
          </a:p>
          <a:p>
            <a:pPr lvl="2">
              <a:tabLst/>
            </a:pPr>
            <a:r>
              <a:rPr lang="en-US" smtClean="0"/>
              <a:t>Reduces the amount of time required for creating and maintaining systems</a:t>
            </a:r>
          </a:p>
          <a:p>
            <a:pPr lvl="2">
              <a:tabLst/>
            </a:pPr>
            <a:r>
              <a:rPr lang="en-US" smtClean="0"/>
              <a:t>Is an English-like language</a:t>
            </a:r>
          </a:p>
          <a:p>
            <a:pPr lvl="1">
              <a:tabLst/>
            </a:pPr>
            <a:r>
              <a:rPr lang="en-US" b="1" smtClean="0">
                <a:solidFill>
                  <a:srgbClr val="FC0128"/>
                </a:solidFill>
              </a:rPr>
              <a:t>Features of </a:t>
            </a:r>
            <a:r>
              <a:rPr lang="en-US" b="1" i="1" smtClean="0">
                <a:solidFill>
                  <a:srgbClr val="FC0128"/>
                </a:solidFill>
              </a:rPr>
              <a:t>i</a:t>
            </a:r>
            <a:r>
              <a:rPr lang="en-US" b="1" smtClean="0">
                <a:solidFill>
                  <a:srgbClr val="FC0128"/>
                </a:solidFill>
              </a:rPr>
              <a:t>SQL*Plus</a:t>
            </a:r>
            <a:endParaRPr lang="en-US" smtClean="0"/>
          </a:p>
          <a:p>
            <a:pPr lvl="2">
              <a:tabLst/>
            </a:pPr>
            <a:r>
              <a:rPr lang="en-US" smtClean="0"/>
              <a:t>Accessed from a browser</a:t>
            </a:r>
          </a:p>
          <a:p>
            <a:pPr lvl="2">
              <a:tabLst/>
            </a:pPr>
            <a:r>
              <a:rPr lang="en-US" smtClean="0"/>
              <a:t>Accepts ad hoc entry of statements</a:t>
            </a:r>
          </a:p>
          <a:p>
            <a:pPr lvl="2">
              <a:tabLst/>
            </a:pPr>
            <a:r>
              <a:rPr lang="en-US" smtClean="0"/>
              <a:t>Provides online editing for modifying SQL statements</a:t>
            </a:r>
          </a:p>
          <a:p>
            <a:pPr lvl="2">
              <a:tabLst/>
            </a:pPr>
            <a:r>
              <a:rPr lang="en-US" smtClean="0"/>
              <a:t>Controls environmental settings</a:t>
            </a:r>
          </a:p>
          <a:p>
            <a:pPr lvl="2">
              <a:tabLst/>
            </a:pPr>
            <a:r>
              <a:rPr lang="en-US" smtClean="0"/>
              <a:t>Formats query results into a basic report</a:t>
            </a:r>
          </a:p>
          <a:p>
            <a:pPr lvl="2">
              <a:tabLst/>
            </a:pPr>
            <a:r>
              <a:rPr lang="en-US" smtClean="0"/>
              <a:t>Accesses local and remote databases </a:t>
            </a:r>
          </a:p>
        </p:txBody>
      </p:sp>
      <p:sp>
        <p:nvSpPr>
          <p:cNvPr id="70661" name="Rectangle 5"/>
          <p:cNvSpPr>
            <a:spLocks noGrp="1" noRot="1" noChangeAspect="1" noChangeArrowheads="1" noTextEdit="1"/>
          </p:cNvSpPr>
          <p:nvPr>
            <p:ph type="sldImg"/>
          </p:nvPr>
        </p:nvSpPr>
        <p:spPr>
          <a:xfrm>
            <a:off x="500063" y="161925"/>
            <a:ext cx="5856287" cy="4392613"/>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884613" y="-1588"/>
            <a:ext cx="2973387" cy="457201"/>
          </a:xfrm>
          <a:prstGeom prst="rect">
            <a:avLst/>
          </a:prstGeom>
          <a:noFill/>
          <a:ln w="9525">
            <a:noFill/>
            <a:miter lim="800000"/>
            <a:headEnd/>
            <a:tailEnd/>
          </a:ln>
        </p:spPr>
        <p:txBody>
          <a:bodyPr wrap="none" anchor="ctr"/>
          <a:lstStyle/>
          <a:p>
            <a:endParaRPr lang="en-US"/>
          </a:p>
        </p:txBody>
      </p:sp>
      <p:sp>
        <p:nvSpPr>
          <p:cNvPr id="1028" name="Rectangle 3"/>
          <p:cNvSpPr>
            <a:spLocks noChangeArrowheads="1"/>
          </p:cNvSpPr>
          <p:nvPr/>
        </p:nvSpPr>
        <p:spPr bwMode="auto">
          <a:xfrm>
            <a:off x="-1588" y="-1588"/>
            <a:ext cx="2970213" cy="457201"/>
          </a:xfrm>
          <a:prstGeom prst="rect">
            <a:avLst/>
          </a:prstGeom>
          <a:noFill/>
          <a:ln w="9525">
            <a:noFill/>
            <a:miter lim="800000"/>
            <a:headEnd/>
            <a:tailEnd/>
          </a:ln>
        </p:spPr>
        <p:txBody>
          <a:bodyPr wrap="none" anchor="ctr"/>
          <a:lstStyle/>
          <a:p>
            <a:endParaRPr lang="en-US"/>
          </a:p>
        </p:txBody>
      </p:sp>
      <p:sp>
        <p:nvSpPr>
          <p:cNvPr id="1029" name="Rectangle 4"/>
          <p:cNvSpPr>
            <a:spLocks noGrp="1" noChangeArrowheads="1"/>
          </p:cNvSpPr>
          <p:nvPr>
            <p:ph type="body" idx="1"/>
          </p:nvPr>
        </p:nvSpPr>
        <p:spPr>
          <a:xfrm>
            <a:off x="455613" y="4756150"/>
            <a:ext cx="5910262" cy="3792538"/>
          </a:xfrm>
          <a:noFill/>
          <a:ln/>
        </p:spPr>
        <p:txBody>
          <a:bodyPr/>
          <a:lstStyle/>
          <a:p>
            <a:r>
              <a:rPr lang="en-US" smtClean="0"/>
              <a:t>SQL and </a:t>
            </a:r>
            <a:r>
              <a:rPr lang="en-US" i="1" smtClean="0">
                <a:latin typeface="Times New Roman" charset="0"/>
              </a:rPr>
              <a:t>i</a:t>
            </a:r>
            <a:r>
              <a:rPr lang="en-US" smtClean="0"/>
              <a:t>SQL*Plus (continued)</a:t>
            </a:r>
          </a:p>
          <a:p>
            <a:pPr lvl="1"/>
            <a:r>
              <a:rPr lang="en-US" smtClean="0"/>
              <a:t>The following table compares </a:t>
            </a:r>
            <a:r>
              <a:rPr lang="en-US" smtClean="0">
                <a:solidFill>
                  <a:srgbClr val="FC0128"/>
                </a:solidFill>
              </a:rPr>
              <a:t>SQL and </a:t>
            </a:r>
            <a:r>
              <a:rPr lang="en-US" i="1" smtClean="0">
                <a:solidFill>
                  <a:srgbClr val="FC0128"/>
                </a:solidFill>
              </a:rPr>
              <a:t>i</a:t>
            </a:r>
            <a:r>
              <a:rPr lang="en-US" smtClean="0">
                <a:solidFill>
                  <a:srgbClr val="FC0128"/>
                </a:solidFill>
              </a:rPr>
              <a:t>SQL*Plus</a:t>
            </a:r>
            <a:r>
              <a:rPr lang="en-US" smtClean="0"/>
              <a:t>:</a:t>
            </a:r>
          </a:p>
        </p:txBody>
      </p:sp>
      <p:sp>
        <p:nvSpPr>
          <p:cNvPr id="1030" name="Rectangle 5"/>
          <p:cNvSpPr>
            <a:spLocks noGrp="1" noRot="1" noChangeAspect="1" noChangeArrowheads="1" noTextEdit="1"/>
          </p:cNvSpPr>
          <p:nvPr>
            <p:ph type="sldImg"/>
          </p:nvPr>
        </p:nvSpPr>
        <p:spPr>
          <a:xfrm>
            <a:off x="466725" y="168275"/>
            <a:ext cx="5918200" cy="4438650"/>
          </a:xfrm>
          <a:ln cap="flat"/>
        </p:spPr>
      </p:sp>
      <p:graphicFrame>
        <p:nvGraphicFramePr>
          <p:cNvPr id="1026" name="Object 1024"/>
          <p:cNvGraphicFramePr>
            <a:graphicFrameLocks/>
          </p:cNvGraphicFramePr>
          <p:nvPr/>
        </p:nvGraphicFramePr>
        <p:xfrm>
          <a:off x="541338" y="5268913"/>
          <a:ext cx="5857875" cy="2792412"/>
        </p:xfrm>
        <a:graphic>
          <a:graphicData uri="http://schemas.openxmlformats.org/presentationml/2006/ole">
            <p:oleObj spid="_x0000_s1026" name="Document" r:id="rId4" imgW="6095880" imgH="2906640" progId="Word.Document.8">
              <p:embed/>
            </p:oleObj>
          </a:graphicData>
        </a:graphic>
      </p:graphicFrame>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2052"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2053" name="Rectangle 4"/>
          <p:cNvSpPr>
            <a:spLocks noGrp="1" noChangeArrowheads="1"/>
          </p:cNvSpPr>
          <p:nvPr>
            <p:ph type="body" idx="1"/>
          </p:nvPr>
        </p:nvSpPr>
        <p:spPr>
          <a:xfrm>
            <a:off x="412750" y="4594225"/>
            <a:ext cx="6029325" cy="3835400"/>
          </a:xfrm>
          <a:noFill/>
          <a:ln/>
        </p:spPr>
        <p:txBody>
          <a:bodyPr/>
          <a:lstStyle/>
          <a:p>
            <a:pPr>
              <a:tabLst/>
            </a:pPr>
            <a:r>
              <a:rPr lang="en-US" i="1" smtClean="0">
                <a:latin typeface="Times New Roman" charset="0"/>
              </a:rPr>
              <a:t>i</a:t>
            </a:r>
            <a:r>
              <a:rPr lang="en-US" smtClean="0"/>
              <a:t>SQL*Plus</a:t>
            </a:r>
          </a:p>
          <a:p>
            <a:pPr lvl="1">
              <a:tabLst/>
            </a:pPr>
            <a:r>
              <a:rPr lang="en-US" i="1" smtClean="0">
                <a:solidFill>
                  <a:srgbClr val="FC0128"/>
                </a:solidFill>
              </a:rPr>
              <a:t>i</a:t>
            </a:r>
            <a:r>
              <a:rPr lang="en-US" smtClean="0">
                <a:solidFill>
                  <a:srgbClr val="FC0128"/>
                </a:solidFill>
              </a:rPr>
              <a:t>SQL*Plus</a:t>
            </a:r>
            <a:r>
              <a:rPr lang="en-US" smtClean="0"/>
              <a:t> is an environment in which you can do the following:</a:t>
            </a:r>
          </a:p>
          <a:p>
            <a:pPr lvl="2">
              <a:tabLst/>
            </a:pPr>
            <a:r>
              <a:rPr lang="en-US" smtClean="0">
                <a:solidFill>
                  <a:srgbClr val="FC0128"/>
                </a:solidFill>
              </a:rPr>
              <a:t>Execute SQL</a:t>
            </a:r>
            <a:r>
              <a:rPr lang="en-US" smtClean="0"/>
              <a:t> statements to retrieve, modify, add, and remove data from the database</a:t>
            </a:r>
          </a:p>
          <a:p>
            <a:pPr lvl="2">
              <a:tabLst/>
            </a:pPr>
            <a:r>
              <a:rPr lang="en-US" smtClean="0"/>
              <a:t>Format, perform calculations on, store, and print query results in the form of reports</a:t>
            </a:r>
          </a:p>
          <a:p>
            <a:pPr lvl="2">
              <a:tabLst/>
            </a:pPr>
            <a:r>
              <a:rPr lang="en-US" smtClean="0">
                <a:solidFill>
                  <a:srgbClr val="FC0128"/>
                </a:solidFill>
              </a:rPr>
              <a:t>Create script</a:t>
            </a:r>
            <a:r>
              <a:rPr lang="en-US" smtClean="0"/>
              <a:t> files to store SQL statements for repetitive use in the future</a:t>
            </a:r>
          </a:p>
          <a:p>
            <a:pPr lvl="1">
              <a:tabLst/>
            </a:pPr>
            <a:r>
              <a:rPr lang="en-US" i="1" smtClean="0"/>
              <a:t>i</a:t>
            </a:r>
            <a:r>
              <a:rPr lang="en-US" smtClean="0"/>
              <a:t>SQL*Plus commands can be divided into the following main categories:</a:t>
            </a:r>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a:tabLst/>
            </a:pPr>
            <a:endParaRPr lang="en-US" b="0" smtClean="0">
              <a:latin typeface="Times New Roman" charset="0"/>
            </a:endParaRPr>
          </a:p>
        </p:txBody>
      </p:sp>
      <p:sp>
        <p:nvSpPr>
          <p:cNvPr id="2054" name="Rectangle 5"/>
          <p:cNvSpPr>
            <a:spLocks noGrp="1" noRot="1" noChangeAspect="1" noChangeArrowheads="1" noTextEdit="1"/>
          </p:cNvSpPr>
          <p:nvPr>
            <p:ph type="sldImg"/>
          </p:nvPr>
        </p:nvSpPr>
        <p:spPr>
          <a:xfrm>
            <a:off x="500063" y="161925"/>
            <a:ext cx="5856287" cy="4392613"/>
          </a:xfrm>
          <a:ln cap="flat"/>
        </p:spPr>
      </p:sp>
      <p:graphicFrame>
        <p:nvGraphicFramePr>
          <p:cNvPr id="2050" name="Object 0"/>
          <p:cNvGraphicFramePr>
            <a:graphicFrameLocks/>
          </p:cNvGraphicFramePr>
          <p:nvPr/>
        </p:nvGraphicFramePr>
        <p:xfrm>
          <a:off x="614363" y="5949950"/>
          <a:ext cx="5441950" cy="2647950"/>
        </p:xfrm>
        <a:graphic>
          <a:graphicData uri="http://schemas.openxmlformats.org/presentationml/2006/ole">
            <p:oleObj spid="_x0000_s2050" name="Document" r:id="rId4" imgW="5663880" imgH="2755800" progId="Word.Document.8">
              <p:embed/>
            </p:oleObj>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493713" y="153988"/>
            <a:ext cx="5867400" cy="4400550"/>
          </a:xfrm>
          <a:ln cap="flat"/>
        </p:spPr>
      </p:sp>
      <p:sp>
        <p:nvSpPr>
          <p:cNvPr id="71683" name="Rectangle 3"/>
          <p:cNvSpPr>
            <a:spLocks noGrp="1" noChangeArrowheads="1"/>
          </p:cNvSpPr>
          <p:nvPr>
            <p:ph type="body" idx="1"/>
          </p:nvPr>
        </p:nvSpPr>
        <p:spPr>
          <a:noFill/>
          <a:ln/>
        </p:spPr>
        <p:txBody>
          <a:bodyPr/>
          <a:lstStyle/>
          <a:p>
            <a:pPr>
              <a:tabLst>
                <a:tab pos="465138" algn="l"/>
              </a:tabLst>
            </a:pPr>
            <a:r>
              <a:rPr lang="en-US" smtClean="0"/>
              <a:t>Logging In to </a:t>
            </a:r>
            <a:r>
              <a:rPr lang="en-US" i="1" smtClean="0">
                <a:latin typeface="Times New Roman" charset="0"/>
              </a:rPr>
              <a:t>i</a:t>
            </a:r>
            <a:r>
              <a:rPr lang="en-US" smtClean="0"/>
              <a:t>SQL*Plus</a:t>
            </a:r>
          </a:p>
          <a:p>
            <a:pPr marL="342900" lvl="1" indent="-228600">
              <a:lnSpc>
                <a:spcPct val="95000"/>
              </a:lnSpc>
              <a:tabLst>
                <a:tab pos="465138" algn="l"/>
              </a:tabLst>
            </a:pPr>
            <a:r>
              <a:rPr lang="en-US" smtClean="0"/>
              <a:t>To log in through a browser environment:</a:t>
            </a:r>
          </a:p>
          <a:p>
            <a:pPr marL="342900" lvl="1" indent="-228600">
              <a:tabLst>
                <a:tab pos="465138" algn="l"/>
              </a:tabLst>
            </a:pPr>
            <a:r>
              <a:rPr lang="en-US" smtClean="0"/>
              <a:t>1.	Start the browser.</a:t>
            </a:r>
          </a:p>
          <a:p>
            <a:pPr marL="342900" lvl="1" indent="-228600">
              <a:tabLst>
                <a:tab pos="465138" algn="l"/>
              </a:tabLst>
            </a:pPr>
            <a:r>
              <a:rPr lang="en-US" smtClean="0"/>
              <a:t>2.	Enter the URL address of the </a:t>
            </a:r>
            <a:r>
              <a:rPr lang="en-US" i="1" smtClean="0">
                <a:solidFill>
                  <a:srgbClr val="FC0128"/>
                </a:solidFill>
              </a:rPr>
              <a:t>i</a:t>
            </a:r>
            <a:r>
              <a:rPr lang="en-US" smtClean="0">
                <a:solidFill>
                  <a:srgbClr val="FC0128"/>
                </a:solidFill>
              </a:rPr>
              <a:t>SQL*Plus</a:t>
            </a:r>
            <a:r>
              <a:rPr lang="en-US" smtClean="0"/>
              <a:t> environment.</a:t>
            </a:r>
          </a:p>
          <a:p>
            <a:pPr marL="342900" lvl="1" indent="-228600">
              <a:tabLst>
                <a:tab pos="465138" algn="l"/>
              </a:tabLst>
            </a:pPr>
            <a:r>
              <a:rPr lang="en-US" smtClean="0"/>
              <a:t>3.	Fill in the username, password and Oracle Connection Identifier fields.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93713" y="153988"/>
            <a:ext cx="5867400" cy="4400550"/>
          </a:xfrm>
          <a:ln cap="flat"/>
        </p:spPr>
      </p:sp>
      <p:sp>
        <p:nvSpPr>
          <p:cNvPr id="72707" name="Rectangle 3"/>
          <p:cNvSpPr>
            <a:spLocks noGrp="1" noChangeArrowheads="1"/>
          </p:cNvSpPr>
          <p:nvPr>
            <p:ph type="body" idx="1"/>
          </p:nvPr>
        </p:nvSpPr>
        <p:spPr>
          <a:noFill/>
          <a:ln/>
        </p:spPr>
        <p:txBody>
          <a:bodyPr/>
          <a:lstStyle/>
          <a:p>
            <a:pPr>
              <a:tabLst/>
            </a:pPr>
            <a:r>
              <a:rPr lang="en-US" smtClean="0"/>
              <a:t>The </a:t>
            </a:r>
            <a:r>
              <a:rPr lang="en-US" i="1" smtClean="0">
                <a:latin typeface="Times New Roman" charset="0"/>
              </a:rPr>
              <a:t>i</a:t>
            </a:r>
            <a:r>
              <a:rPr lang="en-US" smtClean="0"/>
              <a:t>SQL*Plus Environment</a:t>
            </a:r>
          </a:p>
          <a:p>
            <a:pPr marL="358775" lvl="1" indent="-239713">
              <a:tabLst/>
            </a:pPr>
            <a:r>
              <a:rPr lang="en-US" smtClean="0"/>
              <a:t>Within the Windows browser, the </a:t>
            </a:r>
            <a:r>
              <a:rPr lang="en-US" i="1" smtClean="0">
                <a:solidFill>
                  <a:srgbClr val="FC0128"/>
                </a:solidFill>
              </a:rPr>
              <a:t>i</a:t>
            </a:r>
            <a:r>
              <a:rPr lang="en-US" smtClean="0">
                <a:solidFill>
                  <a:srgbClr val="FC0128"/>
                </a:solidFill>
              </a:rPr>
              <a:t>SQL*Plus</a:t>
            </a:r>
            <a:r>
              <a:rPr lang="en-US" smtClean="0"/>
              <a:t> window has several key areas:</a:t>
            </a:r>
          </a:p>
          <a:p>
            <a:pPr marL="358775" lvl="1" indent="-239713">
              <a:tabLst/>
            </a:pPr>
            <a:r>
              <a:rPr lang="en-US" smtClean="0"/>
              <a:t>1.	Edit window: The area where you type the SQL statements and </a:t>
            </a:r>
            <a:r>
              <a:rPr lang="en-US" i="1" smtClean="0"/>
              <a:t>i</a:t>
            </a:r>
            <a:r>
              <a:rPr lang="en-US" smtClean="0"/>
              <a:t>SQL*Plus commands.</a:t>
            </a:r>
          </a:p>
          <a:p>
            <a:pPr marL="358775" lvl="1" indent="-239713">
              <a:tabLst/>
            </a:pPr>
            <a:r>
              <a:rPr lang="en-US" smtClean="0"/>
              <a:t>2.	Execute button: Click to execute the statements and commands in the edit window.</a:t>
            </a:r>
          </a:p>
          <a:p>
            <a:pPr marL="358775" lvl="1" indent="-239713">
              <a:tabLst/>
            </a:pPr>
            <a:r>
              <a:rPr lang="en-US" smtClean="0"/>
              <a:t>3.	Output Option: Defaults to Work Screen, which displays the results of the SQL statement beneath the edit window. The other options are File or Window. File saves the contents to a specified file. Window places the output on the screen, but in a separate window. </a:t>
            </a:r>
          </a:p>
          <a:p>
            <a:pPr marL="358775" lvl="1" indent="-239713">
              <a:tabLst/>
            </a:pPr>
            <a:r>
              <a:rPr lang="en-US" smtClean="0"/>
              <a:t>4.	Clear Screen button: Click to clear text from the edit window.</a:t>
            </a:r>
          </a:p>
          <a:p>
            <a:pPr marL="358775" lvl="1" indent="-239713">
              <a:tabLst/>
            </a:pPr>
            <a:r>
              <a:rPr lang="en-US" smtClean="0"/>
              <a:t>5.	Save Script button: Saves the contents of the edit window to a file.</a:t>
            </a:r>
          </a:p>
          <a:p>
            <a:pPr marL="358775" lvl="1" indent="-239713">
              <a:tabLst/>
            </a:pPr>
            <a:r>
              <a:rPr lang="en-US" smtClean="0"/>
              <a:t>6.	Script Locator: Identifies the name and location of a script file that you want to execute.</a:t>
            </a:r>
          </a:p>
          <a:p>
            <a:pPr marL="358775" lvl="1" indent="-239713">
              <a:tabLst/>
            </a:pPr>
            <a:r>
              <a:rPr lang="en-US" smtClean="0"/>
              <a:t>7.	Browse button: Used to search for a script file using the Windows File Open dialog box.</a:t>
            </a:r>
          </a:p>
          <a:p>
            <a:pPr marL="358775" lvl="1" indent="-239713">
              <a:tabLst/>
            </a:pPr>
            <a:r>
              <a:rPr lang="en-US" smtClean="0"/>
              <a:t>8.	Exit icon: Click to end the </a:t>
            </a:r>
            <a:r>
              <a:rPr lang="en-US" i="1" smtClean="0"/>
              <a:t>i</a:t>
            </a:r>
            <a:r>
              <a:rPr lang="en-US" smtClean="0"/>
              <a:t>SQL*Plus session and return to the </a:t>
            </a:r>
            <a:r>
              <a:rPr lang="en-US" i="1" smtClean="0"/>
              <a:t>i</a:t>
            </a:r>
            <a:r>
              <a:rPr lang="en-US" smtClean="0"/>
              <a:t>SQL*Plus LogOn window.</a:t>
            </a:r>
          </a:p>
          <a:p>
            <a:pPr marL="358775" lvl="1" indent="-239713">
              <a:tabLst/>
            </a:pPr>
            <a:r>
              <a:rPr lang="en-US" smtClean="0"/>
              <a:t>9. 	Help icon: Provides access to</a:t>
            </a:r>
            <a:r>
              <a:rPr lang="en-US" i="1" smtClean="0"/>
              <a:t> i</a:t>
            </a:r>
            <a:r>
              <a:rPr lang="en-US" smtClean="0"/>
              <a:t>SQL*Plus Help documentation.</a:t>
            </a:r>
          </a:p>
          <a:p>
            <a:pPr marL="358775" lvl="1" indent="-239713">
              <a:tabLst/>
            </a:pPr>
            <a:r>
              <a:rPr lang="en-US" smtClean="0"/>
              <a:t>10.	Password button: Is used to change your password.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93713" y="153988"/>
            <a:ext cx="5867400" cy="4400550"/>
          </a:xfrm>
          <a:ln cap="flat"/>
        </p:spPr>
      </p:sp>
      <p:sp>
        <p:nvSpPr>
          <p:cNvPr id="73731" name="Rectangle 3"/>
          <p:cNvSpPr>
            <a:spLocks noGrp="1" noChangeArrowheads="1"/>
          </p:cNvSpPr>
          <p:nvPr>
            <p:ph type="body" idx="1"/>
          </p:nvPr>
        </p:nvSpPr>
        <p:spPr>
          <a:noFill/>
          <a:ln/>
        </p:spPr>
        <p:txBody>
          <a:bodyPr/>
          <a:lstStyle/>
          <a:p>
            <a:r>
              <a:rPr lang="en-US" smtClean="0"/>
              <a:t>Displaying the Table Structure</a:t>
            </a:r>
          </a:p>
          <a:p>
            <a:pPr lvl="1"/>
            <a:r>
              <a:rPr lang="en-US" smtClean="0"/>
              <a:t>In </a:t>
            </a:r>
            <a:r>
              <a:rPr lang="en-US" i="1" smtClean="0"/>
              <a:t>i</a:t>
            </a:r>
            <a:r>
              <a:rPr lang="en-US" smtClean="0"/>
              <a:t>SQL*Plus, you can display the structure of a table using the </a:t>
            </a:r>
            <a:r>
              <a:rPr lang="en-US" smtClean="0">
                <a:solidFill>
                  <a:srgbClr val="FC0128"/>
                </a:solidFill>
                <a:latin typeface="Courier New" pitchFamily="49" charset="0"/>
              </a:rPr>
              <a:t>DESCRIBE</a:t>
            </a:r>
            <a:r>
              <a:rPr lang="en-US" smtClean="0">
                <a:solidFill>
                  <a:srgbClr val="FC0128"/>
                </a:solidFill>
              </a:rPr>
              <a:t> command</a:t>
            </a:r>
            <a:r>
              <a:rPr lang="en-US" smtClean="0"/>
              <a:t>. The command shows the column names and data types, as well as whether a column </a:t>
            </a:r>
            <a:r>
              <a:rPr lang="en-US" i="1" smtClean="0"/>
              <a:t>must</a:t>
            </a:r>
            <a:r>
              <a:rPr lang="en-US" smtClean="0"/>
              <a:t> contain data.</a:t>
            </a:r>
          </a:p>
          <a:p>
            <a:pPr lvl="1"/>
            <a:r>
              <a:rPr lang="en-US" smtClean="0"/>
              <a:t>In the syntax:</a:t>
            </a:r>
          </a:p>
          <a:p>
            <a:r>
              <a:rPr lang="en-US" b="0" i="1" smtClean="0">
                <a:latin typeface="Times New Roman" charset="0"/>
              </a:rPr>
              <a:t>	</a:t>
            </a:r>
            <a:r>
              <a:rPr lang="en-US" b="0" i="1" smtClean="0">
                <a:latin typeface="Courier New" pitchFamily="49" charset="0"/>
              </a:rPr>
              <a:t>tablename</a:t>
            </a:r>
            <a:r>
              <a:rPr lang="en-US" b="0" i="1" smtClean="0">
                <a:latin typeface="Times New Roman" charset="0"/>
              </a:rPr>
              <a:t> 		</a:t>
            </a:r>
            <a:r>
              <a:rPr lang="en-US" b="0" smtClean="0">
                <a:latin typeface="Times New Roman" charset="0"/>
              </a:rPr>
              <a:t>is the name of any existing table, view, or synonym accessible to the user</a:t>
            </a:r>
            <a:r>
              <a:rPr lang="en-US" smtClean="0">
                <a:latin typeface="Times New Roman" charset="0"/>
              </a:rPr>
              <a:t>	</a:t>
            </a:r>
          </a:p>
          <a:p>
            <a:pPr lvl="1"/>
            <a:endParaRPr lang="en-US" smtClean="0"/>
          </a:p>
          <a:p>
            <a:r>
              <a:rPr lang="en-US" b="0" i="1" smtClean="0">
                <a:latin typeface="Times New Roman"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93713" y="153988"/>
            <a:ext cx="5867400" cy="4400550"/>
          </a:xfrm>
          <a:ln cap="flat"/>
        </p:spPr>
      </p:sp>
      <p:sp>
        <p:nvSpPr>
          <p:cNvPr id="49155" name="Rectangle 3"/>
          <p:cNvSpPr>
            <a:spLocks noGrp="1" noChangeArrowheads="1"/>
          </p:cNvSpPr>
          <p:nvPr>
            <p:ph type="body" idx="1"/>
          </p:nvPr>
        </p:nvSpPr>
        <p:spPr>
          <a:xfrm>
            <a:off x="412750" y="4767263"/>
            <a:ext cx="6029325" cy="3743325"/>
          </a:xfrm>
          <a:noFill/>
          <a:ln/>
        </p:spPr>
        <p:txBody>
          <a:bodyPr/>
          <a:lstStyle/>
          <a:p>
            <a:pPr>
              <a:tabLst/>
            </a:pPr>
            <a:r>
              <a:rPr lang="en-US" smtClean="0"/>
              <a:t>Capabilities of SQL </a:t>
            </a:r>
            <a:r>
              <a:rPr lang="en-US" smtClean="0">
                <a:latin typeface="Courier New" pitchFamily="49" charset="0"/>
              </a:rPr>
              <a:t>SELECT</a:t>
            </a:r>
            <a:r>
              <a:rPr lang="en-US" smtClean="0"/>
              <a:t> Statements</a:t>
            </a:r>
          </a:p>
          <a:p>
            <a:pPr lvl="1">
              <a:tabLst/>
            </a:pPr>
            <a:r>
              <a:rPr lang="en-US" smtClean="0"/>
              <a:t>A </a:t>
            </a:r>
            <a:r>
              <a:rPr lang="en-US" smtClean="0">
                <a:latin typeface="Courier New" pitchFamily="49" charset="0"/>
              </a:rPr>
              <a:t>SELECT</a:t>
            </a:r>
            <a:r>
              <a:rPr lang="en-US" smtClean="0"/>
              <a:t> statement retrieves information from the database. Using a </a:t>
            </a:r>
            <a:r>
              <a:rPr lang="en-US" smtClean="0">
                <a:solidFill>
                  <a:srgbClr val="FC0128"/>
                </a:solidFill>
                <a:latin typeface="Courier New" pitchFamily="49" charset="0"/>
              </a:rPr>
              <a:t>SELECT</a:t>
            </a:r>
            <a:r>
              <a:rPr lang="en-US" smtClean="0">
                <a:solidFill>
                  <a:srgbClr val="FC0128"/>
                </a:solidFill>
              </a:rPr>
              <a:t> </a:t>
            </a:r>
            <a:r>
              <a:rPr lang="en-US" smtClean="0"/>
              <a:t>statement, you can do the following:</a:t>
            </a:r>
          </a:p>
          <a:p>
            <a:pPr lvl="2">
              <a:tabLst/>
            </a:pPr>
            <a:r>
              <a:rPr lang="en-US" smtClean="0">
                <a:solidFill>
                  <a:srgbClr val="FC0128"/>
                </a:solidFill>
              </a:rPr>
              <a:t>Projection:</a:t>
            </a:r>
            <a:r>
              <a:rPr lang="en-US" smtClean="0"/>
              <a:t> You can use the projection capability in SQL to choose the columns in a table that you want returned by your query. You can choose as few or as many columns of the table as you require. </a:t>
            </a:r>
          </a:p>
          <a:p>
            <a:pPr lvl="2">
              <a:tabLst/>
            </a:pPr>
            <a:r>
              <a:rPr lang="en-US" smtClean="0">
                <a:solidFill>
                  <a:srgbClr val="FC0128"/>
                </a:solidFill>
              </a:rPr>
              <a:t>Selection:</a:t>
            </a:r>
            <a:r>
              <a:rPr lang="en-US" smtClean="0"/>
              <a:t> You can use the selection capability in SQL to choose the rows in a table that you want returned by a query. You can use various criteria to restrict the rows that you see.</a:t>
            </a:r>
          </a:p>
          <a:p>
            <a:pPr lvl="2">
              <a:tabLst/>
            </a:pPr>
            <a:r>
              <a:rPr lang="en-US" smtClean="0">
                <a:solidFill>
                  <a:srgbClr val="FC0128"/>
                </a:solidFill>
              </a:rPr>
              <a:t>Joining:</a:t>
            </a:r>
            <a:r>
              <a:rPr lang="en-US" smtClean="0"/>
              <a:t> You can use the join capability in SQL to bring together data that is stored in different tables by creating a link between them. You learn more about joins in a later lesson.</a:t>
            </a:r>
            <a:r>
              <a:rPr lang="en-US" b="1" smtClean="0"/>
              <a:t> </a:t>
            </a:r>
          </a:p>
          <a:p>
            <a:pPr lvl="1">
              <a:tabLst/>
            </a:pPr>
            <a:endParaRPr lang="en-US" b="1" smtClean="0">
              <a:solidFill>
                <a:schemeClr val="accent2"/>
              </a:solidFill>
              <a:latin typeface="Arial" charset="0"/>
            </a:endParaRPr>
          </a:p>
          <a:p>
            <a:pPr lvl="1">
              <a:tabLst/>
            </a:pPr>
            <a:endParaRPr lang="en-US" b="1" smtClean="0">
              <a:solidFill>
                <a:schemeClr val="accent2"/>
              </a:solidFill>
              <a:latin typeface="Arial" charset="0"/>
            </a:endParaRPr>
          </a:p>
          <a:p>
            <a:pPr lvl="1">
              <a:tabLst/>
            </a:pPr>
            <a:endParaRPr lang="en-US" b="1" smtClean="0">
              <a:solidFill>
                <a:schemeClr val="accent2"/>
              </a:solidFill>
              <a:latin typeface="Arial" charset="0"/>
            </a:endParaRPr>
          </a:p>
          <a:p>
            <a:pPr lvl="1">
              <a:tabLst/>
            </a:pPr>
            <a:endParaRPr lang="en-US" b="1" smtClean="0">
              <a:solidFill>
                <a:schemeClr val="accent2"/>
              </a:solidFill>
              <a:latin typeface="Arial" charset="0"/>
            </a:endParaRPr>
          </a:p>
          <a:p>
            <a:pPr lvl="1">
              <a:tabLst/>
            </a:pPr>
            <a:endParaRPr lang="en-US" b="1" smtClean="0">
              <a:solidFill>
                <a:schemeClr val="accent2"/>
              </a:solidFill>
              <a:latin typeface="Arial" charset="0"/>
            </a:endParaRPr>
          </a:p>
          <a:p>
            <a:pPr lvl="1">
              <a:tabLst/>
            </a:pPr>
            <a:endParaRPr lang="en-US" b="1" smtClean="0">
              <a:solidFill>
                <a:srgbClr val="0000FF"/>
              </a:solidFill>
              <a:latin typeface="Arial" charset="0"/>
            </a:endParaRPr>
          </a:p>
          <a:p>
            <a:pPr>
              <a:tabLst/>
            </a:pPr>
            <a:r>
              <a:rPr lang="en-US" smtClean="0">
                <a:solidFill>
                  <a:srgbClr val="0000FF"/>
                </a:solidFill>
              </a:rPr>
              <a:t>Instructor Note </a:t>
            </a:r>
          </a:p>
          <a:p>
            <a:pPr lvl="1">
              <a:tabLst/>
            </a:pPr>
            <a:r>
              <a:rPr lang="en-US" smtClean="0">
                <a:solidFill>
                  <a:srgbClr val="0000FF"/>
                </a:solidFill>
              </a:rPr>
              <a:t>Inform students that selection and projection are often considered horizontal and vertical partitioning.</a:t>
            </a:r>
            <a:r>
              <a:rPr lang="en-US" smtClean="0"/>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Rot="1" noChangeAspect="1" noChangeArrowheads="1" noTextEdit="1"/>
          </p:cNvSpPr>
          <p:nvPr>
            <p:ph type="sldImg"/>
          </p:nvPr>
        </p:nvSpPr>
        <p:spPr>
          <a:xfrm>
            <a:off x="493713" y="153988"/>
            <a:ext cx="5867400" cy="4400550"/>
          </a:xfrm>
          <a:ln cap="flat"/>
        </p:spPr>
      </p:sp>
      <p:sp>
        <p:nvSpPr>
          <p:cNvPr id="3076" name="Rectangle 3"/>
          <p:cNvSpPr>
            <a:spLocks noGrp="1" noChangeArrowheads="1"/>
          </p:cNvSpPr>
          <p:nvPr>
            <p:ph type="body" idx="1"/>
          </p:nvPr>
        </p:nvSpPr>
        <p:spPr>
          <a:noFill/>
          <a:ln/>
        </p:spPr>
        <p:txBody>
          <a:bodyPr/>
          <a:lstStyle/>
          <a:p>
            <a:r>
              <a:rPr lang="en-US" smtClean="0"/>
              <a:t>Displaying the Table Structure (continued)</a:t>
            </a:r>
          </a:p>
          <a:p>
            <a:pPr lvl="1"/>
            <a:r>
              <a:rPr lang="en-US" smtClean="0"/>
              <a:t>The example on the slide displays the information about the structure of the </a:t>
            </a:r>
            <a:r>
              <a:rPr lang="en-US" smtClean="0">
                <a:latin typeface="Courier New" pitchFamily="49" charset="0"/>
              </a:rPr>
              <a:t>DEPARTMENTS</a:t>
            </a:r>
            <a:r>
              <a:rPr lang="en-US" smtClean="0"/>
              <a:t> table. </a:t>
            </a:r>
          </a:p>
          <a:p>
            <a:pPr lvl="1"/>
            <a:r>
              <a:rPr lang="en-US" smtClean="0"/>
              <a:t>In the result:</a:t>
            </a:r>
          </a:p>
          <a:p>
            <a:pPr lvl="1"/>
            <a:r>
              <a:rPr lang="en-US" smtClean="0"/>
              <a:t>	</a:t>
            </a:r>
            <a:r>
              <a:rPr lang="en-US" i="1" smtClean="0"/>
              <a:t>Null?		</a:t>
            </a:r>
            <a:r>
              <a:rPr lang="en-US" smtClean="0"/>
              <a:t>indicates whether a column </a:t>
            </a:r>
            <a:r>
              <a:rPr lang="en-US" i="1" smtClean="0"/>
              <a:t>must</a:t>
            </a:r>
            <a:r>
              <a:rPr lang="en-US" smtClean="0"/>
              <a:t> contain data; </a:t>
            </a:r>
            <a:r>
              <a:rPr lang="en-US" smtClean="0">
                <a:latin typeface="Courier New" pitchFamily="49" charset="0"/>
              </a:rPr>
              <a:t>NOT NULL</a:t>
            </a:r>
            <a:r>
              <a:rPr lang="en-US" smtClean="0"/>
              <a:t> indicates that a 				column must contain data</a:t>
            </a:r>
          </a:p>
          <a:p>
            <a:pPr lvl="1"/>
            <a:r>
              <a:rPr lang="en-US" smtClean="0"/>
              <a:t>	</a:t>
            </a:r>
            <a:r>
              <a:rPr lang="en-US" i="1" smtClean="0"/>
              <a:t>Type</a:t>
            </a:r>
            <a:r>
              <a:rPr lang="en-US" smtClean="0"/>
              <a:t> 		displays the data type for a column</a:t>
            </a:r>
          </a:p>
          <a:p>
            <a:pPr lvl="1"/>
            <a:r>
              <a:rPr lang="en-US" smtClean="0"/>
              <a:t>The data types are described in the following table:</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Inform students that the column sequence in </a:t>
            </a:r>
            <a:r>
              <a:rPr lang="en-US" smtClean="0">
                <a:solidFill>
                  <a:srgbClr val="0000FF"/>
                </a:solidFill>
                <a:latin typeface="Courier New" pitchFamily="49" charset="0"/>
              </a:rPr>
              <a:t>DESCRIBE </a:t>
            </a:r>
            <a:r>
              <a:rPr lang="en-US" i="1" smtClean="0">
                <a:solidFill>
                  <a:srgbClr val="0000FF"/>
                </a:solidFill>
                <a:latin typeface="Courier New" pitchFamily="49" charset="0"/>
              </a:rPr>
              <a:t>tablename</a:t>
            </a:r>
            <a:r>
              <a:rPr lang="en-US" i="1" smtClean="0">
                <a:solidFill>
                  <a:srgbClr val="0000FF"/>
                </a:solidFill>
              </a:rPr>
              <a:t> </a:t>
            </a:r>
            <a:r>
              <a:rPr lang="en-US" smtClean="0">
                <a:solidFill>
                  <a:srgbClr val="0000FF"/>
                </a:solidFill>
              </a:rPr>
              <a:t>is the same as that in </a:t>
            </a:r>
            <a:r>
              <a:rPr lang="en-US" smtClean="0">
                <a:solidFill>
                  <a:srgbClr val="0000FF"/>
                </a:solidFill>
                <a:latin typeface="Courier New" pitchFamily="49" charset="0"/>
              </a:rPr>
              <a:t>SELECT * FROM </a:t>
            </a:r>
            <a:r>
              <a:rPr lang="en-US" i="1" smtClean="0">
                <a:solidFill>
                  <a:srgbClr val="0000FF"/>
                </a:solidFill>
                <a:latin typeface="Courier New" pitchFamily="49" charset="0"/>
              </a:rPr>
              <a:t>tablename</a:t>
            </a:r>
            <a:r>
              <a:rPr lang="en-US" i="1" smtClean="0">
                <a:solidFill>
                  <a:srgbClr val="0000FF"/>
                </a:solidFill>
              </a:rPr>
              <a:t> . </a:t>
            </a:r>
            <a:r>
              <a:rPr lang="en-US" smtClean="0">
                <a:solidFill>
                  <a:srgbClr val="0000FF"/>
                </a:solidFill>
              </a:rPr>
              <a:t>The order in which the columns are displayed is determined when the table is created.</a:t>
            </a:r>
          </a:p>
          <a:p>
            <a:r>
              <a:rPr lang="en-US" b="0" smtClean="0">
                <a:latin typeface="Times New Roman" charset="0"/>
              </a:rPr>
              <a:t> </a:t>
            </a:r>
          </a:p>
        </p:txBody>
      </p:sp>
      <p:graphicFrame>
        <p:nvGraphicFramePr>
          <p:cNvPr id="3074" name="Object 0"/>
          <p:cNvGraphicFramePr>
            <a:graphicFrameLocks/>
          </p:cNvGraphicFramePr>
          <p:nvPr/>
        </p:nvGraphicFramePr>
        <p:xfrm>
          <a:off x="496888" y="6257925"/>
          <a:ext cx="5630862" cy="1689100"/>
        </p:xfrm>
        <a:graphic>
          <a:graphicData uri="http://schemas.openxmlformats.org/presentationml/2006/ole">
            <p:oleObj spid="_x0000_s3074" name="Document" r:id="rId4" imgW="5857560" imgH="1757160" progId="Word.Document.8">
              <p:embed/>
            </p:oleObj>
          </a:graphicData>
        </a:graphic>
      </p:graphicFrame>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493713" y="153988"/>
            <a:ext cx="5867400" cy="4400550"/>
          </a:xfrm>
          <a:ln cap="flat"/>
        </p:spPr>
      </p:sp>
      <p:sp>
        <p:nvSpPr>
          <p:cNvPr id="74755" name="Rectangle 3"/>
          <p:cNvSpPr>
            <a:spLocks noGrp="1" noChangeArrowheads="1"/>
          </p:cNvSpPr>
          <p:nvPr>
            <p:ph type="body" idx="1"/>
          </p:nvPr>
        </p:nvSpPr>
        <p:spPr>
          <a:xfrm>
            <a:off x="412750" y="4759325"/>
            <a:ext cx="6029325" cy="3916363"/>
          </a:xfrm>
          <a:noFill/>
          <a:ln/>
        </p:spPr>
        <p:txBody>
          <a:bodyPr/>
          <a:lstStyle/>
          <a:p>
            <a:pPr>
              <a:tabLst/>
            </a:pPr>
            <a:r>
              <a:rPr lang="en-US" smtClean="0"/>
              <a:t>Interacting with Script Files</a:t>
            </a:r>
          </a:p>
          <a:p>
            <a:pPr marL="358775" lvl="1" indent="-239713">
              <a:tabLst/>
            </a:pPr>
            <a:r>
              <a:rPr lang="en-US" b="1" smtClean="0"/>
              <a:t>Placing Statements and Commands into a Text Script File</a:t>
            </a:r>
            <a:endParaRPr lang="en-US" smtClean="0"/>
          </a:p>
          <a:p>
            <a:pPr marL="358775" lvl="1" indent="-239713">
              <a:lnSpc>
                <a:spcPct val="70000"/>
              </a:lnSpc>
              <a:tabLst/>
            </a:pPr>
            <a:r>
              <a:rPr lang="en-US" smtClean="0"/>
              <a:t>You can save commands and statements from the Edit window in </a:t>
            </a:r>
            <a:r>
              <a:rPr lang="en-US" i="1" smtClean="0">
                <a:solidFill>
                  <a:srgbClr val="FC0128"/>
                </a:solidFill>
              </a:rPr>
              <a:t>i</a:t>
            </a:r>
            <a:r>
              <a:rPr lang="en-US" smtClean="0">
                <a:solidFill>
                  <a:srgbClr val="FC0128"/>
                </a:solidFill>
              </a:rPr>
              <a:t>SQL*Plus</a:t>
            </a:r>
            <a:r>
              <a:rPr lang="en-US" smtClean="0"/>
              <a:t> to a text script file as </a:t>
            </a:r>
          </a:p>
          <a:p>
            <a:pPr marL="358775" lvl="1" indent="-239713">
              <a:lnSpc>
                <a:spcPct val="70000"/>
              </a:lnSpc>
              <a:tabLst/>
            </a:pPr>
            <a:r>
              <a:rPr lang="en-US" smtClean="0"/>
              <a:t>follows:</a:t>
            </a:r>
          </a:p>
          <a:p>
            <a:pPr marL="358775" lvl="1" indent="-239713">
              <a:tabLst/>
            </a:pPr>
            <a:r>
              <a:rPr lang="en-US" smtClean="0"/>
              <a:t>1.	Type the SQL statements into the edit window in </a:t>
            </a:r>
            <a:r>
              <a:rPr lang="en-US" i="1" smtClean="0"/>
              <a:t>i</a:t>
            </a:r>
            <a:r>
              <a:rPr lang="en-US" smtClean="0"/>
              <a:t>SQL*Plus.</a:t>
            </a:r>
          </a:p>
          <a:p>
            <a:pPr marL="358775" lvl="1" indent="-239713">
              <a:tabLst/>
            </a:pPr>
            <a:r>
              <a:rPr lang="en-US" smtClean="0"/>
              <a:t>2.	Click the Save Script button. This opens the Windows File Save dialog box. Identify the name of the file. It defaults to </a:t>
            </a:r>
            <a:r>
              <a:rPr lang="en-US" smtClean="0">
                <a:latin typeface="Courier New" pitchFamily="49" charset="0"/>
              </a:rPr>
              <a:t>.html</a:t>
            </a:r>
            <a:r>
              <a:rPr lang="en-US" smtClean="0"/>
              <a:t> extension. You can change the file type to a text file or save it as a </a:t>
            </a:r>
            <a:r>
              <a:rPr lang="en-US" smtClean="0">
                <a:latin typeface="Courier New" pitchFamily="49" charset="0"/>
              </a:rPr>
              <a:t>.sql</a:t>
            </a:r>
            <a:r>
              <a:rPr lang="en-US" smtClean="0"/>
              <a:t> file.</a:t>
            </a:r>
          </a:p>
        </p:txBody>
      </p:sp>
      <p:pic>
        <p:nvPicPr>
          <p:cNvPr id="74756" name="Picture 6"/>
          <p:cNvPicPr>
            <a:picLocks noChangeAspect="1" noChangeArrowheads="1"/>
          </p:cNvPicPr>
          <p:nvPr/>
        </p:nvPicPr>
        <p:blipFill>
          <a:blip r:embed="rId3"/>
          <a:srcRect/>
          <a:stretch>
            <a:fillRect/>
          </a:stretch>
        </p:blipFill>
        <p:spPr bwMode="auto">
          <a:xfrm>
            <a:off x="1431925" y="6216650"/>
            <a:ext cx="3787775" cy="2346325"/>
          </a:xfrm>
          <a:prstGeom prst="rect">
            <a:avLst/>
          </a:prstGeom>
          <a:noFill/>
          <a:ln w="25400">
            <a:noFill/>
            <a:miter lim="800000"/>
            <a:headEnd type="none" w="sm" len="sm"/>
            <a:tailEnd type="none" w="sm" len="sm"/>
          </a:ln>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493713" y="153988"/>
            <a:ext cx="5867400" cy="4400550"/>
          </a:xfrm>
          <a:ln cap="flat"/>
        </p:spPr>
      </p:sp>
      <p:sp>
        <p:nvSpPr>
          <p:cNvPr id="75779" name="Rectangle 3"/>
          <p:cNvSpPr>
            <a:spLocks noGrp="1" noChangeArrowheads="1"/>
          </p:cNvSpPr>
          <p:nvPr>
            <p:ph type="body" idx="1"/>
          </p:nvPr>
        </p:nvSpPr>
        <p:spPr>
          <a:noFill/>
          <a:ln/>
        </p:spPr>
        <p:txBody>
          <a:bodyPr/>
          <a:lstStyle/>
          <a:p>
            <a:pPr>
              <a:tabLst/>
            </a:pPr>
            <a:r>
              <a:rPr lang="en-US" smtClean="0"/>
              <a:t>Interacting with Script Files</a:t>
            </a:r>
          </a:p>
          <a:p>
            <a:pPr marL="328613" lvl="1" indent="-214313">
              <a:tabLst/>
            </a:pPr>
            <a:r>
              <a:rPr lang="en-US" b="1" smtClean="0"/>
              <a:t>Using Statements and Commands from a Script File in </a:t>
            </a:r>
            <a:r>
              <a:rPr lang="en-US" b="1" i="1" smtClean="0"/>
              <a:t>i</a:t>
            </a:r>
            <a:r>
              <a:rPr lang="en-US" b="1" smtClean="0"/>
              <a:t>SQL*Plus</a:t>
            </a:r>
            <a:endParaRPr lang="en-US" smtClean="0"/>
          </a:p>
          <a:p>
            <a:pPr marL="328613" lvl="1" indent="-214313">
              <a:tabLst/>
            </a:pPr>
            <a:r>
              <a:rPr lang="en-US" smtClean="0"/>
              <a:t>You can use previously saved commands and statements from a script file in </a:t>
            </a:r>
            <a:r>
              <a:rPr lang="en-US" i="1" smtClean="0">
                <a:solidFill>
                  <a:srgbClr val="FC0128"/>
                </a:solidFill>
              </a:rPr>
              <a:t>i</a:t>
            </a:r>
            <a:r>
              <a:rPr lang="en-US" smtClean="0">
                <a:solidFill>
                  <a:srgbClr val="FC0128"/>
                </a:solidFill>
              </a:rPr>
              <a:t>SQL*Plus</a:t>
            </a:r>
            <a:r>
              <a:rPr lang="en-US" smtClean="0"/>
              <a:t> as follows:</a:t>
            </a:r>
          </a:p>
          <a:p>
            <a:pPr marL="328613" lvl="1" indent="-214313">
              <a:tabLst/>
            </a:pPr>
            <a:r>
              <a:rPr lang="en-US" smtClean="0"/>
              <a:t>1.	Type in the script name and location. Or, you can click the Browse button to find the script name and location.</a:t>
            </a:r>
          </a:p>
          <a:p>
            <a:pPr marL="328613" lvl="1" indent="-214313">
              <a:tabLst/>
            </a:pPr>
            <a:r>
              <a:rPr lang="en-US" smtClean="0"/>
              <a:t>2.	Click the </a:t>
            </a:r>
            <a:r>
              <a:rPr lang="en-US" smtClean="0">
                <a:solidFill>
                  <a:srgbClr val="FC0128"/>
                </a:solidFill>
              </a:rPr>
              <a:t>Load Script</a:t>
            </a:r>
            <a:r>
              <a:rPr lang="en-US" smtClean="0"/>
              <a:t> button. The file contents are loaded into the </a:t>
            </a:r>
            <a:r>
              <a:rPr lang="en-US" i="1" smtClean="0"/>
              <a:t>i</a:t>
            </a:r>
            <a:r>
              <a:rPr lang="en-US" smtClean="0"/>
              <a:t>SQL*Plus edit window.</a:t>
            </a:r>
          </a:p>
          <a:p>
            <a:pPr marL="328613" lvl="1" indent="-214313">
              <a:tabLst/>
            </a:pPr>
            <a:r>
              <a:rPr lang="en-US" smtClean="0"/>
              <a:t>3.	Click the </a:t>
            </a:r>
            <a:r>
              <a:rPr lang="en-US" smtClean="0">
                <a:solidFill>
                  <a:srgbClr val="FC0128"/>
                </a:solidFill>
              </a:rPr>
              <a:t>Execute button</a:t>
            </a:r>
            <a:r>
              <a:rPr lang="en-US" smtClean="0"/>
              <a:t> to run the contents of the </a:t>
            </a:r>
            <a:r>
              <a:rPr lang="en-US" i="1" smtClean="0"/>
              <a:t>i</a:t>
            </a:r>
            <a:r>
              <a:rPr lang="en-US" smtClean="0"/>
              <a:t>SQL*Plus edit window.</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xfrm>
            <a:off x="412750" y="4670425"/>
            <a:ext cx="6045200" cy="4027488"/>
          </a:xfrm>
          <a:noFill/>
          <a:ln/>
        </p:spPr>
        <p:txBody>
          <a:bodyPr/>
          <a:lstStyle/>
          <a:p>
            <a:pPr>
              <a:tabLst/>
            </a:pPr>
            <a:r>
              <a:rPr lang="en-US" smtClean="0"/>
              <a:t>Interacting with Script Files</a:t>
            </a:r>
          </a:p>
          <a:p>
            <a:pPr marL="342900" lvl="1" indent="-223838">
              <a:tabLst/>
            </a:pPr>
            <a:r>
              <a:rPr lang="en-US" b="1" smtClean="0"/>
              <a:t>Saving Output to a File</a:t>
            </a:r>
            <a:endParaRPr lang="en-US" smtClean="0"/>
          </a:p>
          <a:p>
            <a:pPr marL="342900" lvl="1" indent="-223838">
              <a:tabLst/>
            </a:pPr>
            <a:r>
              <a:rPr lang="en-US" smtClean="0"/>
              <a:t>You can save the results generated from a SQL statement or </a:t>
            </a:r>
            <a:r>
              <a:rPr lang="en-US" i="1" smtClean="0">
                <a:solidFill>
                  <a:srgbClr val="FC0128"/>
                </a:solidFill>
              </a:rPr>
              <a:t>i</a:t>
            </a:r>
            <a:r>
              <a:rPr lang="en-US" smtClean="0">
                <a:solidFill>
                  <a:srgbClr val="FC0128"/>
                </a:solidFill>
              </a:rPr>
              <a:t>SQL*Plus</a:t>
            </a:r>
            <a:r>
              <a:rPr lang="en-US" smtClean="0"/>
              <a:t> command to a file:</a:t>
            </a:r>
          </a:p>
          <a:p>
            <a:pPr marL="342900" lvl="1" indent="-223838">
              <a:tabLst/>
            </a:pPr>
            <a:r>
              <a:rPr lang="en-US" smtClean="0"/>
              <a:t>1.	Type the SQL statements and </a:t>
            </a:r>
            <a:r>
              <a:rPr lang="en-US" i="1" smtClean="0"/>
              <a:t>i</a:t>
            </a:r>
            <a:r>
              <a:rPr lang="en-US" smtClean="0"/>
              <a:t>SQL*Plus commands into the edit window in </a:t>
            </a:r>
            <a:r>
              <a:rPr lang="en-US" i="1" smtClean="0"/>
              <a:t>i</a:t>
            </a:r>
            <a:r>
              <a:rPr lang="en-US" smtClean="0"/>
              <a:t>SQL*Plus.</a:t>
            </a:r>
          </a:p>
          <a:p>
            <a:pPr marL="342900" lvl="1" indent="-223838">
              <a:tabLst/>
            </a:pPr>
            <a:r>
              <a:rPr lang="en-US" smtClean="0"/>
              <a:t>2.	Change the output option to Save. </a:t>
            </a:r>
          </a:p>
          <a:p>
            <a:pPr marL="342900" lvl="1" indent="-223838">
              <a:tabLst/>
            </a:pPr>
            <a:r>
              <a:rPr lang="en-US" smtClean="0"/>
              <a:t>3.	Click the Execute button to run the contents of the </a:t>
            </a:r>
            <a:r>
              <a:rPr lang="en-US" i="1" smtClean="0"/>
              <a:t>i</a:t>
            </a:r>
            <a:r>
              <a:rPr lang="en-US" smtClean="0"/>
              <a:t>SQL*Plus edit window. This opens the Windows File Save dialog box. Identify the name of the file. It defaults to a </a:t>
            </a:r>
            <a:r>
              <a:rPr lang="en-US" smtClean="0">
                <a:latin typeface="Courier New" pitchFamily="49" charset="0"/>
              </a:rPr>
              <a:t>.html</a:t>
            </a:r>
            <a:r>
              <a:rPr lang="en-US" smtClean="0"/>
              <a:t> extension. You can change the file type. The results are sent to the file specified.</a:t>
            </a:r>
          </a:p>
          <a:p>
            <a:pPr>
              <a:tabLst/>
            </a:pPr>
            <a:endParaRPr lang="en-US" b="0" smtClean="0">
              <a:latin typeface="Times New Roman" charset="0"/>
            </a:endParaRPr>
          </a:p>
        </p:txBody>
      </p:sp>
      <p:sp>
        <p:nvSpPr>
          <p:cNvPr id="76804" name="Rectangle 7"/>
          <p:cNvSpPr>
            <a:spLocks noChangeArrowheads="1"/>
          </p:cNvSpPr>
          <p:nvPr/>
        </p:nvSpPr>
        <p:spPr bwMode="auto">
          <a:xfrm>
            <a:off x="2068513" y="8062913"/>
            <a:ext cx="823912" cy="119062"/>
          </a:xfrm>
          <a:prstGeom prst="rect">
            <a:avLst/>
          </a:prstGeom>
          <a:solidFill>
            <a:schemeClr val="bg1"/>
          </a:solidFill>
          <a:ln w="25400">
            <a:noFill/>
            <a:miter lim="800000"/>
            <a:headEnd type="none" w="sm" len="sm"/>
            <a:tailEnd type="none" w="sm" len="sm"/>
          </a:ln>
        </p:spPr>
        <p:txBody>
          <a:bodyPr wrap="none" anchor="ctr"/>
          <a:lstStyle/>
          <a:p>
            <a:endParaRPr lang="en-US"/>
          </a:p>
        </p:txBody>
      </p:sp>
      <p:pic>
        <p:nvPicPr>
          <p:cNvPr id="76805" name="Picture 8"/>
          <p:cNvPicPr>
            <a:picLocks noChangeAspect="1" noChangeArrowheads="1"/>
          </p:cNvPicPr>
          <p:nvPr/>
        </p:nvPicPr>
        <p:blipFill>
          <a:blip r:embed="rId3"/>
          <a:srcRect/>
          <a:stretch>
            <a:fillRect/>
          </a:stretch>
        </p:blipFill>
        <p:spPr bwMode="auto">
          <a:xfrm>
            <a:off x="1603375" y="6375400"/>
            <a:ext cx="3430588" cy="2139950"/>
          </a:xfrm>
          <a:prstGeom prst="rect">
            <a:avLst/>
          </a:prstGeom>
          <a:noFill/>
          <a:ln w="25400">
            <a:noFill/>
            <a:miter lim="800000"/>
            <a:headEnd type="none" w="sm" len="sm"/>
            <a:tailEnd type="none" w="sm" len="sm"/>
          </a:ln>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493713" y="153988"/>
            <a:ext cx="5867400" cy="4400550"/>
          </a:xfrm>
          <a:ln cap="flat"/>
        </p:spPr>
      </p:sp>
      <p:sp>
        <p:nvSpPr>
          <p:cNvPr id="77827" name="Rectangle 3"/>
          <p:cNvSpPr>
            <a:spLocks noGrp="1" noChangeArrowheads="1"/>
          </p:cNvSpPr>
          <p:nvPr>
            <p:ph type="body" idx="1"/>
          </p:nvPr>
        </p:nvSpPr>
        <p:spPr>
          <a:noFill/>
          <a:ln/>
        </p:spPr>
        <p:txBody>
          <a:bodyPr/>
          <a:lstStyle/>
          <a:p>
            <a:r>
              <a:rPr lang="en-US" smtClean="0">
                <a:latin typeface="Courier New" pitchFamily="49" charset="0"/>
              </a:rPr>
              <a:t>SELECT</a:t>
            </a:r>
            <a:r>
              <a:rPr lang="en-US" smtClean="0"/>
              <a:t> Statement</a:t>
            </a:r>
          </a:p>
          <a:p>
            <a:pPr lvl="1"/>
            <a:r>
              <a:rPr lang="en-US" smtClean="0"/>
              <a:t>In this lesson, you should have learned about retrieving data from a database table with the </a:t>
            </a:r>
            <a:r>
              <a:rPr lang="en-US" smtClean="0">
                <a:latin typeface="Courier New" pitchFamily="49" charset="0"/>
              </a:rPr>
              <a:t>SELECT</a:t>
            </a:r>
            <a:r>
              <a:rPr lang="en-US" smtClean="0"/>
              <a:t> statement.</a:t>
            </a:r>
          </a:p>
          <a:p>
            <a:pPr>
              <a:spcBef>
                <a:spcPct val="0"/>
              </a:spcBef>
            </a:pPr>
            <a:endParaRPr lang="en-US" b="0" smtClean="0">
              <a:latin typeface="Courier New" pitchFamily="49" charset="0"/>
            </a:endParaRPr>
          </a:p>
          <a:p>
            <a:pPr>
              <a:spcBef>
                <a:spcPct val="0"/>
              </a:spcBef>
            </a:pPr>
            <a:r>
              <a:rPr lang="en-US" b="0" smtClean="0">
                <a:latin typeface="Courier New" pitchFamily="49" charset="0"/>
              </a:rPr>
              <a:t>      SELECT  *|{[DISTINCT] </a:t>
            </a:r>
            <a:r>
              <a:rPr lang="en-US" b="0" i="1" smtClean="0">
                <a:latin typeface="Courier New" pitchFamily="49" charset="0"/>
              </a:rPr>
              <a:t>column </a:t>
            </a:r>
            <a:r>
              <a:rPr lang="en-US" b="0" smtClean="0">
                <a:latin typeface="Courier New" pitchFamily="49" charset="0"/>
              </a:rPr>
              <a:t>[</a:t>
            </a:r>
            <a:r>
              <a:rPr lang="en-US" b="0" i="1" smtClean="0">
                <a:latin typeface="Courier New" pitchFamily="49" charset="0"/>
              </a:rPr>
              <a:t>alias</a:t>
            </a:r>
            <a:r>
              <a:rPr lang="en-US" b="0" smtClean="0">
                <a:latin typeface="Courier New" pitchFamily="49" charset="0"/>
              </a:rPr>
              <a:t>],...}</a:t>
            </a:r>
          </a:p>
          <a:p>
            <a:pPr>
              <a:spcBef>
                <a:spcPct val="0"/>
              </a:spcBef>
            </a:pPr>
            <a:r>
              <a:rPr lang="en-US" b="0" smtClean="0">
                <a:latin typeface="Courier New" pitchFamily="49" charset="0"/>
              </a:rPr>
              <a:t>      FROM    </a:t>
            </a:r>
            <a:r>
              <a:rPr lang="en-US" b="0" i="1" smtClean="0">
                <a:latin typeface="Courier New" pitchFamily="49" charset="0"/>
              </a:rPr>
              <a:t>table</a:t>
            </a:r>
            <a:r>
              <a:rPr lang="en-US" b="0" smtClean="0">
                <a:latin typeface="Courier New" pitchFamily="49" charset="0"/>
              </a:rPr>
              <a:t>;</a:t>
            </a:r>
            <a:endParaRPr lang="en-US" b="0" smtClean="0">
              <a:latin typeface="Times" pitchFamily="18" charset="0"/>
            </a:endParaRPr>
          </a:p>
          <a:p>
            <a:pPr lvl="1"/>
            <a:r>
              <a:rPr lang="en-US" smtClean="0"/>
              <a:t>In the syntax:</a:t>
            </a:r>
          </a:p>
          <a:p>
            <a:pPr lvl="1"/>
            <a:r>
              <a:rPr lang="en-US" smtClean="0">
                <a:solidFill>
                  <a:srgbClr val="000000"/>
                </a:solidFill>
              </a:rPr>
              <a:t>	</a:t>
            </a:r>
            <a:r>
              <a:rPr lang="en-US" smtClean="0">
                <a:solidFill>
                  <a:srgbClr val="000000"/>
                </a:solidFill>
                <a:latin typeface="Courier New" pitchFamily="49" charset="0"/>
              </a:rPr>
              <a:t>SELECT</a:t>
            </a:r>
            <a:r>
              <a:rPr lang="en-US" smtClean="0">
                <a:solidFill>
                  <a:srgbClr val="000000"/>
                </a:solidFill>
              </a:rPr>
              <a:t>			is a list of one or more columns</a:t>
            </a:r>
            <a:endParaRPr lang="en-US" i="1" smtClean="0">
              <a:solidFill>
                <a:srgbClr val="000000"/>
              </a:solidFill>
            </a:endParaRPr>
          </a:p>
          <a:p>
            <a:pPr lvl="2">
              <a:buFontTx/>
              <a:buNone/>
            </a:pPr>
            <a:r>
              <a:rPr lang="en-US" smtClean="0">
                <a:solidFill>
                  <a:srgbClr val="000000"/>
                </a:solidFill>
              </a:rPr>
              <a:t>	</a:t>
            </a:r>
            <a:r>
              <a:rPr lang="en-US" smtClean="0">
                <a:solidFill>
                  <a:srgbClr val="000000"/>
                </a:solidFill>
                <a:latin typeface="Courier New" pitchFamily="49" charset="0"/>
              </a:rPr>
              <a:t>*</a:t>
            </a:r>
            <a:r>
              <a:rPr lang="en-US" i="1" smtClean="0">
                <a:solidFill>
                  <a:srgbClr val="000000"/>
                </a:solidFill>
                <a:latin typeface="Courier New" pitchFamily="49" charset="0"/>
              </a:rPr>
              <a:t> </a:t>
            </a:r>
            <a:r>
              <a:rPr lang="en-US" i="1" smtClean="0">
                <a:solidFill>
                  <a:srgbClr val="000000"/>
                </a:solidFill>
              </a:rPr>
              <a:t> 				</a:t>
            </a:r>
            <a:r>
              <a:rPr lang="en-US" smtClean="0">
                <a:solidFill>
                  <a:srgbClr val="000000"/>
                </a:solidFill>
              </a:rPr>
              <a:t>selects all columns</a:t>
            </a:r>
          </a:p>
          <a:p>
            <a:pPr lvl="2">
              <a:buFontTx/>
              <a:buNone/>
            </a:pPr>
            <a:r>
              <a:rPr lang="en-US" smtClean="0">
                <a:solidFill>
                  <a:srgbClr val="000000"/>
                </a:solidFill>
              </a:rPr>
              <a:t>	</a:t>
            </a:r>
            <a:r>
              <a:rPr lang="en-US" smtClean="0">
                <a:solidFill>
                  <a:srgbClr val="000000"/>
                </a:solidFill>
                <a:latin typeface="Courier New" pitchFamily="49" charset="0"/>
              </a:rPr>
              <a:t>DISTINCT</a:t>
            </a:r>
            <a:r>
              <a:rPr lang="en-US" smtClean="0">
                <a:solidFill>
                  <a:srgbClr val="000000"/>
                </a:solidFill>
              </a:rPr>
              <a:t>			suppresses duplicates</a:t>
            </a:r>
          </a:p>
          <a:p>
            <a:pPr lvl="2">
              <a:buFontTx/>
              <a:buNone/>
            </a:pPr>
            <a:r>
              <a:rPr lang="en-US" i="1" smtClean="0">
                <a:solidFill>
                  <a:srgbClr val="000000"/>
                </a:solidFill>
              </a:rPr>
              <a:t>	</a:t>
            </a:r>
            <a:r>
              <a:rPr lang="en-US" i="1" smtClean="0">
                <a:solidFill>
                  <a:srgbClr val="000000"/>
                </a:solidFill>
                <a:latin typeface="Courier New" pitchFamily="49" charset="0"/>
              </a:rPr>
              <a:t>column|expression</a:t>
            </a:r>
            <a:r>
              <a:rPr lang="en-US" smtClean="0">
                <a:solidFill>
                  <a:srgbClr val="000000"/>
                </a:solidFill>
              </a:rPr>
              <a:t>	selects the named column or the expression</a:t>
            </a:r>
          </a:p>
          <a:p>
            <a:pPr lvl="2">
              <a:buFontTx/>
              <a:buNone/>
            </a:pPr>
            <a:r>
              <a:rPr lang="en-US" i="1" smtClean="0">
                <a:solidFill>
                  <a:srgbClr val="000000"/>
                </a:solidFill>
              </a:rPr>
              <a:t>	</a:t>
            </a:r>
            <a:r>
              <a:rPr lang="en-US" i="1" smtClean="0">
                <a:solidFill>
                  <a:srgbClr val="000000"/>
                </a:solidFill>
                <a:latin typeface="Courier New" pitchFamily="49" charset="0"/>
              </a:rPr>
              <a:t>alias			</a:t>
            </a:r>
            <a:r>
              <a:rPr lang="en-US" smtClean="0">
                <a:solidFill>
                  <a:srgbClr val="000000"/>
                </a:solidFill>
              </a:rPr>
              <a:t>gives selected columns different headings</a:t>
            </a:r>
          </a:p>
          <a:p>
            <a:pPr lvl="2">
              <a:buFontTx/>
              <a:buNone/>
            </a:pPr>
            <a:r>
              <a:rPr lang="en-US" smtClean="0">
                <a:solidFill>
                  <a:srgbClr val="000000"/>
                </a:solidFill>
              </a:rPr>
              <a:t>	</a:t>
            </a:r>
            <a:r>
              <a:rPr lang="en-US" smtClean="0">
                <a:solidFill>
                  <a:srgbClr val="000000"/>
                </a:solidFill>
                <a:latin typeface="Courier New" pitchFamily="49" charset="0"/>
              </a:rPr>
              <a:t>FROM</a:t>
            </a:r>
            <a:r>
              <a:rPr lang="en-US" i="1" smtClean="0">
                <a:solidFill>
                  <a:srgbClr val="000000"/>
                </a:solidFill>
                <a:latin typeface="Courier New" pitchFamily="49" charset="0"/>
              </a:rPr>
              <a:t> table</a:t>
            </a:r>
            <a:r>
              <a:rPr lang="en-US" i="1" smtClean="0">
                <a:solidFill>
                  <a:srgbClr val="000000"/>
                </a:solidFill>
              </a:rPr>
              <a:t> 		</a:t>
            </a:r>
            <a:r>
              <a:rPr lang="en-US" smtClean="0">
                <a:solidFill>
                  <a:srgbClr val="000000"/>
                </a:solidFill>
              </a:rPr>
              <a:t>specifies the table containing the columns</a:t>
            </a:r>
          </a:p>
          <a:p>
            <a:pPr algn="just">
              <a:lnSpc>
                <a:spcPct val="112000"/>
              </a:lnSpc>
              <a:spcBef>
                <a:spcPct val="0"/>
              </a:spcBef>
            </a:pPr>
            <a:endParaRPr lang="en-US" b="0" smtClean="0">
              <a:latin typeface="Times" pitchFamily="18" charset="0"/>
            </a:endParaRPr>
          </a:p>
          <a:p>
            <a:r>
              <a:rPr lang="en-US" i="1" smtClean="0">
                <a:latin typeface="Times New Roman" charset="0"/>
              </a:rPr>
              <a:t>i</a:t>
            </a:r>
            <a:r>
              <a:rPr lang="en-US" smtClean="0"/>
              <a:t>SQL*Plus</a:t>
            </a:r>
          </a:p>
          <a:p>
            <a:pPr lvl="1"/>
            <a:r>
              <a:rPr lang="en-US" i="1" smtClean="0"/>
              <a:t>i</a:t>
            </a:r>
            <a:r>
              <a:rPr lang="en-US" smtClean="0"/>
              <a:t>SQL*Plus is an execution environment that you can use to send SQL statements to the database server and to edit and save SQL statements. Statements can be executed from the SQL prompt or from a script file.</a:t>
            </a:r>
          </a:p>
          <a:p>
            <a:pPr lvl="1"/>
            <a:r>
              <a:rPr lang="en-US" b="1" smtClean="0"/>
              <a:t>Note:</a:t>
            </a:r>
            <a:r>
              <a:rPr lang="en-US" smtClean="0"/>
              <a:t> The SQL*Plus environment is covered in Appendix 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84613" y="-1588"/>
            <a:ext cx="2973387" cy="458788"/>
          </a:xfrm>
          <a:prstGeom prst="rect">
            <a:avLst/>
          </a:prstGeom>
          <a:noFill/>
          <a:ln w="9525">
            <a:noFill/>
            <a:miter lim="800000"/>
            <a:headEnd/>
            <a:tailEnd/>
          </a:ln>
        </p:spPr>
        <p:txBody>
          <a:bodyPr wrap="none" anchor="ctr"/>
          <a:lstStyle/>
          <a:p>
            <a:endParaRPr lang="en-US"/>
          </a:p>
        </p:txBody>
      </p:sp>
      <p:sp>
        <p:nvSpPr>
          <p:cNvPr id="78851" name="Rectangle 3"/>
          <p:cNvSpPr>
            <a:spLocks noChangeArrowheads="1"/>
          </p:cNvSpPr>
          <p:nvPr/>
        </p:nvSpPr>
        <p:spPr bwMode="auto">
          <a:xfrm>
            <a:off x="-1588" y="-1588"/>
            <a:ext cx="2970213" cy="458788"/>
          </a:xfrm>
          <a:prstGeom prst="rect">
            <a:avLst/>
          </a:prstGeom>
          <a:noFill/>
          <a:ln w="9525">
            <a:noFill/>
            <a:miter lim="800000"/>
            <a:headEnd/>
            <a:tailEnd/>
          </a:ln>
        </p:spPr>
        <p:txBody>
          <a:bodyPr wrap="none" anchor="ctr"/>
          <a:lstStyle/>
          <a:p>
            <a:endParaRPr lang="en-US"/>
          </a:p>
        </p:txBody>
      </p:sp>
      <p:sp>
        <p:nvSpPr>
          <p:cNvPr id="78852" name="Rectangle 4"/>
          <p:cNvSpPr>
            <a:spLocks noGrp="1" noRot="1" noChangeAspect="1" noChangeArrowheads="1" noTextEdit="1"/>
          </p:cNvSpPr>
          <p:nvPr>
            <p:ph type="sldImg"/>
          </p:nvPr>
        </p:nvSpPr>
        <p:spPr>
          <a:xfrm>
            <a:off x="493713" y="153988"/>
            <a:ext cx="5867400" cy="4400550"/>
          </a:xfrm>
          <a:ln cap="flat"/>
        </p:spPr>
      </p:sp>
      <p:sp>
        <p:nvSpPr>
          <p:cNvPr id="78853" name="Rectangle 5"/>
          <p:cNvSpPr>
            <a:spLocks noGrp="1" noChangeArrowheads="1"/>
          </p:cNvSpPr>
          <p:nvPr>
            <p:ph type="body" idx="1"/>
          </p:nvPr>
        </p:nvSpPr>
        <p:spPr>
          <a:xfrm>
            <a:off x="468313" y="4648200"/>
            <a:ext cx="5924550" cy="3657600"/>
          </a:xfrm>
          <a:noFill/>
          <a:ln/>
        </p:spPr>
        <p:txBody>
          <a:bodyPr/>
          <a:lstStyle/>
          <a:p>
            <a:r>
              <a:rPr lang="en-US" smtClean="0"/>
              <a:t>Practice 1 Overview</a:t>
            </a:r>
          </a:p>
          <a:p>
            <a:pPr lvl="1"/>
            <a:r>
              <a:rPr lang="en-US" smtClean="0"/>
              <a:t>This is the first of many practices. The solutions (if you require them) can be found in Appendix A. Practices are intended to introduce all topics covered in the lesson. Questions 2–4 are paper-based.</a:t>
            </a:r>
          </a:p>
          <a:p>
            <a:pPr lvl="1"/>
            <a:r>
              <a:rPr lang="en-US" smtClean="0"/>
              <a:t>In any practice, there may be “if you have time” or “if you want an extra challenge” questions. Do these only if you have completed all other questions within the allocated time and would like a further challenge to your skills.</a:t>
            </a:r>
          </a:p>
          <a:p>
            <a:pPr lvl="1"/>
            <a:r>
              <a:rPr lang="en-US" smtClean="0"/>
              <a:t>Perform the practices slowly and precisely. You can experiment with saving and running command files. If you have any questions at any time, attract the instructor’s attention.</a:t>
            </a:r>
          </a:p>
          <a:p>
            <a:r>
              <a:rPr lang="en-US" smtClean="0"/>
              <a:t>Paper-Based Questions</a:t>
            </a:r>
            <a:endParaRPr lang="en-US" b="0" smtClean="0"/>
          </a:p>
          <a:p>
            <a:pPr lvl="1"/>
            <a:r>
              <a:rPr lang="en-US" smtClean="0"/>
              <a:t>For questions 2–4, circle either True or False.</a:t>
            </a:r>
          </a:p>
          <a:p>
            <a:pPr lvl="1"/>
            <a:endParaRPr lang="en-US" smtClean="0"/>
          </a:p>
          <a:p>
            <a:endParaRPr lang="en-US" smtClean="0">
              <a:solidFill>
                <a:srgbClr val="3333FF"/>
              </a:solidFill>
            </a:endParaRPr>
          </a:p>
          <a:p>
            <a:endParaRPr lang="en-US" smtClean="0">
              <a:solidFill>
                <a:srgbClr val="3333FF"/>
              </a:solidFill>
            </a:endParaRPr>
          </a:p>
          <a:p>
            <a:endParaRPr lang="en-US" smtClean="0">
              <a:solidFill>
                <a:srgbClr val="3333FF"/>
              </a:solidFill>
            </a:endParaRPr>
          </a:p>
          <a:p>
            <a:r>
              <a:rPr lang="en-US" smtClean="0">
                <a:solidFill>
                  <a:srgbClr val="0000FF"/>
                </a:solidFill>
              </a:rPr>
              <a:t>Instructor Note</a:t>
            </a:r>
          </a:p>
          <a:p>
            <a:pPr lvl="1"/>
            <a:r>
              <a:rPr lang="en-US" smtClean="0">
                <a:solidFill>
                  <a:srgbClr val="0000FF"/>
                </a:solidFill>
              </a:rPr>
              <a:t>Let the students know that to get a listing of the tables they can access during the course, the command is:</a:t>
            </a:r>
          </a:p>
          <a:p>
            <a:pPr>
              <a:spcBef>
                <a:spcPct val="0"/>
              </a:spcBef>
            </a:pPr>
            <a:r>
              <a:rPr lang="en-US" b="0" smtClean="0">
                <a:solidFill>
                  <a:srgbClr val="0000FF"/>
                </a:solidFill>
                <a:latin typeface="Courier New" pitchFamily="49" charset="0"/>
              </a:rPr>
              <a:t>    SELECT * FROM TAB;</a:t>
            </a:r>
          </a:p>
          <a:p>
            <a:pPr>
              <a:spcBef>
                <a:spcPct val="0"/>
              </a:spcBef>
            </a:pPr>
            <a:endParaRPr lang="en-US" b="0" smtClean="0">
              <a:solidFill>
                <a:srgbClr val="0000FF"/>
              </a:solidFill>
              <a:latin typeface="Courier New" pitchFamily="49"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428625" y="469900"/>
            <a:ext cx="5924550" cy="7800975"/>
          </a:xfrm>
          <a:noFill/>
          <a:ln/>
        </p:spPr>
        <p:txBody>
          <a:bodyPr/>
          <a:lstStyle/>
          <a:p>
            <a:pPr>
              <a:tabLst>
                <a:tab pos="414338" algn="l"/>
                <a:tab pos="2187575" algn="l"/>
                <a:tab pos="2592388" algn="l"/>
              </a:tabLst>
            </a:pPr>
            <a:r>
              <a:rPr lang="en-US" smtClean="0"/>
              <a:t>Practice 1</a:t>
            </a:r>
          </a:p>
          <a:p>
            <a:pPr marL="414338" lvl="2" indent="-174625">
              <a:buFontTx/>
              <a:buNone/>
              <a:tabLst>
                <a:tab pos="414338" algn="l"/>
                <a:tab pos="2187575" algn="l"/>
                <a:tab pos="2592388" algn="l"/>
              </a:tabLst>
            </a:pPr>
            <a:r>
              <a:rPr lang="en-US" smtClean="0"/>
              <a:t>1.	Initiate an </a:t>
            </a:r>
            <a:r>
              <a:rPr lang="en-US" i="1" smtClean="0"/>
              <a:t>i</a:t>
            </a:r>
            <a:r>
              <a:rPr lang="en-US" smtClean="0"/>
              <a:t>SQL*Plus session using the user ID and password provided by the instructor.</a:t>
            </a:r>
          </a:p>
          <a:p>
            <a:pPr marL="414338" lvl="2" indent="-174625">
              <a:buFontTx/>
              <a:buNone/>
              <a:tabLst>
                <a:tab pos="414338" algn="l"/>
                <a:tab pos="2187575" algn="l"/>
                <a:tab pos="2592388" algn="l"/>
              </a:tabLst>
            </a:pPr>
            <a:r>
              <a:rPr lang="en-US" smtClean="0"/>
              <a:t>2.	</a:t>
            </a:r>
            <a:r>
              <a:rPr lang="en-US" i="1" smtClean="0"/>
              <a:t>i</a:t>
            </a:r>
            <a:r>
              <a:rPr lang="en-US" smtClean="0"/>
              <a:t>SQL*Plus commands access the database.</a:t>
            </a:r>
            <a:br>
              <a:rPr lang="en-US" smtClean="0"/>
            </a:br>
            <a:r>
              <a:rPr lang="en-US" smtClean="0"/>
              <a:t>True/False</a:t>
            </a:r>
          </a:p>
          <a:p>
            <a:pPr marL="414338" lvl="2" indent="-174625">
              <a:buFontTx/>
              <a:buNone/>
              <a:tabLst>
                <a:tab pos="414338" algn="l"/>
                <a:tab pos="2187575" algn="l"/>
                <a:tab pos="2592388" algn="l"/>
              </a:tabLst>
            </a:pPr>
            <a:r>
              <a:rPr lang="en-US" smtClean="0"/>
              <a:t>3.	The following </a:t>
            </a:r>
            <a:r>
              <a:rPr lang="en-US" smtClean="0">
                <a:latin typeface="Courier New" pitchFamily="49" charset="0"/>
              </a:rPr>
              <a:t>SELECT</a:t>
            </a:r>
            <a:r>
              <a:rPr lang="en-US" smtClean="0"/>
              <a:t> statement executes successfully:</a:t>
            </a:r>
            <a:br>
              <a:rPr lang="en-US" smtClean="0"/>
            </a:br>
            <a:endParaRPr lang="en-US" sz="400" smtClean="0"/>
          </a:p>
          <a:p>
            <a:pPr lvl="1">
              <a:tabLst>
                <a:tab pos="414338" algn="l"/>
                <a:tab pos="2187575" algn="l"/>
                <a:tab pos="2592388" algn="l"/>
              </a:tabLst>
            </a:pPr>
            <a:r>
              <a:rPr lang="en-US" smtClean="0">
                <a:latin typeface="Courier New" pitchFamily="49" charset="0"/>
              </a:rPr>
              <a:t>      SELECT last_name, job_id, salary AS Sal</a:t>
            </a:r>
            <a:br>
              <a:rPr lang="en-US" smtClean="0">
                <a:latin typeface="Courier New" pitchFamily="49" charset="0"/>
              </a:rPr>
            </a:br>
            <a:r>
              <a:rPr lang="en-US" smtClean="0">
                <a:latin typeface="Courier New" pitchFamily="49" charset="0"/>
              </a:rPr>
              <a:t>      FROM   employees;</a:t>
            </a:r>
            <a:br>
              <a:rPr lang="en-US" smtClean="0">
                <a:latin typeface="Courier New" pitchFamily="49" charset="0"/>
              </a:rPr>
            </a:br>
            <a:endParaRPr lang="en-US" b="1" smtClean="0">
              <a:latin typeface="Courier New" pitchFamily="49" charset="0"/>
            </a:endParaRPr>
          </a:p>
          <a:p>
            <a:pPr marL="414338" lvl="2" indent="-174625">
              <a:buFontTx/>
              <a:buNone/>
              <a:tabLst>
                <a:tab pos="414338" algn="l"/>
                <a:tab pos="2187575" algn="l"/>
                <a:tab pos="2592388" algn="l"/>
              </a:tabLst>
            </a:pPr>
            <a:r>
              <a:rPr lang="en-US" smtClean="0"/>
              <a:t>	True/False</a:t>
            </a:r>
          </a:p>
          <a:p>
            <a:pPr marL="414338" lvl="2" indent="-174625">
              <a:buFontTx/>
              <a:buNone/>
              <a:tabLst>
                <a:tab pos="414338" algn="l"/>
                <a:tab pos="2187575" algn="l"/>
                <a:tab pos="2592388" algn="l"/>
              </a:tabLst>
            </a:pPr>
            <a:r>
              <a:rPr lang="en-US" smtClean="0"/>
              <a:t>4.	The following </a:t>
            </a:r>
            <a:r>
              <a:rPr lang="en-US" smtClean="0">
                <a:latin typeface="Courier New" pitchFamily="49" charset="0"/>
              </a:rPr>
              <a:t>SELECT</a:t>
            </a:r>
            <a:r>
              <a:rPr lang="en-US" smtClean="0"/>
              <a:t> statement executes successfully:</a:t>
            </a:r>
            <a:br>
              <a:rPr lang="en-US" smtClean="0"/>
            </a:br>
            <a:r>
              <a:rPr lang="en-US" b="1" smtClean="0">
                <a:latin typeface="Courier New" pitchFamily="49" charset="0"/>
              </a:rPr>
              <a:t>      </a:t>
            </a:r>
          </a:p>
          <a:p>
            <a:pPr lvl="1">
              <a:spcBef>
                <a:spcPct val="0"/>
              </a:spcBef>
              <a:tabLst>
                <a:tab pos="414338" algn="l"/>
                <a:tab pos="2187575" algn="l"/>
                <a:tab pos="2592388" algn="l"/>
              </a:tabLst>
            </a:pPr>
            <a:r>
              <a:rPr lang="en-US" b="1" smtClean="0">
                <a:latin typeface="Courier New" pitchFamily="49" charset="0"/>
              </a:rPr>
              <a:t>      </a:t>
            </a:r>
            <a:r>
              <a:rPr lang="en-US" smtClean="0">
                <a:latin typeface="Courier New" pitchFamily="49" charset="0"/>
              </a:rPr>
              <a:t>SELECT * </a:t>
            </a:r>
          </a:p>
          <a:p>
            <a:pPr lvl="1">
              <a:spcBef>
                <a:spcPct val="0"/>
              </a:spcBef>
              <a:tabLst>
                <a:tab pos="414338" algn="l"/>
                <a:tab pos="2187575" algn="l"/>
                <a:tab pos="2592388" algn="l"/>
              </a:tabLst>
            </a:pPr>
            <a:r>
              <a:rPr lang="en-US" smtClean="0">
                <a:latin typeface="Courier New" pitchFamily="49" charset="0"/>
              </a:rPr>
              <a:t>      FROM   job_grades;</a:t>
            </a:r>
            <a:br>
              <a:rPr lang="en-US" smtClean="0">
                <a:latin typeface="Courier New" pitchFamily="49" charset="0"/>
              </a:rPr>
            </a:br>
            <a:endParaRPr lang="en-US" smtClean="0">
              <a:latin typeface="Courier New" pitchFamily="49" charset="0"/>
            </a:endParaRPr>
          </a:p>
          <a:p>
            <a:pPr marL="414338" lvl="2" indent="-174625">
              <a:buFontTx/>
              <a:buNone/>
              <a:tabLst>
                <a:tab pos="414338" algn="l"/>
                <a:tab pos="2187575" algn="l"/>
                <a:tab pos="2592388" algn="l"/>
              </a:tabLst>
            </a:pPr>
            <a:r>
              <a:rPr lang="en-US" smtClean="0"/>
              <a:t>	True/False</a:t>
            </a:r>
          </a:p>
          <a:p>
            <a:pPr marL="414338" lvl="2" indent="-174625">
              <a:buFontTx/>
              <a:buNone/>
              <a:tabLst>
                <a:tab pos="414338" algn="l"/>
                <a:tab pos="2187575" algn="l"/>
                <a:tab pos="2592388" algn="l"/>
              </a:tabLst>
            </a:pPr>
            <a:r>
              <a:rPr lang="en-US" smtClean="0"/>
              <a:t>5.	There are four coding errors in this statement. Can you identify them? </a:t>
            </a:r>
            <a:br>
              <a:rPr lang="en-US" smtClean="0"/>
            </a:br>
            <a:endParaRPr lang="en-US" b="1" smtClean="0">
              <a:latin typeface="Courier New" pitchFamily="49" charset="0"/>
            </a:endParaRPr>
          </a:p>
          <a:p>
            <a:pPr lvl="1">
              <a:spcBef>
                <a:spcPct val="0"/>
              </a:spcBef>
              <a:tabLst>
                <a:tab pos="414338" algn="l"/>
                <a:tab pos="2187575" algn="l"/>
                <a:tab pos="2592388" algn="l"/>
              </a:tabLst>
            </a:pPr>
            <a:r>
              <a:rPr lang="en-US" b="1" smtClean="0">
                <a:latin typeface="Courier New" pitchFamily="49" charset="0"/>
              </a:rPr>
              <a:t>      </a:t>
            </a:r>
            <a:r>
              <a:rPr lang="en-US" smtClean="0">
                <a:latin typeface="Courier New" pitchFamily="49" charset="0"/>
              </a:rPr>
              <a:t>SELECT    employee_id, last_name</a:t>
            </a:r>
          </a:p>
          <a:p>
            <a:pPr lvl="1">
              <a:spcBef>
                <a:spcPct val="0"/>
              </a:spcBef>
              <a:tabLst>
                <a:tab pos="414338" algn="l"/>
                <a:tab pos="2187575" algn="l"/>
                <a:tab pos="2592388" algn="l"/>
              </a:tabLst>
            </a:pPr>
            <a:r>
              <a:rPr lang="en-US" smtClean="0">
                <a:latin typeface="Courier New" pitchFamily="49" charset="0"/>
              </a:rPr>
              <a:t>      sal x 12  ANNUAL SALARY</a:t>
            </a:r>
          </a:p>
          <a:p>
            <a:pPr lvl="1">
              <a:spcBef>
                <a:spcPct val="0"/>
              </a:spcBef>
              <a:tabLst>
                <a:tab pos="414338" algn="l"/>
                <a:tab pos="2187575" algn="l"/>
                <a:tab pos="2592388" algn="l"/>
              </a:tabLst>
            </a:pPr>
            <a:r>
              <a:rPr lang="en-US" smtClean="0">
                <a:latin typeface="Courier New" pitchFamily="49" charset="0"/>
              </a:rPr>
              <a:t>      FROM      employees;</a:t>
            </a:r>
            <a:br>
              <a:rPr lang="en-US" smtClean="0">
                <a:latin typeface="Courier New" pitchFamily="49" charset="0"/>
              </a:rPr>
            </a:br>
            <a:endParaRPr lang="en-US" smtClean="0">
              <a:latin typeface="Courier New" pitchFamily="49" charset="0"/>
            </a:endParaRPr>
          </a:p>
          <a:p>
            <a:pPr marL="414338" lvl="2" indent="-174625">
              <a:buFontTx/>
              <a:buNone/>
              <a:tabLst>
                <a:tab pos="414338" algn="l"/>
                <a:tab pos="2187575" algn="l"/>
                <a:tab pos="2592388" algn="l"/>
              </a:tabLst>
            </a:pPr>
            <a:r>
              <a:rPr lang="en-US" smtClean="0"/>
              <a:t>6.	Show the structure of the </a:t>
            </a:r>
            <a:r>
              <a:rPr lang="en-US" smtClean="0">
                <a:latin typeface="Courier New" pitchFamily="49" charset="0"/>
              </a:rPr>
              <a:t>DEPARTMENTS</a:t>
            </a:r>
            <a:r>
              <a:rPr lang="en-US" smtClean="0"/>
              <a:t> table. Select all data from the table.</a:t>
            </a:r>
            <a:br>
              <a:rPr lang="en-US" smtClean="0"/>
            </a:br>
            <a:endParaRPr lang="en-US" smtClean="0"/>
          </a:p>
          <a:p>
            <a:pPr lvl="1">
              <a:tabLst>
                <a:tab pos="414338" algn="l"/>
                <a:tab pos="2187575" algn="l"/>
                <a:tab pos="2592388" algn="l"/>
              </a:tabLst>
            </a:pPr>
            <a:r>
              <a:rPr lang="en-US" b="1" smtClean="0">
                <a:latin typeface="Courier New" pitchFamily="49" charset="0"/>
              </a:rPr>
              <a:t>	 </a:t>
            </a:r>
            <a:r>
              <a:rPr lang="en-US" smtClean="0">
                <a:latin typeface="Courier New" pitchFamily="49" charset="0"/>
              </a:rPr>
              <a:t> </a:t>
            </a:r>
          </a:p>
          <a:p>
            <a:pPr>
              <a:tabLst>
                <a:tab pos="414338" algn="l"/>
                <a:tab pos="2187575" algn="l"/>
                <a:tab pos="2592388" algn="l"/>
              </a:tabLst>
            </a:pPr>
            <a:endParaRPr lang="en-US" b="0" smtClean="0">
              <a:latin typeface="Courier New" pitchFamily="49" charset="0"/>
            </a:endParaRPr>
          </a:p>
        </p:txBody>
      </p:sp>
      <p:pic>
        <p:nvPicPr>
          <p:cNvPr id="79875" name="Picture 5"/>
          <p:cNvPicPr>
            <a:picLocks noChangeAspect="1" noChangeArrowheads="1"/>
          </p:cNvPicPr>
          <p:nvPr/>
        </p:nvPicPr>
        <p:blipFill>
          <a:blip r:embed="rId3"/>
          <a:srcRect/>
          <a:stretch>
            <a:fillRect/>
          </a:stretch>
        </p:blipFill>
        <p:spPr bwMode="auto">
          <a:xfrm>
            <a:off x="912813" y="4791075"/>
            <a:ext cx="4819650" cy="1120775"/>
          </a:xfrm>
          <a:prstGeom prst="rect">
            <a:avLst/>
          </a:prstGeom>
          <a:noFill/>
          <a:ln w="25400">
            <a:noFill/>
            <a:miter lim="800000"/>
            <a:headEnd type="none" w="sm" len="sm"/>
            <a:tailEnd type="none" w="sm" len="sm"/>
          </a:ln>
        </p:spPr>
      </p:pic>
      <p:pic>
        <p:nvPicPr>
          <p:cNvPr id="79876" name="Picture 6"/>
          <p:cNvPicPr>
            <a:picLocks noChangeAspect="1" noChangeArrowheads="1"/>
          </p:cNvPicPr>
          <p:nvPr/>
        </p:nvPicPr>
        <p:blipFill>
          <a:blip r:embed="rId4"/>
          <a:srcRect/>
          <a:stretch>
            <a:fillRect/>
          </a:stretch>
        </p:blipFill>
        <p:spPr bwMode="auto">
          <a:xfrm>
            <a:off x="741363" y="5981700"/>
            <a:ext cx="5019675" cy="2298700"/>
          </a:xfrm>
          <a:prstGeom prst="rect">
            <a:avLst/>
          </a:prstGeom>
          <a:noFill/>
          <a:ln w="25400">
            <a:noFill/>
            <a:miter lim="800000"/>
            <a:headEnd type="none" w="sm" len="sm"/>
            <a:tailEnd type="none" w="sm" len="sm"/>
          </a:ln>
        </p:spPr>
      </p:pic>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431800" y="474663"/>
            <a:ext cx="5957888" cy="7867650"/>
          </a:xfrm>
          <a:noFill/>
          <a:ln/>
        </p:spPr>
        <p:txBody>
          <a:bodyPr/>
          <a:lstStyle/>
          <a:p>
            <a:pPr>
              <a:tabLst>
                <a:tab pos="471488" algn="l"/>
                <a:tab pos="1473200" algn="l"/>
                <a:tab pos="2413000" algn="l"/>
              </a:tabLst>
            </a:pPr>
            <a:r>
              <a:rPr lang="en-US" smtClean="0"/>
              <a:t>Practice 1 (continued)</a:t>
            </a:r>
          </a:p>
          <a:p>
            <a:pPr lvl="2">
              <a:buFontTx/>
              <a:buNone/>
              <a:tabLst>
                <a:tab pos="471488" algn="l"/>
                <a:tab pos="1473200" algn="l"/>
                <a:tab pos="2413000" algn="l"/>
              </a:tabLst>
            </a:pPr>
            <a:r>
              <a:rPr lang="en-US" smtClean="0"/>
              <a:t>7.	Show the structure of the </a:t>
            </a:r>
            <a:r>
              <a:rPr lang="en-US" smtClean="0">
                <a:latin typeface="Courier New" pitchFamily="49" charset="0"/>
              </a:rPr>
              <a:t>EMPLOYEES</a:t>
            </a:r>
            <a:r>
              <a:rPr lang="en-US" smtClean="0"/>
              <a:t> table. Create a query to display the last name, job code, hire date, and employee number for each employee, with employee number appearing first. Provide an alias STARTDATE for the HIRE_DATE column. Save your SQL statement to a file named </a:t>
            </a:r>
            <a:r>
              <a:rPr lang="en-US" smtClean="0">
                <a:latin typeface="Courier New" pitchFamily="49" charset="0"/>
              </a:rPr>
              <a:t>lab1_7.sql</a:t>
            </a:r>
            <a:r>
              <a:rPr lang="en-US" smtClean="0"/>
              <a:t>.</a:t>
            </a:r>
            <a:endParaRPr lang="en-US" smtClean="0">
              <a:latin typeface="Courier New" pitchFamily="49" charset="0"/>
            </a:endParaRPr>
          </a:p>
          <a:p>
            <a:pPr lvl="2">
              <a:buFontTx/>
              <a:buNone/>
              <a:tabLst>
                <a:tab pos="471488" algn="l"/>
                <a:tab pos="1473200" algn="l"/>
                <a:tab pos="2413000" algn="l"/>
              </a:tabLst>
            </a:pPr>
            <a:endParaRPr lang="en-US" sz="200" b="1" smtClean="0">
              <a:latin typeface="Courier New" pitchFamily="49" charset="0"/>
            </a:endParaRPr>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endParaRPr lang="en-US" smtClean="0"/>
          </a:p>
          <a:p>
            <a:pPr lvl="2">
              <a:buFontTx/>
              <a:buNone/>
              <a:tabLst>
                <a:tab pos="471488" algn="l"/>
                <a:tab pos="1473200" algn="l"/>
                <a:tab pos="2413000" algn="l"/>
              </a:tabLst>
            </a:pPr>
            <a:r>
              <a:rPr lang="en-US" smtClean="0"/>
              <a:t>8.	Run your query in the file </a:t>
            </a:r>
            <a:r>
              <a:rPr lang="en-US" smtClean="0">
                <a:latin typeface="Courier New" pitchFamily="49" charset="0"/>
              </a:rPr>
              <a:t>lab1_7.sql</a:t>
            </a:r>
            <a:r>
              <a:rPr lang="en-US" smtClean="0"/>
              <a:t>.</a:t>
            </a:r>
          </a:p>
          <a:p>
            <a:pPr lvl="1">
              <a:tabLst>
                <a:tab pos="471488" algn="l"/>
                <a:tab pos="1473200" algn="l"/>
                <a:tab pos="2413000" algn="l"/>
              </a:tabLst>
            </a:pPr>
            <a:endParaRPr lang="en-US" sz="400" smtClean="0"/>
          </a:p>
          <a:p>
            <a:pPr lvl="1">
              <a:spcBef>
                <a:spcPct val="0"/>
              </a:spcBef>
              <a:tabLst>
                <a:tab pos="471488" algn="l"/>
                <a:tab pos="1473200" algn="l"/>
                <a:tab pos="2413000" algn="l"/>
              </a:tabLst>
            </a:pPr>
            <a:r>
              <a:rPr lang="en-US" smtClean="0">
                <a:latin typeface="Courier New" pitchFamily="49" charset="0"/>
              </a:rPr>
              <a:t>  </a:t>
            </a:r>
          </a:p>
        </p:txBody>
      </p:sp>
      <p:sp useBgFill="1">
        <p:nvSpPr>
          <p:cNvPr id="80899" name="Freeform 6"/>
          <p:cNvSpPr>
            <a:spLocks/>
          </p:cNvSpPr>
          <p:nvPr/>
        </p:nvSpPr>
        <p:spPr bwMode="white">
          <a:xfrm>
            <a:off x="1169988" y="6642100"/>
            <a:ext cx="4376737" cy="288925"/>
          </a:xfrm>
          <a:custGeom>
            <a:avLst/>
            <a:gdLst>
              <a:gd name="T0" fmla="*/ 10 w 2896"/>
              <a:gd name="T1" fmla="*/ 0 h 190"/>
              <a:gd name="T2" fmla="*/ 2805 w 2896"/>
              <a:gd name="T3" fmla="*/ 2 h 190"/>
              <a:gd name="T4" fmla="*/ 2895 w 2896"/>
              <a:gd name="T5" fmla="*/ 5 h 190"/>
              <a:gd name="T6" fmla="*/ 2880 w 2896"/>
              <a:gd name="T7" fmla="*/ 186 h 190"/>
              <a:gd name="T8" fmla="*/ 2652 w 2896"/>
              <a:gd name="T9" fmla="*/ 103 h 190"/>
              <a:gd name="T10" fmla="*/ 2442 w 2896"/>
              <a:gd name="T11" fmla="*/ 162 h 190"/>
              <a:gd name="T12" fmla="*/ 2221 w 2896"/>
              <a:gd name="T13" fmla="*/ 82 h 190"/>
              <a:gd name="T14" fmla="*/ 1894 w 2896"/>
              <a:gd name="T15" fmla="*/ 167 h 190"/>
              <a:gd name="T16" fmla="*/ 1563 w 2896"/>
              <a:gd name="T17" fmla="*/ 87 h 190"/>
              <a:gd name="T18" fmla="*/ 1221 w 2896"/>
              <a:gd name="T19" fmla="*/ 143 h 190"/>
              <a:gd name="T20" fmla="*/ 854 w 2896"/>
              <a:gd name="T21" fmla="*/ 95 h 190"/>
              <a:gd name="T22" fmla="*/ 573 w 2896"/>
              <a:gd name="T23" fmla="*/ 141 h 190"/>
              <a:gd name="T24" fmla="*/ 270 w 2896"/>
              <a:gd name="T25" fmla="*/ 103 h 190"/>
              <a:gd name="T26" fmla="*/ 0 w 2896"/>
              <a:gd name="T27" fmla="*/ 189 h 190"/>
              <a:gd name="T28" fmla="*/ 10 w 2896"/>
              <a:gd name="T29" fmla="*/ 0 h 1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6"/>
              <a:gd name="T46" fmla="*/ 0 h 190"/>
              <a:gd name="T47" fmla="*/ 2896 w 2896"/>
              <a:gd name="T48" fmla="*/ 190 h 1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6" h="190">
                <a:moveTo>
                  <a:pt x="10" y="0"/>
                </a:moveTo>
                <a:lnTo>
                  <a:pt x="2805" y="2"/>
                </a:lnTo>
                <a:lnTo>
                  <a:pt x="2895" y="5"/>
                </a:lnTo>
                <a:lnTo>
                  <a:pt x="2880" y="186"/>
                </a:lnTo>
                <a:lnTo>
                  <a:pt x="2652" y="103"/>
                </a:lnTo>
                <a:lnTo>
                  <a:pt x="2442" y="162"/>
                </a:lnTo>
                <a:lnTo>
                  <a:pt x="2221" y="82"/>
                </a:lnTo>
                <a:lnTo>
                  <a:pt x="1894" y="167"/>
                </a:lnTo>
                <a:lnTo>
                  <a:pt x="1563" y="87"/>
                </a:lnTo>
                <a:lnTo>
                  <a:pt x="1221" y="143"/>
                </a:lnTo>
                <a:lnTo>
                  <a:pt x="854" y="95"/>
                </a:lnTo>
                <a:lnTo>
                  <a:pt x="573" y="141"/>
                </a:lnTo>
                <a:lnTo>
                  <a:pt x="270" y="103"/>
                </a:lnTo>
                <a:lnTo>
                  <a:pt x="0" y="189"/>
                </a:lnTo>
                <a:lnTo>
                  <a:pt x="10" y="0"/>
                </a:lnTo>
              </a:path>
            </a:pathLst>
          </a:custGeom>
          <a:ln w="9525" cap="rnd">
            <a:noFill/>
            <a:round/>
            <a:headEnd type="none" w="sm" len="sm"/>
            <a:tailEnd type="none" w="sm" len="sm"/>
          </a:ln>
        </p:spPr>
        <p:txBody>
          <a:bodyPr/>
          <a:lstStyle/>
          <a:p>
            <a:endParaRPr lang="en-US"/>
          </a:p>
        </p:txBody>
      </p:sp>
      <p:pic>
        <p:nvPicPr>
          <p:cNvPr id="80900" name="Picture 7"/>
          <p:cNvPicPr>
            <a:picLocks noChangeAspect="1" noChangeArrowheads="1"/>
          </p:cNvPicPr>
          <p:nvPr/>
        </p:nvPicPr>
        <p:blipFill>
          <a:blip r:embed="rId3"/>
          <a:srcRect/>
          <a:stretch>
            <a:fillRect/>
          </a:stretch>
        </p:blipFill>
        <p:spPr bwMode="auto">
          <a:xfrm>
            <a:off x="1060450" y="1466850"/>
            <a:ext cx="4857750" cy="2630488"/>
          </a:xfrm>
          <a:prstGeom prst="rect">
            <a:avLst/>
          </a:prstGeom>
          <a:noFill/>
          <a:ln w="25400">
            <a:noFill/>
            <a:miter lim="800000"/>
            <a:headEnd type="none" w="sm" len="sm"/>
            <a:tailEnd type="none" w="sm" len="sm"/>
          </a:ln>
        </p:spPr>
      </p:pic>
      <p:pic>
        <p:nvPicPr>
          <p:cNvPr id="80901" name="Picture 9"/>
          <p:cNvPicPr>
            <a:picLocks noChangeAspect="1" noChangeArrowheads="1"/>
          </p:cNvPicPr>
          <p:nvPr/>
        </p:nvPicPr>
        <p:blipFill>
          <a:blip r:embed="rId4"/>
          <a:srcRect/>
          <a:stretch>
            <a:fillRect/>
          </a:stretch>
        </p:blipFill>
        <p:spPr bwMode="auto">
          <a:xfrm>
            <a:off x="903288" y="4579938"/>
            <a:ext cx="4991100" cy="3182937"/>
          </a:xfrm>
          <a:prstGeom prst="rect">
            <a:avLst/>
          </a:prstGeom>
          <a:noFill/>
          <a:ln w="25400">
            <a:noFill/>
            <a:miter lim="800000"/>
            <a:headEnd type="none" w="sm" len="sm"/>
            <a:tailEnd type="none" w="sm" len="sm"/>
          </a:ln>
        </p:spPr>
      </p:pic>
      <p:pic>
        <p:nvPicPr>
          <p:cNvPr id="80902" name="Picture 10"/>
          <p:cNvPicPr>
            <a:picLocks noChangeAspect="1" noChangeArrowheads="1"/>
          </p:cNvPicPr>
          <p:nvPr/>
        </p:nvPicPr>
        <p:blipFill>
          <a:blip r:embed="rId5"/>
          <a:srcRect/>
          <a:stretch>
            <a:fillRect/>
          </a:stretch>
        </p:blipFill>
        <p:spPr bwMode="auto">
          <a:xfrm>
            <a:off x="890588" y="7940675"/>
            <a:ext cx="5010150" cy="569913"/>
          </a:xfrm>
          <a:prstGeom prst="rect">
            <a:avLst/>
          </a:prstGeom>
          <a:noFill/>
          <a:ln w="25400">
            <a:noFill/>
            <a:miter lim="800000"/>
            <a:headEnd type="none" w="sm" len="sm"/>
            <a:tailEnd type="none" w="sm" len="sm"/>
          </a:ln>
        </p:spPr>
      </p:pic>
      <p:sp>
        <p:nvSpPr>
          <p:cNvPr id="80903" name="Text Box 11"/>
          <p:cNvSpPr txBox="1">
            <a:spLocks noChangeArrowheads="1"/>
          </p:cNvSpPr>
          <p:nvPr/>
        </p:nvSpPr>
        <p:spPr bwMode="auto">
          <a:xfrm>
            <a:off x="1058863" y="7545388"/>
            <a:ext cx="366712" cy="388937"/>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427038" y="477838"/>
            <a:ext cx="6064250" cy="7875587"/>
          </a:xfrm>
          <a:noFill/>
          <a:ln/>
        </p:spPr>
        <p:txBody>
          <a:bodyPr/>
          <a:lstStyle/>
          <a:p>
            <a:r>
              <a:rPr lang="en-US" smtClean="0"/>
              <a:t>Practice 1 (continued)</a:t>
            </a:r>
          </a:p>
          <a:p>
            <a:pPr marL="461963" lvl="2">
              <a:buFontTx/>
              <a:buNone/>
            </a:pPr>
            <a:r>
              <a:rPr lang="en-US" smtClean="0"/>
              <a:t>9.	Create a query to display unique job codes from the </a:t>
            </a:r>
            <a:r>
              <a:rPr lang="en-US" smtClean="0">
                <a:latin typeface="Courier New" pitchFamily="49" charset="0"/>
              </a:rPr>
              <a:t>EMPLOYEES</a:t>
            </a:r>
            <a:r>
              <a:rPr lang="en-US" smtClean="0"/>
              <a:t> table.</a:t>
            </a:r>
          </a:p>
          <a:p>
            <a:pPr lvl="1"/>
            <a:endParaRPr lang="en-US" sz="400" smtClean="0"/>
          </a:p>
          <a:p>
            <a:pPr lvl="1">
              <a:spcBef>
                <a:spcPct val="0"/>
              </a:spcBef>
            </a:pPr>
            <a:r>
              <a:rPr lang="en-US" smtClean="0">
                <a:latin typeface="Courier New" pitchFamily="49" charset="0"/>
              </a:rPr>
              <a:t>      </a:t>
            </a: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mtClean="0">
              <a:latin typeface="Courier New" pitchFamily="49" charset="0"/>
            </a:endParaRPr>
          </a:p>
          <a:p>
            <a:pPr lvl="1">
              <a:spcBef>
                <a:spcPct val="0"/>
              </a:spcBef>
            </a:pPr>
            <a:endParaRPr lang="en-US" sz="400" smtClean="0">
              <a:latin typeface="Courier New" pitchFamily="49" charset="0"/>
            </a:endParaRPr>
          </a:p>
          <a:p>
            <a:pPr lvl="1"/>
            <a:r>
              <a:rPr lang="en-US" smtClean="0"/>
              <a:t>If you have time, complete the following exercises:</a:t>
            </a:r>
          </a:p>
          <a:p>
            <a:pPr marL="461963" lvl="2">
              <a:buFontTx/>
              <a:buNone/>
            </a:pPr>
            <a:r>
              <a:rPr lang="en-US" smtClean="0"/>
              <a:t>10.	Copy the statement from </a:t>
            </a:r>
            <a:r>
              <a:rPr lang="en-US" smtClean="0">
                <a:latin typeface="Courier New" pitchFamily="49" charset="0"/>
              </a:rPr>
              <a:t>lab1_7.sql</a:t>
            </a:r>
            <a:r>
              <a:rPr lang="en-US" smtClean="0"/>
              <a:t> into the </a:t>
            </a:r>
            <a:r>
              <a:rPr lang="en-US" i="1" smtClean="0"/>
              <a:t>i</a:t>
            </a:r>
            <a:r>
              <a:rPr lang="en-US" smtClean="0"/>
              <a:t>SQL*Plus Edit window. Name the column headings </a:t>
            </a:r>
            <a:r>
              <a:rPr lang="en-US" smtClean="0">
                <a:latin typeface="Courier New" pitchFamily="49" charset="0"/>
              </a:rPr>
              <a:t>Emp</a:t>
            </a:r>
            <a:r>
              <a:rPr lang="en-US" smtClean="0"/>
              <a:t> </a:t>
            </a:r>
            <a:r>
              <a:rPr lang="en-US" smtClean="0">
                <a:latin typeface="Courier New" pitchFamily="49" charset="0"/>
              </a:rPr>
              <a:t>#</a:t>
            </a:r>
            <a:r>
              <a:rPr lang="en-US" smtClean="0"/>
              <a:t>, </a:t>
            </a:r>
            <a:r>
              <a:rPr lang="en-US" smtClean="0">
                <a:latin typeface="Courier New" pitchFamily="49" charset="0"/>
              </a:rPr>
              <a:t>Employee</a:t>
            </a:r>
            <a:r>
              <a:rPr lang="en-US" smtClean="0"/>
              <a:t>, </a:t>
            </a:r>
            <a:r>
              <a:rPr lang="en-US" smtClean="0">
                <a:latin typeface="Courier New" pitchFamily="49" charset="0"/>
              </a:rPr>
              <a:t>Job</a:t>
            </a:r>
            <a:r>
              <a:rPr lang="en-US" smtClean="0"/>
              <a:t>, and </a:t>
            </a:r>
            <a:r>
              <a:rPr lang="en-US" smtClean="0">
                <a:latin typeface="Courier New" pitchFamily="49" charset="0"/>
              </a:rPr>
              <a:t>Hire</a:t>
            </a:r>
            <a:r>
              <a:rPr lang="en-US" smtClean="0"/>
              <a:t> </a:t>
            </a:r>
            <a:r>
              <a:rPr lang="en-US" smtClean="0">
                <a:latin typeface="Courier New" pitchFamily="49" charset="0"/>
              </a:rPr>
              <a:t>Date</a:t>
            </a:r>
            <a:r>
              <a:rPr lang="en-US" smtClean="0"/>
              <a:t>, respectively. Run your query again.</a:t>
            </a:r>
          </a:p>
          <a:p>
            <a:pPr lvl="1"/>
            <a:endParaRPr lang="en-US" sz="400" smtClean="0"/>
          </a:p>
          <a:p>
            <a:pPr>
              <a:spcBef>
                <a:spcPct val="0"/>
              </a:spcBef>
            </a:pPr>
            <a:r>
              <a:rPr lang="en-US" sz="500" b="0" smtClean="0">
                <a:latin typeface="Courier New" pitchFamily="49" charset="0"/>
              </a:rPr>
              <a:t>	   </a:t>
            </a:r>
          </a:p>
          <a:p>
            <a:pPr>
              <a:spcBef>
                <a:spcPct val="0"/>
              </a:spcBef>
            </a:pPr>
            <a:r>
              <a:rPr lang="en-US" b="0" smtClean="0">
                <a:latin typeface="Courier New" pitchFamily="49" charset="0"/>
              </a:rPr>
              <a:t>       </a:t>
            </a:r>
          </a:p>
        </p:txBody>
      </p:sp>
      <p:sp useBgFill="1">
        <p:nvSpPr>
          <p:cNvPr id="81923" name="Freeform 6"/>
          <p:cNvSpPr>
            <a:spLocks/>
          </p:cNvSpPr>
          <p:nvPr/>
        </p:nvSpPr>
        <p:spPr bwMode="white">
          <a:xfrm>
            <a:off x="1263650" y="7094538"/>
            <a:ext cx="4378325" cy="288925"/>
          </a:xfrm>
          <a:custGeom>
            <a:avLst/>
            <a:gdLst>
              <a:gd name="T0" fmla="*/ 10 w 2896"/>
              <a:gd name="T1" fmla="*/ 0 h 190"/>
              <a:gd name="T2" fmla="*/ 2805 w 2896"/>
              <a:gd name="T3" fmla="*/ 2 h 190"/>
              <a:gd name="T4" fmla="*/ 2895 w 2896"/>
              <a:gd name="T5" fmla="*/ 5 h 190"/>
              <a:gd name="T6" fmla="*/ 2880 w 2896"/>
              <a:gd name="T7" fmla="*/ 186 h 190"/>
              <a:gd name="T8" fmla="*/ 2652 w 2896"/>
              <a:gd name="T9" fmla="*/ 103 h 190"/>
              <a:gd name="T10" fmla="*/ 2442 w 2896"/>
              <a:gd name="T11" fmla="*/ 162 h 190"/>
              <a:gd name="T12" fmla="*/ 2221 w 2896"/>
              <a:gd name="T13" fmla="*/ 82 h 190"/>
              <a:gd name="T14" fmla="*/ 1894 w 2896"/>
              <a:gd name="T15" fmla="*/ 167 h 190"/>
              <a:gd name="T16" fmla="*/ 1563 w 2896"/>
              <a:gd name="T17" fmla="*/ 87 h 190"/>
              <a:gd name="T18" fmla="*/ 1221 w 2896"/>
              <a:gd name="T19" fmla="*/ 143 h 190"/>
              <a:gd name="T20" fmla="*/ 854 w 2896"/>
              <a:gd name="T21" fmla="*/ 95 h 190"/>
              <a:gd name="T22" fmla="*/ 573 w 2896"/>
              <a:gd name="T23" fmla="*/ 141 h 190"/>
              <a:gd name="T24" fmla="*/ 270 w 2896"/>
              <a:gd name="T25" fmla="*/ 103 h 190"/>
              <a:gd name="T26" fmla="*/ 0 w 2896"/>
              <a:gd name="T27" fmla="*/ 189 h 190"/>
              <a:gd name="T28" fmla="*/ 10 w 2896"/>
              <a:gd name="T29" fmla="*/ 0 h 1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6"/>
              <a:gd name="T46" fmla="*/ 0 h 190"/>
              <a:gd name="T47" fmla="*/ 2896 w 2896"/>
              <a:gd name="T48" fmla="*/ 190 h 1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6" h="190">
                <a:moveTo>
                  <a:pt x="10" y="0"/>
                </a:moveTo>
                <a:lnTo>
                  <a:pt x="2805" y="2"/>
                </a:lnTo>
                <a:lnTo>
                  <a:pt x="2895" y="5"/>
                </a:lnTo>
                <a:lnTo>
                  <a:pt x="2880" y="186"/>
                </a:lnTo>
                <a:lnTo>
                  <a:pt x="2652" y="103"/>
                </a:lnTo>
                <a:lnTo>
                  <a:pt x="2442" y="162"/>
                </a:lnTo>
                <a:lnTo>
                  <a:pt x="2221" y="82"/>
                </a:lnTo>
                <a:lnTo>
                  <a:pt x="1894" y="167"/>
                </a:lnTo>
                <a:lnTo>
                  <a:pt x="1563" y="87"/>
                </a:lnTo>
                <a:lnTo>
                  <a:pt x="1221" y="143"/>
                </a:lnTo>
                <a:lnTo>
                  <a:pt x="854" y="95"/>
                </a:lnTo>
                <a:lnTo>
                  <a:pt x="573" y="141"/>
                </a:lnTo>
                <a:lnTo>
                  <a:pt x="270" y="103"/>
                </a:lnTo>
                <a:lnTo>
                  <a:pt x="0" y="189"/>
                </a:lnTo>
                <a:lnTo>
                  <a:pt x="10" y="0"/>
                </a:lnTo>
              </a:path>
            </a:pathLst>
          </a:custGeom>
          <a:ln w="9525" cap="rnd">
            <a:noFill/>
            <a:round/>
            <a:headEnd type="none" w="sm" len="sm"/>
            <a:tailEnd type="none" w="sm" len="sm"/>
          </a:ln>
        </p:spPr>
        <p:txBody>
          <a:bodyPr/>
          <a:lstStyle/>
          <a:p>
            <a:endParaRPr lang="en-US"/>
          </a:p>
        </p:txBody>
      </p:sp>
      <p:pic>
        <p:nvPicPr>
          <p:cNvPr id="81924" name="Picture 7"/>
          <p:cNvPicPr>
            <a:picLocks noChangeAspect="1" noChangeArrowheads="1"/>
          </p:cNvPicPr>
          <p:nvPr/>
        </p:nvPicPr>
        <p:blipFill>
          <a:blip r:embed="rId3"/>
          <a:srcRect/>
          <a:stretch>
            <a:fillRect/>
          </a:stretch>
        </p:blipFill>
        <p:spPr bwMode="auto">
          <a:xfrm>
            <a:off x="985838" y="920750"/>
            <a:ext cx="5048250" cy="3162300"/>
          </a:xfrm>
          <a:prstGeom prst="rect">
            <a:avLst/>
          </a:prstGeom>
          <a:noFill/>
          <a:ln w="25400">
            <a:noFill/>
            <a:miter lim="800000"/>
            <a:headEnd type="none" w="sm" len="sm"/>
            <a:tailEnd type="none" w="sm" len="sm"/>
          </a:ln>
        </p:spPr>
      </p:pic>
      <p:pic>
        <p:nvPicPr>
          <p:cNvPr id="81925" name="Picture 8"/>
          <p:cNvPicPr>
            <a:picLocks noChangeAspect="1" noChangeArrowheads="1"/>
          </p:cNvPicPr>
          <p:nvPr/>
        </p:nvPicPr>
        <p:blipFill>
          <a:blip r:embed="rId4"/>
          <a:srcRect/>
          <a:stretch>
            <a:fillRect/>
          </a:stretch>
        </p:blipFill>
        <p:spPr bwMode="auto">
          <a:xfrm>
            <a:off x="1014413" y="4799013"/>
            <a:ext cx="5019675" cy="2573337"/>
          </a:xfrm>
          <a:prstGeom prst="rect">
            <a:avLst/>
          </a:prstGeom>
          <a:noFill/>
          <a:ln w="25400">
            <a:noFill/>
            <a:miter lim="800000"/>
            <a:headEnd type="none" w="sm" len="sm"/>
            <a:tailEnd type="none" w="sm" len="sm"/>
          </a:ln>
        </p:spPr>
      </p:pic>
      <p:pic>
        <p:nvPicPr>
          <p:cNvPr id="81926" name="Picture 9"/>
          <p:cNvPicPr>
            <a:picLocks noChangeAspect="1" noChangeArrowheads="1"/>
          </p:cNvPicPr>
          <p:nvPr/>
        </p:nvPicPr>
        <p:blipFill>
          <a:blip r:embed="rId5"/>
          <a:srcRect/>
          <a:stretch>
            <a:fillRect/>
          </a:stretch>
        </p:blipFill>
        <p:spPr bwMode="auto">
          <a:xfrm>
            <a:off x="1004888" y="7469188"/>
            <a:ext cx="5029200" cy="569912"/>
          </a:xfrm>
          <a:prstGeom prst="rect">
            <a:avLst/>
          </a:prstGeom>
          <a:noFill/>
          <a:ln w="25400">
            <a:noFill/>
            <a:miter lim="800000"/>
            <a:headEnd type="none" w="sm" len="sm"/>
            <a:tailEnd type="none" w="sm" len="sm"/>
          </a:ln>
        </p:spPr>
      </p:pic>
      <p:sp>
        <p:nvSpPr>
          <p:cNvPr id="81927" name="Text Box 10"/>
          <p:cNvSpPr txBox="1">
            <a:spLocks noChangeArrowheads="1"/>
          </p:cNvSpPr>
          <p:nvPr/>
        </p:nvSpPr>
        <p:spPr bwMode="auto">
          <a:xfrm>
            <a:off x="1158875" y="7124700"/>
            <a:ext cx="366713" cy="388938"/>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444500" y="484188"/>
            <a:ext cx="6034088" cy="8018462"/>
          </a:xfrm>
          <a:noFill/>
          <a:ln/>
        </p:spPr>
        <p:txBody>
          <a:bodyPr/>
          <a:lstStyle/>
          <a:p>
            <a:pPr>
              <a:tabLst>
                <a:tab pos="471488" algn="l"/>
                <a:tab pos="587375" algn="l"/>
              </a:tabLst>
            </a:pPr>
            <a:r>
              <a:rPr lang="en-US" smtClean="0"/>
              <a:t>Practice 1 (continued)</a:t>
            </a:r>
          </a:p>
          <a:p>
            <a:pPr marL="461963" lvl="2">
              <a:buFontTx/>
              <a:buNone/>
              <a:tabLst>
                <a:tab pos="471488" algn="l"/>
                <a:tab pos="587375" algn="l"/>
              </a:tabLst>
            </a:pPr>
            <a:r>
              <a:rPr lang="en-US" smtClean="0"/>
              <a:t>11.	Display the last name concatenated with the job ID, separated by a comma and space, and name the column </a:t>
            </a:r>
            <a:r>
              <a:rPr lang="en-US" smtClean="0">
                <a:latin typeface="Courier New" pitchFamily="49" charset="0"/>
              </a:rPr>
              <a:t>Employee</a:t>
            </a:r>
            <a:r>
              <a:rPr lang="en-US" smtClean="0"/>
              <a:t> </a:t>
            </a:r>
            <a:r>
              <a:rPr lang="en-US" smtClean="0">
                <a:latin typeface="Courier New" pitchFamily="49" charset="0"/>
              </a:rPr>
              <a:t>and</a:t>
            </a:r>
            <a:r>
              <a:rPr lang="en-US" smtClean="0"/>
              <a:t> </a:t>
            </a:r>
            <a:r>
              <a:rPr lang="en-US" smtClean="0">
                <a:latin typeface="Courier New" pitchFamily="49" charset="0"/>
              </a:rPr>
              <a:t>Title</a:t>
            </a:r>
            <a:r>
              <a:rPr lang="en-US" smtClean="0"/>
              <a:t>.</a:t>
            </a:r>
          </a:p>
          <a:p>
            <a:pPr lvl="1">
              <a:tabLst>
                <a:tab pos="471488" algn="l"/>
                <a:tab pos="587375" algn="l"/>
              </a:tabLst>
            </a:pPr>
            <a:endParaRPr lang="en-US" sz="300" smtClean="0"/>
          </a:p>
          <a:p>
            <a:pPr lvl="1">
              <a:spcBef>
                <a:spcPct val="0"/>
              </a:spcBef>
              <a:tabLst>
                <a:tab pos="471488" algn="l"/>
                <a:tab pos="587375" algn="l"/>
              </a:tabLst>
            </a:pPr>
            <a:r>
              <a:rPr lang="en-US" sz="500" smtClean="0">
                <a:latin typeface="Courier New" pitchFamily="49" charset="0"/>
              </a:rPr>
              <a:t>	    </a:t>
            </a:r>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endParaRPr lang="en-US" smtClean="0"/>
          </a:p>
          <a:p>
            <a:pPr lvl="1">
              <a:tabLst>
                <a:tab pos="471488" algn="l"/>
                <a:tab pos="587375" algn="l"/>
              </a:tabLst>
            </a:pPr>
            <a:r>
              <a:rPr lang="en-US" smtClean="0"/>
              <a:t>If you want an extra challenge, complete the following exercise:</a:t>
            </a:r>
          </a:p>
          <a:p>
            <a:pPr marL="461963" lvl="2">
              <a:buFontTx/>
              <a:buNone/>
              <a:tabLst>
                <a:tab pos="471488" algn="l"/>
                <a:tab pos="587375" algn="l"/>
              </a:tabLst>
            </a:pPr>
            <a:r>
              <a:rPr lang="en-US" smtClean="0"/>
              <a:t>12.	Create a query to display all the data from the </a:t>
            </a:r>
            <a:r>
              <a:rPr lang="en-US" smtClean="0">
                <a:latin typeface="Courier New" pitchFamily="49" charset="0"/>
              </a:rPr>
              <a:t>EMPLOYEES</a:t>
            </a:r>
            <a:r>
              <a:rPr lang="en-US" smtClean="0"/>
              <a:t> table. Separate each column by a</a:t>
            </a:r>
            <a:br>
              <a:rPr lang="en-US" smtClean="0"/>
            </a:br>
            <a:r>
              <a:rPr lang="en-US" smtClean="0"/>
              <a:t>	comma. Name the column </a:t>
            </a:r>
            <a:r>
              <a:rPr lang="en-US" smtClean="0">
                <a:latin typeface="Courier New" pitchFamily="49" charset="0"/>
              </a:rPr>
              <a:t>THE_OUTPUT</a:t>
            </a:r>
            <a:r>
              <a:rPr lang="en-US" smtClean="0"/>
              <a:t>.</a:t>
            </a:r>
          </a:p>
          <a:p>
            <a:pPr marL="461963" lvl="2">
              <a:buFontTx/>
              <a:buNone/>
              <a:tabLst>
                <a:tab pos="471488" algn="l"/>
                <a:tab pos="587375" algn="l"/>
              </a:tabLst>
            </a:pPr>
            <a:endParaRPr lang="en-US" sz="500" smtClean="0"/>
          </a:p>
          <a:p>
            <a:pPr marL="461963" lvl="2">
              <a:buFontTx/>
              <a:buNone/>
              <a:tabLst>
                <a:tab pos="471488" algn="l"/>
                <a:tab pos="587375" algn="l"/>
              </a:tabLst>
            </a:pPr>
            <a:r>
              <a:rPr lang="en-US" sz="1000" b="1" smtClean="0">
                <a:latin typeface="Courier New" pitchFamily="49" charset="0"/>
              </a:rPr>
              <a:t> </a:t>
            </a:r>
          </a:p>
        </p:txBody>
      </p:sp>
      <p:sp useBgFill="1">
        <p:nvSpPr>
          <p:cNvPr id="82947" name="Freeform 7"/>
          <p:cNvSpPr>
            <a:spLocks/>
          </p:cNvSpPr>
          <p:nvPr/>
        </p:nvSpPr>
        <p:spPr bwMode="white">
          <a:xfrm>
            <a:off x="1452563" y="3154363"/>
            <a:ext cx="4376737" cy="290512"/>
          </a:xfrm>
          <a:custGeom>
            <a:avLst/>
            <a:gdLst>
              <a:gd name="T0" fmla="*/ 10 w 2895"/>
              <a:gd name="T1" fmla="*/ 0 h 190"/>
              <a:gd name="T2" fmla="*/ 2805 w 2895"/>
              <a:gd name="T3" fmla="*/ 2 h 190"/>
              <a:gd name="T4" fmla="*/ 2894 w 2895"/>
              <a:gd name="T5" fmla="*/ 5 h 190"/>
              <a:gd name="T6" fmla="*/ 2879 w 2895"/>
              <a:gd name="T7" fmla="*/ 186 h 190"/>
              <a:gd name="T8" fmla="*/ 2651 w 2895"/>
              <a:gd name="T9" fmla="*/ 103 h 190"/>
              <a:gd name="T10" fmla="*/ 2441 w 2895"/>
              <a:gd name="T11" fmla="*/ 162 h 190"/>
              <a:gd name="T12" fmla="*/ 2221 w 2895"/>
              <a:gd name="T13" fmla="*/ 82 h 190"/>
              <a:gd name="T14" fmla="*/ 1893 w 2895"/>
              <a:gd name="T15" fmla="*/ 167 h 190"/>
              <a:gd name="T16" fmla="*/ 1562 w 2895"/>
              <a:gd name="T17" fmla="*/ 87 h 190"/>
              <a:gd name="T18" fmla="*/ 1220 w 2895"/>
              <a:gd name="T19" fmla="*/ 143 h 190"/>
              <a:gd name="T20" fmla="*/ 854 w 2895"/>
              <a:gd name="T21" fmla="*/ 95 h 190"/>
              <a:gd name="T22" fmla="*/ 573 w 2895"/>
              <a:gd name="T23" fmla="*/ 141 h 190"/>
              <a:gd name="T24" fmla="*/ 270 w 2895"/>
              <a:gd name="T25" fmla="*/ 103 h 190"/>
              <a:gd name="T26" fmla="*/ 0 w 2895"/>
              <a:gd name="T27" fmla="*/ 189 h 190"/>
              <a:gd name="T28" fmla="*/ 10 w 2895"/>
              <a:gd name="T29" fmla="*/ 0 h 1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5"/>
              <a:gd name="T46" fmla="*/ 0 h 190"/>
              <a:gd name="T47" fmla="*/ 2895 w 2895"/>
              <a:gd name="T48" fmla="*/ 190 h 1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5" h="190">
                <a:moveTo>
                  <a:pt x="10" y="0"/>
                </a:moveTo>
                <a:lnTo>
                  <a:pt x="2805" y="2"/>
                </a:lnTo>
                <a:lnTo>
                  <a:pt x="2894" y="5"/>
                </a:lnTo>
                <a:lnTo>
                  <a:pt x="2879" y="186"/>
                </a:lnTo>
                <a:lnTo>
                  <a:pt x="2651" y="103"/>
                </a:lnTo>
                <a:lnTo>
                  <a:pt x="2441" y="162"/>
                </a:lnTo>
                <a:lnTo>
                  <a:pt x="2221" y="82"/>
                </a:lnTo>
                <a:lnTo>
                  <a:pt x="1893" y="167"/>
                </a:lnTo>
                <a:lnTo>
                  <a:pt x="1562" y="87"/>
                </a:lnTo>
                <a:lnTo>
                  <a:pt x="1220" y="143"/>
                </a:lnTo>
                <a:lnTo>
                  <a:pt x="854" y="95"/>
                </a:lnTo>
                <a:lnTo>
                  <a:pt x="573" y="141"/>
                </a:lnTo>
                <a:lnTo>
                  <a:pt x="270" y="103"/>
                </a:lnTo>
                <a:lnTo>
                  <a:pt x="0" y="189"/>
                </a:lnTo>
                <a:lnTo>
                  <a:pt x="10" y="0"/>
                </a:lnTo>
              </a:path>
            </a:pathLst>
          </a:custGeom>
          <a:ln w="9525" cap="rnd">
            <a:noFill/>
            <a:round/>
            <a:headEnd type="none" w="sm" len="sm"/>
            <a:tailEnd type="none" w="sm" len="sm"/>
          </a:ln>
        </p:spPr>
        <p:txBody>
          <a:bodyPr/>
          <a:lstStyle/>
          <a:p>
            <a:endParaRPr lang="en-US"/>
          </a:p>
        </p:txBody>
      </p:sp>
      <p:sp useBgFill="1">
        <p:nvSpPr>
          <p:cNvPr id="82948" name="Freeform 8"/>
          <p:cNvSpPr>
            <a:spLocks/>
          </p:cNvSpPr>
          <p:nvPr/>
        </p:nvSpPr>
        <p:spPr bwMode="white">
          <a:xfrm>
            <a:off x="1154113" y="6677025"/>
            <a:ext cx="4892675" cy="288925"/>
          </a:xfrm>
          <a:custGeom>
            <a:avLst/>
            <a:gdLst>
              <a:gd name="T0" fmla="*/ 11 w 3237"/>
              <a:gd name="T1" fmla="*/ 0 h 190"/>
              <a:gd name="T2" fmla="*/ 3136 w 3237"/>
              <a:gd name="T3" fmla="*/ 2 h 190"/>
              <a:gd name="T4" fmla="*/ 3236 w 3237"/>
              <a:gd name="T5" fmla="*/ 5 h 190"/>
              <a:gd name="T6" fmla="*/ 3220 w 3237"/>
              <a:gd name="T7" fmla="*/ 186 h 190"/>
              <a:gd name="T8" fmla="*/ 2965 w 3237"/>
              <a:gd name="T9" fmla="*/ 103 h 190"/>
              <a:gd name="T10" fmla="*/ 2730 w 3237"/>
              <a:gd name="T11" fmla="*/ 162 h 190"/>
              <a:gd name="T12" fmla="*/ 2483 w 3237"/>
              <a:gd name="T13" fmla="*/ 82 h 190"/>
              <a:gd name="T14" fmla="*/ 2117 w 3237"/>
              <a:gd name="T15" fmla="*/ 167 h 190"/>
              <a:gd name="T16" fmla="*/ 1747 w 3237"/>
              <a:gd name="T17" fmla="*/ 87 h 190"/>
              <a:gd name="T18" fmla="*/ 1365 w 3237"/>
              <a:gd name="T19" fmla="*/ 143 h 190"/>
              <a:gd name="T20" fmla="*/ 955 w 3237"/>
              <a:gd name="T21" fmla="*/ 95 h 190"/>
              <a:gd name="T22" fmla="*/ 640 w 3237"/>
              <a:gd name="T23" fmla="*/ 141 h 190"/>
              <a:gd name="T24" fmla="*/ 302 w 3237"/>
              <a:gd name="T25" fmla="*/ 103 h 190"/>
              <a:gd name="T26" fmla="*/ 0 w 3237"/>
              <a:gd name="T27" fmla="*/ 189 h 190"/>
              <a:gd name="T28" fmla="*/ 11 w 3237"/>
              <a:gd name="T29" fmla="*/ 0 h 1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37"/>
              <a:gd name="T46" fmla="*/ 0 h 190"/>
              <a:gd name="T47" fmla="*/ 3237 w 3237"/>
              <a:gd name="T48" fmla="*/ 190 h 1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37" h="190">
                <a:moveTo>
                  <a:pt x="11" y="0"/>
                </a:moveTo>
                <a:lnTo>
                  <a:pt x="3136" y="2"/>
                </a:lnTo>
                <a:lnTo>
                  <a:pt x="3236" y="5"/>
                </a:lnTo>
                <a:lnTo>
                  <a:pt x="3220" y="186"/>
                </a:lnTo>
                <a:lnTo>
                  <a:pt x="2965" y="103"/>
                </a:lnTo>
                <a:lnTo>
                  <a:pt x="2730" y="162"/>
                </a:lnTo>
                <a:lnTo>
                  <a:pt x="2483" y="82"/>
                </a:lnTo>
                <a:lnTo>
                  <a:pt x="2117" y="167"/>
                </a:lnTo>
                <a:lnTo>
                  <a:pt x="1747" y="87"/>
                </a:lnTo>
                <a:lnTo>
                  <a:pt x="1365" y="143"/>
                </a:lnTo>
                <a:lnTo>
                  <a:pt x="955" y="95"/>
                </a:lnTo>
                <a:lnTo>
                  <a:pt x="640" y="141"/>
                </a:lnTo>
                <a:lnTo>
                  <a:pt x="302" y="103"/>
                </a:lnTo>
                <a:lnTo>
                  <a:pt x="0" y="189"/>
                </a:lnTo>
                <a:lnTo>
                  <a:pt x="11" y="0"/>
                </a:lnTo>
              </a:path>
            </a:pathLst>
          </a:custGeom>
          <a:ln w="9525" cap="rnd">
            <a:noFill/>
            <a:round/>
            <a:headEnd type="none" w="sm" len="sm"/>
            <a:tailEnd type="none" w="sm" len="sm"/>
          </a:ln>
        </p:spPr>
        <p:txBody>
          <a:bodyPr/>
          <a:lstStyle/>
          <a:p>
            <a:endParaRPr lang="en-US"/>
          </a:p>
        </p:txBody>
      </p:sp>
      <p:pic>
        <p:nvPicPr>
          <p:cNvPr id="82949" name="Picture 9"/>
          <p:cNvPicPr>
            <a:picLocks noChangeAspect="1" noChangeArrowheads="1"/>
          </p:cNvPicPr>
          <p:nvPr/>
        </p:nvPicPr>
        <p:blipFill>
          <a:blip r:embed="rId3"/>
          <a:srcRect/>
          <a:stretch>
            <a:fillRect/>
          </a:stretch>
        </p:blipFill>
        <p:spPr bwMode="auto">
          <a:xfrm>
            <a:off x="928688" y="1173163"/>
            <a:ext cx="5000625" cy="2127250"/>
          </a:xfrm>
          <a:prstGeom prst="rect">
            <a:avLst/>
          </a:prstGeom>
          <a:noFill/>
          <a:ln w="25400">
            <a:noFill/>
            <a:miter lim="800000"/>
            <a:headEnd type="none" w="sm" len="sm"/>
            <a:tailEnd type="none" w="sm" len="sm"/>
          </a:ln>
        </p:spPr>
      </p:pic>
      <p:pic>
        <p:nvPicPr>
          <p:cNvPr id="82950" name="Picture 10"/>
          <p:cNvPicPr>
            <a:picLocks noChangeAspect="1" noChangeArrowheads="1"/>
          </p:cNvPicPr>
          <p:nvPr/>
        </p:nvPicPr>
        <p:blipFill>
          <a:blip r:embed="rId4"/>
          <a:srcRect/>
          <a:stretch>
            <a:fillRect/>
          </a:stretch>
        </p:blipFill>
        <p:spPr bwMode="auto">
          <a:xfrm>
            <a:off x="930275" y="3425825"/>
            <a:ext cx="5000625" cy="560388"/>
          </a:xfrm>
          <a:prstGeom prst="rect">
            <a:avLst/>
          </a:prstGeom>
          <a:noFill/>
          <a:ln w="25400">
            <a:noFill/>
            <a:miter lim="800000"/>
            <a:headEnd type="none" w="sm" len="sm"/>
            <a:tailEnd type="none" w="sm" len="sm"/>
          </a:ln>
        </p:spPr>
      </p:pic>
      <p:sp>
        <p:nvSpPr>
          <p:cNvPr id="82951" name="Text Box 11"/>
          <p:cNvSpPr txBox="1">
            <a:spLocks noChangeArrowheads="1"/>
          </p:cNvSpPr>
          <p:nvPr/>
        </p:nvSpPr>
        <p:spPr bwMode="auto">
          <a:xfrm>
            <a:off x="1095375" y="307657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82952" name="Picture 12"/>
          <p:cNvPicPr>
            <a:picLocks noChangeAspect="1" noChangeArrowheads="1"/>
          </p:cNvPicPr>
          <p:nvPr/>
        </p:nvPicPr>
        <p:blipFill>
          <a:blip r:embed="rId5"/>
          <a:srcRect/>
          <a:stretch>
            <a:fillRect/>
          </a:stretch>
        </p:blipFill>
        <p:spPr bwMode="auto">
          <a:xfrm>
            <a:off x="962025" y="4714875"/>
            <a:ext cx="5124450" cy="2554288"/>
          </a:xfrm>
          <a:prstGeom prst="rect">
            <a:avLst/>
          </a:prstGeom>
          <a:noFill/>
          <a:ln w="25400">
            <a:noFill/>
            <a:miter lim="800000"/>
            <a:headEnd type="none" w="sm" len="sm"/>
            <a:tailEnd type="none" w="sm" len="sm"/>
          </a:ln>
        </p:spPr>
      </p:pic>
      <p:pic>
        <p:nvPicPr>
          <p:cNvPr id="82953" name="Picture 13"/>
          <p:cNvPicPr>
            <a:picLocks noChangeAspect="1" noChangeArrowheads="1"/>
          </p:cNvPicPr>
          <p:nvPr/>
        </p:nvPicPr>
        <p:blipFill>
          <a:blip r:embed="rId6"/>
          <a:srcRect/>
          <a:stretch>
            <a:fillRect/>
          </a:stretch>
        </p:blipFill>
        <p:spPr bwMode="auto">
          <a:xfrm>
            <a:off x="950913" y="7391400"/>
            <a:ext cx="5133975" cy="588963"/>
          </a:xfrm>
          <a:prstGeom prst="rect">
            <a:avLst/>
          </a:prstGeom>
          <a:noFill/>
          <a:ln w="25400">
            <a:noFill/>
            <a:miter lim="800000"/>
            <a:headEnd type="none" w="sm" len="sm"/>
            <a:tailEnd type="none" w="sm" len="sm"/>
          </a:ln>
        </p:spPr>
      </p:pic>
      <p:sp>
        <p:nvSpPr>
          <p:cNvPr id="82954" name="Text Box 14"/>
          <p:cNvSpPr txBox="1">
            <a:spLocks noChangeArrowheads="1"/>
          </p:cNvSpPr>
          <p:nvPr/>
        </p:nvSpPr>
        <p:spPr bwMode="auto">
          <a:xfrm>
            <a:off x="1049338" y="7058025"/>
            <a:ext cx="366712" cy="388938"/>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50179"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50180" name="Rectangle 4"/>
          <p:cNvSpPr>
            <a:spLocks noGrp="1" noChangeArrowheads="1"/>
          </p:cNvSpPr>
          <p:nvPr>
            <p:ph type="body" idx="1"/>
          </p:nvPr>
        </p:nvSpPr>
        <p:spPr>
          <a:noFill/>
          <a:ln/>
        </p:spPr>
        <p:txBody>
          <a:bodyPr/>
          <a:lstStyle/>
          <a:p>
            <a:r>
              <a:rPr lang="en-US" smtClean="0"/>
              <a:t>Basic </a:t>
            </a:r>
            <a:r>
              <a:rPr lang="en-US" smtClean="0">
                <a:latin typeface="Courier New" pitchFamily="49" charset="0"/>
              </a:rPr>
              <a:t>SELECT </a:t>
            </a:r>
            <a:r>
              <a:rPr lang="en-US" smtClean="0"/>
              <a:t>Statement</a:t>
            </a:r>
          </a:p>
          <a:p>
            <a:pPr lvl="1"/>
            <a:r>
              <a:rPr lang="en-US" smtClean="0"/>
              <a:t>In its simplest form, a </a:t>
            </a:r>
            <a:r>
              <a:rPr lang="en-US" smtClean="0">
                <a:latin typeface="Courier New" pitchFamily="49" charset="0"/>
              </a:rPr>
              <a:t>SELECT</a:t>
            </a:r>
            <a:r>
              <a:rPr lang="en-US" smtClean="0"/>
              <a:t> statement must include the following:</a:t>
            </a:r>
          </a:p>
          <a:p>
            <a:pPr marL="471488" lvl="2" indent="-234950"/>
            <a:r>
              <a:rPr lang="en-US" smtClean="0"/>
              <a:t>A </a:t>
            </a:r>
            <a:r>
              <a:rPr lang="en-US" smtClean="0">
                <a:solidFill>
                  <a:srgbClr val="FC0128"/>
                </a:solidFill>
                <a:latin typeface="Courier New" pitchFamily="49" charset="0"/>
              </a:rPr>
              <a:t>SELECT</a:t>
            </a:r>
            <a:r>
              <a:rPr lang="en-US" smtClean="0">
                <a:solidFill>
                  <a:srgbClr val="FC0128"/>
                </a:solidFill>
              </a:rPr>
              <a:t> clause</a:t>
            </a:r>
            <a:r>
              <a:rPr lang="en-US" smtClean="0"/>
              <a:t>, which specifies the columns to be displayed</a:t>
            </a:r>
          </a:p>
          <a:p>
            <a:pPr marL="471488" lvl="2" indent="-234950"/>
            <a:r>
              <a:rPr lang="en-US" smtClean="0"/>
              <a:t>A </a:t>
            </a:r>
            <a:r>
              <a:rPr lang="en-US" smtClean="0">
                <a:solidFill>
                  <a:srgbClr val="FC0128"/>
                </a:solidFill>
                <a:latin typeface="Courier New" pitchFamily="49" charset="0"/>
              </a:rPr>
              <a:t>FROM</a:t>
            </a:r>
            <a:r>
              <a:rPr lang="en-US" smtClean="0">
                <a:solidFill>
                  <a:srgbClr val="FC0128"/>
                </a:solidFill>
              </a:rPr>
              <a:t> </a:t>
            </a:r>
            <a:r>
              <a:rPr lang="en-US" smtClean="0"/>
              <a:t>clause, which specifies the table containing the columns listed in the </a:t>
            </a:r>
            <a:r>
              <a:rPr lang="en-US" smtClean="0">
                <a:latin typeface="Courier New" pitchFamily="49" charset="0"/>
              </a:rPr>
              <a:t>SELECT</a:t>
            </a:r>
            <a:r>
              <a:rPr lang="en-US" smtClean="0"/>
              <a:t> clause</a:t>
            </a:r>
            <a:endParaRPr lang="en-US" b="1" smtClean="0"/>
          </a:p>
          <a:p>
            <a:pPr lvl="1"/>
            <a:r>
              <a:rPr lang="en-US" smtClean="0"/>
              <a:t>In the syntax:</a:t>
            </a:r>
          </a:p>
          <a:p>
            <a:pPr lvl="1"/>
            <a:r>
              <a:rPr lang="en-US" smtClean="0">
                <a:solidFill>
                  <a:srgbClr val="000000"/>
                </a:solidFill>
              </a:rPr>
              <a:t>	</a:t>
            </a:r>
            <a:r>
              <a:rPr lang="en-US" smtClean="0">
                <a:solidFill>
                  <a:srgbClr val="000000"/>
                </a:solidFill>
                <a:latin typeface="Courier New" pitchFamily="49" charset="0"/>
              </a:rPr>
              <a:t>SELECT</a:t>
            </a:r>
            <a:r>
              <a:rPr lang="en-US" smtClean="0">
                <a:solidFill>
                  <a:srgbClr val="000000"/>
                </a:solidFill>
              </a:rPr>
              <a:t>			is a list of one or more columns</a:t>
            </a:r>
            <a:endParaRPr lang="en-US" i="1" smtClean="0">
              <a:solidFill>
                <a:srgbClr val="000000"/>
              </a:solidFill>
            </a:endParaRPr>
          </a:p>
          <a:p>
            <a:pPr marL="471488" lvl="2" indent="-234950">
              <a:buFontTx/>
              <a:buNone/>
            </a:pPr>
            <a:r>
              <a:rPr lang="en-US" smtClean="0">
                <a:solidFill>
                  <a:srgbClr val="000000"/>
                </a:solidFill>
              </a:rPr>
              <a:t>	</a:t>
            </a:r>
            <a:r>
              <a:rPr lang="en-US" smtClean="0">
                <a:solidFill>
                  <a:srgbClr val="000000"/>
                </a:solidFill>
                <a:latin typeface="Courier New" pitchFamily="49" charset="0"/>
              </a:rPr>
              <a:t>*</a:t>
            </a:r>
            <a:r>
              <a:rPr lang="en-US" i="1" smtClean="0">
                <a:solidFill>
                  <a:srgbClr val="000000"/>
                </a:solidFill>
                <a:latin typeface="Courier New" pitchFamily="49" charset="0"/>
              </a:rPr>
              <a:t> </a:t>
            </a:r>
            <a:r>
              <a:rPr lang="en-US" i="1" smtClean="0">
                <a:solidFill>
                  <a:srgbClr val="000000"/>
                </a:solidFill>
              </a:rPr>
              <a:t> 				</a:t>
            </a:r>
            <a:r>
              <a:rPr lang="en-US" smtClean="0">
                <a:solidFill>
                  <a:srgbClr val="000000"/>
                </a:solidFill>
              </a:rPr>
              <a:t>selects all columns</a:t>
            </a:r>
          </a:p>
          <a:p>
            <a:pPr marL="471488" lvl="2" indent="-234950">
              <a:buFontTx/>
              <a:buNone/>
            </a:pPr>
            <a:r>
              <a:rPr lang="en-US" smtClean="0">
                <a:solidFill>
                  <a:srgbClr val="000000"/>
                </a:solidFill>
              </a:rPr>
              <a:t>	</a:t>
            </a:r>
            <a:r>
              <a:rPr lang="en-US" smtClean="0">
                <a:solidFill>
                  <a:srgbClr val="FC0128"/>
                </a:solidFill>
                <a:latin typeface="Courier New" pitchFamily="49" charset="0"/>
              </a:rPr>
              <a:t>DISTINCT</a:t>
            </a:r>
            <a:r>
              <a:rPr lang="en-US" smtClean="0">
                <a:solidFill>
                  <a:srgbClr val="000000"/>
                </a:solidFill>
              </a:rPr>
              <a:t>			suppresses duplicates</a:t>
            </a:r>
          </a:p>
          <a:p>
            <a:pPr marL="471488" lvl="2" indent="-234950">
              <a:buFontTx/>
              <a:buNone/>
            </a:pPr>
            <a:r>
              <a:rPr lang="en-US" i="1" smtClean="0">
                <a:solidFill>
                  <a:srgbClr val="000000"/>
                </a:solidFill>
              </a:rPr>
              <a:t>	</a:t>
            </a:r>
            <a:r>
              <a:rPr lang="en-US" i="1" smtClean="0">
                <a:solidFill>
                  <a:srgbClr val="000000"/>
                </a:solidFill>
                <a:latin typeface="Courier New" pitchFamily="49" charset="0"/>
              </a:rPr>
              <a:t>column|expression</a:t>
            </a:r>
            <a:r>
              <a:rPr lang="en-US" smtClean="0">
                <a:solidFill>
                  <a:srgbClr val="000000"/>
                </a:solidFill>
              </a:rPr>
              <a:t>	selects the named column or the expression</a:t>
            </a:r>
          </a:p>
          <a:p>
            <a:pPr marL="471488" lvl="2" indent="-234950">
              <a:buFontTx/>
              <a:buNone/>
            </a:pPr>
            <a:r>
              <a:rPr lang="en-US" i="1" smtClean="0">
                <a:solidFill>
                  <a:srgbClr val="000000"/>
                </a:solidFill>
              </a:rPr>
              <a:t>	</a:t>
            </a:r>
            <a:r>
              <a:rPr lang="en-US" i="1" smtClean="0">
                <a:solidFill>
                  <a:srgbClr val="FC0128"/>
                </a:solidFill>
                <a:latin typeface="Courier New" pitchFamily="49" charset="0"/>
              </a:rPr>
              <a:t>alias</a:t>
            </a:r>
            <a:r>
              <a:rPr lang="en-US" i="1" smtClean="0">
                <a:solidFill>
                  <a:srgbClr val="000000"/>
                </a:solidFill>
                <a:latin typeface="Courier New" pitchFamily="49" charset="0"/>
              </a:rPr>
              <a:t>			</a:t>
            </a:r>
            <a:r>
              <a:rPr lang="en-US" smtClean="0">
                <a:solidFill>
                  <a:srgbClr val="000000"/>
                </a:solidFill>
              </a:rPr>
              <a:t>gives selected columns different headings</a:t>
            </a:r>
          </a:p>
          <a:p>
            <a:pPr marL="471488" lvl="2" indent="-234950">
              <a:buFontTx/>
              <a:buNone/>
            </a:pPr>
            <a:r>
              <a:rPr lang="en-US" smtClean="0">
                <a:solidFill>
                  <a:srgbClr val="000000"/>
                </a:solidFill>
              </a:rPr>
              <a:t>	</a:t>
            </a:r>
            <a:r>
              <a:rPr lang="en-US" smtClean="0">
                <a:solidFill>
                  <a:srgbClr val="000000"/>
                </a:solidFill>
                <a:latin typeface="Courier New" pitchFamily="49" charset="0"/>
              </a:rPr>
              <a:t>FROM</a:t>
            </a:r>
            <a:r>
              <a:rPr lang="en-US" i="1" smtClean="0">
                <a:solidFill>
                  <a:srgbClr val="000000"/>
                </a:solidFill>
                <a:latin typeface="Courier New" pitchFamily="49" charset="0"/>
              </a:rPr>
              <a:t> table</a:t>
            </a:r>
            <a:r>
              <a:rPr lang="en-US" i="1" smtClean="0">
                <a:solidFill>
                  <a:srgbClr val="000000"/>
                </a:solidFill>
              </a:rPr>
              <a:t> 		</a:t>
            </a:r>
            <a:r>
              <a:rPr lang="en-US" smtClean="0">
                <a:solidFill>
                  <a:srgbClr val="000000"/>
                </a:solidFill>
              </a:rPr>
              <a:t>specifies the table containing the columns</a:t>
            </a:r>
          </a:p>
          <a:p>
            <a:pPr lvl="1"/>
            <a:r>
              <a:rPr lang="en-US" b="1" smtClean="0"/>
              <a:t>Note: </a:t>
            </a:r>
            <a:r>
              <a:rPr lang="en-US" smtClean="0"/>
              <a:t>Throughout this course, the words </a:t>
            </a:r>
            <a:r>
              <a:rPr lang="en-US" i="1" smtClean="0"/>
              <a:t>keyword</a:t>
            </a:r>
            <a:r>
              <a:rPr lang="en-US" smtClean="0"/>
              <a:t>, </a:t>
            </a:r>
            <a:r>
              <a:rPr lang="en-US" i="1" smtClean="0"/>
              <a:t>clause</a:t>
            </a:r>
            <a:r>
              <a:rPr lang="en-US" smtClean="0"/>
              <a:t>, and </a:t>
            </a:r>
            <a:r>
              <a:rPr lang="en-US" i="1" smtClean="0"/>
              <a:t>statement</a:t>
            </a:r>
            <a:r>
              <a:rPr lang="en-US" smtClean="0"/>
              <a:t> are used as follows:</a:t>
            </a:r>
          </a:p>
          <a:p>
            <a:pPr marL="471488" lvl="2" indent="-234950"/>
            <a:r>
              <a:rPr lang="en-US" smtClean="0"/>
              <a:t>A </a:t>
            </a:r>
            <a:r>
              <a:rPr lang="en-US" i="1" smtClean="0">
                <a:solidFill>
                  <a:srgbClr val="FC0128"/>
                </a:solidFill>
              </a:rPr>
              <a:t>keyword</a:t>
            </a:r>
            <a:r>
              <a:rPr lang="en-US" smtClean="0"/>
              <a:t> refers to an individual SQL element.</a:t>
            </a:r>
            <a:br>
              <a:rPr lang="en-US" smtClean="0"/>
            </a:br>
            <a:r>
              <a:rPr lang="en-US" smtClean="0"/>
              <a:t>For example, </a:t>
            </a:r>
            <a:r>
              <a:rPr lang="en-US" smtClean="0">
                <a:latin typeface="Courier New" pitchFamily="49" charset="0"/>
              </a:rPr>
              <a:t>SELECT</a:t>
            </a:r>
            <a:r>
              <a:rPr lang="en-US" smtClean="0"/>
              <a:t> and </a:t>
            </a:r>
            <a:r>
              <a:rPr lang="en-US" smtClean="0">
                <a:latin typeface="Courier New" pitchFamily="49" charset="0"/>
              </a:rPr>
              <a:t>FROM</a:t>
            </a:r>
            <a:r>
              <a:rPr lang="en-US" smtClean="0"/>
              <a:t> are keywords.</a:t>
            </a:r>
          </a:p>
          <a:p>
            <a:pPr marL="471488" lvl="2" indent="-234950"/>
            <a:r>
              <a:rPr lang="en-US" smtClean="0"/>
              <a:t>A </a:t>
            </a:r>
            <a:r>
              <a:rPr lang="en-US" i="1" smtClean="0">
                <a:solidFill>
                  <a:srgbClr val="FC0128"/>
                </a:solidFill>
              </a:rPr>
              <a:t>clause</a:t>
            </a:r>
            <a:r>
              <a:rPr lang="en-US" smtClean="0"/>
              <a:t> is a part of a SQL statement.</a:t>
            </a:r>
            <a:br>
              <a:rPr lang="en-US" smtClean="0"/>
            </a:br>
            <a:r>
              <a:rPr lang="en-US" smtClean="0"/>
              <a:t>For example, </a:t>
            </a:r>
            <a:r>
              <a:rPr lang="en-US" smtClean="0">
                <a:latin typeface="Courier New" pitchFamily="49" charset="0"/>
              </a:rPr>
              <a:t>SELECT employee_id, last_name, ...</a:t>
            </a:r>
            <a:r>
              <a:rPr lang="en-US" smtClean="0"/>
              <a:t> is a clause.</a:t>
            </a:r>
          </a:p>
          <a:p>
            <a:pPr marL="471488" lvl="2" indent="-234950"/>
            <a:r>
              <a:rPr lang="en-US" smtClean="0"/>
              <a:t>A </a:t>
            </a:r>
            <a:r>
              <a:rPr lang="en-US" i="1" smtClean="0">
                <a:solidFill>
                  <a:srgbClr val="FC0128"/>
                </a:solidFill>
              </a:rPr>
              <a:t>statement</a:t>
            </a:r>
            <a:r>
              <a:rPr lang="en-US" b="1" i="1" smtClean="0"/>
              <a:t> </a:t>
            </a:r>
            <a:r>
              <a:rPr lang="en-US" smtClean="0"/>
              <a:t>is a combination of two or more clauses.</a:t>
            </a:r>
            <a:br>
              <a:rPr lang="en-US" smtClean="0"/>
            </a:br>
            <a:r>
              <a:rPr lang="en-US" smtClean="0"/>
              <a:t>For example, </a:t>
            </a:r>
            <a:r>
              <a:rPr lang="en-US" smtClean="0">
                <a:latin typeface="Courier New" pitchFamily="49" charset="0"/>
              </a:rPr>
              <a:t>SELECT * FROM employees</a:t>
            </a:r>
            <a:r>
              <a:rPr lang="en-US" smtClean="0"/>
              <a:t> is a SQL statement.</a:t>
            </a:r>
          </a:p>
        </p:txBody>
      </p:sp>
      <p:sp>
        <p:nvSpPr>
          <p:cNvPr id="50181" name="Rectangle 5"/>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p:spPr>
        <p:txBody>
          <a:bodyPr/>
          <a:lstStyle/>
          <a:p>
            <a:r>
              <a:rPr lang="en-US" smtClean="0"/>
              <a:t>Selecting All Columns of All Rows</a:t>
            </a:r>
          </a:p>
          <a:p>
            <a:pPr lvl="1"/>
            <a:r>
              <a:rPr lang="en-US" smtClean="0"/>
              <a:t>You can display all columns of data in a table by following the </a:t>
            </a:r>
            <a:r>
              <a:rPr lang="en-US" smtClean="0">
                <a:latin typeface="Courier New" pitchFamily="49" charset="0"/>
              </a:rPr>
              <a:t>SELECT</a:t>
            </a:r>
            <a:r>
              <a:rPr lang="en-US" smtClean="0"/>
              <a:t> keyword with an asterisk (</a:t>
            </a:r>
            <a:r>
              <a:rPr lang="en-US" smtClean="0">
                <a:latin typeface="Courier New" pitchFamily="49" charset="0"/>
              </a:rPr>
              <a:t>*</a:t>
            </a:r>
            <a:r>
              <a:rPr lang="en-US" smtClean="0"/>
              <a:t>). In the example on the slide, the department table contains four columns: </a:t>
            </a:r>
            <a:r>
              <a:rPr lang="en-US" smtClean="0">
                <a:latin typeface="Courier New" pitchFamily="49" charset="0"/>
              </a:rPr>
              <a:t>DEPARTMENT_ID</a:t>
            </a:r>
            <a:r>
              <a:rPr lang="en-US" smtClean="0"/>
              <a:t>, </a:t>
            </a:r>
            <a:r>
              <a:rPr lang="en-US" smtClean="0">
                <a:latin typeface="Courier New" pitchFamily="49" charset="0"/>
              </a:rPr>
              <a:t>DEPARTMENT_NAME</a:t>
            </a:r>
            <a:r>
              <a:rPr lang="en-US" smtClean="0"/>
              <a:t>, </a:t>
            </a:r>
            <a:r>
              <a:rPr lang="en-US" smtClean="0">
                <a:latin typeface="Courier New" pitchFamily="49" charset="0"/>
              </a:rPr>
              <a:t>MANAGER_ID</a:t>
            </a:r>
            <a:r>
              <a:rPr lang="en-US" smtClean="0"/>
              <a:t>, and </a:t>
            </a:r>
            <a:r>
              <a:rPr lang="en-US" smtClean="0">
                <a:latin typeface="Courier New" pitchFamily="49" charset="0"/>
              </a:rPr>
              <a:t>LOCATION_ID</a:t>
            </a:r>
            <a:r>
              <a:rPr lang="en-US" smtClean="0"/>
              <a:t>. The table contains seven rows, one for each department. </a:t>
            </a:r>
          </a:p>
          <a:p>
            <a:pPr lvl="1"/>
            <a:r>
              <a:rPr lang="en-US" smtClean="0">
                <a:solidFill>
                  <a:srgbClr val="000000"/>
                </a:solidFill>
              </a:rPr>
              <a:t>You can also display all columns in the table by listing all the columns after the </a:t>
            </a:r>
            <a:r>
              <a:rPr lang="en-US" smtClean="0">
                <a:solidFill>
                  <a:srgbClr val="000000"/>
                </a:solidFill>
                <a:latin typeface="Courier New" pitchFamily="49" charset="0"/>
              </a:rPr>
              <a:t>SELECT</a:t>
            </a:r>
            <a:r>
              <a:rPr lang="en-US" smtClean="0">
                <a:solidFill>
                  <a:srgbClr val="000000"/>
                </a:solidFill>
              </a:rPr>
              <a:t> keyword. For example, the following SQL statement, like the example on the slide, displays all columns and all rows of the </a:t>
            </a:r>
            <a:r>
              <a:rPr lang="en-US" smtClean="0">
                <a:solidFill>
                  <a:srgbClr val="000000"/>
                </a:solidFill>
                <a:latin typeface="Courier New" pitchFamily="49" charset="0"/>
              </a:rPr>
              <a:t>DEPARTMENTS</a:t>
            </a:r>
            <a:r>
              <a:rPr lang="en-US" smtClean="0">
                <a:solidFill>
                  <a:srgbClr val="000000"/>
                </a:solidFill>
              </a:rPr>
              <a:t> table:</a:t>
            </a:r>
          </a:p>
          <a:p>
            <a:pPr lvl="1"/>
            <a:endParaRPr lang="en-US" sz="500" smtClean="0">
              <a:solidFill>
                <a:srgbClr val="000000"/>
              </a:solidFill>
            </a:endParaRPr>
          </a:p>
          <a:p>
            <a:pPr>
              <a:spcBef>
                <a:spcPct val="0"/>
              </a:spcBef>
            </a:pPr>
            <a:r>
              <a:rPr lang="en-US" b="0" smtClean="0">
                <a:latin typeface="Courier New" pitchFamily="49" charset="0"/>
              </a:rPr>
              <a:t>   SELECT  department_id, department_name, manager_id, location_id</a:t>
            </a:r>
          </a:p>
          <a:p>
            <a:pPr>
              <a:spcBef>
                <a:spcPct val="0"/>
              </a:spcBef>
            </a:pPr>
            <a:r>
              <a:rPr lang="en-US" b="0" smtClean="0">
                <a:latin typeface="Courier New" pitchFamily="49" charset="0"/>
              </a:rPr>
              <a:t>   FROM    departments;</a:t>
            </a:r>
            <a:endParaRPr lang="en-US" b="0" smtClean="0">
              <a:solidFill>
                <a:srgbClr val="000000"/>
              </a:solidFill>
            </a:endParaRPr>
          </a:p>
          <a:p>
            <a:pPr lvl="1"/>
            <a:endParaRPr lang="en-US" smtClean="0">
              <a:solidFill>
                <a:srgbClr val="000000"/>
              </a:solidFill>
            </a:endParaRPr>
          </a:p>
          <a:p>
            <a:pPr lvl="1"/>
            <a:endParaRPr lang="en-US" smtClean="0">
              <a:solidFill>
                <a:srgbClr val="000000"/>
              </a:solidFill>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endParaRPr lang="en-US" b="1" smtClean="0">
              <a:solidFill>
                <a:schemeClr val="accent2"/>
              </a:solidFill>
              <a:latin typeface="Arial" charset="0"/>
            </a:endParaRPr>
          </a:p>
          <a:p>
            <a:pPr lvl="1"/>
            <a:r>
              <a:rPr lang="en-US" b="1" smtClean="0">
                <a:solidFill>
                  <a:srgbClr val="0000FF"/>
                </a:solidFill>
                <a:latin typeface="Arial" charset="0"/>
              </a:rPr>
              <a:t>Instructor Note</a:t>
            </a:r>
            <a:r>
              <a:rPr lang="en-US" smtClean="0">
                <a:solidFill>
                  <a:srgbClr val="0000FF"/>
                </a:solidFill>
              </a:rPr>
              <a:t> </a:t>
            </a:r>
            <a:endParaRPr lang="en-US" b="1" smtClean="0">
              <a:solidFill>
                <a:srgbClr val="0000FF"/>
              </a:solidFill>
              <a:latin typeface="Arial" charset="0"/>
            </a:endParaRPr>
          </a:p>
          <a:p>
            <a:pPr lvl="2">
              <a:buFontTx/>
              <a:buNone/>
            </a:pPr>
            <a:r>
              <a:rPr lang="en-US" smtClean="0">
                <a:solidFill>
                  <a:srgbClr val="0000FF"/>
                </a:solidFill>
              </a:rPr>
              <a:t>Let the students know that details of all the tables are given in Appendix B.</a:t>
            </a:r>
          </a:p>
        </p:txBody>
      </p:sp>
      <p:sp>
        <p:nvSpPr>
          <p:cNvPr id="51203" name="Rectangle 3"/>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pPr defTabSz="1052513">
              <a:tabLst/>
            </a:pPr>
            <a:r>
              <a:rPr lang="en-US" smtClean="0"/>
              <a:t>Selecting Specific Columns of All Rows</a:t>
            </a:r>
          </a:p>
          <a:p>
            <a:pPr lvl="1" defTabSz="1052513">
              <a:tabLst/>
            </a:pPr>
            <a:r>
              <a:rPr lang="en-US" smtClean="0"/>
              <a:t>You can use the </a:t>
            </a:r>
            <a:r>
              <a:rPr lang="en-US" smtClean="0">
                <a:solidFill>
                  <a:srgbClr val="FC0128"/>
                </a:solidFill>
                <a:latin typeface="Courier New" pitchFamily="49" charset="0"/>
              </a:rPr>
              <a:t>SELECT</a:t>
            </a:r>
            <a:r>
              <a:rPr lang="en-US" smtClean="0">
                <a:solidFill>
                  <a:srgbClr val="FC0128"/>
                </a:solidFill>
              </a:rPr>
              <a:t> statement</a:t>
            </a:r>
            <a:r>
              <a:rPr lang="en-US" smtClean="0"/>
              <a:t> to display specific columns of the table by specifying the column names, separated by commas. The example on the slide displays all the department numbers and location numbers from the </a:t>
            </a:r>
            <a:r>
              <a:rPr lang="en-US" smtClean="0">
                <a:latin typeface="Courier New" pitchFamily="49" charset="0"/>
              </a:rPr>
              <a:t>DEPARTMENTS</a:t>
            </a:r>
            <a:r>
              <a:rPr lang="en-US" smtClean="0"/>
              <a:t> table. </a:t>
            </a:r>
          </a:p>
          <a:p>
            <a:pPr lvl="1" defTabSz="1052513">
              <a:tabLst/>
            </a:pPr>
            <a:r>
              <a:rPr lang="en-US" smtClean="0"/>
              <a:t>In the </a:t>
            </a:r>
            <a:r>
              <a:rPr lang="en-US" smtClean="0">
                <a:latin typeface="Courier New" pitchFamily="49" charset="0"/>
              </a:rPr>
              <a:t>SELECT</a:t>
            </a:r>
            <a:r>
              <a:rPr lang="en-US" smtClean="0"/>
              <a:t> clause, specify the columns that you want, in the order in which you want them to appear in the output. For example, to display location before department number going from left to right, you use the following statement:</a:t>
            </a:r>
          </a:p>
          <a:p>
            <a:pPr lvl="1" defTabSz="1052513">
              <a:tabLst/>
            </a:pPr>
            <a:endParaRPr lang="en-US" sz="500" smtClean="0"/>
          </a:p>
          <a:p>
            <a:pPr defTabSz="1052513">
              <a:spcBef>
                <a:spcPct val="0"/>
              </a:spcBef>
              <a:tabLst/>
            </a:pPr>
            <a:r>
              <a:rPr lang="en-US" b="0" smtClean="0">
                <a:latin typeface="Courier New" pitchFamily="49" charset="0"/>
              </a:rPr>
              <a:t>    SELECT location_id, department_id</a:t>
            </a:r>
          </a:p>
          <a:p>
            <a:pPr defTabSz="1052513">
              <a:spcBef>
                <a:spcPct val="0"/>
              </a:spcBef>
              <a:tabLst/>
            </a:pPr>
            <a:r>
              <a:rPr lang="en-US" b="0" smtClean="0">
                <a:latin typeface="Courier New" pitchFamily="49" charset="0"/>
              </a:rPr>
              <a:t>    FROM   departments;</a:t>
            </a:r>
          </a:p>
          <a:p>
            <a:pPr defTabSz="1052513">
              <a:spcBef>
                <a:spcPct val="0"/>
              </a:spcBef>
              <a:tabLst/>
            </a:pPr>
            <a:endParaRPr lang="en-US" sz="500" b="0" smtClean="0">
              <a:latin typeface="Courier New" pitchFamily="49" charset="0"/>
            </a:endParaRPr>
          </a:p>
          <a:p>
            <a:pPr defTabSz="1052513">
              <a:tabLst/>
            </a:pPr>
            <a:endParaRPr lang="en-US" smtClean="0">
              <a:solidFill>
                <a:schemeClr val="accent2"/>
              </a:solidFill>
            </a:endParaRPr>
          </a:p>
          <a:p>
            <a:pPr defTabSz="1052513">
              <a:tabLst/>
            </a:pPr>
            <a:endParaRPr lang="en-US" smtClean="0">
              <a:solidFill>
                <a:schemeClr val="accent2"/>
              </a:solidFill>
            </a:endParaRPr>
          </a:p>
          <a:p>
            <a:pPr defTabSz="1052513">
              <a:tabLst/>
            </a:pPr>
            <a:endParaRPr lang="en-US" smtClean="0">
              <a:solidFill>
                <a:schemeClr val="accent2"/>
              </a:solidFill>
            </a:endParaRPr>
          </a:p>
          <a:p>
            <a:pPr defTabSz="1052513">
              <a:tabLst/>
            </a:pPr>
            <a:endParaRPr lang="en-US" smtClean="0">
              <a:solidFill>
                <a:schemeClr val="accent2"/>
              </a:solidFill>
            </a:endParaRPr>
          </a:p>
          <a:p>
            <a:pPr defTabSz="1052513">
              <a:tabLst/>
            </a:pPr>
            <a:endParaRPr lang="en-US" smtClean="0">
              <a:solidFill>
                <a:schemeClr val="accent2"/>
              </a:solidFill>
            </a:endParaRPr>
          </a:p>
          <a:p>
            <a:pPr defTabSz="1052513">
              <a:tabLst/>
            </a:pPr>
            <a:r>
              <a:rPr lang="en-US" smtClean="0">
                <a:solidFill>
                  <a:srgbClr val="0000FF"/>
                </a:solidFill>
              </a:rPr>
              <a:t>Instructor Note </a:t>
            </a:r>
          </a:p>
          <a:p>
            <a:pPr lvl="1" defTabSz="1052513">
              <a:tabLst/>
            </a:pPr>
            <a:r>
              <a:rPr lang="en-US" smtClean="0">
                <a:solidFill>
                  <a:srgbClr val="0000FF"/>
                </a:solidFill>
              </a:rPr>
              <a:t>You can also select from pseudocolumns. A pseudocolumn behaves like a table column but is not actually stored in the table. You cannot insert or delete values of the pseudocolumns. Some available pseudocolumns are </a:t>
            </a:r>
            <a:r>
              <a:rPr lang="en-US" smtClean="0">
                <a:solidFill>
                  <a:srgbClr val="0000FF"/>
                </a:solidFill>
                <a:latin typeface="Courier New" pitchFamily="49" charset="0"/>
              </a:rPr>
              <a:t>CURRVAL</a:t>
            </a:r>
            <a:r>
              <a:rPr lang="en-US" smtClean="0">
                <a:solidFill>
                  <a:srgbClr val="0000FF"/>
                </a:solidFill>
              </a:rPr>
              <a:t>, </a:t>
            </a:r>
            <a:r>
              <a:rPr lang="en-US" smtClean="0">
                <a:solidFill>
                  <a:srgbClr val="0000FF"/>
                </a:solidFill>
                <a:latin typeface="Courier New" pitchFamily="49" charset="0"/>
              </a:rPr>
              <a:t>NEXTVAL</a:t>
            </a:r>
            <a:r>
              <a:rPr lang="en-US" smtClean="0">
                <a:solidFill>
                  <a:srgbClr val="0000FF"/>
                </a:solidFill>
              </a:rPr>
              <a:t>, </a:t>
            </a:r>
            <a:r>
              <a:rPr lang="en-US" smtClean="0">
                <a:solidFill>
                  <a:srgbClr val="0000FF"/>
                </a:solidFill>
                <a:latin typeface="Courier New" pitchFamily="49" charset="0"/>
              </a:rPr>
              <a:t>LEVEL</a:t>
            </a:r>
            <a:r>
              <a:rPr lang="en-US" smtClean="0">
                <a:solidFill>
                  <a:srgbClr val="0000FF"/>
                </a:solidFill>
              </a:rPr>
              <a:t>, </a:t>
            </a:r>
            <a:r>
              <a:rPr lang="en-US" smtClean="0">
                <a:solidFill>
                  <a:srgbClr val="0000FF"/>
                </a:solidFill>
                <a:latin typeface="Courier New" pitchFamily="49" charset="0"/>
              </a:rPr>
              <a:t>ROWID</a:t>
            </a:r>
            <a:r>
              <a:rPr lang="en-US" smtClean="0">
                <a:solidFill>
                  <a:srgbClr val="0000FF"/>
                </a:solidFill>
              </a:rPr>
              <a:t>, and </a:t>
            </a:r>
            <a:r>
              <a:rPr lang="en-US" smtClean="0">
                <a:solidFill>
                  <a:srgbClr val="0000FF"/>
                </a:solidFill>
                <a:latin typeface="Courier New" pitchFamily="49" charset="0"/>
              </a:rPr>
              <a:t>ROWNUM</a:t>
            </a:r>
            <a:r>
              <a:rPr lang="en-US" smtClean="0">
                <a:solidFill>
                  <a:srgbClr val="0000FF"/>
                </a:solidFill>
              </a:rPr>
              <a:t>.</a:t>
            </a:r>
            <a:r>
              <a:rPr lang="en-US" smtClean="0"/>
              <a:t> </a:t>
            </a:r>
          </a:p>
        </p:txBody>
      </p:sp>
      <p:sp>
        <p:nvSpPr>
          <p:cNvPr id="52227" name="Rectangle 3"/>
          <p:cNvSpPr>
            <a:spLocks noGrp="1" noRot="1" noChangeAspect="1" noChangeArrowheads="1" noTextEdit="1"/>
          </p:cNvSpPr>
          <p:nvPr>
            <p:ph type="sldImg"/>
          </p:nvPr>
        </p:nvSpPr>
        <p:spPr>
          <a:xfrm>
            <a:off x="493713" y="153988"/>
            <a:ext cx="5867400" cy="4400550"/>
          </a:xfrm>
          <a:ln cap="flat"/>
        </p:spPr>
      </p:sp>
      <p:pic>
        <p:nvPicPr>
          <p:cNvPr id="52228" name="Picture 7"/>
          <p:cNvPicPr>
            <a:picLocks noChangeAspect="1" noChangeArrowheads="1"/>
          </p:cNvPicPr>
          <p:nvPr/>
        </p:nvPicPr>
        <p:blipFill>
          <a:blip r:embed="rId3"/>
          <a:srcRect/>
          <a:stretch>
            <a:fillRect/>
          </a:stretch>
        </p:blipFill>
        <p:spPr bwMode="auto">
          <a:xfrm>
            <a:off x="652463" y="6553200"/>
            <a:ext cx="5070475" cy="831850"/>
          </a:xfrm>
          <a:prstGeom prst="rect">
            <a:avLst/>
          </a:prstGeom>
          <a:noFill/>
          <a:ln w="25400">
            <a:noFill/>
            <a:miter lim="800000"/>
            <a:headEnd type="none" w="sm" len="sm"/>
            <a:tailEnd type="none" w="sm" len="sm"/>
          </a:ln>
        </p:spPr>
      </p:pic>
      <p:pic>
        <p:nvPicPr>
          <p:cNvPr id="52229" name="Picture 8"/>
          <p:cNvPicPr>
            <a:picLocks noChangeAspect="1" noChangeArrowheads="1"/>
          </p:cNvPicPr>
          <p:nvPr/>
        </p:nvPicPr>
        <p:blipFill>
          <a:blip r:embed="rId4"/>
          <a:srcRect/>
          <a:stretch>
            <a:fillRect/>
          </a:stretch>
        </p:blipFill>
        <p:spPr bwMode="auto">
          <a:xfrm>
            <a:off x="652463" y="7532688"/>
            <a:ext cx="5080000" cy="238125"/>
          </a:xfrm>
          <a:prstGeom prst="rect">
            <a:avLst/>
          </a:prstGeom>
          <a:noFill/>
          <a:ln w="25400">
            <a:noFill/>
            <a:miter lim="800000"/>
            <a:headEnd type="none" w="sm" len="sm"/>
            <a:tailEnd type="none" w="sm" len="sm"/>
          </a:ln>
        </p:spPr>
      </p:pic>
      <p:sp>
        <p:nvSpPr>
          <p:cNvPr id="52230" name="Text Box 9"/>
          <p:cNvSpPr txBox="1">
            <a:spLocks noChangeArrowheads="1"/>
          </p:cNvSpPr>
          <p:nvPr/>
        </p:nvSpPr>
        <p:spPr bwMode="auto">
          <a:xfrm>
            <a:off x="820738" y="7212013"/>
            <a:ext cx="349250" cy="374650"/>
          </a:xfrm>
          <a:prstGeom prst="rect">
            <a:avLst/>
          </a:prstGeom>
          <a:noFill/>
          <a:ln w="25400">
            <a:noFill/>
            <a:miter lim="800000"/>
            <a:headEnd type="none" w="sm" len="sm"/>
            <a:tailEnd type="none" w="med" len="lg"/>
          </a:ln>
        </p:spPr>
        <p:txBody>
          <a:bodyPr lIns="12175" tIns="12175" rIns="12175" bIns="12175">
            <a:spAutoFit/>
          </a:bodyPr>
          <a:lstStyle/>
          <a:p>
            <a:pPr algn="ctr" defTabSz="788988" eaLnBrk="1" hangingPunct="1">
              <a:buClr>
                <a:srgbClr val="000000"/>
              </a:buClr>
              <a:buFont typeface="Arial" charset="0"/>
              <a:buNone/>
            </a:pPr>
            <a:r>
              <a:rPr lang="en-US" sz="2300" b="1">
                <a:solidFill>
                  <a:schemeClr val="tx1"/>
                </a:solidFill>
                <a:latin typeface="Arial" charset="0"/>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53251"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53252" name="Rectangle 4"/>
          <p:cNvSpPr>
            <a:spLocks noGrp="1" noChangeArrowheads="1"/>
          </p:cNvSpPr>
          <p:nvPr>
            <p:ph type="body" idx="1"/>
          </p:nvPr>
        </p:nvSpPr>
        <p:spPr>
          <a:noFill/>
          <a:ln/>
        </p:spPr>
        <p:txBody>
          <a:bodyPr/>
          <a:lstStyle/>
          <a:p>
            <a:r>
              <a:rPr lang="en-US" smtClean="0"/>
              <a:t>Writing SQL Statements</a:t>
            </a:r>
          </a:p>
          <a:p>
            <a:pPr lvl="1"/>
            <a:r>
              <a:rPr lang="en-US" smtClean="0"/>
              <a:t>Using the following simple rules and guidelines, you can construct valid statements that are both easy to read and easy to edit:</a:t>
            </a:r>
          </a:p>
          <a:p>
            <a:pPr lvl="2">
              <a:buFontTx/>
              <a:buNone/>
            </a:pPr>
            <a:r>
              <a:rPr lang="en-US" smtClean="0"/>
              <a:t>•	SQL statements are not case sensitive, unless indicated.</a:t>
            </a:r>
          </a:p>
          <a:p>
            <a:pPr lvl="2"/>
            <a:r>
              <a:rPr lang="en-US" smtClean="0"/>
              <a:t>SQL statements can be entered on one or many lines.</a:t>
            </a:r>
          </a:p>
          <a:p>
            <a:pPr lvl="2">
              <a:buFontTx/>
              <a:buNone/>
            </a:pPr>
            <a:r>
              <a:rPr lang="en-US" smtClean="0"/>
              <a:t>•	</a:t>
            </a:r>
            <a:r>
              <a:rPr lang="en-US" smtClean="0">
                <a:solidFill>
                  <a:srgbClr val="FC0128"/>
                </a:solidFill>
              </a:rPr>
              <a:t>Keywords </a:t>
            </a:r>
            <a:r>
              <a:rPr lang="en-US" smtClean="0"/>
              <a:t>cannot be split across lines or abbreviated.</a:t>
            </a:r>
          </a:p>
          <a:p>
            <a:pPr lvl="2"/>
            <a:r>
              <a:rPr lang="en-US" smtClean="0"/>
              <a:t>Clauses are usually placed on separate lines for readability and ease of editing.</a:t>
            </a:r>
          </a:p>
          <a:p>
            <a:pPr lvl="2">
              <a:buFontTx/>
              <a:buNone/>
            </a:pPr>
            <a:r>
              <a:rPr lang="en-US" smtClean="0"/>
              <a:t>•	Indents should be used to make code more readable.</a:t>
            </a:r>
          </a:p>
          <a:p>
            <a:pPr lvl="2"/>
            <a:r>
              <a:rPr lang="en-US" smtClean="0"/>
              <a:t>	Keywords typically are entered in uppercase; all other words, such as table names and columns, are entered in lowercase.</a:t>
            </a:r>
          </a:p>
          <a:p>
            <a:r>
              <a:rPr lang="en-US" smtClean="0"/>
              <a:t>Executing SQL Statements</a:t>
            </a:r>
            <a:endParaRPr lang="en-US" b="0" smtClean="0">
              <a:latin typeface="Times New Roman" charset="0"/>
            </a:endParaRPr>
          </a:p>
          <a:p>
            <a:pPr lvl="2">
              <a:buFontTx/>
              <a:buNone/>
            </a:pPr>
            <a:r>
              <a:rPr lang="en-US" smtClean="0"/>
              <a:t>Using</a:t>
            </a:r>
            <a:r>
              <a:rPr lang="en-US" i="1" smtClean="0"/>
              <a:t> </a:t>
            </a:r>
            <a:r>
              <a:rPr lang="en-US" i="1" smtClean="0">
                <a:solidFill>
                  <a:srgbClr val="FC0128"/>
                </a:solidFill>
              </a:rPr>
              <a:t>i</a:t>
            </a:r>
            <a:r>
              <a:rPr lang="en-US" smtClean="0">
                <a:solidFill>
                  <a:srgbClr val="FC0128"/>
                </a:solidFill>
              </a:rPr>
              <a:t>SQL*Plus</a:t>
            </a:r>
            <a:r>
              <a:rPr lang="en-US" smtClean="0"/>
              <a:t>, click the </a:t>
            </a:r>
            <a:r>
              <a:rPr lang="en-US" smtClean="0">
                <a:solidFill>
                  <a:srgbClr val="FC0128"/>
                </a:solidFill>
              </a:rPr>
              <a:t>Execute button</a:t>
            </a:r>
            <a:r>
              <a:rPr lang="en-US" smtClean="0"/>
              <a:t> to run the command or commands in the editing</a:t>
            </a:r>
          </a:p>
          <a:p>
            <a:pPr lvl="2">
              <a:spcBef>
                <a:spcPct val="0"/>
              </a:spcBef>
              <a:buFontTx/>
              <a:buNone/>
            </a:pPr>
            <a:r>
              <a:rPr lang="en-US" smtClean="0"/>
              <a:t>window.</a:t>
            </a:r>
          </a:p>
          <a:p>
            <a:endParaRPr lang="en-US" smtClean="0">
              <a:solidFill>
                <a:schemeClr val="accent2"/>
              </a:solidFill>
            </a:endParaRPr>
          </a:p>
          <a:p>
            <a:r>
              <a:rPr lang="en-US" smtClean="0">
                <a:solidFill>
                  <a:srgbClr val="0000FF"/>
                </a:solidFill>
              </a:rPr>
              <a:t>Instructor Note</a:t>
            </a:r>
          </a:p>
          <a:p>
            <a:pPr lvl="1"/>
            <a:r>
              <a:rPr lang="en-US" smtClean="0">
                <a:solidFill>
                  <a:srgbClr val="0000FF"/>
                </a:solidFill>
              </a:rPr>
              <a:t>Although not required in </a:t>
            </a:r>
            <a:r>
              <a:rPr lang="en-US" i="1" smtClean="0">
                <a:solidFill>
                  <a:srgbClr val="0000FF"/>
                </a:solidFill>
              </a:rPr>
              <a:t>i</a:t>
            </a:r>
            <a:r>
              <a:rPr lang="en-US" smtClean="0">
                <a:solidFill>
                  <a:srgbClr val="0000FF"/>
                </a:solidFill>
              </a:rPr>
              <a:t>SQL*Plus, placing a semicolon (;) at the end of the last clause is recommended. Other environments, such as PL/SQL programs, require that the end of each statement contains a semicolon.</a:t>
            </a:r>
          </a:p>
        </p:txBody>
      </p:sp>
      <p:sp>
        <p:nvSpPr>
          <p:cNvPr id="53253" name="Rectangle 5"/>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3025" y="-1588"/>
            <a:ext cx="2976563" cy="458788"/>
          </a:xfrm>
          <a:prstGeom prst="rect">
            <a:avLst/>
          </a:prstGeom>
          <a:noFill/>
          <a:ln w="9525">
            <a:noFill/>
            <a:miter lim="800000"/>
            <a:headEnd/>
            <a:tailEnd/>
          </a:ln>
        </p:spPr>
        <p:txBody>
          <a:bodyPr wrap="none" anchor="ctr"/>
          <a:lstStyle/>
          <a:p>
            <a:endParaRPr lang="en-US"/>
          </a:p>
        </p:txBody>
      </p:sp>
      <p:sp>
        <p:nvSpPr>
          <p:cNvPr id="54275"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p>
        </p:txBody>
      </p:sp>
      <p:sp>
        <p:nvSpPr>
          <p:cNvPr id="54276" name="Rectangle 4"/>
          <p:cNvSpPr>
            <a:spLocks noGrp="1" noChangeArrowheads="1"/>
          </p:cNvSpPr>
          <p:nvPr>
            <p:ph type="body" idx="1"/>
          </p:nvPr>
        </p:nvSpPr>
        <p:spPr>
          <a:noFill/>
          <a:ln/>
        </p:spPr>
        <p:txBody>
          <a:bodyPr/>
          <a:lstStyle/>
          <a:p>
            <a:pPr>
              <a:tabLst/>
            </a:pPr>
            <a:r>
              <a:rPr lang="en-US" smtClean="0"/>
              <a:t>Column Heading Defaults </a:t>
            </a:r>
          </a:p>
          <a:p>
            <a:pPr lvl="1">
              <a:tabLst/>
            </a:pPr>
            <a:r>
              <a:rPr lang="en-US" smtClean="0"/>
              <a:t>In </a:t>
            </a:r>
            <a:r>
              <a:rPr lang="en-US" i="1" smtClean="0"/>
              <a:t>i</a:t>
            </a:r>
            <a:r>
              <a:rPr lang="en-US" smtClean="0"/>
              <a:t>SQL*Plus, column headings are displayed in uppercase and centered. </a:t>
            </a:r>
          </a:p>
          <a:p>
            <a:pPr lvl="1">
              <a:tabLst/>
            </a:pPr>
            <a:endParaRPr lang="en-US" sz="500" smtClean="0"/>
          </a:p>
          <a:p>
            <a:pPr lvl="1">
              <a:spcBef>
                <a:spcPct val="0"/>
              </a:spcBef>
              <a:tabLst/>
            </a:pPr>
            <a:r>
              <a:rPr lang="en-US" smtClean="0">
                <a:latin typeface="Courier New" pitchFamily="49" charset="0"/>
              </a:rPr>
              <a:t>   SELECT last_name, hire_date, salary</a:t>
            </a:r>
          </a:p>
          <a:p>
            <a:pPr lvl="1">
              <a:spcBef>
                <a:spcPct val="0"/>
              </a:spcBef>
              <a:tabLst/>
            </a:pPr>
            <a:r>
              <a:rPr lang="en-US" smtClean="0">
                <a:latin typeface="Courier New" pitchFamily="49" charset="0"/>
              </a:rPr>
              <a:t>   FROM   employees;</a:t>
            </a:r>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r>
              <a:rPr lang="en-US" smtClean="0"/>
              <a:t>You can override the column heading display with an alias. Column aliases are covered later in this lesson.</a:t>
            </a:r>
          </a:p>
        </p:txBody>
      </p:sp>
      <p:sp>
        <p:nvSpPr>
          <p:cNvPr id="54277" name="Rectangle 5"/>
          <p:cNvSpPr>
            <a:spLocks noGrp="1" noRot="1" noChangeAspect="1" noChangeArrowheads="1" noTextEdit="1"/>
          </p:cNvSpPr>
          <p:nvPr>
            <p:ph type="sldImg"/>
          </p:nvPr>
        </p:nvSpPr>
        <p:spPr>
          <a:xfrm>
            <a:off x="493713" y="153988"/>
            <a:ext cx="5867400" cy="4400550"/>
          </a:xfrm>
          <a:ln cap="flat"/>
        </p:spPr>
      </p:sp>
      <p:pic>
        <p:nvPicPr>
          <p:cNvPr id="54278" name="Picture 10"/>
          <p:cNvPicPr>
            <a:picLocks noChangeAspect="1" noChangeArrowheads="1"/>
          </p:cNvPicPr>
          <p:nvPr/>
        </p:nvPicPr>
        <p:blipFill>
          <a:blip r:embed="rId3"/>
          <a:srcRect/>
          <a:stretch>
            <a:fillRect/>
          </a:stretch>
        </p:blipFill>
        <p:spPr bwMode="auto">
          <a:xfrm>
            <a:off x="703263" y="5668963"/>
            <a:ext cx="5051425" cy="1236662"/>
          </a:xfrm>
          <a:prstGeom prst="rect">
            <a:avLst/>
          </a:prstGeom>
          <a:noFill/>
          <a:ln w="25400">
            <a:noFill/>
            <a:miter lim="800000"/>
            <a:headEnd type="none" w="sm" len="sm"/>
            <a:tailEnd type="none" w="sm" len="sm"/>
          </a:ln>
        </p:spPr>
      </p:pic>
      <p:pic>
        <p:nvPicPr>
          <p:cNvPr id="54279" name="Picture 11"/>
          <p:cNvPicPr>
            <a:picLocks noChangeAspect="1" noChangeArrowheads="1"/>
          </p:cNvPicPr>
          <p:nvPr/>
        </p:nvPicPr>
        <p:blipFill>
          <a:blip r:embed="rId4"/>
          <a:srcRect/>
          <a:stretch>
            <a:fillRect/>
          </a:stretch>
        </p:blipFill>
        <p:spPr bwMode="auto">
          <a:xfrm>
            <a:off x="698500" y="7070725"/>
            <a:ext cx="5060950" cy="739775"/>
          </a:xfrm>
          <a:prstGeom prst="rect">
            <a:avLst/>
          </a:prstGeom>
          <a:noFill/>
          <a:ln w="25400">
            <a:noFill/>
            <a:miter lim="800000"/>
            <a:headEnd type="none" w="sm" len="sm"/>
            <a:tailEnd type="none" w="sm" len="sm"/>
          </a:ln>
        </p:spPr>
      </p:pic>
      <p:sp>
        <p:nvSpPr>
          <p:cNvPr id="54280" name="Text Box 12"/>
          <p:cNvSpPr txBox="1">
            <a:spLocks noChangeArrowheads="1"/>
          </p:cNvSpPr>
          <p:nvPr/>
        </p:nvSpPr>
        <p:spPr bwMode="auto">
          <a:xfrm>
            <a:off x="830263" y="6716713"/>
            <a:ext cx="349250" cy="376237"/>
          </a:xfrm>
          <a:prstGeom prst="rect">
            <a:avLst/>
          </a:prstGeom>
          <a:noFill/>
          <a:ln w="25400">
            <a:noFill/>
            <a:miter lim="800000"/>
            <a:headEnd type="none" w="sm" len="sm"/>
            <a:tailEnd type="none" w="med" len="lg"/>
          </a:ln>
        </p:spPr>
        <p:txBody>
          <a:bodyPr lIns="12175" tIns="12175" rIns="12175" bIns="12175">
            <a:spAutoFit/>
          </a:bodyPr>
          <a:lstStyle/>
          <a:p>
            <a:pPr algn="ctr" defTabSz="788988" eaLnBrk="1" hangingPunct="1">
              <a:buClr>
                <a:srgbClr val="000000"/>
              </a:buClr>
              <a:buFont typeface="Arial" charset="0"/>
              <a:buNone/>
            </a:pPr>
            <a:r>
              <a:rPr lang="en-US" sz="2300" b="1">
                <a:solidFill>
                  <a:schemeClr val="tx1"/>
                </a:solidFill>
                <a:latin typeface="Arial" charset="0"/>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p:spPr>
        <p:txBody>
          <a:bodyPr/>
          <a:lstStyle/>
          <a:p>
            <a:pPr>
              <a:tabLst/>
            </a:pPr>
            <a:r>
              <a:rPr lang="en-US" smtClean="0"/>
              <a:t>Arithmetic Expressions</a:t>
            </a:r>
          </a:p>
          <a:p>
            <a:pPr lvl="1">
              <a:tabLst/>
            </a:pPr>
            <a:r>
              <a:rPr lang="en-US" smtClean="0"/>
              <a:t>You may need to modify the way in which data is displayed, perform </a:t>
            </a:r>
            <a:r>
              <a:rPr lang="en-US" smtClean="0">
                <a:solidFill>
                  <a:srgbClr val="FC0128"/>
                </a:solidFill>
              </a:rPr>
              <a:t>calculations,</a:t>
            </a:r>
            <a:r>
              <a:rPr lang="en-US" smtClean="0"/>
              <a:t> or look at what-if scenarios. These are all possible using </a:t>
            </a:r>
            <a:r>
              <a:rPr lang="en-US" smtClean="0">
                <a:solidFill>
                  <a:srgbClr val="FC0128"/>
                </a:solidFill>
              </a:rPr>
              <a:t>arithmetic expressions</a:t>
            </a:r>
            <a:r>
              <a:rPr lang="en-US" smtClean="0"/>
              <a:t>. An arithmetic expression can contain column names, constant numeric values, and the arithmetic operators.</a:t>
            </a:r>
          </a:p>
          <a:p>
            <a:pPr>
              <a:tabLst/>
            </a:pPr>
            <a:r>
              <a:rPr lang="en-US" smtClean="0"/>
              <a:t>Arithmetic Operators</a:t>
            </a:r>
          </a:p>
          <a:p>
            <a:pPr lvl="1">
              <a:tabLst/>
            </a:pPr>
            <a:r>
              <a:rPr lang="en-US" smtClean="0"/>
              <a:t>The slide lists the arithmetic operators available in SQL. You can use </a:t>
            </a:r>
            <a:r>
              <a:rPr lang="en-US" smtClean="0">
                <a:solidFill>
                  <a:srgbClr val="FC0128"/>
                </a:solidFill>
              </a:rPr>
              <a:t>arithmetic operators</a:t>
            </a:r>
            <a:r>
              <a:rPr lang="en-US" smtClean="0"/>
              <a:t> in any clause of a SQL statement except in the </a:t>
            </a:r>
            <a:r>
              <a:rPr lang="en-US" smtClean="0">
                <a:latin typeface="Courier New" pitchFamily="49" charset="0"/>
              </a:rPr>
              <a:t>FROM</a:t>
            </a:r>
            <a:r>
              <a:rPr lang="en-US" smtClean="0"/>
              <a:t> clause. </a:t>
            </a:r>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a:spcBef>
                <a:spcPct val="65000"/>
              </a:spcBef>
              <a:tabLst/>
            </a:pPr>
            <a:r>
              <a:rPr lang="en-US" smtClean="0">
                <a:solidFill>
                  <a:srgbClr val="0000FF"/>
                </a:solidFill>
              </a:rPr>
              <a:t>Instructor Note </a:t>
            </a:r>
          </a:p>
          <a:p>
            <a:pPr lvl="1">
              <a:tabLst/>
            </a:pPr>
            <a:r>
              <a:rPr lang="en-US" smtClean="0">
                <a:solidFill>
                  <a:srgbClr val="0000FF"/>
                </a:solidFill>
              </a:rPr>
              <a:t>You can use the addition and subtraction operators only with </a:t>
            </a:r>
            <a:r>
              <a:rPr lang="en-US" smtClean="0">
                <a:solidFill>
                  <a:srgbClr val="0000FF"/>
                </a:solidFill>
                <a:latin typeface="Courier New" pitchFamily="49" charset="0"/>
              </a:rPr>
              <a:t>DATE</a:t>
            </a:r>
            <a:r>
              <a:rPr lang="en-US" smtClean="0">
                <a:solidFill>
                  <a:srgbClr val="0000FF"/>
                </a:solidFill>
              </a:rPr>
              <a:t> and </a:t>
            </a:r>
            <a:r>
              <a:rPr lang="en-US" smtClean="0">
                <a:solidFill>
                  <a:srgbClr val="0000FF"/>
                </a:solidFill>
                <a:latin typeface="Courier New" pitchFamily="49" charset="0"/>
              </a:rPr>
              <a:t>TIMESTAMP</a:t>
            </a:r>
            <a:r>
              <a:rPr lang="en-US" smtClean="0">
                <a:solidFill>
                  <a:srgbClr val="0000FF"/>
                </a:solidFill>
              </a:rPr>
              <a:t> data types.</a:t>
            </a:r>
          </a:p>
        </p:txBody>
      </p:sp>
      <p:sp>
        <p:nvSpPr>
          <p:cNvPr id="55299" name="Rectangle 3"/>
          <p:cNvSpPr>
            <a:spLocks noGrp="1" noRot="1" noChangeAspect="1" noChangeArrowheads="1" noTextEdit="1"/>
          </p:cNvSpPr>
          <p:nvPr>
            <p:ph type="sldImg"/>
          </p:nvPr>
        </p:nvSpPr>
        <p:spPr>
          <a:xfrm>
            <a:off x="493713" y="153988"/>
            <a:ext cx="5867400" cy="4400550"/>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952500"/>
            <a:ext cx="8026400" cy="4313238"/>
          </a:xfrm>
          <a:prstGeom prst="rect">
            <a:avLst/>
          </a:prstGeom>
          <a:noFill/>
          <a:ln w="9525">
            <a:noFill/>
            <a:miter lim="800000"/>
            <a:headEnd/>
            <a:tailEnd/>
          </a:ln>
          <a:effectLst/>
        </p:spPr>
        <p:txBody>
          <a:bodyPr lIns="92075" tIns="46038" rIns="92075" bIns="46038">
            <a:spAutoFit/>
          </a:bodyPr>
          <a:lstStyle/>
          <a:p>
            <a:pPr algn="ctr" defTabSz="822325">
              <a:spcBef>
                <a:spcPct val="50000"/>
              </a:spcBef>
              <a:defRPr/>
            </a:pPr>
            <a:r>
              <a:rPr lang="en-US" sz="27700" b="1">
                <a:latin typeface="Times" pitchFamily="18" charset="0"/>
              </a:rPr>
              <a:t>1</a:t>
            </a:r>
          </a:p>
        </p:txBody>
      </p:sp>
      <p:pic>
        <p:nvPicPr>
          <p:cNvPr id="5" name="Picture 3"/>
          <p:cNvPicPr>
            <a:picLocks noChangeArrowheads="1"/>
          </p:cNvPicPr>
          <p:nvPr/>
        </p:nvPicPr>
        <p:blipFill>
          <a:blip r:embed="rId2"/>
          <a:srcRect/>
          <a:stretch>
            <a:fillRect/>
          </a:stretch>
        </p:blipFill>
        <p:spPr bwMode="auto">
          <a:xfrm>
            <a:off x="0" y="6286500"/>
            <a:ext cx="9296400" cy="423863"/>
          </a:xfrm>
          <a:prstGeom prst="rect">
            <a:avLst/>
          </a:prstGeom>
          <a:noFill/>
          <a:ln w="9525">
            <a:noFill/>
            <a:miter lim="800000"/>
            <a:headEnd/>
            <a:tailEnd/>
          </a:ln>
        </p:spPr>
      </p:pic>
      <p:sp>
        <p:nvSpPr>
          <p:cNvPr id="6"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defRPr/>
            </a:pPr>
            <a:r>
              <a:rPr lang="en-US" sz="1200">
                <a:solidFill>
                  <a:schemeClr val="tx1"/>
                </a:solidFill>
                <a:latin typeface="Arial" charset="0"/>
              </a:rPr>
              <a:t>Copyright © Oracle Corporation, 2001. All rights reserved.</a:t>
            </a:r>
          </a:p>
        </p:txBody>
      </p:sp>
      <p:sp>
        <p:nvSpPr>
          <p:cNvPr id="3076" name="Rectangle 4"/>
          <p:cNvSpPr>
            <a:spLocks noGrp="1" noChangeArrowheads="1"/>
          </p:cNvSpPr>
          <p:nvPr>
            <p:ph type="ctrTitle" sz="quarter"/>
          </p:nvPr>
        </p:nvSpPr>
        <p:spPr>
          <a:xfrm>
            <a:off x="927100" y="2667000"/>
            <a:ext cx="7302500" cy="1181100"/>
          </a:xfrm>
        </p:spPr>
        <p:txBody>
          <a:bodyPr/>
          <a:lstStyle>
            <a:lvl1pPr>
              <a:defRPr/>
            </a:lvl1pPr>
          </a:lstStyle>
          <a:p>
            <a:r>
              <a:rPr lang="en-US"/>
              <a:t>Click to edit Master title style</a:t>
            </a:r>
          </a:p>
        </p:txBody>
      </p:sp>
      <p:sp>
        <p:nvSpPr>
          <p:cNvPr id="3077" name="Rectangle 5"/>
          <p:cNvSpPr>
            <a:spLocks noGrp="1" noChangeArrowheads="1"/>
          </p:cNvSpPr>
          <p:nvPr>
            <p:ph type="subTitle" sz="quarter" idx="1"/>
          </p:nvPr>
        </p:nvSpPr>
        <p:spPr>
          <a:xfrm>
            <a:off x="914400" y="3886200"/>
            <a:ext cx="7327900" cy="409575"/>
          </a:xfrm>
        </p:spPr>
        <p:txBody>
          <a:bodyPr/>
          <a:lstStyle>
            <a:lvl1pPr marL="0" indent="0" algn="ctr">
              <a:buFont typeface="Arial" charset="0"/>
              <a:buNone/>
              <a:tabLst>
                <a:tab pos="576263" algn="l"/>
              </a:tabLs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1438" y="530225"/>
            <a:ext cx="1851025" cy="3214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3600" y="530225"/>
            <a:ext cx="5405438" cy="3214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4713"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rrowheads="1"/>
          </p:cNvPicPr>
          <p:nvPr/>
        </p:nvPicPr>
        <p:blipFill>
          <a:blip r:embed="rId13"/>
          <a:srcRect/>
          <a:stretch>
            <a:fillRect/>
          </a:stretch>
        </p:blipFill>
        <p:spPr bwMode="auto">
          <a:xfrm>
            <a:off x="0" y="6286500"/>
            <a:ext cx="9296400" cy="423863"/>
          </a:xfrm>
          <a:prstGeom prst="rect">
            <a:avLst/>
          </a:prstGeom>
          <a:noFill/>
          <a:ln w="9525">
            <a:noFill/>
            <a:miter lim="800000"/>
            <a:headEnd/>
            <a:tailEnd/>
          </a:ln>
        </p:spPr>
      </p:pic>
      <p:sp>
        <p:nvSpPr>
          <p:cNvPr id="4099" name="Rectangle 3"/>
          <p:cNvSpPr>
            <a:spLocks noGrp="1" noChangeArrowheads="1"/>
          </p:cNvSpPr>
          <p:nvPr>
            <p:ph type="title"/>
          </p:nvPr>
        </p:nvSpPr>
        <p:spPr bwMode="auto">
          <a:xfrm>
            <a:off x="863600" y="530225"/>
            <a:ext cx="7408863" cy="8810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874713" y="1814513"/>
            <a:ext cx="7385050" cy="1930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spAutoFit/>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black">
          <a:xfrm>
            <a:off x="460375" y="6577013"/>
            <a:ext cx="962025" cy="274637"/>
          </a:xfrm>
          <a:prstGeom prst="rect">
            <a:avLst/>
          </a:prstGeom>
          <a:noFill/>
          <a:ln w="9525">
            <a:noFill/>
            <a:miter lim="800000"/>
            <a:headEnd/>
            <a:tailEnd/>
          </a:ln>
          <a:effectLst/>
        </p:spPr>
        <p:txBody>
          <a:bodyPr lIns="92075" tIns="46038" rIns="92075" bIns="46038">
            <a:spAutoFit/>
          </a:bodyPr>
          <a:lstStyle/>
          <a:p>
            <a:pPr defTabSz="822325">
              <a:spcBef>
                <a:spcPct val="50000"/>
              </a:spcBef>
              <a:defRPr/>
            </a:pPr>
            <a:r>
              <a:rPr lang="en-US" sz="1200" b="1">
                <a:solidFill>
                  <a:schemeClr val="folHlink"/>
                </a:solidFill>
                <a:latin typeface="Arial" charset="0"/>
              </a:rPr>
              <a:t>1-</a:t>
            </a:r>
            <a:fld id="{207AA84D-E82F-4673-8B6E-52216C6E5A1F}" type="slidenum">
              <a:rPr lang="en-US" sz="1200" b="1">
                <a:solidFill>
                  <a:schemeClr val="folHlink"/>
                </a:solidFill>
                <a:latin typeface="Arial" charset="0"/>
              </a:rPr>
              <a:pPr defTabSz="822325">
                <a:spcBef>
                  <a:spcPct val="50000"/>
                </a:spcBef>
                <a:defRPr/>
              </a:pPr>
              <a:t>‹#›</a:t>
            </a:fld>
            <a:endParaRPr lang="en-US" sz="1200" b="1">
              <a:solidFill>
                <a:schemeClr val="folHlink"/>
              </a:solidFill>
              <a:latin typeface="Arial" charset="0"/>
            </a:endParaRPr>
          </a:p>
        </p:txBody>
      </p:sp>
      <p:sp>
        <p:nvSpPr>
          <p:cNvPr id="1030"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defRPr/>
            </a:pPr>
            <a:r>
              <a:rPr lang="en-US" sz="1200">
                <a:solidFill>
                  <a:schemeClr val="tx1"/>
                </a:solidFill>
                <a:latin typeface="Arial" charset="0"/>
              </a:rPr>
              <a:t>Copyright © Oracle Corporation, 2001. All rights reserved.</a:t>
            </a:r>
          </a:p>
        </p:txBody>
      </p:sp>
    </p:spTree>
  </p:cSld>
  <p:clrMap bg1="dk2" tx1="lt1" bg2="dk1" tx2="lt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2800" b="1">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Arial" charset="0"/>
        </a:defRPr>
      </a:lvl2pPr>
      <a:lvl3pPr algn="ctr" rtl="0" eaLnBrk="0" fontAlgn="base" hangingPunct="0">
        <a:spcBef>
          <a:spcPct val="0"/>
        </a:spcBef>
        <a:spcAft>
          <a:spcPct val="0"/>
        </a:spcAft>
        <a:defRPr sz="2800" b="1">
          <a:solidFill>
            <a:schemeClr val="tx1"/>
          </a:solidFill>
          <a:latin typeface="Arial" charset="0"/>
        </a:defRPr>
      </a:lvl3pPr>
      <a:lvl4pPr algn="ctr" rtl="0" eaLnBrk="0" fontAlgn="base" hangingPunct="0">
        <a:spcBef>
          <a:spcPct val="0"/>
        </a:spcBef>
        <a:spcAft>
          <a:spcPct val="0"/>
        </a:spcAft>
        <a:defRPr sz="2800" b="1">
          <a:solidFill>
            <a:schemeClr val="tx1"/>
          </a:solidFill>
          <a:latin typeface="Arial" charset="0"/>
        </a:defRPr>
      </a:lvl4pPr>
      <a:lvl5pPr algn="ctr" rtl="0" eaLnBrk="0" fontAlgn="base" hangingPunct="0">
        <a:spcBef>
          <a:spcPct val="0"/>
        </a:spcBef>
        <a:spcAft>
          <a:spcPct val="0"/>
        </a:spcAft>
        <a:defRPr sz="2800" b="1">
          <a:solidFill>
            <a:schemeClr val="tx1"/>
          </a:solidFill>
          <a:latin typeface="Arial" charset="0"/>
        </a:defRPr>
      </a:lvl5pPr>
      <a:lvl6pPr marL="457200" algn="ctr" rtl="0" eaLnBrk="0" fontAlgn="base" hangingPunct="0">
        <a:spcBef>
          <a:spcPct val="0"/>
        </a:spcBef>
        <a:spcAft>
          <a:spcPct val="0"/>
        </a:spcAft>
        <a:defRPr sz="2800" b="1">
          <a:solidFill>
            <a:schemeClr val="tx1"/>
          </a:solidFill>
          <a:latin typeface="Arial" charset="0"/>
        </a:defRPr>
      </a:lvl6pPr>
      <a:lvl7pPr marL="914400" algn="ctr" rtl="0" eaLnBrk="0" fontAlgn="base" hangingPunct="0">
        <a:spcBef>
          <a:spcPct val="0"/>
        </a:spcBef>
        <a:spcAft>
          <a:spcPct val="0"/>
        </a:spcAft>
        <a:defRPr sz="2800" b="1">
          <a:solidFill>
            <a:schemeClr val="tx1"/>
          </a:solidFill>
          <a:latin typeface="Arial" charset="0"/>
        </a:defRPr>
      </a:lvl7pPr>
      <a:lvl8pPr marL="1371600" algn="ctr" rtl="0" eaLnBrk="0" fontAlgn="base" hangingPunct="0">
        <a:spcBef>
          <a:spcPct val="0"/>
        </a:spcBef>
        <a:spcAft>
          <a:spcPct val="0"/>
        </a:spcAft>
        <a:defRPr sz="2800" b="1">
          <a:solidFill>
            <a:schemeClr val="tx1"/>
          </a:solidFill>
          <a:latin typeface="Arial" charset="0"/>
        </a:defRPr>
      </a:lvl8pPr>
      <a:lvl9pPr marL="1828800" algn="ctr" rtl="0" eaLnBrk="0" fontAlgn="base" hangingPunct="0">
        <a:spcBef>
          <a:spcPct val="0"/>
        </a:spcBef>
        <a:spcAft>
          <a:spcPct val="0"/>
        </a:spcAft>
        <a:defRPr sz="2800" b="1">
          <a:solidFill>
            <a:schemeClr val="tx1"/>
          </a:solidFill>
          <a:latin typeface="Arial" charset="0"/>
        </a:defRPr>
      </a:lvl9pPr>
    </p:titleStyle>
    <p:bodyStyle>
      <a:lvl1pPr marL="404813" indent="-404813" algn="l" defTabSz="346075" rtl="0" eaLnBrk="0" fontAlgn="base" hangingPunct="0">
        <a:lnSpc>
          <a:spcPct val="95000"/>
        </a:lnSpc>
        <a:spcBef>
          <a:spcPct val="35000"/>
        </a:spcBef>
        <a:spcAft>
          <a:spcPct val="0"/>
        </a:spcAft>
        <a:buClr>
          <a:schemeClr val="hlink"/>
        </a:buClr>
        <a:buSzPct val="125000"/>
        <a:buFont typeface="Arial" charset="0"/>
        <a:buChar char="•"/>
        <a:tabLst>
          <a:tab pos="571500" algn="l"/>
        </a:tabLst>
        <a:defRPr sz="2200" b="1">
          <a:solidFill>
            <a:schemeClr val="tx1"/>
          </a:solidFill>
          <a:latin typeface="+mn-lt"/>
          <a:ea typeface="+mn-ea"/>
          <a:cs typeface="+mn-cs"/>
        </a:defRPr>
      </a:lvl1pPr>
      <a:lvl2pPr marL="919163" indent="-400050" algn="l" defTabSz="346075" rtl="0" eaLnBrk="0" fontAlgn="base" hangingPunct="0">
        <a:lnSpc>
          <a:spcPct val="95000"/>
        </a:lnSpc>
        <a:spcBef>
          <a:spcPct val="35000"/>
        </a:spcBef>
        <a:spcAft>
          <a:spcPct val="0"/>
        </a:spcAft>
        <a:buClr>
          <a:schemeClr val="hlink"/>
        </a:buClr>
        <a:buChar char="–"/>
        <a:tabLst>
          <a:tab pos="571500" algn="l"/>
        </a:tabLst>
        <a:defRPr sz="2000" b="1">
          <a:solidFill>
            <a:schemeClr val="tx1"/>
          </a:solidFill>
          <a:latin typeface="+mn-lt"/>
        </a:defRPr>
      </a:lvl2pPr>
      <a:lvl3pPr marL="1319213" indent="-285750" algn="l" defTabSz="346075" rtl="0" eaLnBrk="0" fontAlgn="base" hangingPunct="0">
        <a:lnSpc>
          <a:spcPct val="95000"/>
        </a:lnSpc>
        <a:spcBef>
          <a:spcPct val="35000"/>
        </a:spcBef>
        <a:spcAft>
          <a:spcPct val="0"/>
        </a:spcAft>
        <a:buClr>
          <a:schemeClr val="hlink"/>
        </a:buClr>
        <a:buSzPct val="90000"/>
        <a:buChar char="–"/>
        <a:tabLst>
          <a:tab pos="571500" algn="l"/>
        </a:tabLst>
        <a:defRPr sz="2000" b="1">
          <a:solidFill>
            <a:schemeClr val="tx1"/>
          </a:solidFill>
          <a:latin typeface="+mn-lt"/>
        </a:defRPr>
      </a:lvl3pPr>
      <a:lvl4pPr marL="16621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4pPr>
      <a:lvl5pPr marL="20050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5pPr>
      <a:lvl6pPr marL="24622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6pPr>
      <a:lvl7pPr marL="29194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7pPr>
      <a:lvl8pPr marL="33766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8pPr>
      <a:lvl9pPr marL="38338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noFill/>
        </p:spPr>
        <p:txBody>
          <a:bodyPr/>
          <a:lstStyle/>
          <a:p>
            <a:r>
              <a:rPr lang="en-US" smtClean="0"/>
              <a:t>Writing Basic </a:t>
            </a:r>
            <a:br>
              <a:rPr lang="en-US" smtClean="0"/>
            </a:br>
            <a:r>
              <a:rPr lang="en-US" smtClean="0"/>
              <a:t>SQL SELECT Statements</a:t>
            </a:r>
          </a:p>
        </p:txBody>
      </p:sp>
    </p:spTree>
  </p:cSld>
  <p:clrMapOvr>
    <a:overrideClrMapping bg1="dk2" tx1="lt1" bg2="dk1" tx2="lt2" accent1="accent1" accent2="accent2" accent3="accent3" accent4="accent4" accent5="accent5" accent6="accent6" hlink="hlink" folHlink="folHlink"/>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4"/>
          <p:cNvPicPr>
            <a:picLocks noChangeAspect="1" noChangeArrowheads="1"/>
          </p:cNvPicPr>
          <p:nvPr/>
        </p:nvPicPr>
        <p:blipFill>
          <a:blip r:embed="rId3"/>
          <a:srcRect/>
          <a:stretch>
            <a:fillRect/>
          </a:stretch>
        </p:blipFill>
        <p:spPr bwMode="auto">
          <a:xfrm>
            <a:off x="868363" y="4332288"/>
            <a:ext cx="6934200" cy="885825"/>
          </a:xfrm>
          <a:prstGeom prst="rect">
            <a:avLst/>
          </a:prstGeom>
          <a:noFill/>
          <a:ln w="25400">
            <a:noFill/>
            <a:miter lim="800000"/>
            <a:headEnd type="none" w="sm" len="sm"/>
            <a:tailEnd type="none" w="sm" len="sm"/>
          </a:ln>
        </p:spPr>
      </p:pic>
      <p:sp>
        <p:nvSpPr>
          <p:cNvPr id="23554" name="Rectangle 2"/>
          <p:cNvSpPr>
            <a:spLocks noChangeArrowheads="1"/>
          </p:cNvSpPr>
          <p:nvPr/>
        </p:nvSpPr>
        <p:spPr bwMode="blackWhite">
          <a:xfrm>
            <a:off x="868363" y="1616075"/>
            <a:ext cx="69484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sz="1800" b="1">
                <a:solidFill>
                  <a:srgbClr val="000000"/>
                </a:solidFill>
                <a:latin typeface="Courier New" pitchFamily="49" charset="0"/>
              </a:rPr>
              <a:t> </a:t>
            </a:r>
          </a:p>
        </p:txBody>
      </p:sp>
      <p:sp>
        <p:nvSpPr>
          <p:cNvPr id="15364" name="Rectangle 3"/>
          <p:cNvSpPr>
            <a:spLocks noGrp="1" noChangeArrowheads="1"/>
          </p:cNvSpPr>
          <p:nvPr>
            <p:ph type="title"/>
          </p:nvPr>
        </p:nvSpPr>
        <p:spPr>
          <a:noFill/>
        </p:spPr>
        <p:txBody>
          <a:bodyPr/>
          <a:lstStyle/>
          <a:p>
            <a:r>
              <a:rPr lang="en-US" smtClean="0"/>
              <a:t>Using Arithmetic Operators</a:t>
            </a:r>
          </a:p>
        </p:txBody>
      </p:sp>
      <p:sp>
        <p:nvSpPr>
          <p:cNvPr id="15365" name="Rectangle 5"/>
          <p:cNvSpPr>
            <a:spLocks noChangeArrowheads="1"/>
          </p:cNvSpPr>
          <p:nvPr/>
        </p:nvSpPr>
        <p:spPr bwMode="blackWhite">
          <a:xfrm>
            <a:off x="925513" y="1603375"/>
            <a:ext cx="7291387" cy="847725"/>
          </a:xfrm>
          <a:prstGeom prst="rect">
            <a:avLst/>
          </a:prstGeom>
          <a:noFill/>
          <a:ln w="9525">
            <a:noFill/>
            <a:miter lim="800000"/>
            <a:headEnd/>
            <a:tailEnd/>
          </a:ln>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SELECT last_name, salary, salary + 300</a:t>
            </a:r>
          </a:p>
          <a:p>
            <a:pPr>
              <a:tabLst>
                <a:tab pos="1200150" algn="l"/>
                <a:tab pos="1658938" algn="l"/>
              </a:tabLst>
            </a:pPr>
            <a:r>
              <a:rPr lang="en-US" sz="1800" b="1">
                <a:solidFill>
                  <a:srgbClr val="000000"/>
                </a:solidFill>
                <a:latin typeface="Courier New" pitchFamily="49" charset="0"/>
              </a:rPr>
              <a:t>FROM   employees;</a:t>
            </a:r>
          </a:p>
        </p:txBody>
      </p:sp>
      <p:sp>
        <p:nvSpPr>
          <p:cNvPr id="15366" name="Rectangle 16"/>
          <p:cNvSpPr>
            <a:spLocks noChangeArrowheads="1"/>
          </p:cNvSpPr>
          <p:nvPr/>
        </p:nvSpPr>
        <p:spPr bwMode="ltGray">
          <a:xfrm>
            <a:off x="4513263" y="1733550"/>
            <a:ext cx="1762125" cy="320675"/>
          </a:xfrm>
          <a:prstGeom prst="rect">
            <a:avLst/>
          </a:prstGeom>
          <a:noFill/>
          <a:ln w="25400">
            <a:solidFill>
              <a:schemeClr val="hlink"/>
            </a:solidFill>
            <a:miter lim="800000"/>
            <a:headEnd/>
            <a:tailEnd/>
          </a:ln>
        </p:spPr>
        <p:txBody>
          <a:bodyPr wrap="none" anchor="ctr"/>
          <a:lstStyle/>
          <a:p>
            <a:endParaRPr lang="en-US"/>
          </a:p>
        </p:txBody>
      </p:sp>
      <p:sp>
        <p:nvSpPr>
          <p:cNvPr id="15367" name="Text Box 19"/>
          <p:cNvSpPr txBox="1">
            <a:spLocks noChangeArrowheads="1"/>
          </p:cNvSpPr>
          <p:nvPr/>
        </p:nvSpPr>
        <p:spPr bwMode="auto">
          <a:xfrm>
            <a:off x="860425" y="39608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15368" name="Picture 23"/>
          <p:cNvPicPr>
            <a:picLocks noChangeAspect="1" noChangeArrowheads="1"/>
          </p:cNvPicPr>
          <p:nvPr/>
        </p:nvPicPr>
        <p:blipFill>
          <a:blip r:embed="rId4"/>
          <a:srcRect/>
          <a:stretch>
            <a:fillRect/>
          </a:stretch>
        </p:blipFill>
        <p:spPr bwMode="auto">
          <a:xfrm>
            <a:off x="868363" y="2754313"/>
            <a:ext cx="6953250" cy="1323975"/>
          </a:xfrm>
          <a:prstGeom prst="rect">
            <a:avLst/>
          </a:prstGeom>
          <a:noFill/>
          <a:ln w="25400">
            <a:noFill/>
            <a:miter lim="800000"/>
            <a:headEnd type="none" w="sm" len="sm"/>
            <a:tailEnd type="none" w="sm" len="sm"/>
          </a:ln>
        </p:spPr>
      </p:pic>
      <p:pic>
        <p:nvPicPr>
          <p:cNvPr id="15369" name="Picture 25"/>
          <p:cNvPicPr>
            <a:picLocks noChangeAspect="1" noChangeArrowheads="1"/>
          </p:cNvPicPr>
          <p:nvPr/>
        </p:nvPicPr>
        <p:blipFill>
          <a:blip r:embed="rId5"/>
          <a:srcRect/>
          <a:stretch>
            <a:fillRect/>
          </a:stretch>
        </p:blipFill>
        <p:spPr bwMode="auto">
          <a:xfrm>
            <a:off x="868363" y="5218113"/>
            <a:ext cx="6943725" cy="179387"/>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US" smtClean="0"/>
              <a:t>Operator Precedence</a:t>
            </a:r>
          </a:p>
        </p:txBody>
      </p:sp>
      <p:sp>
        <p:nvSpPr>
          <p:cNvPr id="16387" name="Rectangle 3"/>
          <p:cNvSpPr>
            <a:spLocks noGrp="1" noChangeArrowheads="1"/>
          </p:cNvSpPr>
          <p:nvPr>
            <p:ph type="body" idx="1"/>
          </p:nvPr>
        </p:nvSpPr>
        <p:spPr>
          <a:xfrm>
            <a:off x="860425" y="2443163"/>
            <a:ext cx="7385050" cy="2232025"/>
          </a:xfrm>
          <a:noFill/>
        </p:spPr>
        <p:txBody>
          <a:bodyPr/>
          <a:lstStyle/>
          <a:p>
            <a:r>
              <a:rPr lang="en-US" smtClean="0"/>
              <a:t>Multiplication and division take priority over addition and subtraction.</a:t>
            </a:r>
          </a:p>
          <a:p>
            <a:r>
              <a:rPr lang="en-US" smtClean="0"/>
              <a:t>Operators of the same priority are evaluated from left to right.</a:t>
            </a:r>
          </a:p>
          <a:p>
            <a:r>
              <a:rPr lang="en-US" smtClean="0"/>
              <a:t>Parentheses are used to force prioritized evaluation and to clarify statements.</a:t>
            </a:r>
          </a:p>
        </p:txBody>
      </p:sp>
      <p:grpSp>
        <p:nvGrpSpPr>
          <p:cNvPr id="16388" name="Group 9"/>
          <p:cNvGrpSpPr>
            <a:grpSpLocks/>
          </p:cNvGrpSpPr>
          <p:nvPr/>
        </p:nvGrpSpPr>
        <p:grpSpPr bwMode="auto">
          <a:xfrm>
            <a:off x="2952750" y="1358900"/>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defRPr/>
              </a:pPr>
              <a:endParaRPr lang="en-US" sz="2000" b="1">
                <a:solidFill>
                  <a:srgbClr val="FFFFCC"/>
                </a:solidFill>
                <a:effectLst>
                  <a:outerShdw blurRad="38100" dist="38100" dir="2700000" algn="tl">
                    <a:srgbClr val="000000"/>
                  </a:outerShdw>
                </a:effectLst>
                <a:latin typeface="Arial" charset="0"/>
              </a:endParaRPr>
            </a:p>
            <a:p>
              <a:pPr algn="ctr">
                <a:defRPr/>
              </a:pPr>
              <a:endParaRPr lang="en-US" sz="2000" b="1">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sz="4400" b="1">
                  <a:solidFill>
                    <a:srgbClr val="FFFFCC"/>
                  </a:solidFill>
                  <a:effectLst>
                    <a:outerShdw blurRad="38100" dist="38100" dir="2700000" algn="tl">
                      <a:srgbClr val="FFFFFF"/>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b="1">
                  <a:solidFill>
                    <a:srgbClr val="FFFFCC"/>
                  </a:solidFill>
                  <a:effectLst>
                    <a:outerShdw blurRad="38100" dist="38100" dir="2700000" algn="tl">
                      <a:srgbClr val="FFFFFF"/>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b="1">
                  <a:solidFill>
                    <a:srgbClr val="FFFFCC"/>
                  </a:solidFill>
                  <a:effectLst>
                    <a:outerShdw blurRad="38100" dist="38100" dir="2700000" algn="tl">
                      <a:srgbClr val="FFFFFF"/>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b="1">
                  <a:solidFill>
                    <a:srgbClr val="FFFFCC"/>
                  </a:solidFill>
                  <a:effectLst>
                    <a:outerShdw blurRad="38100" dist="38100" dir="2700000" algn="tl">
                      <a:srgbClr val="FFFFFF"/>
                    </a:outerShdw>
                  </a:effectLst>
                  <a:latin typeface="Arial" charset="0"/>
                </a:rPr>
                <a:t>_</a:t>
              </a: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769938" y="1616075"/>
            <a:ext cx="69977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17411" name="Rectangle 3"/>
          <p:cNvSpPr>
            <a:spLocks noGrp="1" noChangeArrowheads="1"/>
          </p:cNvSpPr>
          <p:nvPr>
            <p:ph type="title"/>
          </p:nvPr>
        </p:nvSpPr>
        <p:spPr>
          <a:noFill/>
        </p:spPr>
        <p:txBody>
          <a:bodyPr/>
          <a:lstStyle/>
          <a:p>
            <a:r>
              <a:rPr lang="en-US" smtClean="0"/>
              <a:t>Operator Precedence</a:t>
            </a:r>
          </a:p>
        </p:txBody>
      </p:sp>
      <p:sp>
        <p:nvSpPr>
          <p:cNvPr id="17412" name="Rectangle 13"/>
          <p:cNvSpPr>
            <a:spLocks noChangeArrowheads="1"/>
          </p:cNvSpPr>
          <p:nvPr/>
        </p:nvSpPr>
        <p:spPr bwMode="blackWhite">
          <a:xfrm>
            <a:off x="925513" y="1603375"/>
            <a:ext cx="6657975" cy="84772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salary, 12*salary+100</a:t>
            </a:r>
          </a:p>
          <a:p>
            <a:pPr>
              <a:tabLst>
                <a:tab pos="1200150" algn="l"/>
              </a:tabLst>
            </a:pPr>
            <a:r>
              <a:rPr lang="en-US" sz="1800" b="1">
                <a:solidFill>
                  <a:srgbClr val="000000"/>
                </a:solidFill>
                <a:latin typeface="Courier New" pitchFamily="49" charset="0"/>
              </a:rPr>
              <a:t>FROM   employees;</a:t>
            </a:r>
          </a:p>
        </p:txBody>
      </p:sp>
      <p:sp>
        <p:nvSpPr>
          <p:cNvPr id="17413" name="Rectangle 17"/>
          <p:cNvSpPr>
            <a:spLocks noChangeArrowheads="1"/>
          </p:cNvSpPr>
          <p:nvPr/>
        </p:nvSpPr>
        <p:spPr bwMode="ltGray">
          <a:xfrm>
            <a:off x="4500563" y="1720850"/>
            <a:ext cx="1914525" cy="346075"/>
          </a:xfrm>
          <a:prstGeom prst="rect">
            <a:avLst/>
          </a:prstGeom>
          <a:noFill/>
          <a:ln w="25400">
            <a:solidFill>
              <a:schemeClr val="hlink"/>
            </a:solidFill>
            <a:miter lim="800000"/>
            <a:headEnd/>
            <a:tailEnd/>
          </a:ln>
        </p:spPr>
        <p:txBody>
          <a:bodyPr wrap="none" anchor="ctr"/>
          <a:lstStyle/>
          <a:p>
            <a:endParaRPr lang="en-US"/>
          </a:p>
        </p:txBody>
      </p:sp>
      <p:sp>
        <p:nvSpPr>
          <p:cNvPr id="17414" name="Text Box 20"/>
          <p:cNvSpPr txBox="1">
            <a:spLocks noChangeArrowheads="1"/>
          </p:cNvSpPr>
          <p:nvPr/>
        </p:nvSpPr>
        <p:spPr bwMode="auto">
          <a:xfrm>
            <a:off x="755650" y="38465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17415" name="Picture 24"/>
          <p:cNvPicPr>
            <a:picLocks noChangeAspect="1" noChangeArrowheads="1"/>
          </p:cNvPicPr>
          <p:nvPr/>
        </p:nvPicPr>
        <p:blipFill>
          <a:blip r:embed="rId3"/>
          <a:srcRect/>
          <a:stretch>
            <a:fillRect/>
          </a:stretch>
        </p:blipFill>
        <p:spPr bwMode="auto">
          <a:xfrm>
            <a:off x="769938" y="2687638"/>
            <a:ext cx="6943725" cy="1304925"/>
          </a:xfrm>
          <a:prstGeom prst="rect">
            <a:avLst/>
          </a:prstGeom>
          <a:noFill/>
          <a:ln w="25400">
            <a:noFill/>
            <a:miter lim="800000"/>
            <a:headEnd type="none" w="sm" len="sm"/>
            <a:tailEnd type="none" w="sm" len="sm"/>
          </a:ln>
        </p:spPr>
      </p:pic>
      <p:pic>
        <p:nvPicPr>
          <p:cNvPr id="17416" name="Picture 25"/>
          <p:cNvPicPr>
            <a:picLocks noChangeAspect="1" noChangeArrowheads="1"/>
          </p:cNvPicPr>
          <p:nvPr/>
        </p:nvPicPr>
        <p:blipFill>
          <a:blip r:embed="rId4"/>
          <a:srcRect/>
          <a:stretch>
            <a:fillRect/>
          </a:stretch>
        </p:blipFill>
        <p:spPr bwMode="auto">
          <a:xfrm>
            <a:off x="769938" y="4310063"/>
            <a:ext cx="6934200" cy="904875"/>
          </a:xfrm>
          <a:prstGeom prst="rect">
            <a:avLst/>
          </a:prstGeom>
          <a:noFill/>
          <a:ln w="25400">
            <a:noFill/>
            <a:miter lim="800000"/>
            <a:headEnd type="none" w="sm" len="sm"/>
            <a:tailEnd type="none" w="sm" len="sm"/>
          </a:ln>
        </p:spPr>
      </p:pic>
      <p:pic>
        <p:nvPicPr>
          <p:cNvPr id="17417" name="Picture 26"/>
          <p:cNvPicPr>
            <a:picLocks noChangeAspect="1" noChangeArrowheads="1"/>
          </p:cNvPicPr>
          <p:nvPr/>
        </p:nvPicPr>
        <p:blipFill>
          <a:blip r:embed="rId5"/>
          <a:srcRect/>
          <a:stretch>
            <a:fillRect/>
          </a:stretch>
        </p:blipFill>
        <p:spPr bwMode="auto">
          <a:xfrm>
            <a:off x="769938" y="5218113"/>
            <a:ext cx="6937375" cy="184150"/>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73125" y="1606550"/>
            <a:ext cx="68643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18435" name="Rectangle 3"/>
          <p:cNvSpPr>
            <a:spLocks noGrp="1" noChangeArrowheads="1"/>
          </p:cNvSpPr>
          <p:nvPr>
            <p:ph type="title"/>
          </p:nvPr>
        </p:nvSpPr>
        <p:spPr>
          <a:noFill/>
        </p:spPr>
        <p:txBody>
          <a:bodyPr/>
          <a:lstStyle/>
          <a:p>
            <a:r>
              <a:rPr lang="en-US" smtClean="0"/>
              <a:t>Using Parentheses</a:t>
            </a:r>
          </a:p>
        </p:txBody>
      </p:sp>
      <p:sp>
        <p:nvSpPr>
          <p:cNvPr id="18436" name="Rectangle 5"/>
          <p:cNvSpPr>
            <a:spLocks noChangeArrowheads="1"/>
          </p:cNvSpPr>
          <p:nvPr/>
        </p:nvSpPr>
        <p:spPr bwMode="blackWhite">
          <a:xfrm>
            <a:off x="901700" y="1593850"/>
            <a:ext cx="7461250" cy="882650"/>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salary, 12*(salary+100)</a:t>
            </a:r>
          </a:p>
          <a:p>
            <a:pPr>
              <a:tabLst>
                <a:tab pos="1200150" algn="l"/>
              </a:tabLst>
            </a:pPr>
            <a:r>
              <a:rPr lang="en-US" sz="1800" b="1">
                <a:solidFill>
                  <a:srgbClr val="000000"/>
                </a:solidFill>
                <a:latin typeface="Courier New" pitchFamily="49" charset="0"/>
              </a:rPr>
              <a:t>FROM   employees;</a:t>
            </a:r>
          </a:p>
        </p:txBody>
      </p:sp>
      <p:sp>
        <p:nvSpPr>
          <p:cNvPr id="18437" name="Rectangle 16"/>
          <p:cNvSpPr>
            <a:spLocks noChangeArrowheads="1"/>
          </p:cNvSpPr>
          <p:nvPr/>
        </p:nvSpPr>
        <p:spPr bwMode="ltGray">
          <a:xfrm>
            <a:off x="4500563" y="1720850"/>
            <a:ext cx="2092325" cy="346075"/>
          </a:xfrm>
          <a:prstGeom prst="rect">
            <a:avLst/>
          </a:prstGeom>
          <a:noFill/>
          <a:ln w="25400">
            <a:solidFill>
              <a:schemeClr val="hlink"/>
            </a:solidFill>
            <a:miter lim="800000"/>
            <a:headEnd/>
            <a:tailEnd/>
          </a:ln>
        </p:spPr>
        <p:txBody>
          <a:bodyPr wrap="none" anchor="ctr"/>
          <a:lstStyle/>
          <a:p>
            <a:endParaRPr lang="en-US"/>
          </a:p>
        </p:txBody>
      </p:sp>
      <p:sp>
        <p:nvSpPr>
          <p:cNvPr id="18438" name="Text Box 19"/>
          <p:cNvSpPr txBox="1">
            <a:spLocks noChangeArrowheads="1"/>
          </p:cNvSpPr>
          <p:nvPr/>
        </p:nvSpPr>
        <p:spPr bwMode="auto">
          <a:xfrm>
            <a:off x="898525" y="37957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18439" name="Picture 23"/>
          <p:cNvPicPr>
            <a:picLocks noChangeAspect="1" noChangeArrowheads="1"/>
          </p:cNvPicPr>
          <p:nvPr/>
        </p:nvPicPr>
        <p:blipFill>
          <a:blip r:embed="rId3"/>
          <a:srcRect/>
          <a:stretch>
            <a:fillRect/>
          </a:stretch>
        </p:blipFill>
        <p:spPr bwMode="auto">
          <a:xfrm>
            <a:off x="901700" y="2644775"/>
            <a:ext cx="6943725" cy="1314450"/>
          </a:xfrm>
          <a:prstGeom prst="rect">
            <a:avLst/>
          </a:prstGeom>
          <a:noFill/>
          <a:ln w="25400">
            <a:noFill/>
            <a:miter lim="800000"/>
            <a:headEnd type="none" w="sm" len="sm"/>
            <a:tailEnd type="none" w="sm" len="sm"/>
          </a:ln>
        </p:spPr>
      </p:pic>
      <p:pic>
        <p:nvPicPr>
          <p:cNvPr id="18440" name="Picture 24"/>
          <p:cNvPicPr>
            <a:picLocks noChangeAspect="1" noChangeArrowheads="1"/>
          </p:cNvPicPr>
          <p:nvPr/>
        </p:nvPicPr>
        <p:blipFill>
          <a:blip r:embed="rId4"/>
          <a:srcRect/>
          <a:stretch>
            <a:fillRect/>
          </a:stretch>
        </p:blipFill>
        <p:spPr bwMode="auto">
          <a:xfrm>
            <a:off x="901700" y="4205288"/>
            <a:ext cx="6953250" cy="885825"/>
          </a:xfrm>
          <a:prstGeom prst="rect">
            <a:avLst/>
          </a:prstGeom>
          <a:noFill/>
          <a:ln w="25400">
            <a:noFill/>
            <a:miter lim="800000"/>
            <a:headEnd type="none" w="sm" len="sm"/>
            <a:tailEnd type="none" w="sm" len="sm"/>
          </a:ln>
        </p:spPr>
      </p:pic>
      <p:pic>
        <p:nvPicPr>
          <p:cNvPr id="18441" name="Picture 25"/>
          <p:cNvPicPr>
            <a:picLocks noChangeAspect="1" noChangeArrowheads="1"/>
          </p:cNvPicPr>
          <p:nvPr/>
        </p:nvPicPr>
        <p:blipFill>
          <a:blip r:embed="rId5"/>
          <a:srcRect/>
          <a:stretch>
            <a:fillRect/>
          </a:stretch>
        </p:blipFill>
        <p:spPr bwMode="auto">
          <a:xfrm>
            <a:off x="901700" y="5091113"/>
            <a:ext cx="6937375" cy="184150"/>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blackWhite">
          <a:xfrm>
            <a:off x="919163" y="2928938"/>
            <a:ext cx="69484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601788" algn="l"/>
              </a:tabLst>
              <a:defRPr/>
            </a:pPr>
            <a:r>
              <a:rPr lang="en-US" sz="1800" b="1">
                <a:solidFill>
                  <a:srgbClr val="000000"/>
                </a:solidFill>
                <a:latin typeface="Courier New" pitchFamily="49" charset="0"/>
              </a:rPr>
              <a:t> </a:t>
            </a:r>
          </a:p>
        </p:txBody>
      </p:sp>
      <p:sp>
        <p:nvSpPr>
          <p:cNvPr id="19459" name="Rectangle 4"/>
          <p:cNvSpPr>
            <a:spLocks noGrp="1" noChangeArrowheads="1"/>
          </p:cNvSpPr>
          <p:nvPr>
            <p:ph type="title"/>
          </p:nvPr>
        </p:nvSpPr>
        <p:spPr>
          <a:noFill/>
        </p:spPr>
        <p:txBody>
          <a:bodyPr/>
          <a:lstStyle/>
          <a:p>
            <a:r>
              <a:rPr lang="en-US" smtClean="0"/>
              <a:t>Defining a Null Value</a:t>
            </a:r>
          </a:p>
        </p:txBody>
      </p:sp>
      <p:sp>
        <p:nvSpPr>
          <p:cNvPr id="19460" name="Rectangle 5"/>
          <p:cNvSpPr>
            <a:spLocks noGrp="1" noChangeArrowheads="1"/>
          </p:cNvSpPr>
          <p:nvPr>
            <p:ph type="body" idx="1"/>
          </p:nvPr>
        </p:nvSpPr>
        <p:spPr>
          <a:xfrm>
            <a:off x="860425" y="1808163"/>
            <a:ext cx="7385050" cy="1162050"/>
          </a:xfrm>
          <a:noFill/>
        </p:spPr>
        <p:txBody>
          <a:bodyPr/>
          <a:lstStyle/>
          <a:p>
            <a:r>
              <a:rPr lang="en-US" smtClean="0"/>
              <a:t>A null is a value that is unavailable, unassigned, unknown, or inapplicable.</a:t>
            </a:r>
          </a:p>
          <a:p>
            <a:r>
              <a:rPr lang="en-US" smtClean="0"/>
              <a:t>A null is not the same as zero or a blank space.</a:t>
            </a:r>
          </a:p>
        </p:txBody>
      </p:sp>
      <p:sp>
        <p:nvSpPr>
          <p:cNvPr id="19461" name="Rectangle 7"/>
          <p:cNvSpPr>
            <a:spLocks noChangeArrowheads="1"/>
          </p:cNvSpPr>
          <p:nvPr/>
        </p:nvSpPr>
        <p:spPr bwMode="blackWhite">
          <a:xfrm>
            <a:off x="944563" y="2916238"/>
            <a:ext cx="4008437" cy="804862"/>
          </a:xfrm>
          <a:prstGeom prst="rect">
            <a:avLst/>
          </a:prstGeom>
          <a:noFill/>
          <a:ln w="9525">
            <a:noFill/>
            <a:miter lim="800000"/>
            <a:headEnd/>
            <a:tailEnd/>
          </a:ln>
        </p:spPr>
        <p:txBody>
          <a:bodyPr wrap="none" lIns="92075" tIns="46038" rIns="92075" bIns="46038" anchor="ctr"/>
          <a:lstStyle/>
          <a:p>
            <a:pPr>
              <a:tabLst>
                <a:tab pos="1601788" algn="l"/>
              </a:tabLst>
            </a:pPr>
            <a:r>
              <a:rPr lang="en-US" sz="1800" b="1">
                <a:solidFill>
                  <a:srgbClr val="000000"/>
                </a:solidFill>
                <a:latin typeface="Courier New" pitchFamily="49" charset="0"/>
              </a:rPr>
              <a:t>SELECT last_name, job_id, salary, commission_pct</a:t>
            </a:r>
          </a:p>
          <a:p>
            <a:pPr>
              <a:tabLst>
                <a:tab pos="1601788" algn="l"/>
              </a:tabLst>
            </a:pPr>
            <a:r>
              <a:rPr lang="en-US" sz="1800" b="1">
                <a:solidFill>
                  <a:srgbClr val="000000"/>
                </a:solidFill>
                <a:latin typeface="Courier New" pitchFamily="49" charset="0"/>
              </a:rPr>
              <a:t>FROM   employees;</a:t>
            </a:r>
          </a:p>
        </p:txBody>
      </p:sp>
      <p:sp>
        <p:nvSpPr>
          <p:cNvPr id="19462" name="Rectangle 20"/>
          <p:cNvSpPr>
            <a:spLocks noChangeArrowheads="1"/>
          </p:cNvSpPr>
          <p:nvPr/>
        </p:nvSpPr>
        <p:spPr bwMode="ltGray">
          <a:xfrm>
            <a:off x="5681663" y="2990850"/>
            <a:ext cx="1952625" cy="346075"/>
          </a:xfrm>
          <a:prstGeom prst="rect">
            <a:avLst/>
          </a:prstGeom>
          <a:noFill/>
          <a:ln w="25400">
            <a:solidFill>
              <a:schemeClr val="hlink"/>
            </a:solidFill>
            <a:miter lim="800000"/>
            <a:headEnd/>
            <a:tailEnd/>
          </a:ln>
        </p:spPr>
        <p:txBody>
          <a:bodyPr wrap="none" anchor="ctr"/>
          <a:lstStyle/>
          <a:p>
            <a:endParaRPr lang="en-US"/>
          </a:p>
        </p:txBody>
      </p:sp>
      <p:sp>
        <p:nvSpPr>
          <p:cNvPr id="19463" name="Text Box 26"/>
          <p:cNvSpPr txBox="1">
            <a:spLocks noChangeArrowheads="1"/>
          </p:cNvSpPr>
          <p:nvPr/>
        </p:nvSpPr>
        <p:spPr bwMode="auto">
          <a:xfrm>
            <a:off x="898525" y="44688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sp>
        <p:nvSpPr>
          <p:cNvPr id="19464" name="Text Box 27"/>
          <p:cNvSpPr txBox="1">
            <a:spLocks noChangeArrowheads="1"/>
          </p:cNvSpPr>
          <p:nvPr/>
        </p:nvSpPr>
        <p:spPr bwMode="auto">
          <a:xfrm>
            <a:off x="911225" y="53705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19465" name="Picture 32"/>
          <p:cNvPicPr>
            <a:picLocks noChangeAspect="1" noChangeArrowheads="1"/>
          </p:cNvPicPr>
          <p:nvPr/>
        </p:nvPicPr>
        <p:blipFill>
          <a:blip r:embed="rId3"/>
          <a:srcRect/>
          <a:stretch>
            <a:fillRect/>
          </a:stretch>
        </p:blipFill>
        <p:spPr bwMode="auto">
          <a:xfrm>
            <a:off x="919163" y="3954463"/>
            <a:ext cx="6962775" cy="676275"/>
          </a:xfrm>
          <a:prstGeom prst="rect">
            <a:avLst/>
          </a:prstGeom>
          <a:noFill/>
          <a:ln w="25400">
            <a:noFill/>
            <a:miter lim="800000"/>
            <a:headEnd type="none" w="sm" len="sm"/>
            <a:tailEnd type="none" w="sm" len="sm"/>
          </a:ln>
        </p:spPr>
      </p:pic>
      <p:pic>
        <p:nvPicPr>
          <p:cNvPr id="19466" name="Picture 33"/>
          <p:cNvPicPr>
            <a:picLocks noChangeAspect="1" noChangeArrowheads="1"/>
          </p:cNvPicPr>
          <p:nvPr/>
        </p:nvPicPr>
        <p:blipFill>
          <a:blip r:embed="rId4"/>
          <a:srcRect/>
          <a:stretch>
            <a:fillRect/>
          </a:stretch>
        </p:blipFill>
        <p:spPr bwMode="auto">
          <a:xfrm>
            <a:off x="919163" y="4832350"/>
            <a:ext cx="6972300" cy="647700"/>
          </a:xfrm>
          <a:prstGeom prst="rect">
            <a:avLst/>
          </a:prstGeom>
          <a:noFill/>
          <a:ln w="25400">
            <a:noFill/>
            <a:miter lim="800000"/>
            <a:headEnd type="none" w="sm" len="sm"/>
            <a:tailEnd type="none" w="sm" len="sm"/>
          </a:ln>
        </p:spPr>
      </p:pic>
      <p:pic>
        <p:nvPicPr>
          <p:cNvPr id="19467" name="Picture 34"/>
          <p:cNvPicPr>
            <a:picLocks noChangeAspect="1" noChangeArrowheads="1"/>
          </p:cNvPicPr>
          <p:nvPr/>
        </p:nvPicPr>
        <p:blipFill>
          <a:blip r:embed="rId5"/>
          <a:srcRect/>
          <a:stretch>
            <a:fillRect/>
          </a:stretch>
        </p:blipFill>
        <p:spPr bwMode="auto">
          <a:xfrm>
            <a:off x="919163" y="5764213"/>
            <a:ext cx="6962775" cy="257175"/>
          </a:xfrm>
          <a:prstGeom prst="rect">
            <a:avLst/>
          </a:prstGeom>
          <a:noFill/>
          <a:ln w="25400">
            <a:noFill/>
            <a:miter lim="800000"/>
            <a:headEnd type="none" w="sm" len="sm"/>
            <a:tailEnd type="none" w="sm" len="sm"/>
          </a:ln>
        </p:spPr>
      </p:pic>
      <p:pic>
        <p:nvPicPr>
          <p:cNvPr id="19468" name="Picture 35"/>
          <p:cNvPicPr>
            <a:picLocks noChangeAspect="1" noChangeArrowheads="1"/>
          </p:cNvPicPr>
          <p:nvPr/>
        </p:nvPicPr>
        <p:blipFill>
          <a:blip r:embed="rId6"/>
          <a:srcRect/>
          <a:stretch>
            <a:fillRect/>
          </a:stretch>
        </p:blipFill>
        <p:spPr bwMode="auto">
          <a:xfrm>
            <a:off x="919163" y="6018213"/>
            <a:ext cx="6962775" cy="185737"/>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96938" y="2606675"/>
            <a:ext cx="6921500" cy="6365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0483" name="Rectangle 6"/>
          <p:cNvSpPr>
            <a:spLocks noChangeArrowheads="1"/>
          </p:cNvSpPr>
          <p:nvPr/>
        </p:nvSpPr>
        <p:spPr bwMode="blackWhite">
          <a:xfrm>
            <a:off x="911225" y="2654300"/>
            <a:ext cx="6629400" cy="560388"/>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12*salary*commission_pct</a:t>
            </a:r>
          </a:p>
          <a:p>
            <a:pPr>
              <a:tabLst>
                <a:tab pos="1200150" algn="l"/>
              </a:tabLst>
            </a:pPr>
            <a:r>
              <a:rPr lang="en-US" sz="1800" b="1">
                <a:solidFill>
                  <a:srgbClr val="000000"/>
                </a:solidFill>
                <a:latin typeface="Courier New" pitchFamily="49" charset="0"/>
              </a:rPr>
              <a:t>FROM   employees;</a:t>
            </a:r>
          </a:p>
        </p:txBody>
      </p:sp>
      <p:sp>
        <p:nvSpPr>
          <p:cNvPr id="20484" name="Rectangle 3"/>
          <p:cNvSpPr>
            <a:spLocks noGrp="1" noChangeArrowheads="1"/>
          </p:cNvSpPr>
          <p:nvPr>
            <p:ph type="title"/>
          </p:nvPr>
        </p:nvSpPr>
        <p:spPr>
          <a:noFill/>
        </p:spPr>
        <p:txBody>
          <a:bodyPr/>
          <a:lstStyle/>
          <a:p>
            <a:r>
              <a:rPr lang="en-US" smtClean="0"/>
              <a:t>Null Values </a:t>
            </a:r>
            <a:br>
              <a:rPr lang="en-US" smtClean="0"/>
            </a:br>
            <a:r>
              <a:rPr lang="en-US" smtClean="0"/>
              <a:t>in Arithmetic Expressions</a:t>
            </a:r>
          </a:p>
        </p:txBody>
      </p:sp>
      <p:sp>
        <p:nvSpPr>
          <p:cNvPr id="20485" name="Rectangle 4"/>
          <p:cNvSpPr>
            <a:spLocks noGrp="1" noChangeArrowheads="1"/>
          </p:cNvSpPr>
          <p:nvPr>
            <p:ph type="body" idx="1"/>
          </p:nvPr>
        </p:nvSpPr>
        <p:spPr>
          <a:xfrm>
            <a:off x="874713" y="1814513"/>
            <a:ext cx="7385050" cy="727075"/>
          </a:xfrm>
          <a:noFill/>
        </p:spPr>
        <p:txBody>
          <a:bodyPr/>
          <a:lstStyle/>
          <a:p>
            <a:pPr>
              <a:spcBef>
                <a:spcPct val="0"/>
              </a:spcBef>
              <a:buFont typeface="Arial" charset="0"/>
              <a:buNone/>
            </a:pPr>
            <a:r>
              <a:rPr lang="en-US" smtClean="0"/>
              <a:t>Arithmetic expressions containing a null value </a:t>
            </a:r>
          </a:p>
          <a:p>
            <a:pPr>
              <a:spcBef>
                <a:spcPct val="0"/>
              </a:spcBef>
              <a:buFont typeface="Arial" charset="0"/>
              <a:buNone/>
            </a:pPr>
            <a:r>
              <a:rPr lang="en-US" smtClean="0"/>
              <a:t>evaluate to null.</a:t>
            </a:r>
          </a:p>
        </p:txBody>
      </p:sp>
      <p:sp>
        <p:nvSpPr>
          <p:cNvPr id="20486" name="Rectangle 19"/>
          <p:cNvSpPr>
            <a:spLocks noChangeArrowheads="1"/>
          </p:cNvSpPr>
          <p:nvPr/>
        </p:nvSpPr>
        <p:spPr bwMode="ltGray">
          <a:xfrm>
            <a:off x="3446463" y="2660650"/>
            <a:ext cx="3375025" cy="282575"/>
          </a:xfrm>
          <a:prstGeom prst="rect">
            <a:avLst/>
          </a:prstGeom>
          <a:noFill/>
          <a:ln w="25400">
            <a:solidFill>
              <a:schemeClr val="hlink"/>
            </a:solidFill>
            <a:miter lim="800000"/>
            <a:headEnd/>
            <a:tailEnd/>
          </a:ln>
        </p:spPr>
        <p:txBody>
          <a:bodyPr wrap="none" anchor="ctr"/>
          <a:lstStyle/>
          <a:p>
            <a:endParaRPr lang="en-US"/>
          </a:p>
        </p:txBody>
      </p:sp>
      <p:sp>
        <p:nvSpPr>
          <p:cNvPr id="20487" name="Text Box 23"/>
          <p:cNvSpPr txBox="1">
            <a:spLocks noChangeArrowheads="1"/>
          </p:cNvSpPr>
          <p:nvPr/>
        </p:nvSpPr>
        <p:spPr bwMode="auto">
          <a:xfrm>
            <a:off x="898525" y="50911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sp>
        <p:nvSpPr>
          <p:cNvPr id="20488" name="Text Box 24"/>
          <p:cNvSpPr txBox="1">
            <a:spLocks noChangeArrowheads="1"/>
          </p:cNvSpPr>
          <p:nvPr/>
        </p:nvSpPr>
        <p:spPr bwMode="auto">
          <a:xfrm>
            <a:off x="911225" y="42529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20489" name="Picture 29"/>
          <p:cNvPicPr>
            <a:picLocks noChangeAspect="1" noChangeArrowheads="1"/>
          </p:cNvPicPr>
          <p:nvPr/>
        </p:nvPicPr>
        <p:blipFill>
          <a:blip r:embed="rId3"/>
          <a:srcRect/>
          <a:stretch>
            <a:fillRect/>
          </a:stretch>
        </p:blipFill>
        <p:spPr bwMode="auto">
          <a:xfrm>
            <a:off x="884238" y="3467100"/>
            <a:ext cx="6965950" cy="863600"/>
          </a:xfrm>
          <a:prstGeom prst="rect">
            <a:avLst/>
          </a:prstGeom>
          <a:noFill/>
          <a:ln w="25400">
            <a:noFill/>
            <a:miter lim="800000"/>
            <a:headEnd type="none" w="sm" len="sm"/>
            <a:tailEnd type="none" w="sm" len="sm"/>
          </a:ln>
        </p:spPr>
      </p:pic>
      <p:pic>
        <p:nvPicPr>
          <p:cNvPr id="20490" name="Picture 30"/>
          <p:cNvPicPr>
            <a:picLocks noChangeAspect="1" noChangeArrowheads="1"/>
          </p:cNvPicPr>
          <p:nvPr/>
        </p:nvPicPr>
        <p:blipFill>
          <a:blip r:embed="rId4"/>
          <a:srcRect/>
          <a:stretch>
            <a:fillRect/>
          </a:stretch>
        </p:blipFill>
        <p:spPr bwMode="auto">
          <a:xfrm>
            <a:off x="896938" y="4633913"/>
            <a:ext cx="6953250" cy="638175"/>
          </a:xfrm>
          <a:prstGeom prst="rect">
            <a:avLst/>
          </a:prstGeom>
          <a:noFill/>
          <a:ln w="25400">
            <a:noFill/>
            <a:miter lim="800000"/>
            <a:headEnd type="none" w="sm" len="sm"/>
            <a:tailEnd type="none" w="sm" len="sm"/>
          </a:ln>
        </p:spPr>
      </p:pic>
      <p:pic>
        <p:nvPicPr>
          <p:cNvPr id="20491" name="Picture 31"/>
          <p:cNvPicPr>
            <a:picLocks noChangeAspect="1" noChangeArrowheads="1"/>
          </p:cNvPicPr>
          <p:nvPr/>
        </p:nvPicPr>
        <p:blipFill>
          <a:blip r:embed="rId5"/>
          <a:srcRect/>
          <a:stretch>
            <a:fillRect/>
          </a:stretch>
        </p:blipFill>
        <p:spPr bwMode="auto">
          <a:xfrm>
            <a:off x="896938" y="5476875"/>
            <a:ext cx="6943725" cy="247650"/>
          </a:xfrm>
          <a:prstGeom prst="rect">
            <a:avLst/>
          </a:prstGeom>
          <a:noFill/>
          <a:ln w="25400">
            <a:noFill/>
            <a:miter lim="800000"/>
            <a:headEnd type="none" w="sm" len="sm"/>
            <a:tailEnd type="none" w="sm" len="sm"/>
          </a:ln>
        </p:spPr>
      </p:pic>
      <p:pic>
        <p:nvPicPr>
          <p:cNvPr id="20492" name="Picture 32"/>
          <p:cNvPicPr>
            <a:picLocks noChangeAspect="1" noChangeArrowheads="1"/>
          </p:cNvPicPr>
          <p:nvPr/>
        </p:nvPicPr>
        <p:blipFill>
          <a:blip r:embed="rId6"/>
          <a:srcRect/>
          <a:stretch>
            <a:fillRect/>
          </a:stretch>
        </p:blipFill>
        <p:spPr bwMode="auto">
          <a:xfrm>
            <a:off x="896938" y="5726113"/>
            <a:ext cx="6937375" cy="185737"/>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US" smtClean="0"/>
              <a:t>Defining a Column Alias</a:t>
            </a:r>
          </a:p>
        </p:txBody>
      </p:sp>
      <p:sp>
        <p:nvSpPr>
          <p:cNvPr id="21507" name="Rectangle 3"/>
          <p:cNvSpPr>
            <a:spLocks noGrp="1" noChangeArrowheads="1"/>
          </p:cNvSpPr>
          <p:nvPr>
            <p:ph type="body" idx="1"/>
          </p:nvPr>
        </p:nvSpPr>
        <p:spPr>
          <a:xfrm>
            <a:off x="874713" y="1814513"/>
            <a:ext cx="7385050" cy="3101975"/>
          </a:xfrm>
          <a:noFill/>
        </p:spPr>
        <p:txBody>
          <a:bodyPr/>
          <a:lstStyle/>
          <a:p>
            <a:pPr>
              <a:buFont typeface="Arial" charset="0"/>
              <a:buNone/>
            </a:pPr>
            <a:r>
              <a:rPr lang="en-US" smtClean="0"/>
              <a:t>A column alias:</a:t>
            </a:r>
          </a:p>
          <a:p>
            <a:r>
              <a:rPr lang="en-US" smtClean="0"/>
              <a:t>Renames a column heading</a:t>
            </a:r>
          </a:p>
          <a:p>
            <a:r>
              <a:rPr lang="en-US" smtClean="0"/>
              <a:t>Is useful with calculations</a:t>
            </a:r>
          </a:p>
          <a:p>
            <a:r>
              <a:rPr lang="en-US" smtClean="0"/>
              <a:t>Immediately follows the column name - there can also be the optional </a:t>
            </a:r>
            <a:r>
              <a:rPr lang="en-US" smtClean="0">
                <a:latin typeface="Courier New" pitchFamily="49" charset="0"/>
              </a:rPr>
              <a:t>AS</a:t>
            </a:r>
            <a:r>
              <a:rPr lang="en-US" smtClean="0"/>
              <a:t> keyword between the column name and alias</a:t>
            </a:r>
          </a:p>
          <a:p>
            <a:r>
              <a:rPr lang="en-US" smtClean="0"/>
              <a:t>Requires double quotation marks if it contains spaces or special characters or is case sensitive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4"/>
          <p:cNvPicPr>
            <a:picLocks noChangeAspect="1" noChangeArrowheads="1"/>
          </p:cNvPicPr>
          <p:nvPr/>
        </p:nvPicPr>
        <p:blipFill>
          <a:blip r:embed="rId3"/>
          <a:srcRect/>
          <a:stretch>
            <a:fillRect/>
          </a:stretch>
        </p:blipFill>
        <p:spPr bwMode="auto">
          <a:xfrm>
            <a:off x="971550" y="4621213"/>
            <a:ext cx="6953250" cy="866775"/>
          </a:xfrm>
          <a:prstGeom prst="rect">
            <a:avLst/>
          </a:prstGeom>
          <a:noFill/>
          <a:ln w="25400">
            <a:noFill/>
            <a:miter lim="800000"/>
            <a:headEnd type="none" w="sm" len="sm"/>
            <a:tailEnd type="none" w="sm" len="sm"/>
          </a:ln>
        </p:spPr>
      </p:pic>
      <p:pic>
        <p:nvPicPr>
          <p:cNvPr id="22531" name="Picture 50"/>
          <p:cNvPicPr>
            <a:picLocks noChangeAspect="1" noChangeArrowheads="1"/>
          </p:cNvPicPr>
          <p:nvPr/>
        </p:nvPicPr>
        <p:blipFill>
          <a:blip r:embed="rId4"/>
          <a:srcRect/>
          <a:stretch>
            <a:fillRect/>
          </a:stretch>
        </p:blipFill>
        <p:spPr bwMode="auto">
          <a:xfrm>
            <a:off x="971550" y="2224088"/>
            <a:ext cx="6972300" cy="885825"/>
          </a:xfrm>
          <a:prstGeom prst="rect">
            <a:avLst/>
          </a:prstGeom>
          <a:noFill/>
          <a:ln w="25400">
            <a:noFill/>
            <a:miter lim="800000"/>
            <a:headEnd type="none" w="sm" len="sm"/>
            <a:tailEnd type="none" w="sm" len="sm"/>
          </a:ln>
        </p:spPr>
      </p:pic>
      <p:sp>
        <p:nvSpPr>
          <p:cNvPr id="37890" name="Rectangle 2"/>
          <p:cNvSpPr>
            <a:spLocks noChangeArrowheads="1"/>
          </p:cNvSpPr>
          <p:nvPr/>
        </p:nvSpPr>
        <p:spPr bwMode="blackWhite">
          <a:xfrm>
            <a:off x="971550" y="1397000"/>
            <a:ext cx="69278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37891" name="Rectangle 3"/>
          <p:cNvSpPr>
            <a:spLocks noChangeArrowheads="1"/>
          </p:cNvSpPr>
          <p:nvPr/>
        </p:nvSpPr>
        <p:spPr bwMode="blackWhite">
          <a:xfrm>
            <a:off x="971550" y="3862388"/>
            <a:ext cx="6972300" cy="688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2534" name="Rectangle 4"/>
          <p:cNvSpPr>
            <a:spLocks noGrp="1" noChangeArrowheads="1"/>
          </p:cNvSpPr>
          <p:nvPr>
            <p:ph type="title"/>
          </p:nvPr>
        </p:nvSpPr>
        <p:spPr>
          <a:noFill/>
        </p:spPr>
        <p:txBody>
          <a:bodyPr/>
          <a:lstStyle/>
          <a:p>
            <a:r>
              <a:rPr lang="en-US" smtClean="0"/>
              <a:t>Using Column Aliases</a:t>
            </a:r>
          </a:p>
        </p:txBody>
      </p:sp>
      <p:sp>
        <p:nvSpPr>
          <p:cNvPr id="22535" name="Rectangle 12"/>
          <p:cNvSpPr>
            <a:spLocks noChangeArrowheads="1"/>
          </p:cNvSpPr>
          <p:nvPr/>
        </p:nvSpPr>
        <p:spPr bwMode="ltGray">
          <a:xfrm>
            <a:off x="1150938" y="2271713"/>
            <a:ext cx="3552825" cy="201612"/>
          </a:xfrm>
          <a:prstGeom prst="rect">
            <a:avLst/>
          </a:prstGeom>
          <a:noFill/>
          <a:ln w="25400">
            <a:solidFill>
              <a:srgbClr val="FF5050"/>
            </a:solidFill>
            <a:miter lim="800000"/>
            <a:headEnd/>
            <a:tailEnd/>
          </a:ln>
        </p:spPr>
        <p:txBody>
          <a:bodyPr wrap="none" anchor="ctr"/>
          <a:lstStyle/>
          <a:p>
            <a:endParaRPr lang="en-US"/>
          </a:p>
        </p:txBody>
      </p:sp>
      <p:sp>
        <p:nvSpPr>
          <p:cNvPr id="22536" name="Rectangle 18"/>
          <p:cNvSpPr>
            <a:spLocks noChangeArrowheads="1"/>
          </p:cNvSpPr>
          <p:nvPr/>
        </p:nvSpPr>
        <p:spPr bwMode="ltGray">
          <a:xfrm>
            <a:off x="1127125" y="4646613"/>
            <a:ext cx="2479675" cy="198437"/>
          </a:xfrm>
          <a:prstGeom prst="rect">
            <a:avLst/>
          </a:prstGeom>
          <a:noFill/>
          <a:ln w="25400">
            <a:solidFill>
              <a:srgbClr val="FF5050"/>
            </a:solidFill>
            <a:miter lim="800000"/>
            <a:headEnd/>
            <a:tailEnd/>
          </a:ln>
        </p:spPr>
        <p:txBody>
          <a:bodyPr wrap="none" anchor="ctr"/>
          <a:lstStyle/>
          <a:p>
            <a:endParaRPr lang="en-US"/>
          </a:p>
        </p:txBody>
      </p:sp>
      <p:sp>
        <p:nvSpPr>
          <p:cNvPr id="22537" name="Rectangle 30"/>
          <p:cNvSpPr>
            <a:spLocks noChangeArrowheads="1"/>
          </p:cNvSpPr>
          <p:nvPr/>
        </p:nvSpPr>
        <p:spPr bwMode="blackWhite">
          <a:xfrm>
            <a:off x="936625" y="3941763"/>
            <a:ext cx="6438900" cy="5492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chemeClr val="bg1"/>
                </a:solidFill>
                <a:latin typeface="Courier New" pitchFamily="49" charset="0"/>
              </a:rPr>
              <a:t>SELECT last_name "Name", salary*12 "Annual Salary"</a:t>
            </a:r>
          </a:p>
          <a:p>
            <a:pPr>
              <a:tabLst>
                <a:tab pos="1200150" algn="l"/>
              </a:tabLst>
            </a:pPr>
            <a:r>
              <a:rPr lang="en-US" sz="1800" b="1">
                <a:solidFill>
                  <a:schemeClr val="bg1"/>
                </a:solidFill>
                <a:latin typeface="Courier New" pitchFamily="49" charset="0"/>
              </a:rPr>
              <a:t>FROM   employees;</a:t>
            </a:r>
          </a:p>
        </p:txBody>
      </p:sp>
      <p:sp>
        <p:nvSpPr>
          <p:cNvPr id="22538" name="Rectangle 31"/>
          <p:cNvSpPr>
            <a:spLocks noChangeArrowheads="1"/>
          </p:cNvSpPr>
          <p:nvPr/>
        </p:nvSpPr>
        <p:spPr bwMode="blackWhite">
          <a:xfrm>
            <a:off x="949325" y="1384300"/>
            <a:ext cx="5108575" cy="7270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last_name AS name, commission_pct comm</a:t>
            </a:r>
          </a:p>
          <a:p>
            <a:pPr>
              <a:tabLst>
                <a:tab pos="1200150" algn="l"/>
              </a:tabLst>
            </a:pPr>
            <a:r>
              <a:rPr lang="en-US" sz="1800" b="1">
                <a:solidFill>
                  <a:srgbClr val="000000"/>
                </a:solidFill>
                <a:latin typeface="Courier New" pitchFamily="49" charset="0"/>
              </a:rPr>
              <a:t>FROM   employees;</a:t>
            </a:r>
          </a:p>
        </p:txBody>
      </p:sp>
      <p:sp>
        <p:nvSpPr>
          <p:cNvPr id="22539" name="Rectangle 32"/>
          <p:cNvSpPr>
            <a:spLocks noChangeArrowheads="1"/>
          </p:cNvSpPr>
          <p:nvPr/>
        </p:nvSpPr>
        <p:spPr bwMode="ltGray">
          <a:xfrm>
            <a:off x="3725863" y="1492250"/>
            <a:ext cx="619125" cy="219075"/>
          </a:xfrm>
          <a:prstGeom prst="rect">
            <a:avLst/>
          </a:prstGeom>
          <a:noFill/>
          <a:ln w="25400">
            <a:solidFill>
              <a:schemeClr val="hlink"/>
            </a:solidFill>
            <a:miter lim="800000"/>
            <a:headEnd/>
            <a:tailEnd/>
          </a:ln>
        </p:spPr>
        <p:txBody>
          <a:bodyPr wrap="none" anchor="ctr"/>
          <a:lstStyle/>
          <a:p>
            <a:endParaRPr lang="en-US"/>
          </a:p>
        </p:txBody>
      </p:sp>
      <p:sp>
        <p:nvSpPr>
          <p:cNvPr id="22540" name="Rectangle 36"/>
          <p:cNvSpPr>
            <a:spLocks noChangeArrowheads="1"/>
          </p:cNvSpPr>
          <p:nvPr/>
        </p:nvSpPr>
        <p:spPr bwMode="ltGray">
          <a:xfrm>
            <a:off x="3319463" y="3956050"/>
            <a:ext cx="885825" cy="231775"/>
          </a:xfrm>
          <a:prstGeom prst="rect">
            <a:avLst/>
          </a:prstGeom>
          <a:noFill/>
          <a:ln w="25400">
            <a:solidFill>
              <a:schemeClr val="hlink"/>
            </a:solidFill>
            <a:miter lim="800000"/>
            <a:headEnd/>
            <a:tailEnd/>
          </a:ln>
        </p:spPr>
        <p:txBody>
          <a:bodyPr wrap="none" anchor="ctr"/>
          <a:lstStyle/>
          <a:p>
            <a:endParaRPr lang="en-US"/>
          </a:p>
        </p:txBody>
      </p:sp>
      <p:sp>
        <p:nvSpPr>
          <p:cNvPr id="22541" name="Text Box 39"/>
          <p:cNvSpPr txBox="1">
            <a:spLocks noChangeArrowheads="1"/>
          </p:cNvSpPr>
          <p:nvPr/>
        </p:nvSpPr>
        <p:spPr bwMode="auto">
          <a:xfrm>
            <a:off x="949325" y="29448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sp>
        <p:nvSpPr>
          <p:cNvPr id="22542" name="Text Box 42"/>
          <p:cNvSpPr txBox="1">
            <a:spLocks noChangeArrowheads="1"/>
          </p:cNvSpPr>
          <p:nvPr/>
        </p:nvSpPr>
        <p:spPr bwMode="auto">
          <a:xfrm>
            <a:off x="949325" y="52943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22543" name="Picture 51"/>
          <p:cNvPicPr>
            <a:picLocks noChangeAspect="1" noChangeArrowheads="1"/>
          </p:cNvPicPr>
          <p:nvPr/>
        </p:nvPicPr>
        <p:blipFill>
          <a:blip r:embed="rId5"/>
          <a:srcRect/>
          <a:stretch>
            <a:fillRect/>
          </a:stretch>
        </p:blipFill>
        <p:spPr bwMode="auto">
          <a:xfrm>
            <a:off x="971550" y="3325813"/>
            <a:ext cx="6981825" cy="180975"/>
          </a:xfrm>
          <a:prstGeom prst="rect">
            <a:avLst/>
          </a:prstGeom>
          <a:noFill/>
          <a:ln w="25400">
            <a:noFill/>
            <a:miter lim="800000"/>
            <a:headEnd type="none" w="sm" len="sm"/>
            <a:tailEnd type="none" w="sm" len="sm"/>
          </a:ln>
        </p:spPr>
      </p:pic>
      <p:sp>
        <p:nvSpPr>
          <p:cNvPr id="22544" name="Rectangle 52"/>
          <p:cNvSpPr>
            <a:spLocks noChangeArrowheads="1"/>
          </p:cNvSpPr>
          <p:nvPr/>
        </p:nvSpPr>
        <p:spPr bwMode="ltGray">
          <a:xfrm>
            <a:off x="6659563" y="1492250"/>
            <a:ext cx="619125" cy="219075"/>
          </a:xfrm>
          <a:prstGeom prst="rect">
            <a:avLst/>
          </a:prstGeom>
          <a:noFill/>
          <a:ln w="25400">
            <a:solidFill>
              <a:schemeClr val="hlink"/>
            </a:solidFill>
            <a:miter lim="800000"/>
            <a:headEnd/>
            <a:tailEnd/>
          </a:ln>
        </p:spPr>
        <p:txBody>
          <a:bodyPr wrap="none" anchor="ctr"/>
          <a:lstStyle/>
          <a:p>
            <a:endParaRPr lang="en-US"/>
          </a:p>
        </p:txBody>
      </p:sp>
      <p:sp>
        <p:nvSpPr>
          <p:cNvPr id="22545" name="Rectangle 53"/>
          <p:cNvSpPr>
            <a:spLocks noChangeArrowheads="1"/>
          </p:cNvSpPr>
          <p:nvPr/>
        </p:nvSpPr>
        <p:spPr bwMode="ltGray">
          <a:xfrm>
            <a:off x="4995863" y="2266950"/>
            <a:ext cx="2638425" cy="193675"/>
          </a:xfrm>
          <a:prstGeom prst="rect">
            <a:avLst/>
          </a:prstGeom>
          <a:noFill/>
          <a:ln w="25400">
            <a:solidFill>
              <a:schemeClr val="hlink"/>
            </a:solidFill>
            <a:miter lim="800000"/>
            <a:headEnd/>
            <a:tailEnd/>
          </a:ln>
        </p:spPr>
        <p:txBody>
          <a:bodyPr wrap="none" anchor="ctr"/>
          <a:lstStyle/>
          <a:p>
            <a:endParaRPr lang="en-US"/>
          </a:p>
        </p:txBody>
      </p:sp>
      <p:pic>
        <p:nvPicPr>
          <p:cNvPr id="22546" name="Picture 55"/>
          <p:cNvPicPr>
            <a:picLocks noChangeAspect="1" noChangeArrowheads="1"/>
          </p:cNvPicPr>
          <p:nvPr/>
        </p:nvPicPr>
        <p:blipFill>
          <a:blip r:embed="rId5"/>
          <a:srcRect/>
          <a:stretch>
            <a:fillRect/>
          </a:stretch>
        </p:blipFill>
        <p:spPr bwMode="auto">
          <a:xfrm>
            <a:off x="971550" y="5675313"/>
            <a:ext cx="6981825" cy="180975"/>
          </a:xfrm>
          <a:prstGeom prst="rect">
            <a:avLst/>
          </a:prstGeom>
          <a:noFill/>
          <a:ln w="25400">
            <a:noFill/>
            <a:miter lim="800000"/>
            <a:headEnd type="none" w="sm" len="sm"/>
            <a:tailEnd type="none" w="sm" len="sm"/>
          </a:ln>
        </p:spPr>
      </p:pic>
      <p:sp>
        <p:nvSpPr>
          <p:cNvPr id="22547" name="Rectangle 56"/>
          <p:cNvSpPr>
            <a:spLocks noChangeArrowheads="1"/>
          </p:cNvSpPr>
          <p:nvPr/>
        </p:nvSpPr>
        <p:spPr bwMode="ltGray">
          <a:xfrm>
            <a:off x="4479925" y="4646613"/>
            <a:ext cx="2479675" cy="198437"/>
          </a:xfrm>
          <a:prstGeom prst="rect">
            <a:avLst/>
          </a:prstGeom>
          <a:noFill/>
          <a:ln w="25400">
            <a:solidFill>
              <a:srgbClr val="FF5050"/>
            </a:solidFill>
            <a:miter lim="800000"/>
            <a:headEnd/>
            <a:tailEnd/>
          </a:ln>
        </p:spPr>
        <p:txBody>
          <a:bodyPr wrap="none" anchor="ctr"/>
          <a:lstStyle/>
          <a:p>
            <a:endParaRPr lang="en-US"/>
          </a:p>
        </p:txBody>
      </p:sp>
      <p:sp>
        <p:nvSpPr>
          <p:cNvPr id="22548" name="Rectangle 57"/>
          <p:cNvSpPr>
            <a:spLocks noChangeArrowheads="1"/>
          </p:cNvSpPr>
          <p:nvPr/>
        </p:nvSpPr>
        <p:spPr bwMode="ltGray">
          <a:xfrm>
            <a:off x="5795963" y="3943350"/>
            <a:ext cx="2079625" cy="231775"/>
          </a:xfrm>
          <a:prstGeom prst="rect">
            <a:avLst/>
          </a:prstGeom>
          <a:noFill/>
          <a:ln w="25400">
            <a:solidFill>
              <a:schemeClr val="hlink"/>
            </a:solidFill>
            <a:miter lim="800000"/>
            <a:headEnd/>
            <a:tailEnd/>
          </a:ln>
        </p:spPr>
        <p:txBody>
          <a:bodyPr wrap="none" anchor="ctr"/>
          <a:lstStyle/>
          <a:p>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smtClean="0"/>
              <a:t>Concatenation Operator</a:t>
            </a:r>
          </a:p>
        </p:txBody>
      </p:sp>
      <p:sp>
        <p:nvSpPr>
          <p:cNvPr id="23555" name="Rectangle 3"/>
          <p:cNvSpPr>
            <a:spLocks noGrp="1" noChangeArrowheads="1"/>
          </p:cNvSpPr>
          <p:nvPr>
            <p:ph type="body" idx="1"/>
          </p:nvPr>
        </p:nvSpPr>
        <p:spPr>
          <a:xfrm>
            <a:off x="874713" y="1814513"/>
            <a:ext cx="7385050" cy="2349500"/>
          </a:xfrm>
          <a:noFill/>
        </p:spPr>
        <p:txBody>
          <a:bodyPr/>
          <a:lstStyle/>
          <a:p>
            <a:pPr>
              <a:buFont typeface="Arial" charset="0"/>
              <a:buNone/>
            </a:pPr>
            <a:r>
              <a:rPr lang="en-US" smtClean="0"/>
              <a:t>A concatenation operator:</a:t>
            </a:r>
          </a:p>
          <a:p>
            <a:r>
              <a:rPr lang="en-US" smtClean="0"/>
              <a:t>Concatenates columns or character strings to other columns </a:t>
            </a:r>
          </a:p>
          <a:p>
            <a:r>
              <a:rPr lang="en-US" smtClean="0"/>
              <a:t>Is represented by two vertical bars (||)</a:t>
            </a:r>
          </a:p>
          <a:p>
            <a:r>
              <a:rPr lang="en-US" smtClean="0"/>
              <a:t>Creates a resultant column that is a character expression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3"/>
          <p:cNvPicPr>
            <a:picLocks noChangeAspect="1" noChangeArrowheads="1"/>
          </p:cNvPicPr>
          <p:nvPr/>
        </p:nvPicPr>
        <p:blipFill>
          <a:blip r:embed="rId3"/>
          <a:srcRect/>
          <a:stretch>
            <a:fillRect/>
          </a:stretch>
        </p:blipFill>
        <p:spPr bwMode="auto">
          <a:xfrm>
            <a:off x="993775" y="2849563"/>
            <a:ext cx="6953250" cy="1971675"/>
          </a:xfrm>
          <a:prstGeom prst="rect">
            <a:avLst/>
          </a:prstGeom>
          <a:noFill/>
          <a:ln w="25400">
            <a:noFill/>
            <a:miter lim="800000"/>
            <a:headEnd type="none" w="sm" len="sm"/>
            <a:tailEnd type="none" w="sm" len="sm"/>
          </a:ln>
        </p:spPr>
      </p:pic>
      <p:sp>
        <p:nvSpPr>
          <p:cNvPr id="41986" name="Rectangle 2"/>
          <p:cNvSpPr>
            <a:spLocks noChangeArrowheads="1"/>
          </p:cNvSpPr>
          <p:nvPr/>
        </p:nvSpPr>
        <p:spPr bwMode="blackWhite">
          <a:xfrm>
            <a:off x="993775" y="1949450"/>
            <a:ext cx="69119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800" b="1">
              <a:solidFill>
                <a:srgbClr val="000000"/>
              </a:solidFill>
              <a:latin typeface="Courier New" pitchFamily="49" charset="0"/>
            </a:endParaRPr>
          </a:p>
          <a:p>
            <a:pPr>
              <a:tabLst>
                <a:tab pos="1200150" algn="l"/>
              </a:tabLst>
              <a:defRPr/>
            </a:pPr>
            <a:endParaRPr lang="en-US" sz="1800" b="1">
              <a:solidFill>
                <a:srgbClr val="000000"/>
              </a:solidFill>
              <a:latin typeface="Courier New" pitchFamily="49" charset="0"/>
            </a:endParaRPr>
          </a:p>
        </p:txBody>
      </p:sp>
      <p:sp>
        <p:nvSpPr>
          <p:cNvPr id="24580" name="Rectangle 3"/>
          <p:cNvSpPr>
            <a:spLocks noGrp="1" noChangeArrowheads="1"/>
          </p:cNvSpPr>
          <p:nvPr>
            <p:ph type="title"/>
          </p:nvPr>
        </p:nvSpPr>
        <p:spPr>
          <a:noFill/>
        </p:spPr>
        <p:txBody>
          <a:bodyPr/>
          <a:lstStyle/>
          <a:p>
            <a:r>
              <a:rPr lang="en-US" smtClean="0"/>
              <a:t>Using the Concatenation Operator</a:t>
            </a:r>
          </a:p>
        </p:txBody>
      </p:sp>
      <p:sp>
        <p:nvSpPr>
          <p:cNvPr id="24581" name="Rectangle 12"/>
          <p:cNvSpPr>
            <a:spLocks noChangeArrowheads="1"/>
          </p:cNvSpPr>
          <p:nvPr/>
        </p:nvSpPr>
        <p:spPr bwMode="blackWhite">
          <a:xfrm>
            <a:off x="981075" y="1936750"/>
            <a:ext cx="7153275" cy="7270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chemeClr val="bg1"/>
                </a:solidFill>
                <a:latin typeface="Courier New" pitchFamily="49" charset="0"/>
              </a:rPr>
              <a:t>SELECT	last_name||job_id AS "Employees"</a:t>
            </a:r>
          </a:p>
          <a:p>
            <a:pPr>
              <a:tabLst>
                <a:tab pos="1200150" algn="l"/>
              </a:tabLst>
            </a:pPr>
            <a:r>
              <a:rPr lang="en-US" sz="1800" b="1">
                <a:solidFill>
                  <a:schemeClr val="bg1"/>
                </a:solidFill>
                <a:latin typeface="Courier New" pitchFamily="49" charset="0"/>
              </a:rPr>
              <a:t>FROM 	employees;</a:t>
            </a:r>
          </a:p>
        </p:txBody>
      </p:sp>
      <p:sp>
        <p:nvSpPr>
          <p:cNvPr id="24582" name="Rectangle 16"/>
          <p:cNvSpPr>
            <a:spLocks noChangeArrowheads="1"/>
          </p:cNvSpPr>
          <p:nvPr/>
        </p:nvSpPr>
        <p:spPr bwMode="ltGray">
          <a:xfrm>
            <a:off x="3509963" y="2025650"/>
            <a:ext cx="288925" cy="269875"/>
          </a:xfrm>
          <a:prstGeom prst="rect">
            <a:avLst/>
          </a:prstGeom>
          <a:noFill/>
          <a:ln w="25400">
            <a:solidFill>
              <a:schemeClr val="hlink"/>
            </a:solidFill>
            <a:miter lim="800000"/>
            <a:headEnd/>
            <a:tailEnd/>
          </a:ln>
        </p:spPr>
        <p:txBody>
          <a:bodyPr wrap="none" anchor="ctr"/>
          <a:lstStyle/>
          <a:p>
            <a:endParaRPr lang="en-US"/>
          </a:p>
        </p:txBody>
      </p:sp>
      <p:sp>
        <p:nvSpPr>
          <p:cNvPr id="24583" name="Text Box 19"/>
          <p:cNvSpPr txBox="1">
            <a:spLocks noChangeArrowheads="1"/>
          </p:cNvSpPr>
          <p:nvPr/>
        </p:nvSpPr>
        <p:spPr bwMode="auto">
          <a:xfrm>
            <a:off x="962025" y="46720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24584" name="Picture 24"/>
          <p:cNvPicPr>
            <a:picLocks noChangeAspect="1" noChangeArrowheads="1"/>
          </p:cNvPicPr>
          <p:nvPr/>
        </p:nvPicPr>
        <p:blipFill>
          <a:blip r:embed="rId4"/>
          <a:srcRect/>
          <a:stretch>
            <a:fillRect/>
          </a:stretch>
        </p:blipFill>
        <p:spPr bwMode="auto">
          <a:xfrm>
            <a:off x="993775" y="5078413"/>
            <a:ext cx="6981825" cy="180975"/>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smtClean="0"/>
              <a:t>Objectives</a:t>
            </a:r>
          </a:p>
        </p:txBody>
      </p:sp>
      <p:sp>
        <p:nvSpPr>
          <p:cNvPr id="7171" name="Rectangle 3"/>
          <p:cNvSpPr>
            <a:spLocks noGrp="1" noChangeArrowheads="1"/>
          </p:cNvSpPr>
          <p:nvPr>
            <p:ph type="body" idx="1"/>
          </p:nvPr>
        </p:nvSpPr>
        <p:spPr>
          <a:xfrm>
            <a:off x="874713" y="1814513"/>
            <a:ext cx="7385050" cy="2349500"/>
          </a:xfrm>
          <a:noFill/>
        </p:spPr>
        <p:txBody>
          <a:bodyPr/>
          <a:lstStyle/>
          <a:p>
            <a:pPr>
              <a:spcBef>
                <a:spcPct val="0"/>
              </a:spcBef>
              <a:buFont typeface="Arial" charset="0"/>
              <a:buNone/>
            </a:pPr>
            <a:r>
              <a:rPr lang="en-US" smtClean="0"/>
              <a:t>After completing this lesson, you should be able to </a:t>
            </a:r>
          </a:p>
          <a:p>
            <a:pPr>
              <a:spcBef>
                <a:spcPct val="0"/>
              </a:spcBef>
              <a:buFont typeface="Arial" charset="0"/>
              <a:buNone/>
            </a:pPr>
            <a:r>
              <a:rPr lang="en-US" smtClean="0"/>
              <a:t>do the following:</a:t>
            </a:r>
          </a:p>
          <a:p>
            <a:r>
              <a:rPr lang="en-US" smtClean="0"/>
              <a:t>List the capabilities of SQL </a:t>
            </a:r>
            <a:r>
              <a:rPr lang="en-US" smtClean="0">
                <a:latin typeface="Courier New" pitchFamily="49" charset="0"/>
              </a:rPr>
              <a:t>SELECT</a:t>
            </a:r>
            <a:r>
              <a:rPr lang="en-US" smtClean="0"/>
              <a:t> statements</a:t>
            </a:r>
          </a:p>
          <a:p>
            <a:r>
              <a:rPr lang="en-US" smtClean="0"/>
              <a:t>Execute a basic </a:t>
            </a:r>
            <a:r>
              <a:rPr lang="en-US" smtClean="0">
                <a:latin typeface="Courier New" pitchFamily="49" charset="0"/>
              </a:rPr>
              <a:t>SELECT</a:t>
            </a:r>
            <a:r>
              <a:rPr lang="en-US" smtClean="0"/>
              <a:t> statement</a:t>
            </a:r>
          </a:p>
          <a:p>
            <a:r>
              <a:rPr lang="en-US" smtClean="0"/>
              <a:t>Differentiate between SQL statements and </a:t>
            </a:r>
            <a:r>
              <a:rPr lang="en-US" i="1" smtClean="0">
                <a:latin typeface="Times New Roman" charset="0"/>
              </a:rPr>
              <a:t>i</a:t>
            </a:r>
            <a:r>
              <a:rPr lang="en-US" smtClean="0"/>
              <a:t>SQL*Plus commands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smtClean="0"/>
              <a:t>Literal Character Strings</a:t>
            </a:r>
          </a:p>
        </p:txBody>
      </p:sp>
      <p:sp>
        <p:nvSpPr>
          <p:cNvPr id="25603" name="Rectangle 3"/>
          <p:cNvSpPr>
            <a:spLocks noGrp="1" noChangeArrowheads="1"/>
          </p:cNvSpPr>
          <p:nvPr>
            <p:ph type="body" idx="1"/>
          </p:nvPr>
        </p:nvSpPr>
        <p:spPr>
          <a:xfrm>
            <a:off x="874713" y="1814513"/>
            <a:ext cx="7385050" cy="2232025"/>
          </a:xfrm>
          <a:noFill/>
        </p:spPr>
        <p:txBody>
          <a:bodyPr/>
          <a:lstStyle/>
          <a:p>
            <a:r>
              <a:rPr lang="en-US" smtClean="0"/>
              <a:t>A literal is a character, a number, or a date included in the </a:t>
            </a:r>
            <a:r>
              <a:rPr lang="en-US" smtClean="0">
                <a:latin typeface="Courier New" pitchFamily="49" charset="0"/>
              </a:rPr>
              <a:t>SELECT</a:t>
            </a:r>
            <a:r>
              <a:rPr lang="en-US" smtClean="0"/>
              <a:t> list.</a:t>
            </a:r>
          </a:p>
          <a:p>
            <a:r>
              <a:rPr lang="en-US" smtClean="0"/>
              <a:t>Date and character literal values must be enclosed within single quotation marks.</a:t>
            </a:r>
          </a:p>
          <a:p>
            <a:r>
              <a:rPr lang="en-US" smtClean="0"/>
              <a:t>Each character string is output once for each</a:t>
            </a:r>
            <a:br>
              <a:rPr lang="en-US" smtClean="0"/>
            </a:br>
            <a:r>
              <a:rPr lang="en-US" smtClean="0"/>
              <a:t>row returned.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41388" y="2119313"/>
            <a:ext cx="6934200" cy="919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2688" algn="l"/>
              </a:tabLst>
              <a:defRPr/>
            </a:pPr>
            <a:endParaRPr lang="en-US" sz="1800" b="1">
              <a:solidFill>
                <a:srgbClr val="000000"/>
              </a:solidFill>
              <a:latin typeface="Courier New" pitchFamily="49" charset="0"/>
            </a:endParaRPr>
          </a:p>
          <a:p>
            <a:pPr>
              <a:tabLst>
                <a:tab pos="1200150" algn="l"/>
                <a:tab pos="2452688" algn="l"/>
              </a:tabLst>
              <a:defRPr/>
            </a:pPr>
            <a:endParaRPr lang="en-US" sz="1800" b="1">
              <a:solidFill>
                <a:srgbClr val="000000"/>
              </a:solidFill>
              <a:latin typeface="Courier New" pitchFamily="49" charset="0"/>
            </a:endParaRPr>
          </a:p>
        </p:txBody>
      </p:sp>
      <p:sp>
        <p:nvSpPr>
          <p:cNvPr id="26627" name="Rectangle 3"/>
          <p:cNvSpPr>
            <a:spLocks noGrp="1" noChangeArrowheads="1"/>
          </p:cNvSpPr>
          <p:nvPr>
            <p:ph type="title"/>
          </p:nvPr>
        </p:nvSpPr>
        <p:spPr>
          <a:xfrm>
            <a:off x="731838" y="530225"/>
            <a:ext cx="7618412" cy="881063"/>
          </a:xfrm>
          <a:noFill/>
        </p:spPr>
        <p:txBody>
          <a:bodyPr/>
          <a:lstStyle/>
          <a:p>
            <a:r>
              <a:rPr lang="en-US" smtClean="0"/>
              <a:t>Using Literal Character Strings</a:t>
            </a:r>
          </a:p>
        </p:txBody>
      </p:sp>
      <p:sp>
        <p:nvSpPr>
          <p:cNvPr id="26628" name="Rectangle 5"/>
          <p:cNvSpPr>
            <a:spLocks noChangeArrowheads="1"/>
          </p:cNvSpPr>
          <p:nvPr/>
        </p:nvSpPr>
        <p:spPr bwMode="blackWhite">
          <a:xfrm>
            <a:off x="942975" y="2097088"/>
            <a:ext cx="7315200" cy="1031875"/>
          </a:xfrm>
          <a:prstGeom prst="rect">
            <a:avLst/>
          </a:prstGeom>
          <a:noFill/>
          <a:ln w="9525">
            <a:noFill/>
            <a:miter lim="800000"/>
            <a:headEnd/>
            <a:tailEnd/>
          </a:ln>
        </p:spPr>
        <p:txBody>
          <a:bodyPr wrap="none" lIns="92075" tIns="46038" rIns="92075" bIns="46038" anchor="ctr"/>
          <a:lstStyle/>
          <a:p>
            <a:pPr>
              <a:tabLst>
                <a:tab pos="1200150" algn="l"/>
                <a:tab pos="2452688" algn="l"/>
              </a:tabLst>
            </a:pPr>
            <a:r>
              <a:rPr lang="en-US" sz="1800" b="1">
                <a:solidFill>
                  <a:srgbClr val="000000"/>
                </a:solidFill>
                <a:latin typeface="Courier New" pitchFamily="49" charset="0"/>
              </a:rPr>
              <a:t>SELECT last_name	||' is a '||job_id </a:t>
            </a:r>
          </a:p>
          <a:p>
            <a:pPr>
              <a:tabLst>
                <a:tab pos="1200150" algn="l"/>
                <a:tab pos="2452688" algn="l"/>
              </a:tabLst>
            </a:pPr>
            <a:r>
              <a:rPr lang="en-US" sz="1800" b="1">
                <a:solidFill>
                  <a:srgbClr val="000000"/>
                </a:solidFill>
                <a:latin typeface="Courier New" pitchFamily="49" charset="0"/>
              </a:rPr>
              <a:t>       AS "Employee Details"</a:t>
            </a:r>
          </a:p>
          <a:p>
            <a:pPr>
              <a:tabLst>
                <a:tab pos="1200150" algn="l"/>
                <a:tab pos="2452688" algn="l"/>
              </a:tabLst>
            </a:pPr>
            <a:r>
              <a:rPr lang="en-US" sz="1800" b="1">
                <a:solidFill>
                  <a:srgbClr val="000000"/>
                </a:solidFill>
                <a:latin typeface="Courier New" pitchFamily="49" charset="0"/>
              </a:rPr>
              <a:t>FROM   employees;</a:t>
            </a:r>
          </a:p>
        </p:txBody>
      </p:sp>
      <p:sp>
        <p:nvSpPr>
          <p:cNvPr id="26629" name="Rectangle 16"/>
          <p:cNvSpPr>
            <a:spLocks noChangeArrowheads="1"/>
          </p:cNvSpPr>
          <p:nvPr/>
        </p:nvSpPr>
        <p:spPr bwMode="ltGray">
          <a:xfrm>
            <a:off x="3789363" y="2165350"/>
            <a:ext cx="1063625" cy="307975"/>
          </a:xfrm>
          <a:prstGeom prst="rect">
            <a:avLst/>
          </a:prstGeom>
          <a:noFill/>
          <a:ln w="25400">
            <a:solidFill>
              <a:schemeClr val="hlink"/>
            </a:solidFill>
            <a:miter lim="800000"/>
            <a:headEnd/>
            <a:tailEnd/>
          </a:ln>
        </p:spPr>
        <p:txBody>
          <a:bodyPr wrap="none" anchor="ctr"/>
          <a:lstStyle/>
          <a:p>
            <a:endParaRPr lang="en-US"/>
          </a:p>
        </p:txBody>
      </p:sp>
      <p:sp>
        <p:nvSpPr>
          <p:cNvPr id="26630" name="Text Box 19"/>
          <p:cNvSpPr txBox="1">
            <a:spLocks noChangeArrowheads="1"/>
          </p:cNvSpPr>
          <p:nvPr/>
        </p:nvSpPr>
        <p:spPr bwMode="auto">
          <a:xfrm>
            <a:off x="936625" y="50657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26631" name="Picture 23"/>
          <p:cNvPicPr>
            <a:picLocks noChangeAspect="1" noChangeArrowheads="1"/>
          </p:cNvPicPr>
          <p:nvPr/>
        </p:nvPicPr>
        <p:blipFill>
          <a:blip r:embed="rId3"/>
          <a:srcRect/>
          <a:stretch>
            <a:fillRect/>
          </a:stretch>
        </p:blipFill>
        <p:spPr bwMode="auto">
          <a:xfrm>
            <a:off x="941388" y="3255963"/>
            <a:ext cx="6934200" cy="1971675"/>
          </a:xfrm>
          <a:prstGeom prst="rect">
            <a:avLst/>
          </a:prstGeom>
          <a:noFill/>
          <a:ln w="25400">
            <a:noFill/>
            <a:miter lim="800000"/>
            <a:headEnd type="none" w="sm" len="sm"/>
            <a:tailEnd type="none" w="sm" len="sm"/>
          </a:ln>
        </p:spPr>
      </p:pic>
      <p:pic>
        <p:nvPicPr>
          <p:cNvPr id="26632" name="Picture 24"/>
          <p:cNvPicPr>
            <a:picLocks noChangeAspect="1" noChangeArrowheads="1"/>
          </p:cNvPicPr>
          <p:nvPr/>
        </p:nvPicPr>
        <p:blipFill>
          <a:blip r:embed="rId4"/>
          <a:srcRect/>
          <a:stretch>
            <a:fillRect/>
          </a:stretch>
        </p:blipFill>
        <p:spPr bwMode="auto">
          <a:xfrm>
            <a:off x="941388" y="5446713"/>
            <a:ext cx="6981825" cy="180975"/>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noFill/>
        </p:spPr>
        <p:txBody>
          <a:bodyPr/>
          <a:lstStyle/>
          <a:p>
            <a:r>
              <a:rPr lang="en-US" smtClean="0"/>
              <a:t>Duplicate Rows</a:t>
            </a:r>
          </a:p>
        </p:txBody>
      </p:sp>
      <p:sp>
        <p:nvSpPr>
          <p:cNvPr id="27651" name="Rectangle 4"/>
          <p:cNvSpPr>
            <a:spLocks noGrp="1" noChangeArrowheads="1"/>
          </p:cNvSpPr>
          <p:nvPr>
            <p:ph type="body" idx="1"/>
          </p:nvPr>
        </p:nvSpPr>
        <p:spPr>
          <a:xfrm>
            <a:off x="873125" y="1884363"/>
            <a:ext cx="7385050" cy="644525"/>
          </a:xfrm>
          <a:noFill/>
        </p:spPr>
        <p:txBody>
          <a:bodyPr/>
          <a:lstStyle/>
          <a:p>
            <a:pPr>
              <a:lnSpc>
                <a:spcPct val="65000"/>
              </a:lnSpc>
              <a:buFont typeface="Arial" charset="0"/>
              <a:buNone/>
            </a:pPr>
            <a:r>
              <a:rPr lang="en-US" smtClean="0"/>
              <a:t>The default display of queries is all rows, including </a:t>
            </a:r>
          </a:p>
          <a:p>
            <a:pPr>
              <a:lnSpc>
                <a:spcPct val="65000"/>
              </a:lnSpc>
              <a:buFont typeface="Arial" charset="0"/>
              <a:buNone/>
            </a:pPr>
            <a:r>
              <a:rPr lang="en-US" smtClean="0"/>
              <a:t>duplicate rows.</a:t>
            </a:r>
          </a:p>
        </p:txBody>
      </p:sp>
      <p:sp>
        <p:nvSpPr>
          <p:cNvPr id="48133" name="Rectangle 5"/>
          <p:cNvSpPr>
            <a:spLocks noChangeArrowheads="1"/>
          </p:cNvSpPr>
          <p:nvPr/>
        </p:nvSpPr>
        <p:spPr bwMode="blackWhite">
          <a:xfrm>
            <a:off x="1030288" y="2552700"/>
            <a:ext cx="6908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SELECT department_id</a:t>
            </a:r>
          </a:p>
          <a:p>
            <a:pPr>
              <a:tabLst>
                <a:tab pos="1200150" algn="l"/>
              </a:tabLst>
              <a:defRPr/>
            </a:pPr>
            <a:r>
              <a:rPr lang="en-US" sz="1800" b="1">
                <a:solidFill>
                  <a:srgbClr val="000000"/>
                </a:solidFill>
                <a:latin typeface="Courier New" pitchFamily="49" charset="0"/>
              </a:rPr>
              <a:t>FROM   employees;</a:t>
            </a:r>
          </a:p>
        </p:txBody>
      </p:sp>
      <p:sp>
        <p:nvSpPr>
          <p:cNvPr id="27653" name="Text Box 18"/>
          <p:cNvSpPr txBox="1">
            <a:spLocks noChangeArrowheads="1"/>
          </p:cNvSpPr>
          <p:nvPr/>
        </p:nvSpPr>
        <p:spPr bwMode="auto">
          <a:xfrm>
            <a:off x="1012825" y="548481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eaLnBrk="1" hangingPunct="1">
              <a:buClr>
                <a:srgbClr val="000000"/>
              </a:buClr>
              <a:buFont typeface="Arial" charset="0"/>
              <a:buNone/>
            </a:pPr>
            <a:r>
              <a:rPr lang="en-US" sz="2400" b="1">
                <a:solidFill>
                  <a:schemeClr val="tx1"/>
                </a:solidFill>
                <a:latin typeface="Arial" charset="0"/>
              </a:rPr>
              <a:t>…</a:t>
            </a:r>
          </a:p>
        </p:txBody>
      </p:sp>
      <p:pic>
        <p:nvPicPr>
          <p:cNvPr id="27654" name="Picture 22"/>
          <p:cNvPicPr>
            <a:picLocks noChangeAspect="1" noChangeArrowheads="1"/>
          </p:cNvPicPr>
          <p:nvPr/>
        </p:nvPicPr>
        <p:blipFill>
          <a:blip r:embed="rId3"/>
          <a:srcRect/>
          <a:stretch>
            <a:fillRect/>
          </a:stretch>
        </p:blipFill>
        <p:spPr bwMode="auto">
          <a:xfrm>
            <a:off x="1030288" y="3476625"/>
            <a:ext cx="6943725" cy="2190750"/>
          </a:xfrm>
          <a:prstGeom prst="rect">
            <a:avLst/>
          </a:prstGeom>
          <a:noFill/>
          <a:ln w="25400">
            <a:noFill/>
            <a:miter lim="800000"/>
            <a:headEnd type="none" w="sm" len="sm"/>
            <a:tailEnd type="none" w="sm" len="sm"/>
          </a:ln>
        </p:spPr>
      </p:pic>
      <p:pic>
        <p:nvPicPr>
          <p:cNvPr id="27655" name="Picture 23"/>
          <p:cNvPicPr>
            <a:picLocks noChangeAspect="1" noChangeArrowheads="1"/>
          </p:cNvPicPr>
          <p:nvPr/>
        </p:nvPicPr>
        <p:blipFill>
          <a:blip r:embed="rId4"/>
          <a:srcRect/>
          <a:stretch>
            <a:fillRect/>
          </a:stretch>
        </p:blipFill>
        <p:spPr bwMode="auto">
          <a:xfrm>
            <a:off x="1030288" y="5865813"/>
            <a:ext cx="6981825" cy="180975"/>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blackWhite">
          <a:xfrm>
            <a:off x="935038" y="2578100"/>
            <a:ext cx="69373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8675" name="Rectangle 3"/>
          <p:cNvSpPr>
            <a:spLocks noGrp="1" noChangeArrowheads="1"/>
          </p:cNvSpPr>
          <p:nvPr>
            <p:ph type="title"/>
          </p:nvPr>
        </p:nvSpPr>
        <p:spPr>
          <a:noFill/>
        </p:spPr>
        <p:txBody>
          <a:bodyPr/>
          <a:lstStyle/>
          <a:p>
            <a:r>
              <a:rPr lang="en-US" smtClean="0"/>
              <a:t>Eliminating Duplicate Rows</a:t>
            </a:r>
          </a:p>
        </p:txBody>
      </p:sp>
      <p:sp>
        <p:nvSpPr>
          <p:cNvPr id="28676" name="Rectangle 4"/>
          <p:cNvSpPr>
            <a:spLocks noChangeArrowheads="1"/>
          </p:cNvSpPr>
          <p:nvPr/>
        </p:nvSpPr>
        <p:spPr bwMode="auto">
          <a:xfrm>
            <a:off x="860425" y="1809750"/>
            <a:ext cx="7369175" cy="727075"/>
          </a:xfrm>
          <a:prstGeom prst="rect">
            <a:avLst/>
          </a:prstGeom>
          <a:noFill/>
          <a:ln w="9525">
            <a:noFill/>
            <a:miter lim="800000"/>
            <a:headEnd/>
            <a:tailEnd/>
          </a:ln>
        </p:spPr>
        <p:txBody>
          <a:bodyPr lIns="92075" tIns="46038" rIns="92075" bIns="46038">
            <a:spAutoFit/>
          </a:bodyPr>
          <a:lstStyle/>
          <a:p>
            <a:pPr defTabSz="822325">
              <a:lnSpc>
                <a:spcPct val="95000"/>
              </a:lnSpc>
              <a:spcBef>
                <a:spcPct val="5000"/>
              </a:spcBef>
            </a:pPr>
            <a:r>
              <a:rPr lang="en-US" sz="2200" b="1">
                <a:solidFill>
                  <a:schemeClr val="tx1"/>
                </a:solidFill>
                <a:latin typeface="Arial" charset="0"/>
              </a:rPr>
              <a:t>Eliminate duplicate rows by using the </a:t>
            </a:r>
            <a:r>
              <a:rPr lang="en-US" sz="2200" b="1">
                <a:solidFill>
                  <a:schemeClr val="tx1"/>
                </a:solidFill>
                <a:latin typeface="Courier New" pitchFamily="49" charset="0"/>
              </a:rPr>
              <a:t>DISTINCT</a:t>
            </a:r>
            <a:r>
              <a:rPr lang="en-US" sz="2200" b="1">
                <a:solidFill>
                  <a:schemeClr val="tx1"/>
                </a:solidFill>
                <a:latin typeface="Arial" charset="0"/>
              </a:rPr>
              <a:t> keyword in the </a:t>
            </a:r>
            <a:r>
              <a:rPr lang="en-US" sz="2200" b="1">
                <a:solidFill>
                  <a:schemeClr val="tx1"/>
                </a:solidFill>
                <a:latin typeface="Courier New" pitchFamily="49" charset="0"/>
              </a:rPr>
              <a:t>SELECT</a:t>
            </a:r>
            <a:r>
              <a:rPr lang="en-US" sz="2200" b="1">
                <a:solidFill>
                  <a:schemeClr val="tx1"/>
                </a:solidFill>
                <a:latin typeface="Arial" charset="0"/>
              </a:rPr>
              <a:t> clause.</a:t>
            </a:r>
          </a:p>
        </p:txBody>
      </p:sp>
      <p:sp>
        <p:nvSpPr>
          <p:cNvPr id="28677" name="Rectangle 13"/>
          <p:cNvSpPr>
            <a:spLocks noChangeArrowheads="1"/>
          </p:cNvSpPr>
          <p:nvPr/>
        </p:nvSpPr>
        <p:spPr bwMode="blackWhite">
          <a:xfrm>
            <a:off x="941388" y="2565400"/>
            <a:ext cx="4572000" cy="727075"/>
          </a:xfrm>
          <a:prstGeom prst="rect">
            <a:avLst/>
          </a:prstGeom>
          <a:noFill/>
          <a:ln w="9525">
            <a:noFill/>
            <a:miter lim="800000"/>
            <a:headEnd/>
            <a:tailEnd/>
          </a:ln>
        </p:spPr>
        <p:txBody>
          <a:bodyPr wrap="none" lIns="92075" tIns="46038" rIns="92075" bIns="46038" anchor="ctr"/>
          <a:lstStyle/>
          <a:p>
            <a:pPr>
              <a:tabLst>
                <a:tab pos="1200150" algn="l"/>
              </a:tabLst>
            </a:pPr>
            <a:r>
              <a:rPr lang="en-US" sz="1800" b="1">
                <a:solidFill>
                  <a:srgbClr val="000000"/>
                </a:solidFill>
                <a:latin typeface="Courier New" pitchFamily="49" charset="0"/>
              </a:rPr>
              <a:t>SELECT DISTINCT department_id</a:t>
            </a:r>
          </a:p>
          <a:p>
            <a:pPr>
              <a:tabLst>
                <a:tab pos="1200150" algn="l"/>
              </a:tabLst>
            </a:pPr>
            <a:r>
              <a:rPr lang="en-US" sz="1800" b="1">
                <a:solidFill>
                  <a:srgbClr val="000000"/>
                </a:solidFill>
                <a:latin typeface="Courier New" pitchFamily="49" charset="0"/>
              </a:rPr>
              <a:t>FROM   employees;</a:t>
            </a:r>
          </a:p>
        </p:txBody>
      </p:sp>
      <p:sp>
        <p:nvSpPr>
          <p:cNvPr id="28678" name="Rectangle 15"/>
          <p:cNvSpPr>
            <a:spLocks noChangeArrowheads="1"/>
          </p:cNvSpPr>
          <p:nvPr/>
        </p:nvSpPr>
        <p:spPr bwMode="ltGray">
          <a:xfrm>
            <a:off x="1935163" y="2635250"/>
            <a:ext cx="1228725" cy="282575"/>
          </a:xfrm>
          <a:prstGeom prst="rect">
            <a:avLst/>
          </a:prstGeom>
          <a:noFill/>
          <a:ln w="25400">
            <a:solidFill>
              <a:schemeClr val="hlink"/>
            </a:solidFill>
            <a:miter lim="800000"/>
            <a:headEnd/>
            <a:tailEnd/>
          </a:ln>
        </p:spPr>
        <p:txBody>
          <a:bodyPr wrap="none" anchor="ctr"/>
          <a:lstStyle/>
          <a:p>
            <a:endParaRPr lang="en-US"/>
          </a:p>
        </p:txBody>
      </p:sp>
      <p:pic>
        <p:nvPicPr>
          <p:cNvPr id="28679" name="Picture 19"/>
          <p:cNvPicPr>
            <a:picLocks noChangeAspect="1" noChangeArrowheads="1"/>
          </p:cNvPicPr>
          <p:nvPr/>
        </p:nvPicPr>
        <p:blipFill>
          <a:blip r:embed="rId3"/>
          <a:srcRect/>
          <a:stretch>
            <a:fillRect/>
          </a:stretch>
        </p:blipFill>
        <p:spPr bwMode="auto">
          <a:xfrm>
            <a:off x="935038" y="3429000"/>
            <a:ext cx="6962775" cy="1981200"/>
          </a:xfrm>
          <a:prstGeom prst="rect">
            <a:avLst/>
          </a:prstGeom>
          <a:noFill/>
          <a:ln w="25400">
            <a:noFill/>
            <a:miter lim="800000"/>
            <a:headEnd type="none" w="sm" len="sm"/>
            <a:tailEnd type="none" w="sm" len="sm"/>
          </a:ln>
        </p:spPr>
      </p:pic>
      <p:pic>
        <p:nvPicPr>
          <p:cNvPr id="28680" name="Picture 20"/>
          <p:cNvPicPr>
            <a:picLocks noChangeAspect="1" noChangeArrowheads="1"/>
          </p:cNvPicPr>
          <p:nvPr/>
        </p:nvPicPr>
        <p:blipFill>
          <a:blip r:embed="rId4"/>
          <a:srcRect/>
          <a:stretch>
            <a:fillRect/>
          </a:stretch>
        </p:blipFill>
        <p:spPr bwMode="auto">
          <a:xfrm>
            <a:off x="935038" y="5403850"/>
            <a:ext cx="6956425" cy="190500"/>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US" smtClean="0"/>
              <a:t>SQL and </a:t>
            </a:r>
            <a:r>
              <a:rPr lang="en-US" i="1" smtClean="0">
                <a:latin typeface="Times New Roman" charset="0"/>
              </a:rPr>
              <a:t>i</a:t>
            </a:r>
            <a:r>
              <a:rPr lang="en-US" smtClean="0"/>
              <a:t>SQL*Plus Interaction</a:t>
            </a:r>
          </a:p>
        </p:txBody>
      </p:sp>
      <p:grpSp>
        <p:nvGrpSpPr>
          <p:cNvPr id="29699" name="Group 5"/>
          <p:cNvGrpSpPr>
            <a:grpSpLocks/>
          </p:cNvGrpSpPr>
          <p:nvPr/>
        </p:nvGrpSpPr>
        <p:grpSpPr bwMode="auto">
          <a:xfrm>
            <a:off x="2667000" y="1811338"/>
            <a:ext cx="3657600" cy="550862"/>
            <a:chOff x="1680" y="1141"/>
            <a:chExt cx="2304" cy="347"/>
          </a:xfrm>
        </p:grpSpPr>
        <p:sp>
          <p:nvSpPr>
            <p:cNvPr id="29873" name="Rectangle 3"/>
            <p:cNvSpPr>
              <a:spLocks noChangeArrowheads="1"/>
            </p:cNvSpPr>
            <p:nvPr/>
          </p:nvSpPr>
          <p:spPr bwMode="auto">
            <a:xfrm>
              <a:off x="2274" y="1141"/>
              <a:ext cx="1212" cy="231"/>
            </a:xfrm>
            <a:prstGeom prst="rect">
              <a:avLst/>
            </a:prstGeom>
            <a:noFill/>
            <a:ln w="9525">
              <a:noFill/>
              <a:miter lim="800000"/>
              <a:headEnd/>
              <a:tailEnd/>
            </a:ln>
          </p:spPr>
          <p:txBody>
            <a:bodyPr wrap="none" lIns="92075" tIns="46038" rIns="92075" bIns="46038">
              <a:spAutoFit/>
            </a:bodyPr>
            <a:lstStyle/>
            <a:p>
              <a:pPr algn="ctr"/>
              <a:r>
                <a:rPr lang="en-US" sz="1800" b="1">
                  <a:solidFill>
                    <a:schemeClr val="tx1"/>
                  </a:solidFill>
                  <a:latin typeface="Arial" charset="0"/>
                </a:rPr>
                <a:t>SQL statements</a:t>
              </a:r>
            </a:p>
          </p:txBody>
        </p:sp>
        <p:sp>
          <p:nvSpPr>
            <p:cNvPr id="29874" name="Line 4"/>
            <p:cNvSpPr>
              <a:spLocks noChangeShapeType="1"/>
            </p:cNvSpPr>
            <p:nvPr/>
          </p:nvSpPr>
          <p:spPr bwMode="auto">
            <a:xfrm>
              <a:off x="1680" y="1488"/>
              <a:ext cx="2304" cy="0"/>
            </a:xfrm>
            <a:prstGeom prst="line">
              <a:avLst/>
            </a:prstGeom>
            <a:noFill/>
            <a:ln w="50800">
              <a:solidFill>
                <a:srgbClr val="FF3300"/>
              </a:solidFill>
              <a:round/>
              <a:headEnd type="none" w="sm" len="sm"/>
              <a:tailEnd type="stealth" w="med" len="lg"/>
            </a:ln>
          </p:spPr>
          <p:txBody>
            <a:bodyPr/>
            <a:lstStyle/>
            <a:p>
              <a:endParaRPr lang="en-US"/>
            </a:p>
          </p:txBody>
        </p:sp>
      </p:grpSp>
      <p:grpSp>
        <p:nvGrpSpPr>
          <p:cNvPr id="29700" name="Group 19"/>
          <p:cNvGrpSpPr>
            <a:grpSpLocks/>
          </p:cNvGrpSpPr>
          <p:nvPr/>
        </p:nvGrpSpPr>
        <p:grpSpPr bwMode="auto">
          <a:xfrm>
            <a:off x="6372225" y="2147888"/>
            <a:ext cx="1703388" cy="1374775"/>
            <a:chOff x="4014" y="1353"/>
            <a:chExt cx="1073" cy="866"/>
          </a:xfrm>
        </p:grpSpPr>
        <p:sp>
          <p:nvSpPr>
            <p:cNvPr id="29860" name="Rectangle 6"/>
            <p:cNvSpPr>
              <a:spLocks noChangeArrowheads="1"/>
            </p:cNvSpPr>
            <p:nvPr/>
          </p:nvSpPr>
          <p:spPr bwMode="ltGray">
            <a:xfrm>
              <a:off x="4014" y="1529"/>
              <a:ext cx="1073" cy="519"/>
            </a:xfrm>
            <a:prstGeom prst="rect">
              <a:avLst/>
            </a:prstGeom>
            <a:gradFill rotWithShape="0">
              <a:gsLst>
                <a:gs pos="0">
                  <a:srgbClr val="878787"/>
                </a:gs>
                <a:gs pos="50000">
                  <a:srgbClr val="969696"/>
                </a:gs>
                <a:gs pos="100000">
                  <a:srgbClr val="878787"/>
                </a:gs>
              </a:gsLst>
              <a:lin ang="0" scaled="1"/>
            </a:gradFill>
            <a:ln w="9525">
              <a:noFill/>
              <a:miter lim="800000"/>
              <a:headEnd/>
              <a:tailEnd/>
            </a:ln>
          </p:spPr>
          <p:txBody>
            <a:bodyPr wrap="none" anchor="ctr"/>
            <a:lstStyle/>
            <a:p>
              <a:endParaRPr lang="en-US"/>
            </a:p>
          </p:txBody>
        </p:sp>
        <p:sp>
          <p:nvSpPr>
            <p:cNvPr id="29861" name="Oval 7"/>
            <p:cNvSpPr>
              <a:spLocks noChangeArrowheads="1"/>
            </p:cNvSpPr>
            <p:nvPr/>
          </p:nvSpPr>
          <p:spPr bwMode="ltGray">
            <a:xfrm>
              <a:off x="4014" y="1353"/>
              <a:ext cx="1073" cy="333"/>
            </a:xfrm>
            <a:prstGeom prst="ellipse">
              <a:avLst/>
            </a:prstGeom>
            <a:gradFill rotWithShape="0">
              <a:gsLst>
                <a:gs pos="0">
                  <a:srgbClr val="878787"/>
                </a:gs>
                <a:gs pos="100000">
                  <a:srgbClr val="969696"/>
                </a:gs>
              </a:gsLst>
              <a:lin ang="5400000" scaled="1"/>
            </a:gradFill>
            <a:ln w="9525">
              <a:noFill/>
              <a:round/>
              <a:headEnd/>
              <a:tailEnd/>
            </a:ln>
          </p:spPr>
          <p:txBody>
            <a:bodyPr wrap="none" anchor="ctr"/>
            <a:lstStyle/>
            <a:p>
              <a:endParaRPr lang="en-US"/>
            </a:p>
          </p:txBody>
        </p:sp>
        <p:sp>
          <p:nvSpPr>
            <p:cNvPr id="29862" name="Oval 8"/>
            <p:cNvSpPr>
              <a:spLocks noChangeArrowheads="1"/>
            </p:cNvSpPr>
            <p:nvPr/>
          </p:nvSpPr>
          <p:spPr bwMode="ltGray">
            <a:xfrm>
              <a:off x="4014" y="1886"/>
              <a:ext cx="1073" cy="333"/>
            </a:xfrm>
            <a:prstGeom prst="ellipse">
              <a:avLst/>
            </a:prstGeom>
            <a:gradFill rotWithShape="0">
              <a:gsLst>
                <a:gs pos="0">
                  <a:srgbClr val="878787"/>
                </a:gs>
                <a:gs pos="50000">
                  <a:srgbClr val="969696"/>
                </a:gs>
                <a:gs pos="100000">
                  <a:srgbClr val="878787"/>
                </a:gs>
              </a:gsLst>
              <a:lin ang="0" scaled="1"/>
            </a:gradFill>
            <a:ln w="9525">
              <a:noFill/>
              <a:round/>
              <a:headEnd/>
              <a:tailEnd/>
            </a:ln>
          </p:spPr>
          <p:txBody>
            <a:bodyPr wrap="none" anchor="ctr"/>
            <a:lstStyle/>
            <a:p>
              <a:endParaRPr lang="en-US"/>
            </a:p>
          </p:txBody>
        </p:sp>
        <p:sp>
          <p:nvSpPr>
            <p:cNvPr id="29863" name="Rectangle 9"/>
            <p:cNvSpPr>
              <a:spLocks noChangeArrowheads="1"/>
            </p:cNvSpPr>
            <p:nvPr/>
          </p:nvSpPr>
          <p:spPr bwMode="auto">
            <a:xfrm>
              <a:off x="4274" y="1387"/>
              <a:ext cx="565" cy="338"/>
            </a:xfrm>
            <a:prstGeom prst="rect">
              <a:avLst/>
            </a:prstGeom>
            <a:noFill/>
            <a:ln w="9525">
              <a:noFill/>
              <a:miter lim="800000"/>
              <a:headEnd/>
              <a:tailEnd/>
            </a:ln>
          </p:spPr>
          <p:txBody>
            <a:bodyPr wrap="none" lIns="73025" tIns="36513" rIns="73025" bIns="36513">
              <a:spAutoFit/>
            </a:bodyPr>
            <a:lstStyle/>
            <a:p>
              <a:pPr algn="ctr" defTabSz="585788">
                <a:lnSpc>
                  <a:spcPct val="80000"/>
                </a:lnSpc>
              </a:pPr>
              <a:r>
                <a:rPr lang="en-US" sz="1900" b="1">
                  <a:solidFill>
                    <a:srgbClr val="000000"/>
                  </a:solidFill>
                  <a:latin typeface="Arial" charset="0"/>
                </a:rPr>
                <a:t>Oracle</a:t>
              </a:r>
            </a:p>
            <a:p>
              <a:pPr algn="ctr" defTabSz="585788">
                <a:lnSpc>
                  <a:spcPct val="80000"/>
                </a:lnSpc>
              </a:pPr>
              <a:r>
                <a:rPr lang="en-US" sz="1900" b="1">
                  <a:solidFill>
                    <a:srgbClr val="000000"/>
                  </a:solidFill>
                  <a:latin typeface="Arial" charset="0"/>
                </a:rPr>
                <a:t>server</a:t>
              </a:r>
            </a:p>
          </p:txBody>
        </p:sp>
        <p:sp>
          <p:nvSpPr>
            <p:cNvPr id="52234" name="Rectangle 10"/>
            <p:cNvSpPr>
              <a:spLocks noChangeArrowheads="1"/>
            </p:cNvSpPr>
            <p:nvPr/>
          </p:nvSpPr>
          <p:spPr bwMode="auto">
            <a:xfrm>
              <a:off x="4250" y="1753"/>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35" name="Rectangle 11"/>
            <p:cNvSpPr>
              <a:spLocks noChangeArrowheads="1"/>
            </p:cNvSpPr>
            <p:nvPr/>
          </p:nvSpPr>
          <p:spPr bwMode="auto">
            <a:xfrm>
              <a:off x="4467" y="1753"/>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36" name="Rectangle 12"/>
            <p:cNvSpPr>
              <a:spLocks noChangeArrowheads="1"/>
            </p:cNvSpPr>
            <p:nvPr/>
          </p:nvSpPr>
          <p:spPr bwMode="auto">
            <a:xfrm>
              <a:off x="4682" y="1753"/>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37" name="Rectangle 13"/>
            <p:cNvSpPr>
              <a:spLocks noChangeArrowheads="1"/>
            </p:cNvSpPr>
            <p:nvPr/>
          </p:nvSpPr>
          <p:spPr bwMode="auto">
            <a:xfrm>
              <a:off x="4249" y="1894"/>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38" name="Rectangle 14"/>
            <p:cNvSpPr>
              <a:spLocks noChangeArrowheads="1"/>
            </p:cNvSpPr>
            <p:nvPr/>
          </p:nvSpPr>
          <p:spPr bwMode="auto">
            <a:xfrm>
              <a:off x="4466" y="1894"/>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39" name="Rectangle 15"/>
            <p:cNvSpPr>
              <a:spLocks noChangeArrowheads="1"/>
            </p:cNvSpPr>
            <p:nvPr/>
          </p:nvSpPr>
          <p:spPr bwMode="auto">
            <a:xfrm>
              <a:off x="4681" y="1894"/>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40" name="Rectangle 16"/>
            <p:cNvSpPr>
              <a:spLocks noChangeArrowheads="1"/>
            </p:cNvSpPr>
            <p:nvPr/>
          </p:nvSpPr>
          <p:spPr bwMode="auto">
            <a:xfrm>
              <a:off x="4250" y="2031"/>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41" name="Rectangle 17"/>
            <p:cNvSpPr>
              <a:spLocks noChangeArrowheads="1"/>
            </p:cNvSpPr>
            <p:nvPr/>
          </p:nvSpPr>
          <p:spPr bwMode="auto">
            <a:xfrm>
              <a:off x="4467" y="2031"/>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sp>
          <p:nvSpPr>
            <p:cNvPr id="52242" name="Rectangle 18"/>
            <p:cNvSpPr>
              <a:spLocks noChangeArrowheads="1"/>
            </p:cNvSpPr>
            <p:nvPr/>
          </p:nvSpPr>
          <p:spPr bwMode="auto">
            <a:xfrm>
              <a:off x="4682" y="2031"/>
              <a:ext cx="178" cy="101"/>
            </a:xfrm>
            <a:prstGeom prst="rect">
              <a:avLst/>
            </a:prstGeom>
            <a:solidFill>
              <a:srgbClr val="CC3300"/>
            </a:solidFill>
            <a:ln w="9525">
              <a:noFill/>
              <a:miter lim="800000"/>
              <a:headEnd/>
              <a:tailEnd/>
            </a:ln>
            <a:effectLst>
              <a:outerShdw dist="35921" dir="2700000" algn="ctr" rotWithShape="0">
                <a:srgbClr val="660033"/>
              </a:outerShdw>
            </a:effectLst>
          </p:spPr>
          <p:txBody>
            <a:bodyPr wrap="none" anchor="ctr"/>
            <a:lstStyle/>
            <a:p>
              <a:pPr>
                <a:defRPr/>
              </a:pPr>
              <a:endParaRPr lang="en-US"/>
            </a:p>
          </p:txBody>
        </p:sp>
      </p:grpSp>
      <p:grpSp>
        <p:nvGrpSpPr>
          <p:cNvPr id="29701" name="Group 22"/>
          <p:cNvGrpSpPr>
            <a:grpSpLocks/>
          </p:cNvGrpSpPr>
          <p:nvPr/>
        </p:nvGrpSpPr>
        <p:grpSpPr bwMode="auto">
          <a:xfrm>
            <a:off x="5000625" y="3562350"/>
            <a:ext cx="2217738" cy="703263"/>
            <a:chOff x="3150" y="2244"/>
            <a:chExt cx="1397" cy="443"/>
          </a:xfrm>
        </p:grpSpPr>
        <p:sp>
          <p:nvSpPr>
            <p:cNvPr id="52244" name="Rectangle 20"/>
            <p:cNvSpPr>
              <a:spLocks noChangeArrowheads="1"/>
            </p:cNvSpPr>
            <p:nvPr/>
          </p:nvSpPr>
          <p:spPr bwMode="auto">
            <a:xfrm>
              <a:off x="3395" y="2421"/>
              <a:ext cx="1044" cy="26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defRPr/>
              </a:pPr>
              <a:r>
                <a:rPr lang="en-US" sz="1800" b="1">
                  <a:solidFill>
                    <a:schemeClr val="tx1"/>
                  </a:solidFill>
                  <a:effectLst>
                    <a:outerShdw blurRad="38100" dist="38100" dir="2700000" algn="tl">
                      <a:srgbClr val="000000"/>
                    </a:outerShdw>
                  </a:effectLst>
                  <a:latin typeface="Arial" charset="0"/>
                </a:rPr>
                <a:t>Query results</a:t>
              </a:r>
            </a:p>
          </p:txBody>
        </p:sp>
        <p:sp>
          <p:nvSpPr>
            <p:cNvPr id="29859" name="Freeform 21"/>
            <p:cNvSpPr>
              <a:spLocks/>
            </p:cNvSpPr>
            <p:nvPr/>
          </p:nvSpPr>
          <p:spPr bwMode="auto">
            <a:xfrm>
              <a:off x="3150" y="2244"/>
              <a:ext cx="1397" cy="153"/>
            </a:xfrm>
            <a:custGeom>
              <a:avLst/>
              <a:gdLst>
                <a:gd name="T0" fmla="*/ 1396 w 1397"/>
                <a:gd name="T1" fmla="*/ 0 h 153"/>
                <a:gd name="T2" fmla="*/ 1396 w 1397"/>
                <a:gd name="T3" fmla="*/ 152 h 153"/>
                <a:gd name="T4" fmla="*/ 0 w 1397"/>
                <a:gd name="T5" fmla="*/ 152 h 153"/>
                <a:gd name="T6" fmla="*/ 0 60000 65536"/>
                <a:gd name="T7" fmla="*/ 0 60000 65536"/>
                <a:gd name="T8" fmla="*/ 0 60000 65536"/>
                <a:gd name="T9" fmla="*/ 0 w 1397"/>
                <a:gd name="T10" fmla="*/ 0 h 153"/>
                <a:gd name="T11" fmla="*/ 1397 w 1397"/>
                <a:gd name="T12" fmla="*/ 153 h 153"/>
              </a:gdLst>
              <a:ahLst/>
              <a:cxnLst>
                <a:cxn ang="T6">
                  <a:pos x="T0" y="T1"/>
                </a:cxn>
                <a:cxn ang="T7">
                  <a:pos x="T2" y="T3"/>
                </a:cxn>
                <a:cxn ang="T8">
                  <a:pos x="T4" y="T5"/>
                </a:cxn>
              </a:cxnLst>
              <a:rect l="T9" t="T10" r="T11" b="T12"/>
              <a:pathLst>
                <a:path w="1397" h="153">
                  <a:moveTo>
                    <a:pt x="1396" y="0"/>
                  </a:moveTo>
                  <a:lnTo>
                    <a:pt x="1396" y="152"/>
                  </a:lnTo>
                  <a:lnTo>
                    <a:pt x="0" y="152"/>
                  </a:lnTo>
                </a:path>
              </a:pathLst>
            </a:custGeom>
            <a:noFill/>
            <a:ln w="50800" cap="rnd">
              <a:solidFill>
                <a:srgbClr val="FF3300"/>
              </a:solidFill>
              <a:round/>
              <a:headEnd type="none" w="sm" len="sm"/>
              <a:tailEnd type="stealth" w="med" len="lg"/>
            </a:ln>
          </p:spPr>
          <p:txBody>
            <a:bodyPr/>
            <a:lstStyle/>
            <a:p>
              <a:endParaRPr lang="en-US"/>
            </a:p>
          </p:txBody>
        </p:sp>
      </p:grpSp>
      <p:grpSp>
        <p:nvGrpSpPr>
          <p:cNvPr id="29702" name="Group 42"/>
          <p:cNvGrpSpPr>
            <a:grpSpLocks/>
          </p:cNvGrpSpPr>
          <p:nvPr/>
        </p:nvGrpSpPr>
        <p:grpSpPr bwMode="auto">
          <a:xfrm>
            <a:off x="4267200" y="3284538"/>
            <a:ext cx="674688" cy="1128712"/>
            <a:chOff x="2688" y="2069"/>
            <a:chExt cx="425" cy="711"/>
          </a:xfrm>
        </p:grpSpPr>
        <p:sp>
          <p:nvSpPr>
            <p:cNvPr id="29839" name="Freeform 23"/>
            <p:cNvSpPr>
              <a:spLocks/>
            </p:cNvSpPr>
            <p:nvPr/>
          </p:nvSpPr>
          <p:spPr bwMode="auto">
            <a:xfrm>
              <a:off x="2688" y="2069"/>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79"/>
                  </a:moveTo>
                  <a:lnTo>
                    <a:pt x="361" y="0"/>
                  </a:lnTo>
                  <a:lnTo>
                    <a:pt x="0" y="96"/>
                  </a:lnTo>
                  <a:lnTo>
                    <a:pt x="0" y="677"/>
                  </a:lnTo>
                  <a:lnTo>
                    <a:pt x="361" y="579"/>
                  </a:lnTo>
                </a:path>
              </a:pathLst>
            </a:custGeom>
            <a:solidFill>
              <a:srgbClr val="000000"/>
            </a:solidFill>
            <a:ln w="9525" cap="rnd">
              <a:noFill/>
              <a:round/>
              <a:headEnd type="none" w="sm" len="sm"/>
              <a:tailEnd type="none" w="sm" len="sm"/>
            </a:ln>
          </p:spPr>
          <p:txBody>
            <a:bodyPr/>
            <a:lstStyle/>
            <a:p>
              <a:endParaRPr lang="en-US"/>
            </a:p>
          </p:txBody>
        </p:sp>
        <p:sp>
          <p:nvSpPr>
            <p:cNvPr id="29840" name="Freeform 24"/>
            <p:cNvSpPr>
              <a:spLocks/>
            </p:cNvSpPr>
            <p:nvPr/>
          </p:nvSpPr>
          <p:spPr bwMode="auto">
            <a:xfrm>
              <a:off x="2721" y="2085"/>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80"/>
                  </a:moveTo>
                  <a:lnTo>
                    <a:pt x="361" y="0"/>
                  </a:lnTo>
                  <a:lnTo>
                    <a:pt x="0" y="96"/>
                  </a:lnTo>
                  <a:lnTo>
                    <a:pt x="0" y="677"/>
                  </a:lnTo>
                  <a:lnTo>
                    <a:pt x="361" y="580"/>
                  </a:lnTo>
                </a:path>
              </a:pathLst>
            </a:custGeom>
            <a:solidFill>
              <a:srgbClr val="777777"/>
            </a:solidFill>
            <a:ln w="9525" cap="rnd">
              <a:noFill/>
              <a:round/>
              <a:headEnd type="none" w="sm" len="sm"/>
              <a:tailEnd type="none" w="sm" len="sm"/>
            </a:ln>
          </p:spPr>
          <p:txBody>
            <a:bodyPr/>
            <a:lstStyle/>
            <a:p>
              <a:endParaRPr lang="en-US"/>
            </a:p>
          </p:txBody>
        </p:sp>
        <p:grpSp>
          <p:nvGrpSpPr>
            <p:cNvPr id="29841" name="Group 41"/>
            <p:cNvGrpSpPr>
              <a:grpSpLocks/>
            </p:cNvGrpSpPr>
            <p:nvPr/>
          </p:nvGrpSpPr>
          <p:grpSpPr bwMode="auto">
            <a:xfrm>
              <a:off x="2752" y="2102"/>
              <a:ext cx="361" cy="678"/>
              <a:chOff x="2752" y="2102"/>
              <a:chExt cx="361" cy="678"/>
            </a:xfrm>
          </p:grpSpPr>
          <p:sp>
            <p:nvSpPr>
              <p:cNvPr id="29842" name="Freeform 25"/>
              <p:cNvSpPr>
                <a:spLocks/>
              </p:cNvSpPr>
              <p:nvPr/>
            </p:nvSpPr>
            <p:spPr bwMode="auto">
              <a:xfrm>
                <a:off x="2752" y="2102"/>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 name="T10" fmla="*/ 0 60000 65536"/>
                  <a:gd name="T11" fmla="*/ 0 60000 65536"/>
                  <a:gd name="T12" fmla="*/ 0 60000 65536"/>
                  <a:gd name="T13" fmla="*/ 0 60000 65536"/>
                  <a:gd name="T14" fmla="*/ 0 60000 65536"/>
                  <a:gd name="T15" fmla="*/ 0 w 361"/>
                  <a:gd name="T16" fmla="*/ 0 h 678"/>
                  <a:gd name="T17" fmla="*/ 361 w 361"/>
                  <a:gd name="T18" fmla="*/ 678 h 678"/>
                </a:gdLst>
                <a:ahLst/>
                <a:cxnLst>
                  <a:cxn ang="T10">
                    <a:pos x="T0" y="T1"/>
                  </a:cxn>
                  <a:cxn ang="T11">
                    <a:pos x="T2" y="T3"/>
                  </a:cxn>
                  <a:cxn ang="T12">
                    <a:pos x="T4" y="T5"/>
                  </a:cxn>
                  <a:cxn ang="T13">
                    <a:pos x="T6" y="T7"/>
                  </a:cxn>
                  <a:cxn ang="T14">
                    <a:pos x="T8" y="T9"/>
                  </a:cxn>
                </a:cxnLst>
                <a:rect l="T15" t="T16" r="T17" b="T18"/>
                <a:pathLst>
                  <a:path w="361" h="678">
                    <a:moveTo>
                      <a:pt x="360" y="579"/>
                    </a:moveTo>
                    <a:lnTo>
                      <a:pt x="360" y="0"/>
                    </a:lnTo>
                    <a:lnTo>
                      <a:pt x="0" y="96"/>
                    </a:lnTo>
                    <a:lnTo>
                      <a:pt x="0" y="677"/>
                    </a:lnTo>
                    <a:lnTo>
                      <a:pt x="360" y="579"/>
                    </a:lnTo>
                  </a:path>
                </a:pathLst>
              </a:custGeom>
              <a:solidFill>
                <a:srgbClr val="B2B2B2"/>
              </a:solidFill>
              <a:ln w="9525" cap="rnd">
                <a:noFill/>
                <a:round/>
                <a:headEnd type="none" w="sm" len="sm"/>
                <a:tailEnd type="none" w="sm" len="sm"/>
              </a:ln>
            </p:spPr>
            <p:txBody>
              <a:bodyPr/>
              <a:lstStyle/>
              <a:p>
                <a:endParaRPr lang="en-US"/>
              </a:p>
            </p:txBody>
          </p:sp>
          <p:sp>
            <p:nvSpPr>
              <p:cNvPr id="29843" name="Freeform 26"/>
              <p:cNvSpPr>
                <a:spLocks/>
              </p:cNvSpPr>
              <p:nvPr/>
            </p:nvSpPr>
            <p:spPr bwMode="white">
              <a:xfrm>
                <a:off x="2773" y="2129"/>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 name="T10" fmla="*/ 0 60000 65536"/>
                  <a:gd name="T11" fmla="*/ 0 60000 65536"/>
                  <a:gd name="T12" fmla="*/ 0 60000 65536"/>
                  <a:gd name="T13" fmla="*/ 0 60000 65536"/>
                  <a:gd name="T14" fmla="*/ 0 60000 65536"/>
                  <a:gd name="T15" fmla="*/ 0 w 318"/>
                  <a:gd name="T16" fmla="*/ 0 h 622"/>
                  <a:gd name="T17" fmla="*/ 318 w 318"/>
                  <a:gd name="T18" fmla="*/ 622 h 622"/>
                </a:gdLst>
                <a:ahLst/>
                <a:cxnLst>
                  <a:cxn ang="T10">
                    <a:pos x="T0" y="T1"/>
                  </a:cxn>
                  <a:cxn ang="T11">
                    <a:pos x="T2" y="T3"/>
                  </a:cxn>
                  <a:cxn ang="T12">
                    <a:pos x="T4" y="T5"/>
                  </a:cxn>
                  <a:cxn ang="T13">
                    <a:pos x="T6" y="T7"/>
                  </a:cxn>
                  <a:cxn ang="T14">
                    <a:pos x="T8" y="T9"/>
                  </a:cxn>
                </a:cxnLst>
                <a:rect l="T15" t="T16" r="T17" b="T18"/>
                <a:pathLst>
                  <a:path w="318" h="622">
                    <a:moveTo>
                      <a:pt x="317" y="538"/>
                    </a:moveTo>
                    <a:lnTo>
                      <a:pt x="317" y="0"/>
                    </a:lnTo>
                    <a:lnTo>
                      <a:pt x="0" y="82"/>
                    </a:lnTo>
                    <a:lnTo>
                      <a:pt x="0" y="621"/>
                    </a:lnTo>
                    <a:lnTo>
                      <a:pt x="317" y="538"/>
                    </a:lnTo>
                  </a:path>
                </a:pathLst>
              </a:custGeom>
              <a:solidFill>
                <a:srgbClr val="EAEAEA"/>
              </a:solidFill>
              <a:ln w="9525" cap="rnd">
                <a:noFill/>
                <a:round/>
                <a:headEnd type="none" w="sm" len="sm"/>
                <a:tailEnd type="none" w="sm" len="sm"/>
              </a:ln>
            </p:spPr>
            <p:txBody>
              <a:bodyPr/>
              <a:lstStyle/>
              <a:p>
                <a:endParaRPr lang="en-US"/>
              </a:p>
            </p:txBody>
          </p:sp>
          <p:sp>
            <p:nvSpPr>
              <p:cNvPr id="29844" name="Freeform 27"/>
              <p:cNvSpPr>
                <a:spLocks/>
              </p:cNvSpPr>
              <p:nvPr/>
            </p:nvSpPr>
            <p:spPr bwMode="auto">
              <a:xfrm>
                <a:off x="2801" y="2229"/>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45" name="Freeform 28"/>
              <p:cNvSpPr>
                <a:spLocks/>
              </p:cNvSpPr>
              <p:nvPr/>
            </p:nvSpPr>
            <p:spPr bwMode="auto">
              <a:xfrm>
                <a:off x="2801" y="2298"/>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46" name="Freeform 29"/>
              <p:cNvSpPr>
                <a:spLocks/>
              </p:cNvSpPr>
              <p:nvPr/>
            </p:nvSpPr>
            <p:spPr bwMode="auto">
              <a:xfrm>
                <a:off x="2801" y="2367"/>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47" name="Freeform 30"/>
              <p:cNvSpPr>
                <a:spLocks/>
              </p:cNvSpPr>
              <p:nvPr/>
            </p:nvSpPr>
            <p:spPr bwMode="auto">
              <a:xfrm>
                <a:off x="2801" y="2436"/>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48" name="Freeform 31"/>
              <p:cNvSpPr>
                <a:spLocks/>
              </p:cNvSpPr>
              <p:nvPr/>
            </p:nvSpPr>
            <p:spPr bwMode="auto">
              <a:xfrm>
                <a:off x="2801" y="2504"/>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9"/>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49" name="Freeform 32"/>
              <p:cNvSpPr>
                <a:spLocks/>
              </p:cNvSpPr>
              <p:nvPr/>
            </p:nvSpPr>
            <p:spPr bwMode="auto">
              <a:xfrm>
                <a:off x="2801" y="2573"/>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50" name="Freeform 33"/>
              <p:cNvSpPr>
                <a:spLocks/>
              </p:cNvSpPr>
              <p:nvPr/>
            </p:nvSpPr>
            <p:spPr bwMode="auto">
              <a:xfrm>
                <a:off x="2801" y="2642"/>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51" name="Freeform 34"/>
              <p:cNvSpPr>
                <a:spLocks/>
              </p:cNvSpPr>
              <p:nvPr/>
            </p:nvSpPr>
            <p:spPr bwMode="auto">
              <a:xfrm>
                <a:off x="2953" y="2186"/>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52" name="Freeform 35"/>
              <p:cNvSpPr>
                <a:spLocks/>
              </p:cNvSpPr>
              <p:nvPr/>
            </p:nvSpPr>
            <p:spPr bwMode="auto">
              <a:xfrm>
                <a:off x="2953" y="2254"/>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53" name="Freeform 36"/>
              <p:cNvSpPr>
                <a:spLocks/>
              </p:cNvSpPr>
              <p:nvPr/>
            </p:nvSpPr>
            <p:spPr bwMode="auto">
              <a:xfrm>
                <a:off x="2953" y="2323"/>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54" name="Freeform 37"/>
              <p:cNvSpPr>
                <a:spLocks/>
              </p:cNvSpPr>
              <p:nvPr/>
            </p:nvSpPr>
            <p:spPr bwMode="auto">
              <a:xfrm>
                <a:off x="2953" y="2392"/>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8"/>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55" name="Freeform 38"/>
              <p:cNvSpPr>
                <a:spLocks/>
              </p:cNvSpPr>
              <p:nvPr/>
            </p:nvSpPr>
            <p:spPr bwMode="auto">
              <a:xfrm>
                <a:off x="2953" y="2460"/>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56" name="Freeform 39"/>
              <p:cNvSpPr>
                <a:spLocks/>
              </p:cNvSpPr>
              <p:nvPr/>
            </p:nvSpPr>
            <p:spPr bwMode="auto">
              <a:xfrm>
                <a:off x="2953" y="2529"/>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57" name="Freeform 40"/>
              <p:cNvSpPr>
                <a:spLocks/>
              </p:cNvSpPr>
              <p:nvPr/>
            </p:nvSpPr>
            <p:spPr bwMode="auto">
              <a:xfrm>
                <a:off x="2953" y="2598"/>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grpSp>
      </p:grpSp>
      <p:grpSp>
        <p:nvGrpSpPr>
          <p:cNvPr id="29703" name="Group 45"/>
          <p:cNvGrpSpPr>
            <a:grpSpLocks/>
          </p:cNvGrpSpPr>
          <p:nvPr/>
        </p:nvGrpSpPr>
        <p:grpSpPr bwMode="auto">
          <a:xfrm>
            <a:off x="1577975" y="3333750"/>
            <a:ext cx="2635250" cy="1211263"/>
            <a:chOff x="994" y="2100"/>
            <a:chExt cx="1660" cy="763"/>
          </a:xfrm>
        </p:grpSpPr>
        <p:sp>
          <p:nvSpPr>
            <p:cNvPr id="29837" name="Rectangle 43"/>
            <p:cNvSpPr>
              <a:spLocks noChangeArrowheads="1"/>
            </p:cNvSpPr>
            <p:nvPr/>
          </p:nvSpPr>
          <p:spPr bwMode="auto">
            <a:xfrm>
              <a:off x="1231" y="2459"/>
              <a:ext cx="916" cy="404"/>
            </a:xfrm>
            <a:prstGeom prst="rect">
              <a:avLst/>
            </a:prstGeom>
            <a:noFill/>
            <a:ln w="9525">
              <a:noFill/>
              <a:miter lim="800000"/>
              <a:headEnd/>
              <a:tailEnd/>
            </a:ln>
          </p:spPr>
          <p:txBody>
            <a:bodyPr wrap="none" lIns="92075" tIns="46038" rIns="92075" bIns="46038">
              <a:spAutoFit/>
            </a:bodyPr>
            <a:lstStyle/>
            <a:p>
              <a:pPr algn="ctr"/>
              <a:r>
                <a:rPr lang="en-US" sz="1800" b="1" i="1">
                  <a:solidFill>
                    <a:schemeClr val="tx1"/>
                  </a:solidFill>
                </a:rPr>
                <a:t>i</a:t>
              </a:r>
              <a:r>
                <a:rPr lang="en-US" sz="1800" b="1">
                  <a:solidFill>
                    <a:schemeClr val="tx1"/>
                  </a:solidFill>
                  <a:latin typeface="Arial" charset="0"/>
                </a:rPr>
                <a:t>SQL*Plus</a:t>
              </a:r>
            </a:p>
            <a:p>
              <a:pPr algn="ctr"/>
              <a:r>
                <a:rPr lang="en-US" sz="1800" b="1">
                  <a:solidFill>
                    <a:schemeClr val="tx1"/>
                  </a:solidFill>
                  <a:latin typeface="Arial" charset="0"/>
                </a:rPr>
                <a:t> commands</a:t>
              </a:r>
            </a:p>
          </p:txBody>
        </p:sp>
        <p:sp>
          <p:nvSpPr>
            <p:cNvPr id="29838" name="Freeform 44"/>
            <p:cNvSpPr>
              <a:spLocks/>
            </p:cNvSpPr>
            <p:nvPr/>
          </p:nvSpPr>
          <p:spPr bwMode="auto">
            <a:xfrm>
              <a:off x="994" y="2100"/>
              <a:ext cx="1660" cy="309"/>
            </a:xfrm>
            <a:custGeom>
              <a:avLst/>
              <a:gdLst>
                <a:gd name="T0" fmla="*/ 0 w 1660"/>
                <a:gd name="T1" fmla="*/ 0 h 309"/>
                <a:gd name="T2" fmla="*/ 0 w 1660"/>
                <a:gd name="T3" fmla="*/ 308 h 309"/>
                <a:gd name="T4" fmla="*/ 1659 w 1660"/>
                <a:gd name="T5" fmla="*/ 308 h 309"/>
                <a:gd name="T6" fmla="*/ 0 60000 65536"/>
                <a:gd name="T7" fmla="*/ 0 60000 65536"/>
                <a:gd name="T8" fmla="*/ 0 60000 65536"/>
                <a:gd name="T9" fmla="*/ 0 w 1660"/>
                <a:gd name="T10" fmla="*/ 0 h 309"/>
                <a:gd name="T11" fmla="*/ 1660 w 1660"/>
                <a:gd name="T12" fmla="*/ 309 h 309"/>
              </a:gdLst>
              <a:ahLst/>
              <a:cxnLst>
                <a:cxn ang="T6">
                  <a:pos x="T0" y="T1"/>
                </a:cxn>
                <a:cxn ang="T7">
                  <a:pos x="T2" y="T3"/>
                </a:cxn>
                <a:cxn ang="T8">
                  <a:pos x="T4" y="T5"/>
                </a:cxn>
              </a:cxnLst>
              <a:rect l="T9" t="T10" r="T11" b="T12"/>
              <a:pathLst>
                <a:path w="1660" h="309">
                  <a:moveTo>
                    <a:pt x="0" y="0"/>
                  </a:moveTo>
                  <a:lnTo>
                    <a:pt x="0" y="308"/>
                  </a:lnTo>
                  <a:lnTo>
                    <a:pt x="1659" y="308"/>
                  </a:lnTo>
                </a:path>
              </a:pathLst>
            </a:custGeom>
            <a:noFill/>
            <a:ln w="50800" cap="rnd">
              <a:solidFill>
                <a:srgbClr val="FF3300"/>
              </a:solidFill>
              <a:round/>
              <a:headEnd type="none" w="sm" len="sm"/>
              <a:tailEnd type="stealth" w="med" len="lg"/>
            </a:ln>
          </p:spPr>
          <p:txBody>
            <a:bodyPr/>
            <a:lstStyle/>
            <a:p>
              <a:endParaRPr lang="en-US"/>
            </a:p>
          </p:txBody>
        </p:sp>
      </p:grpSp>
      <p:grpSp>
        <p:nvGrpSpPr>
          <p:cNvPr id="29704" name="Group 65"/>
          <p:cNvGrpSpPr>
            <a:grpSpLocks/>
          </p:cNvGrpSpPr>
          <p:nvPr/>
        </p:nvGrpSpPr>
        <p:grpSpPr bwMode="auto">
          <a:xfrm>
            <a:off x="4259263" y="5000625"/>
            <a:ext cx="674687" cy="1128713"/>
            <a:chOff x="2683" y="3150"/>
            <a:chExt cx="425" cy="711"/>
          </a:xfrm>
        </p:grpSpPr>
        <p:sp>
          <p:nvSpPr>
            <p:cNvPr id="29818" name="Freeform 46"/>
            <p:cNvSpPr>
              <a:spLocks/>
            </p:cNvSpPr>
            <p:nvPr/>
          </p:nvSpPr>
          <p:spPr bwMode="hidden">
            <a:xfrm>
              <a:off x="2683" y="3150"/>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79"/>
                  </a:moveTo>
                  <a:lnTo>
                    <a:pt x="361" y="0"/>
                  </a:lnTo>
                  <a:lnTo>
                    <a:pt x="0" y="96"/>
                  </a:lnTo>
                  <a:lnTo>
                    <a:pt x="0" y="677"/>
                  </a:lnTo>
                  <a:lnTo>
                    <a:pt x="361" y="579"/>
                  </a:lnTo>
                </a:path>
              </a:pathLst>
            </a:custGeom>
            <a:solidFill>
              <a:srgbClr val="000000"/>
            </a:solidFill>
            <a:ln w="9525" cap="rnd">
              <a:noFill/>
              <a:round/>
              <a:headEnd type="none" w="sm" len="sm"/>
              <a:tailEnd type="none" w="sm" len="sm"/>
            </a:ln>
          </p:spPr>
          <p:txBody>
            <a:bodyPr/>
            <a:lstStyle/>
            <a:p>
              <a:endParaRPr lang="en-US"/>
            </a:p>
          </p:txBody>
        </p:sp>
        <p:sp>
          <p:nvSpPr>
            <p:cNvPr id="29819" name="Freeform 47"/>
            <p:cNvSpPr>
              <a:spLocks/>
            </p:cNvSpPr>
            <p:nvPr/>
          </p:nvSpPr>
          <p:spPr bwMode="hidden">
            <a:xfrm>
              <a:off x="2716" y="3166"/>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80"/>
                  </a:moveTo>
                  <a:lnTo>
                    <a:pt x="361" y="0"/>
                  </a:lnTo>
                  <a:lnTo>
                    <a:pt x="0" y="96"/>
                  </a:lnTo>
                  <a:lnTo>
                    <a:pt x="0" y="677"/>
                  </a:lnTo>
                  <a:lnTo>
                    <a:pt x="361" y="580"/>
                  </a:lnTo>
                </a:path>
              </a:pathLst>
            </a:custGeom>
            <a:solidFill>
              <a:srgbClr val="777777"/>
            </a:solidFill>
            <a:ln w="9525" cap="rnd">
              <a:noFill/>
              <a:round/>
              <a:headEnd type="none" w="sm" len="sm"/>
              <a:tailEnd type="none" w="sm" len="sm"/>
            </a:ln>
          </p:spPr>
          <p:txBody>
            <a:bodyPr/>
            <a:lstStyle/>
            <a:p>
              <a:endParaRPr lang="en-US"/>
            </a:p>
          </p:txBody>
        </p:sp>
        <p:grpSp>
          <p:nvGrpSpPr>
            <p:cNvPr id="29820" name="Group 64"/>
            <p:cNvGrpSpPr>
              <a:grpSpLocks/>
            </p:cNvGrpSpPr>
            <p:nvPr/>
          </p:nvGrpSpPr>
          <p:grpSpPr bwMode="auto">
            <a:xfrm>
              <a:off x="2747" y="3183"/>
              <a:ext cx="361" cy="678"/>
              <a:chOff x="2747" y="3183"/>
              <a:chExt cx="361" cy="678"/>
            </a:xfrm>
          </p:grpSpPr>
          <p:sp>
            <p:nvSpPr>
              <p:cNvPr id="29821" name="Freeform 48"/>
              <p:cNvSpPr>
                <a:spLocks/>
              </p:cNvSpPr>
              <p:nvPr/>
            </p:nvSpPr>
            <p:spPr bwMode="hidden">
              <a:xfrm>
                <a:off x="2747" y="3183"/>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 name="T10" fmla="*/ 0 60000 65536"/>
                  <a:gd name="T11" fmla="*/ 0 60000 65536"/>
                  <a:gd name="T12" fmla="*/ 0 60000 65536"/>
                  <a:gd name="T13" fmla="*/ 0 60000 65536"/>
                  <a:gd name="T14" fmla="*/ 0 60000 65536"/>
                  <a:gd name="T15" fmla="*/ 0 w 361"/>
                  <a:gd name="T16" fmla="*/ 0 h 678"/>
                  <a:gd name="T17" fmla="*/ 361 w 361"/>
                  <a:gd name="T18" fmla="*/ 678 h 678"/>
                </a:gdLst>
                <a:ahLst/>
                <a:cxnLst>
                  <a:cxn ang="T10">
                    <a:pos x="T0" y="T1"/>
                  </a:cxn>
                  <a:cxn ang="T11">
                    <a:pos x="T2" y="T3"/>
                  </a:cxn>
                  <a:cxn ang="T12">
                    <a:pos x="T4" y="T5"/>
                  </a:cxn>
                  <a:cxn ang="T13">
                    <a:pos x="T6" y="T7"/>
                  </a:cxn>
                  <a:cxn ang="T14">
                    <a:pos x="T8" y="T9"/>
                  </a:cxn>
                </a:cxnLst>
                <a:rect l="T15" t="T16" r="T17" b="T18"/>
                <a:pathLst>
                  <a:path w="361" h="678">
                    <a:moveTo>
                      <a:pt x="360" y="579"/>
                    </a:moveTo>
                    <a:lnTo>
                      <a:pt x="360" y="0"/>
                    </a:lnTo>
                    <a:lnTo>
                      <a:pt x="0" y="96"/>
                    </a:lnTo>
                    <a:lnTo>
                      <a:pt x="0" y="677"/>
                    </a:lnTo>
                    <a:lnTo>
                      <a:pt x="360" y="579"/>
                    </a:lnTo>
                  </a:path>
                </a:pathLst>
              </a:custGeom>
              <a:solidFill>
                <a:srgbClr val="B2B2B2"/>
              </a:solidFill>
              <a:ln w="9525" cap="rnd">
                <a:noFill/>
                <a:round/>
                <a:headEnd type="none" w="sm" len="sm"/>
                <a:tailEnd type="none" w="sm" len="sm"/>
              </a:ln>
            </p:spPr>
            <p:txBody>
              <a:bodyPr/>
              <a:lstStyle/>
              <a:p>
                <a:endParaRPr lang="en-US"/>
              </a:p>
            </p:txBody>
          </p:sp>
          <p:sp>
            <p:nvSpPr>
              <p:cNvPr id="29822" name="Freeform 49"/>
              <p:cNvSpPr>
                <a:spLocks/>
              </p:cNvSpPr>
              <p:nvPr/>
            </p:nvSpPr>
            <p:spPr bwMode="hidden">
              <a:xfrm>
                <a:off x="2768" y="3211"/>
                <a:ext cx="319" cy="622"/>
              </a:xfrm>
              <a:custGeom>
                <a:avLst/>
                <a:gdLst>
                  <a:gd name="T0" fmla="*/ 318 w 319"/>
                  <a:gd name="T1" fmla="*/ 538 h 622"/>
                  <a:gd name="T2" fmla="*/ 318 w 319"/>
                  <a:gd name="T3" fmla="*/ 0 h 622"/>
                  <a:gd name="T4" fmla="*/ 0 w 319"/>
                  <a:gd name="T5" fmla="*/ 82 h 622"/>
                  <a:gd name="T6" fmla="*/ 0 w 319"/>
                  <a:gd name="T7" fmla="*/ 621 h 622"/>
                  <a:gd name="T8" fmla="*/ 318 w 319"/>
                  <a:gd name="T9" fmla="*/ 538 h 622"/>
                  <a:gd name="T10" fmla="*/ 0 60000 65536"/>
                  <a:gd name="T11" fmla="*/ 0 60000 65536"/>
                  <a:gd name="T12" fmla="*/ 0 60000 65536"/>
                  <a:gd name="T13" fmla="*/ 0 60000 65536"/>
                  <a:gd name="T14" fmla="*/ 0 60000 65536"/>
                  <a:gd name="T15" fmla="*/ 0 w 319"/>
                  <a:gd name="T16" fmla="*/ 0 h 622"/>
                  <a:gd name="T17" fmla="*/ 319 w 319"/>
                  <a:gd name="T18" fmla="*/ 622 h 622"/>
                </a:gdLst>
                <a:ahLst/>
                <a:cxnLst>
                  <a:cxn ang="T10">
                    <a:pos x="T0" y="T1"/>
                  </a:cxn>
                  <a:cxn ang="T11">
                    <a:pos x="T2" y="T3"/>
                  </a:cxn>
                  <a:cxn ang="T12">
                    <a:pos x="T4" y="T5"/>
                  </a:cxn>
                  <a:cxn ang="T13">
                    <a:pos x="T6" y="T7"/>
                  </a:cxn>
                  <a:cxn ang="T14">
                    <a:pos x="T8" y="T9"/>
                  </a:cxn>
                </a:cxnLst>
                <a:rect l="T15" t="T16" r="T17" b="T18"/>
                <a:pathLst>
                  <a:path w="319" h="622">
                    <a:moveTo>
                      <a:pt x="318" y="538"/>
                    </a:moveTo>
                    <a:lnTo>
                      <a:pt x="318" y="0"/>
                    </a:lnTo>
                    <a:lnTo>
                      <a:pt x="0" y="82"/>
                    </a:lnTo>
                    <a:lnTo>
                      <a:pt x="0" y="621"/>
                    </a:lnTo>
                    <a:lnTo>
                      <a:pt x="318" y="538"/>
                    </a:lnTo>
                  </a:path>
                </a:pathLst>
              </a:custGeom>
              <a:solidFill>
                <a:srgbClr val="EAEAEA"/>
              </a:solidFill>
              <a:ln w="9525" cap="rnd">
                <a:noFill/>
                <a:round/>
                <a:headEnd type="none" w="sm" len="sm"/>
                <a:tailEnd type="none" w="sm" len="sm"/>
              </a:ln>
            </p:spPr>
            <p:txBody>
              <a:bodyPr/>
              <a:lstStyle/>
              <a:p>
                <a:endParaRPr lang="en-US"/>
              </a:p>
            </p:txBody>
          </p:sp>
          <p:sp>
            <p:nvSpPr>
              <p:cNvPr id="29823" name="Freeform 50"/>
              <p:cNvSpPr>
                <a:spLocks/>
              </p:cNvSpPr>
              <p:nvPr/>
            </p:nvSpPr>
            <p:spPr bwMode="hidden">
              <a:xfrm>
                <a:off x="2797" y="3310"/>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24" name="Freeform 51"/>
              <p:cNvSpPr>
                <a:spLocks/>
              </p:cNvSpPr>
              <p:nvPr/>
            </p:nvSpPr>
            <p:spPr bwMode="hidden">
              <a:xfrm>
                <a:off x="2797" y="3380"/>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25" name="Freeform 52"/>
              <p:cNvSpPr>
                <a:spLocks/>
              </p:cNvSpPr>
              <p:nvPr/>
            </p:nvSpPr>
            <p:spPr bwMode="hidden">
              <a:xfrm>
                <a:off x="2797" y="3448"/>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26" name="Freeform 53"/>
              <p:cNvSpPr>
                <a:spLocks/>
              </p:cNvSpPr>
              <p:nvPr/>
            </p:nvSpPr>
            <p:spPr bwMode="hidden">
              <a:xfrm>
                <a:off x="2797" y="3517"/>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27" name="Freeform 54"/>
              <p:cNvSpPr>
                <a:spLocks/>
              </p:cNvSpPr>
              <p:nvPr/>
            </p:nvSpPr>
            <p:spPr bwMode="hidden">
              <a:xfrm>
                <a:off x="2797" y="3586"/>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8"/>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28" name="Freeform 55"/>
              <p:cNvSpPr>
                <a:spLocks/>
              </p:cNvSpPr>
              <p:nvPr/>
            </p:nvSpPr>
            <p:spPr bwMode="hidden">
              <a:xfrm>
                <a:off x="2797" y="3654"/>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29" name="Freeform 56"/>
              <p:cNvSpPr>
                <a:spLocks/>
              </p:cNvSpPr>
              <p:nvPr/>
            </p:nvSpPr>
            <p:spPr bwMode="hidden">
              <a:xfrm>
                <a:off x="2797" y="3723"/>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30" name="Freeform 57"/>
              <p:cNvSpPr>
                <a:spLocks/>
              </p:cNvSpPr>
              <p:nvPr/>
            </p:nvSpPr>
            <p:spPr bwMode="hidden">
              <a:xfrm>
                <a:off x="2948" y="3267"/>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31" name="Freeform 58"/>
              <p:cNvSpPr>
                <a:spLocks/>
              </p:cNvSpPr>
              <p:nvPr/>
            </p:nvSpPr>
            <p:spPr bwMode="hidden">
              <a:xfrm>
                <a:off x="2948" y="3335"/>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32" name="Freeform 59"/>
              <p:cNvSpPr>
                <a:spLocks/>
              </p:cNvSpPr>
              <p:nvPr/>
            </p:nvSpPr>
            <p:spPr bwMode="hidden">
              <a:xfrm>
                <a:off x="2948" y="3405"/>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33" name="Freeform 60"/>
              <p:cNvSpPr>
                <a:spLocks/>
              </p:cNvSpPr>
              <p:nvPr/>
            </p:nvSpPr>
            <p:spPr bwMode="hidden">
              <a:xfrm>
                <a:off x="2948" y="3473"/>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9"/>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34" name="Freeform 61"/>
              <p:cNvSpPr>
                <a:spLocks/>
              </p:cNvSpPr>
              <p:nvPr/>
            </p:nvSpPr>
            <p:spPr bwMode="hidden">
              <a:xfrm>
                <a:off x="2948" y="3541"/>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35" name="Freeform 62"/>
              <p:cNvSpPr>
                <a:spLocks/>
              </p:cNvSpPr>
              <p:nvPr/>
            </p:nvSpPr>
            <p:spPr bwMode="hidden">
              <a:xfrm>
                <a:off x="2948" y="3611"/>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36" name="Freeform 63"/>
              <p:cNvSpPr>
                <a:spLocks/>
              </p:cNvSpPr>
              <p:nvPr/>
            </p:nvSpPr>
            <p:spPr bwMode="hidden">
              <a:xfrm>
                <a:off x="2948" y="3679"/>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grpSp>
      </p:grpSp>
      <p:grpSp>
        <p:nvGrpSpPr>
          <p:cNvPr id="29705" name="Group 85"/>
          <p:cNvGrpSpPr>
            <a:grpSpLocks/>
          </p:cNvGrpSpPr>
          <p:nvPr/>
        </p:nvGrpSpPr>
        <p:grpSpPr bwMode="auto">
          <a:xfrm>
            <a:off x="3543300" y="5000625"/>
            <a:ext cx="674688" cy="1128713"/>
            <a:chOff x="2232" y="3150"/>
            <a:chExt cx="425" cy="711"/>
          </a:xfrm>
        </p:grpSpPr>
        <p:sp>
          <p:nvSpPr>
            <p:cNvPr id="29799" name="Freeform 66"/>
            <p:cNvSpPr>
              <a:spLocks/>
            </p:cNvSpPr>
            <p:nvPr/>
          </p:nvSpPr>
          <p:spPr bwMode="hidden">
            <a:xfrm>
              <a:off x="2232" y="3150"/>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79"/>
                  </a:moveTo>
                  <a:lnTo>
                    <a:pt x="361" y="0"/>
                  </a:lnTo>
                  <a:lnTo>
                    <a:pt x="0" y="96"/>
                  </a:lnTo>
                  <a:lnTo>
                    <a:pt x="0" y="677"/>
                  </a:lnTo>
                  <a:lnTo>
                    <a:pt x="361" y="579"/>
                  </a:lnTo>
                </a:path>
              </a:pathLst>
            </a:custGeom>
            <a:solidFill>
              <a:srgbClr val="000000"/>
            </a:solidFill>
            <a:ln w="9525" cap="rnd">
              <a:noFill/>
              <a:round/>
              <a:headEnd type="none" w="sm" len="sm"/>
              <a:tailEnd type="none" w="sm" len="sm"/>
            </a:ln>
          </p:spPr>
          <p:txBody>
            <a:bodyPr/>
            <a:lstStyle/>
            <a:p>
              <a:endParaRPr lang="en-US"/>
            </a:p>
          </p:txBody>
        </p:sp>
        <p:sp>
          <p:nvSpPr>
            <p:cNvPr id="29800" name="Freeform 67"/>
            <p:cNvSpPr>
              <a:spLocks/>
            </p:cNvSpPr>
            <p:nvPr/>
          </p:nvSpPr>
          <p:spPr bwMode="hidden">
            <a:xfrm>
              <a:off x="2265" y="3166"/>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80"/>
                  </a:moveTo>
                  <a:lnTo>
                    <a:pt x="361" y="0"/>
                  </a:lnTo>
                  <a:lnTo>
                    <a:pt x="0" y="96"/>
                  </a:lnTo>
                  <a:lnTo>
                    <a:pt x="0" y="677"/>
                  </a:lnTo>
                  <a:lnTo>
                    <a:pt x="361" y="580"/>
                  </a:lnTo>
                </a:path>
              </a:pathLst>
            </a:custGeom>
            <a:solidFill>
              <a:srgbClr val="777777"/>
            </a:solidFill>
            <a:ln w="9525" cap="rnd">
              <a:noFill/>
              <a:round/>
              <a:headEnd type="none" w="sm" len="sm"/>
              <a:tailEnd type="none" w="sm" len="sm"/>
            </a:ln>
          </p:spPr>
          <p:txBody>
            <a:bodyPr/>
            <a:lstStyle/>
            <a:p>
              <a:endParaRPr lang="en-US"/>
            </a:p>
          </p:txBody>
        </p:sp>
        <p:grpSp>
          <p:nvGrpSpPr>
            <p:cNvPr id="29801" name="Group 84"/>
            <p:cNvGrpSpPr>
              <a:grpSpLocks/>
            </p:cNvGrpSpPr>
            <p:nvPr/>
          </p:nvGrpSpPr>
          <p:grpSpPr bwMode="auto">
            <a:xfrm>
              <a:off x="2296" y="3183"/>
              <a:ext cx="361" cy="678"/>
              <a:chOff x="2296" y="3183"/>
              <a:chExt cx="361" cy="678"/>
            </a:xfrm>
          </p:grpSpPr>
          <p:sp>
            <p:nvSpPr>
              <p:cNvPr id="29802" name="Freeform 68"/>
              <p:cNvSpPr>
                <a:spLocks/>
              </p:cNvSpPr>
              <p:nvPr/>
            </p:nvSpPr>
            <p:spPr bwMode="hidden">
              <a:xfrm>
                <a:off x="2296" y="3183"/>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 name="T10" fmla="*/ 0 60000 65536"/>
                  <a:gd name="T11" fmla="*/ 0 60000 65536"/>
                  <a:gd name="T12" fmla="*/ 0 60000 65536"/>
                  <a:gd name="T13" fmla="*/ 0 60000 65536"/>
                  <a:gd name="T14" fmla="*/ 0 60000 65536"/>
                  <a:gd name="T15" fmla="*/ 0 w 361"/>
                  <a:gd name="T16" fmla="*/ 0 h 678"/>
                  <a:gd name="T17" fmla="*/ 361 w 361"/>
                  <a:gd name="T18" fmla="*/ 678 h 678"/>
                </a:gdLst>
                <a:ahLst/>
                <a:cxnLst>
                  <a:cxn ang="T10">
                    <a:pos x="T0" y="T1"/>
                  </a:cxn>
                  <a:cxn ang="T11">
                    <a:pos x="T2" y="T3"/>
                  </a:cxn>
                  <a:cxn ang="T12">
                    <a:pos x="T4" y="T5"/>
                  </a:cxn>
                  <a:cxn ang="T13">
                    <a:pos x="T6" y="T7"/>
                  </a:cxn>
                  <a:cxn ang="T14">
                    <a:pos x="T8" y="T9"/>
                  </a:cxn>
                </a:cxnLst>
                <a:rect l="T15" t="T16" r="T17" b="T18"/>
                <a:pathLst>
                  <a:path w="361" h="678">
                    <a:moveTo>
                      <a:pt x="360" y="579"/>
                    </a:moveTo>
                    <a:lnTo>
                      <a:pt x="360" y="0"/>
                    </a:lnTo>
                    <a:lnTo>
                      <a:pt x="0" y="96"/>
                    </a:lnTo>
                    <a:lnTo>
                      <a:pt x="0" y="677"/>
                    </a:lnTo>
                    <a:lnTo>
                      <a:pt x="360" y="579"/>
                    </a:lnTo>
                  </a:path>
                </a:pathLst>
              </a:custGeom>
              <a:solidFill>
                <a:srgbClr val="B2B2B2"/>
              </a:solidFill>
              <a:ln w="9525" cap="rnd">
                <a:noFill/>
                <a:round/>
                <a:headEnd type="none" w="sm" len="sm"/>
                <a:tailEnd type="none" w="sm" len="sm"/>
              </a:ln>
            </p:spPr>
            <p:txBody>
              <a:bodyPr/>
              <a:lstStyle/>
              <a:p>
                <a:endParaRPr lang="en-US"/>
              </a:p>
            </p:txBody>
          </p:sp>
          <p:sp>
            <p:nvSpPr>
              <p:cNvPr id="29803" name="Freeform 69"/>
              <p:cNvSpPr>
                <a:spLocks/>
              </p:cNvSpPr>
              <p:nvPr/>
            </p:nvSpPr>
            <p:spPr bwMode="hidden">
              <a:xfrm>
                <a:off x="2317" y="3210"/>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 name="T10" fmla="*/ 0 60000 65536"/>
                  <a:gd name="T11" fmla="*/ 0 60000 65536"/>
                  <a:gd name="T12" fmla="*/ 0 60000 65536"/>
                  <a:gd name="T13" fmla="*/ 0 60000 65536"/>
                  <a:gd name="T14" fmla="*/ 0 60000 65536"/>
                  <a:gd name="T15" fmla="*/ 0 w 318"/>
                  <a:gd name="T16" fmla="*/ 0 h 622"/>
                  <a:gd name="T17" fmla="*/ 318 w 318"/>
                  <a:gd name="T18" fmla="*/ 622 h 622"/>
                </a:gdLst>
                <a:ahLst/>
                <a:cxnLst>
                  <a:cxn ang="T10">
                    <a:pos x="T0" y="T1"/>
                  </a:cxn>
                  <a:cxn ang="T11">
                    <a:pos x="T2" y="T3"/>
                  </a:cxn>
                  <a:cxn ang="T12">
                    <a:pos x="T4" y="T5"/>
                  </a:cxn>
                  <a:cxn ang="T13">
                    <a:pos x="T6" y="T7"/>
                  </a:cxn>
                  <a:cxn ang="T14">
                    <a:pos x="T8" y="T9"/>
                  </a:cxn>
                </a:cxnLst>
                <a:rect l="T15" t="T16" r="T17" b="T18"/>
                <a:pathLst>
                  <a:path w="318" h="622">
                    <a:moveTo>
                      <a:pt x="317" y="538"/>
                    </a:moveTo>
                    <a:lnTo>
                      <a:pt x="317" y="0"/>
                    </a:lnTo>
                    <a:lnTo>
                      <a:pt x="0" y="82"/>
                    </a:lnTo>
                    <a:lnTo>
                      <a:pt x="0" y="621"/>
                    </a:lnTo>
                    <a:lnTo>
                      <a:pt x="317" y="538"/>
                    </a:lnTo>
                  </a:path>
                </a:pathLst>
              </a:custGeom>
              <a:solidFill>
                <a:srgbClr val="EAEAEA"/>
              </a:solidFill>
              <a:ln w="9525" cap="rnd">
                <a:noFill/>
                <a:round/>
                <a:headEnd type="none" w="sm" len="sm"/>
                <a:tailEnd type="none" w="sm" len="sm"/>
              </a:ln>
            </p:spPr>
            <p:txBody>
              <a:bodyPr/>
              <a:lstStyle/>
              <a:p>
                <a:endParaRPr lang="en-US"/>
              </a:p>
            </p:txBody>
          </p:sp>
          <p:sp>
            <p:nvSpPr>
              <p:cNvPr id="29804" name="Freeform 70"/>
              <p:cNvSpPr>
                <a:spLocks/>
              </p:cNvSpPr>
              <p:nvPr/>
            </p:nvSpPr>
            <p:spPr bwMode="hidden">
              <a:xfrm>
                <a:off x="2345" y="3310"/>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05" name="Freeform 71"/>
              <p:cNvSpPr>
                <a:spLocks/>
              </p:cNvSpPr>
              <p:nvPr/>
            </p:nvSpPr>
            <p:spPr bwMode="hidden">
              <a:xfrm>
                <a:off x="2345" y="3379"/>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06" name="Freeform 72"/>
              <p:cNvSpPr>
                <a:spLocks/>
              </p:cNvSpPr>
              <p:nvPr/>
            </p:nvSpPr>
            <p:spPr bwMode="hidden">
              <a:xfrm>
                <a:off x="2345" y="3448"/>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07" name="Freeform 73"/>
              <p:cNvSpPr>
                <a:spLocks/>
              </p:cNvSpPr>
              <p:nvPr/>
            </p:nvSpPr>
            <p:spPr bwMode="hidden">
              <a:xfrm>
                <a:off x="2345" y="3517"/>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08" name="Freeform 74"/>
              <p:cNvSpPr>
                <a:spLocks/>
              </p:cNvSpPr>
              <p:nvPr/>
            </p:nvSpPr>
            <p:spPr bwMode="hidden">
              <a:xfrm>
                <a:off x="2345" y="3585"/>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9"/>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09" name="Freeform 75"/>
              <p:cNvSpPr>
                <a:spLocks/>
              </p:cNvSpPr>
              <p:nvPr/>
            </p:nvSpPr>
            <p:spPr bwMode="hidden">
              <a:xfrm>
                <a:off x="2345" y="3654"/>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10" name="Freeform 76"/>
              <p:cNvSpPr>
                <a:spLocks/>
              </p:cNvSpPr>
              <p:nvPr/>
            </p:nvSpPr>
            <p:spPr bwMode="hidden">
              <a:xfrm>
                <a:off x="2345" y="3723"/>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11" name="Freeform 77"/>
              <p:cNvSpPr>
                <a:spLocks/>
              </p:cNvSpPr>
              <p:nvPr/>
            </p:nvSpPr>
            <p:spPr bwMode="hidden">
              <a:xfrm>
                <a:off x="2497" y="3267"/>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12" name="Freeform 78"/>
              <p:cNvSpPr>
                <a:spLocks/>
              </p:cNvSpPr>
              <p:nvPr/>
            </p:nvSpPr>
            <p:spPr bwMode="hidden">
              <a:xfrm>
                <a:off x="2497" y="3335"/>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13" name="Freeform 79"/>
              <p:cNvSpPr>
                <a:spLocks/>
              </p:cNvSpPr>
              <p:nvPr/>
            </p:nvSpPr>
            <p:spPr bwMode="hidden">
              <a:xfrm>
                <a:off x="2497" y="3404"/>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14" name="Freeform 80"/>
              <p:cNvSpPr>
                <a:spLocks/>
              </p:cNvSpPr>
              <p:nvPr/>
            </p:nvSpPr>
            <p:spPr bwMode="hidden">
              <a:xfrm>
                <a:off x="2497" y="3473"/>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8"/>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15" name="Freeform 81"/>
              <p:cNvSpPr>
                <a:spLocks/>
              </p:cNvSpPr>
              <p:nvPr/>
            </p:nvSpPr>
            <p:spPr bwMode="hidden">
              <a:xfrm>
                <a:off x="2497" y="3541"/>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816" name="Freeform 82"/>
              <p:cNvSpPr>
                <a:spLocks/>
              </p:cNvSpPr>
              <p:nvPr/>
            </p:nvSpPr>
            <p:spPr bwMode="hidden">
              <a:xfrm>
                <a:off x="2497" y="3610"/>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817" name="Freeform 83"/>
              <p:cNvSpPr>
                <a:spLocks/>
              </p:cNvSpPr>
              <p:nvPr/>
            </p:nvSpPr>
            <p:spPr bwMode="hidden">
              <a:xfrm>
                <a:off x="2497" y="3679"/>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grpSp>
      </p:grpSp>
      <p:grpSp>
        <p:nvGrpSpPr>
          <p:cNvPr id="29706" name="Group 105"/>
          <p:cNvGrpSpPr>
            <a:grpSpLocks/>
          </p:cNvGrpSpPr>
          <p:nvPr/>
        </p:nvGrpSpPr>
        <p:grpSpPr bwMode="auto">
          <a:xfrm>
            <a:off x="2841625" y="5000625"/>
            <a:ext cx="674688" cy="1128713"/>
            <a:chOff x="1790" y="3150"/>
            <a:chExt cx="425" cy="711"/>
          </a:xfrm>
        </p:grpSpPr>
        <p:sp>
          <p:nvSpPr>
            <p:cNvPr id="29780" name="Freeform 86"/>
            <p:cNvSpPr>
              <a:spLocks/>
            </p:cNvSpPr>
            <p:nvPr/>
          </p:nvSpPr>
          <p:spPr bwMode="hidden">
            <a:xfrm>
              <a:off x="1790" y="3150"/>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79"/>
                  </a:moveTo>
                  <a:lnTo>
                    <a:pt x="361" y="0"/>
                  </a:lnTo>
                  <a:lnTo>
                    <a:pt x="0" y="96"/>
                  </a:lnTo>
                  <a:lnTo>
                    <a:pt x="0" y="677"/>
                  </a:lnTo>
                  <a:lnTo>
                    <a:pt x="361" y="579"/>
                  </a:lnTo>
                </a:path>
              </a:pathLst>
            </a:custGeom>
            <a:solidFill>
              <a:srgbClr val="000000"/>
            </a:solidFill>
            <a:ln w="9525" cap="rnd">
              <a:noFill/>
              <a:round/>
              <a:headEnd type="none" w="sm" len="sm"/>
              <a:tailEnd type="none" w="sm" len="sm"/>
            </a:ln>
          </p:spPr>
          <p:txBody>
            <a:bodyPr/>
            <a:lstStyle/>
            <a:p>
              <a:endParaRPr lang="en-US"/>
            </a:p>
          </p:txBody>
        </p:sp>
        <p:sp>
          <p:nvSpPr>
            <p:cNvPr id="29781" name="Freeform 87"/>
            <p:cNvSpPr>
              <a:spLocks/>
            </p:cNvSpPr>
            <p:nvPr/>
          </p:nvSpPr>
          <p:spPr bwMode="hidden">
            <a:xfrm>
              <a:off x="1823" y="3166"/>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80"/>
                  </a:moveTo>
                  <a:lnTo>
                    <a:pt x="361" y="0"/>
                  </a:lnTo>
                  <a:lnTo>
                    <a:pt x="0" y="96"/>
                  </a:lnTo>
                  <a:lnTo>
                    <a:pt x="0" y="677"/>
                  </a:lnTo>
                  <a:lnTo>
                    <a:pt x="361" y="580"/>
                  </a:lnTo>
                </a:path>
              </a:pathLst>
            </a:custGeom>
            <a:solidFill>
              <a:srgbClr val="777777"/>
            </a:solidFill>
            <a:ln w="9525" cap="rnd">
              <a:noFill/>
              <a:round/>
              <a:headEnd type="none" w="sm" len="sm"/>
              <a:tailEnd type="none" w="sm" len="sm"/>
            </a:ln>
          </p:spPr>
          <p:txBody>
            <a:bodyPr/>
            <a:lstStyle/>
            <a:p>
              <a:endParaRPr lang="en-US"/>
            </a:p>
          </p:txBody>
        </p:sp>
        <p:grpSp>
          <p:nvGrpSpPr>
            <p:cNvPr id="29782" name="Group 104"/>
            <p:cNvGrpSpPr>
              <a:grpSpLocks/>
            </p:cNvGrpSpPr>
            <p:nvPr/>
          </p:nvGrpSpPr>
          <p:grpSpPr bwMode="auto">
            <a:xfrm>
              <a:off x="1854" y="3183"/>
              <a:ext cx="361" cy="678"/>
              <a:chOff x="1854" y="3183"/>
              <a:chExt cx="361" cy="678"/>
            </a:xfrm>
          </p:grpSpPr>
          <p:sp>
            <p:nvSpPr>
              <p:cNvPr id="29783" name="Freeform 88"/>
              <p:cNvSpPr>
                <a:spLocks/>
              </p:cNvSpPr>
              <p:nvPr/>
            </p:nvSpPr>
            <p:spPr bwMode="hidden">
              <a:xfrm>
                <a:off x="1854" y="3183"/>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 name="T10" fmla="*/ 0 60000 65536"/>
                  <a:gd name="T11" fmla="*/ 0 60000 65536"/>
                  <a:gd name="T12" fmla="*/ 0 60000 65536"/>
                  <a:gd name="T13" fmla="*/ 0 60000 65536"/>
                  <a:gd name="T14" fmla="*/ 0 60000 65536"/>
                  <a:gd name="T15" fmla="*/ 0 w 361"/>
                  <a:gd name="T16" fmla="*/ 0 h 678"/>
                  <a:gd name="T17" fmla="*/ 361 w 361"/>
                  <a:gd name="T18" fmla="*/ 678 h 678"/>
                </a:gdLst>
                <a:ahLst/>
                <a:cxnLst>
                  <a:cxn ang="T10">
                    <a:pos x="T0" y="T1"/>
                  </a:cxn>
                  <a:cxn ang="T11">
                    <a:pos x="T2" y="T3"/>
                  </a:cxn>
                  <a:cxn ang="T12">
                    <a:pos x="T4" y="T5"/>
                  </a:cxn>
                  <a:cxn ang="T13">
                    <a:pos x="T6" y="T7"/>
                  </a:cxn>
                  <a:cxn ang="T14">
                    <a:pos x="T8" y="T9"/>
                  </a:cxn>
                </a:cxnLst>
                <a:rect l="T15" t="T16" r="T17" b="T18"/>
                <a:pathLst>
                  <a:path w="361" h="678">
                    <a:moveTo>
                      <a:pt x="360" y="579"/>
                    </a:moveTo>
                    <a:lnTo>
                      <a:pt x="360" y="0"/>
                    </a:lnTo>
                    <a:lnTo>
                      <a:pt x="0" y="96"/>
                    </a:lnTo>
                    <a:lnTo>
                      <a:pt x="0" y="677"/>
                    </a:lnTo>
                    <a:lnTo>
                      <a:pt x="360" y="579"/>
                    </a:lnTo>
                  </a:path>
                </a:pathLst>
              </a:custGeom>
              <a:solidFill>
                <a:srgbClr val="B2B2B2"/>
              </a:solidFill>
              <a:ln w="9525" cap="rnd">
                <a:noFill/>
                <a:round/>
                <a:headEnd type="none" w="sm" len="sm"/>
                <a:tailEnd type="none" w="sm" len="sm"/>
              </a:ln>
            </p:spPr>
            <p:txBody>
              <a:bodyPr/>
              <a:lstStyle/>
              <a:p>
                <a:endParaRPr lang="en-US"/>
              </a:p>
            </p:txBody>
          </p:sp>
          <p:sp>
            <p:nvSpPr>
              <p:cNvPr id="29784" name="Freeform 89"/>
              <p:cNvSpPr>
                <a:spLocks/>
              </p:cNvSpPr>
              <p:nvPr/>
            </p:nvSpPr>
            <p:spPr bwMode="hidden">
              <a:xfrm>
                <a:off x="1875" y="3210"/>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 name="T10" fmla="*/ 0 60000 65536"/>
                  <a:gd name="T11" fmla="*/ 0 60000 65536"/>
                  <a:gd name="T12" fmla="*/ 0 60000 65536"/>
                  <a:gd name="T13" fmla="*/ 0 60000 65536"/>
                  <a:gd name="T14" fmla="*/ 0 60000 65536"/>
                  <a:gd name="T15" fmla="*/ 0 w 318"/>
                  <a:gd name="T16" fmla="*/ 0 h 622"/>
                  <a:gd name="T17" fmla="*/ 318 w 318"/>
                  <a:gd name="T18" fmla="*/ 622 h 622"/>
                </a:gdLst>
                <a:ahLst/>
                <a:cxnLst>
                  <a:cxn ang="T10">
                    <a:pos x="T0" y="T1"/>
                  </a:cxn>
                  <a:cxn ang="T11">
                    <a:pos x="T2" y="T3"/>
                  </a:cxn>
                  <a:cxn ang="T12">
                    <a:pos x="T4" y="T5"/>
                  </a:cxn>
                  <a:cxn ang="T13">
                    <a:pos x="T6" y="T7"/>
                  </a:cxn>
                  <a:cxn ang="T14">
                    <a:pos x="T8" y="T9"/>
                  </a:cxn>
                </a:cxnLst>
                <a:rect l="T15" t="T16" r="T17" b="T18"/>
                <a:pathLst>
                  <a:path w="318" h="622">
                    <a:moveTo>
                      <a:pt x="317" y="538"/>
                    </a:moveTo>
                    <a:lnTo>
                      <a:pt x="317" y="0"/>
                    </a:lnTo>
                    <a:lnTo>
                      <a:pt x="0" y="82"/>
                    </a:lnTo>
                    <a:lnTo>
                      <a:pt x="0" y="621"/>
                    </a:lnTo>
                    <a:lnTo>
                      <a:pt x="317" y="538"/>
                    </a:lnTo>
                  </a:path>
                </a:pathLst>
              </a:custGeom>
              <a:solidFill>
                <a:srgbClr val="EAEAEA"/>
              </a:solidFill>
              <a:ln w="9525" cap="rnd">
                <a:noFill/>
                <a:round/>
                <a:headEnd type="none" w="sm" len="sm"/>
                <a:tailEnd type="none" w="sm" len="sm"/>
              </a:ln>
            </p:spPr>
            <p:txBody>
              <a:bodyPr/>
              <a:lstStyle/>
              <a:p>
                <a:endParaRPr lang="en-US"/>
              </a:p>
            </p:txBody>
          </p:sp>
          <p:sp>
            <p:nvSpPr>
              <p:cNvPr id="29785" name="Freeform 90"/>
              <p:cNvSpPr>
                <a:spLocks/>
              </p:cNvSpPr>
              <p:nvPr/>
            </p:nvSpPr>
            <p:spPr bwMode="hidden">
              <a:xfrm>
                <a:off x="1903" y="3310"/>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86" name="Freeform 91"/>
              <p:cNvSpPr>
                <a:spLocks/>
              </p:cNvSpPr>
              <p:nvPr/>
            </p:nvSpPr>
            <p:spPr bwMode="hidden">
              <a:xfrm>
                <a:off x="1903" y="3379"/>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87" name="Freeform 92"/>
              <p:cNvSpPr>
                <a:spLocks/>
              </p:cNvSpPr>
              <p:nvPr/>
            </p:nvSpPr>
            <p:spPr bwMode="hidden">
              <a:xfrm>
                <a:off x="1903" y="3448"/>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88" name="Freeform 93"/>
              <p:cNvSpPr>
                <a:spLocks/>
              </p:cNvSpPr>
              <p:nvPr/>
            </p:nvSpPr>
            <p:spPr bwMode="hidden">
              <a:xfrm>
                <a:off x="1903" y="3517"/>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89" name="Freeform 94"/>
              <p:cNvSpPr>
                <a:spLocks/>
              </p:cNvSpPr>
              <p:nvPr/>
            </p:nvSpPr>
            <p:spPr bwMode="hidden">
              <a:xfrm>
                <a:off x="1903" y="3585"/>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9"/>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90" name="Freeform 95"/>
              <p:cNvSpPr>
                <a:spLocks/>
              </p:cNvSpPr>
              <p:nvPr/>
            </p:nvSpPr>
            <p:spPr bwMode="hidden">
              <a:xfrm>
                <a:off x="1903" y="3654"/>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91" name="Freeform 96"/>
              <p:cNvSpPr>
                <a:spLocks/>
              </p:cNvSpPr>
              <p:nvPr/>
            </p:nvSpPr>
            <p:spPr bwMode="hidden">
              <a:xfrm>
                <a:off x="1903" y="3723"/>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92" name="Freeform 97"/>
              <p:cNvSpPr>
                <a:spLocks/>
              </p:cNvSpPr>
              <p:nvPr/>
            </p:nvSpPr>
            <p:spPr bwMode="hidden">
              <a:xfrm>
                <a:off x="2055" y="3267"/>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93" name="Freeform 98"/>
              <p:cNvSpPr>
                <a:spLocks/>
              </p:cNvSpPr>
              <p:nvPr/>
            </p:nvSpPr>
            <p:spPr bwMode="hidden">
              <a:xfrm>
                <a:off x="2055" y="3335"/>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94" name="Freeform 99"/>
              <p:cNvSpPr>
                <a:spLocks/>
              </p:cNvSpPr>
              <p:nvPr/>
            </p:nvSpPr>
            <p:spPr bwMode="hidden">
              <a:xfrm>
                <a:off x="2055" y="3404"/>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95" name="Freeform 100"/>
              <p:cNvSpPr>
                <a:spLocks/>
              </p:cNvSpPr>
              <p:nvPr/>
            </p:nvSpPr>
            <p:spPr bwMode="hidden">
              <a:xfrm>
                <a:off x="2055" y="3473"/>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8"/>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96" name="Freeform 101"/>
              <p:cNvSpPr>
                <a:spLocks/>
              </p:cNvSpPr>
              <p:nvPr/>
            </p:nvSpPr>
            <p:spPr bwMode="hidden">
              <a:xfrm>
                <a:off x="2055" y="3541"/>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97" name="Freeform 102"/>
              <p:cNvSpPr>
                <a:spLocks/>
              </p:cNvSpPr>
              <p:nvPr/>
            </p:nvSpPr>
            <p:spPr bwMode="hidden">
              <a:xfrm>
                <a:off x="2055" y="3610"/>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98" name="Freeform 103"/>
              <p:cNvSpPr>
                <a:spLocks/>
              </p:cNvSpPr>
              <p:nvPr/>
            </p:nvSpPr>
            <p:spPr bwMode="hidden">
              <a:xfrm>
                <a:off x="2055" y="3679"/>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grpSp>
      </p:grpSp>
      <p:grpSp>
        <p:nvGrpSpPr>
          <p:cNvPr id="29707" name="Group 125"/>
          <p:cNvGrpSpPr>
            <a:grpSpLocks/>
          </p:cNvGrpSpPr>
          <p:nvPr/>
        </p:nvGrpSpPr>
        <p:grpSpPr bwMode="auto">
          <a:xfrm>
            <a:off x="2084388" y="5000625"/>
            <a:ext cx="674687" cy="1128713"/>
            <a:chOff x="1313" y="3150"/>
            <a:chExt cx="425" cy="711"/>
          </a:xfrm>
        </p:grpSpPr>
        <p:sp>
          <p:nvSpPr>
            <p:cNvPr id="29761" name="Freeform 106"/>
            <p:cNvSpPr>
              <a:spLocks/>
            </p:cNvSpPr>
            <p:nvPr/>
          </p:nvSpPr>
          <p:spPr bwMode="hidden">
            <a:xfrm>
              <a:off x="1313" y="3150"/>
              <a:ext cx="362" cy="678"/>
            </a:xfrm>
            <a:custGeom>
              <a:avLst/>
              <a:gdLst>
                <a:gd name="T0" fmla="*/ 361 w 362"/>
                <a:gd name="T1" fmla="*/ 579 h 678"/>
                <a:gd name="T2" fmla="*/ 361 w 362"/>
                <a:gd name="T3" fmla="*/ 0 h 678"/>
                <a:gd name="T4" fmla="*/ 0 w 362"/>
                <a:gd name="T5" fmla="*/ 96 h 678"/>
                <a:gd name="T6" fmla="*/ 0 w 362"/>
                <a:gd name="T7" fmla="*/ 677 h 678"/>
                <a:gd name="T8" fmla="*/ 361 w 362"/>
                <a:gd name="T9" fmla="*/ 579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79"/>
                  </a:moveTo>
                  <a:lnTo>
                    <a:pt x="361" y="0"/>
                  </a:lnTo>
                  <a:lnTo>
                    <a:pt x="0" y="96"/>
                  </a:lnTo>
                  <a:lnTo>
                    <a:pt x="0" y="677"/>
                  </a:lnTo>
                  <a:lnTo>
                    <a:pt x="361" y="579"/>
                  </a:lnTo>
                </a:path>
              </a:pathLst>
            </a:custGeom>
            <a:solidFill>
              <a:srgbClr val="000000"/>
            </a:solidFill>
            <a:ln w="9525" cap="rnd">
              <a:noFill/>
              <a:round/>
              <a:headEnd type="none" w="sm" len="sm"/>
              <a:tailEnd type="none" w="sm" len="sm"/>
            </a:ln>
          </p:spPr>
          <p:txBody>
            <a:bodyPr/>
            <a:lstStyle/>
            <a:p>
              <a:endParaRPr lang="en-US"/>
            </a:p>
          </p:txBody>
        </p:sp>
        <p:sp>
          <p:nvSpPr>
            <p:cNvPr id="29762" name="Freeform 107"/>
            <p:cNvSpPr>
              <a:spLocks/>
            </p:cNvSpPr>
            <p:nvPr/>
          </p:nvSpPr>
          <p:spPr bwMode="hidden">
            <a:xfrm>
              <a:off x="1346" y="3166"/>
              <a:ext cx="362" cy="678"/>
            </a:xfrm>
            <a:custGeom>
              <a:avLst/>
              <a:gdLst>
                <a:gd name="T0" fmla="*/ 361 w 362"/>
                <a:gd name="T1" fmla="*/ 580 h 678"/>
                <a:gd name="T2" fmla="*/ 361 w 362"/>
                <a:gd name="T3" fmla="*/ 0 h 678"/>
                <a:gd name="T4" fmla="*/ 0 w 362"/>
                <a:gd name="T5" fmla="*/ 96 h 678"/>
                <a:gd name="T6" fmla="*/ 0 w 362"/>
                <a:gd name="T7" fmla="*/ 677 h 678"/>
                <a:gd name="T8" fmla="*/ 361 w 362"/>
                <a:gd name="T9" fmla="*/ 580 h 678"/>
                <a:gd name="T10" fmla="*/ 0 60000 65536"/>
                <a:gd name="T11" fmla="*/ 0 60000 65536"/>
                <a:gd name="T12" fmla="*/ 0 60000 65536"/>
                <a:gd name="T13" fmla="*/ 0 60000 65536"/>
                <a:gd name="T14" fmla="*/ 0 60000 65536"/>
                <a:gd name="T15" fmla="*/ 0 w 362"/>
                <a:gd name="T16" fmla="*/ 0 h 678"/>
                <a:gd name="T17" fmla="*/ 362 w 362"/>
                <a:gd name="T18" fmla="*/ 678 h 678"/>
              </a:gdLst>
              <a:ahLst/>
              <a:cxnLst>
                <a:cxn ang="T10">
                  <a:pos x="T0" y="T1"/>
                </a:cxn>
                <a:cxn ang="T11">
                  <a:pos x="T2" y="T3"/>
                </a:cxn>
                <a:cxn ang="T12">
                  <a:pos x="T4" y="T5"/>
                </a:cxn>
                <a:cxn ang="T13">
                  <a:pos x="T6" y="T7"/>
                </a:cxn>
                <a:cxn ang="T14">
                  <a:pos x="T8" y="T9"/>
                </a:cxn>
              </a:cxnLst>
              <a:rect l="T15" t="T16" r="T17" b="T18"/>
              <a:pathLst>
                <a:path w="362" h="678">
                  <a:moveTo>
                    <a:pt x="361" y="580"/>
                  </a:moveTo>
                  <a:lnTo>
                    <a:pt x="361" y="0"/>
                  </a:lnTo>
                  <a:lnTo>
                    <a:pt x="0" y="96"/>
                  </a:lnTo>
                  <a:lnTo>
                    <a:pt x="0" y="677"/>
                  </a:lnTo>
                  <a:lnTo>
                    <a:pt x="361" y="580"/>
                  </a:lnTo>
                </a:path>
              </a:pathLst>
            </a:custGeom>
            <a:solidFill>
              <a:srgbClr val="777777"/>
            </a:solidFill>
            <a:ln w="9525" cap="rnd">
              <a:noFill/>
              <a:round/>
              <a:headEnd type="none" w="sm" len="sm"/>
              <a:tailEnd type="none" w="sm" len="sm"/>
            </a:ln>
          </p:spPr>
          <p:txBody>
            <a:bodyPr/>
            <a:lstStyle/>
            <a:p>
              <a:endParaRPr lang="en-US"/>
            </a:p>
          </p:txBody>
        </p:sp>
        <p:grpSp>
          <p:nvGrpSpPr>
            <p:cNvPr id="29763" name="Group 124"/>
            <p:cNvGrpSpPr>
              <a:grpSpLocks/>
            </p:cNvGrpSpPr>
            <p:nvPr/>
          </p:nvGrpSpPr>
          <p:grpSpPr bwMode="auto">
            <a:xfrm>
              <a:off x="1377" y="3183"/>
              <a:ext cx="361" cy="678"/>
              <a:chOff x="1377" y="3183"/>
              <a:chExt cx="361" cy="678"/>
            </a:xfrm>
          </p:grpSpPr>
          <p:sp>
            <p:nvSpPr>
              <p:cNvPr id="29764" name="Freeform 108"/>
              <p:cNvSpPr>
                <a:spLocks/>
              </p:cNvSpPr>
              <p:nvPr/>
            </p:nvSpPr>
            <p:spPr bwMode="hidden">
              <a:xfrm>
                <a:off x="1377" y="3183"/>
                <a:ext cx="361" cy="678"/>
              </a:xfrm>
              <a:custGeom>
                <a:avLst/>
                <a:gdLst>
                  <a:gd name="T0" fmla="*/ 360 w 361"/>
                  <a:gd name="T1" fmla="*/ 579 h 678"/>
                  <a:gd name="T2" fmla="*/ 360 w 361"/>
                  <a:gd name="T3" fmla="*/ 0 h 678"/>
                  <a:gd name="T4" fmla="*/ 0 w 361"/>
                  <a:gd name="T5" fmla="*/ 96 h 678"/>
                  <a:gd name="T6" fmla="*/ 0 w 361"/>
                  <a:gd name="T7" fmla="*/ 677 h 678"/>
                  <a:gd name="T8" fmla="*/ 360 w 361"/>
                  <a:gd name="T9" fmla="*/ 579 h 678"/>
                  <a:gd name="T10" fmla="*/ 0 60000 65536"/>
                  <a:gd name="T11" fmla="*/ 0 60000 65536"/>
                  <a:gd name="T12" fmla="*/ 0 60000 65536"/>
                  <a:gd name="T13" fmla="*/ 0 60000 65536"/>
                  <a:gd name="T14" fmla="*/ 0 60000 65536"/>
                  <a:gd name="T15" fmla="*/ 0 w 361"/>
                  <a:gd name="T16" fmla="*/ 0 h 678"/>
                  <a:gd name="T17" fmla="*/ 361 w 361"/>
                  <a:gd name="T18" fmla="*/ 678 h 678"/>
                </a:gdLst>
                <a:ahLst/>
                <a:cxnLst>
                  <a:cxn ang="T10">
                    <a:pos x="T0" y="T1"/>
                  </a:cxn>
                  <a:cxn ang="T11">
                    <a:pos x="T2" y="T3"/>
                  </a:cxn>
                  <a:cxn ang="T12">
                    <a:pos x="T4" y="T5"/>
                  </a:cxn>
                  <a:cxn ang="T13">
                    <a:pos x="T6" y="T7"/>
                  </a:cxn>
                  <a:cxn ang="T14">
                    <a:pos x="T8" y="T9"/>
                  </a:cxn>
                </a:cxnLst>
                <a:rect l="T15" t="T16" r="T17" b="T18"/>
                <a:pathLst>
                  <a:path w="361" h="678">
                    <a:moveTo>
                      <a:pt x="360" y="579"/>
                    </a:moveTo>
                    <a:lnTo>
                      <a:pt x="360" y="0"/>
                    </a:lnTo>
                    <a:lnTo>
                      <a:pt x="0" y="96"/>
                    </a:lnTo>
                    <a:lnTo>
                      <a:pt x="0" y="677"/>
                    </a:lnTo>
                    <a:lnTo>
                      <a:pt x="360" y="579"/>
                    </a:lnTo>
                  </a:path>
                </a:pathLst>
              </a:custGeom>
              <a:solidFill>
                <a:srgbClr val="B2B2B2"/>
              </a:solidFill>
              <a:ln w="9525" cap="rnd">
                <a:noFill/>
                <a:round/>
                <a:headEnd type="none" w="sm" len="sm"/>
                <a:tailEnd type="none" w="sm" len="sm"/>
              </a:ln>
            </p:spPr>
            <p:txBody>
              <a:bodyPr/>
              <a:lstStyle/>
              <a:p>
                <a:endParaRPr lang="en-US"/>
              </a:p>
            </p:txBody>
          </p:sp>
          <p:sp>
            <p:nvSpPr>
              <p:cNvPr id="29765" name="Freeform 109"/>
              <p:cNvSpPr>
                <a:spLocks/>
              </p:cNvSpPr>
              <p:nvPr/>
            </p:nvSpPr>
            <p:spPr bwMode="hidden">
              <a:xfrm>
                <a:off x="1398" y="3210"/>
                <a:ext cx="318" cy="622"/>
              </a:xfrm>
              <a:custGeom>
                <a:avLst/>
                <a:gdLst>
                  <a:gd name="T0" fmla="*/ 317 w 318"/>
                  <a:gd name="T1" fmla="*/ 538 h 622"/>
                  <a:gd name="T2" fmla="*/ 317 w 318"/>
                  <a:gd name="T3" fmla="*/ 0 h 622"/>
                  <a:gd name="T4" fmla="*/ 0 w 318"/>
                  <a:gd name="T5" fmla="*/ 82 h 622"/>
                  <a:gd name="T6" fmla="*/ 0 w 318"/>
                  <a:gd name="T7" fmla="*/ 621 h 622"/>
                  <a:gd name="T8" fmla="*/ 317 w 318"/>
                  <a:gd name="T9" fmla="*/ 538 h 622"/>
                  <a:gd name="T10" fmla="*/ 0 60000 65536"/>
                  <a:gd name="T11" fmla="*/ 0 60000 65536"/>
                  <a:gd name="T12" fmla="*/ 0 60000 65536"/>
                  <a:gd name="T13" fmla="*/ 0 60000 65536"/>
                  <a:gd name="T14" fmla="*/ 0 60000 65536"/>
                  <a:gd name="T15" fmla="*/ 0 w 318"/>
                  <a:gd name="T16" fmla="*/ 0 h 622"/>
                  <a:gd name="T17" fmla="*/ 318 w 318"/>
                  <a:gd name="T18" fmla="*/ 622 h 622"/>
                </a:gdLst>
                <a:ahLst/>
                <a:cxnLst>
                  <a:cxn ang="T10">
                    <a:pos x="T0" y="T1"/>
                  </a:cxn>
                  <a:cxn ang="T11">
                    <a:pos x="T2" y="T3"/>
                  </a:cxn>
                  <a:cxn ang="T12">
                    <a:pos x="T4" y="T5"/>
                  </a:cxn>
                  <a:cxn ang="T13">
                    <a:pos x="T6" y="T7"/>
                  </a:cxn>
                  <a:cxn ang="T14">
                    <a:pos x="T8" y="T9"/>
                  </a:cxn>
                </a:cxnLst>
                <a:rect l="T15" t="T16" r="T17" b="T18"/>
                <a:pathLst>
                  <a:path w="318" h="622">
                    <a:moveTo>
                      <a:pt x="317" y="538"/>
                    </a:moveTo>
                    <a:lnTo>
                      <a:pt x="317" y="0"/>
                    </a:lnTo>
                    <a:lnTo>
                      <a:pt x="0" y="82"/>
                    </a:lnTo>
                    <a:lnTo>
                      <a:pt x="0" y="621"/>
                    </a:lnTo>
                    <a:lnTo>
                      <a:pt x="317" y="538"/>
                    </a:lnTo>
                  </a:path>
                </a:pathLst>
              </a:custGeom>
              <a:solidFill>
                <a:srgbClr val="EAEAEA"/>
              </a:solidFill>
              <a:ln w="9525" cap="rnd">
                <a:noFill/>
                <a:round/>
                <a:headEnd type="none" w="sm" len="sm"/>
                <a:tailEnd type="none" w="sm" len="sm"/>
              </a:ln>
            </p:spPr>
            <p:txBody>
              <a:bodyPr/>
              <a:lstStyle/>
              <a:p>
                <a:endParaRPr lang="en-US"/>
              </a:p>
            </p:txBody>
          </p:sp>
          <p:sp>
            <p:nvSpPr>
              <p:cNvPr id="29766" name="Freeform 110"/>
              <p:cNvSpPr>
                <a:spLocks/>
              </p:cNvSpPr>
              <p:nvPr/>
            </p:nvSpPr>
            <p:spPr bwMode="hidden">
              <a:xfrm>
                <a:off x="1426" y="3310"/>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67" name="Freeform 111"/>
              <p:cNvSpPr>
                <a:spLocks/>
              </p:cNvSpPr>
              <p:nvPr/>
            </p:nvSpPr>
            <p:spPr bwMode="hidden">
              <a:xfrm>
                <a:off x="1426" y="3379"/>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68" name="Freeform 112"/>
              <p:cNvSpPr>
                <a:spLocks/>
              </p:cNvSpPr>
              <p:nvPr/>
            </p:nvSpPr>
            <p:spPr bwMode="hidden">
              <a:xfrm>
                <a:off x="1426" y="3448"/>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69" name="Freeform 113"/>
              <p:cNvSpPr>
                <a:spLocks/>
              </p:cNvSpPr>
              <p:nvPr/>
            </p:nvSpPr>
            <p:spPr bwMode="hidden">
              <a:xfrm>
                <a:off x="1426" y="3517"/>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70" name="Freeform 114"/>
              <p:cNvSpPr>
                <a:spLocks/>
              </p:cNvSpPr>
              <p:nvPr/>
            </p:nvSpPr>
            <p:spPr bwMode="hidden">
              <a:xfrm>
                <a:off x="1426" y="3585"/>
                <a:ext cx="108" cy="57"/>
              </a:xfrm>
              <a:custGeom>
                <a:avLst/>
                <a:gdLst>
                  <a:gd name="T0" fmla="*/ 107 w 108"/>
                  <a:gd name="T1" fmla="*/ 26 h 57"/>
                  <a:gd name="T2" fmla="*/ 107 w 108"/>
                  <a:gd name="T3" fmla="*/ 0 h 57"/>
                  <a:gd name="T4" fmla="*/ 0 w 108"/>
                  <a:gd name="T5" fmla="*/ 29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9"/>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71" name="Freeform 115"/>
              <p:cNvSpPr>
                <a:spLocks/>
              </p:cNvSpPr>
              <p:nvPr/>
            </p:nvSpPr>
            <p:spPr bwMode="hidden">
              <a:xfrm>
                <a:off x="1426" y="3654"/>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72" name="Freeform 116"/>
              <p:cNvSpPr>
                <a:spLocks/>
              </p:cNvSpPr>
              <p:nvPr/>
            </p:nvSpPr>
            <p:spPr bwMode="hidden">
              <a:xfrm>
                <a:off x="1426" y="3723"/>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73" name="Freeform 117"/>
              <p:cNvSpPr>
                <a:spLocks/>
              </p:cNvSpPr>
              <p:nvPr/>
            </p:nvSpPr>
            <p:spPr bwMode="hidden">
              <a:xfrm>
                <a:off x="1578" y="3267"/>
                <a:ext cx="108" cy="56"/>
              </a:xfrm>
              <a:custGeom>
                <a:avLst/>
                <a:gdLst>
                  <a:gd name="T0" fmla="*/ 107 w 108"/>
                  <a:gd name="T1" fmla="*/ 26 h 56"/>
                  <a:gd name="T2" fmla="*/ 107 w 108"/>
                  <a:gd name="T3" fmla="*/ 0 h 56"/>
                  <a:gd name="T4" fmla="*/ 0 w 108"/>
                  <a:gd name="T5" fmla="*/ 27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7"/>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74" name="Freeform 118"/>
              <p:cNvSpPr>
                <a:spLocks/>
              </p:cNvSpPr>
              <p:nvPr/>
            </p:nvSpPr>
            <p:spPr bwMode="hidden">
              <a:xfrm>
                <a:off x="1578" y="3335"/>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75" name="Freeform 119"/>
              <p:cNvSpPr>
                <a:spLocks/>
              </p:cNvSpPr>
              <p:nvPr/>
            </p:nvSpPr>
            <p:spPr bwMode="hidden">
              <a:xfrm>
                <a:off x="1578" y="3404"/>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76" name="Freeform 120"/>
              <p:cNvSpPr>
                <a:spLocks/>
              </p:cNvSpPr>
              <p:nvPr/>
            </p:nvSpPr>
            <p:spPr bwMode="hidden">
              <a:xfrm>
                <a:off x="1578" y="3473"/>
                <a:ext cx="108" cy="56"/>
              </a:xfrm>
              <a:custGeom>
                <a:avLst/>
                <a:gdLst>
                  <a:gd name="T0" fmla="*/ 107 w 108"/>
                  <a:gd name="T1" fmla="*/ 26 h 56"/>
                  <a:gd name="T2" fmla="*/ 107 w 108"/>
                  <a:gd name="T3" fmla="*/ 0 h 56"/>
                  <a:gd name="T4" fmla="*/ 0 w 108"/>
                  <a:gd name="T5" fmla="*/ 28 h 56"/>
                  <a:gd name="T6" fmla="*/ 0 w 108"/>
                  <a:gd name="T7" fmla="*/ 55 h 56"/>
                  <a:gd name="T8" fmla="*/ 107 w 108"/>
                  <a:gd name="T9" fmla="*/ 26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6"/>
                    </a:moveTo>
                    <a:lnTo>
                      <a:pt x="107" y="0"/>
                    </a:lnTo>
                    <a:lnTo>
                      <a:pt x="0" y="28"/>
                    </a:lnTo>
                    <a:lnTo>
                      <a:pt x="0" y="55"/>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77" name="Freeform 121"/>
              <p:cNvSpPr>
                <a:spLocks/>
              </p:cNvSpPr>
              <p:nvPr/>
            </p:nvSpPr>
            <p:spPr bwMode="hidden">
              <a:xfrm>
                <a:off x="1578" y="3541"/>
                <a:ext cx="108" cy="57"/>
              </a:xfrm>
              <a:custGeom>
                <a:avLst/>
                <a:gdLst>
                  <a:gd name="T0" fmla="*/ 107 w 108"/>
                  <a:gd name="T1" fmla="*/ 27 h 57"/>
                  <a:gd name="T2" fmla="*/ 107 w 108"/>
                  <a:gd name="T3" fmla="*/ 0 h 57"/>
                  <a:gd name="T4" fmla="*/ 0 w 108"/>
                  <a:gd name="T5" fmla="*/ 29 h 57"/>
                  <a:gd name="T6" fmla="*/ 0 w 108"/>
                  <a:gd name="T7" fmla="*/ 56 h 57"/>
                  <a:gd name="T8" fmla="*/ 107 w 108"/>
                  <a:gd name="T9" fmla="*/ 27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7"/>
                    </a:moveTo>
                    <a:lnTo>
                      <a:pt x="107" y="0"/>
                    </a:lnTo>
                    <a:lnTo>
                      <a:pt x="0" y="29"/>
                    </a:lnTo>
                    <a:lnTo>
                      <a:pt x="0" y="56"/>
                    </a:lnTo>
                    <a:lnTo>
                      <a:pt x="107" y="27"/>
                    </a:lnTo>
                  </a:path>
                </a:pathLst>
              </a:custGeom>
              <a:solidFill>
                <a:srgbClr val="B2B2B2"/>
              </a:solidFill>
              <a:ln w="9525" cap="rnd">
                <a:noFill/>
                <a:round/>
                <a:headEnd type="none" w="sm" len="sm"/>
                <a:tailEnd type="none" w="sm" len="sm"/>
              </a:ln>
            </p:spPr>
            <p:txBody>
              <a:bodyPr/>
              <a:lstStyle/>
              <a:p>
                <a:endParaRPr lang="en-US"/>
              </a:p>
            </p:txBody>
          </p:sp>
          <p:sp>
            <p:nvSpPr>
              <p:cNvPr id="29778" name="Freeform 122"/>
              <p:cNvSpPr>
                <a:spLocks/>
              </p:cNvSpPr>
              <p:nvPr/>
            </p:nvSpPr>
            <p:spPr bwMode="hidden">
              <a:xfrm>
                <a:off x="1578" y="3610"/>
                <a:ext cx="108" cy="57"/>
              </a:xfrm>
              <a:custGeom>
                <a:avLst/>
                <a:gdLst>
                  <a:gd name="T0" fmla="*/ 107 w 108"/>
                  <a:gd name="T1" fmla="*/ 26 h 57"/>
                  <a:gd name="T2" fmla="*/ 107 w 108"/>
                  <a:gd name="T3" fmla="*/ 0 h 57"/>
                  <a:gd name="T4" fmla="*/ 0 w 108"/>
                  <a:gd name="T5" fmla="*/ 28 h 57"/>
                  <a:gd name="T6" fmla="*/ 0 w 108"/>
                  <a:gd name="T7" fmla="*/ 56 h 57"/>
                  <a:gd name="T8" fmla="*/ 107 w 108"/>
                  <a:gd name="T9" fmla="*/ 26 h 57"/>
                  <a:gd name="T10" fmla="*/ 0 60000 65536"/>
                  <a:gd name="T11" fmla="*/ 0 60000 65536"/>
                  <a:gd name="T12" fmla="*/ 0 60000 65536"/>
                  <a:gd name="T13" fmla="*/ 0 60000 65536"/>
                  <a:gd name="T14" fmla="*/ 0 60000 65536"/>
                  <a:gd name="T15" fmla="*/ 0 w 108"/>
                  <a:gd name="T16" fmla="*/ 0 h 57"/>
                  <a:gd name="T17" fmla="*/ 108 w 108"/>
                  <a:gd name="T18" fmla="*/ 57 h 57"/>
                </a:gdLst>
                <a:ahLst/>
                <a:cxnLst>
                  <a:cxn ang="T10">
                    <a:pos x="T0" y="T1"/>
                  </a:cxn>
                  <a:cxn ang="T11">
                    <a:pos x="T2" y="T3"/>
                  </a:cxn>
                  <a:cxn ang="T12">
                    <a:pos x="T4" y="T5"/>
                  </a:cxn>
                  <a:cxn ang="T13">
                    <a:pos x="T6" y="T7"/>
                  </a:cxn>
                  <a:cxn ang="T14">
                    <a:pos x="T8" y="T9"/>
                  </a:cxn>
                </a:cxnLst>
                <a:rect l="T15" t="T16" r="T17" b="T18"/>
                <a:pathLst>
                  <a:path w="108" h="57">
                    <a:moveTo>
                      <a:pt x="107" y="26"/>
                    </a:moveTo>
                    <a:lnTo>
                      <a:pt x="107" y="0"/>
                    </a:lnTo>
                    <a:lnTo>
                      <a:pt x="0" y="28"/>
                    </a:lnTo>
                    <a:lnTo>
                      <a:pt x="0" y="56"/>
                    </a:lnTo>
                    <a:lnTo>
                      <a:pt x="107" y="26"/>
                    </a:lnTo>
                  </a:path>
                </a:pathLst>
              </a:custGeom>
              <a:solidFill>
                <a:srgbClr val="B2B2B2"/>
              </a:solidFill>
              <a:ln w="9525" cap="rnd">
                <a:noFill/>
                <a:round/>
                <a:headEnd type="none" w="sm" len="sm"/>
                <a:tailEnd type="none" w="sm" len="sm"/>
              </a:ln>
            </p:spPr>
            <p:txBody>
              <a:bodyPr/>
              <a:lstStyle/>
              <a:p>
                <a:endParaRPr lang="en-US"/>
              </a:p>
            </p:txBody>
          </p:sp>
          <p:sp>
            <p:nvSpPr>
              <p:cNvPr id="29779" name="Freeform 123"/>
              <p:cNvSpPr>
                <a:spLocks/>
              </p:cNvSpPr>
              <p:nvPr/>
            </p:nvSpPr>
            <p:spPr bwMode="hidden">
              <a:xfrm>
                <a:off x="1578" y="3679"/>
                <a:ext cx="108" cy="56"/>
              </a:xfrm>
              <a:custGeom>
                <a:avLst/>
                <a:gdLst>
                  <a:gd name="T0" fmla="*/ 107 w 108"/>
                  <a:gd name="T1" fmla="*/ 27 h 56"/>
                  <a:gd name="T2" fmla="*/ 107 w 108"/>
                  <a:gd name="T3" fmla="*/ 0 h 56"/>
                  <a:gd name="T4" fmla="*/ 0 w 108"/>
                  <a:gd name="T5" fmla="*/ 28 h 56"/>
                  <a:gd name="T6" fmla="*/ 0 w 108"/>
                  <a:gd name="T7" fmla="*/ 55 h 56"/>
                  <a:gd name="T8" fmla="*/ 107 w 108"/>
                  <a:gd name="T9" fmla="*/ 27 h 56"/>
                  <a:gd name="T10" fmla="*/ 0 60000 65536"/>
                  <a:gd name="T11" fmla="*/ 0 60000 65536"/>
                  <a:gd name="T12" fmla="*/ 0 60000 65536"/>
                  <a:gd name="T13" fmla="*/ 0 60000 65536"/>
                  <a:gd name="T14" fmla="*/ 0 60000 65536"/>
                  <a:gd name="T15" fmla="*/ 0 w 108"/>
                  <a:gd name="T16" fmla="*/ 0 h 56"/>
                  <a:gd name="T17" fmla="*/ 108 w 108"/>
                  <a:gd name="T18" fmla="*/ 56 h 56"/>
                </a:gdLst>
                <a:ahLst/>
                <a:cxnLst>
                  <a:cxn ang="T10">
                    <a:pos x="T0" y="T1"/>
                  </a:cxn>
                  <a:cxn ang="T11">
                    <a:pos x="T2" y="T3"/>
                  </a:cxn>
                  <a:cxn ang="T12">
                    <a:pos x="T4" y="T5"/>
                  </a:cxn>
                  <a:cxn ang="T13">
                    <a:pos x="T6" y="T7"/>
                  </a:cxn>
                  <a:cxn ang="T14">
                    <a:pos x="T8" y="T9"/>
                  </a:cxn>
                </a:cxnLst>
                <a:rect l="T15" t="T16" r="T17" b="T18"/>
                <a:pathLst>
                  <a:path w="108" h="56">
                    <a:moveTo>
                      <a:pt x="107" y="27"/>
                    </a:moveTo>
                    <a:lnTo>
                      <a:pt x="107" y="0"/>
                    </a:lnTo>
                    <a:lnTo>
                      <a:pt x="0" y="28"/>
                    </a:lnTo>
                    <a:lnTo>
                      <a:pt x="0" y="55"/>
                    </a:lnTo>
                    <a:lnTo>
                      <a:pt x="107" y="27"/>
                    </a:lnTo>
                  </a:path>
                </a:pathLst>
              </a:custGeom>
              <a:solidFill>
                <a:srgbClr val="B2B2B2"/>
              </a:solidFill>
              <a:ln w="9525" cap="rnd">
                <a:noFill/>
                <a:round/>
                <a:headEnd type="none" w="sm" len="sm"/>
                <a:tailEnd type="none" w="sm" len="sm"/>
              </a:ln>
            </p:spPr>
            <p:txBody>
              <a:bodyPr/>
              <a:lstStyle/>
              <a:p>
                <a:endParaRPr lang="en-US"/>
              </a:p>
            </p:txBody>
          </p:sp>
        </p:grpSp>
      </p:grpSp>
      <p:sp>
        <p:nvSpPr>
          <p:cNvPr id="29708" name="Rectangle 126"/>
          <p:cNvSpPr>
            <a:spLocks noChangeArrowheads="1"/>
          </p:cNvSpPr>
          <p:nvPr/>
        </p:nvSpPr>
        <p:spPr bwMode="auto">
          <a:xfrm>
            <a:off x="1312863" y="5310188"/>
            <a:ext cx="819150" cy="366712"/>
          </a:xfrm>
          <a:prstGeom prst="rect">
            <a:avLst/>
          </a:prstGeom>
          <a:noFill/>
          <a:ln w="9525">
            <a:noFill/>
            <a:miter lim="800000"/>
            <a:headEnd/>
            <a:tailEnd/>
          </a:ln>
        </p:spPr>
        <p:txBody>
          <a:bodyPr wrap="none" lIns="92075" tIns="46038" rIns="92075" bIns="46038">
            <a:spAutoFit/>
          </a:bodyPr>
          <a:lstStyle/>
          <a:p>
            <a:pPr algn="ctr"/>
            <a:r>
              <a:rPr lang="en-US" sz="1800" b="1">
                <a:solidFill>
                  <a:schemeClr val="tx1"/>
                </a:solidFill>
                <a:latin typeface="Arial" charset="0"/>
              </a:rPr>
              <a:t>Client</a:t>
            </a:r>
          </a:p>
        </p:txBody>
      </p:sp>
      <p:grpSp>
        <p:nvGrpSpPr>
          <p:cNvPr id="29709" name="Group 152"/>
          <p:cNvGrpSpPr>
            <a:grpSpLocks/>
          </p:cNvGrpSpPr>
          <p:nvPr/>
        </p:nvGrpSpPr>
        <p:grpSpPr bwMode="auto">
          <a:xfrm>
            <a:off x="244475" y="4862513"/>
            <a:ext cx="1489075" cy="1370012"/>
            <a:chOff x="154" y="3063"/>
            <a:chExt cx="938" cy="863"/>
          </a:xfrm>
        </p:grpSpPr>
        <p:sp>
          <p:nvSpPr>
            <p:cNvPr id="29736" name="Freeform 127"/>
            <p:cNvSpPr>
              <a:spLocks/>
            </p:cNvSpPr>
            <p:nvPr/>
          </p:nvSpPr>
          <p:spPr bwMode="auto">
            <a:xfrm>
              <a:off x="936" y="3718"/>
              <a:ext cx="153" cy="75"/>
            </a:xfrm>
            <a:custGeom>
              <a:avLst/>
              <a:gdLst>
                <a:gd name="T0" fmla="*/ 145 w 153"/>
                <a:gd name="T1" fmla="*/ 14 h 75"/>
                <a:gd name="T2" fmla="*/ 49 w 153"/>
                <a:gd name="T3" fmla="*/ 0 h 75"/>
                <a:gd name="T4" fmla="*/ 1 w 153"/>
                <a:gd name="T5" fmla="*/ 38 h 75"/>
                <a:gd name="T6" fmla="*/ 0 w 153"/>
                <a:gd name="T7" fmla="*/ 38 h 75"/>
                <a:gd name="T8" fmla="*/ 0 w 153"/>
                <a:gd name="T9" fmla="*/ 39 h 75"/>
                <a:gd name="T10" fmla="*/ 0 w 153"/>
                <a:gd name="T11" fmla="*/ 40 h 75"/>
                <a:gd name="T12" fmla="*/ 0 w 153"/>
                <a:gd name="T13" fmla="*/ 43 h 75"/>
                <a:gd name="T14" fmla="*/ 0 w 153"/>
                <a:gd name="T15" fmla="*/ 44 h 75"/>
                <a:gd name="T16" fmla="*/ 1 w 153"/>
                <a:gd name="T17" fmla="*/ 45 h 75"/>
                <a:gd name="T18" fmla="*/ 1 w 153"/>
                <a:gd name="T19" fmla="*/ 46 h 75"/>
                <a:gd name="T20" fmla="*/ 2 w 153"/>
                <a:gd name="T21" fmla="*/ 47 h 75"/>
                <a:gd name="T22" fmla="*/ 7 w 153"/>
                <a:gd name="T23" fmla="*/ 48 h 75"/>
                <a:gd name="T24" fmla="*/ 20 w 153"/>
                <a:gd name="T25" fmla="*/ 53 h 75"/>
                <a:gd name="T26" fmla="*/ 38 w 153"/>
                <a:gd name="T27" fmla="*/ 58 h 75"/>
                <a:gd name="T28" fmla="*/ 58 w 153"/>
                <a:gd name="T29" fmla="*/ 64 h 75"/>
                <a:gd name="T30" fmla="*/ 81 w 153"/>
                <a:gd name="T31" fmla="*/ 68 h 75"/>
                <a:gd name="T32" fmla="*/ 101 w 153"/>
                <a:gd name="T33" fmla="*/ 72 h 75"/>
                <a:gd name="T34" fmla="*/ 117 w 153"/>
                <a:gd name="T35" fmla="*/ 74 h 75"/>
                <a:gd name="T36" fmla="*/ 128 w 153"/>
                <a:gd name="T37" fmla="*/ 72 h 75"/>
                <a:gd name="T38" fmla="*/ 131 w 153"/>
                <a:gd name="T39" fmla="*/ 70 h 75"/>
                <a:gd name="T40" fmla="*/ 133 w 153"/>
                <a:gd name="T41" fmla="*/ 68 h 75"/>
                <a:gd name="T42" fmla="*/ 137 w 153"/>
                <a:gd name="T43" fmla="*/ 66 h 75"/>
                <a:gd name="T44" fmla="*/ 140 w 153"/>
                <a:gd name="T45" fmla="*/ 62 h 75"/>
                <a:gd name="T46" fmla="*/ 142 w 153"/>
                <a:gd name="T47" fmla="*/ 60 h 75"/>
                <a:gd name="T48" fmla="*/ 146 w 153"/>
                <a:gd name="T49" fmla="*/ 57 h 75"/>
                <a:gd name="T50" fmla="*/ 148 w 153"/>
                <a:gd name="T51" fmla="*/ 55 h 75"/>
                <a:gd name="T52" fmla="*/ 149 w 153"/>
                <a:gd name="T53" fmla="*/ 53 h 75"/>
                <a:gd name="T54" fmla="*/ 150 w 153"/>
                <a:gd name="T55" fmla="*/ 45 h 75"/>
                <a:gd name="T56" fmla="*/ 152 w 153"/>
                <a:gd name="T57" fmla="*/ 38 h 75"/>
                <a:gd name="T58" fmla="*/ 150 w 153"/>
                <a:gd name="T59" fmla="*/ 33 h 75"/>
                <a:gd name="T60" fmla="*/ 149 w 153"/>
                <a:gd name="T61" fmla="*/ 26 h 75"/>
                <a:gd name="T62" fmla="*/ 148 w 153"/>
                <a:gd name="T63" fmla="*/ 20 h 75"/>
                <a:gd name="T64" fmla="*/ 146 w 153"/>
                <a:gd name="T65" fmla="*/ 17 h 75"/>
                <a:gd name="T66" fmla="*/ 145 w 153"/>
                <a:gd name="T67" fmla="*/ 14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3"/>
                <a:gd name="T103" fmla="*/ 0 h 75"/>
                <a:gd name="T104" fmla="*/ 153 w 153"/>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3" h="75">
                  <a:moveTo>
                    <a:pt x="145" y="14"/>
                  </a:moveTo>
                  <a:lnTo>
                    <a:pt x="49" y="0"/>
                  </a:lnTo>
                  <a:lnTo>
                    <a:pt x="1" y="38"/>
                  </a:lnTo>
                  <a:lnTo>
                    <a:pt x="0" y="38"/>
                  </a:lnTo>
                  <a:lnTo>
                    <a:pt x="0" y="39"/>
                  </a:lnTo>
                  <a:lnTo>
                    <a:pt x="0" y="40"/>
                  </a:lnTo>
                  <a:lnTo>
                    <a:pt x="0" y="43"/>
                  </a:lnTo>
                  <a:lnTo>
                    <a:pt x="0" y="44"/>
                  </a:lnTo>
                  <a:lnTo>
                    <a:pt x="1" y="45"/>
                  </a:lnTo>
                  <a:lnTo>
                    <a:pt x="1" y="46"/>
                  </a:lnTo>
                  <a:lnTo>
                    <a:pt x="2" y="47"/>
                  </a:lnTo>
                  <a:lnTo>
                    <a:pt x="7" y="48"/>
                  </a:lnTo>
                  <a:lnTo>
                    <a:pt x="20" y="53"/>
                  </a:lnTo>
                  <a:lnTo>
                    <a:pt x="38" y="58"/>
                  </a:lnTo>
                  <a:lnTo>
                    <a:pt x="58" y="64"/>
                  </a:lnTo>
                  <a:lnTo>
                    <a:pt x="81" y="68"/>
                  </a:lnTo>
                  <a:lnTo>
                    <a:pt x="101" y="72"/>
                  </a:lnTo>
                  <a:lnTo>
                    <a:pt x="117" y="74"/>
                  </a:lnTo>
                  <a:lnTo>
                    <a:pt x="128" y="72"/>
                  </a:lnTo>
                  <a:lnTo>
                    <a:pt x="131" y="70"/>
                  </a:lnTo>
                  <a:lnTo>
                    <a:pt x="133" y="68"/>
                  </a:lnTo>
                  <a:lnTo>
                    <a:pt x="137" y="66"/>
                  </a:lnTo>
                  <a:lnTo>
                    <a:pt x="140" y="62"/>
                  </a:lnTo>
                  <a:lnTo>
                    <a:pt x="142" y="60"/>
                  </a:lnTo>
                  <a:lnTo>
                    <a:pt x="146" y="57"/>
                  </a:lnTo>
                  <a:lnTo>
                    <a:pt x="148" y="55"/>
                  </a:lnTo>
                  <a:lnTo>
                    <a:pt x="149" y="53"/>
                  </a:lnTo>
                  <a:lnTo>
                    <a:pt x="150" y="45"/>
                  </a:lnTo>
                  <a:lnTo>
                    <a:pt x="152" y="38"/>
                  </a:lnTo>
                  <a:lnTo>
                    <a:pt x="150" y="33"/>
                  </a:lnTo>
                  <a:lnTo>
                    <a:pt x="149" y="26"/>
                  </a:lnTo>
                  <a:lnTo>
                    <a:pt x="148" y="20"/>
                  </a:lnTo>
                  <a:lnTo>
                    <a:pt x="146" y="17"/>
                  </a:lnTo>
                  <a:lnTo>
                    <a:pt x="145" y="14"/>
                  </a:lnTo>
                </a:path>
              </a:pathLst>
            </a:custGeom>
            <a:solidFill>
              <a:srgbClr val="4C4C4C"/>
            </a:solidFill>
            <a:ln w="9525" cap="rnd">
              <a:noFill/>
              <a:round/>
              <a:headEnd type="none" w="sm" len="sm"/>
              <a:tailEnd type="none" w="sm" len="sm"/>
            </a:ln>
          </p:spPr>
          <p:txBody>
            <a:bodyPr/>
            <a:lstStyle/>
            <a:p>
              <a:endParaRPr lang="en-US"/>
            </a:p>
          </p:txBody>
        </p:sp>
        <p:sp>
          <p:nvSpPr>
            <p:cNvPr id="29737" name="Freeform 128"/>
            <p:cNvSpPr>
              <a:spLocks/>
            </p:cNvSpPr>
            <p:nvPr/>
          </p:nvSpPr>
          <p:spPr bwMode="auto">
            <a:xfrm>
              <a:off x="947" y="3717"/>
              <a:ext cx="145" cy="69"/>
            </a:xfrm>
            <a:custGeom>
              <a:avLst/>
              <a:gdLst>
                <a:gd name="T0" fmla="*/ 138 w 145"/>
                <a:gd name="T1" fmla="*/ 12 h 69"/>
                <a:gd name="T2" fmla="*/ 46 w 145"/>
                <a:gd name="T3" fmla="*/ 0 h 69"/>
                <a:gd name="T4" fmla="*/ 0 w 145"/>
                <a:gd name="T5" fmla="*/ 35 h 69"/>
                <a:gd name="T6" fmla="*/ 0 w 145"/>
                <a:gd name="T7" fmla="*/ 36 h 69"/>
                <a:gd name="T8" fmla="*/ 0 w 145"/>
                <a:gd name="T9" fmla="*/ 37 h 69"/>
                <a:gd name="T10" fmla="*/ 0 w 145"/>
                <a:gd name="T11" fmla="*/ 39 h 69"/>
                <a:gd name="T12" fmla="*/ 0 w 145"/>
                <a:gd name="T13" fmla="*/ 40 h 69"/>
                <a:gd name="T14" fmla="*/ 0 w 145"/>
                <a:gd name="T15" fmla="*/ 41 h 69"/>
                <a:gd name="T16" fmla="*/ 1 w 145"/>
                <a:gd name="T17" fmla="*/ 42 h 69"/>
                <a:gd name="T18" fmla="*/ 2 w 145"/>
                <a:gd name="T19" fmla="*/ 42 h 69"/>
                <a:gd name="T20" fmla="*/ 6 w 145"/>
                <a:gd name="T21" fmla="*/ 44 h 69"/>
                <a:gd name="T22" fmla="*/ 18 w 145"/>
                <a:gd name="T23" fmla="*/ 47 h 69"/>
                <a:gd name="T24" fmla="*/ 36 w 145"/>
                <a:gd name="T25" fmla="*/ 52 h 69"/>
                <a:gd name="T26" fmla="*/ 55 w 145"/>
                <a:gd name="T27" fmla="*/ 57 h 69"/>
                <a:gd name="T28" fmla="*/ 77 w 145"/>
                <a:gd name="T29" fmla="*/ 62 h 69"/>
                <a:gd name="T30" fmla="*/ 96 w 145"/>
                <a:gd name="T31" fmla="*/ 65 h 69"/>
                <a:gd name="T32" fmla="*/ 111 w 145"/>
                <a:gd name="T33" fmla="*/ 68 h 69"/>
                <a:gd name="T34" fmla="*/ 121 w 145"/>
                <a:gd name="T35" fmla="*/ 65 h 69"/>
                <a:gd name="T36" fmla="*/ 125 w 145"/>
                <a:gd name="T37" fmla="*/ 64 h 69"/>
                <a:gd name="T38" fmla="*/ 128 w 145"/>
                <a:gd name="T39" fmla="*/ 62 h 69"/>
                <a:gd name="T40" fmla="*/ 130 w 145"/>
                <a:gd name="T41" fmla="*/ 60 h 69"/>
                <a:gd name="T42" fmla="*/ 133 w 145"/>
                <a:gd name="T43" fmla="*/ 57 h 69"/>
                <a:gd name="T44" fmla="*/ 136 w 145"/>
                <a:gd name="T45" fmla="*/ 54 h 69"/>
                <a:gd name="T46" fmla="*/ 139 w 145"/>
                <a:gd name="T47" fmla="*/ 52 h 69"/>
                <a:gd name="T48" fmla="*/ 140 w 145"/>
                <a:gd name="T49" fmla="*/ 50 h 69"/>
                <a:gd name="T50" fmla="*/ 141 w 145"/>
                <a:gd name="T51" fmla="*/ 47 h 69"/>
                <a:gd name="T52" fmla="*/ 144 w 145"/>
                <a:gd name="T53" fmla="*/ 41 h 69"/>
                <a:gd name="T54" fmla="*/ 144 w 145"/>
                <a:gd name="T55" fmla="*/ 35 h 69"/>
                <a:gd name="T56" fmla="*/ 144 w 145"/>
                <a:gd name="T57" fmla="*/ 28 h 69"/>
                <a:gd name="T58" fmla="*/ 142 w 145"/>
                <a:gd name="T59" fmla="*/ 24 h 69"/>
                <a:gd name="T60" fmla="*/ 140 w 145"/>
                <a:gd name="T61" fmla="*/ 18 h 69"/>
                <a:gd name="T62" fmla="*/ 139 w 145"/>
                <a:gd name="T63" fmla="*/ 15 h 69"/>
                <a:gd name="T64" fmla="*/ 138 w 145"/>
                <a:gd name="T65" fmla="*/ 13 h 69"/>
                <a:gd name="T66" fmla="*/ 138 w 145"/>
                <a:gd name="T67" fmla="*/ 12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5"/>
                <a:gd name="T103" fmla="*/ 0 h 69"/>
                <a:gd name="T104" fmla="*/ 145 w 145"/>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5" h="69">
                  <a:moveTo>
                    <a:pt x="138" y="12"/>
                  </a:moveTo>
                  <a:lnTo>
                    <a:pt x="46" y="0"/>
                  </a:lnTo>
                  <a:lnTo>
                    <a:pt x="0" y="35"/>
                  </a:lnTo>
                  <a:lnTo>
                    <a:pt x="0" y="36"/>
                  </a:lnTo>
                  <a:lnTo>
                    <a:pt x="0" y="37"/>
                  </a:lnTo>
                  <a:lnTo>
                    <a:pt x="0" y="39"/>
                  </a:lnTo>
                  <a:lnTo>
                    <a:pt x="0" y="40"/>
                  </a:lnTo>
                  <a:lnTo>
                    <a:pt x="0" y="41"/>
                  </a:lnTo>
                  <a:lnTo>
                    <a:pt x="1" y="42"/>
                  </a:lnTo>
                  <a:lnTo>
                    <a:pt x="2" y="42"/>
                  </a:lnTo>
                  <a:lnTo>
                    <a:pt x="6" y="44"/>
                  </a:lnTo>
                  <a:lnTo>
                    <a:pt x="18" y="47"/>
                  </a:lnTo>
                  <a:lnTo>
                    <a:pt x="36" y="52"/>
                  </a:lnTo>
                  <a:lnTo>
                    <a:pt x="55" y="57"/>
                  </a:lnTo>
                  <a:lnTo>
                    <a:pt x="77" y="62"/>
                  </a:lnTo>
                  <a:lnTo>
                    <a:pt x="96" y="65"/>
                  </a:lnTo>
                  <a:lnTo>
                    <a:pt x="111" y="68"/>
                  </a:lnTo>
                  <a:lnTo>
                    <a:pt x="121" y="65"/>
                  </a:lnTo>
                  <a:lnTo>
                    <a:pt x="125" y="64"/>
                  </a:lnTo>
                  <a:lnTo>
                    <a:pt x="128" y="62"/>
                  </a:lnTo>
                  <a:lnTo>
                    <a:pt x="130" y="60"/>
                  </a:lnTo>
                  <a:lnTo>
                    <a:pt x="133" y="57"/>
                  </a:lnTo>
                  <a:lnTo>
                    <a:pt x="136" y="54"/>
                  </a:lnTo>
                  <a:lnTo>
                    <a:pt x="139" y="52"/>
                  </a:lnTo>
                  <a:lnTo>
                    <a:pt x="140" y="50"/>
                  </a:lnTo>
                  <a:lnTo>
                    <a:pt x="141" y="47"/>
                  </a:lnTo>
                  <a:lnTo>
                    <a:pt x="144" y="41"/>
                  </a:lnTo>
                  <a:lnTo>
                    <a:pt x="144" y="35"/>
                  </a:lnTo>
                  <a:lnTo>
                    <a:pt x="144" y="28"/>
                  </a:lnTo>
                  <a:lnTo>
                    <a:pt x="142" y="24"/>
                  </a:lnTo>
                  <a:lnTo>
                    <a:pt x="140" y="18"/>
                  </a:lnTo>
                  <a:lnTo>
                    <a:pt x="139" y="15"/>
                  </a:lnTo>
                  <a:lnTo>
                    <a:pt x="138" y="13"/>
                  </a:lnTo>
                  <a:lnTo>
                    <a:pt x="138" y="12"/>
                  </a:lnTo>
                </a:path>
              </a:pathLst>
            </a:custGeom>
            <a:solidFill>
              <a:srgbClr val="868686"/>
            </a:solidFill>
            <a:ln w="9525" cap="rnd">
              <a:noFill/>
              <a:round/>
              <a:headEnd type="none" w="sm" len="sm"/>
              <a:tailEnd type="none" w="sm" len="sm"/>
            </a:ln>
          </p:spPr>
          <p:txBody>
            <a:bodyPr/>
            <a:lstStyle/>
            <a:p>
              <a:endParaRPr lang="en-US"/>
            </a:p>
          </p:txBody>
        </p:sp>
        <p:sp>
          <p:nvSpPr>
            <p:cNvPr id="29738" name="Freeform 129"/>
            <p:cNvSpPr>
              <a:spLocks/>
            </p:cNvSpPr>
            <p:nvPr/>
          </p:nvSpPr>
          <p:spPr bwMode="auto">
            <a:xfrm>
              <a:off x="947" y="3703"/>
              <a:ext cx="142" cy="70"/>
            </a:xfrm>
            <a:custGeom>
              <a:avLst/>
              <a:gdLst>
                <a:gd name="T0" fmla="*/ 95 w 142"/>
                <a:gd name="T1" fmla="*/ 2 h 70"/>
                <a:gd name="T2" fmla="*/ 83 w 142"/>
                <a:gd name="T3" fmla="*/ 0 h 70"/>
                <a:gd name="T4" fmla="*/ 73 w 142"/>
                <a:gd name="T5" fmla="*/ 0 h 70"/>
                <a:gd name="T6" fmla="*/ 64 w 142"/>
                <a:gd name="T7" fmla="*/ 1 h 70"/>
                <a:gd name="T8" fmla="*/ 57 w 142"/>
                <a:gd name="T9" fmla="*/ 2 h 70"/>
                <a:gd name="T10" fmla="*/ 51 w 142"/>
                <a:gd name="T11" fmla="*/ 4 h 70"/>
                <a:gd name="T12" fmla="*/ 47 w 142"/>
                <a:gd name="T13" fmla="*/ 6 h 70"/>
                <a:gd name="T14" fmla="*/ 43 w 142"/>
                <a:gd name="T15" fmla="*/ 8 h 70"/>
                <a:gd name="T16" fmla="*/ 0 w 142"/>
                <a:gd name="T17" fmla="*/ 43 h 70"/>
                <a:gd name="T18" fmla="*/ 0 w 142"/>
                <a:gd name="T19" fmla="*/ 47 h 70"/>
                <a:gd name="T20" fmla="*/ 1 w 142"/>
                <a:gd name="T21" fmla="*/ 47 h 70"/>
                <a:gd name="T22" fmla="*/ 3 w 142"/>
                <a:gd name="T23" fmla="*/ 46 h 70"/>
                <a:gd name="T24" fmla="*/ 7 w 142"/>
                <a:gd name="T25" fmla="*/ 44 h 70"/>
                <a:gd name="T26" fmla="*/ 13 w 142"/>
                <a:gd name="T27" fmla="*/ 42 h 70"/>
                <a:gd name="T28" fmla="*/ 20 w 142"/>
                <a:gd name="T29" fmla="*/ 41 h 70"/>
                <a:gd name="T30" fmla="*/ 27 w 142"/>
                <a:gd name="T31" fmla="*/ 41 h 70"/>
                <a:gd name="T32" fmla="*/ 35 w 142"/>
                <a:gd name="T33" fmla="*/ 41 h 70"/>
                <a:gd name="T34" fmla="*/ 45 w 142"/>
                <a:gd name="T35" fmla="*/ 43 h 70"/>
                <a:gd name="T36" fmla="*/ 58 w 142"/>
                <a:gd name="T37" fmla="*/ 47 h 70"/>
                <a:gd name="T38" fmla="*/ 68 w 142"/>
                <a:gd name="T39" fmla="*/ 51 h 70"/>
                <a:gd name="T40" fmla="*/ 76 w 142"/>
                <a:gd name="T41" fmla="*/ 54 h 70"/>
                <a:gd name="T42" fmla="*/ 81 w 142"/>
                <a:gd name="T43" fmla="*/ 57 h 70"/>
                <a:gd name="T44" fmla="*/ 87 w 142"/>
                <a:gd name="T45" fmla="*/ 60 h 70"/>
                <a:gd name="T46" fmla="*/ 90 w 142"/>
                <a:gd name="T47" fmla="*/ 62 h 70"/>
                <a:gd name="T48" fmla="*/ 95 w 142"/>
                <a:gd name="T49" fmla="*/ 63 h 70"/>
                <a:gd name="T50" fmla="*/ 99 w 142"/>
                <a:gd name="T51" fmla="*/ 65 h 70"/>
                <a:gd name="T52" fmla="*/ 117 w 142"/>
                <a:gd name="T53" fmla="*/ 69 h 70"/>
                <a:gd name="T54" fmla="*/ 129 w 142"/>
                <a:gd name="T55" fmla="*/ 66 h 70"/>
                <a:gd name="T56" fmla="*/ 137 w 142"/>
                <a:gd name="T57" fmla="*/ 61 h 70"/>
                <a:gd name="T58" fmla="*/ 141 w 142"/>
                <a:gd name="T59" fmla="*/ 53 h 70"/>
                <a:gd name="T60" fmla="*/ 141 w 142"/>
                <a:gd name="T61" fmla="*/ 43 h 70"/>
                <a:gd name="T62" fmla="*/ 139 w 142"/>
                <a:gd name="T63" fmla="*/ 34 h 70"/>
                <a:gd name="T64" fmla="*/ 137 w 142"/>
                <a:gd name="T65" fmla="*/ 27 h 70"/>
                <a:gd name="T66" fmla="*/ 135 w 142"/>
                <a:gd name="T67" fmla="*/ 24 h 70"/>
                <a:gd name="T68" fmla="*/ 134 w 142"/>
                <a:gd name="T69" fmla="*/ 23 h 70"/>
                <a:gd name="T70" fmla="*/ 132 w 142"/>
                <a:gd name="T71" fmla="*/ 21 h 70"/>
                <a:gd name="T72" fmla="*/ 128 w 142"/>
                <a:gd name="T73" fmla="*/ 17 h 70"/>
                <a:gd name="T74" fmla="*/ 125 w 142"/>
                <a:gd name="T75" fmla="*/ 15 h 70"/>
                <a:gd name="T76" fmla="*/ 119 w 142"/>
                <a:gd name="T77" fmla="*/ 12 h 70"/>
                <a:gd name="T78" fmla="*/ 113 w 142"/>
                <a:gd name="T79" fmla="*/ 8 h 70"/>
                <a:gd name="T80" fmla="*/ 105 w 142"/>
                <a:gd name="T81" fmla="*/ 5 h 70"/>
                <a:gd name="T82" fmla="*/ 95 w 142"/>
                <a:gd name="T83" fmla="*/ 2 h 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
                <a:gd name="T127" fmla="*/ 0 h 70"/>
                <a:gd name="T128" fmla="*/ 142 w 142"/>
                <a:gd name="T129" fmla="*/ 70 h 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 h="70">
                  <a:moveTo>
                    <a:pt x="95" y="2"/>
                  </a:moveTo>
                  <a:lnTo>
                    <a:pt x="83" y="0"/>
                  </a:lnTo>
                  <a:lnTo>
                    <a:pt x="73" y="0"/>
                  </a:lnTo>
                  <a:lnTo>
                    <a:pt x="64" y="1"/>
                  </a:lnTo>
                  <a:lnTo>
                    <a:pt x="57" y="2"/>
                  </a:lnTo>
                  <a:lnTo>
                    <a:pt x="51" y="4"/>
                  </a:lnTo>
                  <a:lnTo>
                    <a:pt x="47" y="6"/>
                  </a:lnTo>
                  <a:lnTo>
                    <a:pt x="43" y="8"/>
                  </a:lnTo>
                  <a:lnTo>
                    <a:pt x="0" y="43"/>
                  </a:lnTo>
                  <a:lnTo>
                    <a:pt x="0" y="47"/>
                  </a:lnTo>
                  <a:lnTo>
                    <a:pt x="1" y="47"/>
                  </a:lnTo>
                  <a:lnTo>
                    <a:pt x="3" y="46"/>
                  </a:lnTo>
                  <a:lnTo>
                    <a:pt x="7" y="44"/>
                  </a:lnTo>
                  <a:lnTo>
                    <a:pt x="13" y="42"/>
                  </a:lnTo>
                  <a:lnTo>
                    <a:pt x="20" y="41"/>
                  </a:lnTo>
                  <a:lnTo>
                    <a:pt x="27" y="41"/>
                  </a:lnTo>
                  <a:lnTo>
                    <a:pt x="35" y="41"/>
                  </a:lnTo>
                  <a:lnTo>
                    <a:pt x="45" y="43"/>
                  </a:lnTo>
                  <a:lnTo>
                    <a:pt x="58" y="47"/>
                  </a:lnTo>
                  <a:lnTo>
                    <a:pt x="68" y="51"/>
                  </a:lnTo>
                  <a:lnTo>
                    <a:pt x="76" y="54"/>
                  </a:lnTo>
                  <a:lnTo>
                    <a:pt x="81" y="57"/>
                  </a:lnTo>
                  <a:lnTo>
                    <a:pt x="87" y="60"/>
                  </a:lnTo>
                  <a:lnTo>
                    <a:pt x="90" y="62"/>
                  </a:lnTo>
                  <a:lnTo>
                    <a:pt x="95" y="63"/>
                  </a:lnTo>
                  <a:lnTo>
                    <a:pt x="99" y="65"/>
                  </a:lnTo>
                  <a:lnTo>
                    <a:pt x="117" y="69"/>
                  </a:lnTo>
                  <a:lnTo>
                    <a:pt x="129" y="66"/>
                  </a:lnTo>
                  <a:lnTo>
                    <a:pt x="137" y="61"/>
                  </a:lnTo>
                  <a:lnTo>
                    <a:pt x="141" y="53"/>
                  </a:lnTo>
                  <a:lnTo>
                    <a:pt x="141" y="43"/>
                  </a:lnTo>
                  <a:lnTo>
                    <a:pt x="139" y="34"/>
                  </a:lnTo>
                  <a:lnTo>
                    <a:pt x="137" y="27"/>
                  </a:lnTo>
                  <a:lnTo>
                    <a:pt x="135" y="24"/>
                  </a:lnTo>
                  <a:lnTo>
                    <a:pt x="134" y="23"/>
                  </a:lnTo>
                  <a:lnTo>
                    <a:pt x="132" y="21"/>
                  </a:lnTo>
                  <a:lnTo>
                    <a:pt x="128" y="17"/>
                  </a:lnTo>
                  <a:lnTo>
                    <a:pt x="125" y="15"/>
                  </a:lnTo>
                  <a:lnTo>
                    <a:pt x="119" y="12"/>
                  </a:lnTo>
                  <a:lnTo>
                    <a:pt x="113" y="8"/>
                  </a:lnTo>
                  <a:lnTo>
                    <a:pt x="105" y="5"/>
                  </a:lnTo>
                  <a:lnTo>
                    <a:pt x="95" y="2"/>
                  </a:lnTo>
                </a:path>
              </a:pathLst>
            </a:custGeom>
            <a:solidFill>
              <a:srgbClr val="4C4C4C"/>
            </a:solidFill>
            <a:ln w="9525" cap="rnd">
              <a:noFill/>
              <a:round/>
              <a:headEnd type="none" w="sm" len="sm"/>
              <a:tailEnd type="none" w="sm" len="sm"/>
            </a:ln>
          </p:spPr>
          <p:txBody>
            <a:bodyPr/>
            <a:lstStyle/>
            <a:p>
              <a:endParaRPr lang="en-US"/>
            </a:p>
          </p:txBody>
        </p:sp>
        <p:sp>
          <p:nvSpPr>
            <p:cNvPr id="29739" name="Freeform 130"/>
            <p:cNvSpPr>
              <a:spLocks/>
            </p:cNvSpPr>
            <p:nvPr/>
          </p:nvSpPr>
          <p:spPr bwMode="auto">
            <a:xfrm>
              <a:off x="765" y="3590"/>
              <a:ext cx="231" cy="159"/>
            </a:xfrm>
            <a:custGeom>
              <a:avLst/>
              <a:gdLst>
                <a:gd name="T0" fmla="*/ 203 w 231"/>
                <a:gd name="T1" fmla="*/ 151 h 159"/>
                <a:gd name="T2" fmla="*/ 188 w 231"/>
                <a:gd name="T3" fmla="*/ 144 h 159"/>
                <a:gd name="T4" fmla="*/ 170 w 231"/>
                <a:gd name="T5" fmla="*/ 132 h 159"/>
                <a:gd name="T6" fmla="*/ 161 w 231"/>
                <a:gd name="T7" fmla="*/ 119 h 159"/>
                <a:gd name="T8" fmla="*/ 172 w 231"/>
                <a:gd name="T9" fmla="*/ 106 h 159"/>
                <a:gd name="T10" fmla="*/ 196 w 231"/>
                <a:gd name="T11" fmla="*/ 101 h 159"/>
                <a:gd name="T12" fmla="*/ 218 w 231"/>
                <a:gd name="T13" fmla="*/ 95 h 159"/>
                <a:gd name="T14" fmla="*/ 230 w 231"/>
                <a:gd name="T15" fmla="*/ 85 h 159"/>
                <a:gd name="T16" fmla="*/ 221 w 231"/>
                <a:gd name="T17" fmla="*/ 66 h 159"/>
                <a:gd name="T18" fmla="*/ 204 w 231"/>
                <a:gd name="T19" fmla="*/ 51 h 159"/>
                <a:gd name="T20" fmla="*/ 184 w 231"/>
                <a:gd name="T21" fmla="*/ 42 h 159"/>
                <a:gd name="T22" fmla="*/ 163 w 231"/>
                <a:gd name="T23" fmla="*/ 37 h 159"/>
                <a:gd name="T24" fmla="*/ 136 w 231"/>
                <a:gd name="T25" fmla="*/ 37 h 159"/>
                <a:gd name="T26" fmla="*/ 106 w 231"/>
                <a:gd name="T27" fmla="*/ 40 h 159"/>
                <a:gd name="T28" fmla="*/ 83 w 231"/>
                <a:gd name="T29" fmla="*/ 40 h 159"/>
                <a:gd name="T30" fmla="*/ 59 w 231"/>
                <a:gd name="T31" fmla="*/ 32 h 159"/>
                <a:gd name="T32" fmla="*/ 32 w 231"/>
                <a:gd name="T33" fmla="*/ 16 h 159"/>
                <a:gd name="T34" fmla="*/ 15 w 231"/>
                <a:gd name="T35" fmla="*/ 5 h 159"/>
                <a:gd name="T36" fmla="*/ 7 w 231"/>
                <a:gd name="T37" fmla="*/ 1 h 159"/>
                <a:gd name="T38" fmla="*/ 6 w 231"/>
                <a:gd name="T39" fmla="*/ 0 h 159"/>
                <a:gd name="T40" fmla="*/ 39 w 231"/>
                <a:gd name="T41" fmla="*/ 28 h 159"/>
                <a:gd name="T42" fmla="*/ 60 w 231"/>
                <a:gd name="T43" fmla="*/ 40 h 159"/>
                <a:gd name="T44" fmla="*/ 79 w 231"/>
                <a:gd name="T45" fmla="*/ 44 h 159"/>
                <a:gd name="T46" fmla="*/ 96 w 231"/>
                <a:gd name="T47" fmla="*/ 45 h 159"/>
                <a:gd name="T48" fmla="*/ 115 w 231"/>
                <a:gd name="T49" fmla="*/ 44 h 159"/>
                <a:gd name="T50" fmla="*/ 123 w 231"/>
                <a:gd name="T51" fmla="*/ 44 h 159"/>
                <a:gd name="T52" fmla="*/ 130 w 231"/>
                <a:gd name="T53" fmla="*/ 43 h 159"/>
                <a:gd name="T54" fmla="*/ 138 w 231"/>
                <a:gd name="T55" fmla="*/ 43 h 159"/>
                <a:gd name="T56" fmla="*/ 148 w 231"/>
                <a:gd name="T57" fmla="*/ 42 h 159"/>
                <a:gd name="T58" fmla="*/ 161 w 231"/>
                <a:gd name="T59" fmla="*/ 43 h 159"/>
                <a:gd name="T60" fmla="*/ 180 w 231"/>
                <a:gd name="T61" fmla="*/ 47 h 159"/>
                <a:gd name="T62" fmla="*/ 200 w 231"/>
                <a:gd name="T63" fmla="*/ 56 h 159"/>
                <a:gd name="T64" fmla="*/ 216 w 231"/>
                <a:gd name="T65" fmla="*/ 73 h 159"/>
                <a:gd name="T66" fmla="*/ 221 w 231"/>
                <a:gd name="T67" fmla="*/ 81 h 159"/>
                <a:gd name="T68" fmla="*/ 219 w 231"/>
                <a:gd name="T69" fmla="*/ 86 h 159"/>
                <a:gd name="T70" fmla="*/ 214 w 231"/>
                <a:gd name="T71" fmla="*/ 90 h 159"/>
                <a:gd name="T72" fmla="*/ 203 w 231"/>
                <a:gd name="T73" fmla="*/ 92 h 159"/>
                <a:gd name="T74" fmla="*/ 189 w 231"/>
                <a:gd name="T75" fmla="*/ 95 h 159"/>
                <a:gd name="T76" fmla="*/ 179 w 231"/>
                <a:gd name="T77" fmla="*/ 97 h 159"/>
                <a:gd name="T78" fmla="*/ 169 w 231"/>
                <a:gd name="T79" fmla="*/ 101 h 159"/>
                <a:gd name="T80" fmla="*/ 160 w 231"/>
                <a:gd name="T81" fmla="*/ 105 h 159"/>
                <a:gd name="T82" fmla="*/ 154 w 231"/>
                <a:gd name="T83" fmla="*/ 110 h 159"/>
                <a:gd name="T84" fmla="*/ 152 w 231"/>
                <a:gd name="T85" fmla="*/ 113 h 159"/>
                <a:gd name="T86" fmla="*/ 151 w 231"/>
                <a:gd name="T87" fmla="*/ 117 h 159"/>
                <a:gd name="T88" fmla="*/ 152 w 231"/>
                <a:gd name="T89" fmla="*/ 122 h 159"/>
                <a:gd name="T90" fmla="*/ 157 w 231"/>
                <a:gd name="T91" fmla="*/ 130 h 159"/>
                <a:gd name="T92" fmla="*/ 170 w 231"/>
                <a:gd name="T93" fmla="*/ 141 h 159"/>
                <a:gd name="T94" fmla="*/ 186 w 231"/>
                <a:gd name="T95" fmla="*/ 151 h 159"/>
                <a:gd name="T96" fmla="*/ 198 w 231"/>
                <a:gd name="T97" fmla="*/ 156 h 159"/>
                <a:gd name="T98" fmla="*/ 205 w 231"/>
                <a:gd name="T99" fmla="*/ 152 h 15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1"/>
                <a:gd name="T151" fmla="*/ 0 h 159"/>
                <a:gd name="T152" fmla="*/ 231 w 231"/>
                <a:gd name="T153" fmla="*/ 159 h 15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1" h="159">
                  <a:moveTo>
                    <a:pt x="205" y="152"/>
                  </a:moveTo>
                  <a:lnTo>
                    <a:pt x="203" y="151"/>
                  </a:lnTo>
                  <a:lnTo>
                    <a:pt x="196" y="149"/>
                  </a:lnTo>
                  <a:lnTo>
                    <a:pt x="188" y="144"/>
                  </a:lnTo>
                  <a:lnTo>
                    <a:pt x="178" y="139"/>
                  </a:lnTo>
                  <a:lnTo>
                    <a:pt x="170" y="132"/>
                  </a:lnTo>
                  <a:lnTo>
                    <a:pt x="163" y="125"/>
                  </a:lnTo>
                  <a:lnTo>
                    <a:pt x="161" y="119"/>
                  </a:lnTo>
                  <a:lnTo>
                    <a:pt x="164" y="112"/>
                  </a:lnTo>
                  <a:lnTo>
                    <a:pt x="172" y="106"/>
                  </a:lnTo>
                  <a:lnTo>
                    <a:pt x="184" y="103"/>
                  </a:lnTo>
                  <a:lnTo>
                    <a:pt x="196" y="101"/>
                  </a:lnTo>
                  <a:lnTo>
                    <a:pt x="208" y="99"/>
                  </a:lnTo>
                  <a:lnTo>
                    <a:pt x="218" y="95"/>
                  </a:lnTo>
                  <a:lnTo>
                    <a:pt x="226" y="91"/>
                  </a:lnTo>
                  <a:lnTo>
                    <a:pt x="230" y="85"/>
                  </a:lnTo>
                  <a:lnTo>
                    <a:pt x="227" y="76"/>
                  </a:lnTo>
                  <a:lnTo>
                    <a:pt x="221" y="66"/>
                  </a:lnTo>
                  <a:lnTo>
                    <a:pt x="213" y="58"/>
                  </a:lnTo>
                  <a:lnTo>
                    <a:pt x="204" y="51"/>
                  </a:lnTo>
                  <a:lnTo>
                    <a:pt x="194" y="45"/>
                  </a:lnTo>
                  <a:lnTo>
                    <a:pt x="184" y="42"/>
                  </a:lnTo>
                  <a:lnTo>
                    <a:pt x="173" y="38"/>
                  </a:lnTo>
                  <a:lnTo>
                    <a:pt x="163" y="37"/>
                  </a:lnTo>
                  <a:lnTo>
                    <a:pt x="155" y="36"/>
                  </a:lnTo>
                  <a:lnTo>
                    <a:pt x="136" y="37"/>
                  </a:lnTo>
                  <a:lnTo>
                    <a:pt x="121" y="38"/>
                  </a:lnTo>
                  <a:lnTo>
                    <a:pt x="106" y="40"/>
                  </a:lnTo>
                  <a:lnTo>
                    <a:pt x="94" y="40"/>
                  </a:lnTo>
                  <a:lnTo>
                    <a:pt x="83" y="40"/>
                  </a:lnTo>
                  <a:lnTo>
                    <a:pt x="71" y="36"/>
                  </a:lnTo>
                  <a:lnTo>
                    <a:pt x="59" y="32"/>
                  </a:lnTo>
                  <a:lnTo>
                    <a:pt x="46" y="24"/>
                  </a:lnTo>
                  <a:lnTo>
                    <a:pt x="32" y="16"/>
                  </a:lnTo>
                  <a:lnTo>
                    <a:pt x="22" y="10"/>
                  </a:lnTo>
                  <a:lnTo>
                    <a:pt x="15" y="5"/>
                  </a:lnTo>
                  <a:lnTo>
                    <a:pt x="11" y="3"/>
                  </a:lnTo>
                  <a:lnTo>
                    <a:pt x="7" y="1"/>
                  </a:lnTo>
                  <a:lnTo>
                    <a:pt x="6" y="1"/>
                  </a:lnTo>
                  <a:lnTo>
                    <a:pt x="6" y="0"/>
                  </a:lnTo>
                  <a:lnTo>
                    <a:pt x="0" y="4"/>
                  </a:lnTo>
                  <a:lnTo>
                    <a:pt x="39" y="28"/>
                  </a:lnTo>
                  <a:lnTo>
                    <a:pt x="50" y="34"/>
                  </a:lnTo>
                  <a:lnTo>
                    <a:pt x="60" y="40"/>
                  </a:lnTo>
                  <a:lnTo>
                    <a:pt x="69" y="42"/>
                  </a:lnTo>
                  <a:lnTo>
                    <a:pt x="79" y="44"/>
                  </a:lnTo>
                  <a:lnTo>
                    <a:pt x="87" y="45"/>
                  </a:lnTo>
                  <a:lnTo>
                    <a:pt x="96" y="45"/>
                  </a:lnTo>
                  <a:lnTo>
                    <a:pt x="106" y="45"/>
                  </a:lnTo>
                  <a:lnTo>
                    <a:pt x="115" y="44"/>
                  </a:lnTo>
                  <a:lnTo>
                    <a:pt x="120" y="44"/>
                  </a:lnTo>
                  <a:lnTo>
                    <a:pt x="123" y="44"/>
                  </a:lnTo>
                  <a:lnTo>
                    <a:pt x="126" y="43"/>
                  </a:lnTo>
                  <a:lnTo>
                    <a:pt x="130" y="43"/>
                  </a:lnTo>
                  <a:lnTo>
                    <a:pt x="133" y="43"/>
                  </a:lnTo>
                  <a:lnTo>
                    <a:pt x="138" y="43"/>
                  </a:lnTo>
                  <a:lnTo>
                    <a:pt x="142" y="42"/>
                  </a:lnTo>
                  <a:lnTo>
                    <a:pt x="148" y="42"/>
                  </a:lnTo>
                  <a:lnTo>
                    <a:pt x="153" y="42"/>
                  </a:lnTo>
                  <a:lnTo>
                    <a:pt x="161" y="43"/>
                  </a:lnTo>
                  <a:lnTo>
                    <a:pt x="170" y="44"/>
                  </a:lnTo>
                  <a:lnTo>
                    <a:pt x="180" y="47"/>
                  </a:lnTo>
                  <a:lnTo>
                    <a:pt x="190" y="51"/>
                  </a:lnTo>
                  <a:lnTo>
                    <a:pt x="200" y="56"/>
                  </a:lnTo>
                  <a:lnTo>
                    <a:pt x="209" y="63"/>
                  </a:lnTo>
                  <a:lnTo>
                    <a:pt x="216" y="73"/>
                  </a:lnTo>
                  <a:lnTo>
                    <a:pt x="218" y="77"/>
                  </a:lnTo>
                  <a:lnTo>
                    <a:pt x="221" y="81"/>
                  </a:lnTo>
                  <a:lnTo>
                    <a:pt x="221" y="84"/>
                  </a:lnTo>
                  <a:lnTo>
                    <a:pt x="219" y="86"/>
                  </a:lnTo>
                  <a:lnTo>
                    <a:pt x="217" y="87"/>
                  </a:lnTo>
                  <a:lnTo>
                    <a:pt x="214" y="90"/>
                  </a:lnTo>
                  <a:lnTo>
                    <a:pt x="209" y="91"/>
                  </a:lnTo>
                  <a:lnTo>
                    <a:pt x="203" y="92"/>
                  </a:lnTo>
                  <a:lnTo>
                    <a:pt x="195" y="94"/>
                  </a:lnTo>
                  <a:lnTo>
                    <a:pt x="189" y="95"/>
                  </a:lnTo>
                  <a:lnTo>
                    <a:pt x="185" y="96"/>
                  </a:lnTo>
                  <a:lnTo>
                    <a:pt x="179" y="97"/>
                  </a:lnTo>
                  <a:lnTo>
                    <a:pt x="173" y="99"/>
                  </a:lnTo>
                  <a:lnTo>
                    <a:pt x="169" y="101"/>
                  </a:lnTo>
                  <a:lnTo>
                    <a:pt x="163" y="102"/>
                  </a:lnTo>
                  <a:lnTo>
                    <a:pt x="160" y="105"/>
                  </a:lnTo>
                  <a:lnTo>
                    <a:pt x="157" y="107"/>
                  </a:lnTo>
                  <a:lnTo>
                    <a:pt x="154" y="110"/>
                  </a:lnTo>
                  <a:lnTo>
                    <a:pt x="153" y="112"/>
                  </a:lnTo>
                  <a:lnTo>
                    <a:pt x="152" y="113"/>
                  </a:lnTo>
                  <a:lnTo>
                    <a:pt x="152" y="115"/>
                  </a:lnTo>
                  <a:lnTo>
                    <a:pt x="151" y="117"/>
                  </a:lnTo>
                  <a:lnTo>
                    <a:pt x="152" y="120"/>
                  </a:lnTo>
                  <a:lnTo>
                    <a:pt x="152" y="122"/>
                  </a:lnTo>
                  <a:lnTo>
                    <a:pt x="153" y="123"/>
                  </a:lnTo>
                  <a:lnTo>
                    <a:pt x="157" y="130"/>
                  </a:lnTo>
                  <a:lnTo>
                    <a:pt x="162" y="135"/>
                  </a:lnTo>
                  <a:lnTo>
                    <a:pt x="170" y="141"/>
                  </a:lnTo>
                  <a:lnTo>
                    <a:pt x="178" y="146"/>
                  </a:lnTo>
                  <a:lnTo>
                    <a:pt x="186" y="151"/>
                  </a:lnTo>
                  <a:lnTo>
                    <a:pt x="192" y="154"/>
                  </a:lnTo>
                  <a:lnTo>
                    <a:pt x="198" y="156"/>
                  </a:lnTo>
                  <a:lnTo>
                    <a:pt x="200" y="158"/>
                  </a:lnTo>
                  <a:lnTo>
                    <a:pt x="205" y="152"/>
                  </a:lnTo>
                </a:path>
              </a:pathLst>
            </a:custGeom>
            <a:solidFill>
              <a:srgbClr val="4C4C4C"/>
            </a:solidFill>
            <a:ln w="9525" cap="rnd">
              <a:noFill/>
              <a:round/>
              <a:headEnd type="none" w="sm" len="sm"/>
              <a:tailEnd type="none" w="sm" len="sm"/>
            </a:ln>
          </p:spPr>
          <p:txBody>
            <a:bodyPr/>
            <a:lstStyle/>
            <a:p>
              <a:endParaRPr lang="en-US"/>
            </a:p>
          </p:txBody>
        </p:sp>
        <p:sp>
          <p:nvSpPr>
            <p:cNvPr id="29740" name="Freeform 131"/>
            <p:cNvSpPr>
              <a:spLocks/>
            </p:cNvSpPr>
            <p:nvPr/>
          </p:nvSpPr>
          <p:spPr bwMode="auto">
            <a:xfrm>
              <a:off x="764" y="3589"/>
              <a:ext cx="232" cy="159"/>
            </a:xfrm>
            <a:custGeom>
              <a:avLst/>
              <a:gdLst>
                <a:gd name="T0" fmla="*/ 202 w 232"/>
                <a:gd name="T1" fmla="*/ 151 h 159"/>
                <a:gd name="T2" fmla="*/ 188 w 232"/>
                <a:gd name="T3" fmla="*/ 143 h 159"/>
                <a:gd name="T4" fmla="*/ 170 w 232"/>
                <a:gd name="T5" fmla="*/ 132 h 159"/>
                <a:gd name="T6" fmla="*/ 161 w 232"/>
                <a:gd name="T7" fmla="*/ 117 h 159"/>
                <a:gd name="T8" fmla="*/ 173 w 232"/>
                <a:gd name="T9" fmla="*/ 106 h 159"/>
                <a:gd name="T10" fmla="*/ 196 w 232"/>
                <a:gd name="T11" fmla="*/ 100 h 159"/>
                <a:gd name="T12" fmla="*/ 219 w 232"/>
                <a:gd name="T13" fmla="*/ 95 h 159"/>
                <a:gd name="T14" fmla="*/ 231 w 232"/>
                <a:gd name="T15" fmla="*/ 85 h 159"/>
                <a:gd name="T16" fmla="*/ 222 w 232"/>
                <a:gd name="T17" fmla="*/ 66 h 159"/>
                <a:gd name="T18" fmla="*/ 204 w 232"/>
                <a:gd name="T19" fmla="*/ 51 h 159"/>
                <a:gd name="T20" fmla="*/ 183 w 232"/>
                <a:gd name="T21" fmla="*/ 41 h 159"/>
                <a:gd name="T22" fmla="*/ 164 w 232"/>
                <a:gd name="T23" fmla="*/ 36 h 159"/>
                <a:gd name="T24" fmla="*/ 136 w 232"/>
                <a:gd name="T25" fmla="*/ 37 h 159"/>
                <a:gd name="T26" fmla="*/ 107 w 232"/>
                <a:gd name="T27" fmla="*/ 40 h 159"/>
                <a:gd name="T28" fmla="*/ 82 w 232"/>
                <a:gd name="T29" fmla="*/ 38 h 159"/>
                <a:gd name="T30" fmla="*/ 59 w 232"/>
                <a:gd name="T31" fmla="*/ 31 h 159"/>
                <a:gd name="T32" fmla="*/ 32 w 232"/>
                <a:gd name="T33" fmla="*/ 15 h 159"/>
                <a:gd name="T34" fmla="*/ 15 w 232"/>
                <a:gd name="T35" fmla="*/ 5 h 159"/>
                <a:gd name="T36" fmla="*/ 8 w 232"/>
                <a:gd name="T37" fmla="*/ 1 h 159"/>
                <a:gd name="T38" fmla="*/ 6 w 232"/>
                <a:gd name="T39" fmla="*/ 0 h 159"/>
                <a:gd name="T40" fmla="*/ 39 w 232"/>
                <a:gd name="T41" fmla="*/ 28 h 159"/>
                <a:gd name="T42" fmla="*/ 60 w 232"/>
                <a:gd name="T43" fmla="*/ 38 h 159"/>
                <a:gd name="T44" fmla="*/ 79 w 232"/>
                <a:gd name="T45" fmla="*/ 44 h 159"/>
                <a:gd name="T46" fmla="*/ 97 w 232"/>
                <a:gd name="T47" fmla="*/ 45 h 159"/>
                <a:gd name="T48" fmla="*/ 115 w 232"/>
                <a:gd name="T49" fmla="*/ 44 h 159"/>
                <a:gd name="T50" fmla="*/ 123 w 232"/>
                <a:gd name="T51" fmla="*/ 43 h 159"/>
                <a:gd name="T52" fmla="*/ 130 w 232"/>
                <a:gd name="T53" fmla="*/ 43 h 159"/>
                <a:gd name="T54" fmla="*/ 137 w 232"/>
                <a:gd name="T55" fmla="*/ 42 h 159"/>
                <a:gd name="T56" fmla="*/ 148 w 232"/>
                <a:gd name="T57" fmla="*/ 42 h 159"/>
                <a:gd name="T58" fmla="*/ 162 w 232"/>
                <a:gd name="T59" fmla="*/ 43 h 159"/>
                <a:gd name="T60" fmla="*/ 181 w 232"/>
                <a:gd name="T61" fmla="*/ 46 h 159"/>
                <a:gd name="T62" fmla="*/ 200 w 232"/>
                <a:gd name="T63" fmla="*/ 56 h 159"/>
                <a:gd name="T64" fmla="*/ 216 w 232"/>
                <a:gd name="T65" fmla="*/ 72 h 159"/>
                <a:gd name="T66" fmla="*/ 220 w 232"/>
                <a:gd name="T67" fmla="*/ 81 h 159"/>
                <a:gd name="T68" fmla="*/ 219 w 232"/>
                <a:gd name="T69" fmla="*/ 85 h 159"/>
                <a:gd name="T70" fmla="*/ 215 w 232"/>
                <a:gd name="T71" fmla="*/ 89 h 159"/>
                <a:gd name="T72" fmla="*/ 204 w 232"/>
                <a:gd name="T73" fmla="*/ 92 h 159"/>
                <a:gd name="T74" fmla="*/ 190 w 232"/>
                <a:gd name="T75" fmla="*/ 94 h 159"/>
                <a:gd name="T76" fmla="*/ 179 w 232"/>
                <a:gd name="T77" fmla="*/ 96 h 159"/>
                <a:gd name="T78" fmla="*/ 169 w 232"/>
                <a:gd name="T79" fmla="*/ 100 h 159"/>
                <a:gd name="T80" fmla="*/ 160 w 232"/>
                <a:gd name="T81" fmla="*/ 104 h 159"/>
                <a:gd name="T82" fmla="*/ 155 w 232"/>
                <a:gd name="T83" fmla="*/ 110 h 159"/>
                <a:gd name="T84" fmla="*/ 153 w 232"/>
                <a:gd name="T85" fmla="*/ 113 h 159"/>
                <a:gd name="T86" fmla="*/ 152 w 232"/>
                <a:gd name="T87" fmla="*/ 116 h 159"/>
                <a:gd name="T88" fmla="*/ 152 w 232"/>
                <a:gd name="T89" fmla="*/ 121 h 159"/>
                <a:gd name="T90" fmla="*/ 156 w 232"/>
                <a:gd name="T91" fmla="*/ 130 h 159"/>
                <a:gd name="T92" fmla="*/ 170 w 232"/>
                <a:gd name="T93" fmla="*/ 141 h 159"/>
                <a:gd name="T94" fmla="*/ 186 w 232"/>
                <a:gd name="T95" fmla="*/ 150 h 159"/>
                <a:gd name="T96" fmla="*/ 198 w 232"/>
                <a:gd name="T97" fmla="*/ 156 h 159"/>
                <a:gd name="T98" fmla="*/ 206 w 232"/>
                <a:gd name="T99" fmla="*/ 152 h 15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2"/>
                <a:gd name="T151" fmla="*/ 0 h 159"/>
                <a:gd name="T152" fmla="*/ 232 w 232"/>
                <a:gd name="T153" fmla="*/ 159 h 15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2" h="159">
                  <a:moveTo>
                    <a:pt x="206" y="152"/>
                  </a:moveTo>
                  <a:lnTo>
                    <a:pt x="202" y="151"/>
                  </a:lnTo>
                  <a:lnTo>
                    <a:pt x="197" y="147"/>
                  </a:lnTo>
                  <a:lnTo>
                    <a:pt x="188" y="143"/>
                  </a:lnTo>
                  <a:lnTo>
                    <a:pt x="179" y="137"/>
                  </a:lnTo>
                  <a:lnTo>
                    <a:pt x="170" y="132"/>
                  </a:lnTo>
                  <a:lnTo>
                    <a:pt x="164" y="125"/>
                  </a:lnTo>
                  <a:lnTo>
                    <a:pt x="161" y="117"/>
                  </a:lnTo>
                  <a:lnTo>
                    <a:pt x="164" y="111"/>
                  </a:lnTo>
                  <a:lnTo>
                    <a:pt x="173" y="106"/>
                  </a:lnTo>
                  <a:lnTo>
                    <a:pt x="183" y="103"/>
                  </a:lnTo>
                  <a:lnTo>
                    <a:pt x="196" y="100"/>
                  </a:lnTo>
                  <a:lnTo>
                    <a:pt x="208" y="97"/>
                  </a:lnTo>
                  <a:lnTo>
                    <a:pt x="219" y="95"/>
                  </a:lnTo>
                  <a:lnTo>
                    <a:pt x="227" y="91"/>
                  </a:lnTo>
                  <a:lnTo>
                    <a:pt x="231" y="85"/>
                  </a:lnTo>
                  <a:lnTo>
                    <a:pt x="228" y="76"/>
                  </a:lnTo>
                  <a:lnTo>
                    <a:pt x="222" y="66"/>
                  </a:lnTo>
                  <a:lnTo>
                    <a:pt x="213" y="57"/>
                  </a:lnTo>
                  <a:lnTo>
                    <a:pt x="204" y="51"/>
                  </a:lnTo>
                  <a:lnTo>
                    <a:pt x="193" y="45"/>
                  </a:lnTo>
                  <a:lnTo>
                    <a:pt x="183" y="41"/>
                  </a:lnTo>
                  <a:lnTo>
                    <a:pt x="173" y="38"/>
                  </a:lnTo>
                  <a:lnTo>
                    <a:pt x="164" y="36"/>
                  </a:lnTo>
                  <a:lnTo>
                    <a:pt x="155" y="36"/>
                  </a:lnTo>
                  <a:lnTo>
                    <a:pt x="136" y="37"/>
                  </a:lnTo>
                  <a:lnTo>
                    <a:pt x="121" y="38"/>
                  </a:lnTo>
                  <a:lnTo>
                    <a:pt x="107" y="40"/>
                  </a:lnTo>
                  <a:lnTo>
                    <a:pt x="95" y="40"/>
                  </a:lnTo>
                  <a:lnTo>
                    <a:pt x="82" y="38"/>
                  </a:lnTo>
                  <a:lnTo>
                    <a:pt x="71" y="36"/>
                  </a:lnTo>
                  <a:lnTo>
                    <a:pt x="59" y="31"/>
                  </a:lnTo>
                  <a:lnTo>
                    <a:pt x="45" y="24"/>
                  </a:lnTo>
                  <a:lnTo>
                    <a:pt x="32" y="15"/>
                  </a:lnTo>
                  <a:lnTo>
                    <a:pt x="23" y="10"/>
                  </a:lnTo>
                  <a:lnTo>
                    <a:pt x="15" y="5"/>
                  </a:lnTo>
                  <a:lnTo>
                    <a:pt x="11" y="3"/>
                  </a:lnTo>
                  <a:lnTo>
                    <a:pt x="8" y="1"/>
                  </a:lnTo>
                  <a:lnTo>
                    <a:pt x="7" y="0"/>
                  </a:lnTo>
                  <a:lnTo>
                    <a:pt x="6" y="0"/>
                  </a:lnTo>
                  <a:lnTo>
                    <a:pt x="0" y="4"/>
                  </a:lnTo>
                  <a:lnTo>
                    <a:pt x="39" y="28"/>
                  </a:lnTo>
                  <a:lnTo>
                    <a:pt x="50" y="34"/>
                  </a:lnTo>
                  <a:lnTo>
                    <a:pt x="60" y="38"/>
                  </a:lnTo>
                  <a:lnTo>
                    <a:pt x="70" y="42"/>
                  </a:lnTo>
                  <a:lnTo>
                    <a:pt x="79" y="44"/>
                  </a:lnTo>
                  <a:lnTo>
                    <a:pt x="88" y="44"/>
                  </a:lnTo>
                  <a:lnTo>
                    <a:pt x="97" y="45"/>
                  </a:lnTo>
                  <a:lnTo>
                    <a:pt x="106" y="44"/>
                  </a:lnTo>
                  <a:lnTo>
                    <a:pt x="115" y="44"/>
                  </a:lnTo>
                  <a:lnTo>
                    <a:pt x="119" y="44"/>
                  </a:lnTo>
                  <a:lnTo>
                    <a:pt x="123" y="43"/>
                  </a:lnTo>
                  <a:lnTo>
                    <a:pt x="126" y="43"/>
                  </a:lnTo>
                  <a:lnTo>
                    <a:pt x="130" y="43"/>
                  </a:lnTo>
                  <a:lnTo>
                    <a:pt x="133" y="42"/>
                  </a:lnTo>
                  <a:lnTo>
                    <a:pt x="137" y="42"/>
                  </a:lnTo>
                  <a:lnTo>
                    <a:pt x="142" y="42"/>
                  </a:lnTo>
                  <a:lnTo>
                    <a:pt x="148" y="42"/>
                  </a:lnTo>
                  <a:lnTo>
                    <a:pt x="154" y="42"/>
                  </a:lnTo>
                  <a:lnTo>
                    <a:pt x="162" y="43"/>
                  </a:lnTo>
                  <a:lnTo>
                    <a:pt x="171" y="44"/>
                  </a:lnTo>
                  <a:lnTo>
                    <a:pt x="181" y="46"/>
                  </a:lnTo>
                  <a:lnTo>
                    <a:pt x="191" y="51"/>
                  </a:lnTo>
                  <a:lnTo>
                    <a:pt x="200" y="56"/>
                  </a:lnTo>
                  <a:lnTo>
                    <a:pt x="209" y="63"/>
                  </a:lnTo>
                  <a:lnTo>
                    <a:pt x="216" y="72"/>
                  </a:lnTo>
                  <a:lnTo>
                    <a:pt x="219" y="77"/>
                  </a:lnTo>
                  <a:lnTo>
                    <a:pt x="220" y="81"/>
                  </a:lnTo>
                  <a:lnTo>
                    <a:pt x="220" y="83"/>
                  </a:lnTo>
                  <a:lnTo>
                    <a:pt x="219" y="85"/>
                  </a:lnTo>
                  <a:lnTo>
                    <a:pt x="218" y="87"/>
                  </a:lnTo>
                  <a:lnTo>
                    <a:pt x="215" y="89"/>
                  </a:lnTo>
                  <a:lnTo>
                    <a:pt x="209" y="91"/>
                  </a:lnTo>
                  <a:lnTo>
                    <a:pt x="204" y="92"/>
                  </a:lnTo>
                  <a:lnTo>
                    <a:pt x="196" y="93"/>
                  </a:lnTo>
                  <a:lnTo>
                    <a:pt x="190" y="94"/>
                  </a:lnTo>
                  <a:lnTo>
                    <a:pt x="185" y="95"/>
                  </a:lnTo>
                  <a:lnTo>
                    <a:pt x="179" y="96"/>
                  </a:lnTo>
                  <a:lnTo>
                    <a:pt x="173" y="99"/>
                  </a:lnTo>
                  <a:lnTo>
                    <a:pt x="169" y="100"/>
                  </a:lnTo>
                  <a:lnTo>
                    <a:pt x="164" y="102"/>
                  </a:lnTo>
                  <a:lnTo>
                    <a:pt x="160" y="104"/>
                  </a:lnTo>
                  <a:lnTo>
                    <a:pt x="156" y="107"/>
                  </a:lnTo>
                  <a:lnTo>
                    <a:pt x="155" y="110"/>
                  </a:lnTo>
                  <a:lnTo>
                    <a:pt x="153" y="111"/>
                  </a:lnTo>
                  <a:lnTo>
                    <a:pt x="153" y="113"/>
                  </a:lnTo>
                  <a:lnTo>
                    <a:pt x="152" y="115"/>
                  </a:lnTo>
                  <a:lnTo>
                    <a:pt x="152" y="116"/>
                  </a:lnTo>
                  <a:lnTo>
                    <a:pt x="152" y="119"/>
                  </a:lnTo>
                  <a:lnTo>
                    <a:pt x="152" y="121"/>
                  </a:lnTo>
                  <a:lnTo>
                    <a:pt x="153" y="123"/>
                  </a:lnTo>
                  <a:lnTo>
                    <a:pt x="156" y="130"/>
                  </a:lnTo>
                  <a:lnTo>
                    <a:pt x="163" y="135"/>
                  </a:lnTo>
                  <a:lnTo>
                    <a:pt x="170" y="141"/>
                  </a:lnTo>
                  <a:lnTo>
                    <a:pt x="178" y="146"/>
                  </a:lnTo>
                  <a:lnTo>
                    <a:pt x="186" y="150"/>
                  </a:lnTo>
                  <a:lnTo>
                    <a:pt x="192" y="153"/>
                  </a:lnTo>
                  <a:lnTo>
                    <a:pt x="198" y="156"/>
                  </a:lnTo>
                  <a:lnTo>
                    <a:pt x="201" y="158"/>
                  </a:lnTo>
                  <a:lnTo>
                    <a:pt x="206" y="152"/>
                  </a:lnTo>
                </a:path>
              </a:pathLst>
            </a:custGeom>
            <a:solidFill>
              <a:srgbClr val="B2B2B2"/>
            </a:solidFill>
            <a:ln w="9525" cap="rnd">
              <a:noFill/>
              <a:round/>
              <a:headEnd type="none" w="sm" len="sm"/>
              <a:tailEnd type="none" w="sm" len="sm"/>
            </a:ln>
          </p:spPr>
          <p:txBody>
            <a:bodyPr/>
            <a:lstStyle/>
            <a:p>
              <a:endParaRPr lang="en-US"/>
            </a:p>
          </p:txBody>
        </p:sp>
        <p:sp>
          <p:nvSpPr>
            <p:cNvPr id="29741" name="Freeform 132"/>
            <p:cNvSpPr>
              <a:spLocks/>
            </p:cNvSpPr>
            <p:nvPr/>
          </p:nvSpPr>
          <p:spPr bwMode="auto">
            <a:xfrm>
              <a:off x="946" y="3702"/>
              <a:ext cx="144" cy="69"/>
            </a:xfrm>
            <a:custGeom>
              <a:avLst/>
              <a:gdLst>
                <a:gd name="T0" fmla="*/ 96 w 144"/>
                <a:gd name="T1" fmla="*/ 2 h 69"/>
                <a:gd name="T2" fmla="*/ 84 w 144"/>
                <a:gd name="T3" fmla="*/ 0 h 69"/>
                <a:gd name="T4" fmla="*/ 74 w 144"/>
                <a:gd name="T5" fmla="*/ 0 h 69"/>
                <a:gd name="T6" fmla="*/ 65 w 144"/>
                <a:gd name="T7" fmla="*/ 1 h 69"/>
                <a:gd name="T8" fmla="*/ 58 w 144"/>
                <a:gd name="T9" fmla="*/ 2 h 69"/>
                <a:gd name="T10" fmla="*/ 52 w 144"/>
                <a:gd name="T11" fmla="*/ 4 h 69"/>
                <a:gd name="T12" fmla="*/ 48 w 144"/>
                <a:gd name="T13" fmla="*/ 6 h 69"/>
                <a:gd name="T14" fmla="*/ 44 w 144"/>
                <a:gd name="T15" fmla="*/ 8 h 69"/>
                <a:gd name="T16" fmla="*/ 43 w 144"/>
                <a:gd name="T17" fmla="*/ 8 h 69"/>
                <a:gd name="T18" fmla="*/ 0 w 144"/>
                <a:gd name="T19" fmla="*/ 43 h 69"/>
                <a:gd name="T20" fmla="*/ 0 w 144"/>
                <a:gd name="T21" fmla="*/ 48 h 69"/>
                <a:gd name="T22" fmla="*/ 1 w 144"/>
                <a:gd name="T23" fmla="*/ 47 h 69"/>
                <a:gd name="T24" fmla="*/ 4 w 144"/>
                <a:gd name="T25" fmla="*/ 46 h 69"/>
                <a:gd name="T26" fmla="*/ 7 w 144"/>
                <a:gd name="T27" fmla="*/ 44 h 69"/>
                <a:gd name="T28" fmla="*/ 13 w 144"/>
                <a:gd name="T29" fmla="*/ 42 h 69"/>
                <a:gd name="T30" fmla="*/ 20 w 144"/>
                <a:gd name="T31" fmla="*/ 41 h 69"/>
                <a:gd name="T32" fmla="*/ 27 w 144"/>
                <a:gd name="T33" fmla="*/ 40 h 69"/>
                <a:gd name="T34" fmla="*/ 36 w 144"/>
                <a:gd name="T35" fmla="*/ 40 h 69"/>
                <a:gd name="T36" fmla="*/ 45 w 144"/>
                <a:gd name="T37" fmla="*/ 42 h 69"/>
                <a:gd name="T38" fmla="*/ 59 w 144"/>
                <a:gd name="T39" fmla="*/ 47 h 69"/>
                <a:gd name="T40" fmla="*/ 69 w 144"/>
                <a:gd name="T41" fmla="*/ 51 h 69"/>
                <a:gd name="T42" fmla="*/ 77 w 144"/>
                <a:gd name="T43" fmla="*/ 54 h 69"/>
                <a:gd name="T44" fmla="*/ 82 w 144"/>
                <a:gd name="T45" fmla="*/ 57 h 69"/>
                <a:gd name="T46" fmla="*/ 88 w 144"/>
                <a:gd name="T47" fmla="*/ 59 h 69"/>
                <a:gd name="T48" fmla="*/ 91 w 144"/>
                <a:gd name="T49" fmla="*/ 61 h 69"/>
                <a:gd name="T50" fmla="*/ 96 w 144"/>
                <a:gd name="T51" fmla="*/ 63 h 69"/>
                <a:gd name="T52" fmla="*/ 100 w 144"/>
                <a:gd name="T53" fmla="*/ 64 h 69"/>
                <a:gd name="T54" fmla="*/ 119 w 144"/>
                <a:gd name="T55" fmla="*/ 68 h 69"/>
                <a:gd name="T56" fmla="*/ 131 w 144"/>
                <a:gd name="T57" fmla="*/ 66 h 69"/>
                <a:gd name="T58" fmla="*/ 139 w 144"/>
                <a:gd name="T59" fmla="*/ 60 h 69"/>
                <a:gd name="T60" fmla="*/ 143 w 144"/>
                <a:gd name="T61" fmla="*/ 52 h 69"/>
                <a:gd name="T62" fmla="*/ 143 w 144"/>
                <a:gd name="T63" fmla="*/ 43 h 69"/>
                <a:gd name="T64" fmla="*/ 141 w 144"/>
                <a:gd name="T65" fmla="*/ 35 h 69"/>
                <a:gd name="T66" fmla="*/ 139 w 144"/>
                <a:gd name="T67" fmla="*/ 27 h 69"/>
                <a:gd name="T68" fmla="*/ 137 w 144"/>
                <a:gd name="T69" fmla="*/ 24 h 69"/>
                <a:gd name="T70" fmla="*/ 135 w 144"/>
                <a:gd name="T71" fmla="*/ 23 h 69"/>
                <a:gd name="T72" fmla="*/ 134 w 144"/>
                <a:gd name="T73" fmla="*/ 20 h 69"/>
                <a:gd name="T74" fmla="*/ 130 w 144"/>
                <a:gd name="T75" fmla="*/ 18 h 69"/>
                <a:gd name="T76" fmla="*/ 126 w 144"/>
                <a:gd name="T77" fmla="*/ 15 h 69"/>
                <a:gd name="T78" fmla="*/ 120 w 144"/>
                <a:gd name="T79" fmla="*/ 12 h 69"/>
                <a:gd name="T80" fmla="*/ 113 w 144"/>
                <a:gd name="T81" fmla="*/ 8 h 69"/>
                <a:gd name="T82" fmla="*/ 106 w 144"/>
                <a:gd name="T83" fmla="*/ 5 h 69"/>
                <a:gd name="T84" fmla="*/ 96 w 144"/>
                <a:gd name="T85" fmla="*/ 2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
                <a:gd name="T130" fmla="*/ 0 h 69"/>
                <a:gd name="T131" fmla="*/ 144 w 144"/>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 h="69">
                  <a:moveTo>
                    <a:pt x="96" y="2"/>
                  </a:moveTo>
                  <a:lnTo>
                    <a:pt x="84" y="0"/>
                  </a:lnTo>
                  <a:lnTo>
                    <a:pt x="74" y="0"/>
                  </a:lnTo>
                  <a:lnTo>
                    <a:pt x="65" y="1"/>
                  </a:lnTo>
                  <a:lnTo>
                    <a:pt x="58" y="2"/>
                  </a:lnTo>
                  <a:lnTo>
                    <a:pt x="52" y="4"/>
                  </a:lnTo>
                  <a:lnTo>
                    <a:pt x="48" y="6"/>
                  </a:lnTo>
                  <a:lnTo>
                    <a:pt x="44" y="8"/>
                  </a:lnTo>
                  <a:lnTo>
                    <a:pt x="43" y="8"/>
                  </a:lnTo>
                  <a:lnTo>
                    <a:pt x="0" y="43"/>
                  </a:lnTo>
                  <a:lnTo>
                    <a:pt x="0" y="48"/>
                  </a:lnTo>
                  <a:lnTo>
                    <a:pt x="1" y="47"/>
                  </a:lnTo>
                  <a:lnTo>
                    <a:pt x="4" y="46"/>
                  </a:lnTo>
                  <a:lnTo>
                    <a:pt x="7" y="44"/>
                  </a:lnTo>
                  <a:lnTo>
                    <a:pt x="13" y="42"/>
                  </a:lnTo>
                  <a:lnTo>
                    <a:pt x="20" y="41"/>
                  </a:lnTo>
                  <a:lnTo>
                    <a:pt x="27" y="40"/>
                  </a:lnTo>
                  <a:lnTo>
                    <a:pt x="36" y="40"/>
                  </a:lnTo>
                  <a:lnTo>
                    <a:pt x="45" y="42"/>
                  </a:lnTo>
                  <a:lnTo>
                    <a:pt x="59" y="47"/>
                  </a:lnTo>
                  <a:lnTo>
                    <a:pt x="69" y="51"/>
                  </a:lnTo>
                  <a:lnTo>
                    <a:pt x="77" y="54"/>
                  </a:lnTo>
                  <a:lnTo>
                    <a:pt x="82" y="57"/>
                  </a:lnTo>
                  <a:lnTo>
                    <a:pt x="88" y="59"/>
                  </a:lnTo>
                  <a:lnTo>
                    <a:pt x="91" y="61"/>
                  </a:lnTo>
                  <a:lnTo>
                    <a:pt x="96" y="63"/>
                  </a:lnTo>
                  <a:lnTo>
                    <a:pt x="100" y="64"/>
                  </a:lnTo>
                  <a:lnTo>
                    <a:pt x="119" y="68"/>
                  </a:lnTo>
                  <a:lnTo>
                    <a:pt x="131" y="66"/>
                  </a:lnTo>
                  <a:lnTo>
                    <a:pt x="139" y="60"/>
                  </a:lnTo>
                  <a:lnTo>
                    <a:pt x="143" y="52"/>
                  </a:lnTo>
                  <a:lnTo>
                    <a:pt x="143" y="43"/>
                  </a:lnTo>
                  <a:lnTo>
                    <a:pt x="141" y="35"/>
                  </a:lnTo>
                  <a:lnTo>
                    <a:pt x="139" y="27"/>
                  </a:lnTo>
                  <a:lnTo>
                    <a:pt x="137" y="24"/>
                  </a:lnTo>
                  <a:lnTo>
                    <a:pt x="135" y="23"/>
                  </a:lnTo>
                  <a:lnTo>
                    <a:pt x="134" y="20"/>
                  </a:lnTo>
                  <a:lnTo>
                    <a:pt x="130" y="18"/>
                  </a:lnTo>
                  <a:lnTo>
                    <a:pt x="126" y="15"/>
                  </a:lnTo>
                  <a:lnTo>
                    <a:pt x="120" y="12"/>
                  </a:lnTo>
                  <a:lnTo>
                    <a:pt x="113" y="8"/>
                  </a:lnTo>
                  <a:lnTo>
                    <a:pt x="106" y="5"/>
                  </a:lnTo>
                  <a:lnTo>
                    <a:pt x="96" y="2"/>
                  </a:lnTo>
                </a:path>
              </a:pathLst>
            </a:custGeom>
            <a:solidFill>
              <a:srgbClr val="DDDDDD"/>
            </a:solidFill>
            <a:ln w="9525" cap="rnd">
              <a:noFill/>
              <a:round/>
              <a:headEnd type="none" w="sm" len="sm"/>
              <a:tailEnd type="none" w="sm" len="sm"/>
            </a:ln>
          </p:spPr>
          <p:txBody>
            <a:bodyPr/>
            <a:lstStyle/>
            <a:p>
              <a:endParaRPr lang="en-US"/>
            </a:p>
          </p:txBody>
        </p:sp>
        <p:sp>
          <p:nvSpPr>
            <p:cNvPr id="29742" name="Freeform 133"/>
            <p:cNvSpPr>
              <a:spLocks/>
            </p:cNvSpPr>
            <p:nvPr/>
          </p:nvSpPr>
          <p:spPr bwMode="auto">
            <a:xfrm>
              <a:off x="969" y="3703"/>
              <a:ext cx="45" cy="40"/>
            </a:xfrm>
            <a:custGeom>
              <a:avLst/>
              <a:gdLst>
                <a:gd name="T0" fmla="*/ 0 w 45"/>
                <a:gd name="T1" fmla="*/ 39 h 40"/>
                <a:gd name="T2" fmla="*/ 0 w 45"/>
                <a:gd name="T3" fmla="*/ 39 h 40"/>
                <a:gd name="T4" fmla="*/ 0 w 45"/>
                <a:gd name="T5" fmla="*/ 37 h 40"/>
                <a:gd name="T6" fmla="*/ 0 w 45"/>
                <a:gd name="T7" fmla="*/ 36 h 40"/>
                <a:gd name="T8" fmla="*/ 0 w 45"/>
                <a:gd name="T9" fmla="*/ 35 h 40"/>
                <a:gd name="T10" fmla="*/ 0 w 45"/>
                <a:gd name="T11" fmla="*/ 34 h 40"/>
                <a:gd name="T12" fmla="*/ 2 w 45"/>
                <a:gd name="T13" fmla="*/ 33 h 40"/>
                <a:gd name="T14" fmla="*/ 7 w 45"/>
                <a:gd name="T15" fmla="*/ 29 h 40"/>
                <a:gd name="T16" fmla="*/ 13 w 45"/>
                <a:gd name="T17" fmla="*/ 23 h 40"/>
                <a:gd name="T18" fmla="*/ 20 w 45"/>
                <a:gd name="T19" fmla="*/ 17 h 40"/>
                <a:gd name="T20" fmla="*/ 28 w 45"/>
                <a:gd name="T21" fmla="*/ 10 h 40"/>
                <a:gd name="T22" fmla="*/ 35 w 45"/>
                <a:gd name="T23" fmla="*/ 5 h 40"/>
                <a:gd name="T24" fmla="*/ 39 w 45"/>
                <a:gd name="T25" fmla="*/ 1 h 40"/>
                <a:gd name="T26" fmla="*/ 42 w 45"/>
                <a:gd name="T27" fmla="*/ 0 h 40"/>
                <a:gd name="T28" fmla="*/ 44 w 45"/>
                <a:gd name="T29" fmla="*/ 0 h 40"/>
                <a:gd name="T30" fmla="*/ 42 w 45"/>
                <a:gd name="T31" fmla="*/ 0 h 40"/>
                <a:gd name="T32" fmla="*/ 41 w 45"/>
                <a:gd name="T33" fmla="*/ 1 h 40"/>
                <a:gd name="T34" fmla="*/ 36 w 45"/>
                <a:gd name="T35" fmla="*/ 5 h 40"/>
                <a:gd name="T36" fmla="*/ 29 w 45"/>
                <a:gd name="T37" fmla="*/ 10 h 40"/>
                <a:gd name="T38" fmla="*/ 23 w 45"/>
                <a:gd name="T39" fmla="*/ 17 h 40"/>
                <a:gd name="T40" fmla="*/ 15 w 45"/>
                <a:gd name="T41" fmla="*/ 23 h 40"/>
                <a:gd name="T42" fmla="*/ 8 w 45"/>
                <a:gd name="T43" fmla="*/ 29 h 40"/>
                <a:gd name="T44" fmla="*/ 3 w 45"/>
                <a:gd name="T45" fmla="*/ 33 h 40"/>
                <a:gd name="T46" fmla="*/ 1 w 45"/>
                <a:gd name="T47" fmla="*/ 34 h 40"/>
                <a:gd name="T48" fmla="*/ 1 w 45"/>
                <a:gd name="T49" fmla="*/ 35 h 40"/>
                <a:gd name="T50" fmla="*/ 1 w 45"/>
                <a:gd name="T51" fmla="*/ 36 h 40"/>
                <a:gd name="T52" fmla="*/ 1 w 45"/>
                <a:gd name="T53" fmla="*/ 37 h 40"/>
                <a:gd name="T54" fmla="*/ 1 w 45"/>
                <a:gd name="T55" fmla="*/ 39 h 40"/>
                <a:gd name="T56" fmla="*/ 0 w 45"/>
                <a:gd name="T57" fmla="*/ 39 h 4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
                <a:gd name="T88" fmla="*/ 0 h 40"/>
                <a:gd name="T89" fmla="*/ 45 w 45"/>
                <a:gd name="T90" fmla="*/ 40 h 4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 h="40">
                  <a:moveTo>
                    <a:pt x="0" y="39"/>
                  </a:moveTo>
                  <a:lnTo>
                    <a:pt x="0" y="39"/>
                  </a:lnTo>
                  <a:lnTo>
                    <a:pt x="0" y="37"/>
                  </a:lnTo>
                  <a:lnTo>
                    <a:pt x="0" y="36"/>
                  </a:lnTo>
                  <a:lnTo>
                    <a:pt x="0" y="35"/>
                  </a:lnTo>
                  <a:lnTo>
                    <a:pt x="0" y="34"/>
                  </a:lnTo>
                  <a:lnTo>
                    <a:pt x="2" y="33"/>
                  </a:lnTo>
                  <a:lnTo>
                    <a:pt x="7" y="29"/>
                  </a:lnTo>
                  <a:lnTo>
                    <a:pt x="13" y="23"/>
                  </a:lnTo>
                  <a:lnTo>
                    <a:pt x="20" y="17"/>
                  </a:lnTo>
                  <a:lnTo>
                    <a:pt x="28" y="10"/>
                  </a:lnTo>
                  <a:lnTo>
                    <a:pt x="35" y="5"/>
                  </a:lnTo>
                  <a:lnTo>
                    <a:pt x="39" y="1"/>
                  </a:lnTo>
                  <a:lnTo>
                    <a:pt x="42" y="0"/>
                  </a:lnTo>
                  <a:lnTo>
                    <a:pt x="44" y="0"/>
                  </a:lnTo>
                  <a:lnTo>
                    <a:pt x="42" y="0"/>
                  </a:lnTo>
                  <a:lnTo>
                    <a:pt x="41" y="1"/>
                  </a:lnTo>
                  <a:lnTo>
                    <a:pt x="36" y="5"/>
                  </a:lnTo>
                  <a:lnTo>
                    <a:pt x="29" y="10"/>
                  </a:lnTo>
                  <a:lnTo>
                    <a:pt x="23" y="17"/>
                  </a:lnTo>
                  <a:lnTo>
                    <a:pt x="15" y="23"/>
                  </a:lnTo>
                  <a:lnTo>
                    <a:pt x="8" y="29"/>
                  </a:lnTo>
                  <a:lnTo>
                    <a:pt x="3" y="33"/>
                  </a:lnTo>
                  <a:lnTo>
                    <a:pt x="1" y="34"/>
                  </a:lnTo>
                  <a:lnTo>
                    <a:pt x="1" y="35"/>
                  </a:lnTo>
                  <a:lnTo>
                    <a:pt x="1" y="36"/>
                  </a:lnTo>
                  <a:lnTo>
                    <a:pt x="1" y="37"/>
                  </a:lnTo>
                  <a:lnTo>
                    <a:pt x="1" y="39"/>
                  </a:lnTo>
                  <a:lnTo>
                    <a:pt x="0" y="39"/>
                  </a:lnTo>
                </a:path>
              </a:pathLst>
            </a:custGeom>
            <a:solidFill>
              <a:srgbClr val="7F7F7F"/>
            </a:solidFill>
            <a:ln w="9525" cap="rnd">
              <a:noFill/>
              <a:round/>
              <a:headEnd type="none" w="sm" len="sm"/>
              <a:tailEnd type="none" w="sm" len="sm"/>
            </a:ln>
          </p:spPr>
          <p:txBody>
            <a:bodyPr/>
            <a:lstStyle/>
            <a:p>
              <a:endParaRPr lang="en-US"/>
            </a:p>
          </p:txBody>
        </p:sp>
        <p:sp>
          <p:nvSpPr>
            <p:cNvPr id="29743" name="Freeform 134"/>
            <p:cNvSpPr>
              <a:spLocks/>
            </p:cNvSpPr>
            <p:nvPr/>
          </p:nvSpPr>
          <p:spPr bwMode="auto">
            <a:xfrm>
              <a:off x="973" y="3719"/>
              <a:ext cx="19" cy="20"/>
            </a:xfrm>
            <a:custGeom>
              <a:avLst/>
              <a:gdLst>
                <a:gd name="T0" fmla="*/ 1 w 19"/>
                <a:gd name="T1" fmla="*/ 14 h 20"/>
                <a:gd name="T2" fmla="*/ 1 w 19"/>
                <a:gd name="T3" fmla="*/ 14 h 20"/>
                <a:gd name="T4" fmla="*/ 2 w 19"/>
                <a:gd name="T5" fmla="*/ 14 h 20"/>
                <a:gd name="T6" fmla="*/ 4 w 19"/>
                <a:gd name="T7" fmla="*/ 9 h 20"/>
                <a:gd name="T8" fmla="*/ 6 w 19"/>
                <a:gd name="T9" fmla="*/ 9 h 20"/>
                <a:gd name="T10" fmla="*/ 9 w 19"/>
                <a:gd name="T11" fmla="*/ 4 h 20"/>
                <a:gd name="T12" fmla="*/ 11 w 19"/>
                <a:gd name="T13" fmla="*/ 0 h 20"/>
                <a:gd name="T14" fmla="*/ 13 w 19"/>
                <a:gd name="T15" fmla="*/ 0 h 20"/>
                <a:gd name="T16" fmla="*/ 14 w 19"/>
                <a:gd name="T17" fmla="*/ 0 h 20"/>
                <a:gd name="T18" fmla="*/ 15 w 19"/>
                <a:gd name="T19" fmla="*/ 0 h 20"/>
                <a:gd name="T20" fmla="*/ 16 w 19"/>
                <a:gd name="T21" fmla="*/ 0 h 20"/>
                <a:gd name="T22" fmla="*/ 18 w 19"/>
                <a:gd name="T23" fmla="*/ 0 h 20"/>
                <a:gd name="T24" fmla="*/ 16 w 19"/>
                <a:gd name="T25" fmla="*/ 4 h 20"/>
                <a:gd name="T26" fmla="*/ 15 w 19"/>
                <a:gd name="T27" fmla="*/ 4 h 20"/>
                <a:gd name="T28" fmla="*/ 14 w 19"/>
                <a:gd name="T29" fmla="*/ 4 h 20"/>
                <a:gd name="T30" fmla="*/ 13 w 19"/>
                <a:gd name="T31" fmla="*/ 4 h 20"/>
                <a:gd name="T32" fmla="*/ 12 w 19"/>
                <a:gd name="T33" fmla="*/ 4 h 20"/>
                <a:gd name="T34" fmla="*/ 11 w 19"/>
                <a:gd name="T35" fmla="*/ 4 h 20"/>
                <a:gd name="T36" fmla="*/ 9 w 19"/>
                <a:gd name="T37" fmla="*/ 9 h 20"/>
                <a:gd name="T38" fmla="*/ 6 w 19"/>
                <a:gd name="T39" fmla="*/ 9 h 20"/>
                <a:gd name="T40" fmla="*/ 4 w 19"/>
                <a:gd name="T41" fmla="*/ 14 h 20"/>
                <a:gd name="T42" fmla="*/ 3 w 19"/>
                <a:gd name="T43" fmla="*/ 14 h 20"/>
                <a:gd name="T44" fmla="*/ 1 w 19"/>
                <a:gd name="T45" fmla="*/ 19 h 20"/>
                <a:gd name="T46" fmla="*/ 0 w 19"/>
                <a:gd name="T47" fmla="*/ 19 h 20"/>
                <a:gd name="T48" fmla="*/ 1 w 19"/>
                <a:gd name="T49" fmla="*/ 14 h 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
                <a:gd name="T76" fmla="*/ 0 h 20"/>
                <a:gd name="T77" fmla="*/ 19 w 19"/>
                <a:gd name="T78" fmla="*/ 20 h 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 h="20">
                  <a:moveTo>
                    <a:pt x="1" y="14"/>
                  </a:moveTo>
                  <a:lnTo>
                    <a:pt x="1" y="14"/>
                  </a:lnTo>
                  <a:lnTo>
                    <a:pt x="2" y="14"/>
                  </a:lnTo>
                  <a:lnTo>
                    <a:pt x="4" y="9"/>
                  </a:lnTo>
                  <a:lnTo>
                    <a:pt x="6" y="9"/>
                  </a:lnTo>
                  <a:lnTo>
                    <a:pt x="9" y="4"/>
                  </a:lnTo>
                  <a:lnTo>
                    <a:pt x="11" y="0"/>
                  </a:lnTo>
                  <a:lnTo>
                    <a:pt x="13" y="0"/>
                  </a:lnTo>
                  <a:lnTo>
                    <a:pt x="14" y="0"/>
                  </a:lnTo>
                  <a:lnTo>
                    <a:pt x="15" y="0"/>
                  </a:lnTo>
                  <a:lnTo>
                    <a:pt x="16" y="0"/>
                  </a:lnTo>
                  <a:lnTo>
                    <a:pt x="18" y="0"/>
                  </a:lnTo>
                  <a:lnTo>
                    <a:pt x="16" y="4"/>
                  </a:lnTo>
                  <a:lnTo>
                    <a:pt x="15" y="4"/>
                  </a:lnTo>
                  <a:lnTo>
                    <a:pt x="14" y="4"/>
                  </a:lnTo>
                  <a:lnTo>
                    <a:pt x="13" y="4"/>
                  </a:lnTo>
                  <a:lnTo>
                    <a:pt x="12" y="4"/>
                  </a:lnTo>
                  <a:lnTo>
                    <a:pt x="11" y="4"/>
                  </a:lnTo>
                  <a:lnTo>
                    <a:pt x="9" y="9"/>
                  </a:lnTo>
                  <a:lnTo>
                    <a:pt x="6" y="9"/>
                  </a:lnTo>
                  <a:lnTo>
                    <a:pt x="4" y="14"/>
                  </a:lnTo>
                  <a:lnTo>
                    <a:pt x="3" y="14"/>
                  </a:lnTo>
                  <a:lnTo>
                    <a:pt x="1" y="19"/>
                  </a:lnTo>
                  <a:lnTo>
                    <a:pt x="0" y="19"/>
                  </a:lnTo>
                  <a:lnTo>
                    <a:pt x="1" y="14"/>
                  </a:lnTo>
                </a:path>
              </a:pathLst>
            </a:custGeom>
            <a:solidFill>
              <a:srgbClr val="7F7F7F"/>
            </a:solidFill>
            <a:ln w="9525" cap="rnd">
              <a:noFill/>
              <a:round/>
              <a:headEnd type="none" w="sm" len="sm"/>
              <a:tailEnd type="none" w="sm" len="sm"/>
            </a:ln>
          </p:spPr>
          <p:txBody>
            <a:bodyPr/>
            <a:lstStyle/>
            <a:p>
              <a:endParaRPr lang="en-US"/>
            </a:p>
          </p:txBody>
        </p:sp>
        <p:sp>
          <p:nvSpPr>
            <p:cNvPr id="29744" name="Freeform 135"/>
            <p:cNvSpPr>
              <a:spLocks/>
            </p:cNvSpPr>
            <p:nvPr/>
          </p:nvSpPr>
          <p:spPr bwMode="auto">
            <a:xfrm>
              <a:off x="165" y="3487"/>
              <a:ext cx="631" cy="349"/>
            </a:xfrm>
            <a:custGeom>
              <a:avLst/>
              <a:gdLst>
                <a:gd name="T0" fmla="*/ 204 w 631"/>
                <a:gd name="T1" fmla="*/ 348 h 349"/>
                <a:gd name="T2" fmla="*/ 630 w 631"/>
                <a:gd name="T3" fmla="*/ 229 h 349"/>
                <a:gd name="T4" fmla="*/ 630 w 631"/>
                <a:gd name="T5" fmla="*/ 172 h 349"/>
                <a:gd name="T6" fmla="*/ 338 w 631"/>
                <a:gd name="T7" fmla="*/ 0 h 349"/>
                <a:gd name="T8" fmla="*/ 0 w 631"/>
                <a:gd name="T9" fmla="*/ 204 h 349"/>
                <a:gd name="T10" fmla="*/ 0 w 631"/>
                <a:gd name="T11" fmla="*/ 231 h 349"/>
                <a:gd name="T12" fmla="*/ 204 w 631"/>
                <a:gd name="T13" fmla="*/ 348 h 349"/>
                <a:gd name="T14" fmla="*/ 0 60000 65536"/>
                <a:gd name="T15" fmla="*/ 0 60000 65536"/>
                <a:gd name="T16" fmla="*/ 0 60000 65536"/>
                <a:gd name="T17" fmla="*/ 0 60000 65536"/>
                <a:gd name="T18" fmla="*/ 0 60000 65536"/>
                <a:gd name="T19" fmla="*/ 0 60000 65536"/>
                <a:gd name="T20" fmla="*/ 0 60000 65536"/>
                <a:gd name="T21" fmla="*/ 0 w 631"/>
                <a:gd name="T22" fmla="*/ 0 h 349"/>
                <a:gd name="T23" fmla="*/ 631 w 631"/>
                <a:gd name="T24" fmla="*/ 349 h 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349">
                  <a:moveTo>
                    <a:pt x="204" y="348"/>
                  </a:moveTo>
                  <a:lnTo>
                    <a:pt x="630" y="229"/>
                  </a:lnTo>
                  <a:lnTo>
                    <a:pt x="630" y="172"/>
                  </a:lnTo>
                  <a:lnTo>
                    <a:pt x="338" y="0"/>
                  </a:lnTo>
                  <a:lnTo>
                    <a:pt x="0" y="204"/>
                  </a:lnTo>
                  <a:lnTo>
                    <a:pt x="0" y="231"/>
                  </a:lnTo>
                  <a:lnTo>
                    <a:pt x="204" y="348"/>
                  </a:lnTo>
                </a:path>
              </a:pathLst>
            </a:custGeom>
            <a:solidFill>
              <a:srgbClr val="868686"/>
            </a:solidFill>
            <a:ln w="9525" cap="rnd">
              <a:noFill/>
              <a:round/>
              <a:headEnd type="none" w="sm" len="sm"/>
              <a:tailEnd type="none" w="sm" len="sm"/>
            </a:ln>
          </p:spPr>
          <p:txBody>
            <a:bodyPr/>
            <a:lstStyle/>
            <a:p>
              <a:endParaRPr lang="en-US"/>
            </a:p>
          </p:txBody>
        </p:sp>
        <p:sp>
          <p:nvSpPr>
            <p:cNvPr id="29745" name="Freeform 136"/>
            <p:cNvSpPr>
              <a:spLocks/>
            </p:cNvSpPr>
            <p:nvPr/>
          </p:nvSpPr>
          <p:spPr bwMode="auto">
            <a:xfrm>
              <a:off x="154" y="3427"/>
              <a:ext cx="649" cy="371"/>
            </a:xfrm>
            <a:custGeom>
              <a:avLst/>
              <a:gdLst>
                <a:gd name="T0" fmla="*/ 212 w 649"/>
                <a:gd name="T1" fmla="*/ 370 h 371"/>
                <a:gd name="T2" fmla="*/ 648 w 649"/>
                <a:gd name="T3" fmla="*/ 250 h 371"/>
                <a:gd name="T4" fmla="*/ 648 w 649"/>
                <a:gd name="T5" fmla="*/ 103 h 371"/>
                <a:gd name="T6" fmla="*/ 462 w 649"/>
                <a:gd name="T7" fmla="*/ 0 h 371"/>
                <a:gd name="T8" fmla="*/ 0 w 649"/>
                <a:gd name="T9" fmla="*/ 122 h 371"/>
                <a:gd name="T10" fmla="*/ 0 w 649"/>
                <a:gd name="T11" fmla="*/ 248 h 371"/>
                <a:gd name="T12" fmla="*/ 212 w 649"/>
                <a:gd name="T13" fmla="*/ 370 h 371"/>
                <a:gd name="T14" fmla="*/ 0 60000 65536"/>
                <a:gd name="T15" fmla="*/ 0 60000 65536"/>
                <a:gd name="T16" fmla="*/ 0 60000 65536"/>
                <a:gd name="T17" fmla="*/ 0 60000 65536"/>
                <a:gd name="T18" fmla="*/ 0 60000 65536"/>
                <a:gd name="T19" fmla="*/ 0 60000 65536"/>
                <a:gd name="T20" fmla="*/ 0 60000 65536"/>
                <a:gd name="T21" fmla="*/ 0 w 649"/>
                <a:gd name="T22" fmla="*/ 0 h 371"/>
                <a:gd name="T23" fmla="*/ 649 w 649"/>
                <a:gd name="T24" fmla="*/ 371 h 3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9" h="371">
                  <a:moveTo>
                    <a:pt x="212" y="370"/>
                  </a:moveTo>
                  <a:lnTo>
                    <a:pt x="648" y="250"/>
                  </a:lnTo>
                  <a:lnTo>
                    <a:pt x="648" y="103"/>
                  </a:lnTo>
                  <a:lnTo>
                    <a:pt x="462" y="0"/>
                  </a:lnTo>
                  <a:lnTo>
                    <a:pt x="0" y="122"/>
                  </a:lnTo>
                  <a:lnTo>
                    <a:pt x="0" y="248"/>
                  </a:lnTo>
                  <a:lnTo>
                    <a:pt x="212" y="370"/>
                  </a:lnTo>
                </a:path>
              </a:pathLst>
            </a:custGeom>
            <a:solidFill>
              <a:srgbClr val="DDDDDD"/>
            </a:solidFill>
            <a:ln w="9525" cap="rnd">
              <a:noFill/>
              <a:round/>
              <a:headEnd type="none" w="sm" len="sm"/>
              <a:tailEnd type="none" w="sm" len="sm"/>
            </a:ln>
          </p:spPr>
          <p:txBody>
            <a:bodyPr/>
            <a:lstStyle/>
            <a:p>
              <a:endParaRPr lang="en-US"/>
            </a:p>
          </p:txBody>
        </p:sp>
        <p:sp>
          <p:nvSpPr>
            <p:cNvPr id="29746" name="Freeform 137"/>
            <p:cNvSpPr>
              <a:spLocks/>
            </p:cNvSpPr>
            <p:nvPr/>
          </p:nvSpPr>
          <p:spPr bwMode="auto">
            <a:xfrm>
              <a:off x="160" y="3562"/>
              <a:ext cx="207" cy="223"/>
            </a:xfrm>
            <a:custGeom>
              <a:avLst/>
              <a:gdLst>
                <a:gd name="T0" fmla="*/ 0 w 207"/>
                <a:gd name="T1" fmla="*/ 108 h 223"/>
                <a:gd name="T2" fmla="*/ 0 w 207"/>
                <a:gd name="T3" fmla="*/ 0 h 223"/>
                <a:gd name="T4" fmla="*/ 200 w 207"/>
                <a:gd name="T5" fmla="*/ 99 h 223"/>
                <a:gd name="T6" fmla="*/ 206 w 207"/>
                <a:gd name="T7" fmla="*/ 222 h 223"/>
                <a:gd name="T8" fmla="*/ 0 w 207"/>
                <a:gd name="T9" fmla="*/ 108 h 223"/>
                <a:gd name="T10" fmla="*/ 0 60000 65536"/>
                <a:gd name="T11" fmla="*/ 0 60000 65536"/>
                <a:gd name="T12" fmla="*/ 0 60000 65536"/>
                <a:gd name="T13" fmla="*/ 0 60000 65536"/>
                <a:gd name="T14" fmla="*/ 0 60000 65536"/>
                <a:gd name="T15" fmla="*/ 0 w 207"/>
                <a:gd name="T16" fmla="*/ 0 h 223"/>
                <a:gd name="T17" fmla="*/ 207 w 207"/>
                <a:gd name="T18" fmla="*/ 223 h 223"/>
              </a:gdLst>
              <a:ahLst/>
              <a:cxnLst>
                <a:cxn ang="T10">
                  <a:pos x="T0" y="T1"/>
                </a:cxn>
                <a:cxn ang="T11">
                  <a:pos x="T2" y="T3"/>
                </a:cxn>
                <a:cxn ang="T12">
                  <a:pos x="T4" y="T5"/>
                </a:cxn>
                <a:cxn ang="T13">
                  <a:pos x="T6" y="T7"/>
                </a:cxn>
                <a:cxn ang="T14">
                  <a:pos x="T8" y="T9"/>
                </a:cxn>
              </a:cxnLst>
              <a:rect l="T15" t="T16" r="T17" b="T18"/>
              <a:pathLst>
                <a:path w="207" h="223">
                  <a:moveTo>
                    <a:pt x="0" y="108"/>
                  </a:moveTo>
                  <a:lnTo>
                    <a:pt x="0" y="0"/>
                  </a:lnTo>
                  <a:lnTo>
                    <a:pt x="200" y="99"/>
                  </a:lnTo>
                  <a:lnTo>
                    <a:pt x="206" y="222"/>
                  </a:lnTo>
                  <a:lnTo>
                    <a:pt x="0" y="108"/>
                  </a:lnTo>
                </a:path>
              </a:pathLst>
            </a:custGeom>
            <a:solidFill>
              <a:srgbClr val="B2B2B2"/>
            </a:solidFill>
            <a:ln w="9525" cap="rnd">
              <a:noFill/>
              <a:round/>
              <a:headEnd type="none" w="sm" len="sm"/>
              <a:tailEnd type="none" w="sm" len="sm"/>
            </a:ln>
          </p:spPr>
          <p:txBody>
            <a:bodyPr/>
            <a:lstStyle/>
            <a:p>
              <a:endParaRPr lang="en-US"/>
            </a:p>
          </p:txBody>
        </p:sp>
        <p:sp>
          <p:nvSpPr>
            <p:cNvPr id="29747" name="Freeform 138"/>
            <p:cNvSpPr>
              <a:spLocks/>
            </p:cNvSpPr>
            <p:nvPr/>
          </p:nvSpPr>
          <p:spPr bwMode="auto">
            <a:xfrm>
              <a:off x="386" y="3716"/>
              <a:ext cx="549" cy="210"/>
            </a:xfrm>
            <a:custGeom>
              <a:avLst/>
              <a:gdLst>
                <a:gd name="T0" fmla="*/ 98 w 549"/>
                <a:gd name="T1" fmla="*/ 209 h 210"/>
                <a:gd name="T2" fmla="*/ 548 w 549"/>
                <a:gd name="T3" fmla="*/ 87 h 210"/>
                <a:gd name="T4" fmla="*/ 393 w 549"/>
                <a:gd name="T5" fmla="*/ 0 h 210"/>
                <a:gd name="T6" fmla="*/ 0 w 549"/>
                <a:gd name="T7" fmla="*/ 97 h 210"/>
                <a:gd name="T8" fmla="*/ 98 w 549"/>
                <a:gd name="T9" fmla="*/ 209 h 210"/>
                <a:gd name="T10" fmla="*/ 0 60000 65536"/>
                <a:gd name="T11" fmla="*/ 0 60000 65536"/>
                <a:gd name="T12" fmla="*/ 0 60000 65536"/>
                <a:gd name="T13" fmla="*/ 0 60000 65536"/>
                <a:gd name="T14" fmla="*/ 0 60000 65536"/>
                <a:gd name="T15" fmla="*/ 0 w 549"/>
                <a:gd name="T16" fmla="*/ 0 h 210"/>
                <a:gd name="T17" fmla="*/ 549 w 549"/>
                <a:gd name="T18" fmla="*/ 210 h 210"/>
              </a:gdLst>
              <a:ahLst/>
              <a:cxnLst>
                <a:cxn ang="T10">
                  <a:pos x="T0" y="T1"/>
                </a:cxn>
                <a:cxn ang="T11">
                  <a:pos x="T2" y="T3"/>
                </a:cxn>
                <a:cxn ang="T12">
                  <a:pos x="T4" y="T5"/>
                </a:cxn>
                <a:cxn ang="T13">
                  <a:pos x="T6" y="T7"/>
                </a:cxn>
                <a:cxn ang="T14">
                  <a:pos x="T8" y="T9"/>
                </a:cxn>
              </a:cxnLst>
              <a:rect l="T15" t="T16" r="T17" b="T18"/>
              <a:pathLst>
                <a:path w="549" h="210">
                  <a:moveTo>
                    <a:pt x="98" y="209"/>
                  </a:moveTo>
                  <a:lnTo>
                    <a:pt x="548" y="87"/>
                  </a:lnTo>
                  <a:lnTo>
                    <a:pt x="393" y="0"/>
                  </a:lnTo>
                  <a:lnTo>
                    <a:pt x="0" y="97"/>
                  </a:lnTo>
                  <a:lnTo>
                    <a:pt x="98" y="209"/>
                  </a:lnTo>
                </a:path>
              </a:pathLst>
            </a:custGeom>
            <a:solidFill>
              <a:srgbClr val="868686"/>
            </a:solidFill>
            <a:ln w="9525" cap="rnd">
              <a:noFill/>
              <a:round/>
              <a:headEnd type="none" w="sm" len="sm"/>
              <a:tailEnd type="none" w="sm" len="sm"/>
            </a:ln>
          </p:spPr>
          <p:txBody>
            <a:bodyPr/>
            <a:lstStyle/>
            <a:p>
              <a:endParaRPr lang="en-US"/>
            </a:p>
          </p:txBody>
        </p:sp>
        <p:sp>
          <p:nvSpPr>
            <p:cNvPr id="29748" name="Freeform 139"/>
            <p:cNvSpPr>
              <a:spLocks/>
            </p:cNvSpPr>
            <p:nvPr/>
          </p:nvSpPr>
          <p:spPr bwMode="auto">
            <a:xfrm>
              <a:off x="390" y="3703"/>
              <a:ext cx="547" cy="212"/>
            </a:xfrm>
            <a:custGeom>
              <a:avLst/>
              <a:gdLst>
                <a:gd name="T0" fmla="*/ 97 w 547"/>
                <a:gd name="T1" fmla="*/ 211 h 212"/>
                <a:gd name="T2" fmla="*/ 546 w 547"/>
                <a:gd name="T3" fmla="*/ 88 h 212"/>
                <a:gd name="T4" fmla="*/ 391 w 547"/>
                <a:gd name="T5" fmla="*/ 0 h 212"/>
                <a:gd name="T6" fmla="*/ 0 w 547"/>
                <a:gd name="T7" fmla="*/ 102 h 212"/>
                <a:gd name="T8" fmla="*/ 97 w 547"/>
                <a:gd name="T9" fmla="*/ 211 h 212"/>
                <a:gd name="T10" fmla="*/ 0 60000 65536"/>
                <a:gd name="T11" fmla="*/ 0 60000 65536"/>
                <a:gd name="T12" fmla="*/ 0 60000 65536"/>
                <a:gd name="T13" fmla="*/ 0 60000 65536"/>
                <a:gd name="T14" fmla="*/ 0 60000 65536"/>
                <a:gd name="T15" fmla="*/ 0 w 547"/>
                <a:gd name="T16" fmla="*/ 0 h 212"/>
                <a:gd name="T17" fmla="*/ 547 w 547"/>
                <a:gd name="T18" fmla="*/ 212 h 212"/>
              </a:gdLst>
              <a:ahLst/>
              <a:cxnLst>
                <a:cxn ang="T10">
                  <a:pos x="T0" y="T1"/>
                </a:cxn>
                <a:cxn ang="T11">
                  <a:pos x="T2" y="T3"/>
                </a:cxn>
                <a:cxn ang="T12">
                  <a:pos x="T4" y="T5"/>
                </a:cxn>
                <a:cxn ang="T13">
                  <a:pos x="T6" y="T7"/>
                </a:cxn>
                <a:cxn ang="T14">
                  <a:pos x="T8" y="T9"/>
                </a:cxn>
              </a:cxnLst>
              <a:rect l="T15" t="T16" r="T17" b="T18"/>
              <a:pathLst>
                <a:path w="547" h="212">
                  <a:moveTo>
                    <a:pt x="97" y="211"/>
                  </a:moveTo>
                  <a:lnTo>
                    <a:pt x="546" y="88"/>
                  </a:lnTo>
                  <a:lnTo>
                    <a:pt x="391" y="0"/>
                  </a:lnTo>
                  <a:lnTo>
                    <a:pt x="0" y="102"/>
                  </a:lnTo>
                  <a:lnTo>
                    <a:pt x="97" y="211"/>
                  </a:lnTo>
                </a:path>
              </a:pathLst>
            </a:custGeom>
            <a:solidFill>
              <a:srgbClr val="DDDDDD"/>
            </a:solidFill>
            <a:ln w="9525" cap="rnd">
              <a:noFill/>
              <a:round/>
              <a:headEnd type="none" w="sm" len="sm"/>
              <a:tailEnd type="none" w="sm" len="sm"/>
            </a:ln>
          </p:spPr>
          <p:txBody>
            <a:bodyPr/>
            <a:lstStyle/>
            <a:p>
              <a:endParaRPr lang="en-US"/>
            </a:p>
          </p:txBody>
        </p:sp>
        <p:sp>
          <p:nvSpPr>
            <p:cNvPr id="29749" name="Line 140"/>
            <p:cNvSpPr>
              <a:spLocks noChangeShapeType="1"/>
            </p:cNvSpPr>
            <p:nvPr/>
          </p:nvSpPr>
          <p:spPr bwMode="auto">
            <a:xfrm flipV="1">
              <a:off x="395" y="3576"/>
              <a:ext cx="351" cy="96"/>
            </a:xfrm>
            <a:prstGeom prst="line">
              <a:avLst/>
            </a:prstGeom>
            <a:noFill/>
            <a:ln w="9525">
              <a:noFill/>
              <a:round/>
              <a:headEnd type="none" w="sm" len="sm"/>
              <a:tailEnd type="none" w="sm" len="sm"/>
            </a:ln>
          </p:spPr>
          <p:txBody>
            <a:bodyPr/>
            <a:lstStyle/>
            <a:p>
              <a:endParaRPr lang="en-US"/>
            </a:p>
          </p:txBody>
        </p:sp>
        <p:sp>
          <p:nvSpPr>
            <p:cNvPr id="29750" name="Freeform 141"/>
            <p:cNvSpPr>
              <a:spLocks/>
            </p:cNvSpPr>
            <p:nvPr/>
          </p:nvSpPr>
          <p:spPr bwMode="auto">
            <a:xfrm>
              <a:off x="404" y="3576"/>
              <a:ext cx="352" cy="97"/>
            </a:xfrm>
            <a:custGeom>
              <a:avLst/>
              <a:gdLst>
                <a:gd name="T0" fmla="*/ 0 w 352"/>
                <a:gd name="T1" fmla="*/ 96 h 97"/>
                <a:gd name="T2" fmla="*/ 351 w 352"/>
                <a:gd name="T3" fmla="*/ 0 h 97"/>
                <a:gd name="T4" fmla="*/ 0 w 352"/>
                <a:gd name="T5" fmla="*/ 96 h 97"/>
                <a:gd name="T6" fmla="*/ 0 60000 65536"/>
                <a:gd name="T7" fmla="*/ 0 60000 65536"/>
                <a:gd name="T8" fmla="*/ 0 60000 65536"/>
                <a:gd name="T9" fmla="*/ 0 w 352"/>
                <a:gd name="T10" fmla="*/ 0 h 97"/>
                <a:gd name="T11" fmla="*/ 352 w 352"/>
                <a:gd name="T12" fmla="*/ 97 h 97"/>
              </a:gdLst>
              <a:ahLst/>
              <a:cxnLst>
                <a:cxn ang="T6">
                  <a:pos x="T0" y="T1"/>
                </a:cxn>
                <a:cxn ang="T7">
                  <a:pos x="T2" y="T3"/>
                </a:cxn>
                <a:cxn ang="T8">
                  <a:pos x="T4" y="T5"/>
                </a:cxn>
              </a:cxnLst>
              <a:rect l="T9" t="T10" r="T11" b="T12"/>
              <a:pathLst>
                <a:path w="352" h="97">
                  <a:moveTo>
                    <a:pt x="0" y="96"/>
                  </a:moveTo>
                  <a:lnTo>
                    <a:pt x="351" y="0"/>
                  </a:lnTo>
                  <a:lnTo>
                    <a:pt x="0" y="96"/>
                  </a:lnTo>
                </a:path>
              </a:pathLst>
            </a:custGeom>
            <a:noFill/>
            <a:ln w="12700" cap="rnd">
              <a:solidFill>
                <a:srgbClr val="B2B2B2"/>
              </a:solidFill>
              <a:round/>
              <a:headEnd type="none" w="sm" len="sm"/>
              <a:tailEnd type="none" w="sm" len="sm"/>
            </a:ln>
          </p:spPr>
          <p:txBody>
            <a:bodyPr/>
            <a:lstStyle/>
            <a:p>
              <a:endParaRPr lang="en-US"/>
            </a:p>
          </p:txBody>
        </p:sp>
        <p:sp>
          <p:nvSpPr>
            <p:cNvPr id="29751" name="Freeform 142"/>
            <p:cNvSpPr>
              <a:spLocks/>
            </p:cNvSpPr>
            <p:nvPr/>
          </p:nvSpPr>
          <p:spPr bwMode="auto">
            <a:xfrm>
              <a:off x="424" y="3648"/>
              <a:ext cx="74" cy="30"/>
            </a:xfrm>
            <a:custGeom>
              <a:avLst/>
              <a:gdLst>
                <a:gd name="T0" fmla="*/ 0 w 74"/>
                <a:gd name="T1" fmla="*/ 19 h 30"/>
                <a:gd name="T2" fmla="*/ 71 w 74"/>
                <a:gd name="T3" fmla="*/ 0 h 30"/>
                <a:gd name="T4" fmla="*/ 73 w 74"/>
                <a:gd name="T5" fmla="*/ 9 h 30"/>
                <a:gd name="T6" fmla="*/ 1 w 74"/>
                <a:gd name="T7" fmla="*/ 29 h 30"/>
                <a:gd name="T8" fmla="*/ 0 w 74"/>
                <a:gd name="T9" fmla="*/ 19 h 30"/>
                <a:gd name="T10" fmla="*/ 0 60000 65536"/>
                <a:gd name="T11" fmla="*/ 0 60000 65536"/>
                <a:gd name="T12" fmla="*/ 0 60000 65536"/>
                <a:gd name="T13" fmla="*/ 0 60000 65536"/>
                <a:gd name="T14" fmla="*/ 0 60000 65536"/>
                <a:gd name="T15" fmla="*/ 0 w 74"/>
                <a:gd name="T16" fmla="*/ 0 h 30"/>
                <a:gd name="T17" fmla="*/ 74 w 74"/>
                <a:gd name="T18" fmla="*/ 30 h 30"/>
              </a:gdLst>
              <a:ahLst/>
              <a:cxnLst>
                <a:cxn ang="T10">
                  <a:pos x="T0" y="T1"/>
                </a:cxn>
                <a:cxn ang="T11">
                  <a:pos x="T2" y="T3"/>
                </a:cxn>
                <a:cxn ang="T12">
                  <a:pos x="T4" y="T5"/>
                </a:cxn>
                <a:cxn ang="T13">
                  <a:pos x="T6" y="T7"/>
                </a:cxn>
                <a:cxn ang="T14">
                  <a:pos x="T8" y="T9"/>
                </a:cxn>
              </a:cxnLst>
              <a:rect l="T15" t="T16" r="T17" b="T18"/>
              <a:pathLst>
                <a:path w="74" h="30">
                  <a:moveTo>
                    <a:pt x="0" y="19"/>
                  </a:moveTo>
                  <a:lnTo>
                    <a:pt x="71" y="0"/>
                  </a:lnTo>
                  <a:lnTo>
                    <a:pt x="73" y="9"/>
                  </a:lnTo>
                  <a:lnTo>
                    <a:pt x="1" y="29"/>
                  </a:lnTo>
                  <a:lnTo>
                    <a:pt x="0" y="19"/>
                  </a:lnTo>
                </a:path>
              </a:pathLst>
            </a:custGeom>
            <a:solidFill>
              <a:srgbClr val="4C4C4C"/>
            </a:solidFill>
            <a:ln w="9525" cap="rnd">
              <a:noFill/>
              <a:round/>
              <a:headEnd type="none" w="sm" len="sm"/>
              <a:tailEnd type="none" w="sm" len="sm"/>
            </a:ln>
          </p:spPr>
          <p:txBody>
            <a:bodyPr/>
            <a:lstStyle/>
            <a:p>
              <a:endParaRPr lang="en-US"/>
            </a:p>
          </p:txBody>
        </p:sp>
        <p:sp>
          <p:nvSpPr>
            <p:cNvPr id="29752" name="Freeform 143"/>
            <p:cNvSpPr>
              <a:spLocks/>
            </p:cNvSpPr>
            <p:nvPr/>
          </p:nvSpPr>
          <p:spPr bwMode="auto">
            <a:xfrm>
              <a:off x="424" y="3648"/>
              <a:ext cx="74" cy="30"/>
            </a:xfrm>
            <a:custGeom>
              <a:avLst/>
              <a:gdLst>
                <a:gd name="T0" fmla="*/ 0 w 74"/>
                <a:gd name="T1" fmla="*/ 19 h 30"/>
                <a:gd name="T2" fmla="*/ 71 w 74"/>
                <a:gd name="T3" fmla="*/ 0 h 30"/>
                <a:gd name="T4" fmla="*/ 73 w 74"/>
                <a:gd name="T5" fmla="*/ 9 h 30"/>
                <a:gd name="T6" fmla="*/ 1 w 74"/>
                <a:gd name="T7" fmla="*/ 29 h 30"/>
                <a:gd name="T8" fmla="*/ 0 w 74"/>
                <a:gd name="T9" fmla="*/ 19 h 30"/>
                <a:gd name="T10" fmla="*/ 0 60000 65536"/>
                <a:gd name="T11" fmla="*/ 0 60000 65536"/>
                <a:gd name="T12" fmla="*/ 0 60000 65536"/>
                <a:gd name="T13" fmla="*/ 0 60000 65536"/>
                <a:gd name="T14" fmla="*/ 0 60000 65536"/>
                <a:gd name="T15" fmla="*/ 0 w 74"/>
                <a:gd name="T16" fmla="*/ 0 h 30"/>
                <a:gd name="T17" fmla="*/ 74 w 74"/>
                <a:gd name="T18" fmla="*/ 30 h 30"/>
              </a:gdLst>
              <a:ahLst/>
              <a:cxnLst>
                <a:cxn ang="T10">
                  <a:pos x="T0" y="T1"/>
                </a:cxn>
                <a:cxn ang="T11">
                  <a:pos x="T2" y="T3"/>
                </a:cxn>
                <a:cxn ang="T12">
                  <a:pos x="T4" y="T5"/>
                </a:cxn>
                <a:cxn ang="T13">
                  <a:pos x="T6" y="T7"/>
                </a:cxn>
                <a:cxn ang="T14">
                  <a:pos x="T8" y="T9"/>
                </a:cxn>
              </a:cxnLst>
              <a:rect l="T15" t="T16" r="T17" b="T18"/>
              <a:pathLst>
                <a:path w="74" h="30">
                  <a:moveTo>
                    <a:pt x="0" y="19"/>
                  </a:moveTo>
                  <a:lnTo>
                    <a:pt x="71" y="0"/>
                  </a:lnTo>
                  <a:lnTo>
                    <a:pt x="73" y="9"/>
                  </a:lnTo>
                  <a:lnTo>
                    <a:pt x="1" y="29"/>
                  </a:lnTo>
                  <a:lnTo>
                    <a:pt x="0" y="19"/>
                  </a:lnTo>
                </a:path>
              </a:pathLst>
            </a:custGeom>
            <a:solidFill>
              <a:srgbClr val="B2B2B2"/>
            </a:solidFill>
            <a:ln w="9525" cap="rnd">
              <a:noFill/>
              <a:round/>
              <a:headEnd type="none" w="sm" len="sm"/>
              <a:tailEnd type="none" w="sm" len="sm"/>
            </a:ln>
          </p:spPr>
          <p:txBody>
            <a:bodyPr/>
            <a:lstStyle/>
            <a:p>
              <a:endParaRPr lang="en-US"/>
            </a:p>
          </p:txBody>
        </p:sp>
        <p:sp>
          <p:nvSpPr>
            <p:cNvPr id="29753" name="Freeform 144"/>
            <p:cNvSpPr>
              <a:spLocks/>
            </p:cNvSpPr>
            <p:nvPr/>
          </p:nvSpPr>
          <p:spPr bwMode="auto">
            <a:xfrm>
              <a:off x="525" y="3622"/>
              <a:ext cx="77" cy="29"/>
            </a:xfrm>
            <a:custGeom>
              <a:avLst/>
              <a:gdLst>
                <a:gd name="T0" fmla="*/ 0 w 77"/>
                <a:gd name="T1" fmla="*/ 19 h 29"/>
                <a:gd name="T2" fmla="*/ 74 w 77"/>
                <a:gd name="T3" fmla="*/ 0 h 29"/>
                <a:gd name="T4" fmla="*/ 76 w 77"/>
                <a:gd name="T5" fmla="*/ 8 h 29"/>
                <a:gd name="T6" fmla="*/ 2 w 77"/>
                <a:gd name="T7" fmla="*/ 28 h 29"/>
                <a:gd name="T8" fmla="*/ 0 w 77"/>
                <a:gd name="T9" fmla="*/ 19 h 29"/>
                <a:gd name="T10" fmla="*/ 0 60000 65536"/>
                <a:gd name="T11" fmla="*/ 0 60000 65536"/>
                <a:gd name="T12" fmla="*/ 0 60000 65536"/>
                <a:gd name="T13" fmla="*/ 0 60000 65536"/>
                <a:gd name="T14" fmla="*/ 0 60000 65536"/>
                <a:gd name="T15" fmla="*/ 0 w 77"/>
                <a:gd name="T16" fmla="*/ 0 h 29"/>
                <a:gd name="T17" fmla="*/ 77 w 77"/>
                <a:gd name="T18" fmla="*/ 29 h 29"/>
              </a:gdLst>
              <a:ahLst/>
              <a:cxnLst>
                <a:cxn ang="T10">
                  <a:pos x="T0" y="T1"/>
                </a:cxn>
                <a:cxn ang="T11">
                  <a:pos x="T2" y="T3"/>
                </a:cxn>
                <a:cxn ang="T12">
                  <a:pos x="T4" y="T5"/>
                </a:cxn>
                <a:cxn ang="T13">
                  <a:pos x="T6" y="T7"/>
                </a:cxn>
                <a:cxn ang="T14">
                  <a:pos x="T8" y="T9"/>
                </a:cxn>
              </a:cxnLst>
              <a:rect l="T15" t="T16" r="T17" b="T18"/>
              <a:pathLst>
                <a:path w="77" h="29">
                  <a:moveTo>
                    <a:pt x="0" y="19"/>
                  </a:moveTo>
                  <a:lnTo>
                    <a:pt x="74" y="0"/>
                  </a:lnTo>
                  <a:lnTo>
                    <a:pt x="76" y="8"/>
                  </a:lnTo>
                  <a:lnTo>
                    <a:pt x="2" y="28"/>
                  </a:lnTo>
                  <a:lnTo>
                    <a:pt x="0" y="19"/>
                  </a:lnTo>
                </a:path>
              </a:pathLst>
            </a:custGeom>
            <a:solidFill>
              <a:srgbClr val="4C4C4C"/>
            </a:solidFill>
            <a:ln w="9525" cap="rnd">
              <a:noFill/>
              <a:round/>
              <a:headEnd type="none" w="sm" len="sm"/>
              <a:tailEnd type="none" w="sm" len="sm"/>
            </a:ln>
          </p:spPr>
          <p:txBody>
            <a:bodyPr/>
            <a:lstStyle/>
            <a:p>
              <a:endParaRPr lang="en-US"/>
            </a:p>
          </p:txBody>
        </p:sp>
        <p:sp>
          <p:nvSpPr>
            <p:cNvPr id="29754" name="Freeform 145"/>
            <p:cNvSpPr>
              <a:spLocks/>
            </p:cNvSpPr>
            <p:nvPr/>
          </p:nvSpPr>
          <p:spPr bwMode="auto">
            <a:xfrm>
              <a:off x="525" y="3622"/>
              <a:ext cx="77" cy="29"/>
            </a:xfrm>
            <a:custGeom>
              <a:avLst/>
              <a:gdLst>
                <a:gd name="T0" fmla="*/ 0 w 77"/>
                <a:gd name="T1" fmla="*/ 19 h 29"/>
                <a:gd name="T2" fmla="*/ 74 w 77"/>
                <a:gd name="T3" fmla="*/ 0 h 29"/>
                <a:gd name="T4" fmla="*/ 76 w 77"/>
                <a:gd name="T5" fmla="*/ 8 h 29"/>
                <a:gd name="T6" fmla="*/ 2 w 77"/>
                <a:gd name="T7" fmla="*/ 28 h 29"/>
                <a:gd name="T8" fmla="*/ 0 w 77"/>
                <a:gd name="T9" fmla="*/ 19 h 29"/>
                <a:gd name="T10" fmla="*/ 0 60000 65536"/>
                <a:gd name="T11" fmla="*/ 0 60000 65536"/>
                <a:gd name="T12" fmla="*/ 0 60000 65536"/>
                <a:gd name="T13" fmla="*/ 0 60000 65536"/>
                <a:gd name="T14" fmla="*/ 0 60000 65536"/>
                <a:gd name="T15" fmla="*/ 0 w 77"/>
                <a:gd name="T16" fmla="*/ 0 h 29"/>
                <a:gd name="T17" fmla="*/ 77 w 77"/>
                <a:gd name="T18" fmla="*/ 29 h 29"/>
              </a:gdLst>
              <a:ahLst/>
              <a:cxnLst>
                <a:cxn ang="T10">
                  <a:pos x="T0" y="T1"/>
                </a:cxn>
                <a:cxn ang="T11">
                  <a:pos x="T2" y="T3"/>
                </a:cxn>
                <a:cxn ang="T12">
                  <a:pos x="T4" y="T5"/>
                </a:cxn>
                <a:cxn ang="T13">
                  <a:pos x="T6" y="T7"/>
                </a:cxn>
                <a:cxn ang="T14">
                  <a:pos x="T8" y="T9"/>
                </a:cxn>
              </a:cxnLst>
              <a:rect l="T15" t="T16" r="T17" b="T18"/>
              <a:pathLst>
                <a:path w="77" h="29">
                  <a:moveTo>
                    <a:pt x="0" y="19"/>
                  </a:moveTo>
                  <a:lnTo>
                    <a:pt x="74" y="0"/>
                  </a:lnTo>
                  <a:lnTo>
                    <a:pt x="76" y="8"/>
                  </a:lnTo>
                  <a:lnTo>
                    <a:pt x="2" y="28"/>
                  </a:lnTo>
                  <a:lnTo>
                    <a:pt x="0" y="19"/>
                  </a:lnTo>
                </a:path>
              </a:pathLst>
            </a:custGeom>
            <a:solidFill>
              <a:srgbClr val="B2B2B2"/>
            </a:solidFill>
            <a:ln w="9525" cap="rnd">
              <a:noFill/>
              <a:round/>
              <a:headEnd type="none" w="sm" len="sm"/>
              <a:tailEnd type="none" w="sm" len="sm"/>
            </a:ln>
          </p:spPr>
          <p:txBody>
            <a:bodyPr/>
            <a:lstStyle/>
            <a:p>
              <a:endParaRPr lang="en-US"/>
            </a:p>
          </p:txBody>
        </p:sp>
        <p:sp>
          <p:nvSpPr>
            <p:cNvPr id="29755" name="Freeform 146"/>
            <p:cNvSpPr>
              <a:spLocks/>
            </p:cNvSpPr>
            <p:nvPr/>
          </p:nvSpPr>
          <p:spPr bwMode="auto">
            <a:xfrm>
              <a:off x="183" y="3130"/>
              <a:ext cx="598" cy="510"/>
            </a:xfrm>
            <a:custGeom>
              <a:avLst/>
              <a:gdLst>
                <a:gd name="T0" fmla="*/ 172 w 598"/>
                <a:gd name="T1" fmla="*/ 509 h 510"/>
                <a:gd name="T2" fmla="*/ 597 w 598"/>
                <a:gd name="T3" fmla="*/ 397 h 510"/>
                <a:gd name="T4" fmla="*/ 583 w 598"/>
                <a:gd name="T5" fmla="*/ 22 h 510"/>
                <a:gd name="T6" fmla="*/ 557 w 598"/>
                <a:gd name="T7" fmla="*/ 0 h 510"/>
                <a:gd name="T8" fmla="*/ 173 w 598"/>
                <a:gd name="T9" fmla="*/ 102 h 510"/>
                <a:gd name="T10" fmla="*/ 82 w 598"/>
                <a:gd name="T11" fmla="*/ 54 h 510"/>
                <a:gd name="T12" fmla="*/ 0 w 598"/>
                <a:gd name="T13" fmla="*/ 105 h 510"/>
                <a:gd name="T14" fmla="*/ 36 w 598"/>
                <a:gd name="T15" fmla="*/ 404 h 510"/>
                <a:gd name="T16" fmla="*/ 172 w 598"/>
                <a:gd name="T17" fmla="*/ 509 h 5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8"/>
                <a:gd name="T28" fmla="*/ 0 h 510"/>
                <a:gd name="T29" fmla="*/ 598 w 598"/>
                <a:gd name="T30" fmla="*/ 510 h 5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8" h="510">
                  <a:moveTo>
                    <a:pt x="172" y="509"/>
                  </a:moveTo>
                  <a:lnTo>
                    <a:pt x="597" y="397"/>
                  </a:lnTo>
                  <a:lnTo>
                    <a:pt x="583" y="22"/>
                  </a:lnTo>
                  <a:lnTo>
                    <a:pt x="557" y="0"/>
                  </a:lnTo>
                  <a:lnTo>
                    <a:pt x="173" y="102"/>
                  </a:lnTo>
                  <a:lnTo>
                    <a:pt x="82" y="54"/>
                  </a:lnTo>
                  <a:lnTo>
                    <a:pt x="0" y="105"/>
                  </a:lnTo>
                  <a:lnTo>
                    <a:pt x="36" y="404"/>
                  </a:lnTo>
                  <a:lnTo>
                    <a:pt x="172" y="509"/>
                  </a:lnTo>
                </a:path>
              </a:pathLst>
            </a:custGeom>
            <a:solidFill>
              <a:srgbClr val="4C4C4C"/>
            </a:solidFill>
            <a:ln w="9525" cap="rnd">
              <a:noFill/>
              <a:round/>
              <a:headEnd type="none" w="sm" len="sm"/>
              <a:tailEnd type="none" w="sm" len="sm"/>
            </a:ln>
          </p:spPr>
          <p:txBody>
            <a:bodyPr/>
            <a:lstStyle/>
            <a:p>
              <a:endParaRPr lang="en-US"/>
            </a:p>
          </p:txBody>
        </p:sp>
        <p:sp>
          <p:nvSpPr>
            <p:cNvPr id="29756" name="Freeform 147"/>
            <p:cNvSpPr>
              <a:spLocks/>
            </p:cNvSpPr>
            <p:nvPr/>
          </p:nvSpPr>
          <p:spPr bwMode="auto">
            <a:xfrm>
              <a:off x="174" y="3110"/>
              <a:ext cx="616" cy="518"/>
            </a:xfrm>
            <a:custGeom>
              <a:avLst/>
              <a:gdLst>
                <a:gd name="T0" fmla="*/ 105 w 616"/>
                <a:gd name="T1" fmla="*/ 462 h 518"/>
                <a:gd name="T2" fmla="*/ 191 w 616"/>
                <a:gd name="T3" fmla="*/ 517 h 518"/>
                <a:gd name="T4" fmla="*/ 615 w 616"/>
                <a:gd name="T5" fmla="*/ 398 h 518"/>
                <a:gd name="T6" fmla="*/ 601 w 616"/>
                <a:gd name="T7" fmla="*/ 22 h 518"/>
                <a:gd name="T8" fmla="*/ 575 w 616"/>
                <a:gd name="T9" fmla="*/ 0 h 518"/>
                <a:gd name="T10" fmla="*/ 189 w 616"/>
                <a:gd name="T11" fmla="*/ 102 h 518"/>
                <a:gd name="T12" fmla="*/ 98 w 616"/>
                <a:gd name="T13" fmla="*/ 55 h 518"/>
                <a:gd name="T14" fmla="*/ 12 w 616"/>
                <a:gd name="T15" fmla="*/ 90 h 518"/>
                <a:gd name="T16" fmla="*/ 0 w 616"/>
                <a:gd name="T17" fmla="*/ 102 h 518"/>
                <a:gd name="T18" fmla="*/ 0 w 616"/>
                <a:gd name="T19" fmla="*/ 359 h 518"/>
                <a:gd name="T20" fmla="*/ 105 w 616"/>
                <a:gd name="T21" fmla="*/ 462 h 5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6"/>
                <a:gd name="T34" fmla="*/ 0 h 518"/>
                <a:gd name="T35" fmla="*/ 616 w 616"/>
                <a:gd name="T36" fmla="*/ 518 h 5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6" h="518">
                  <a:moveTo>
                    <a:pt x="105" y="462"/>
                  </a:moveTo>
                  <a:lnTo>
                    <a:pt x="191" y="517"/>
                  </a:lnTo>
                  <a:lnTo>
                    <a:pt x="615" y="398"/>
                  </a:lnTo>
                  <a:lnTo>
                    <a:pt x="601" y="22"/>
                  </a:lnTo>
                  <a:lnTo>
                    <a:pt x="575" y="0"/>
                  </a:lnTo>
                  <a:lnTo>
                    <a:pt x="189" y="102"/>
                  </a:lnTo>
                  <a:lnTo>
                    <a:pt x="98" y="55"/>
                  </a:lnTo>
                  <a:lnTo>
                    <a:pt x="12" y="90"/>
                  </a:lnTo>
                  <a:lnTo>
                    <a:pt x="0" y="102"/>
                  </a:lnTo>
                  <a:lnTo>
                    <a:pt x="0" y="359"/>
                  </a:lnTo>
                  <a:lnTo>
                    <a:pt x="105" y="462"/>
                  </a:lnTo>
                </a:path>
              </a:pathLst>
            </a:custGeom>
            <a:solidFill>
              <a:srgbClr val="DDDDDD"/>
            </a:solidFill>
            <a:ln w="9525" cap="rnd">
              <a:noFill/>
              <a:round/>
              <a:headEnd type="none" w="sm" len="sm"/>
              <a:tailEnd type="none" w="sm" len="sm"/>
            </a:ln>
          </p:spPr>
          <p:txBody>
            <a:bodyPr/>
            <a:lstStyle/>
            <a:p>
              <a:endParaRPr lang="en-US"/>
            </a:p>
          </p:txBody>
        </p:sp>
        <p:sp>
          <p:nvSpPr>
            <p:cNvPr id="29757" name="Freeform 148"/>
            <p:cNvSpPr>
              <a:spLocks/>
            </p:cNvSpPr>
            <p:nvPr/>
          </p:nvSpPr>
          <p:spPr bwMode="auto">
            <a:xfrm>
              <a:off x="183" y="3183"/>
              <a:ext cx="80" cy="352"/>
            </a:xfrm>
            <a:custGeom>
              <a:avLst/>
              <a:gdLst>
                <a:gd name="T0" fmla="*/ 0 w 80"/>
                <a:gd name="T1" fmla="*/ 273 h 352"/>
                <a:gd name="T2" fmla="*/ 3 w 80"/>
                <a:gd name="T3" fmla="*/ 34 h 352"/>
                <a:gd name="T4" fmla="*/ 79 w 80"/>
                <a:gd name="T5" fmla="*/ 0 h 352"/>
                <a:gd name="T6" fmla="*/ 77 w 80"/>
                <a:gd name="T7" fmla="*/ 351 h 352"/>
                <a:gd name="T8" fmla="*/ 0 w 80"/>
                <a:gd name="T9" fmla="*/ 273 h 352"/>
                <a:gd name="T10" fmla="*/ 0 60000 65536"/>
                <a:gd name="T11" fmla="*/ 0 60000 65536"/>
                <a:gd name="T12" fmla="*/ 0 60000 65536"/>
                <a:gd name="T13" fmla="*/ 0 60000 65536"/>
                <a:gd name="T14" fmla="*/ 0 60000 65536"/>
                <a:gd name="T15" fmla="*/ 0 w 80"/>
                <a:gd name="T16" fmla="*/ 0 h 352"/>
                <a:gd name="T17" fmla="*/ 80 w 80"/>
                <a:gd name="T18" fmla="*/ 352 h 352"/>
              </a:gdLst>
              <a:ahLst/>
              <a:cxnLst>
                <a:cxn ang="T10">
                  <a:pos x="T0" y="T1"/>
                </a:cxn>
                <a:cxn ang="T11">
                  <a:pos x="T2" y="T3"/>
                </a:cxn>
                <a:cxn ang="T12">
                  <a:pos x="T4" y="T5"/>
                </a:cxn>
                <a:cxn ang="T13">
                  <a:pos x="T6" y="T7"/>
                </a:cxn>
                <a:cxn ang="T14">
                  <a:pos x="T8" y="T9"/>
                </a:cxn>
              </a:cxnLst>
              <a:rect l="T15" t="T16" r="T17" b="T18"/>
              <a:pathLst>
                <a:path w="80" h="352">
                  <a:moveTo>
                    <a:pt x="0" y="273"/>
                  </a:moveTo>
                  <a:lnTo>
                    <a:pt x="3" y="34"/>
                  </a:lnTo>
                  <a:lnTo>
                    <a:pt x="79" y="0"/>
                  </a:lnTo>
                  <a:lnTo>
                    <a:pt x="77" y="351"/>
                  </a:lnTo>
                  <a:lnTo>
                    <a:pt x="0" y="273"/>
                  </a:lnTo>
                </a:path>
              </a:pathLst>
            </a:custGeom>
            <a:solidFill>
              <a:srgbClr val="B2B2B2"/>
            </a:solidFill>
            <a:ln w="9525" cap="rnd">
              <a:noFill/>
              <a:round/>
              <a:headEnd type="none" w="sm" len="sm"/>
              <a:tailEnd type="none" w="sm" len="sm"/>
            </a:ln>
          </p:spPr>
          <p:txBody>
            <a:bodyPr/>
            <a:lstStyle/>
            <a:p>
              <a:endParaRPr lang="en-US"/>
            </a:p>
          </p:txBody>
        </p:sp>
        <p:sp>
          <p:nvSpPr>
            <p:cNvPr id="29758" name="Freeform 149"/>
            <p:cNvSpPr>
              <a:spLocks/>
            </p:cNvSpPr>
            <p:nvPr/>
          </p:nvSpPr>
          <p:spPr bwMode="auto">
            <a:xfrm>
              <a:off x="285" y="3193"/>
              <a:ext cx="71" cy="410"/>
            </a:xfrm>
            <a:custGeom>
              <a:avLst/>
              <a:gdLst>
                <a:gd name="T0" fmla="*/ 0 w 71"/>
                <a:gd name="T1" fmla="*/ 367 h 410"/>
                <a:gd name="T2" fmla="*/ 70 w 71"/>
                <a:gd name="T3" fmla="*/ 409 h 410"/>
                <a:gd name="T4" fmla="*/ 70 w 71"/>
                <a:gd name="T5" fmla="*/ 36 h 410"/>
                <a:gd name="T6" fmla="*/ 4 w 71"/>
                <a:gd name="T7" fmla="*/ 0 h 410"/>
                <a:gd name="T8" fmla="*/ 0 w 71"/>
                <a:gd name="T9" fmla="*/ 367 h 410"/>
                <a:gd name="T10" fmla="*/ 0 60000 65536"/>
                <a:gd name="T11" fmla="*/ 0 60000 65536"/>
                <a:gd name="T12" fmla="*/ 0 60000 65536"/>
                <a:gd name="T13" fmla="*/ 0 60000 65536"/>
                <a:gd name="T14" fmla="*/ 0 60000 65536"/>
                <a:gd name="T15" fmla="*/ 0 w 71"/>
                <a:gd name="T16" fmla="*/ 0 h 410"/>
                <a:gd name="T17" fmla="*/ 71 w 71"/>
                <a:gd name="T18" fmla="*/ 410 h 410"/>
              </a:gdLst>
              <a:ahLst/>
              <a:cxnLst>
                <a:cxn ang="T10">
                  <a:pos x="T0" y="T1"/>
                </a:cxn>
                <a:cxn ang="T11">
                  <a:pos x="T2" y="T3"/>
                </a:cxn>
                <a:cxn ang="T12">
                  <a:pos x="T4" y="T5"/>
                </a:cxn>
                <a:cxn ang="T13">
                  <a:pos x="T6" y="T7"/>
                </a:cxn>
                <a:cxn ang="T14">
                  <a:pos x="T8" y="T9"/>
                </a:cxn>
              </a:cxnLst>
              <a:rect l="T15" t="T16" r="T17" b="T18"/>
              <a:pathLst>
                <a:path w="71" h="410">
                  <a:moveTo>
                    <a:pt x="0" y="367"/>
                  </a:moveTo>
                  <a:lnTo>
                    <a:pt x="70" y="409"/>
                  </a:lnTo>
                  <a:lnTo>
                    <a:pt x="70" y="36"/>
                  </a:lnTo>
                  <a:lnTo>
                    <a:pt x="4" y="0"/>
                  </a:lnTo>
                  <a:lnTo>
                    <a:pt x="0" y="367"/>
                  </a:lnTo>
                </a:path>
              </a:pathLst>
            </a:custGeom>
            <a:solidFill>
              <a:srgbClr val="B2B2B2"/>
            </a:solidFill>
            <a:ln w="9525" cap="rnd">
              <a:noFill/>
              <a:round/>
              <a:headEnd type="none" w="sm" len="sm"/>
              <a:tailEnd type="none" w="sm" len="sm"/>
            </a:ln>
          </p:spPr>
          <p:txBody>
            <a:bodyPr/>
            <a:lstStyle/>
            <a:p>
              <a:endParaRPr lang="en-US"/>
            </a:p>
          </p:txBody>
        </p:sp>
        <p:sp>
          <p:nvSpPr>
            <p:cNvPr id="29759" name="Freeform 150"/>
            <p:cNvSpPr>
              <a:spLocks/>
            </p:cNvSpPr>
            <p:nvPr/>
          </p:nvSpPr>
          <p:spPr bwMode="auto">
            <a:xfrm>
              <a:off x="428" y="3173"/>
              <a:ext cx="306" cy="386"/>
            </a:xfrm>
            <a:custGeom>
              <a:avLst/>
              <a:gdLst>
                <a:gd name="T0" fmla="*/ 305 w 306"/>
                <a:gd name="T1" fmla="*/ 303 h 386"/>
                <a:gd name="T2" fmla="*/ 0 w 306"/>
                <a:gd name="T3" fmla="*/ 385 h 386"/>
                <a:gd name="T4" fmla="*/ 1 w 306"/>
                <a:gd name="T5" fmla="*/ 83 h 386"/>
                <a:gd name="T6" fmla="*/ 296 w 306"/>
                <a:gd name="T7" fmla="*/ 0 h 386"/>
                <a:gd name="T8" fmla="*/ 305 w 306"/>
                <a:gd name="T9" fmla="*/ 303 h 386"/>
                <a:gd name="T10" fmla="*/ 0 60000 65536"/>
                <a:gd name="T11" fmla="*/ 0 60000 65536"/>
                <a:gd name="T12" fmla="*/ 0 60000 65536"/>
                <a:gd name="T13" fmla="*/ 0 60000 65536"/>
                <a:gd name="T14" fmla="*/ 0 60000 65536"/>
                <a:gd name="T15" fmla="*/ 0 w 306"/>
                <a:gd name="T16" fmla="*/ 0 h 386"/>
                <a:gd name="T17" fmla="*/ 306 w 306"/>
                <a:gd name="T18" fmla="*/ 386 h 386"/>
              </a:gdLst>
              <a:ahLst/>
              <a:cxnLst>
                <a:cxn ang="T10">
                  <a:pos x="T0" y="T1"/>
                </a:cxn>
                <a:cxn ang="T11">
                  <a:pos x="T2" y="T3"/>
                </a:cxn>
                <a:cxn ang="T12">
                  <a:pos x="T4" y="T5"/>
                </a:cxn>
                <a:cxn ang="T13">
                  <a:pos x="T6" y="T7"/>
                </a:cxn>
                <a:cxn ang="T14">
                  <a:pos x="T8" y="T9"/>
                </a:cxn>
              </a:cxnLst>
              <a:rect l="T15" t="T16" r="T17" b="T18"/>
              <a:pathLst>
                <a:path w="306" h="386">
                  <a:moveTo>
                    <a:pt x="305" y="303"/>
                  </a:moveTo>
                  <a:lnTo>
                    <a:pt x="0" y="385"/>
                  </a:lnTo>
                  <a:lnTo>
                    <a:pt x="1" y="83"/>
                  </a:lnTo>
                  <a:lnTo>
                    <a:pt x="296" y="0"/>
                  </a:lnTo>
                  <a:lnTo>
                    <a:pt x="305" y="303"/>
                  </a:lnTo>
                </a:path>
              </a:pathLst>
            </a:custGeom>
            <a:solidFill>
              <a:srgbClr val="032896"/>
            </a:solidFill>
            <a:ln w="9525" cap="rnd">
              <a:noFill/>
              <a:round/>
              <a:headEnd type="none" w="sm" len="sm"/>
              <a:tailEnd type="none" w="sm" len="sm"/>
            </a:ln>
          </p:spPr>
          <p:txBody>
            <a:bodyPr/>
            <a:lstStyle/>
            <a:p>
              <a:endParaRPr lang="en-US"/>
            </a:p>
          </p:txBody>
        </p:sp>
        <p:sp>
          <p:nvSpPr>
            <p:cNvPr id="29760" name="Freeform 151"/>
            <p:cNvSpPr>
              <a:spLocks/>
            </p:cNvSpPr>
            <p:nvPr/>
          </p:nvSpPr>
          <p:spPr bwMode="auto">
            <a:xfrm>
              <a:off x="274" y="3063"/>
              <a:ext cx="477" cy="151"/>
            </a:xfrm>
            <a:custGeom>
              <a:avLst/>
              <a:gdLst>
                <a:gd name="T0" fmla="*/ 386 w 477"/>
                <a:gd name="T1" fmla="*/ 0 h 151"/>
                <a:gd name="T2" fmla="*/ 476 w 477"/>
                <a:gd name="T3" fmla="*/ 47 h 151"/>
                <a:gd name="T4" fmla="*/ 90 w 477"/>
                <a:gd name="T5" fmla="*/ 150 h 151"/>
                <a:gd name="T6" fmla="*/ 0 w 477"/>
                <a:gd name="T7" fmla="*/ 104 h 151"/>
                <a:gd name="T8" fmla="*/ 386 w 477"/>
                <a:gd name="T9" fmla="*/ 0 h 151"/>
                <a:gd name="T10" fmla="*/ 0 60000 65536"/>
                <a:gd name="T11" fmla="*/ 0 60000 65536"/>
                <a:gd name="T12" fmla="*/ 0 60000 65536"/>
                <a:gd name="T13" fmla="*/ 0 60000 65536"/>
                <a:gd name="T14" fmla="*/ 0 60000 65536"/>
                <a:gd name="T15" fmla="*/ 0 w 477"/>
                <a:gd name="T16" fmla="*/ 0 h 151"/>
                <a:gd name="T17" fmla="*/ 477 w 477"/>
                <a:gd name="T18" fmla="*/ 151 h 151"/>
              </a:gdLst>
              <a:ahLst/>
              <a:cxnLst>
                <a:cxn ang="T10">
                  <a:pos x="T0" y="T1"/>
                </a:cxn>
                <a:cxn ang="T11">
                  <a:pos x="T2" y="T3"/>
                </a:cxn>
                <a:cxn ang="T12">
                  <a:pos x="T4" y="T5"/>
                </a:cxn>
                <a:cxn ang="T13">
                  <a:pos x="T6" y="T7"/>
                </a:cxn>
                <a:cxn ang="T14">
                  <a:pos x="T8" y="T9"/>
                </a:cxn>
              </a:cxnLst>
              <a:rect l="T15" t="T16" r="T17" b="T18"/>
              <a:pathLst>
                <a:path w="477" h="151">
                  <a:moveTo>
                    <a:pt x="386" y="0"/>
                  </a:moveTo>
                  <a:lnTo>
                    <a:pt x="476" y="47"/>
                  </a:lnTo>
                  <a:lnTo>
                    <a:pt x="90" y="150"/>
                  </a:lnTo>
                  <a:lnTo>
                    <a:pt x="0" y="104"/>
                  </a:lnTo>
                  <a:lnTo>
                    <a:pt x="386" y="0"/>
                  </a:lnTo>
                </a:path>
              </a:pathLst>
            </a:custGeom>
            <a:solidFill>
              <a:srgbClr val="B2B2B2"/>
            </a:solidFill>
            <a:ln w="9525" cap="rnd">
              <a:noFill/>
              <a:round/>
              <a:headEnd type="none" w="sm" len="sm"/>
              <a:tailEnd type="none" w="sm" len="sm"/>
            </a:ln>
          </p:spPr>
          <p:txBody>
            <a:bodyPr/>
            <a:lstStyle/>
            <a:p>
              <a:endParaRPr lang="en-US"/>
            </a:p>
          </p:txBody>
        </p:sp>
      </p:grpSp>
      <p:grpSp>
        <p:nvGrpSpPr>
          <p:cNvPr id="29710" name="Group 155"/>
          <p:cNvGrpSpPr>
            <a:grpSpLocks/>
          </p:cNvGrpSpPr>
          <p:nvPr/>
        </p:nvGrpSpPr>
        <p:grpSpPr bwMode="auto">
          <a:xfrm>
            <a:off x="1176338" y="4691063"/>
            <a:ext cx="4381500" cy="366712"/>
            <a:chOff x="741" y="2955"/>
            <a:chExt cx="2760" cy="231"/>
          </a:xfrm>
        </p:grpSpPr>
        <p:sp>
          <p:nvSpPr>
            <p:cNvPr id="29734" name="Rectangle 153"/>
            <p:cNvSpPr>
              <a:spLocks noChangeArrowheads="1"/>
            </p:cNvSpPr>
            <p:nvPr/>
          </p:nvSpPr>
          <p:spPr bwMode="auto">
            <a:xfrm>
              <a:off x="2225" y="2955"/>
              <a:ext cx="1276" cy="231"/>
            </a:xfrm>
            <a:prstGeom prst="rect">
              <a:avLst/>
            </a:prstGeom>
            <a:noFill/>
            <a:ln w="9525">
              <a:noFill/>
              <a:miter lim="800000"/>
              <a:headEnd/>
              <a:tailEnd/>
            </a:ln>
          </p:spPr>
          <p:txBody>
            <a:bodyPr wrap="none" lIns="92075" tIns="46038" rIns="92075" bIns="46038">
              <a:spAutoFit/>
            </a:bodyPr>
            <a:lstStyle/>
            <a:p>
              <a:pPr algn="ctr"/>
              <a:r>
                <a:rPr lang="en-US" sz="1800" b="1">
                  <a:solidFill>
                    <a:schemeClr val="tx1"/>
                  </a:solidFill>
                  <a:latin typeface="Arial" charset="0"/>
                </a:rPr>
                <a:t>Formatted report</a:t>
              </a:r>
            </a:p>
          </p:txBody>
        </p:sp>
        <p:sp>
          <p:nvSpPr>
            <p:cNvPr id="29735" name="Line 154"/>
            <p:cNvSpPr>
              <a:spLocks noChangeShapeType="1"/>
            </p:cNvSpPr>
            <p:nvPr/>
          </p:nvSpPr>
          <p:spPr bwMode="auto">
            <a:xfrm>
              <a:off x="741" y="3046"/>
              <a:ext cx="1451" cy="2"/>
            </a:xfrm>
            <a:prstGeom prst="line">
              <a:avLst/>
            </a:prstGeom>
            <a:noFill/>
            <a:ln w="50800">
              <a:solidFill>
                <a:srgbClr val="FF3300"/>
              </a:solidFill>
              <a:round/>
              <a:headEnd type="stealth" w="med" len="lg"/>
              <a:tailEnd type="none" w="sm" len="sm"/>
            </a:ln>
          </p:spPr>
          <p:txBody>
            <a:bodyPr/>
            <a:lstStyle/>
            <a:p>
              <a:endParaRPr lang="en-US"/>
            </a:p>
          </p:txBody>
        </p:sp>
      </p:grpSp>
      <p:grpSp>
        <p:nvGrpSpPr>
          <p:cNvPr id="29711" name="Group 175"/>
          <p:cNvGrpSpPr>
            <a:grpSpLocks/>
          </p:cNvGrpSpPr>
          <p:nvPr/>
        </p:nvGrpSpPr>
        <p:grpSpPr bwMode="auto">
          <a:xfrm>
            <a:off x="771525" y="5129213"/>
            <a:ext cx="279400" cy="466725"/>
            <a:chOff x="486" y="3231"/>
            <a:chExt cx="176" cy="294"/>
          </a:xfrm>
        </p:grpSpPr>
        <p:sp>
          <p:nvSpPr>
            <p:cNvPr id="29715" name="Freeform 156"/>
            <p:cNvSpPr>
              <a:spLocks/>
            </p:cNvSpPr>
            <p:nvPr/>
          </p:nvSpPr>
          <p:spPr bwMode="auto">
            <a:xfrm>
              <a:off x="486" y="3231"/>
              <a:ext cx="150" cy="280"/>
            </a:xfrm>
            <a:custGeom>
              <a:avLst/>
              <a:gdLst>
                <a:gd name="T0" fmla="*/ 149 w 150"/>
                <a:gd name="T1" fmla="*/ 238 h 280"/>
                <a:gd name="T2" fmla="*/ 149 w 150"/>
                <a:gd name="T3" fmla="*/ 0 h 280"/>
                <a:gd name="T4" fmla="*/ 0 w 150"/>
                <a:gd name="T5" fmla="*/ 39 h 280"/>
                <a:gd name="T6" fmla="*/ 0 w 150"/>
                <a:gd name="T7" fmla="*/ 279 h 280"/>
                <a:gd name="T8" fmla="*/ 149 w 150"/>
                <a:gd name="T9" fmla="*/ 238 h 280"/>
                <a:gd name="T10" fmla="*/ 0 60000 65536"/>
                <a:gd name="T11" fmla="*/ 0 60000 65536"/>
                <a:gd name="T12" fmla="*/ 0 60000 65536"/>
                <a:gd name="T13" fmla="*/ 0 60000 65536"/>
                <a:gd name="T14" fmla="*/ 0 60000 65536"/>
                <a:gd name="T15" fmla="*/ 0 w 150"/>
                <a:gd name="T16" fmla="*/ 0 h 280"/>
                <a:gd name="T17" fmla="*/ 150 w 150"/>
                <a:gd name="T18" fmla="*/ 280 h 280"/>
              </a:gdLst>
              <a:ahLst/>
              <a:cxnLst>
                <a:cxn ang="T10">
                  <a:pos x="T0" y="T1"/>
                </a:cxn>
                <a:cxn ang="T11">
                  <a:pos x="T2" y="T3"/>
                </a:cxn>
                <a:cxn ang="T12">
                  <a:pos x="T4" y="T5"/>
                </a:cxn>
                <a:cxn ang="T13">
                  <a:pos x="T6" y="T7"/>
                </a:cxn>
                <a:cxn ang="T14">
                  <a:pos x="T8" y="T9"/>
                </a:cxn>
              </a:cxnLst>
              <a:rect l="T15" t="T16" r="T17" b="T18"/>
              <a:pathLst>
                <a:path w="150" h="280">
                  <a:moveTo>
                    <a:pt x="149" y="238"/>
                  </a:moveTo>
                  <a:lnTo>
                    <a:pt x="149" y="0"/>
                  </a:lnTo>
                  <a:lnTo>
                    <a:pt x="0" y="39"/>
                  </a:lnTo>
                  <a:lnTo>
                    <a:pt x="0" y="279"/>
                  </a:lnTo>
                  <a:lnTo>
                    <a:pt x="149" y="238"/>
                  </a:lnTo>
                </a:path>
              </a:pathLst>
            </a:custGeom>
            <a:solidFill>
              <a:srgbClr val="000000"/>
            </a:solidFill>
            <a:ln w="9525" cap="rnd">
              <a:noFill/>
              <a:round/>
              <a:headEnd type="none" w="sm" len="sm"/>
              <a:tailEnd type="none" w="sm" len="sm"/>
            </a:ln>
          </p:spPr>
          <p:txBody>
            <a:bodyPr/>
            <a:lstStyle/>
            <a:p>
              <a:endParaRPr lang="en-US"/>
            </a:p>
          </p:txBody>
        </p:sp>
        <p:sp>
          <p:nvSpPr>
            <p:cNvPr id="29716" name="Freeform 157"/>
            <p:cNvSpPr>
              <a:spLocks/>
            </p:cNvSpPr>
            <p:nvPr/>
          </p:nvSpPr>
          <p:spPr bwMode="auto">
            <a:xfrm>
              <a:off x="500" y="3237"/>
              <a:ext cx="150" cy="281"/>
            </a:xfrm>
            <a:custGeom>
              <a:avLst/>
              <a:gdLst>
                <a:gd name="T0" fmla="*/ 149 w 150"/>
                <a:gd name="T1" fmla="*/ 240 h 281"/>
                <a:gd name="T2" fmla="*/ 149 w 150"/>
                <a:gd name="T3" fmla="*/ 0 h 281"/>
                <a:gd name="T4" fmla="*/ 0 w 150"/>
                <a:gd name="T5" fmla="*/ 39 h 281"/>
                <a:gd name="T6" fmla="*/ 0 w 150"/>
                <a:gd name="T7" fmla="*/ 280 h 281"/>
                <a:gd name="T8" fmla="*/ 149 w 150"/>
                <a:gd name="T9" fmla="*/ 240 h 281"/>
                <a:gd name="T10" fmla="*/ 0 60000 65536"/>
                <a:gd name="T11" fmla="*/ 0 60000 65536"/>
                <a:gd name="T12" fmla="*/ 0 60000 65536"/>
                <a:gd name="T13" fmla="*/ 0 60000 65536"/>
                <a:gd name="T14" fmla="*/ 0 60000 65536"/>
                <a:gd name="T15" fmla="*/ 0 w 150"/>
                <a:gd name="T16" fmla="*/ 0 h 281"/>
                <a:gd name="T17" fmla="*/ 150 w 150"/>
                <a:gd name="T18" fmla="*/ 281 h 281"/>
              </a:gdLst>
              <a:ahLst/>
              <a:cxnLst>
                <a:cxn ang="T10">
                  <a:pos x="T0" y="T1"/>
                </a:cxn>
                <a:cxn ang="T11">
                  <a:pos x="T2" y="T3"/>
                </a:cxn>
                <a:cxn ang="T12">
                  <a:pos x="T4" y="T5"/>
                </a:cxn>
                <a:cxn ang="T13">
                  <a:pos x="T6" y="T7"/>
                </a:cxn>
                <a:cxn ang="T14">
                  <a:pos x="T8" y="T9"/>
                </a:cxn>
              </a:cxnLst>
              <a:rect l="T15" t="T16" r="T17" b="T18"/>
              <a:pathLst>
                <a:path w="150" h="281">
                  <a:moveTo>
                    <a:pt x="149" y="240"/>
                  </a:moveTo>
                  <a:lnTo>
                    <a:pt x="149" y="0"/>
                  </a:lnTo>
                  <a:lnTo>
                    <a:pt x="0" y="39"/>
                  </a:lnTo>
                  <a:lnTo>
                    <a:pt x="0" y="280"/>
                  </a:lnTo>
                  <a:lnTo>
                    <a:pt x="149" y="240"/>
                  </a:lnTo>
                </a:path>
              </a:pathLst>
            </a:custGeom>
            <a:solidFill>
              <a:srgbClr val="777777"/>
            </a:solidFill>
            <a:ln w="9525" cap="rnd">
              <a:noFill/>
              <a:round/>
              <a:headEnd type="none" w="sm" len="sm"/>
              <a:tailEnd type="none" w="sm" len="sm"/>
            </a:ln>
          </p:spPr>
          <p:txBody>
            <a:bodyPr/>
            <a:lstStyle/>
            <a:p>
              <a:endParaRPr lang="en-US"/>
            </a:p>
          </p:txBody>
        </p:sp>
        <p:grpSp>
          <p:nvGrpSpPr>
            <p:cNvPr id="29717" name="Group 174"/>
            <p:cNvGrpSpPr>
              <a:grpSpLocks/>
            </p:cNvGrpSpPr>
            <p:nvPr/>
          </p:nvGrpSpPr>
          <p:grpSpPr bwMode="auto">
            <a:xfrm>
              <a:off x="512" y="3245"/>
              <a:ext cx="150" cy="280"/>
              <a:chOff x="512" y="3245"/>
              <a:chExt cx="150" cy="280"/>
            </a:xfrm>
          </p:grpSpPr>
          <p:sp>
            <p:nvSpPr>
              <p:cNvPr id="29718" name="Freeform 158"/>
              <p:cNvSpPr>
                <a:spLocks/>
              </p:cNvSpPr>
              <p:nvPr/>
            </p:nvSpPr>
            <p:spPr bwMode="auto">
              <a:xfrm>
                <a:off x="512" y="3245"/>
                <a:ext cx="150" cy="280"/>
              </a:xfrm>
              <a:custGeom>
                <a:avLst/>
                <a:gdLst>
                  <a:gd name="T0" fmla="*/ 149 w 150"/>
                  <a:gd name="T1" fmla="*/ 238 h 280"/>
                  <a:gd name="T2" fmla="*/ 149 w 150"/>
                  <a:gd name="T3" fmla="*/ 0 h 280"/>
                  <a:gd name="T4" fmla="*/ 0 w 150"/>
                  <a:gd name="T5" fmla="*/ 39 h 280"/>
                  <a:gd name="T6" fmla="*/ 0 w 150"/>
                  <a:gd name="T7" fmla="*/ 279 h 280"/>
                  <a:gd name="T8" fmla="*/ 149 w 150"/>
                  <a:gd name="T9" fmla="*/ 238 h 280"/>
                  <a:gd name="T10" fmla="*/ 0 60000 65536"/>
                  <a:gd name="T11" fmla="*/ 0 60000 65536"/>
                  <a:gd name="T12" fmla="*/ 0 60000 65536"/>
                  <a:gd name="T13" fmla="*/ 0 60000 65536"/>
                  <a:gd name="T14" fmla="*/ 0 60000 65536"/>
                  <a:gd name="T15" fmla="*/ 0 w 150"/>
                  <a:gd name="T16" fmla="*/ 0 h 280"/>
                  <a:gd name="T17" fmla="*/ 150 w 150"/>
                  <a:gd name="T18" fmla="*/ 280 h 280"/>
                </a:gdLst>
                <a:ahLst/>
                <a:cxnLst>
                  <a:cxn ang="T10">
                    <a:pos x="T0" y="T1"/>
                  </a:cxn>
                  <a:cxn ang="T11">
                    <a:pos x="T2" y="T3"/>
                  </a:cxn>
                  <a:cxn ang="T12">
                    <a:pos x="T4" y="T5"/>
                  </a:cxn>
                  <a:cxn ang="T13">
                    <a:pos x="T6" y="T7"/>
                  </a:cxn>
                  <a:cxn ang="T14">
                    <a:pos x="T8" y="T9"/>
                  </a:cxn>
                </a:cxnLst>
                <a:rect l="T15" t="T16" r="T17" b="T18"/>
                <a:pathLst>
                  <a:path w="150" h="280">
                    <a:moveTo>
                      <a:pt x="149" y="238"/>
                    </a:moveTo>
                    <a:lnTo>
                      <a:pt x="149" y="0"/>
                    </a:lnTo>
                    <a:lnTo>
                      <a:pt x="0" y="39"/>
                    </a:lnTo>
                    <a:lnTo>
                      <a:pt x="0" y="279"/>
                    </a:lnTo>
                    <a:lnTo>
                      <a:pt x="149" y="238"/>
                    </a:lnTo>
                  </a:path>
                </a:pathLst>
              </a:custGeom>
              <a:solidFill>
                <a:srgbClr val="B2B2B2"/>
              </a:solidFill>
              <a:ln w="9525" cap="rnd">
                <a:noFill/>
                <a:round/>
                <a:headEnd type="none" w="sm" len="sm"/>
                <a:tailEnd type="none" w="sm" len="sm"/>
              </a:ln>
            </p:spPr>
            <p:txBody>
              <a:bodyPr/>
              <a:lstStyle/>
              <a:p>
                <a:endParaRPr lang="en-US"/>
              </a:p>
            </p:txBody>
          </p:sp>
          <p:sp>
            <p:nvSpPr>
              <p:cNvPr id="29719" name="Freeform 159"/>
              <p:cNvSpPr>
                <a:spLocks/>
              </p:cNvSpPr>
              <p:nvPr/>
            </p:nvSpPr>
            <p:spPr bwMode="white">
              <a:xfrm>
                <a:off x="521" y="3256"/>
                <a:ext cx="132" cy="257"/>
              </a:xfrm>
              <a:custGeom>
                <a:avLst/>
                <a:gdLst>
                  <a:gd name="T0" fmla="*/ 131 w 132"/>
                  <a:gd name="T1" fmla="*/ 222 h 257"/>
                  <a:gd name="T2" fmla="*/ 131 w 132"/>
                  <a:gd name="T3" fmla="*/ 0 h 257"/>
                  <a:gd name="T4" fmla="*/ 0 w 132"/>
                  <a:gd name="T5" fmla="*/ 33 h 257"/>
                  <a:gd name="T6" fmla="*/ 0 w 132"/>
                  <a:gd name="T7" fmla="*/ 256 h 257"/>
                  <a:gd name="T8" fmla="*/ 131 w 132"/>
                  <a:gd name="T9" fmla="*/ 222 h 257"/>
                  <a:gd name="T10" fmla="*/ 0 60000 65536"/>
                  <a:gd name="T11" fmla="*/ 0 60000 65536"/>
                  <a:gd name="T12" fmla="*/ 0 60000 65536"/>
                  <a:gd name="T13" fmla="*/ 0 60000 65536"/>
                  <a:gd name="T14" fmla="*/ 0 60000 65536"/>
                  <a:gd name="T15" fmla="*/ 0 w 132"/>
                  <a:gd name="T16" fmla="*/ 0 h 257"/>
                  <a:gd name="T17" fmla="*/ 132 w 132"/>
                  <a:gd name="T18" fmla="*/ 257 h 257"/>
                </a:gdLst>
                <a:ahLst/>
                <a:cxnLst>
                  <a:cxn ang="T10">
                    <a:pos x="T0" y="T1"/>
                  </a:cxn>
                  <a:cxn ang="T11">
                    <a:pos x="T2" y="T3"/>
                  </a:cxn>
                  <a:cxn ang="T12">
                    <a:pos x="T4" y="T5"/>
                  </a:cxn>
                  <a:cxn ang="T13">
                    <a:pos x="T6" y="T7"/>
                  </a:cxn>
                  <a:cxn ang="T14">
                    <a:pos x="T8" y="T9"/>
                  </a:cxn>
                </a:cxnLst>
                <a:rect l="T15" t="T16" r="T17" b="T18"/>
                <a:pathLst>
                  <a:path w="132" h="257">
                    <a:moveTo>
                      <a:pt x="131" y="222"/>
                    </a:moveTo>
                    <a:lnTo>
                      <a:pt x="131" y="0"/>
                    </a:lnTo>
                    <a:lnTo>
                      <a:pt x="0" y="33"/>
                    </a:lnTo>
                    <a:lnTo>
                      <a:pt x="0" y="256"/>
                    </a:lnTo>
                    <a:lnTo>
                      <a:pt x="131" y="222"/>
                    </a:lnTo>
                  </a:path>
                </a:pathLst>
              </a:custGeom>
              <a:solidFill>
                <a:srgbClr val="EAEAEA"/>
              </a:solidFill>
              <a:ln w="9525" cap="rnd">
                <a:noFill/>
                <a:round/>
                <a:headEnd type="none" w="sm" len="sm"/>
                <a:tailEnd type="none" w="sm" len="sm"/>
              </a:ln>
            </p:spPr>
            <p:txBody>
              <a:bodyPr/>
              <a:lstStyle/>
              <a:p>
                <a:endParaRPr lang="en-US"/>
              </a:p>
            </p:txBody>
          </p:sp>
          <p:sp>
            <p:nvSpPr>
              <p:cNvPr id="29720" name="Freeform 160"/>
              <p:cNvSpPr>
                <a:spLocks/>
              </p:cNvSpPr>
              <p:nvPr/>
            </p:nvSpPr>
            <p:spPr bwMode="auto">
              <a:xfrm>
                <a:off x="533" y="3297"/>
                <a:ext cx="45" cy="24"/>
              </a:xfrm>
              <a:custGeom>
                <a:avLst/>
                <a:gdLst>
                  <a:gd name="T0" fmla="*/ 44 w 45"/>
                  <a:gd name="T1" fmla="*/ 11 h 24"/>
                  <a:gd name="T2" fmla="*/ 44 w 45"/>
                  <a:gd name="T3" fmla="*/ 0 h 24"/>
                  <a:gd name="T4" fmla="*/ 0 w 45"/>
                  <a:gd name="T5" fmla="*/ 12 h 24"/>
                  <a:gd name="T6" fmla="*/ 0 w 45"/>
                  <a:gd name="T7" fmla="*/ 23 h 24"/>
                  <a:gd name="T8" fmla="*/ 44 w 45"/>
                  <a:gd name="T9" fmla="*/ 11 h 24"/>
                  <a:gd name="T10" fmla="*/ 0 60000 65536"/>
                  <a:gd name="T11" fmla="*/ 0 60000 65536"/>
                  <a:gd name="T12" fmla="*/ 0 60000 65536"/>
                  <a:gd name="T13" fmla="*/ 0 60000 65536"/>
                  <a:gd name="T14" fmla="*/ 0 60000 65536"/>
                  <a:gd name="T15" fmla="*/ 0 w 45"/>
                  <a:gd name="T16" fmla="*/ 0 h 24"/>
                  <a:gd name="T17" fmla="*/ 45 w 45"/>
                  <a:gd name="T18" fmla="*/ 24 h 24"/>
                </a:gdLst>
                <a:ahLst/>
                <a:cxnLst>
                  <a:cxn ang="T10">
                    <a:pos x="T0" y="T1"/>
                  </a:cxn>
                  <a:cxn ang="T11">
                    <a:pos x="T2" y="T3"/>
                  </a:cxn>
                  <a:cxn ang="T12">
                    <a:pos x="T4" y="T5"/>
                  </a:cxn>
                  <a:cxn ang="T13">
                    <a:pos x="T6" y="T7"/>
                  </a:cxn>
                  <a:cxn ang="T14">
                    <a:pos x="T8" y="T9"/>
                  </a:cxn>
                </a:cxnLst>
                <a:rect l="T15" t="T16" r="T17" b="T18"/>
                <a:pathLst>
                  <a:path w="45" h="24">
                    <a:moveTo>
                      <a:pt x="44" y="11"/>
                    </a:moveTo>
                    <a:lnTo>
                      <a:pt x="44" y="0"/>
                    </a:lnTo>
                    <a:lnTo>
                      <a:pt x="0" y="12"/>
                    </a:lnTo>
                    <a:lnTo>
                      <a:pt x="0" y="23"/>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21" name="Freeform 161"/>
              <p:cNvSpPr>
                <a:spLocks/>
              </p:cNvSpPr>
              <p:nvPr/>
            </p:nvSpPr>
            <p:spPr bwMode="auto">
              <a:xfrm>
                <a:off x="533" y="3326"/>
                <a:ext cx="45" cy="24"/>
              </a:xfrm>
              <a:custGeom>
                <a:avLst/>
                <a:gdLst>
                  <a:gd name="T0" fmla="*/ 44 w 45"/>
                  <a:gd name="T1" fmla="*/ 11 h 24"/>
                  <a:gd name="T2" fmla="*/ 44 w 45"/>
                  <a:gd name="T3" fmla="*/ 0 h 24"/>
                  <a:gd name="T4" fmla="*/ 0 w 45"/>
                  <a:gd name="T5" fmla="*/ 11 h 24"/>
                  <a:gd name="T6" fmla="*/ 0 w 45"/>
                  <a:gd name="T7" fmla="*/ 23 h 24"/>
                  <a:gd name="T8" fmla="*/ 44 w 45"/>
                  <a:gd name="T9" fmla="*/ 11 h 24"/>
                  <a:gd name="T10" fmla="*/ 0 60000 65536"/>
                  <a:gd name="T11" fmla="*/ 0 60000 65536"/>
                  <a:gd name="T12" fmla="*/ 0 60000 65536"/>
                  <a:gd name="T13" fmla="*/ 0 60000 65536"/>
                  <a:gd name="T14" fmla="*/ 0 60000 65536"/>
                  <a:gd name="T15" fmla="*/ 0 w 45"/>
                  <a:gd name="T16" fmla="*/ 0 h 24"/>
                  <a:gd name="T17" fmla="*/ 45 w 45"/>
                  <a:gd name="T18" fmla="*/ 24 h 24"/>
                </a:gdLst>
                <a:ahLst/>
                <a:cxnLst>
                  <a:cxn ang="T10">
                    <a:pos x="T0" y="T1"/>
                  </a:cxn>
                  <a:cxn ang="T11">
                    <a:pos x="T2" y="T3"/>
                  </a:cxn>
                  <a:cxn ang="T12">
                    <a:pos x="T4" y="T5"/>
                  </a:cxn>
                  <a:cxn ang="T13">
                    <a:pos x="T6" y="T7"/>
                  </a:cxn>
                  <a:cxn ang="T14">
                    <a:pos x="T8" y="T9"/>
                  </a:cxn>
                </a:cxnLst>
                <a:rect l="T15" t="T16" r="T17" b="T18"/>
                <a:pathLst>
                  <a:path w="45" h="24">
                    <a:moveTo>
                      <a:pt x="44" y="11"/>
                    </a:moveTo>
                    <a:lnTo>
                      <a:pt x="44" y="0"/>
                    </a:lnTo>
                    <a:lnTo>
                      <a:pt x="0" y="11"/>
                    </a:lnTo>
                    <a:lnTo>
                      <a:pt x="0" y="23"/>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22" name="Freeform 162"/>
              <p:cNvSpPr>
                <a:spLocks/>
              </p:cNvSpPr>
              <p:nvPr/>
            </p:nvSpPr>
            <p:spPr bwMode="auto">
              <a:xfrm>
                <a:off x="533" y="3354"/>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 name="T10" fmla="*/ 0 60000 65536"/>
                  <a:gd name="T11" fmla="*/ 0 60000 65536"/>
                  <a:gd name="T12" fmla="*/ 0 60000 65536"/>
                  <a:gd name="T13" fmla="*/ 0 60000 65536"/>
                  <a:gd name="T14" fmla="*/ 0 60000 65536"/>
                  <a:gd name="T15" fmla="*/ 0 w 45"/>
                  <a:gd name="T16" fmla="*/ 0 h 23"/>
                  <a:gd name="T17" fmla="*/ 45 w 45"/>
                  <a:gd name="T18" fmla="*/ 23 h 23"/>
                </a:gdLst>
                <a:ahLst/>
                <a:cxnLst>
                  <a:cxn ang="T10">
                    <a:pos x="T0" y="T1"/>
                  </a:cxn>
                  <a:cxn ang="T11">
                    <a:pos x="T2" y="T3"/>
                  </a:cxn>
                  <a:cxn ang="T12">
                    <a:pos x="T4" y="T5"/>
                  </a:cxn>
                  <a:cxn ang="T13">
                    <a:pos x="T6" y="T7"/>
                  </a:cxn>
                  <a:cxn ang="T14">
                    <a:pos x="T8" y="T9"/>
                  </a:cxn>
                </a:cxnLst>
                <a:rect l="T15" t="T16" r="T17" b="T18"/>
                <a:pathLst>
                  <a:path w="45" h="23">
                    <a:moveTo>
                      <a:pt x="44" y="10"/>
                    </a:moveTo>
                    <a:lnTo>
                      <a:pt x="44" y="0"/>
                    </a:lnTo>
                    <a:lnTo>
                      <a:pt x="0" y="11"/>
                    </a:lnTo>
                    <a:lnTo>
                      <a:pt x="0" y="22"/>
                    </a:lnTo>
                    <a:lnTo>
                      <a:pt x="44" y="10"/>
                    </a:lnTo>
                  </a:path>
                </a:pathLst>
              </a:custGeom>
              <a:solidFill>
                <a:srgbClr val="B2B2B2"/>
              </a:solidFill>
              <a:ln w="9525" cap="rnd">
                <a:noFill/>
                <a:round/>
                <a:headEnd type="none" w="sm" len="sm"/>
                <a:tailEnd type="none" w="sm" len="sm"/>
              </a:ln>
            </p:spPr>
            <p:txBody>
              <a:bodyPr/>
              <a:lstStyle/>
              <a:p>
                <a:endParaRPr lang="en-US"/>
              </a:p>
            </p:txBody>
          </p:sp>
          <p:sp>
            <p:nvSpPr>
              <p:cNvPr id="29723" name="Freeform 163"/>
              <p:cNvSpPr>
                <a:spLocks/>
              </p:cNvSpPr>
              <p:nvPr/>
            </p:nvSpPr>
            <p:spPr bwMode="auto">
              <a:xfrm>
                <a:off x="533" y="3383"/>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 name="T10" fmla="*/ 0 60000 65536"/>
                  <a:gd name="T11" fmla="*/ 0 60000 65536"/>
                  <a:gd name="T12" fmla="*/ 0 60000 65536"/>
                  <a:gd name="T13" fmla="*/ 0 60000 65536"/>
                  <a:gd name="T14" fmla="*/ 0 60000 65536"/>
                  <a:gd name="T15" fmla="*/ 0 w 45"/>
                  <a:gd name="T16" fmla="*/ 0 h 23"/>
                  <a:gd name="T17" fmla="*/ 45 w 45"/>
                  <a:gd name="T18" fmla="*/ 23 h 23"/>
                </a:gdLst>
                <a:ahLst/>
                <a:cxnLst>
                  <a:cxn ang="T10">
                    <a:pos x="T0" y="T1"/>
                  </a:cxn>
                  <a:cxn ang="T11">
                    <a:pos x="T2" y="T3"/>
                  </a:cxn>
                  <a:cxn ang="T12">
                    <a:pos x="T4" y="T5"/>
                  </a:cxn>
                  <a:cxn ang="T13">
                    <a:pos x="T6" y="T7"/>
                  </a:cxn>
                  <a:cxn ang="T14">
                    <a:pos x="T8" y="T9"/>
                  </a:cxn>
                </a:cxnLst>
                <a:rect l="T15" t="T16" r="T17" b="T18"/>
                <a:pathLst>
                  <a:path w="45" h="23">
                    <a:moveTo>
                      <a:pt x="44" y="10"/>
                    </a:moveTo>
                    <a:lnTo>
                      <a:pt x="44" y="0"/>
                    </a:lnTo>
                    <a:lnTo>
                      <a:pt x="0" y="11"/>
                    </a:lnTo>
                    <a:lnTo>
                      <a:pt x="0" y="22"/>
                    </a:lnTo>
                    <a:lnTo>
                      <a:pt x="44" y="10"/>
                    </a:lnTo>
                  </a:path>
                </a:pathLst>
              </a:custGeom>
              <a:solidFill>
                <a:srgbClr val="B2B2B2"/>
              </a:solidFill>
              <a:ln w="9525" cap="rnd">
                <a:noFill/>
                <a:round/>
                <a:headEnd type="none" w="sm" len="sm"/>
                <a:tailEnd type="none" w="sm" len="sm"/>
              </a:ln>
            </p:spPr>
            <p:txBody>
              <a:bodyPr/>
              <a:lstStyle/>
              <a:p>
                <a:endParaRPr lang="en-US"/>
              </a:p>
            </p:txBody>
          </p:sp>
          <p:sp>
            <p:nvSpPr>
              <p:cNvPr id="29724" name="Freeform 164"/>
              <p:cNvSpPr>
                <a:spLocks/>
              </p:cNvSpPr>
              <p:nvPr/>
            </p:nvSpPr>
            <p:spPr bwMode="auto">
              <a:xfrm>
                <a:off x="533" y="3411"/>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 name="T10" fmla="*/ 0 60000 65536"/>
                  <a:gd name="T11" fmla="*/ 0 60000 65536"/>
                  <a:gd name="T12" fmla="*/ 0 60000 65536"/>
                  <a:gd name="T13" fmla="*/ 0 60000 65536"/>
                  <a:gd name="T14" fmla="*/ 0 60000 65536"/>
                  <a:gd name="T15" fmla="*/ 0 w 45"/>
                  <a:gd name="T16" fmla="*/ 0 h 23"/>
                  <a:gd name="T17" fmla="*/ 45 w 45"/>
                  <a:gd name="T18" fmla="*/ 23 h 23"/>
                </a:gdLst>
                <a:ahLst/>
                <a:cxnLst>
                  <a:cxn ang="T10">
                    <a:pos x="T0" y="T1"/>
                  </a:cxn>
                  <a:cxn ang="T11">
                    <a:pos x="T2" y="T3"/>
                  </a:cxn>
                  <a:cxn ang="T12">
                    <a:pos x="T4" y="T5"/>
                  </a:cxn>
                  <a:cxn ang="T13">
                    <a:pos x="T6" y="T7"/>
                  </a:cxn>
                  <a:cxn ang="T14">
                    <a:pos x="T8" y="T9"/>
                  </a:cxn>
                </a:cxnLst>
                <a:rect l="T15" t="T16" r="T17" b="T18"/>
                <a:pathLst>
                  <a:path w="45" h="23">
                    <a:moveTo>
                      <a:pt x="44" y="10"/>
                    </a:moveTo>
                    <a:lnTo>
                      <a:pt x="44" y="0"/>
                    </a:lnTo>
                    <a:lnTo>
                      <a:pt x="0" y="11"/>
                    </a:lnTo>
                    <a:lnTo>
                      <a:pt x="0" y="22"/>
                    </a:lnTo>
                    <a:lnTo>
                      <a:pt x="44" y="10"/>
                    </a:lnTo>
                  </a:path>
                </a:pathLst>
              </a:custGeom>
              <a:solidFill>
                <a:srgbClr val="B2B2B2"/>
              </a:solidFill>
              <a:ln w="9525" cap="rnd">
                <a:noFill/>
                <a:round/>
                <a:headEnd type="none" w="sm" len="sm"/>
                <a:tailEnd type="none" w="sm" len="sm"/>
              </a:ln>
            </p:spPr>
            <p:txBody>
              <a:bodyPr/>
              <a:lstStyle/>
              <a:p>
                <a:endParaRPr lang="en-US"/>
              </a:p>
            </p:txBody>
          </p:sp>
          <p:sp>
            <p:nvSpPr>
              <p:cNvPr id="29725" name="Freeform 165"/>
              <p:cNvSpPr>
                <a:spLocks/>
              </p:cNvSpPr>
              <p:nvPr/>
            </p:nvSpPr>
            <p:spPr bwMode="auto">
              <a:xfrm>
                <a:off x="533" y="3439"/>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 name="T10" fmla="*/ 0 60000 65536"/>
                  <a:gd name="T11" fmla="*/ 0 60000 65536"/>
                  <a:gd name="T12" fmla="*/ 0 60000 65536"/>
                  <a:gd name="T13" fmla="*/ 0 60000 65536"/>
                  <a:gd name="T14" fmla="*/ 0 60000 65536"/>
                  <a:gd name="T15" fmla="*/ 0 w 45"/>
                  <a:gd name="T16" fmla="*/ 0 h 23"/>
                  <a:gd name="T17" fmla="*/ 45 w 45"/>
                  <a:gd name="T18" fmla="*/ 23 h 23"/>
                </a:gdLst>
                <a:ahLst/>
                <a:cxnLst>
                  <a:cxn ang="T10">
                    <a:pos x="T0" y="T1"/>
                  </a:cxn>
                  <a:cxn ang="T11">
                    <a:pos x="T2" y="T3"/>
                  </a:cxn>
                  <a:cxn ang="T12">
                    <a:pos x="T4" y="T5"/>
                  </a:cxn>
                  <a:cxn ang="T13">
                    <a:pos x="T6" y="T7"/>
                  </a:cxn>
                  <a:cxn ang="T14">
                    <a:pos x="T8" y="T9"/>
                  </a:cxn>
                </a:cxnLst>
                <a:rect l="T15" t="T16" r="T17" b="T18"/>
                <a:pathLst>
                  <a:path w="45" h="23">
                    <a:moveTo>
                      <a:pt x="44" y="10"/>
                    </a:moveTo>
                    <a:lnTo>
                      <a:pt x="44" y="0"/>
                    </a:lnTo>
                    <a:lnTo>
                      <a:pt x="0" y="11"/>
                    </a:lnTo>
                    <a:lnTo>
                      <a:pt x="0" y="22"/>
                    </a:lnTo>
                    <a:lnTo>
                      <a:pt x="44" y="10"/>
                    </a:lnTo>
                  </a:path>
                </a:pathLst>
              </a:custGeom>
              <a:solidFill>
                <a:srgbClr val="B2B2B2"/>
              </a:solidFill>
              <a:ln w="9525" cap="rnd">
                <a:noFill/>
                <a:round/>
                <a:headEnd type="none" w="sm" len="sm"/>
                <a:tailEnd type="none" w="sm" len="sm"/>
              </a:ln>
            </p:spPr>
            <p:txBody>
              <a:bodyPr/>
              <a:lstStyle/>
              <a:p>
                <a:endParaRPr lang="en-US"/>
              </a:p>
            </p:txBody>
          </p:sp>
          <p:sp>
            <p:nvSpPr>
              <p:cNvPr id="29726" name="Freeform 166"/>
              <p:cNvSpPr>
                <a:spLocks/>
              </p:cNvSpPr>
              <p:nvPr/>
            </p:nvSpPr>
            <p:spPr bwMode="auto">
              <a:xfrm>
                <a:off x="533" y="3468"/>
                <a:ext cx="45" cy="23"/>
              </a:xfrm>
              <a:custGeom>
                <a:avLst/>
                <a:gdLst>
                  <a:gd name="T0" fmla="*/ 44 w 45"/>
                  <a:gd name="T1" fmla="*/ 10 h 23"/>
                  <a:gd name="T2" fmla="*/ 44 w 45"/>
                  <a:gd name="T3" fmla="*/ 0 h 23"/>
                  <a:gd name="T4" fmla="*/ 0 w 45"/>
                  <a:gd name="T5" fmla="*/ 11 h 23"/>
                  <a:gd name="T6" fmla="*/ 0 w 45"/>
                  <a:gd name="T7" fmla="*/ 22 h 23"/>
                  <a:gd name="T8" fmla="*/ 44 w 45"/>
                  <a:gd name="T9" fmla="*/ 10 h 23"/>
                  <a:gd name="T10" fmla="*/ 0 60000 65536"/>
                  <a:gd name="T11" fmla="*/ 0 60000 65536"/>
                  <a:gd name="T12" fmla="*/ 0 60000 65536"/>
                  <a:gd name="T13" fmla="*/ 0 60000 65536"/>
                  <a:gd name="T14" fmla="*/ 0 60000 65536"/>
                  <a:gd name="T15" fmla="*/ 0 w 45"/>
                  <a:gd name="T16" fmla="*/ 0 h 23"/>
                  <a:gd name="T17" fmla="*/ 45 w 45"/>
                  <a:gd name="T18" fmla="*/ 23 h 23"/>
                </a:gdLst>
                <a:ahLst/>
                <a:cxnLst>
                  <a:cxn ang="T10">
                    <a:pos x="T0" y="T1"/>
                  </a:cxn>
                  <a:cxn ang="T11">
                    <a:pos x="T2" y="T3"/>
                  </a:cxn>
                  <a:cxn ang="T12">
                    <a:pos x="T4" y="T5"/>
                  </a:cxn>
                  <a:cxn ang="T13">
                    <a:pos x="T6" y="T7"/>
                  </a:cxn>
                  <a:cxn ang="T14">
                    <a:pos x="T8" y="T9"/>
                  </a:cxn>
                </a:cxnLst>
                <a:rect l="T15" t="T16" r="T17" b="T18"/>
                <a:pathLst>
                  <a:path w="45" h="23">
                    <a:moveTo>
                      <a:pt x="44" y="10"/>
                    </a:moveTo>
                    <a:lnTo>
                      <a:pt x="44" y="0"/>
                    </a:lnTo>
                    <a:lnTo>
                      <a:pt x="0" y="11"/>
                    </a:lnTo>
                    <a:lnTo>
                      <a:pt x="0" y="22"/>
                    </a:lnTo>
                    <a:lnTo>
                      <a:pt x="44" y="10"/>
                    </a:lnTo>
                  </a:path>
                </a:pathLst>
              </a:custGeom>
              <a:solidFill>
                <a:srgbClr val="B2B2B2"/>
              </a:solidFill>
              <a:ln w="9525" cap="rnd">
                <a:noFill/>
                <a:round/>
                <a:headEnd type="none" w="sm" len="sm"/>
                <a:tailEnd type="none" w="sm" len="sm"/>
              </a:ln>
            </p:spPr>
            <p:txBody>
              <a:bodyPr/>
              <a:lstStyle/>
              <a:p>
                <a:endParaRPr lang="en-US"/>
              </a:p>
            </p:txBody>
          </p:sp>
          <p:sp>
            <p:nvSpPr>
              <p:cNvPr id="29727" name="Freeform 167"/>
              <p:cNvSpPr>
                <a:spLocks/>
              </p:cNvSpPr>
              <p:nvPr/>
            </p:nvSpPr>
            <p:spPr bwMode="auto">
              <a:xfrm>
                <a:off x="595" y="3279"/>
                <a:ext cx="45" cy="24"/>
              </a:xfrm>
              <a:custGeom>
                <a:avLst/>
                <a:gdLst>
                  <a:gd name="T0" fmla="*/ 44 w 45"/>
                  <a:gd name="T1" fmla="*/ 11 h 24"/>
                  <a:gd name="T2" fmla="*/ 44 w 45"/>
                  <a:gd name="T3" fmla="*/ 0 h 24"/>
                  <a:gd name="T4" fmla="*/ 0 w 45"/>
                  <a:gd name="T5" fmla="*/ 11 h 24"/>
                  <a:gd name="T6" fmla="*/ 0 w 45"/>
                  <a:gd name="T7" fmla="*/ 23 h 24"/>
                  <a:gd name="T8" fmla="*/ 44 w 45"/>
                  <a:gd name="T9" fmla="*/ 11 h 24"/>
                  <a:gd name="T10" fmla="*/ 0 60000 65536"/>
                  <a:gd name="T11" fmla="*/ 0 60000 65536"/>
                  <a:gd name="T12" fmla="*/ 0 60000 65536"/>
                  <a:gd name="T13" fmla="*/ 0 60000 65536"/>
                  <a:gd name="T14" fmla="*/ 0 60000 65536"/>
                  <a:gd name="T15" fmla="*/ 0 w 45"/>
                  <a:gd name="T16" fmla="*/ 0 h 24"/>
                  <a:gd name="T17" fmla="*/ 45 w 45"/>
                  <a:gd name="T18" fmla="*/ 24 h 24"/>
                </a:gdLst>
                <a:ahLst/>
                <a:cxnLst>
                  <a:cxn ang="T10">
                    <a:pos x="T0" y="T1"/>
                  </a:cxn>
                  <a:cxn ang="T11">
                    <a:pos x="T2" y="T3"/>
                  </a:cxn>
                  <a:cxn ang="T12">
                    <a:pos x="T4" y="T5"/>
                  </a:cxn>
                  <a:cxn ang="T13">
                    <a:pos x="T6" y="T7"/>
                  </a:cxn>
                  <a:cxn ang="T14">
                    <a:pos x="T8" y="T9"/>
                  </a:cxn>
                </a:cxnLst>
                <a:rect l="T15" t="T16" r="T17" b="T18"/>
                <a:pathLst>
                  <a:path w="45" h="24">
                    <a:moveTo>
                      <a:pt x="44" y="11"/>
                    </a:moveTo>
                    <a:lnTo>
                      <a:pt x="44" y="0"/>
                    </a:lnTo>
                    <a:lnTo>
                      <a:pt x="0" y="11"/>
                    </a:lnTo>
                    <a:lnTo>
                      <a:pt x="0" y="23"/>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28" name="Freeform 168"/>
              <p:cNvSpPr>
                <a:spLocks/>
              </p:cNvSpPr>
              <p:nvPr/>
            </p:nvSpPr>
            <p:spPr bwMode="auto">
              <a:xfrm>
                <a:off x="595" y="3307"/>
                <a:ext cx="45" cy="25"/>
              </a:xfrm>
              <a:custGeom>
                <a:avLst/>
                <a:gdLst>
                  <a:gd name="T0" fmla="*/ 44 w 45"/>
                  <a:gd name="T1" fmla="*/ 11 h 25"/>
                  <a:gd name="T2" fmla="*/ 44 w 45"/>
                  <a:gd name="T3" fmla="*/ 0 h 25"/>
                  <a:gd name="T4" fmla="*/ 0 w 45"/>
                  <a:gd name="T5" fmla="*/ 12 h 25"/>
                  <a:gd name="T6" fmla="*/ 0 w 45"/>
                  <a:gd name="T7" fmla="*/ 24 h 25"/>
                  <a:gd name="T8" fmla="*/ 44 w 45"/>
                  <a:gd name="T9" fmla="*/ 11 h 25"/>
                  <a:gd name="T10" fmla="*/ 0 60000 65536"/>
                  <a:gd name="T11" fmla="*/ 0 60000 65536"/>
                  <a:gd name="T12" fmla="*/ 0 60000 65536"/>
                  <a:gd name="T13" fmla="*/ 0 60000 65536"/>
                  <a:gd name="T14" fmla="*/ 0 60000 65536"/>
                  <a:gd name="T15" fmla="*/ 0 w 45"/>
                  <a:gd name="T16" fmla="*/ 0 h 25"/>
                  <a:gd name="T17" fmla="*/ 45 w 45"/>
                  <a:gd name="T18" fmla="*/ 25 h 25"/>
                </a:gdLst>
                <a:ahLst/>
                <a:cxnLst>
                  <a:cxn ang="T10">
                    <a:pos x="T0" y="T1"/>
                  </a:cxn>
                  <a:cxn ang="T11">
                    <a:pos x="T2" y="T3"/>
                  </a:cxn>
                  <a:cxn ang="T12">
                    <a:pos x="T4" y="T5"/>
                  </a:cxn>
                  <a:cxn ang="T13">
                    <a:pos x="T6" y="T7"/>
                  </a:cxn>
                  <a:cxn ang="T14">
                    <a:pos x="T8" y="T9"/>
                  </a:cxn>
                </a:cxnLst>
                <a:rect l="T15" t="T16" r="T17" b="T18"/>
                <a:pathLst>
                  <a:path w="45" h="25">
                    <a:moveTo>
                      <a:pt x="44" y="11"/>
                    </a:moveTo>
                    <a:lnTo>
                      <a:pt x="44" y="0"/>
                    </a:lnTo>
                    <a:lnTo>
                      <a:pt x="0" y="12"/>
                    </a:lnTo>
                    <a:lnTo>
                      <a:pt x="0" y="24"/>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29" name="Freeform 169"/>
              <p:cNvSpPr>
                <a:spLocks/>
              </p:cNvSpPr>
              <p:nvPr/>
            </p:nvSpPr>
            <p:spPr bwMode="auto">
              <a:xfrm>
                <a:off x="595" y="3336"/>
                <a:ext cx="45" cy="24"/>
              </a:xfrm>
              <a:custGeom>
                <a:avLst/>
                <a:gdLst>
                  <a:gd name="T0" fmla="*/ 44 w 45"/>
                  <a:gd name="T1" fmla="*/ 11 h 24"/>
                  <a:gd name="T2" fmla="*/ 44 w 45"/>
                  <a:gd name="T3" fmla="*/ 0 h 24"/>
                  <a:gd name="T4" fmla="*/ 0 w 45"/>
                  <a:gd name="T5" fmla="*/ 11 h 24"/>
                  <a:gd name="T6" fmla="*/ 0 w 45"/>
                  <a:gd name="T7" fmla="*/ 23 h 24"/>
                  <a:gd name="T8" fmla="*/ 44 w 45"/>
                  <a:gd name="T9" fmla="*/ 11 h 24"/>
                  <a:gd name="T10" fmla="*/ 0 60000 65536"/>
                  <a:gd name="T11" fmla="*/ 0 60000 65536"/>
                  <a:gd name="T12" fmla="*/ 0 60000 65536"/>
                  <a:gd name="T13" fmla="*/ 0 60000 65536"/>
                  <a:gd name="T14" fmla="*/ 0 60000 65536"/>
                  <a:gd name="T15" fmla="*/ 0 w 45"/>
                  <a:gd name="T16" fmla="*/ 0 h 24"/>
                  <a:gd name="T17" fmla="*/ 45 w 45"/>
                  <a:gd name="T18" fmla="*/ 24 h 24"/>
                </a:gdLst>
                <a:ahLst/>
                <a:cxnLst>
                  <a:cxn ang="T10">
                    <a:pos x="T0" y="T1"/>
                  </a:cxn>
                  <a:cxn ang="T11">
                    <a:pos x="T2" y="T3"/>
                  </a:cxn>
                  <a:cxn ang="T12">
                    <a:pos x="T4" y="T5"/>
                  </a:cxn>
                  <a:cxn ang="T13">
                    <a:pos x="T6" y="T7"/>
                  </a:cxn>
                  <a:cxn ang="T14">
                    <a:pos x="T8" y="T9"/>
                  </a:cxn>
                </a:cxnLst>
                <a:rect l="T15" t="T16" r="T17" b="T18"/>
                <a:pathLst>
                  <a:path w="45" h="24">
                    <a:moveTo>
                      <a:pt x="44" y="11"/>
                    </a:moveTo>
                    <a:lnTo>
                      <a:pt x="44" y="0"/>
                    </a:lnTo>
                    <a:lnTo>
                      <a:pt x="0" y="11"/>
                    </a:lnTo>
                    <a:lnTo>
                      <a:pt x="0" y="23"/>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30" name="Freeform 170"/>
              <p:cNvSpPr>
                <a:spLocks/>
              </p:cNvSpPr>
              <p:nvPr/>
            </p:nvSpPr>
            <p:spPr bwMode="auto">
              <a:xfrm>
                <a:off x="595" y="3364"/>
                <a:ext cx="45" cy="24"/>
              </a:xfrm>
              <a:custGeom>
                <a:avLst/>
                <a:gdLst>
                  <a:gd name="T0" fmla="*/ 44 w 45"/>
                  <a:gd name="T1" fmla="*/ 11 h 24"/>
                  <a:gd name="T2" fmla="*/ 44 w 45"/>
                  <a:gd name="T3" fmla="*/ 0 h 24"/>
                  <a:gd name="T4" fmla="*/ 0 w 45"/>
                  <a:gd name="T5" fmla="*/ 12 h 24"/>
                  <a:gd name="T6" fmla="*/ 0 w 45"/>
                  <a:gd name="T7" fmla="*/ 23 h 24"/>
                  <a:gd name="T8" fmla="*/ 44 w 45"/>
                  <a:gd name="T9" fmla="*/ 11 h 24"/>
                  <a:gd name="T10" fmla="*/ 0 60000 65536"/>
                  <a:gd name="T11" fmla="*/ 0 60000 65536"/>
                  <a:gd name="T12" fmla="*/ 0 60000 65536"/>
                  <a:gd name="T13" fmla="*/ 0 60000 65536"/>
                  <a:gd name="T14" fmla="*/ 0 60000 65536"/>
                  <a:gd name="T15" fmla="*/ 0 w 45"/>
                  <a:gd name="T16" fmla="*/ 0 h 24"/>
                  <a:gd name="T17" fmla="*/ 45 w 45"/>
                  <a:gd name="T18" fmla="*/ 24 h 24"/>
                </a:gdLst>
                <a:ahLst/>
                <a:cxnLst>
                  <a:cxn ang="T10">
                    <a:pos x="T0" y="T1"/>
                  </a:cxn>
                  <a:cxn ang="T11">
                    <a:pos x="T2" y="T3"/>
                  </a:cxn>
                  <a:cxn ang="T12">
                    <a:pos x="T4" y="T5"/>
                  </a:cxn>
                  <a:cxn ang="T13">
                    <a:pos x="T6" y="T7"/>
                  </a:cxn>
                  <a:cxn ang="T14">
                    <a:pos x="T8" y="T9"/>
                  </a:cxn>
                </a:cxnLst>
                <a:rect l="T15" t="T16" r="T17" b="T18"/>
                <a:pathLst>
                  <a:path w="45" h="24">
                    <a:moveTo>
                      <a:pt x="44" y="11"/>
                    </a:moveTo>
                    <a:lnTo>
                      <a:pt x="44" y="0"/>
                    </a:lnTo>
                    <a:lnTo>
                      <a:pt x="0" y="12"/>
                    </a:lnTo>
                    <a:lnTo>
                      <a:pt x="0" y="23"/>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31" name="Freeform 171"/>
              <p:cNvSpPr>
                <a:spLocks/>
              </p:cNvSpPr>
              <p:nvPr/>
            </p:nvSpPr>
            <p:spPr bwMode="auto">
              <a:xfrm>
                <a:off x="595" y="3392"/>
                <a:ext cx="45" cy="25"/>
              </a:xfrm>
              <a:custGeom>
                <a:avLst/>
                <a:gdLst>
                  <a:gd name="T0" fmla="*/ 44 w 45"/>
                  <a:gd name="T1" fmla="*/ 11 h 25"/>
                  <a:gd name="T2" fmla="*/ 44 w 45"/>
                  <a:gd name="T3" fmla="*/ 0 h 25"/>
                  <a:gd name="T4" fmla="*/ 0 w 45"/>
                  <a:gd name="T5" fmla="*/ 12 h 25"/>
                  <a:gd name="T6" fmla="*/ 0 w 45"/>
                  <a:gd name="T7" fmla="*/ 24 h 25"/>
                  <a:gd name="T8" fmla="*/ 44 w 45"/>
                  <a:gd name="T9" fmla="*/ 11 h 25"/>
                  <a:gd name="T10" fmla="*/ 0 60000 65536"/>
                  <a:gd name="T11" fmla="*/ 0 60000 65536"/>
                  <a:gd name="T12" fmla="*/ 0 60000 65536"/>
                  <a:gd name="T13" fmla="*/ 0 60000 65536"/>
                  <a:gd name="T14" fmla="*/ 0 60000 65536"/>
                  <a:gd name="T15" fmla="*/ 0 w 45"/>
                  <a:gd name="T16" fmla="*/ 0 h 25"/>
                  <a:gd name="T17" fmla="*/ 45 w 45"/>
                  <a:gd name="T18" fmla="*/ 25 h 25"/>
                </a:gdLst>
                <a:ahLst/>
                <a:cxnLst>
                  <a:cxn ang="T10">
                    <a:pos x="T0" y="T1"/>
                  </a:cxn>
                  <a:cxn ang="T11">
                    <a:pos x="T2" y="T3"/>
                  </a:cxn>
                  <a:cxn ang="T12">
                    <a:pos x="T4" y="T5"/>
                  </a:cxn>
                  <a:cxn ang="T13">
                    <a:pos x="T6" y="T7"/>
                  </a:cxn>
                  <a:cxn ang="T14">
                    <a:pos x="T8" y="T9"/>
                  </a:cxn>
                </a:cxnLst>
                <a:rect l="T15" t="T16" r="T17" b="T18"/>
                <a:pathLst>
                  <a:path w="45" h="25">
                    <a:moveTo>
                      <a:pt x="44" y="11"/>
                    </a:moveTo>
                    <a:lnTo>
                      <a:pt x="44" y="0"/>
                    </a:lnTo>
                    <a:lnTo>
                      <a:pt x="0" y="12"/>
                    </a:lnTo>
                    <a:lnTo>
                      <a:pt x="0" y="24"/>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32" name="Freeform 172"/>
              <p:cNvSpPr>
                <a:spLocks/>
              </p:cNvSpPr>
              <p:nvPr/>
            </p:nvSpPr>
            <p:spPr bwMode="auto">
              <a:xfrm>
                <a:off x="595" y="3420"/>
                <a:ext cx="45" cy="25"/>
              </a:xfrm>
              <a:custGeom>
                <a:avLst/>
                <a:gdLst>
                  <a:gd name="T0" fmla="*/ 44 w 45"/>
                  <a:gd name="T1" fmla="*/ 11 h 25"/>
                  <a:gd name="T2" fmla="*/ 44 w 45"/>
                  <a:gd name="T3" fmla="*/ 0 h 25"/>
                  <a:gd name="T4" fmla="*/ 0 w 45"/>
                  <a:gd name="T5" fmla="*/ 12 h 25"/>
                  <a:gd name="T6" fmla="*/ 0 w 45"/>
                  <a:gd name="T7" fmla="*/ 24 h 25"/>
                  <a:gd name="T8" fmla="*/ 44 w 45"/>
                  <a:gd name="T9" fmla="*/ 11 h 25"/>
                  <a:gd name="T10" fmla="*/ 0 60000 65536"/>
                  <a:gd name="T11" fmla="*/ 0 60000 65536"/>
                  <a:gd name="T12" fmla="*/ 0 60000 65536"/>
                  <a:gd name="T13" fmla="*/ 0 60000 65536"/>
                  <a:gd name="T14" fmla="*/ 0 60000 65536"/>
                  <a:gd name="T15" fmla="*/ 0 w 45"/>
                  <a:gd name="T16" fmla="*/ 0 h 25"/>
                  <a:gd name="T17" fmla="*/ 45 w 45"/>
                  <a:gd name="T18" fmla="*/ 25 h 25"/>
                </a:gdLst>
                <a:ahLst/>
                <a:cxnLst>
                  <a:cxn ang="T10">
                    <a:pos x="T0" y="T1"/>
                  </a:cxn>
                  <a:cxn ang="T11">
                    <a:pos x="T2" y="T3"/>
                  </a:cxn>
                  <a:cxn ang="T12">
                    <a:pos x="T4" y="T5"/>
                  </a:cxn>
                  <a:cxn ang="T13">
                    <a:pos x="T6" y="T7"/>
                  </a:cxn>
                  <a:cxn ang="T14">
                    <a:pos x="T8" y="T9"/>
                  </a:cxn>
                </a:cxnLst>
                <a:rect l="T15" t="T16" r="T17" b="T18"/>
                <a:pathLst>
                  <a:path w="45" h="25">
                    <a:moveTo>
                      <a:pt x="44" y="11"/>
                    </a:moveTo>
                    <a:lnTo>
                      <a:pt x="44" y="0"/>
                    </a:lnTo>
                    <a:lnTo>
                      <a:pt x="0" y="12"/>
                    </a:lnTo>
                    <a:lnTo>
                      <a:pt x="0" y="24"/>
                    </a:lnTo>
                    <a:lnTo>
                      <a:pt x="44" y="11"/>
                    </a:lnTo>
                  </a:path>
                </a:pathLst>
              </a:custGeom>
              <a:solidFill>
                <a:srgbClr val="B2B2B2"/>
              </a:solidFill>
              <a:ln w="9525" cap="rnd">
                <a:noFill/>
                <a:round/>
                <a:headEnd type="none" w="sm" len="sm"/>
                <a:tailEnd type="none" w="sm" len="sm"/>
              </a:ln>
            </p:spPr>
            <p:txBody>
              <a:bodyPr/>
              <a:lstStyle/>
              <a:p>
                <a:endParaRPr lang="en-US"/>
              </a:p>
            </p:txBody>
          </p:sp>
          <p:sp>
            <p:nvSpPr>
              <p:cNvPr id="29733" name="Freeform 173"/>
              <p:cNvSpPr>
                <a:spLocks/>
              </p:cNvSpPr>
              <p:nvPr/>
            </p:nvSpPr>
            <p:spPr bwMode="auto">
              <a:xfrm>
                <a:off x="595" y="3449"/>
                <a:ext cx="45" cy="24"/>
              </a:xfrm>
              <a:custGeom>
                <a:avLst/>
                <a:gdLst>
                  <a:gd name="T0" fmla="*/ 44 w 45"/>
                  <a:gd name="T1" fmla="*/ 11 h 24"/>
                  <a:gd name="T2" fmla="*/ 44 w 45"/>
                  <a:gd name="T3" fmla="*/ 0 h 24"/>
                  <a:gd name="T4" fmla="*/ 0 w 45"/>
                  <a:gd name="T5" fmla="*/ 12 h 24"/>
                  <a:gd name="T6" fmla="*/ 0 w 45"/>
                  <a:gd name="T7" fmla="*/ 23 h 24"/>
                  <a:gd name="T8" fmla="*/ 44 w 45"/>
                  <a:gd name="T9" fmla="*/ 11 h 24"/>
                  <a:gd name="T10" fmla="*/ 0 60000 65536"/>
                  <a:gd name="T11" fmla="*/ 0 60000 65536"/>
                  <a:gd name="T12" fmla="*/ 0 60000 65536"/>
                  <a:gd name="T13" fmla="*/ 0 60000 65536"/>
                  <a:gd name="T14" fmla="*/ 0 60000 65536"/>
                  <a:gd name="T15" fmla="*/ 0 w 45"/>
                  <a:gd name="T16" fmla="*/ 0 h 24"/>
                  <a:gd name="T17" fmla="*/ 45 w 45"/>
                  <a:gd name="T18" fmla="*/ 24 h 24"/>
                </a:gdLst>
                <a:ahLst/>
                <a:cxnLst>
                  <a:cxn ang="T10">
                    <a:pos x="T0" y="T1"/>
                  </a:cxn>
                  <a:cxn ang="T11">
                    <a:pos x="T2" y="T3"/>
                  </a:cxn>
                  <a:cxn ang="T12">
                    <a:pos x="T4" y="T5"/>
                  </a:cxn>
                  <a:cxn ang="T13">
                    <a:pos x="T6" y="T7"/>
                  </a:cxn>
                  <a:cxn ang="T14">
                    <a:pos x="T8" y="T9"/>
                  </a:cxn>
                </a:cxnLst>
                <a:rect l="T15" t="T16" r="T17" b="T18"/>
                <a:pathLst>
                  <a:path w="45" h="24">
                    <a:moveTo>
                      <a:pt x="44" y="11"/>
                    </a:moveTo>
                    <a:lnTo>
                      <a:pt x="44" y="0"/>
                    </a:lnTo>
                    <a:lnTo>
                      <a:pt x="0" y="12"/>
                    </a:lnTo>
                    <a:lnTo>
                      <a:pt x="0" y="23"/>
                    </a:lnTo>
                    <a:lnTo>
                      <a:pt x="44" y="11"/>
                    </a:lnTo>
                  </a:path>
                </a:pathLst>
              </a:custGeom>
              <a:solidFill>
                <a:srgbClr val="B2B2B2"/>
              </a:solidFill>
              <a:ln w="9525" cap="rnd">
                <a:noFill/>
                <a:round/>
                <a:headEnd type="none" w="sm" len="sm"/>
                <a:tailEnd type="none" w="sm" len="sm"/>
              </a:ln>
            </p:spPr>
            <p:txBody>
              <a:bodyPr/>
              <a:lstStyle/>
              <a:p>
                <a:endParaRPr lang="en-US"/>
              </a:p>
            </p:txBody>
          </p:sp>
        </p:grpSp>
      </p:grpSp>
      <p:grpSp>
        <p:nvGrpSpPr>
          <p:cNvPr id="29712" name="Group 185"/>
          <p:cNvGrpSpPr>
            <a:grpSpLocks/>
          </p:cNvGrpSpPr>
          <p:nvPr/>
        </p:nvGrpSpPr>
        <p:grpSpPr bwMode="auto">
          <a:xfrm>
            <a:off x="915988" y="2035175"/>
            <a:ext cx="1762125" cy="1371600"/>
            <a:chOff x="577" y="1282"/>
            <a:chExt cx="1110" cy="864"/>
          </a:xfrm>
        </p:grpSpPr>
        <p:sp>
          <p:nvSpPr>
            <p:cNvPr id="52407" name="Rectangle 183"/>
            <p:cNvSpPr>
              <a:spLocks noChangeArrowheads="1"/>
            </p:cNvSpPr>
            <p:nvPr/>
          </p:nvSpPr>
          <p:spPr bwMode="blackWhite">
            <a:xfrm>
              <a:off x="577" y="1313"/>
              <a:ext cx="1110" cy="833"/>
            </a:xfrm>
            <a:prstGeom prst="rect">
              <a:avLst/>
            </a:prstGeom>
            <a:solidFill>
              <a:srgbClr val="969696"/>
            </a:solidFill>
            <a:ln w="12700">
              <a:solidFill>
                <a:srgbClr val="000000"/>
              </a:solidFill>
              <a:miter lim="800000"/>
              <a:headEnd/>
              <a:tailEnd/>
            </a:ln>
            <a:effectLst/>
          </p:spPr>
          <p:txBody>
            <a:bodyPr wrap="none" lIns="92075" tIns="46038" rIns="92075" bIns="46038" anchor="ctr"/>
            <a:lstStyle/>
            <a:p>
              <a:pPr algn="ctr">
                <a:defRPr/>
              </a:pPr>
              <a:r>
                <a:rPr lang="en-US" sz="2400" b="1">
                  <a:solidFill>
                    <a:srgbClr val="FFFFCC"/>
                  </a:solidFill>
                  <a:effectLst>
                    <a:outerShdw blurRad="38100" dist="38100" dir="2700000" algn="tl">
                      <a:srgbClr val="000000"/>
                    </a:outerShdw>
                  </a:effectLst>
                  <a:latin typeface="Arial" charset="0"/>
                </a:rPr>
                <a:t>Internet </a:t>
              </a:r>
            </a:p>
            <a:p>
              <a:pPr algn="ctr">
                <a:defRPr/>
              </a:pPr>
              <a:r>
                <a:rPr lang="en-US" sz="2400" b="1">
                  <a:solidFill>
                    <a:srgbClr val="FFFFCC"/>
                  </a:solidFill>
                  <a:effectLst>
                    <a:outerShdw blurRad="38100" dist="38100" dir="2700000" algn="tl">
                      <a:srgbClr val="000000"/>
                    </a:outerShdw>
                  </a:effectLst>
                  <a:latin typeface="Arial" charset="0"/>
                </a:rPr>
                <a:t>Browser</a:t>
              </a:r>
            </a:p>
          </p:txBody>
        </p:sp>
        <p:sp>
          <p:nvSpPr>
            <p:cNvPr id="52408" name="Rectangle 184"/>
            <p:cNvSpPr>
              <a:spLocks noChangeArrowheads="1"/>
            </p:cNvSpPr>
            <p:nvPr/>
          </p:nvSpPr>
          <p:spPr bwMode="blackWhite">
            <a:xfrm>
              <a:off x="716" y="1282"/>
              <a:ext cx="817" cy="203"/>
            </a:xfrm>
            <a:prstGeom prst="rect">
              <a:avLst/>
            </a:prstGeom>
            <a:gradFill rotWithShape="0">
              <a:gsLst>
                <a:gs pos="0">
                  <a:srgbClr val="FF5050"/>
                </a:gs>
                <a:gs pos="100000">
                  <a:srgbClr val="FF5050">
                    <a:gamma/>
                    <a:shade val="89804"/>
                    <a:invGamma/>
                  </a:srgbClr>
                </a:gs>
              </a:gsLst>
              <a:lin ang="2700000" scaled="1"/>
            </a:gradFill>
            <a:ln w="9525">
              <a:noFill/>
              <a:miter lim="800000"/>
              <a:headEnd/>
              <a:tailEnd/>
            </a:ln>
            <a:effectLst/>
          </p:spPr>
          <p:txBody>
            <a:bodyPr wrap="none" lIns="92075" tIns="46038" rIns="92075" bIns="46038" anchor="ctr"/>
            <a:lstStyle/>
            <a:p>
              <a:pPr algn="ctr">
                <a:defRPr/>
              </a:pPr>
              <a:r>
                <a:rPr lang="en-US" sz="2000" b="1" i="1">
                  <a:solidFill>
                    <a:srgbClr val="FFFFCC"/>
                  </a:solidFill>
                  <a:effectLst>
                    <a:outerShdw blurRad="38100" dist="38100" dir="2700000" algn="tl">
                      <a:srgbClr val="000000"/>
                    </a:outerShdw>
                  </a:effectLst>
                </a:rPr>
                <a:t>i</a:t>
              </a:r>
              <a:r>
                <a:rPr lang="en-US" sz="2000" b="1">
                  <a:solidFill>
                    <a:srgbClr val="FFFFCC"/>
                  </a:solidFill>
                  <a:effectLst>
                    <a:outerShdw blurRad="38100" dist="38100" dir="2700000" algn="tl">
                      <a:srgbClr val="000000"/>
                    </a:outerShdw>
                  </a:effectLst>
                  <a:latin typeface="Arial" charset="0"/>
                </a:rPr>
                <a:t>SQL*Plus</a:t>
              </a:r>
            </a:p>
          </p:txBody>
        </p:sp>
      </p:gr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smtClean="0"/>
              <a:t>SQL Statements Versus </a:t>
            </a:r>
            <a:br>
              <a:rPr lang="en-US" smtClean="0"/>
            </a:br>
            <a:r>
              <a:rPr lang="en-US" i="1" smtClean="0">
                <a:latin typeface="Times New Roman" charset="0"/>
              </a:rPr>
              <a:t>i</a:t>
            </a:r>
            <a:r>
              <a:rPr lang="en-US" smtClean="0"/>
              <a:t>SQL*Plus Commands </a:t>
            </a:r>
          </a:p>
        </p:txBody>
      </p:sp>
      <p:sp>
        <p:nvSpPr>
          <p:cNvPr id="54275" name="Rectangle 3"/>
          <p:cNvSpPr>
            <a:spLocks noChangeArrowheads="1"/>
          </p:cNvSpPr>
          <p:nvPr/>
        </p:nvSpPr>
        <p:spPr bwMode="blackWhite">
          <a:xfrm>
            <a:off x="1695450" y="5376863"/>
            <a:ext cx="1520825" cy="847725"/>
          </a:xfrm>
          <a:prstGeom prst="rect">
            <a:avLst/>
          </a:prstGeom>
          <a:gradFill rotWithShape="0">
            <a:gsLst>
              <a:gs pos="0">
                <a:srgbClr val="FF5050"/>
              </a:gs>
              <a:gs pos="100000">
                <a:srgbClr val="FF5050">
                  <a:gamma/>
                  <a:shade val="89804"/>
                  <a:invGamma/>
                </a:srgbClr>
              </a:gs>
            </a:gsLst>
            <a:lin ang="2700000" scaled="1"/>
          </a:gradFill>
          <a:ln w="25400">
            <a:solidFill>
              <a:srgbClr val="000000"/>
            </a:solidFill>
            <a:miter lim="800000"/>
            <a:headEnd/>
            <a:tailEnd/>
          </a:ln>
          <a:effectLst/>
        </p:spPr>
        <p:txBody>
          <a:bodyPr wrap="none" lIns="92075" tIns="46038" rIns="92075" bIns="46038" anchor="ctr"/>
          <a:lstStyle/>
          <a:p>
            <a:pPr algn="ctr">
              <a:defRPr/>
            </a:pPr>
            <a:r>
              <a:rPr lang="en-US" sz="2000" b="1">
                <a:solidFill>
                  <a:srgbClr val="FFFFCC"/>
                </a:solidFill>
                <a:effectLst>
                  <a:outerShdw blurRad="38100" dist="38100" dir="2700000" algn="tl">
                    <a:srgbClr val="000000"/>
                  </a:outerShdw>
                </a:effectLst>
                <a:latin typeface="Arial" charset="0"/>
              </a:rPr>
              <a:t>SQL</a:t>
            </a:r>
          </a:p>
          <a:p>
            <a:pPr algn="ctr">
              <a:defRPr/>
            </a:pPr>
            <a:r>
              <a:rPr lang="en-US" sz="2000" b="1">
                <a:solidFill>
                  <a:srgbClr val="FFFFCC"/>
                </a:solidFill>
                <a:effectLst>
                  <a:outerShdw blurRad="38100" dist="38100" dir="2700000" algn="tl">
                    <a:srgbClr val="000000"/>
                  </a:outerShdw>
                </a:effectLst>
                <a:latin typeface="Arial" charset="0"/>
              </a:rPr>
              <a:t>statements</a:t>
            </a:r>
          </a:p>
        </p:txBody>
      </p:sp>
      <p:sp>
        <p:nvSpPr>
          <p:cNvPr id="30724" name="Line 4"/>
          <p:cNvSpPr>
            <a:spLocks noChangeShapeType="1"/>
          </p:cNvSpPr>
          <p:nvPr/>
        </p:nvSpPr>
        <p:spPr bwMode="auto">
          <a:xfrm>
            <a:off x="4646613" y="1900238"/>
            <a:ext cx="7937" cy="4370387"/>
          </a:xfrm>
          <a:prstGeom prst="line">
            <a:avLst/>
          </a:prstGeom>
          <a:noFill/>
          <a:ln w="50800">
            <a:solidFill>
              <a:srgbClr val="FFCC00"/>
            </a:solidFill>
            <a:round/>
            <a:headEnd type="none" w="sm" len="sm"/>
            <a:tailEnd type="none" w="sm" len="sm"/>
          </a:ln>
        </p:spPr>
        <p:txBody>
          <a:bodyPr/>
          <a:lstStyle/>
          <a:p>
            <a:endParaRPr lang="en-US"/>
          </a:p>
        </p:txBody>
      </p:sp>
      <p:sp>
        <p:nvSpPr>
          <p:cNvPr id="54277" name="Rectangle 5"/>
          <p:cNvSpPr>
            <a:spLocks noChangeArrowheads="1"/>
          </p:cNvSpPr>
          <p:nvPr/>
        </p:nvSpPr>
        <p:spPr bwMode="auto">
          <a:xfrm>
            <a:off x="889000" y="1109663"/>
            <a:ext cx="3621088" cy="2952750"/>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defRPr/>
            </a:pPr>
            <a:endParaRPr lang="en-US" sz="2000" b="1">
              <a:solidFill>
                <a:schemeClr val="tx1"/>
              </a:solidFill>
              <a:effectLst>
                <a:outerShdw blurRad="38100" dist="38100" dir="2700000" algn="tl">
                  <a:srgbClr val="000000"/>
                </a:outerShdw>
              </a:effectLst>
              <a:latin typeface="Arial" charset="0"/>
            </a:endParaRPr>
          </a:p>
          <a:p>
            <a:pPr defTabSz="346075">
              <a:lnSpc>
                <a:spcPct val="85000"/>
              </a:lnSpc>
              <a:spcBef>
                <a:spcPct val="35000"/>
              </a:spcBef>
              <a:tabLst>
                <a:tab pos="576263" algn="l"/>
              </a:tabLst>
              <a:defRPr/>
            </a:pPr>
            <a:r>
              <a:rPr lang="en-US" sz="2000" b="1">
                <a:solidFill>
                  <a:schemeClr val="tx1"/>
                </a:solidFill>
                <a:latin typeface="Arial" charset="0"/>
              </a:rPr>
              <a:t>SQL </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A language</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ANSI standard</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Keyword cannot be abbreviated</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Statements manipulate data and table definitions in the database</a:t>
            </a:r>
          </a:p>
        </p:txBody>
      </p:sp>
      <p:sp>
        <p:nvSpPr>
          <p:cNvPr id="54278" name="Rectangle 6"/>
          <p:cNvSpPr>
            <a:spLocks noChangeArrowheads="1"/>
          </p:cNvSpPr>
          <p:nvPr/>
        </p:nvSpPr>
        <p:spPr bwMode="auto">
          <a:xfrm>
            <a:off x="4829175" y="1109663"/>
            <a:ext cx="3779838" cy="4200525"/>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defRPr/>
            </a:pPr>
            <a:endParaRPr lang="en-US" sz="2000" b="1">
              <a:solidFill>
                <a:schemeClr val="tx1"/>
              </a:solidFill>
              <a:effectLst>
                <a:outerShdw blurRad="38100" dist="38100" dir="2700000" algn="tl">
                  <a:srgbClr val="000000"/>
                </a:outerShdw>
              </a:effectLst>
              <a:latin typeface="Arial" charset="0"/>
            </a:endParaRPr>
          </a:p>
          <a:p>
            <a:pPr defTabSz="346075">
              <a:lnSpc>
                <a:spcPct val="85000"/>
              </a:lnSpc>
              <a:spcBef>
                <a:spcPct val="35000"/>
              </a:spcBef>
              <a:tabLst>
                <a:tab pos="576263" algn="l"/>
              </a:tabLst>
              <a:defRPr/>
            </a:pPr>
            <a:r>
              <a:rPr lang="en-US" sz="2000" b="1" i="1">
                <a:solidFill>
                  <a:schemeClr val="tx1"/>
                </a:solidFill>
                <a:effectLst>
                  <a:outerShdw blurRad="38100" dist="38100" dir="2700000" algn="tl">
                    <a:srgbClr val="000000"/>
                  </a:outerShdw>
                </a:effectLst>
              </a:rPr>
              <a:t>i</a:t>
            </a:r>
            <a:r>
              <a:rPr lang="en-US" sz="2000" b="1">
                <a:solidFill>
                  <a:schemeClr val="tx1"/>
                </a:solidFill>
                <a:effectLst>
                  <a:outerShdw blurRad="38100" dist="38100" dir="2700000" algn="tl">
                    <a:srgbClr val="000000"/>
                  </a:outerShdw>
                </a:effectLst>
                <a:latin typeface="Arial" charset="0"/>
              </a:rPr>
              <a:t>SQL*Plus</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An environment</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Oracle proprietary</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Keywords can be abbreviated</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Commands do not allow manipulation of values in the database</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Runs on a browser</a:t>
            </a:r>
          </a:p>
          <a:p>
            <a:pPr marL="341313" lvl="1" indent="-227013" defTabSz="346075">
              <a:lnSpc>
                <a:spcPct val="85000"/>
              </a:lnSpc>
              <a:spcBef>
                <a:spcPct val="35000"/>
              </a:spcBef>
              <a:buClr>
                <a:schemeClr val="hlink"/>
              </a:buClr>
              <a:buFontTx/>
              <a:buChar char="•"/>
              <a:tabLst>
                <a:tab pos="576263" algn="l"/>
              </a:tabLst>
              <a:defRPr/>
            </a:pPr>
            <a:r>
              <a:rPr lang="en-US" sz="2000" b="1">
                <a:solidFill>
                  <a:schemeClr val="tx1"/>
                </a:solidFill>
                <a:latin typeface="Arial" charset="0"/>
              </a:rPr>
              <a:t>Centrally loaded, does not have to be implemented on each machine</a:t>
            </a:r>
          </a:p>
        </p:txBody>
      </p:sp>
      <p:sp>
        <p:nvSpPr>
          <p:cNvPr id="54279" name="Rectangle 7"/>
          <p:cNvSpPr>
            <a:spLocks noChangeArrowheads="1"/>
          </p:cNvSpPr>
          <p:nvPr/>
        </p:nvSpPr>
        <p:spPr bwMode="blackWhite">
          <a:xfrm>
            <a:off x="5761038" y="5372100"/>
            <a:ext cx="1520825" cy="852488"/>
          </a:xfrm>
          <a:prstGeom prst="rect">
            <a:avLst/>
          </a:prstGeom>
          <a:gradFill rotWithShape="0">
            <a:gsLst>
              <a:gs pos="0">
                <a:srgbClr val="336600"/>
              </a:gs>
              <a:gs pos="100000">
                <a:srgbClr val="336600">
                  <a:gamma/>
                  <a:shade val="89804"/>
                  <a:invGamma/>
                </a:srgbClr>
              </a:gs>
            </a:gsLst>
            <a:lin ang="2700000" scaled="1"/>
          </a:gradFill>
          <a:ln w="25400">
            <a:solidFill>
              <a:srgbClr val="000000"/>
            </a:solidFill>
            <a:miter lim="800000"/>
            <a:headEnd/>
            <a:tailEnd/>
          </a:ln>
          <a:effectLst/>
        </p:spPr>
        <p:txBody>
          <a:bodyPr wrap="none" lIns="92075" tIns="46038" rIns="92075" bIns="46038" anchor="ctr"/>
          <a:lstStyle/>
          <a:p>
            <a:pPr algn="ctr">
              <a:defRPr/>
            </a:pPr>
            <a:r>
              <a:rPr lang="en-US" sz="2000" b="1" i="1">
                <a:solidFill>
                  <a:srgbClr val="FFFFCC"/>
                </a:solidFill>
                <a:effectLst>
                  <a:outerShdw blurRad="38100" dist="38100" dir="2700000" algn="tl">
                    <a:srgbClr val="000000"/>
                  </a:outerShdw>
                </a:effectLst>
              </a:rPr>
              <a:t>i</a:t>
            </a:r>
            <a:r>
              <a:rPr lang="en-US" sz="2000" b="1">
                <a:solidFill>
                  <a:srgbClr val="FFFFCC"/>
                </a:solidFill>
                <a:effectLst>
                  <a:outerShdw blurRad="38100" dist="38100" dir="2700000" algn="tl">
                    <a:srgbClr val="000000"/>
                  </a:outerShdw>
                </a:effectLst>
                <a:latin typeface="Arial" charset="0"/>
              </a:rPr>
              <a:t>SQL*Plus</a:t>
            </a:r>
          </a:p>
          <a:p>
            <a:pPr algn="ctr">
              <a:defRPr/>
            </a:pPr>
            <a:r>
              <a:rPr lang="en-US" sz="2000" b="1">
                <a:solidFill>
                  <a:srgbClr val="FFFFCC"/>
                </a:solidFill>
                <a:effectLst>
                  <a:outerShdw blurRad="38100" dist="38100" dir="2700000" algn="tl">
                    <a:srgbClr val="000000"/>
                  </a:outerShdw>
                </a:effectLst>
                <a:latin typeface="Arial" charset="0"/>
              </a:rPr>
              <a:t>commands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US" smtClean="0"/>
              <a:t>Overview of </a:t>
            </a:r>
            <a:r>
              <a:rPr lang="en-US" i="1" smtClean="0">
                <a:latin typeface="Times New Roman" charset="0"/>
              </a:rPr>
              <a:t>i</a:t>
            </a:r>
            <a:r>
              <a:rPr lang="en-US" smtClean="0"/>
              <a:t>SQL*Plus</a:t>
            </a:r>
          </a:p>
        </p:txBody>
      </p:sp>
      <p:sp>
        <p:nvSpPr>
          <p:cNvPr id="31747" name="Rectangle 3"/>
          <p:cNvSpPr>
            <a:spLocks noGrp="1" noChangeArrowheads="1"/>
          </p:cNvSpPr>
          <p:nvPr>
            <p:ph type="body" idx="1"/>
          </p:nvPr>
        </p:nvSpPr>
        <p:spPr>
          <a:xfrm>
            <a:off x="874713" y="1814513"/>
            <a:ext cx="7385050" cy="3654425"/>
          </a:xfrm>
          <a:noFill/>
        </p:spPr>
        <p:txBody>
          <a:bodyPr/>
          <a:lstStyle/>
          <a:p>
            <a:pPr>
              <a:buFont typeface="Arial" charset="0"/>
              <a:buNone/>
            </a:pPr>
            <a:r>
              <a:rPr lang="en-US" smtClean="0"/>
              <a:t>After you log into </a:t>
            </a:r>
            <a:r>
              <a:rPr lang="en-US" i="1" smtClean="0">
                <a:latin typeface="Times New Roman" charset="0"/>
              </a:rPr>
              <a:t>i</a:t>
            </a:r>
            <a:r>
              <a:rPr lang="en-US" smtClean="0"/>
              <a:t>SQL*Plus, you can:</a:t>
            </a:r>
          </a:p>
          <a:p>
            <a:r>
              <a:rPr lang="en-US" smtClean="0"/>
              <a:t>Describe the table structure</a:t>
            </a:r>
          </a:p>
          <a:p>
            <a:r>
              <a:rPr lang="en-US" smtClean="0"/>
              <a:t>Edit your SQL statement</a:t>
            </a:r>
          </a:p>
          <a:p>
            <a:r>
              <a:rPr lang="en-US" smtClean="0"/>
              <a:t>Execute SQL from </a:t>
            </a:r>
            <a:r>
              <a:rPr lang="en-US" i="1" smtClean="0">
                <a:latin typeface="Times New Roman" charset="0"/>
              </a:rPr>
              <a:t>i</a:t>
            </a:r>
            <a:r>
              <a:rPr lang="en-US" smtClean="0"/>
              <a:t>SQL*Plus</a:t>
            </a:r>
          </a:p>
          <a:p>
            <a:r>
              <a:rPr lang="en-US" smtClean="0"/>
              <a:t>Save SQL statements to files and append SQL statements to files</a:t>
            </a:r>
          </a:p>
          <a:p>
            <a:r>
              <a:rPr lang="en-US" smtClean="0"/>
              <a:t>Execute statements stored in saved files</a:t>
            </a:r>
          </a:p>
          <a:p>
            <a:r>
              <a:rPr lang="en-US" smtClean="0"/>
              <a:t>Load commands from a text file into the </a:t>
            </a:r>
            <a:r>
              <a:rPr lang="en-US" i="1" smtClean="0">
                <a:latin typeface="Times New Roman" charset="0"/>
              </a:rPr>
              <a:t>i</a:t>
            </a:r>
            <a:r>
              <a:rPr lang="en-US" smtClean="0"/>
              <a:t>SQL*Plus Edit window</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2"/>
          <p:cNvPicPr>
            <a:picLocks noChangeAspect="1" noChangeArrowheads="1"/>
          </p:cNvPicPr>
          <p:nvPr/>
        </p:nvPicPr>
        <p:blipFill>
          <a:blip r:embed="rId3"/>
          <a:srcRect/>
          <a:stretch>
            <a:fillRect/>
          </a:stretch>
        </p:blipFill>
        <p:spPr bwMode="auto">
          <a:xfrm>
            <a:off x="898525" y="2244725"/>
            <a:ext cx="7448550" cy="3867150"/>
          </a:xfrm>
          <a:prstGeom prst="rect">
            <a:avLst/>
          </a:prstGeom>
          <a:noFill/>
          <a:ln w="25400">
            <a:solidFill>
              <a:schemeClr val="bg1"/>
            </a:solidFill>
            <a:miter lim="800000"/>
            <a:headEnd type="none" w="sm" len="sm"/>
            <a:tailEnd type="none" w="sm" len="sm"/>
          </a:ln>
        </p:spPr>
      </p:pic>
      <p:sp>
        <p:nvSpPr>
          <p:cNvPr id="32771" name="Rectangle 2"/>
          <p:cNvSpPr>
            <a:spLocks noGrp="1" noChangeArrowheads="1"/>
          </p:cNvSpPr>
          <p:nvPr>
            <p:ph type="title"/>
          </p:nvPr>
        </p:nvSpPr>
        <p:spPr>
          <a:noFill/>
        </p:spPr>
        <p:txBody>
          <a:bodyPr/>
          <a:lstStyle/>
          <a:p>
            <a:r>
              <a:rPr lang="en-US" smtClean="0"/>
              <a:t>Logging In to </a:t>
            </a:r>
            <a:r>
              <a:rPr lang="en-US" i="1" smtClean="0">
                <a:latin typeface="Times New Roman" charset="0"/>
              </a:rPr>
              <a:t>i</a:t>
            </a:r>
            <a:r>
              <a:rPr lang="en-US" smtClean="0"/>
              <a:t>SQL*Plus</a:t>
            </a:r>
          </a:p>
        </p:txBody>
      </p:sp>
      <p:sp>
        <p:nvSpPr>
          <p:cNvPr id="32772" name="Rectangle 3"/>
          <p:cNvSpPr>
            <a:spLocks noGrp="1" noChangeArrowheads="1"/>
          </p:cNvSpPr>
          <p:nvPr>
            <p:ph type="body" idx="1"/>
          </p:nvPr>
        </p:nvSpPr>
        <p:spPr>
          <a:xfrm>
            <a:off x="874713" y="1814513"/>
            <a:ext cx="7385050" cy="381000"/>
          </a:xfrm>
          <a:noFill/>
        </p:spPr>
        <p:txBody>
          <a:bodyPr/>
          <a:lstStyle/>
          <a:p>
            <a:pPr lvl="1">
              <a:buFontTx/>
              <a:buNone/>
            </a:pPr>
            <a:r>
              <a:rPr lang="en-US" smtClean="0"/>
              <a:t>From your Windows browser environment:   </a:t>
            </a:r>
            <a:endParaRPr lang="en-US" sz="1800" smtClean="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3"/>
          <p:cNvPicPr>
            <a:picLocks noChangeAspect="1" noChangeArrowheads="1"/>
          </p:cNvPicPr>
          <p:nvPr/>
        </p:nvPicPr>
        <p:blipFill>
          <a:blip r:embed="rId3"/>
          <a:srcRect/>
          <a:stretch>
            <a:fillRect/>
          </a:stretch>
        </p:blipFill>
        <p:spPr bwMode="auto">
          <a:xfrm>
            <a:off x="1041400" y="1824038"/>
            <a:ext cx="7239000" cy="3971925"/>
          </a:xfrm>
          <a:prstGeom prst="rect">
            <a:avLst/>
          </a:prstGeom>
          <a:noFill/>
          <a:ln w="25400">
            <a:solidFill>
              <a:schemeClr val="bg1"/>
            </a:solidFill>
            <a:miter lim="800000"/>
            <a:headEnd type="none" w="sm" len="sm"/>
            <a:tailEnd type="none" w="sm" len="sm"/>
          </a:ln>
        </p:spPr>
      </p:pic>
      <p:sp>
        <p:nvSpPr>
          <p:cNvPr id="33795" name="Rectangle 3"/>
          <p:cNvSpPr>
            <a:spLocks noGrp="1" noChangeArrowheads="1"/>
          </p:cNvSpPr>
          <p:nvPr>
            <p:ph type="title"/>
          </p:nvPr>
        </p:nvSpPr>
        <p:spPr>
          <a:noFill/>
        </p:spPr>
        <p:txBody>
          <a:bodyPr/>
          <a:lstStyle/>
          <a:p>
            <a:r>
              <a:rPr lang="en-US" smtClean="0"/>
              <a:t>The </a:t>
            </a:r>
            <a:r>
              <a:rPr lang="en-US" i="1" smtClean="0">
                <a:latin typeface="Times New Roman" charset="0"/>
              </a:rPr>
              <a:t>i</a:t>
            </a:r>
            <a:r>
              <a:rPr lang="en-US" smtClean="0"/>
              <a:t>SQL*Plus Environment</a:t>
            </a:r>
          </a:p>
        </p:txBody>
      </p:sp>
      <p:grpSp>
        <p:nvGrpSpPr>
          <p:cNvPr id="33796" name="Group 13"/>
          <p:cNvGrpSpPr>
            <a:grpSpLocks/>
          </p:cNvGrpSpPr>
          <p:nvPr/>
        </p:nvGrpSpPr>
        <p:grpSpPr bwMode="auto">
          <a:xfrm>
            <a:off x="3036888" y="4508500"/>
            <a:ext cx="493712" cy="855663"/>
            <a:chOff x="1913" y="2840"/>
            <a:chExt cx="311" cy="539"/>
          </a:xfrm>
        </p:grpSpPr>
        <p:sp>
          <p:nvSpPr>
            <p:cNvPr id="33824" name="Line 11"/>
            <p:cNvSpPr>
              <a:spLocks noChangeShapeType="1"/>
            </p:cNvSpPr>
            <p:nvPr/>
          </p:nvSpPr>
          <p:spPr bwMode="auto">
            <a:xfrm flipV="1">
              <a:off x="2057" y="3148"/>
              <a:ext cx="3" cy="231"/>
            </a:xfrm>
            <a:prstGeom prst="line">
              <a:avLst/>
            </a:prstGeom>
            <a:noFill/>
            <a:ln w="50800">
              <a:solidFill>
                <a:srgbClr val="FF3300"/>
              </a:solidFill>
              <a:round/>
              <a:headEnd type="stealth" w="med" len="lg"/>
              <a:tailEnd type="none" w="sm" len="sm"/>
            </a:ln>
          </p:spPr>
          <p:txBody>
            <a:bodyPr/>
            <a:lstStyle/>
            <a:p>
              <a:endParaRPr lang="en-US"/>
            </a:p>
          </p:txBody>
        </p:sp>
        <p:sp>
          <p:nvSpPr>
            <p:cNvPr id="33825" name="Oval 12"/>
            <p:cNvSpPr>
              <a:spLocks noChangeArrowheads="1"/>
            </p:cNvSpPr>
            <p:nvPr/>
          </p:nvSpPr>
          <p:spPr bwMode="auto">
            <a:xfrm>
              <a:off x="1913" y="2840"/>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3</a:t>
              </a:r>
            </a:p>
          </p:txBody>
        </p:sp>
      </p:grpSp>
      <p:grpSp>
        <p:nvGrpSpPr>
          <p:cNvPr id="33797" name="Group 16"/>
          <p:cNvGrpSpPr>
            <a:grpSpLocks/>
          </p:cNvGrpSpPr>
          <p:nvPr/>
        </p:nvGrpSpPr>
        <p:grpSpPr bwMode="auto">
          <a:xfrm>
            <a:off x="5865813" y="4508500"/>
            <a:ext cx="493712" cy="866775"/>
            <a:chOff x="3695" y="2840"/>
            <a:chExt cx="311" cy="546"/>
          </a:xfrm>
        </p:grpSpPr>
        <p:sp>
          <p:nvSpPr>
            <p:cNvPr id="33822" name="Line 14"/>
            <p:cNvSpPr>
              <a:spLocks noChangeShapeType="1"/>
            </p:cNvSpPr>
            <p:nvPr/>
          </p:nvSpPr>
          <p:spPr bwMode="auto">
            <a:xfrm flipV="1">
              <a:off x="3852" y="3158"/>
              <a:ext cx="0" cy="228"/>
            </a:xfrm>
            <a:prstGeom prst="line">
              <a:avLst/>
            </a:prstGeom>
            <a:noFill/>
            <a:ln w="50800">
              <a:solidFill>
                <a:srgbClr val="FF3300"/>
              </a:solidFill>
              <a:round/>
              <a:headEnd type="stealth" w="med" len="lg"/>
              <a:tailEnd type="none" w="sm" len="sm"/>
            </a:ln>
          </p:spPr>
          <p:txBody>
            <a:bodyPr/>
            <a:lstStyle/>
            <a:p>
              <a:endParaRPr lang="en-US"/>
            </a:p>
          </p:txBody>
        </p:sp>
        <p:sp>
          <p:nvSpPr>
            <p:cNvPr id="33823" name="Oval 15"/>
            <p:cNvSpPr>
              <a:spLocks noChangeArrowheads="1"/>
            </p:cNvSpPr>
            <p:nvPr/>
          </p:nvSpPr>
          <p:spPr bwMode="auto">
            <a:xfrm>
              <a:off x="3695" y="2840"/>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4</a:t>
              </a:r>
            </a:p>
          </p:txBody>
        </p:sp>
      </p:grpSp>
      <p:grpSp>
        <p:nvGrpSpPr>
          <p:cNvPr id="33798" name="Group 19"/>
          <p:cNvGrpSpPr>
            <a:grpSpLocks/>
          </p:cNvGrpSpPr>
          <p:nvPr/>
        </p:nvGrpSpPr>
        <p:grpSpPr bwMode="auto">
          <a:xfrm>
            <a:off x="7161213" y="4479925"/>
            <a:ext cx="493712" cy="895350"/>
            <a:chOff x="4511" y="2822"/>
            <a:chExt cx="311" cy="564"/>
          </a:xfrm>
        </p:grpSpPr>
        <p:sp>
          <p:nvSpPr>
            <p:cNvPr id="33820" name="Line 17"/>
            <p:cNvSpPr>
              <a:spLocks noChangeShapeType="1"/>
            </p:cNvSpPr>
            <p:nvPr/>
          </p:nvSpPr>
          <p:spPr bwMode="auto">
            <a:xfrm flipV="1">
              <a:off x="4668" y="3140"/>
              <a:ext cx="0" cy="246"/>
            </a:xfrm>
            <a:prstGeom prst="line">
              <a:avLst/>
            </a:prstGeom>
            <a:noFill/>
            <a:ln w="50800">
              <a:solidFill>
                <a:srgbClr val="FF3300"/>
              </a:solidFill>
              <a:round/>
              <a:headEnd type="stealth" w="med" len="lg"/>
              <a:tailEnd type="none" w="sm" len="sm"/>
            </a:ln>
          </p:spPr>
          <p:txBody>
            <a:bodyPr/>
            <a:lstStyle/>
            <a:p>
              <a:endParaRPr lang="en-US"/>
            </a:p>
          </p:txBody>
        </p:sp>
        <p:sp>
          <p:nvSpPr>
            <p:cNvPr id="33821" name="Oval 18"/>
            <p:cNvSpPr>
              <a:spLocks noChangeArrowheads="1"/>
            </p:cNvSpPr>
            <p:nvPr/>
          </p:nvSpPr>
          <p:spPr bwMode="auto">
            <a:xfrm>
              <a:off x="4511" y="2822"/>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5</a:t>
              </a:r>
            </a:p>
          </p:txBody>
        </p:sp>
      </p:grpSp>
      <p:grpSp>
        <p:nvGrpSpPr>
          <p:cNvPr id="33799" name="Group 22"/>
          <p:cNvGrpSpPr>
            <a:grpSpLocks/>
          </p:cNvGrpSpPr>
          <p:nvPr/>
        </p:nvGrpSpPr>
        <p:grpSpPr bwMode="auto">
          <a:xfrm>
            <a:off x="2998788" y="1847850"/>
            <a:ext cx="493712" cy="865188"/>
            <a:chOff x="1889" y="1164"/>
            <a:chExt cx="311" cy="545"/>
          </a:xfrm>
        </p:grpSpPr>
        <p:sp>
          <p:nvSpPr>
            <p:cNvPr id="33818" name="Line 20"/>
            <p:cNvSpPr>
              <a:spLocks noChangeShapeType="1"/>
            </p:cNvSpPr>
            <p:nvPr/>
          </p:nvSpPr>
          <p:spPr bwMode="auto">
            <a:xfrm flipV="1">
              <a:off x="2045" y="1478"/>
              <a:ext cx="3" cy="231"/>
            </a:xfrm>
            <a:prstGeom prst="line">
              <a:avLst/>
            </a:prstGeom>
            <a:noFill/>
            <a:ln w="50800">
              <a:solidFill>
                <a:srgbClr val="FF3300"/>
              </a:solidFill>
              <a:round/>
              <a:headEnd type="stealth" w="med" len="lg"/>
              <a:tailEnd type="none" w="sm" len="sm"/>
            </a:ln>
          </p:spPr>
          <p:txBody>
            <a:bodyPr/>
            <a:lstStyle/>
            <a:p>
              <a:endParaRPr lang="en-US"/>
            </a:p>
          </p:txBody>
        </p:sp>
        <p:sp>
          <p:nvSpPr>
            <p:cNvPr id="33819" name="Oval 21"/>
            <p:cNvSpPr>
              <a:spLocks noChangeArrowheads="1"/>
            </p:cNvSpPr>
            <p:nvPr/>
          </p:nvSpPr>
          <p:spPr bwMode="auto">
            <a:xfrm>
              <a:off x="1889" y="1164"/>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6</a:t>
              </a:r>
            </a:p>
          </p:txBody>
        </p:sp>
      </p:grpSp>
      <p:grpSp>
        <p:nvGrpSpPr>
          <p:cNvPr id="33800" name="Group 25"/>
          <p:cNvGrpSpPr>
            <a:grpSpLocks/>
          </p:cNvGrpSpPr>
          <p:nvPr/>
        </p:nvGrpSpPr>
        <p:grpSpPr bwMode="auto">
          <a:xfrm>
            <a:off x="6283325" y="3036888"/>
            <a:ext cx="500063" cy="912812"/>
            <a:chOff x="3958" y="1913"/>
            <a:chExt cx="315" cy="575"/>
          </a:xfrm>
        </p:grpSpPr>
        <p:sp>
          <p:nvSpPr>
            <p:cNvPr id="33816" name="Line 23"/>
            <p:cNvSpPr>
              <a:spLocks noChangeShapeType="1"/>
            </p:cNvSpPr>
            <p:nvPr/>
          </p:nvSpPr>
          <p:spPr bwMode="auto">
            <a:xfrm>
              <a:off x="4117" y="1913"/>
              <a:ext cx="3" cy="249"/>
            </a:xfrm>
            <a:prstGeom prst="line">
              <a:avLst/>
            </a:prstGeom>
            <a:noFill/>
            <a:ln w="50800">
              <a:solidFill>
                <a:srgbClr val="FF3300"/>
              </a:solidFill>
              <a:round/>
              <a:headEnd type="stealth" w="med" len="lg"/>
              <a:tailEnd type="none" w="sm" len="sm"/>
            </a:ln>
          </p:spPr>
          <p:txBody>
            <a:bodyPr/>
            <a:lstStyle/>
            <a:p>
              <a:endParaRPr lang="en-US"/>
            </a:p>
          </p:txBody>
        </p:sp>
        <p:sp>
          <p:nvSpPr>
            <p:cNvPr id="33817" name="Oval 24"/>
            <p:cNvSpPr>
              <a:spLocks noChangeArrowheads="1"/>
            </p:cNvSpPr>
            <p:nvPr/>
          </p:nvSpPr>
          <p:spPr bwMode="auto">
            <a:xfrm rot="180000">
              <a:off x="3958" y="2176"/>
              <a:ext cx="315" cy="312"/>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7</a:t>
              </a:r>
            </a:p>
          </p:txBody>
        </p:sp>
      </p:grpSp>
      <p:grpSp>
        <p:nvGrpSpPr>
          <p:cNvPr id="33801" name="Group 28"/>
          <p:cNvGrpSpPr>
            <a:grpSpLocks/>
          </p:cNvGrpSpPr>
          <p:nvPr/>
        </p:nvGrpSpPr>
        <p:grpSpPr bwMode="auto">
          <a:xfrm>
            <a:off x="246063" y="3543300"/>
            <a:ext cx="925512" cy="493713"/>
            <a:chOff x="155" y="2232"/>
            <a:chExt cx="583" cy="311"/>
          </a:xfrm>
        </p:grpSpPr>
        <p:sp>
          <p:nvSpPr>
            <p:cNvPr id="33814" name="Oval 26"/>
            <p:cNvSpPr>
              <a:spLocks noChangeArrowheads="1"/>
            </p:cNvSpPr>
            <p:nvPr/>
          </p:nvSpPr>
          <p:spPr bwMode="auto">
            <a:xfrm>
              <a:off x="155" y="2232"/>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1</a:t>
              </a:r>
            </a:p>
          </p:txBody>
        </p:sp>
        <p:sp>
          <p:nvSpPr>
            <p:cNvPr id="33815" name="Line 27"/>
            <p:cNvSpPr>
              <a:spLocks noChangeShapeType="1"/>
            </p:cNvSpPr>
            <p:nvPr/>
          </p:nvSpPr>
          <p:spPr bwMode="auto">
            <a:xfrm flipH="1">
              <a:off x="456" y="2394"/>
              <a:ext cx="282" cy="0"/>
            </a:xfrm>
            <a:prstGeom prst="line">
              <a:avLst/>
            </a:prstGeom>
            <a:noFill/>
            <a:ln w="50800">
              <a:solidFill>
                <a:srgbClr val="FF3300"/>
              </a:solidFill>
              <a:round/>
              <a:headEnd type="stealth" w="med" len="lg"/>
              <a:tailEnd type="none" w="sm" len="sm"/>
            </a:ln>
          </p:spPr>
          <p:txBody>
            <a:bodyPr/>
            <a:lstStyle/>
            <a:p>
              <a:endParaRPr lang="en-US"/>
            </a:p>
          </p:txBody>
        </p:sp>
      </p:grpSp>
      <p:grpSp>
        <p:nvGrpSpPr>
          <p:cNvPr id="33802" name="Group 31"/>
          <p:cNvGrpSpPr>
            <a:grpSpLocks/>
          </p:cNvGrpSpPr>
          <p:nvPr/>
        </p:nvGrpSpPr>
        <p:grpSpPr bwMode="auto">
          <a:xfrm>
            <a:off x="1490663" y="4498975"/>
            <a:ext cx="493712" cy="865188"/>
            <a:chOff x="939" y="2834"/>
            <a:chExt cx="311" cy="545"/>
          </a:xfrm>
        </p:grpSpPr>
        <p:sp>
          <p:nvSpPr>
            <p:cNvPr id="33812" name="Oval 29"/>
            <p:cNvSpPr>
              <a:spLocks noChangeArrowheads="1"/>
            </p:cNvSpPr>
            <p:nvPr/>
          </p:nvSpPr>
          <p:spPr bwMode="auto">
            <a:xfrm>
              <a:off x="939" y="2834"/>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2</a:t>
              </a:r>
            </a:p>
          </p:txBody>
        </p:sp>
        <p:sp>
          <p:nvSpPr>
            <p:cNvPr id="33813" name="Line 30"/>
            <p:cNvSpPr>
              <a:spLocks noChangeShapeType="1"/>
            </p:cNvSpPr>
            <p:nvPr/>
          </p:nvSpPr>
          <p:spPr bwMode="auto">
            <a:xfrm flipV="1">
              <a:off x="1089" y="3148"/>
              <a:ext cx="3" cy="231"/>
            </a:xfrm>
            <a:prstGeom prst="line">
              <a:avLst/>
            </a:prstGeom>
            <a:noFill/>
            <a:ln w="50800">
              <a:solidFill>
                <a:srgbClr val="FF3300"/>
              </a:solidFill>
              <a:round/>
              <a:headEnd type="stealth" w="med" len="lg"/>
              <a:tailEnd type="none" w="sm" len="sm"/>
            </a:ln>
          </p:spPr>
          <p:txBody>
            <a:bodyPr/>
            <a:lstStyle/>
            <a:p>
              <a:endParaRPr lang="en-US"/>
            </a:p>
          </p:txBody>
        </p:sp>
      </p:grpSp>
      <p:grpSp>
        <p:nvGrpSpPr>
          <p:cNvPr id="33803" name="Group 34"/>
          <p:cNvGrpSpPr>
            <a:grpSpLocks/>
          </p:cNvGrpSpPr>
          <p:nvPr/>
        </p:nvGrpSpPr>
        <p:grpSpPr bwMode="auto">
          <a:xfrm>
            <a:off x="6904038" y="949325"/>
            <a:ext cx="493712" cy="857250"/>
            <a:chOff x="4349" y="598"/>
            <a:chExt cx="311" cy="540"/>
          </a:xfrm>
        </p:grpSpPr>
        <p:sp>
          <p:nvSpPr>
            <p:cNvPr id="33810" name="Oval 32"/>
            <p:cNvSpPr>
              <a:spLocks noChangeArrowheads="1"/>
            </p:cNvSpPr>
            <p:nvPr/>
          </p:nvSpPr>
          <p:spPr bwMode="auto">
            <a:xfrm>
              <a:off x="4349" y="598"/>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8</a:t>
              </a:r>
            </a:p>
          </p:txBody>
        </p:sp>
        <p:sp>
          <p:nvSpPr>
            <p:cNvPr id="33811" name="Line 33"/>
            <p:cNvSpPr>
              <a:spLocks noChangeShapeType="1"/>
            </p:cNvSpPr>
            <p:nvPr/>
          </p:nvSpPr>
          <p:spPr bwMode="auto">
            <a:xfrm flipV="1">
              <a:off x="4506" y="904"/>
              <a:ext cx="0" cy="234"/>
            </a:xfrm>
            <a:prstGeom prst="line">
              <a:avLst/>
            </a:prstGeom>
            <a:noFill/>
            <a:ln w="50800">
              <a:solidFill>
                <a:srgbClr val="FF3300"/>
              </a:solidFill>
              <a:round/>
              <a:headEnd type="stealth" w="med" len="lg"/>
              <a:tailEnd type="none" w="sm" len="sm"/>
            </a:ln>
          </p:spPr>
          <p:txBody>
            <a:bodyPr/>
            <a:lstStyle/>
            <a:p>
              <a:endParaRPr lang="en-US"/>
            </a:p>
          </p:txBody>
        </p:sp>
      </p:grpSp>
      <p:grpSp>
        <p:nvGrpSpPr>
          <p:cNvPr id="33804" name="Group 37"/>
          <p:cNvGrpSpPr>
            <a:grpSpLocks/>
          </p:cNvGrpSpPr>
          <p:nvPr/>
        </p:nvGrpSpPr>
        <p:grpSpPr bwMode="auto">
          <a:xfrm>
            <a:off x="7446963" y="911225"/>
            <a:ext cx="493712" cy="895350"/>
            <a:chOff x="4691" y="574"/>
            <a:chExt cx="311" cy="564"/>
          </a:xfrm>
        </p:grpSpPr>
        <p:sp>
          <p:nvSpPr>
            <p:cNvPr id="33808" name="Oval 35"/>
            <p:cNvSpPr>
              <a:spLocks noChangeArrowheads="1"/>
            </p:cNvSpPr>
            <p:nvPr/>
          </p:nvSpPr>
          <p:spPr bwMode="auto">
            <a:xfrm>
              <a:off x="4691" y="574"/>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9</a:t>
              </a:r>
            </a:p>
          </p:txBody>
        </p:sp>
        <p:sp>
          <p:nvSpPr>
            <p:cNvPr id="33809" name="Line 36"/>
            <p:cNvSpPr>
              <a:spLocks noChangeShapeType="1"/>
            </p:cNvSpPr>
            <p:nvPr/>
          </p:nvSpPr>
          <p:spPr bwMode="auto">
            <a:xfrm flipV="1">
              <a:off x="4847" y="874"/>
              <a:ext cx="1" cy="264"/>
            </a:xfrm>
            <a:prstGeom prst="line">
              <a:avLst/>
            </a:prstGeom>
            <a:noFill/>
            <a:ln w="50800">
              <a:solidFill>
                <a:srgbClr val="FF3300"/>
              </a:solidFill>
              <a:round/>
              <a:headEnd type="stealth" w="med" len="lg"/>
              <a:tailEnd type="none" w="sm" len="sm"/>
            </a:ln>
          </p:spPr>
          <p:txBody>
            <a:bodyPr/>
            <a:lstStyle/>
            <a:p>
              <a:endParaRPr lang="en-US"/>
            </a:p>
          </p:txBody>
        </p:sp>
      </p:grpSp>
      <p:grpSp>
        <p:nvGrpSpPr>
          <p:cNvPr id="33805" name="Group 40"/>
          <p:cNvGrpSpPr>
            <a:grpSpLocks/>
          </p:cNvGrpSpPr>
          <p:nvPr/>
        </p:nvGrpSpPr>
        <p:grpSpPr bwMode="auto">
          <a:xfrm>
            <a:off x="6283325" y="949325"/>
            <a:ext cx="493713" cy="857250"/>
            <a:chOff x="3958" y="598"/>
            <a:chExt cx="311" cy="540"/>
          </a:xfrm>
        </p:grpSpPr>
        <p:sp>
          <p:nvSpPr>
            <p:cNvPr id="33806" name="Oval 38"/>
            <p:cNvSpPr>
              <a:spLocks noChangeArrowheads="1"/>
            </p:cNvSpPr>
            <p:nvPr/>
          </p:nvSpPr>
          <p:spPr bwMode="auto">
            <a:xfrm>
              <a:off x="3958" y="598"/>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10</a:t>
              </a:r>
            </a:p>
          </p:txBody>
        </p:sp>
        <p:sp>
          <p:nvSpPr>
            <p:cNvPr id="33807" name="Line 39"/>
            <p:cNvSpPr>
              <a:spLocks noChangeShapeType="1"/>
            </p:cNvSpPr>
            <p:nvPr/>
          </p:nvSpPr>
          <p:spPr bwMode="auto">
            <a:xfrm flipV="1">
              <a:off x="4115" y="904"/>
              <a:ext cx="0" cy="234"/>
            </a:xfrm>
            <a:prstGeom prst="line">
              <a:avLst/>
            </a:prstGeom>
            <a:noFill/>
            <a:ln w="50800">
              <a:solidFill>
                <a:srgbClr val="FF3300"/>
              </a:solidFill>
              <a:round/>
              <a:headEnd type="stealth" w="med" len="lg"/>
              <a:tailEnd type="none" w="sm" len="sm"/>
            </a:ln>
          </p:spPr>
          <p:txBody>
            <a:bodyP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smtClean="0"/>
              <a:t>Displaying Table Structure</a:t>
            </a:r>
          </a:p>
        </p:txBody>
      </p:sp>
      <p:sp>
        <p:nvSpPr>
          <p:cNvPr id="34819" name="Rectangle 3"/>
          <p:cNvSpPr>
            <a:spLocks noGrp="1" noChangeArrowheads="1"/>
          </p:cNvSpPr>
          <p:nvPr>
            <p:ph type="body" idx="1"/>
          </p:nvPr>
        </p:nvSpPr>
        <p:spPr>
          <a:xfrm>
            <a:off x="874713" y="1814513"/>
            <a:ext cx="7385050" cy="727075"/>
          </a:xfrm>
          <a:noFill/>
        </p:spPr>
        <p:txBody>
          <a:bodyPr/>
          <a:lstStyle/>
          <a:p>
            <a:pPr>
              <a:spcBef>
                <a:spcPct val="0"/>
              </a:spcBef>
              <a:buFont typeface="Arial" charset="0"/>
              <a:buNone/>
            </a:pPr>
            <a:r>
              <a:rPr lang="en-US" smtClean="0"/>
              <a:t>Use the </a:t>
            </a:r>
            <a:r>
              <a:rPr lang="en-US" i="1" smtClean="0">
                <a:latin typeface="Times New Roman" charset="0"/>
              </a:rPr>
              <a:t>i</a:t>
            </a:r>
            <a:r>
              <a:rPr lang="en-US" smtClean="0"/>
              <a:t>SQL*Plus </a:t>
            </a:r>
            <a:r>
              <a:rPr lang="en-US" smtClean="0">
                <a:latin typeface="Courier New" pitchFamily="49" charset="0"/>
              </a:rPr>
              <a:t>DESCRIBE</a:t>
            </a:r>
            <a:r>
              <a:rPr lang="en-US" smtClean="0"/>
              <a:t> command to display </a:t>
            </a:r>
          </a:p>
          <a:p>
            <a:pPr>
              <a:spcBef>
                <a:spcPct val="0"/>
              </a:spcBef>
              <a:buFont typeface="Arial" charset="0"/>
              <a:buNone/>
            </a:pPr>
            <a:r>
              <a:rPr lang="en-US" smtClean="0"/>
              <a:t>the structure of a table.</a:t>
            </a:r>
          </a:p>
        </p:txBody>
      </p:sp>
      <p:sp>
        <p:nvSpPr>
          <p:cNvPr id="62468" name="Rectangle 4"/>
          <p:cNvSpPr>
            <a:spLocks noChangeArrowheads="1"/>
          </p:cNvSpPr>
          <p:nvPr/>
        </p:nvSpPr>
        <p:spPr bwMode="blackWhite">
          <a:xfrm>
            <a:off x="935038" y="3003550"/>
            <a:ext cx="7289800"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DESC[RIBE] </a:t>
            </a:r>
            <a:r>
              <a:rPr lang="en-US" sz="1800" b="1" i="1">
                <a:solidFill>
                  <a:srgbClr val="000000"/>
                </a:solidFill>
                <a:latin typeface="Courier New" pitchFamily="49" charset="0"/>
              </a:rPr>
              <a:t>tablename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1692275" y="2306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p>
        </p:txBody>
      </p:sp>
      <p:sp>
        <p:nvSpPr>
          <p:cNvPr id="9219" name="Rectangle 3"/>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p>
        </p:txBody>
      </p:sp>
      <p:sp>
        <p:nvSpPr>
          <p:cNvPr id="9220" name="Rectangle 4"/>
          <p:cNvSpPr>
            <a:spLocks noChangeArrowheads="1"/>
          </p:cNvSpPr>
          <p:nvPr/>
        </p:nvSpPr>
        <p:spPr bwMode="blackWhite">
          <a:xfrm>
            <a:off x="5613400" y="22955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p>
        </p:txBody>
      </p:sp>
      <p:grpSp>
        <p:nvGrpSpPr>
          <p:cNvPr id="8197" name="Group 7"/>
          <p:cNvGrpSpPr>
            <a:grpSpLocks/>
          </p:cNvGrpSpPr>
          <p:nvPr/>
        </p:nvGrpSpPr>
        <p:grpSpPr bwMode="auto">
          <a:xfrm>
            <a:off x="1974850" y="2317750"/>
            <a:ext cx="1274763" cy="1327150"/>
            <a:chOff x="1244" y="1460"/>
            <a:chExt cx="803" cy="836"/>
          </a:xfrm>
        </p:grpSpPr>
        <p:sp>
          <p:nvSpPr>
            <p:cNvPr id="8264" name="Rectangle 5"/>
            <p:cNvSpPr>
              <a:spLocks noChangeArrowheads="1"/>
            </p:cNvSpPr>
            <p:nvPr/>
          </p:nvSpPr>
          <p:spPr bwMode="ltGray">
            <a:xfrm>
              <a:off x="1244" y="1460"/>
              <a:ext cx="425" cy="836"/>
            </a:xfrm>
            <a:prstGeom prst="rect">
              <a:avLst/>
            </a:prstGeom>
            <a:solidFill>
              <a:srgbClr val="CC3399"/>
            </a:solidFill>
            <a:ln w="9525">
              <a:noFill/>
              <a:miter lim="800000"/>
              <a:headEnd/>
              <a:tailEnd/>
            </a:ln>
          </p:spPr>
          <p:txBody>
            <a:bodyPr wrap="none" anchor="ctr"/>
            <a:lstStyle/>
            <a:p>
              <a:endParaRPr lang="en-US"/>
            </a:p>
          </p:txBody>
        </p:sp>
        <p:sp>
          <p:nvSpPr>
            <p:cNvPr id="8265" name="Rectangle 6"/>
            <p:cNvSpPr>
              <a:spLocks noChangeArrowheads="1"/>
            </p:cNvSpPr>
            <p:nvPr/>
          </p:nvSpPr>
          <p:spPr bwMode="ltGray">
            <a:xfrm>
              <a:off x="1852" y="1460"/>
              <a:ext cx="195" cy="836"/>
            </a:xfrm>
            <a:prstGeom prst="rect">
              <a:avLst/>
            </a:prstGeom>
            <a:solidFill>
              <a:srgbClr val="CC3399"/>
            </a:solidFill>
            <a:ln w="9525">
              <a:noFill/>
              <a:miter lim="800000"/>
              <a:headEnd/>
              <a:tailEnd/>
            </a:ln>
          </p:spPr>
          <p:txBody>
            <a:bodyPr wrap="none" anchor="ctr"/>
            <a:lstStyle/>
            <a:p>
              <a:endParaRPr lang="en-US"/>
            </a:p>
          </p:txBody>
        </p:sp>
      </p:grpSp>
      <p:grpSp>
        <p:nvGrpSpPr>
          <p:cNvPr id="8198" name="Group 11"/>
          <p:cNvGrpSpPr>
            <a:grpSpLocks/>
          </p:cNvGrpSpPr>
          <p:nvPr/>
        </p:nvGrpSpPr>
        <p:grpSpPr bwMode="auto">
          <a:xfrm>
            <a:off x="5622925" y="2459038"/>
            <a:ext cx="1825625" cy="1066800"/>
            <a:chOff x="3422" y="1549"/>
            <a:chExt cx="1150" cy="672"/>
          </a:xfrm>
        </p:grpSpPr>
        <p:sp>
          <p:nvSpPr>
            <p:cNvPr id="8261" name="Rectangle 8"/>
            <p:cNvSpPr>
              <a:spLocks noChangeArrowheads="1"/>
            </p:cNvSpPr>
            <p:nvPr/>
          </p:nvSpPr>
          <p:spPr bwMode="ltGray">
            <a:xfrm>
              <a:off x="3422" y="1741"/>
              <a:ext cx="1150" cy="91"/>
            </a:xfrm>
            <a:prstGeom prst="rect">
              <a:avLst/>
            </a:prstGeom>
            <a:solidFill>
              <a:srgbClr val="CC3399"/>
            </a:solidFill>
            <a:ln w="9525">
              <a:noFill/>
              <a:miter lim="800000"/>
              <a:headEnd/>
              <a:tailEnd/>
            </a:ln>
          </p:spPr>
          <p:txBody>
            <a:bodyPr wrap="none" anchor="ctr"/>
            <a:lstStyle/>
            <a:p>
              <a:endParaRPr lang="en-US"/>
            </a:p>
          </p:txBody>
        </p:sp>
        <p:sp>
          <p:nvSpPr>
            <p:cNvPr id="8262" name="Rectangle 9"/>
            <p:cNvSpPr>
              <a:spLocks noChangeArrowheads="1"/>
            </p:cNvSpPr>
            <p:nvPr/>
          </p:nvSpPr>
          <p:spPr bwMode="ltGray">
            <a:xfrm>
              <a:off x="3422" y="2026"/>
              <a:ext cx="1150" cy="195"/>
            </a:xfrm>
            <a:prstGeom prst="rect">
              <a:avLst/>
            </a:prstGeom>
            <a:solidFill>
              <a:srgbClr val="CC3399"/>
            </a:solidFill>
            <a:ln w="9525">
              <a:noFill/>
              <a:miter lim="800000"/>
              <a:headEnd/>
              <a:tailEnd/>
            </a:ln>
          </p:spPr>
          <p:txBody>
            <a:bodyPr wrap="none" anchor="ctr"/>
            <a:lstStyle/>
            <a:p>
              <a:endParaRPr lang="en-US"/>
            </a:p>
          </p:txBody>
        </p:sp>
        <p:sp>
          <p:nvSpPr>
            <p:cNvPr id="8263" name="Rectangle 10"/>
            <p:cNvSpPr>
              <a:spLocks noChangeArrowheads="1"/>
            </p:cNvSpPr>
            <p:nvPr/>
          </p:nvSpPr>
          <p:spPr bwMode="ltGray">
            <a:xfrm>
              <a:off x="3422" y="1549"/>
              <a:ext cx="1150" cy="85"/>
            </a:xfrm>
            <a:prstGeom prst="rect">
              <a:avLst/>
            </a:prstGeom>
            <a:solidFill>
              <a:srgbClr val="CC3399"/>
            </a:solidFill>
            <a:ln w="9525">
              <a:noFill/>
              <a:miter lim="800000"/>
              <a:headEnd/>
              <a:tailEnd/>
            </a:ln>
          </p:spPr>
          <p:txBody>
            <a:bodyPr wrap="none" anchor="ctr"/>
            <a:lstStyle/>
            <a:p>
              <a:endParaRPr lang="en-US"/>
            </a:p>
          </p:txBody>
        </p:sp>
      </p:grpSp>
      <p:sp>
        <p:nvSpPr>
          <p:cNvPr id="8199" name="Line 12"/>
          <p:cNvSpPr>
            <a:spLocks noChangeShapeType="1"/>
          </p:cNvSpPr>
          <p:nvPr/>
        </p:nvSpPr>
        <p:spPr bwMode="auto">
          <a:xfrm>
            <a:off x="6581775" y="22828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00" name="Line 13"/>
          <p:cNvSpPr>
            <a:spLocks noChangeShapeType="1"/>
          </p:cNvSpPr>
          <p:nvPr/>
        </p:nvSpPr>
        <p:spPr bwMode="auto">
          <a:xfrm>
            <a:off x="5886450" y="22828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01" name="Line 14"/>
          <p:cNvSpPr>
            <a:spLocks noChangeShapeType="1"/>
          </p:cNvSpPr>
          <p:nvPr/>
        </p:nvSpPr>
        <p:spPr bwMode="auto">
          <a:xfrm>
            <a:off x="5600700" y="24542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2" name="Line 15"/>
          <p:cNvSpPr>
            <a:spLocks noChangeShapeType="1"/>
          </p:cNvSpPr>
          <p:nvPr/>
        </p:nvSpPr>
        <p:spPr bwMode="auto">
          <a:xfrm>
            <a:off x="5600700" y="26066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3" name="Line 16"/>
          <p:cNvSpPr>
            <a:spLocks noChangeShapeType="1"/>
          </p:cNvSpPr>
          <p:nvPr/>
        </p:nvSpPr>
        <p:spPr bwMode="auto">
          <a:xfrm>
            <a:off x="5600700" y="27590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4" name="Line 17"/>
          <p:cNvSpPr>
            <a:spLocks noChangeShapeType="1"/>
          </p:cNvSpPr>
          <p:nvPr/>
        </p:nvSpPr>
        <p:spPr bwMode="auto">
          <a:xfrm>
            <a:off x="5600700" y="29114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5" name="Line 18"/>
          <p:cNvSpPr>
            <a:spLocks noChangeShapeType="1"/>
          </p:cNvSpPr>
          <p:nvPr/>
        </p:nvSpPr>
        <p:spPr bwMode="auto">
          <a:xfrm>
            <a:off x="5600700" y="30638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6" name="Line 19"/>
          <p:cNvSpPr>
            <a:spLocks noChangeShapeType="1"/>
          </p:cNvSpPr>
          <p:nvPr/>
        </p:nvSpPr>
        <p:spPr bwMode="auto">
          <a:xfrm>
            <a:off x="5600700" y="32162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7" name="Line 20"/>
          <p:cNvSpPr>
            <a:spLocks noChangeShapeType="1"/>
          </p:cNvSpPr>
          <p:nvPr/>
        </p:nvSpPr>
        <p:spPr bwMode="auto">
          <a:xfrm>
            <a:off x="5600700" y="33686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8" name="Line 21"/>
          <p:cNvSpPr>
            <a:spLocks noChangeShapeType="1"/>
          </p:cNvSpPr>
          <p:nvPr/>
        </p:nvSpPr>
        <p:spPr bwMode="auto">
          <a:xfrm>
            <a:off x="5600700" y="35210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09" name="Line 22"/>
          <p:cNvSpPr>
            <a:spLocks noChangeShapeType="1"/>
          </p:cNvSpPr>
          <p:nvPr/>
        </p:nvSpPr>
        <p:spPr bwMode="auto">
          <a:xfrm>
            <a:off x="6853238" y="22828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10" name="Line 23"/>
          <p:cNvSpPr>
            <a:spLocks noChangeShapeType="1"/>
          </p:cNvSpPr>
          <p:nvPr/>
        </p:nvSpPr>
        <p:spPr bwMode="auto">
          <a:xfrm>
            <a:off x="7178675" y="22812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11" name="Rectangle 24"/>
          <p:cNvSpPr>
            <a:spLocks noGrp="1" noChangeArrowheads="1"/>
          </p:cNvSpPr>
          <p:nvPr>
            <p:ph type="title"/>
          </p:nvPr>
        </p:nvSpPr>
        <p:spPr>
          <a:noFill/>
        </p:spPr>
        <p:txBody>
          <a:bodyPr/>
          <a:lstStyle/>
          <a:p>
            <a:r>
              <a:rPr lang="en-US" smtClean="0"/>
              <a:t>Capabilities of SQL </a:t>
            </a:r>
            <a:r>
              <a:rPr lang="en-US" smtClean="0">
                <a:latin typeface="Courier New" pitchFamily="49" charset="0"/>
              </a:rPr>
              <a:t>SELECT</a:t>
            </a:r>
            <a:r>
              <a:rPr lang="en-US" smtClean="0"/>
              <a:t> Statements</a:t>
            </a:r>
          </a:p>
        </p:txBody>
      </p:sp>
      <p:sp>
        <p:nvSpPr>
          <p:cNvPr id="9241" name="Rectangle 25"/>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p>
        </p:txBody>
      </p:sp>
      <p:grpSp>
        <p:nvGrpSpPr>
          <p:cNvPr id="8213" name="Group 28"/>
          <p:cNvGrpSpPr>
            <a:grpSpLocks/>
          </p:cNvGrpSpPr>
          <p:nvPr/>
        </p:nvGrpSpPr>
        <p:grpSpPr bwMode="auto">
          <a:xfrm>
            <a:off x="3216275" y="4398963"/>
            <a:ext cx="2708275" cy="1330325"/>
            <a:chOff x="2026" y="2771"/>
            <a:chExt cx="1706" cy="838"/>
          </a:xfrm>
        </p:grpSpPr>
        <p:sp>
          <p:nvSpPr>
            <p:cNvPr id="8259" name="Rectangle 26"/>
            <p:cNvSpPr>
              <a:spLocks noChangeArrowheads="1"/>
            </p:cNvSpPr>
            <p:nvPr/>
          </p:nvSpPr>
          <p:spPr bwMode="ltGray">
            <a:xfrm>
              <a:off x="2026" y="2771"/>
              <a:ext cx="165" cy="835"/>
            </a:xfrm>
            <a:prstGeom prst="rect">
              <a:avLst/>
            </a:prstGeom>
            <a:solidFill>
              <a:srgbClr val="CC3399"/>
            </a:solidFill>
            <a:ln w="9525">
              <a:noFill/>
              <a:miter lim="800000"/>
              <a:headEnd/>
              <a:tailEnd/>
            </a:ln>
          </p:spPr>
          <p:txBody>
            <a:bodyPr wrap="none" anchor="ctr"/>
            <a:lstStyle/>
            <a:p>
              <a:endParaRPr lang="en-US"/>
            </a:p>
          </p:txBody>
        </p:sp>
        <p:sp>
          <p:nvSpPr>
            <p:cNvPr id="8260" name="Rectangle 27"/>
            <p:cNvSpPr>
              <a:spLocks noChangeArrowheads="1"/>
            </p:cNvSpPr>
            <p:nvPr/>
          </p:nvSpPr>
          <p:spPr bwMode="ltGray">
            <a:xfrm>
              <a:off x="3567" y="2774"/>
              <a:ext cx="165" cy="835"/>
            </a:xfrm>
            <a:prstGeom prst="rect">
              <a:avLst/>
            </a:prstGeom>
            <a:solidFill>
              <a:srgbClr val="CC3399"/>
            </a:solidFill>
            <a:ln w="9525">
              <a:noFill/>
              <a:miter lim="800000"/>
              <a:headEnd/>
              <a:tailEnd/>
            </a:ln>
          </p:spPr>
          <p:txBody>
            <a:bodyPr wrap="none" anchor="ctr"/>
            <a:lstStyle/>
            <a:p>
              <a:endParaRPr lang="en-US"/>
            </a:p>
          </p:txBody>
        </p:sp>
      </p:grpSp>
      <p:sp>
        <p:nvSpPr>
          <p:cNvPr id="8214" name="Rectangle 29"/>
          <p:cNvSpPr>
            <a:spLocks noChangeArrowheads="1"/>
          </p:cNvSpPr>
          <p:nvPr/>
        </p:nvSpPr>
        <p:spPr bwMode="auto">
          <a:xfrm>
            <a:off x="5505450" y="1828800"/>
            <a:ext cx="1428750" cy="427038"/>
          </a:xfrm>
          <a:prstGeom prst="rect">
            <a:avLst/>
          </a:prstGeom>
          <a:noFill/>
          <a:ln w="9525">
            <a:noFill/>
            <a:miter lim="800000"/>
            <a:headEnd/>
            <a:tailEnd/>
          </a:ln>
        </p:spPr>
        <p:txBody>
          <a:bodyPr wrap="none" lIns="92075" tIns="46038" rIns="92075" bIns="46038">
            <a:spAutoFit/>
          </a:bodyPr>
          <a:lstStyle/>
          <a:p>
            <a:r>
              <a:rPr lang="en-US" sz="2200" b="1">
                <a:solidFill>
                  <a:schemeClr val="tx1"/>
                </a:solidFill>
                <a:latin typeface="Arial" charset="0"/>
              </a:rPr>
              <a:t>Selection</a:t>
            </a:r>
          </a:p>
        </p:txBody>
      </p:sp>
      <p:sp>
        <p:nvSpPr>
          <p:cNvPr id="8215" name="Rectangle 30"/>
          <p:cNvSpPr>
            <a:spLocks noChangeArrowheads="1"/>
          </p:cNvSpPr>
          <p:nvPr/>
        </p:nvSpPr>
        <p:spPr bwMode="auto">
          <a:xfrm>
            <a:off x="1577975" y="1822450"/>
            <a:ext cx="1550988" cy="427038"/>
          </a:xfrm>
          <a:prstGeom prst="rect">
            <a:avLst/>
          </a:prstGeom>
          <a:noFill/>
          <a:ln w="9525">
            <a:noFill/>
            <a:miter lim="800000"/>
            <a:headEnd/>
            <a:tailEnd/>
          </a:ln>
        </p:spPr>
        <p:txBody>
          <a:bodyPr wrap="none" lIns="92075" tIns="46038" rIns="92075" bIns="46038">
            <a:spAutoFit/>
          </a:bodyPr>
          <a:lstStyle/>
          <a:p>
            <a:r>
              <a:rPr lang="en-US" sz="2200" b="1">
                <a:solidFill>
                  <a:schemeClr val="tx1"/>
                </a:solidFill>
                <a:latin typeface="Arial" charset="0"/>
              </a:rPr>
              <a:t>Projection</a:t>
            </a:r>
          </a:p>
        </p:txBody>
      </p:sp>
      <p:sp>
        <p:nvSpPr>
          <p:cNvPr id="8216"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17"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18"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19"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20"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21"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22"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23"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24"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25"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26"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27"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28"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29"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30"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1"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2"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3"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4"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5"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6"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7"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38"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39"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40"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41" name="Rectangle 56"/>
          <p:cNvSpPr>
            <a:spLocks noChangeArrowheads="1"/>
          </p:cNvSpPr>
          <p:nvPr/>
        </p:nvSpPr>
        <p:spPr bwMode="auto">
          <a:xfrm>
            <a:off x="1541463" y="5846763"/>
            <a:ext cx="1058862"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Arial" charset="0"/>
              </a:rPr>
              <a:t>Table 1</a:t>
            </a:r>
          </a:p>
        </p:txBody>
      </p:sp>
      <p:sp>
        <p:nvSpPr>
          <p:cNvPr id="8242" name="Rectangle 57"/>
          <p:cNvSpPr>
            <a:spLocks noChangeArrowheads="1"/>
          </p:cNvSpPr>
          <p:nvPr/>
        </p:nvSpPr>
        <p:spPr bwMode="auto">
          <a:xfrm>
            <a:off x="5561013" y="5842000"/>
            <a:ext cx="1058862"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Arial" charset="0"/>
              </a:rPr>
              <a:t>Table 2</a:t>
            </a:r>
          </a:p>
        </p:txBody>
      </p:sp>
      <p:sp>
        <p:nvSpPr>
          <p:cNvPr id="8243" name="Rectangle 58"/>
          <p:cNvSpPr>
            <a:spLocks noChangeArrowheads="1"/>
          </p:cNvSpPr>
          <p:nvPr/>
        </p:nvSpPr>
        <p:spPr bwMode="auto">
          <a:xfrm>
            <a:off x="5570538" y="3743325"/>
            <a:ext cx="1058862"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Arial" charset="0"/>
              </a:rPr>
              <a:t>Table 1</a:t>
            </a:r>
          </a:p>
        </p:txBody>
      </p:sp>
      <p:sp>
        <p:nvSpPr>
          <p:cNvPr id="8244" name="Rectangle 59"/>
          <p:cNvSpPr>
            <a:spLocks noChangeArrowheads="1"/>
          </p:cNvSpPr>
          <p:nvPr/>
        </p:nvSpPr>
        <p:spPr bwMode="auto">
          <a:xfrm>
            <a:off x="1584325" y="3746500"/>
            <a:ext cx="1058863"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Arial" charset="0"/>
              </a:rPr>
              <a:t>Table 1</a:t>
            </a:r>
          </a:p>
        </p:txBody>
      </p:sp>
      <p:sp>
        <p:nvSpPr>
          <p:cNvPr id="8245" name="Line 60"/>
          <p:cNvSpPr>
            <a:spLocks noChangeShapeType="1"/>
          </p:cNvSpPr>
          <p:nvPr/>
        </p:nvSpPr>
        <p:spPr bwMode="auto">
          <a:xfrm>
            <a:off x="2660650" y="22939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46" name="Line 61"/>
          <p:cNvSpPr>
            <a:spLocks noChangeShapeType="1"/>
          </p:cNvSpPr>
          <p:nvPr/>
        </p:nvSpPr>
        <p:spPr bwMode="auto">
          <a:xfrm>
            <a:off x="1965325" y="22939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47" name="Line 62"/>
          <p:cNvSpPr>
            <a:spLocks noChangeShapeType="1"/>
          </p:cNvSpPr>
          <p:nvPr/>
        </p:nvSpPr>
        <p:spPr bwMode="auto">
          <a:xfrm>
            <a:off x="1679575" y="24653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48" name="Line 63"/>
          <p:cNvSpPr>
            <a:spLocks noChangeShapeType="1"/>
          </p:cNvSpPr>
          <p:nvPr/>
        </p:nvSpPr>
        <p:spPr bwMode="auto">
          <a:xfrm>
            <a:off x="1679575" y="2617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49" name="Line 64"/>
          <p:cNvSpPr>
            <a:spLocks noChangeShapeType="1"/>
          </p:cNvSpPr>
          <p:nvPr/>
        </p:nvSpPr>
        <p:spPr bwMode="auto">
          <a:xfrm>
            <a:off x="1679575" y="2770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50" name="Line 65"/>
          <p:cNvSpPr>
            <a:spLocks noChangeShapeType="1"/>
          </p:cNvSpPr>
          <p:nvPr/>
        </p:nvSpPr>
        <p:spPr bwMode="auto">
          <a:xfrm>
            <a:off x="1679575" y="29225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51" name="Line 66"/>
          <p:cNvSpPr>
            <a:spLocks noChangeShapeType="1"/>
          </p:cNvSpPr>
          <p:nvPr/>
        </p:nvSpPr>
        <p:spPr bwMode="auto">
          <a:xfrm>
            <a:off x="1679575" y="30749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52" name="Line 67"/>
          <p:cNvSpPr>
            <a:spLocks noChangeShapeType="1"/>
          </p:cNvSpPr>
          <p:nvPr/>
        </p:nvSpPr>
        <p:spPr bwMode="auto">
          <a:xfrm>
            <a:off x="1679575" y="32273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53" name="Line 68"/>
          <p:cNvSpPr>
            <a:spLocks noChangeShapeType="1"/>
          </p:cNvSpPr>
          <p:nvPr/>
        </p:nvSpPr>
        <p:spPr bwMode="auto">
          <a:xfrm>
            <a:off x="1679575" y="3379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54" name="Line 69"/>
          <p:cNvSpPr>
            <a:spLocks noChangeShapeType="1"/>
          </p:cNvSpPr>
          <p:nvPr/>
        </p:nvSpPr>
        <p:spPr bwMode="auto">
          <a:xfrm>
            <a:off x="1679575" y="3532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8255" name="Line 70"/>
          <p:cNvSpPr>
            <a:spLocks noChangeShapeType="1"/>
          </p:cNvSpPr>
          <p:nvPr/>
        </p:nvSpPr>
        <p:spPr bwMode="auto">
          <a:xfrm>
            <a:off x="2932113" y="22939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8256" name="Line 71"/>
          <p:cNvSpPr>
            <a:spLocks noChangeShapeType="1"/>
          </p:cNvSpPr>
          <p:nvPr/>
        </p:nvSpPr>
        <p:spPr bwMode="auto">
          <a:xfrm>
            <a:off x="3257550" y="2292350"/>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8257" name="Rectangle 72"/>
          <p:cNvSpPr>
            <a:spLocks noChangeArrowheads="1"/>
          </p:cNvSpPr>
          <p:nvPr/>
        </p:nvSpPr>
        <p:spPr bwMode="auto">
          <a:xfrm>
            <a:off x="4217988" y="4589463"/>
            <a:ext cx="706437" cy="396875"/>
          </a:xfrm>
          <a:prstGeom prst="rect">
            <a:avLst/>
          </a:prstGeom>
          <a:noFill/>
          <a:ln w="9525">
            <a:noFill/>
            <a:miter lim="800000"/>
            <a:headEnd/>
            <a:tailEnd/>
          </a:ln>
        </p:spPr>
        <p:txBody>
          <a:bodyPr wrap="none" lIns="92075" tIns="46038" rIns="92075" bIns="46038">
            <a:spAutoFit/>
          </a:bodyPr>
          <a:lstStyle/>
          <a:p>
            <a:r>
              <a:rPr lang="en-US" sz="2000" b="1">
                <a:solidFill>
                  <a:schemeClr val="tx1"/>
                </a:solidFill>
                <a:latin typeface="Arial" charset="0"/>
              </a:rPr>
              <a:t>Join</a:t>
            </a:r>
          </a:p>
        </p:txBody>
      </p:sp>
      <p:sp>
        <p:nvSpPr>
          <p:cNvPr id="8258"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p:spPr>
        <p:txBody>
          <a:bodyPr/>
          <a:lstStyle/>
          <a:p>
            <a:endParaRPr lang="en-US"/>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r>
              <a:rPr lang="en-US" smtClean="0"/>
              <a:t>Displaying Table Structure</a:t>
            </a:r>
          </a:p>
        </p:txBody>
      </p:sp>
      <p:sp>
        <p:nvSpPr>
          <p:cNvPr id="64523" name="Rectangle 11"/>
          <p:cNvSpPr>
            <a:spLocks noChangeArrowheads="1"/>
          </p:cNvSpPr>
          <p:nvPr/>
        </p:nvSpPr>
        <p:spPr bwMode="blackWhite">
          <a:xfrm>
            <a:off x="1087438" y="1936750"/>
            <a:ext cx="6881812"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DESCRIBE employees</a:t>
            </a:r>
          </a:p>
        </p:txBody>
      </p:sp>
      <p:pic>
        <p:nvPicPr>
          <p:cNvPr id="35844" name="Picture 15"/>
          <p:cNvPicPr>
            <a:picLocks noChangeAspect="1" noChangeArrowheads="1"/>
          </p:cNvPicPr>
          <p:nvPr/>
        </p:nvPicPr>
        <p:blipFill>
          <a:blip r:embed="rId3"/>
          <a:srcRect/>
          <a:stretch>
            <a:fillRect/>
          </a:stretch>
        </p:blipFill>
        <p:spPr bwMode="auto">
          <a:xfrm>
            <a:off x="1087438" y="2584450"/>
            <a:ext cx="6953250" cy="2628900"/>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8"/>
          <p:cNvPicPr>
            <a:picLocks noChangeAspect="1" noChangeArrowheads="1"/>
          </p:cNvPicPr>
          <p:nvPr/>
        </p:nvPicPr>
        <p:blipFill>
          <a:blip r:embed="rId3"/>
          <a:srcRect/>
          <a:stretch>
            <a:fillRect/>
          </a:stretch>
        </p:blipFill>
        <p:spPr bwMode="auto">
          <a:xfrm>
            <a:off x="1041400" y="1392238"/>
            <a:ext cx="7239000" cy="3971925"/>
          </a:xfrm>
          <a:prstGeom prst="rect">
            <a:avLst/>
          </a:prstGeom>
          <a:noFill/>
          <a:ln w="25400">
            <a:solidFill>
              <a:schemeClr val="bg1"/>
            </a:solidFill>
            <a:miter lim="800000"/>
            <a:headEnd type="none" w="sm" len="sm"/>
            <a:tailEnd type="none" w="sm" len="sm"/>
          </a:ln>
        </p:spPr>
      </p:pic>
      <p:sp>
        <p:nvSpPr>
          <p:cNvPr id="36867" name="Rectangle 3"/>
          <p:cNvSpPr>
            <a:spLocks noGrp="1" noChangeArrowheads="1"/>
          </p:cNvSpPr>
          <p:nvPr>
            <p:ph type="title"/>
          </p:nvPr>
        </p:nvSpPr>
        <p:spPr>
          <a:noFill/>
        </p:spPr>
        <p:txBody>
          <a:bodyPr/>
          <a:lstStyle/>
          <a:p>
            <a:r>
              <a:rPr lang="en-US" smtClean="0"/>
              <a:t>Interacting with Script Files</a:t>
            </a:r>
          </a:p>
        </p:txBody>
      </p:sp>
      <p:sp>
        <p:nvSpPr>
          <p:cNvPr id="36868" name="Rectangle 4"/>
          <p:cNvSpPr>
            <a:spLocks noChangeArrowheads="1"/>
          </p:cNvSpPr>
          <p:nvPr/>
        </p:nvSpPr>
        <p:spPr bwMode="auto">
          <a:xfrm>
            <a:off x="1146175" y="3221038"/>
            <a:ext cx="4451350" cy="581025"/>
          </a:xfrm>
          <a:prstGeom prst="rect">
            <a:avLst/>
          </a:prstGeom>
          <a:noFill/>
          <a:ln w="9525">
            <a:noFill/>
            <a:miter lim="800000"/>
            <a:headEnd/>
            <a:tailEnd/>
          </a:ln>
        </p:spPr>
        <p:txBody>
          <a:bodyPr wrap="none" lIns="92075" tIns="46038" rIns="92075" bIns="46038">
            <a:spAutoFit/>
          </a:bodyPr>
          <a:lstStyle/>
          <a:p>
            <a:r>
              <a:rPr lang="en-US" sz="1600" b="1">
                <a:solidFill>
                  <a:schemeClr val="bg1"/>
                </a:solidFill>
                <a:latin typeface="Courier New" pitchFamily="49" charset="0"/>
              </a:rPr>
              <a:t>SELECT last_name, hire_date, salary</a:t>
            </a:r>
          </a:p>
          <a:p>
            <a:r>
              <a:rPr lang="en-US" sz="1600" b="1">
                <a:solidFill>
                  <a:schemeClr val="bg1"/>
                </a:solidFill>
                <a:latin typeface="Courier New" pitchFamily="49" charset="0"/>
              </a:rPr>
              <a:t>FROM   employees;</a:t>
            </a:r>
          </a:p>
        </p:txBody>
      </p:sp>
      <p:grpSp>
        <p:nvGrpSpPr>
          <p:cNvPr id="36869" name="Group 7"/>
          <p:cNvGrpSpPr>
            <a:grpSpLocks/>
          </p:cNvGrpSpPr>
          <p:nvPr/>
        </p:nvGrpSpPr>
        <p:grpSpPr bwMode="auto">
          <a:xfrm>
            <a:off x="5819775" y="3298825"/>
            <a:ext cx="977900" cy="493713"/>
            <a:chOff x="3666" y="2078"/>
            <a:chExt cx="616" cy="311"/>
          </a:xfrm>
        </p:grpSpPr>
        <p:sp>
          <p:nvSpPr>
            <p:cNvPr id="36873" name="Line 5"/>
            <p:cNvSpPr>
              <a:spLocks noChangeShapeType="1"/>
            </p:cNvSpPr>
            <p:nvPr/>
          </p:nvSpPr>
          <p:spPr bwMode="auto">
            <a:xfrm flipV="1">
              <a:off x="3666" y="2226"/>
              <a:ext cx="300" cy="8"/>
            </a:xfrm>
            <a:prstGeom prst="line">
              <a:avLst/>
            </a:prstGeom>
            <a:noFill/>
            <a:ln w="50800">
              <a:solidFill>
                <a:srgbClr val="FF3300"/>
              </a:solidFill>
              <a:round/>
              <a:headEnd type="stealth" w="med" len="lg"/>
              <a:tailEnd type="none" w="sm" len="sm"/>
            </a:ln>
          </p:spPr>
          <p:txBody>
            <a:bodyPr/>
            <a:lstStyle/>
            <a:p>
              <a:endParaRPr lang="en-US"/>
            </a:p>
          </p:txBody>
        </p:sp>
        <p:sp>
          <p:nvSpPr>
            <p:cNvPr id="36874" name="Oval 6"/>
            <p:cNvSpPr>
              <a:spLocks noChangeArrowheads="1"/>
            </p:cNvSpPr>
            <p:nvPr/>
          </p:nvSpPr>
          <p:spPr bwMode="auto">
            <a:xfrm>
              <a:off x="3971" y="2078"/>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1</a:t>
              </a:r>
            </a:p>
          </p:txBody>
        </p:sp>
      </p:grpSp>
      <p:grpSp>
        <p:nvGrpSpPr>
          <p:cNvPr id="36870" name="Group 10"/>
          <p:cNvGrpSpPr>
            <a:grpSpLocks/>
          </p:cNvGrpSpPr>
          <p:nvPr/>
        </p:nvGrpSpPr>
        <p:grpSpPr bwMode="auto">
          <a:xfrm>
            <a:off x="7021513" y="4111625"/>
            <a:ext cx="493712" cy="914400"/>
            <a:chOff x="4423" y="2590"/>
            <a:chExt cx="311" cy="576"/>
          </a:xfrm>
        </p:grpSpPr>
        <p:sp>
          <p:nvSpPr>
            <p:cNvPr id="36871" name="Oval 8"/>
            <p:cNvSpPr>
              <a:spLocks noChangeArrowheads="1"/>
            </p:cNvSpPr>
            <p:nvPr/>
          </p:nvSpPr>
          <p:spPr bwMode="auto">
            <a:xfrm>
              <a:off x="4423" y="2590"/>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2</a:t>
              </a:r>
            </a:p>
          </p:txBody>
        </p:sp>
        <p:sp>
          <p:nvSpPr>
            <p:cNvPr id="36872" name="Line 9"/>
            <p:cNvSpPr>
              <a:spLocks noChangeShapeType="1"/>
            </p:cNvSpPr>
            <p:nvPr/>
          </p:nvSpPr>
          <p:spPr bwMode="auto">
            <a:xfrm flipV="1">
              <a:off x="4580" y="2908"/>
              <a:ext cx="0" cy="258"/>
            </a:xfrm>
            <a:prstGeom prst="line">
              <a:avLst/>
            </a:prstGeom>
            <a:noFill/>
            <a:ln w="50800">
              <a:solidFill>
                <a:srgbClr val="FF3300"/>
              </a:solidFill>
              <a:round/>
              <a:headEnd type="stealth" w="med" len="lg"/>
              <a:tailEnd type="none" w="sm" len="sm"/>
            </a:ln>
          </p:spPr>
          <p:txBody>
            <a:bodyPr/>
            <a:lstStyle/>
            <a:p>
              <a:endParaRPr lang="en-US"/>
            </a:p>
          </p:txBody>
        </p:sp>
      </p:gr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3"/>
          <p:cNvPicPr>
            <a:picLocks noChangeAspect="1" noChangeArrowheads="1"/>
          </p:cNvPicPr>
          <p:nvPr/>
        </p:nvPicPr>
        <p:blipFill>
          <a:blip r:embed="rId3"/>
          <a:srcRect/>
          <a:stretch>
            <a:fillRect/>
          </a:stretch>
        </p:blipFill>
        <p:spPr bwMode="auto">
          <a:xfrm>
            <a:off x="952500" y="1468438"/>
            <a:ext cx="7239000" cy="3971925"/>
          </a:xfrm>
          <a:prstGeom prst="rect">
            <a:avLst/>
          </a:prstGeom>
          <a:noFill/>
          <a:ln w="25400">
            <a:solidFill>
              <a:schemeClr val="bg1"/>
            </a:solidFill>
            <a:miter lim="800000"/>
            <a:headEnd type="none" w="sm" len="sm"/>
            <a:tailEnd type="none" w="sm" len="sm"/>
          </a:ln>
        </p:spPr>
      </p:pic>
      <p:sp>
        <p:nvSpPr>
          <p:cNvPr id="37891" name="Rectangle 3"/>
          <p:cNvSpPr>
            <a:spLocks noGrp="1" noChangeArrowheads="1"/>
          </p:cNvSpPr>
          <p:nvPr>
            <p:ph type="title"/>
          </p:nvPr>
        </p:nvSpPr>
        <p:spPr>
          <a:noFill/>
        </p:spPr>
        <p:txBody>
          <a:bodyPr/>
          <a:lstStyle/>
          <a:p>
            <a:r>
              <a:rPr lang="en-US" smtClean="0"/>
              <a:t>Interacting with Script Files</a:t>
            </a:r>
          </a:p>
        </p:txBody>
      </p:sp>
      <p:grpSp>
        <p:nvGrpSpPr>
          <p:cNvPr id="37892" name="Group 7"/>
          <p:cNvGrpSpPr>
            <a:grpSpLocks/>
          </p:cNvGrpSpPr>
          <p:nvPr/>
        </p:nvGrpSpPr>
        <p:grpSpPr bwMode="auto">
          <a:xfrm>
            <a:off x="2452688" y="1439863"/>
            <a:ext cx="493712" cy="914400"/>
            <a:chOff x="1545" y="907"/>
            <a:chExt cx="311" cy="576"/>
          </a:xfrm>
        </p:grpSpPr>
        <p:sp>
          <p:nvSpPr>
            <p:cNvPr id="37901" name="Oval 5"/>
            <p:cNvSpPr>
              <a:spLocks noChangeArrowheads="1"/>
            </p:cNvSpPr>
            <p:nvPr/>
          </p:nvSpPr>
          <p:spPr bwMode="auto">
            <a:xfrm>
              <a:off x="1545" y="907"/>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1</a:t>
              </a:r>
            </a:p>
          </p:txBody>
        </p:sp>
        <p:sp>
          <p:nvSpPr>
            <p:cNvPr id="37902" name="Line 6"/>
            <p:cNvSpPr>
              <a:spLocks noChangeShapeType="1"/>
            </p:cNvSpPr>
            <p:nvPr/>
          </p:nvSpPr>
          <p:spPr bwMode="auto">
            <a:xfrm flipV="1">
              <a:off x="1702" y="1225"/>
              <a:ext cx="0" cy="258"/>
            </a:xfrm>
            <a:prstGeom prst="line">
              <a:avLst/>
            </a:prstGeom>
            <a:noFill/>
            <a:ln w="50800">
              <a:solidFill>
                <a:srgbClr val="FF3300"/>
              </a:solidFill>
              <a:round/>
              <a:headEnd type="stealth" w="med" len="lg"/>
              <a:tailEnd type="none" w="sm" len="sm"/>
            </a:ln>
          </p:spPr>
          <p:txBody>
            <a:bodyPr/>
            <a:lstStyle/>
            <a:p>
              <a:endParaRPr lang="en-US"/>
            </a:p>
          </p:txBody>
        </p:sp>
      </p:grpSp>
      <p:sp>
        <p:nvSpPr>
          <p:cNvPr id="37893" name="Rectangle 8"/>
          <p:cNvSpPr>
            <a:spLocks noChangeArrowheads="1"/>
          </p:cNvSpPr>
          <p:nvPr/>
        </p:nvSpPr>
        <p:spPr bwMode="auto">
          <a:xfrm>
            <a:off x="2419350" y="2359025"/>
            <a:ext cx="2506663" cy="336550"/>
          </a:xfrm>
          <a:prstGeom prst="rect">
            <a:avLst/>
          </a:prstGeom>
          <a:noFill/>
          <a:ln w="9525">
            <a:noFill/>
            <a:miter lim="800000"/>
            <a:headEnd/>
            <a:tailEnd/>
          </a:ln>
        </p:spPr>
        <p:txBody>
          <a:bodyPr wrap="none" lIns="92075" tIns="46038" rIns="92075" bIns="46038">
            <a:spAutoFit/>
          </a:bodyPr>
          <a:lstStyle/>
          <a:p>
            <a:r>
              <a:rPr lang="en-US" sz="1600" b="1">
                <a:solidFill>
                  <a:schemeClr val="bg2"/>
                </a:solidFill>
                <a:latin typeface="Courier New" pitchFamily="49" charset="0"/>
              </a:rPr>
              <a:t>D:\temp\emp_sql.htm</a:t>
            </a:r>
          </a:p>
        </p:txBody>
      </p:sp>
      <p:grpSp>
        <p:nvGrpSpPr>
          <p:cNvPr id="37894" name="Group 11"/>
          <p:cNvGrpSpPr>
            <a:grpSpLocks/>
          </p:cNvGrpSpPr>
          <p:nvPr/>
        </p:nvGrpSpPr>
        <p:grpSpPr bwMode="auto">
          <a:xfrm>
            <a:off x="7235825" y="2746375"/>
            <a:ext cx="496888" cy="909638"/>
            <a:chOff x="4558" y="1730"/>
            <a:chExt cx="313" cy="573"/>
          </a:xfrm>
        </p:grpSpPr>
        <p:sp>
          <p:nvSpPr>
            <p:cNvPr id="37899" name="Oval 9"/>
            <p:cNvSpPr>
              <a:spLocks noChangeArrowheads="1"/>
            </p:cNvSpPr>
            <p:nvPr/>
          </p:nvSpPr>
          <p:spPr bwMode="auto">
            <a:xfrm rot="60000">
              <a:off x="4558" y="1992"/>
              <a:ext cx="313"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2</a:t>
              </a:r>
            </a:p>
          </p:txBody>
        </p:sp>
        <p:sp>
          <p:nvSpPr>
            <p:cNvPr id="37900" name="Line 10"/>
            <p:cNvSpPr>
              <a:spLocks noChangeShapeType="1"/>
            </p:cNvSpPr>
            <p:nvPr/>
          </p:nvSpPr>
          <p:spPr bwMode="auto">
            <a:xfrm>
              <a:off x="4715" y="1730"/>
              <a:ext cx="0" cy="258"/>
            </a:xfrm>
            <a:prstGeom prst="line">
              <a:avLst/>
            </a:prstGeom>
            <a:noFill/>
            <a:ln w="50800">
              <a:solidFill>
                <a:srgbClr val="FF3300"/>
              </a:solidFill>
              <a:round/>
              <a:headEnd type="stealth" w="med" len="lg"/>
              <a:tailEnd type="none" w="sm" len="sm"/>
            </a:ln>
          </p:spPr>
          <p:txBody>
            <a:bodyPr/>
            <a:lstStyle/>
            <a:p>
              <a:endParaRPr lang="en-US"/>
            </a:p>
          </p:txBody>
        </p:sp>
      </p:grpSp>
      <p:sp>
        <p:nvSpPr>
          <p:cNvPr id="37895" name="Rectangle 12"/>
          <p:cNvSpPr>
            <a:spLocks noChangeArrowheads="1"/>
          </p:cNvSpPr>
          <p:nvPr/>
        </p:nvSpPr>
        <p:spPr bwMode="auto">
          <a:xfrm>
            <a:off x="1139825" y="3251200"/>
            <a:ext cx="4451350" cy="581025"/>
          </a:xfrm>
          <a:prstGeom prst="rect">
            <a:avLst/>
          </a:prstGeom>
          <a:noFill/>
          <a:ln w="9525">
            <a:noFill/>
            <a:miter lim="800000"/>
            <a:headEnd/>
            <a:tailEnd/>
          </a:ln>
        </p:spPr>
        <p:txBody>
          <a:bodyPr wrap="none" lIns="92075" tIns="46038" rIns="92075" bIns="46038">
            <a:spAutoFit/>
          </a:bodyPr>
          <a:lstStyle/>
          <a:p>
            <a:r>
              <a:rPr lang="en-US" sz="1600" b="1">
                <a:solidFill>
                  <a:schemeClr val="bg1"/>
                </a:solidFill>
                <a:latin typeface="Courier New" pitchFamily="49" charset="0"/>
              </a:rPr>
              <a:t>SELECT last_name, hire_date, salary</a:t>
            </a:r>
          </a:p>
          <a:p>
            <a:r>
              <a:rPr lang="en-US" sz="1600" b="1">
                <a:solidFill>
                  <a:schemeClr val="bg1"/>
                </a:solidFill>
                <a:latin typeface="Courier New" pitchFamily="49" charset="0"/>
              </a:rPr>
              <a:t>FROM   employees;</a:t>
            </a:r>
          </a:p>
        </p:txBody>
      </p:sp>
      <p:grpSp>
        <p:nvGrpSpPr>
          <p:cNvPr id="37896" name="Group 15"/>
          <p:cNvGrpSpPr>
            <a:grpSpLocks/>
          </p:cNvGrpSpPr>
          <p:nvPr/>
        </p:nvGrpSpPr>
        <p:grpSpPr bwMode="auto">
          <a:xfrm>
            <a:off x="1368425" y="4122738"/>
            <a:ext cx="493713" cy="914400"/>
            <a:chOff x="862" y="2597"/>
            <a:chExt cx="311" cy="576"/>
          </a:xfrm>
        </p:grpSpPr>
        <p:sp>
          <p:nvSpPr>
            <p:cNvPr id="37897" name="Oval 13"/>
            <p:cNvSpPr>
              <a:spLocks noChangeArrowheads="1"/>
            </p:cNvSpPr>
            <p:nvPr/>
          </p:nvSpPr>
          <p:spPr bwMode="auto">
            <a:xfrm>
              <a:off x="862" y="2597"/>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3</a:t>
              </a:r>
            </a:p>
          </p:txBody>
        </p:sp>
        <p:sp>
          <p:nvSpPr>
            <p:cNvPr id="37898" name="Line 14"/>
            <p:cNvSpPr>
              <a:spLocks noChangeShapeType="1"/>
            </p:cNvSpPr>
            <p:nvPr/>
          </p:nvSpPr>
          <p:spPr bwMode="auto">
            <a:xfrm flipV="1">
              <a:off x="1019" y="2915"/>
              <a:ext cx="0" cy="258"/>
            </a:xfrm>
            <a:prstGeom prst="line">
              <a:avLst/>
            </a:prstGeom>
            <a:noFill/>
            <a:ln w="50800">
              <a:solidFill>
                <a:srgbClr val="FF3300"/>
              </a:solidFill>
              <a:round/>
              <a:headEnd type="stealth" w="med" len="lg"/>
              <a:tailEnd type="none" w="sm" len="sm"/>
            </a:ln>
          </p:spPr>
          <p:txBody>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4"/>
          <p:cNvPicPr>
            <a:picLocks noChangeAspect="1" noChangeArrowheads="1"/>
          </p:cNvPicPr>
          <p:nvPr/>
        </p:nvPicPr>
        <p:blipFill>
          <a:blip r:embed="rId3"/>
          <a:srcRect/>
          <a:stretch>
            <a:fillRect/>
          </a:stretch>
        </p:blipFill>
        <p:spPr bwMode="auto">
          <a:xfrm>
            <a:off x="1041400" y="1392238"/>
            <a:ext cx="7239000" cy="3971925"/>
          </a:xfrm>
          <a:prstGeom prst="rect">
            <a:avLst/>
          </a:prstGeom>
          <a:noFill/>
          <a:ln w="25400">
            <a:solidFill>
              <a:schemeClr val="bg1"/>
            </a:solidFill>
            <a:miter lim="800000"/>
            <a:headEnd type="none" w="sm" len="sm"/>
            <a:tailEnd type="none" w="sm" len="sm"/>
          </a:ln>
        </p:spPr>
      </p:pic>
      <p:sp>
        <p:nvSpPr>
          <p:cNvPr id="38915" name="Rectangle 3"/>
          <p:cNvSpPr>
            <a:spLocks noGrp="1" noChangeArrowheads="1"/>
          </p:cNvSpPr>
          <p:nvPr>
            <p:ph type="title"/>
          </p:nvPr>
        </p:nvSpPr>
        <p:spPr>
          <a:noFill/>
        </p:spPr>
        <p:txBody>
          <a:bodyPr/>
          <a:lstStyle/>
          <a:p>
            <a:r>
              <a:rPr lang="en-US" smtClean="0"/>
              <a:t>Interacting with Script Files</a:t>
            </a:r>
          </a:p>
        </p:txBody>
      </p:sp>
      <p:sp>
        <p:nvSpPr>
          <p:cNvPr id="38916" name="Rectangle 4"/>
          <p:cNvSpPr>
            <a:spLocks noChangeArrowheads="1"/>
          </p:cNvSpPr>
          <p:nvPr/>
        </p:nvSpPr>
        <p:spPr bwMode="auto">
          <a:xfrm>
            <a:off x="1076325" y="3103563"/>
            <a:ext cx="4584700" cy="825500"/>
          </a:xfrm>
          <a:prstGeom prst="rect">
            <a:avLst/>
          </a:prstGeom>
          <a:noFill/>
          <a:ln w="9525">
            <a:noFill/>
            <a:miter lim="800000"/>
            <a:headEnd/>
            <a:tailEnd/>
          </a:ln>
        </p:spPr>
        <p:txBody>
          <a:bodyPr wrap="none" lIns="92075" tIns="46038" rIns="92075" bIns="46038">
            <a:spAutoFit/>
          </a:bodyPr>
          <a:lstStyle/>
          <a:p>
            <a:r>
              <a:rPr lang="en-US" sz="1600" b="1">
                <a:solidFill>
                  <a:schemeClr val="bg2"/>
                </a:solidFill>
                <a:latin typeface="Courier New" pitchFamily="49" charset="0"/>
              </a:rPr>
              <a:t>DESCRIBE employees</a:t>
            </a:r>
          </a:p>
          <a:p>
            <a:r>
              <a:rPr lang="en-US" sz="1600" b="1">
                <a:solidFill>
                  <a:schemeClr val="bg2"/>
                </a:solidFill>
                <a:latin typeface="Courier New" pitchFamily="49" charset="0"/>
              </a:rPr>
              <a:t>SELECT first_name, last_name, job_id</a:t>
            </a:r>
          </a:p>
          <a:p>
            <a:r>
              <a:rPr lang="en-US" sz="1600" b="1">
                <a:solidFill>
                  <a:schemeClr val="bg2"/>
                </a:solidFill>
                <a:latin typeface="Courier New" pitchFamily="49" charset="0"/>
              </a:rPr>
              <a:t>FROM   employees;</a:t>
            </a:r>
          </a:p>
        </p:txBody>
      </p:sp>
      <p:grpSp>
        <p:nvGrpSpPr>
          <p:cNvPr id="38917" name="Group 7"/>
          <p:cNvGrpSpPr>
            <a:grpSpLocks/>
          </p:cNvGrpSpPr>
          <p:nvPr/>
        </p:nvGrpSpPr>
        <p:grpSpPr bwMode="auto">
          <a:xfrm>
            <a:off x="5664200" y="3209925"/>
            <a:ext cx="977900" cy="493713"/>
            <a:chOff x="3568" y="2022"/>
            <a:chExt cx="616" cy="311"/>
          </a:xfrm>
        </p:grpSpPr>
        <p:sp>
          <p:nvSpPr>
            <p:cNvPr id="38924" name="Line 5"/>
            <p:cNvSpPr>
              <a:spLocks noChangeShapeType="1"/>
            </p:cNvSpPr>
            <p:nvPr/>
          </p:nvSpPr>
          <p:spPr bwMode="auto">
            <a:xfrm flipV="1">
              <a:off x="3568" y="2170"/>
              <a:ext cx="300" cy="8"/>
            </a:xfrm>
            <a:prstGeom prst="line">
              <a:avLst/>
            </a:prstGeom>
            <a:noFill/>
            <a:ln w="50800">
              <a:solidFill>
                <a:srgbClr val="FF3300"/>
              </a:solidFill>
              <a:round/>
              <a:headEnd type="stealth" w="med" len="lg"/>
              <a:tailEnd type="none" w="sm" len="sm"/>
            </a:ln>
          </p:spPr>
          <p:txBody>
            <a:bodyPr/>
            <a:lstStyle/>
            <a:p>
              <a:endParaRPr lang="en-US"/>
            </a:p>
          </p:txBody>
        </p:sp>
        <p:sp>
          <p:nvSpPr>
            <p:cNvPr id="38925" name="Oval 6"/>
            <p:cNvSpPr>
              <a:spLocks noChangeArrowheads="1"/>
            </p:cNvSpPr>
            <p:nvPr/>
          </p:nvSpPr>
          <p:spPr bwMode="auto">
            <a:xfrm>
              <a:off x="3873" y="2022"/>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1</a:t>
              </a:r>
            </a:p>
          </p:txBody>
        </p:sp>
      </p:grpSp>
      <p:grpSp>
        <p:nvGrpSpPr>
          <p:cNvPr id="38918" name="Group 10"/>
          <p:cNvGrpSpPr>
            <a:grpSpLocks/>
          </p:cNvGrpSpPr>
          <p:nvPr/>
        </p:nvGrpSpPr>
        <p:grpSpPr bwMode="auto">
          <a:xfrm>
            <a:off x="2898775" y="4043363"/>
            <a:ext cx="493713" cy="914400"/>
            <a:chOff x="1826" y="2547"/>
            <a:chExt cx="311" cy="576"/>
          </a:xfrm>
        </p:grpSpPr>
        <p:sp>
          <p:nvSpPr>
            <p:cNvPr id="38922" name="Oval 8"/>
            <p:cNvSpPr>
              <a:spLocks noChangeArrowheads="1"/>
            </p:cNvSpPr>
            <p:nvPr/>
          </p:nvSpPr>
          <p:spPr bwMode="auto">
            <a:xfrm>
              <a:off x="1826" y="2547"/>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2</a:t>
              </a:r>
            </a:p>
          </p:txBody>
        </p:sp>
        <p:sp>
          <p:nvSpPr>
            <p:cNvPr id="38923" name="Line 9"/>
            <p:cNvSpPr>
              <a:spLocks noChangeShapeType="1"/>
            </p:cNvSpPr>
            <p:nvPr/>
          </p:nvSpPr>
          <p:spPr bwMode="auto">
            <a:xfrm flipV="1">
              <a:off x="1983" y="2865"/>
              <a:ext cx="0" cy="258"/>
            </a:xfrm>
            <a:prstGeom prst="line">
              <a:avLst/>
            </a:prstGeom>
            <a:noFill/>
            <a:ln w="50800">
              <a:solidFill>
                <a:srgbClr val="FF3300"/>
              </a:solidFill>
              <a:round/>
              <a:headEnd type="stealth" w="med" len="lg"/>
              <a:tailEnd type="none" w="sm" len="sm"/>
            </a:ln>
          </p:spPr>
          <p:txBody>
            <a:bodyPr/>
            <a:lstStyle/>
            <a:p>
              <a:endParaRPr lang="en-US"/>
            </a:p>
          </p:txBody>
        </p:sp>
      </p:grpSp>
      <p:grpSp>
        <p:nvGrpSpPr>
          <p:cNvPr id="38919" name="Group 13"/>
          <p:cNvGrpSpPr>
            <a:grpSpLocks/>
          </p:cNvGrpSpPr>
          <p:nvPr/>
        </p:nvGrpSpPr>
        <p:grpSpPr bwMode="auto">
          <a:xfrm>
            <a:off x="1360488" y="4043363"/>
            <a:ext cx="493712" cy="914400"/>
            <a:chOff x="857" y="2547"/>
            <a:chExt cx="311" cy="576"/>
          </a:xfrm>
        </p:grpSpPr>
        <p:sp>
          <p:nvSpPr>
            <p:cNvPr id="38920" name="Oval 11"/>
            <p:cNvSpPr>
              <a:spLocks noChangeArrowheads="1"/>
            </p:cNvSpPr>
            <p:nvPr/>
          </p:nvSpPr>
          <p:spPr bwMode="auto">
            <a:xfrm>
              <a:off x="857" y="2547"/>
              <a:ext cx="311" cy="311"/>
            </a:xfrm>
            <a:prstGeom prst="ellipse">
              <a:avLst/>
            </a:prstGeom>
            <a:solidFill>
              <a:schemeClr val="accent1"/>
            </a:solidFill>
            <a:ln w="25400">
              <a:solidFill>
                <a:schemeClr val="bg2"/>
              </a:solidFill>
              <a:round/>
              <a:headEnd/>
              <a:tailEnd/>
            </a:ln>
          </p:spPr>
          <p:txBody>
            <a:bodyPr wrap="none" lIns="101600" tIns="50800" rIns="101600" bIns="50800" anchor="ctr"/>
            <a:lstStyle/>
            <a:p>
              <a:pPr algn="ctr" defTabSz="1111250"/>
              <a:r>
                <a:rPr lang="en-US" sz="2400" b="1">
                  <a:solidFill>
                    <a:schemeClr val="bg2"/>
                  </a:solidFill>
                  <a:latin typeface="Arial" charset="0"/>
                </a:rPr>
                <a:t>3</a:t>
              </a:r>
            </a:p>
          </p:txBody>
        </p:sp>
        <p:sp>
          <p:nvSpPr>
            <p:cNvPr id="38921" name="Line 12"/>
            <p:cNvSpPr>
              <a:spLocks noChangeShapeType="1"/>
            </p:cNvSpPr>
            <p:nvPr/>
          </p:nvSpPr>
          <p:spPr bwMode="auto">
            <a:xfrm flipV="1">
              <a:off x="1014" y="2865"/>
              <a:ext cx="0" cy="258"/>
            </a:xfrm>
            <a:prstGeom prst="line">
              <a:avLst/>
            </a:prstGeom>
            <a:noFill/>
            <a:ln w="50800">
              <a:solidFill>
                <a:srgbClr val="FF3300"/>
              </a:solidFill>
              <a:round/>
              <a:headEnd type="stealth" w="med" len="lg"/>
              <a:tailEnd type="none" w="sm" len="sm"/>
            </a:ln>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smtClean="0"/>
              <a:t>Summary</a:t>
            </a:r>
          </a:p>
        </p:txBody>
      </p:sp>
      <p:sp>
        <p:nvSpPr>
          <p:cNvPr id="72714" name="Rectangle 10"/>
          <p:cNvSpPr>
            <a:spLocks noChangeArrowheads="1"/>
          </p:cNvSpPr>
          <p:nvPr/>
        </p:nvSpPr>
        <p:spPr bwMode="blackWhite">
          <a:xfrm>
            <a:off x="889000" y="47212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a:tabLst>
                <a:tab pos="1200150" algn="l"/>
              </a:tabLst>
              <a:defRPr/>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p>
        </p:txBody>
      </p:sp>
      <p:sp>
        <p:nvSpPr>
          <p:cNvPr id="39940" name="Rectangle 11"/>
          <p:cNvSpPr>
            <a:spLocks noChangeArrowheads="1"/>
          </p:cNvSpPr>
          <p:nvPr/>
        </p:nvSpPr>
        <p:spPr bwMode="auto">
          <a:xfrm>
            <a:off x="854075" y="1611313"/>
            <a:ext cx="7832725" cy="3071812"/>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tabLst>
                <a:tab pos="571500" algn="l"/>
              </a:tabLst>
            </a:pPr>
            <a:r>
              <a:rPr lang="en-US" sz="2200" b="1">
                <a:solidFill>
                  <a:schemeClr val="tx1"/>
                </a:solidFill>
                <a:latin typeface="Arial" charset="0"/>
              </a:rPr>
              <a:t>In this lesson, you should have learned how to: </a:t>
            </a:r>
          </a:p>
          <a:p>
            <a:pPr marL="404813" indent="-404813" defTabSz="346075">
              <a:lnSpc>
                <a:spcPct val="95000"/>
              </a:lnSpc>
              <a:spcBef>
                <a:spcPct val="35000"/>
              </a:spcBef>
              <a:buClr>
                <a:schemeClr val="hlink"/>
              </a:buClr>
              <a:buSzPct val="125000"/>
              <a:buFont typeface="Arial" charset="0"/>
              <a:buChar char="•"/>
              <a:tabLst>
                <a:tab pos="571500" algn="l"/>
              </a:tabLst>
            </a:pPr>
            <a:r>
              <a:rPr lang="en-US" sz="2200" b="1">
                <a:solidFill>
                  <a:schemeClr val="tx1"/>
                </a:solidFill>
                <a:latin typeface="Arial" charset="0"/>
              </a:rPr>
              <a:t>Write a </a:t>
            </a:r>
            <a:r>
              <a:rPr lang="en-US" sz="2200" b="1">
                <a:solidFill>
                  <a:schemeClr val="tx1"/>
                </a:solidFill>
                <a:latin typeface="Courier New" pitchFamily="49" charset="0"/>
              </a:rPr>
              <a:t>SELECT</a:t>
            </a:r>
            <a:r>
              <a:rPr lang="en-US" sz="2200" b="1">
                <a:solidFill>
                  <a:schemeClr val="tx1"/>
                </a:solidFill>
                <a:latin typeface="Arial" charset="0"/>
              </a:rPr>
              <a:t> statement that:</a:t>
            </a:r>
          </a:p>
          <a:p>
            <a:pPr marL="919163" lvl="1" indent="-400050" defTabSz="346075">
              <a:lnSpc>
                <a:spcPct val="95000"/>
              </a:lnSpc>
              <a:spcBef>
                <a:spcPct val="35000"/>
              </a:spcBef>
              <a:buClr>
                <a:schemeClr val="hlink"/>
              </a:buClr>
              <a:buFontTx/>
              <a:buChar char="–"/>
              <a:tabLst>
                <a:tab pos="571500" algn="l"/>
              </a:tabLst>
            </a:pPr>
            <a:r>
              <a:rPr lang="en-US" sz="2000" b="1">
                <a:solidFill>
                  <a:schemeClr val="tx1"/>
                </a:solidFill>
                <a:latin typeface="Arial" charset="0"/>
              </a:rPr>
              <a:t>Returns all rows and columns from a table</a:t>
            </a:r>
          </a:p>
          <a:p>
            <a:pPr marL="919163" lvl="1" indent="-400050" defTabSz="346075">
              <a:lnSpc>
                <a:spcPct val="95000"/>
              </a:lnSpc>
              <a:spcBef>
                <a:spcPct val="35000"/>
              </a:spcBef>
              <a:buClr>
                <a:schemeClr val="hlink"/>
              </a:buClr>
              <a:buFontTx/>
              <a:buChar char="–"/>
              <a:tabLst>
                <a:tab pos="571500" algn="l"/>
              </a:tabLst>
            </a:pPr>
            <a:r>
              <a:rPr lang="en-US" sz="2000" b="1">
                <a:solidFill>
                  <a:schemeClr val="tx1"/>
                </a:solidFill>
                <a:latin typeface="Arial" charset="0"/>
              </a:rPr>
              <a:t>Returns specified columns from a table</a:t>
            </a:r>
          </a:p>
          <a:p>
            <a:pPr marL="919163" lvl="1" indent="-400050" defTabSz="346075">
              <a:lnSpc>
                <a:spcPct val="95000"/>
              </a:lnSpc>
              <a:spcBef>
                <a:spcPct val="35000"/>
              </a:spcBef>
              <a:buClr>
                <a:schemeClr val="hlink"/>
              </a:buClr>
              <a:buFontTx/>
              <a:buChar char="–"/>
              <a:tabLst>
                <a:tab pos="571500" algn="l"/>
              </a:tabLst>
            </a:pPr>
            <a:r>
              <a:rPr lang="en-US" sz="2000" b="1">
                <a:solidFill>
                  <a:schemeClr val="tx1"/>
                </a:solidFill>
                <a:latin typeface="Arial" charset="0"/>
              </a:rPr>
              <a:t>Uses column aliases to give descriptive column headings</a:t>
            </a:r>
          </a:p>
          <a:p>
            <a:pPr marL="404813" indent="-404813" defTabSz="346075">
              <a:lnSpc>
                <a:spcPct val="95000"/>
              </a:lnSpc>
              <a:spcBef>
                <a:spcPct val="35000"/>
              </a:spcBef>
              <a:buClr>
                <a:schemeClr val="hlink"/>
              </a:buClr>
              <a:buSzPct val="125000"/>
              <a:buFont typeface="Arial" charset="0"/>
              <a:buChar char="•"/>
              <a:tabLst>
                <a:tab pos="571500" algn="l"/>
              </a:tabLst>
            </a:pPr>
            <a:r>
              <a:rPr lang="en-US" sz="2200" b="1">
                <a:solidFill>
                  <a:schemeClr val="tx1"/>
                </a:solidFill>
                <a:latin typeface="Arial" charset="0"/>
              </a:rPr>
              <a:t>Use the </a:t>
            </a:r>
            <a:r>
              <a:rPr lang="en-US" sz="2200" b="1" i="1">
                <a:solidFill>
                  <a:schemeClr val="tx1"/>
                </a:solidFill>
              </a:rPr>
              <a:t>i</a:t>
            </a:r>
            <a:r>
              <a:rPr lang="en-US" sz="2200" b="1">
                <a:solidFill>
                  <a:schemeClr val="tx1"/>
                </a:solidFill>
                <a:latin typeface="Arial" charset="0"/>
              </a:rPr>
              <a:t>SQL*Plus environment to write, save, and execute SQL statements and </a:t>
            </a:r>
            <a:r>
              <a:rPr lang="en-US" sz="2200" b="1" i="1">
                <a:solidFill>
                  <a:schemeClr val="tx1"/>
                </a:solidFill>
              </a:rPr>
              <a:t>i</a:t>
            </a:r>
            <a:r>
              <a:rPr lang="en-US" sz="2200" b="1">
                <a:solidFill>
                  <a:schemeClr val="tx1"/>
                </a:solidFill>
                <a:latin typeface="Arial" charset="0"/>
              </a:rPr>
              <a:t>SQL*Plus commands.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r>
              <a:rPr lang="en-US" smtClean="0"/>
              <a:t>Practice 1 Overview</a:t>
            </a:r>
          </a:p>
        </p:txBody>
      </p:sp>
      <p:sp>
        <p:nvSpPr>
          <p:cNvPr id="40963" name="Rectangle 3"/>
          <p:cNvSpPr>
            <a:spLocks noGrp="1" noChangeArrowheads="1"/>
          </p:cNvSpPr>
          <p:nvPr>
            <p:ph type="body" idx="1"/>
          </p:nvPr>
        </p:nvSpPr>
        <p:spPr>
          <a:xfrm>
            <a:off x="874713" y="1814513"/>
            <a:ext cx="7385050" cy="2466975"/>
          </a:xfrm>
          <a:noFill/>
        </p:spPr>
        <p:txBody>
          <a:bodyPr/>
          <a:lstStyle/>
          <a:p>
            <a:pPr>
              <a:buFont typeface="Arial" charset="0"/>
              <a:buNone/>
            </a:pPr>
            <a:r>
              <a:rPr lang="en-US" smtClean="0"/>
              <a:t>This practice covers the following topics:</a:t>
            </a:r>
          </a:p>
          <a:p>
            <a:r>
              <a:rPr lang="en-US" smtClean="0"/>
              <a:t>Selecting all data from different tables</a:t>
            </a:r>
          </a:p>
          <a:p>
            <a:r>
              <a:rPr lang="en-US" smtClean="0"/>
              <a:t>Describing the structure of tables</a:t>
            </a:r>
          </a:p>
          <a:p>
            <a:r>
              <a:rPr lang="en-US" smtClean="0"/>
              <a:t>Performing arithmetic calculations and specifying column names</a:t>
            </a:r>
          </a:p>
          <a:p>
            <a:r>
              <a:rPr lang="en-US" smtClean="0"/>
              <a:t>Using </a:t>
            </a:r>
            <a:r>
              <a:rPr lang="en-US" i="1" smtClean="0">
                <a:latin typeface="Times New Roman" charset="0"/>
              </a:rPr>
              <a:t>i</a:t>
            </a:r>
            <a:r>
              <a:rPr lang="en-US" smtClean="0"/>
              <a:t>SQL*Plus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en-US" smtClean="0"/>
          </a:p>
        </p:txBody>
      </p:sp>
      <p:sp>
        <p:nvSpPr>
          <p:cNvPr id="41987" name="Rectangle 3"/>
          <p:cNvSpPr>
            <a:spLocks noGrp="1" noChangeArrowheads="1"/>
          </p:cNvSpPr>
          <p:nvPr>
            <p:ph type="body" idx="1"/>
          </p:nvPr>
        </p:nvSpPr>
        <p:spPr>
          <a:xfrm>
            <a:off x="874713" y="1814513"/>
            <a:ext cx="7385050" cy="409575"/>
          </a:xfrm>
        </p:spPr>
        <p:txBody>
          <a:bodyPr/>
          <a:lstStyle/>
          <a:p>
            <a:endParaRPr lang="en-US" smtClean="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en-US" smtClean="0"/>
          </a:p>
        </p:txBody>
      </p:sp>
      <p:sp>
        <p:nvSpPr>
          <p:cNvPr id="43011" name="Rectangle 3"/>
          <p:cNvSpPr>
            <a:spLocks noGrp="1" noChangeArrowheads="1"/>
          </p:cNvSpPr>
          <p:nvPr>
            <p:ph type="body" idx="1"/>
          </p:nvPr>
        </p:nvSpPr>
        <p:spPr>
          <a:xfrm>
            <a:off x="874713" y="1814513"/>
            <a:ext cx="7385050" cy="409575"/>
          </a:xfrm>
        </p:spPr>
        <p:txBody>
          <a:bodyPr/>
          <a:lstStyle/>
          <a:p>
            <a:endParaRPr lang="en-US" smtClean="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smtClean="0"/>
          </a:p>
        </p:txBody>
      </p:sp>
      <p:sp>
        <p:nvSpPr>
          <p:cNvPr id="44035" name="Rectangle 3"/>
          <p:cNvSpPr>
            <a:spLocks noGrp="1" noChangeArrowheads="1"/>
          </p:cNvSpPr>
          <p:nvPr>
            <p:ph type="body" idx="1"/>
          </p:nvPr>
        </p:nvSpPr>
        <p:spPr>
          <a:xfrm>
            <a:off x="874713" y="1814513"/>
            <a:ext cx="7385050" cy="409575"/>
          </a:xfrm>
        </p:spPr>
        <p:txBody>
          <a:bodyPr/>
          <a:lstStyle/>
          <a:p>
            <a:endParaRPr lang="en-US" smtClean="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smtClean="0"/>
          </a:p>
        </p:txBody>
      </p:sp>
      <p:sp>
        <p:nvSpPr>
          <p:cNvPr id="45059" name="Rectangle 3"/>
          <p:cNvSpPr>
            <a:spLocks noGrp="1" noChangeArrowheads="1"/>
          </p:cNvSpPr>
          <p:nvPr>
            <p:ph type="body" idx="1"/>
          </p:nvPr>
        </p:nvSpPr>
        <p:spPr>
          <a:xfrm>
            <a:off x="874713" y="1814513"/>
            <a:ext cx="7385050" cy="409575"/>
          </a:xfrm>
        </p:spPr>
        <p:txBody>
          <a:bodyPr/>
          <a:lstStyle/>
          <a:p>
            <a:endParaRPr lang="en-US" smtClean="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smtClean="0"/>
              <a:t>Basic </a:t>
            </a:r>
            <a:r>
              <a:rPr lang="en-US" smtClean="0">
                <a:latin typeface="Courier New" pitchFamily="49" charset="0"/>
              </a:rPr>
              <a:t>SELECT</a:t>
            </a:r>
            <a:r>
              <a:rPr lang="en-US" smtClean="0"/>
              <a:t> Statement</a:t>
            </a: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SELECT	*|{[DISTINCT] </a:t>
            </a:r>
            <a:r>
              <a:rPr lang="en-US" sz="1800" b="1" i="1">
                <a:solidFill>
                  <a:srgbClr val="000000"/>
                </a:solidFill>
                <a:latin typeface="Courier New" pitchFamily="49" charset="0"/>
              </a:rPr>
              <a:t>column</a:t>
            </a:r>
            <a:r>
              <a:rPr lang="en-US" sz="1800" b="1">
                <a:solidFill>
                  <a:srgbClr val="000000"/>
                </a:solidFill>
                <a:latin typeface="Courier New" pitchFamily="49" charset="0"/>
              </a:rPr>
              <a:t>|</a:t>
            </a:r>
            <a:r>
              <a:rPr lang="en-US" sz="1800" b="1" i="1">
                <a:solidFill>
                  <a:srgbClr val="000000"/>
                </a:solidFill>
                <a:latin typeface="Courier New" pitchFamily="49" charset="0"/>
              </a:rPr>
              <a:t>expression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a:tabLst>
                <a:tab pos="1200150" algn="l"/>
              </a:tabLst>
              <a:defRPr/>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p>
        </p:txBody>
      </p:sp>
      <p:sp>
        <p:nvSpPr>
          <p:cNvPr id="9220" name="Rectangle 4"/>
          <p:cNvSpPr>
            <a:spLocks noGrp="1" noChangeArrowheads="1"/>
          </p:cNvSpPr>
          <p:nvPr>
            <p:ph type="body" idx="1"/>
          </p:nvPr>
        </p:nvSpPr>
        <p:spPr>
          <a:xfrm>
            <a:off x="936625" y="3298825"/>
            <a:ext cx="7385050" cy="844550"/>
          </a:xfrm>
          <a:noFill/>
        </p:spPr>
        <p:txBody>
          <a:bodyPr/>
          <a:lstStyle/>
          <a:p>
            <a:r>
              <a:rPr lang="en-US" smtClean="0">
                <a:latin typeface="Courier New" pitchFamily="49" charset="0"/>
              </a:rPr>
              <a:t>SELECT</a:t>
            </a:r>
            <a:r>
              <a:rPr lang="en-US" smtClean="0"/>
              <a:t> identifies </a:t>
            </a:r>
            <a:r>
              <a:rPr lang="en-US" i="1" smtClean="0"/>
              <a:t>what</a:t>
            </a:r>
            <a:r>
              <a:rPr lang="en-US" smtClean="0"/>
              <a:t> columns</a:t>
            </a:r>
          </a:p>
          <a:p>
            <a:r>
              <a:rPr lang="en-US" smtClean="0">
                <a:latin typeface="Courier New" pitchFamily="49" charset="0"/>
              </a:rPr>
              <a:t>FROM</a:t>
            </a:r>
            <a:r>
              <a:rPr lang="en-US" smtClean="0"/>
              <a:t> identifies </a:t>
            </a:r>
            <a:r>
              <a:rPr lang="en-US" i="1" smtClean="0"/>
              <a:t>which</a:t>
            </a:r>
            <a:r>
              <a:rPr lang="en-US" smtClean="0"/>
              <a:t> table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00113" y="1831975"/>
            <a:ext cx="69262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sz="1800" b="1">
                <a:solidFill>
                  <a:srgbClr val="000000"/>
                </a:solidFill>
                <a:latin typeface="Courier New" pitchFamily="49" charset="0"/>
              </a:rPr>
              <a:t> </a:t>
            </a:r>
          </a:p>
        </p:txBody>
      </p:sp>
      <p:sp>
        <p:nvSpPr>
          <p:cNvPr id="10243" name="Rectangle 12"/>
          <p:cNvSpPr>
            <a:spLocks noChangeArrowheads="1"/>
          </p:cNvSpPr>
          <p:nvPr/>
        </p:nvSpPr>
        <p:spPr bwMode="blackWhite">
          <a:xfrm>
            <a:off x="925513" y="1916113"/>
            <a:ext cx="3324225" cy="655637"/>
          </a:xfrm>
          <a:prstGeom prst="rect">
            <a:avLst/>
          </a:prstGeom>
          <a:noFill/>
          <a:ln w="9525">
            <a:noFill/>
            <a:miter lim="800000"/>
            <a:headEnd/>
            <a:tailEnd/>
          </a:ln>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SELECT *</a:t>
            </a:r>
          </a:p>
          <a:p>
            <a:pPr>
              <a:tabLst>
                <a:tab pos="1200150" algn="l"/>
                <a:tab pos="1658938" algn="l"/>
              </a:tabLst>
            </a:pPr>
            <a:r>
              <a:rPr lang="en-US" sz="1800" b="1">
                <a:solidFill>
                  <a:srgbClr val="000000"/>
                </a:solidFill>
                <a:latin typeface="Courier New" pitchFamily="49" charset="0"/>
              </a:rPr>
              <a:t>FROM   departments;</a:t>
            </a:r>
          </a:p>
        </p:txBody>
      </p:sp>
      <p:sp>
        <p:nvSpPr>
          <p:cNvPr id="10244" name="Rectangle 4"/>
          <p:cNvSpPr>
            <a:spLocks noGrp="1" noChangeArrowheads="1"/>
          </p:cNvSpPr>
          <p:nvPr>
            <p:ph type="title"/>
          </p:nvPr>
        </p:nvSpPr>
        <p:spPr>
          <a:noFill/>
        </p:spPr>
        <p:txBody>
          <a:bodyPr/>
          <a:lstStyle/>
          <a:p>
            <a:r>
              <a:rPr lang="en-US" smtClean="0"/>
              <a:t>Selecting All Columns</a:t>
            </a:r>
          </a:p>
        </p:txBody>
      </p:sp>
      <p:sp>
        <p:nvSpPr>
          <p:cNvPr id="10245" name="Rectangle 14"/>
          <p:cNvSpPr>
            <a:spLocks noChangeArrowheads="1"/>
          </p:cNvSpPr>
          <p:nvPr/>
        </p:nvSpPr>
        <p:spPr bwMode="ltGray">
          <a:xfrm>
            <a:off x="1905000" y="1930400"/>
            <a:ext cx="339725" cy="307975"/>
          </a:xfrm>
          <a:prstGeom prst="rect">
            <a:avLst/>
          </a:prstGeom>
          <a:noFill/>
          <a:ln w="25400">
            <a:solidFill>
              <a:schemeClr val="hlink"/>
            </a:solidFill>
            <a:miter lim="800000"/>
            <a:headEnd/>
            <a:tailEnd/>
          </a:ln>
        </p:spPr>
        <p:txBody>
          <a:bodyPr wrap="none" anchor="ctr"/>
          <a:lstStyle/>
          <a:p>
            <a:endParaRPr lang="en-US"/>
          </a:p>
        </p:txBody>
      </p:sp>
      <p:pic>
        <p:nvPicPr>
          <p:cNvPr id="10246" name="Picture 20"/>
          <p:cNvPicPr>
            <a:picLocks noChangeAspect="1" noChangeArrowheads="1"/>
          </p:cNvPicPr>
          <p:nvPr/>
        </p:nvPicPr>
        <p:blipFill>
          <a:blip r:embed="rId3"/>
          <a:srcRect/>
          <a:stretch>
            <a:fillRect/>
          </a:stretch>
        </p:blipFill>
        <p:spPr bwMode="auto">
          <a:xfrm>
            <a:off x="887413" y="2827338"/>
            <a:ext cx="6962775" cy="1990725"/>
          </a:xfrm>
          <a:prstGeom prst="rect">
            <a:avLst/>
          </a:prstGeom>
          <a:noFill/>
          <a:ln w="25400">
            <a:noFill/>
            <a:miter lim="800000"/>
            <a:headEnd type="none" w="sm" len="sm"/>
            <a:tailEnd type="none" w="sm" len="sm"/>
          </a:ln>
        </p:spPr>
      </p:pic>
      <p:pic>
        <p:nvPicPr>
          <p:cNvPr id="10247" name="Picture 22"/>
          <p:cNvPicPr>
            <a:picLocks noChangeAspect="1" noChangeArrowheads="1"/>
          </p:cNvPicPr>
          <p:nvPr/>
        </p:nvPicPr>
        <p:blipFill>
          <a:blip r:embed="rId4"/>
          <a:srcRect/>
          <a:stretch>
            <a:fillRect/>
          </a:stretch>
        </p:blipFill>
        <p:spPr bwMode="auto">
          <a:xfrm>
            <a:off x="882650" y="4808538"/>
            <a:ext cx="6972300" cy="238125"/>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27100" y="1831975"/>
            <a:ext cx="69215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sz="1800" b="1">
                <a:solidFill>
                  <a:srgbClr val="000000"/>
                </a:solidFill>
                <a:latin typeface="Courier New" pitchFamily="49" charset="0"/>
              </a:rPr>
              <a:t> </a:t>
            </a:r>
          </a:p>
        </p:txBody>
      </p:sp>
      <p:sp>
        <p:nvSpPr>
          <p:cNvPr id="11267" name="Rectangle 4"/>
          <p:cNvSpPr>
            <a:spLocks noGrp="1" noChangeArrowheads="1"/>
          </p:cNvSpPr>
          <p:nvPr>
            <p:ph type="title"/>
          </p:nvPr>
        </p:nvSpPr>
        <p:spPr>
          <a:noFill/>
        </p:spPr>
        <p:txBody>
          <a:bodyPr/>
          <a:lstStyle/>
          <a:p>
            <a:r>
              <a:rPr lang="en-US" smtClean="0"/>
              <a:t>Selecting Specific Columns</a:t>
            </a:r>
          </a:p>
        </p:txBody>
      </p:sp>
      <p:sp>
        <p:nvSpPr>
          <p:cNvPr id="11268" name="Rectangle 5"/>
          <p:cNvSpPr>
            <a:spLocks noChangeArrowheads="1"/>
          </p:cNvSpPr>
          <p:nvPr/>
        </p:nvSpPr>
        <p:spPr bwMode="blackWhite">
          <a:xfrm>
            <a:off x="914400" y="1792288"/>
            <a:ext cx="7315200" cy="847725"/>
          </a:xfrm>
          <a:prstGeom prst="rect">
            <a:avLst/>
          </a:prstGeom>
          <a:noFill/>
          <a:ln w="9525">
            <a:noFill/>
            <a:miter lim="800000"/>
            <a:headEnd/>
            <a:tailEnd/>
          </a:ln>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SELECT department_id, location_id</a:t>
            </a:r>
          </a:p>
          <a:p>
            <a:pPr>
              <a:tabLst>
                <a:tab pos="1200150" algn="l"/>
                <a:tab pos="1658938" algn="l"/>
              </a:tabLst>
            </a:pPr>
            <a:r>
              <a:rPr lang="en-US" sz="1800" b="1">
                <a:solidFill>
                  <a:srgbClr val="000000"/>
                </a:solidFill>
                <a:latin typeface="Courier New" pitchFamily="49" charset="0"/>
              </a:rPr>
              <a:t>FROM   departments;</a:t>
            </a:r>
          </a:p>
        </p:txBody>
      </p:sp>
      <p:sp>
        <p:nvSpPr>
          <p:cNvPr id="11269" name="Rectangle 14"/>
          <p:cNvSpPr>
            <a:spLocks noChangeArrowheads="1"/>
          </p:cNvSpPr>
          <p:nvPr/>
        </p:nvSpPr>
        <p:spPr bwMode="ltGray">
          <a:xfrm>
            <a:off x="1909763" y="1936750"/>
            <a:ext cx="3667125" cy="320675"/>
          </a:xfrm>
          <a:prstGeom prst="rect">
            <a:avLst/>
          </a:prstGeom>
          <a:noFill/>
          <a:ln w="25400">
            <a:solidFill>
              <a:schemeClr val="hlink"/>
            </a:solidFill>
            <a:miter lim="800000"/>
            <a:headEnd/>
            <a:tailEnd/>
          </a:ln>
        </p:spPr>
        <p:txBody>
          <a:bodyPr wrap="none" anchor="ctr"/>
          <a:lstStyle/>
          <a:p>
            <a:endParaRPr lang="en-US"/>
          </a:p>
        </p:txBody>
      </p:sp>
      <p:pic>
        <p:nvPicPr>
          <p:cNvPr id="11270" name="Picture 18"/>
          <p:cNvPicPr>
            <a:picLocks noChangeAspect="1" noChangeArrowheads="1"/>
          </p:cNvPicPr>
          <p:nvPr/>
        </p:nvPicPr>
        <p:blipFill>
          <a:blip r:embed="rId3"/>
          <a:srcRect/>
          <a:stretch>
            <a:fillRect/>
          </a:stretch>
        </p:blipFill>
        <p:spPr bwMode="auto">
          <a:xfrm>
            <a:off x="927100" y="2835275"/>
            <a:ext cx="6953250" cy="2000250"/>
          </a:xfrm>
          <a:prstGeom prst="rect">
            <a:avLst/>
          </a:prstGeom>
          <a:noFill/>
          <a:ln w="25400">
            <a:noFill/>
            <a:miter lim="800000"/>
            <a:headEnd type="none" w="sm" len="sm"/>
            <a:tailEnd type="none" w="sm" len="sm"/>
          </a:ln>
        </p:spPr>
      </p:pic>
      <p:pic>
        <p:nvPicPr>
          <p:cNvPr id="11271" name="Picture 19"/>
          <p:cNvPicPr>
            <a:picLocks noChangeAspect="1" noChangeArrowheads="1"/>
          </p:cNvPicPr>
          <p:nvPr/>
        </p:nvPicPr>
        <p:blipFill>
          <a:blip r:embed="rId4"/>
          <a:srcRect/>
          <a:stretch>
            <a:fillRect/>
          </a:stretch>
        </p:blipFill>
        <p:spPr bwMode="auto">
          <a:xfrm>
            <a:off x="927100" y="4821238"/>
            <a:ext cx="6972300" cy="238125"/>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r>
              <a:rPr lang="en-US" smtClean="0"/>
              <a:t>Writing SQL Statements</a:t>
            </a:r>
          </a:p>
        </p:txBody>
      </p:sp>
      <p:sp>
        <p:nvSpPr>
          <p:cNvPr id="12291" name="Rectangle 3"/>
          <p:cNvSpPr>
            <a:spLocks noGrp="1" noChangeArrowheads="1"/>
          </p:cNvSpPr>
          <p:nvPr>
            <p:ph type="body" idx="1"/>
          </p:nvPr>
        </p:nvSpPr>
        <p:spPr>
          <a:xfrm>
            <a:off x="874713" y="1814513"/>
            <a:ext cx="7385050" cy="2466975"/>
          </a:xfrm>
          <a:noFill/>
        </p:spPr>
        <p:txBody>
          <a:bodyPr/>
          <a:lstStyle/>
          <a:p>
            <a:r>
              <a:rPr lang="en-US" smtClean="0"/>
              <a:t>SQL statements are not case sensitive. </a:t>
            </a:r>
          </a:p>
          <a:p>
            <a:r>
              <a:rPr lang="en-US" smtClean="0"/>
              <a:t>SQL statements can be on one or more lines.</a:t>
            </a:r>
          </a:p>
          <a:p>
            <a:r>
              <a:rPr lang="en-US" smtClean="0"/>
              <a:t>Keywords cannot be abbreviated or split</a:t>
            </a:r>
            <a:br>
              <a:rPr lang="en-US" smtClean="0"/>
            </a:br>
            <a:r>
              <a:rPr lang="en-US" smtClean="0"/>
              <a:t>across lines.</a:t>
            </a:r>
          </a:p>
          <a:p>
            <a:r>
              <a:rPr lang="en-US" smtClean="0"/>
              <a:t>Clauses are usually placed on separate lines.</a:t>
            </a:r>
          </a:p>
          <a:p>
            <a:r>
              <a:rPr lang="en-US" smtClean="0"/>
              <a:t>Indents are used to enhance readability.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r>
              <a:rPr lang="en-US" smtClean="0"/>
              <a:t>Column Heading Defaults</a:t>
            </a:r>
          </a:p>
        </p:txBody>
      </p:sp>
      <p:sp>
        <p:nvSpPr>
          <p:cNvPr id="13315" name="Rectangle 3"/>
          <p:cNvSpPr>
            <a:spLocks noGrp="1" noChangeArrowheads="1"/>
          </p:cNvSpPr>
          <p:nvPr>
            <p:ph type="body" idx="1"/>
          </p:nvPr>
        </p:nvSpPr>
        <p:spPr>
          <a:xfrm>
            <a:off x="874713" y="1814513"/>
            <a:ext cx="7385050" cy="3109912"/>
          </a:xfrm>
          <a:noFill/>
        </p:spPr>
        <p:txBody>
          <a:bodyPr/>
          <a:lstStyle/>
          <a:p>
            <a:r>
              <a:rPr lang="en-US" i="1" smtClean="0">
                <a:latin typeface="Times New Roman" charset="0"/>
              </a:rPr>
              <a:t>i</a:t>
            </a:r>
            <a:r>
              <a:rPr lang="en-US" smtClean="0"/>
              <a:t>SQL*Plus:</a:t>
            </a:r>
          </a:p>
          <a:p>
            <a:pPr lvl="1"/>
            <a:r>
              <a:rPr lang="en-US" smtClean="0"/>
              <a:t>Default heading justification: Center</a:t>
            </a:r>
          </a:p>
          <a:p>
            <a:pPr lvl="1"/>
            <a:r>
              <a:rPr lang="en-US" smtClean="0"/>
              <a:t>Default heading display: Uppercase</a:t>
            </a:r>
          </a:p>
          <a:p>
            <a:r>
              <a:rPr lang="en-US" smtClean="0"/>
              <a:t>SQL*Plus:</a:t>
            </a:r>
          </a:p>
          <a:p>
            <a:pPr lvl="1"/>
            <a:r>
              <a:rPr lang="en-US" smtClean="0"/>
              <a:t>Character and Date column headings are left- justified</a:t>
            </a:r>
          </a:p>
          <a:p>
            <a:pPr lvl="1"/>
            <a:r>
              <a:rPr lang="en-US" smtClean="0"/>
              <a:t>Number column headings are right-justified</a:t>
            </a:r>
          </a:p>
          <a:p>
            <a:pPr lvl="1"/>
            <a:r>
              <a:rPr lang="en-US" smtClean="0"/>
              <a:t>Default heading display: Uppercase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smtClean="0"/>
              <a:t>Arithmetic Expressions</a:t>
            </a:r>
          </a:p>
        </p:txBody>
      </p:sp>
      <p:sp>
        <p:nvSpPr>
          <p:cNvPr id="14339" name="Rectangle 3"/>
          <p:cNvSpPr>
            <a:spLocks noGrp="1" noChangeArrowheads="1"/>
          </p:cNvSpPr>
          <p:nvPr>
            <p:ph type="body" idx="1"/>
          </p:nvPr>
        </p:nvSpPr>
        <p:spPr>
          <a:xfrm>
            <a:off x="874713" y="1814513"/>
            <a:ext cx="7385050" cy="727075"/>
          </a:xfrm>
          <a:noFill/>
        </p:spPr>
        <p:txBody>
          <a:bodyPr/>
          <a:lstStyle/>
          <a:p>
            <a:pPr marL="0" indent="0">
              <a:buFont typeface="Arial" charset="0"/>
              <a:buNone/>
            </a:pPr>
            <a:r>
              <a:rPr lang="en-US" smtClean="0"/>
              <a:t>Create expressions with number and date data by using arithmetic operators.</a:t>
            </a:r>
          </a:p>
        </p:txBody>
      </p:sp>
      <p:sp>
        <p:nvSpPr>
          <p:cNvPr id="14340" name="Rectangle 4"/>
          <p:cNvSpPr>
            <a:spLocks noChangeArrowheads="1"/>
          </p:cNvSpPr>
          <p:nvPr/>
        </p:nvSpPr>
        <p:spPr bwMode="blackWhite">
          <a:xfrm>
            <a:off x="2019300" y="2906713"/>
            <a:ext cx="1293813" cy="24288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pPr>
            <a:r>
              <a:rPr lang="en-US" sz="1800" b="1">
                <a:solidFill>
                  <a:srgbClr val="000000"/>
                </a:solidFill>
                <a:latin typeface="Arial" charset="0"/>
              </a:rPr>
              <a:t>Operator</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      /       	</a:t>
            </a:r>
          </a:p>
        </p:txBody>
      </p:sp>
      <p:sp>
        <p:nvSpPr>
          <p:cNvPr id="14341" name="Rectangle 5"/>
          <p:cNvSpPr>
            <a:spLocks noChangeArrowheads="1"/>
          </p:cNvSpPr>
          <p:nvPr/>
        </p:nvSpPr>
        <p:spPr bwMode="blackWhite">
          <a:xfrm>
            <a:off x="3317875" y="2906713"/>
            <a:ext cx="3883025" cy="24288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pPr>
            <a:r>
              <a:rPr lang="en-US" sz="1800" b="1">
                <a:solidFill>
                  <a:srgbClr val="000000"/>
                </a:solidFill>
                <a:latin typeface="Arial" charset="0"/>
              </a:rPr>
              <a:t>Description</a:t>
            </a:r>
          </a:p>
          <a:p>
            <a:pPr>
              <a:lnSpc>
                <a:spcPct val="120000"/>
              </a:lnSpc>
              <a:spcBef>
                <a:spcPct val="60000"/>
              </a:spcBef>
            </a:pPr>
            <a:r>
              <a:rPr lang="en-US" sz="1800" b="1">
                <a:solidFill>
                  <a:srgbClr val="000000"/>
                </a:solidFill>
                <a:latin typeface="Arial" charset="0"/>
              </a:rPr>
              <a:t>Add</a:t>
            </a:r>
          </a:p>
          <a:p>
            <a:pPr>
              <a:lnSpc>
                <a:spcPct val="120000"/>
              </a:lnSpc>
              <a:spcBef>
                <a:spcPct val="60000"/>
              </a:spcBef>
            </a:pPr>
            <a:r>
              <a:rPr lang="en-US" sz="1800" b="1">
                <a:solidFill>
                  <a:srgbClr val="000000"/>
                </a:solidFill>
                <a:latin typeface="Arial" charset="0"/>
              </a:rPr>
              <a:t>Subtract </a:t>
            </a:r>
          </a:p>
          <a:p>
            <a:pPr>
              <a:lnSpc>
                <a:spcPct val="120000"/>
              </a:lnSpc>
              <a:spcBef>
                <a:spcPct val="60000"/>
              </a:spcBef>
            </a:pPr>
            <a:r>
              <a:rPr lang="en-US" sz="1800" b="1">
                <a:solidFill>
                  <a:srgbClr val="000000"/>
                </a:solidFill>
                <a:latin typeface="Arial" charset="0"/>
              </a:rPr>
              <a:t>Multiply </a:t>
            </a:r>
          </a:p>
          <a:p>
            <a:pPr>
              <a:lnSpc>
                <a:spcPct val="120000"/>
              </a:lnSpc>
              <a:spcBef>
                <a:spcPct val="60000"/>
              </a:spcBef>
            </a:pPr>
            <a:r>
              <a:rPr lang="en-US" sz="1800" b="1">
                <a:solidFill>
                  <a:srgbClr val="000000"/>
                </a:solidFill>
                <a:latin typeface="Arial" charset="0"/>
              </a:rPr>
              <a:t>Divide</a:t>
            </a:r>
          </a:p>
        </p:txBody>
      </p:sp>
      <p:sp>
        <p:nvSpPr>
          <p:cNvPr id="14342" name="Line 6"/>
          <p:cNvSpPr>
            <a:spLocks noChangeShapeType="1"/>
          </p:cNvSpPr>
          <p:nvPr/>
        </p:nvSpPr>
        <p:spPr bwMode="auto">
          <a:xfrm flipV="1">
            <a:off x="2009775" y="3333750"/>
            <a:ext cx="5176838" cy="6350"/>
          </a:xfrm>
          <a:prstGeom prst="line">
            <a:avLst/>
          </a:prstGeom>
          <a:noFill/>
          <a:ln w="50800">
            <a:solidFill>
              <a:srgbClr val="000000"/>
            </a:solidFill>
            <a:round/>
            <a:headEnd type="none" w="sm" len="sm"/>
            <a:tailEnd type="none" w="sm" len="sm"/>
          </a:ln>
        </p:spPr>
        <p:txBody>
          <a:bodyPr/>
          <a:lstStyle/>
          <a:p>
            <a:endParaRPr lang="en-US"/>
          </a:p>
        </p:txBody>
      </p:sp>
      <p:sp>
        <p:nvSpPr>
          <p:cNvPr id="14343" name="Line 7"/>
          <p:cNvSpPr>
            <a:spLocks noChangeShapeType="1"/>
          </p:cNvSpPr>
          <p:nvPr/>
        </p:nvSpPr>
        <p:spPr bwMode="auto">
          <a:xfrm>
            <a:off x="2012950" y="4333875"/>
            <a:ext cx="5183188" cy="0"/>
          </a:xfrm>
          <a:prstGeom prst="line">
            <a:avLst/>
          </a:prstGeom>
          <a:noFill/>
          <a:ln w="25400">
            <a:solidFill>
              <a:srgbClr val="000000"/>
            </a:solidFill>
            <a:round/>
            <a:headEnd type="none" w="sm" len="sm"/>
            <a:tailEnd type="none" w="sm" len="sm"/>
          </a:ln>
        </p:spPr>
        <p:txBody>
          <a:bodyPr/>
          <a:lstStyle/>
          <a:p>
            <a:endParaRPr lang="en-US"/>
          </a:p>
        </p:txBody>
      </p:sp>
      <p:sp>
        <p:nvSpPr>
          <p:cNvPr id="14344" name="Line 8"/>
          <p:cNvSpPr>
            <a:spLocks noChangeShapeType="1"/>
          </p:cNvSpPr>
          <p:nvPr/>
        </p:nvSpPr>
        <p:spPr bwMode="auto">
          <a:xfrm>
            <a:off x="2019300" y="3829050"/>
            <a:ext cx="5191125" cy="0"/>
          </a:xfrm>
          <a:prstGeom prst="line">
            <a:avLst/>
          </a:prstGeom>
          <a:noFill/>
          <a:ln w="25400">
            <a:solidFill>
              <a:srgbClr val="000000"/>
            </a:solidFill>
            <a:round/>
            <a:headEnd type="none" w="sm" len="sm"/>
            <a:tailEnd type="none" w="sm" len="sm"/>
          </a:ln>
        </p:spPr>
        <p:txBody>
          <a:bodyPr/>
          <a:lstStyle/>
          <a:p>
            <a:endParaRPr lang="en-US"/>
          </a:p>
        </p:txBody>
      </p:sp>
      <p:sp>
        <p:nvSpPr>
          <p:cNvPr id="14345" name="Line 9"/>
          <p:cNvSpPr>
            <a:spLocks noChangeShapeType="1"/>
          </p:cNvSpPr>
          <p:nvPr/>
        </p:nvSpPr>
        <p:spPr bwMode="auto">
          <a:xfrm>
            <a:off x="2019300" y="4827588"/>
            <a:ext cx="5176838" cy="0"/>
          </a:xfrm>
          <a:prstGeom prst="line">
            <a:avLst/>
          </a:prstGeom>
          <a:noFill/>
          <a:ln w="25400">
            <a:solidFill>
              <a:srgbClr val="000000"/>
            </a:solidFill>
            <a:round/>
            <a:headEnd type="none" w="sm" len="sm"/>
            <a:tailEnd type="none" w="sm" len="sm"/>
          </a:ln>
        </p:spPr>
        <p:txBody>
          <a:bodyPr/>
          <a:lstStyle/>
          <a:p>
            <a:endParaRPr lang="en-US"/>
          </a:p>
        </p:txBody>
      </p:sp>
    </p:spTree>
  </p:cSld>
  <p:clrMapOvr>
    <a:masterClrMapping/>
  </p:clrMapOvr>
  <p:transition spd="slow">
    <p:cut/>
  </p:transition>
</p:sld>
</file>

<file path=ppt/theme/theme1.xml><?xml version="1.0" encoding="utf-8"?>
<a:theme xmlns:a="http://schemas.openxmlformats.org/drawingml/2006/main" name="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iplatform_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accent2"/>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accent2"/>
            </a:solidFill>
            <a:effectLst/>
            <a:latin typeface="Times New Roman" charset="0"/>
          </a:defRPr>
        </a:defPPr>
      </a:lstStyle>
    </a:lnDef>
  </a:objectDefaults>
  <a:extraClrSchemeLst>
    <a:extraClrScheme>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clrMap bg1="dk2" tx1="lt1" bg2="dk1" tx2="lt2" accent1="accent1" accent2="accent2" accent3="accent3" accent4="accent4" accent5="accent5" accent6="accent6" hlink="hlink" folHlink="folHlink"/>
    </a:extraClrScheme>
    <a:extraClrScheme>
      <a:clrScheme name="iplatform_1.0 2">
        <a:dk1>
          <a:srgbClr val="000000"/>
        </a:dk1>
        <a:lt1>
          <a:srgbClr val="FFFFFF"/>
        </a:lt1>
        <a:dk2>
          <a:srgbClr val="FF0033"/>
        </a:dk2>
        <a:lt2>
          <a:srgbClr val="000000"/>
        </a:lt2>
        <a:accent1>
          <a:srgbClr val="DDDDDD"/>
        </a:accent1>
        <a:accent2>
          <a:srgbClr val="5F5F5F"/>
        </a:accent2>
        <a:accent3>
          <a:srgbClr val="FFFFFF"/>
        </a:accent3>
        <a:accent4>
          <a:srgbClr val="000000"/>
        </a:accent4>
        <a:accent5>
          <a:srgbClr val="EBEBEB"/>
        </a:accent5>
        <a:accent6>
          <a:srgbClr val="555555"/>
        </a:accent6>
        <a:hlink>
          <a:srgbClr val="FFCCCC"/>
        </a:hlink>
        <a:folHlink>
          <a:srgbClr val="B2B2B2"/>
        </a:folHlink>
      </a:clrScheme>
      <a:clrMap bg1="lt1" tx1="dk1" bg2="lt2" tx2="dk2" accent1="accent1" accent2="accent2" accent3="accent3" accent4="accent4" accent5="accent5" accent6="accent6" hlink="hlink" folHlink="folHlink"/>
    </a:extraClrScheme>
    <a:extraClrScheme>
      <a:clrScheme name="iplatform_1.0 3">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iplatform_1.0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platform_1.0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platform_1.0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platform_1.0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platform_1.0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platform_1.0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platform_1.0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D:\wwc\STANDARDS\iplatform_1.0.ppt</Template>
  <TotalTime>7621</TotalTime>
  <Words>3556</Words>
  <Application>Microsoft PowerPoint</Application>
  <PresentationFormat>On-screen Show (4:3)</PresentationFormat>
  <Paragraphs>644</Paragraphs>
  <Slides>40</Slides>
  <Notes>40</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iplatform_1.0</vt:lpstr>
      <vt:lpstr>Document</vt:lpstr>
      <vt:lpstr>Writing Basic  SQL SELECT Statements</vt:lpstr>
      <vt:lpstr>Objectives</vt:lpstr>
      <vt:lpstr>Capabilities of SQL SELECT Statements</vt:lpstr>
      <vt:lpstr>Basic SELECT Statement</vt:lpstr>
      <vt:lpstr>Selecting All Columns</vt:lpstr>
      <vt:lpstr>Selecting Specific Columns</vt:lpstr>
      <vt:lpstr>Writing SQL Statements</vt:lpstr>
      <vt:lpstr>Column Heading Defaults</vt:lpstr>
      <vt:lpstr>Arithmetic Expressions</vt:lpstr>
      <vt:lpstr>Using Arithmetic Operators</vt:lpstr>
      <vt:lpstr>Operator Precedence</vt:lpstr>
      <vt:lpstr>Operator Precedence</vt:lpstr>
      <vt:lpstr>Using Parentheses</vt:lpstr>
      <vt:lpstr>Defining a Null Value</vt:lpstr>
      <vt:lpstr>Null Values  in Arithmetic Expressions</vt:lpstr>
      <vt:lpstr>Defining a Column Alias</vt:lpstr>
      <vt:lpstr>Using Column Aliases</vt:lpstr>
      <vt:lpstr>Concatenation Operator</vt:lpstr>
      <vt:lpstr>Using the Concatenation Operator</vt:lpstr>
      <vt:lpstr>Literal Character Strings</vt:lpstr>
      <vt:lpstr>Using Literal Character Strings</vt:lpstr>
      <vt:lpstr>Duplicate Rows</vt:lpstr>
      <vt:lpstr>Eliminating Duplicate Rows</vt:lpstr>
      <vt:lpstr>SQL and iSQL*Plus Interaction</vt:lpstr>
      <vt:lpstr>SQL Statements Versus  iSQL*Plus Commands </vt:lpstr>
      <vt:lpstr>Overview of iSQL*Plus</vt:lpstr>
      <vt:lpstr>Logging In to iSQL*Plus</vt:lpstr>
      <vt:lpstr>The iSQL*Plus Environment</vt:lpstr>
      <vt:lpstr>Displaying Table Structure</vt:lpstr>
      <vt:lpstr>Displaying Table Structure</vt:lpstr>
      <vt:lpstr>Interacting with Script Files</vt:lpstr>
      <vt:lpstr>Interacting with Script Files</vt:lpstr>
      <vt:lpstr>Interacting with Script Files</vt:lpstr>
      <vt:lpstr>Summary</vt:lpstr>
      <vt:lpstr>Practice 1 Overview</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Siplu</cp:lastModifiedBy>
  <cp:revision>588</cp:revision>
  <cp:lastPrinted>2001-04-18T03:10:35Z</cp:lastPrinted>
  <dcterms:created xsi:type="dcterms:W3CDTF">1995-06-17T23:31:02Z</dcterms:created>
  <dcterms:modified xsi:type="dcterms:W3CDTF">2012-03-05T16:56:12Z</dcterms:modified>
</cp:coreProperties>
</file>