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7" r:id="rId3"/>
    <p:sldId id="290" r:id="rId4"/>
    <p:sldId id="310" r:id="rId5"/>
    <p:sldId id="292" r:id="rId6"/>
    <p:sldId id="262" r:id="rId7"/>
    <p:sldId id="297" r:id="rId8"/>
    <p:sldId id="293" r:id="rId9"/>
    <p:sldId id="298" r:id="rId10"/>
    <p:sldId id="300" r:id="rId11"/>
    <p:sldId id="279" r:id="rId12"/>
    <p:sldId id="301" r:id="rId13"/>
    <p:sldId id="299" r:id="rId14"/>
    <p:sldId id="303" r:id="rId15"/>
    <p:sldId id="289" r:id="rId16"/>
    <p:sldId id="264" r:id="rId17"/>
    <p:sldId id="281" r:id="rId18"/>
    <p:sldId id="284" r:id="rId19"/>
    <p:sldId id="295" r:id="rId20"/>
    <p:sldId id="286" r:id="rId21"/>
    <p:sldId id="282" r:id="rId22"/>
    <p:sldId id="258" r:id="rId23"/>
    <p:sldId id="285" r:id="rId24"/>
    <p:sldId id="287" r:id="rId25"/>
    <p:sldId id="276" r:id="rId26"/>
    <p:sldId id="308" r:id="rId27"/>
    <p:sldId id="259" r:id="rId28"/>
    <p:sldId id="314" r:id="rId29"/>
    <p:sldId id="260" r:id="rId30"/>
    <p:sldId id="261" r:id="rId31"/>
    <p:sldId id="315" r:id="rId32"/>
    <p:sldId id="306" r:id="rId33"/>
  </p:sldIdLst>
  <p:sldSz cx="9144000" cy="6858000" type="screen4x3"/>
  <p:notesSz cx="6858000" cy="9117013"/>
  <p:defaultTextStyle>
    <a:defPPr>
      <a:defRPr lang="en-US"/>
    </a:defPPr>
    <a:lvl1pPr algn="l" rtl="0" eaLnBrk="0" fontAlgn="base" hangingPunct="0">
      <a:spcBef>
        <a:spcPct val="0"/>
      </a:spcBef>
      <a:spcAft>
        <a:spcPct val="0"/>
      </a:spcAft>
      <a:defRPr sz="2400" kern="1200">
        <a:solidFill>
          <a:schemeClr val="accent2"/>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accent2"/>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accent2"/>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accent2"/>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accent2"/>
        </a:solidFill>
        <a:latin typeface="Times New Roman" pitchFamily="18" charset="0"/>
        <a:ea typeface="+mn-ea"/>
        <a:cs typeface="+mn-cs"/>
      </a:defRPr>
    </a:lvl5pPr>
    <a:lvl6pPr marL="2286000" algn="l" defTabSz="914400" rtl="0" eaLnBrk="1" latinLnBrk="0" hangingPunct="1">
      <a:defRPr sz="2400" kern="1200">
        <a:solidFill>
          <a:schemeClr val="accent2"/>
        </a:solidFill>
        <a:latin typeface="Times New Roman" pitchFamily="18" charset="0"/>
        <a:ea typeface="+mn-ea"/>
        <a:cs typeface="+mn-cs"/>
      </a:defRPr>
    </a:lvl6pPr>
    <a:lvl7pPr marL="2743200" algn="l" defTabSz="914400" rtl="0" eaLnBrk="1" latinLnBrk="0" hangingPunct="1">
      <a:defRPr sz="2400" kern="1200">
        <a:solidFill>
          <a:schemeClr val="accent2"/>
        </a:solidFill>
        <a:latin typeface="Times New Roman" pitchFamily="18" charset="0"/>
        <a:ea typeface="+mn-ea"/>
        <a:cs typeface="+mn-cs"/>
      </a:defRPr>
    </a:lvl7pPr>
    <a:lvl8pPr marL="3200400" algn="l" defTabSz="914400" rtl="0" eaLnBrk="1" latinLnBrk="0" hangingPunct="1">
      <a:defRPr sz="2400" kern="1200">
        <a:solidFill>
          <a:schemeClr val="accent2"/>
        </a:solidFill>
        <a:latin typeface="Times New Roman" pitchFamily="18" charset="0"/>
        <a:ea typeface="+mn-ea"/>
        <a:cs typeface="+mn-cs"/>
      </a:defRPr>
    </a:lvl8pPr>
    <a:lvl9pPr marL="3657600" algn="l" defTabSz="914400" rtl="0" eaLnBrk="1" latinLnBrk="0" hangingPunct="1">
      <a:defRPr sz="2400" kern="1200">
        <a:solidFill>
          <a:schemeClr val="accent2"/>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33"/>
    <a:srgbClr val="FF9933"/>
    <a:srgbClr val="FFFFCC"/>
    <a:srgbClr val="000000"/>
    <a:srgbClr val="DDDDDD"/>
    <a:srgbClr val="CC3399"/>
    <a:srgbClr val="FFCC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0728" autoAdjust="0"/>
    <p:restoredTop sz="90929"/>
  </p:normalViewPr>
  <p:slideViewPr>
    <p:cSldViewPr snapToGrid="0">
      <p:cViewPr>
        <p:scale>
          <a:sx n="75" d="100"/>
          <a:sy n="75" d="100"/>
        </p:scale>
        <p:origin x="-2058" y="-450"/>
      </p:cViewPr>
      <p:guideLst>
        <p:guide orient="horz" pos="2988"/>
        <p:guide pos="22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notesViewPr>
    <p:cSldViewPr snapToGrid="0">
      <p:cViewPr>
        <p:scale>
          <a:sx n="100" d="100"/>
          <a:sy n="100" d="100"/>
        </p:scale>
        <p:origin x="-2592" y="-60"/>
      </p:cViewPr>
      <p:guideLst>
        <p:guide orient="horz" pos="2871"/>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27.xml"/><Relationship Id="rId3" Type="http://schemas.openxmlformats.org/officeDocument/2006/relationships/slide" Target="slides/slide3.xml"/><Relationship Id="rId21" Type="http://schemas.openxmlformats.org/officeDocument/2006/relationships/slide" Target="slides/slide30.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22.xml"/><Relationship Id="rId20"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32.xml"/><Relationship Id="rId10" Type="http://schemas.openxmlformats.org/officeDocument/2006/relationships/slide" Target="slides/slide10.xml"/><Relationship Id="rId19" Type="http://schemas.openxmlformats.org/officeDocument/2006/relationships/slide" Target="slides/slide28.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8350" y="8705850"/>
            <a:ext cx="5313363" cy="146050"/>
          </a:xfrm>
          <a:prstGeom prst="rect">
            <a:avLst/>
          </a:prstGeom>
          <a:noFill/>
          <a:ln w="9525">
            <a:noFill/>
            <a:miter lim="800000"/>
            <a:headEnd/>
            <a:tailEnd/>
          </a:ln>
          <a:effectLst/>
        </p:spPr>
        <p:txBody>
          <a:bodyPr lIns="0" tIns="0" rIns="0" bIns="0">
            <a:spAutoFit/>
          </a:bodyPr>
          <a:lstStyle/>
          <a:p>
            <a:pPr algn="ctr" defTabSz="1006475">
              <a:spcBef>
                <a:spcPct val="50000"/>
              </a:spcBef>
            </a:pPr>
            <a:r>
              <a:rPr lang="en-US" sz="1000" b="1">
                <a:solidFill>
                  <a:schemeClr val="tx1"/>
                </a:solidFill>
                <a:latin typeface="Arial" charset="0"/>
              </a:rPr>
              <a:t>&lt;Course name&gt; &lt;Lesson number&gt;</a:t>
            </a:r>
            <a:r>
              <a:rPr lang="en-US" sz="1000" b="1">
                <a:solidFill>
                  <a:schemeClr val="tx1"/>
                </a:solidFill>
              </a:rPr>
              <a:t>-</a:t>
            </a:r>
            <a:fld id="{A24B0C1D-FD41-4DED-81D6-BF7A9A778E0F}" type="slidenum">
              <a:rPr lang="en-US" sz="1000" b="1">
                <a:solidFill>
                  <a:schemeClr val="tx1"/>
                </a:solidFill>
                <a:latin typeface="Arial" charset="0"/>
              </a:rPr>
              <a:pPr algn="ctr" defTabSz="1006475">
                <a:spcBef>
                  <a:spcPct val="50000"/>
                </a:spcBef>
              </a:pPr>
              <a:t>‹#›</a:t>
            </a:fld>
            <a:endParaRPr lang="en-US" sz="1000" b="1">
              <a:solidFill>
                <a:schemeClr val="tx1"/>
              </a:solidFill>
              <a:latin typeface="Arial" charset="0"/>
            </a:endParaRPr>
          </a:p>
        </p:txBody>
      </p:sp>
      <p:sp>
        <p:nvSpPr>
          <p:cNvPr id="4099" name="Rectangle 3"/>
          <p:cNvSpPr>
            <a:spLocks noGrp="1" noChangeArrowheads="1"/>
          </p:cNvSpPr>
          <p:nvPr>
            <p:ph type="dt" sz="quarter" idx="1"/>
          </p:nvPr>
        </p:nvSpPr>
        <p:spPr bwMode="auto">
          <a:xfrm>
            <a:off x="3887788" y="-9525"/>
            <a:ext cx="2987675" cy="457200"/>
          </a:xfrm>
          <a:prstGeom prst="rect">
            <a:avLst/>
          </a:prstGeom>
          <a:noFill/>
          <a:ln w="9525">
            <a:noFill/>
            <a:miter lim="800000"/>
            <a:headEnd/>
            <a:tailEnd/>
          </a:ln>
          <a:effectLst/>
        </p:spPr>
        <p:txBody>
          <a:bodyPr vert="horz" wrap="square" lIns="18233" tIns="0" rIns="18233" bIns="0" numCol="1" anchor="t" anchorCtr="0" compatLnSpc="1">
            <a:prstTxWarp prst="textNoShape">
              <a:avLst/>
            </a:prstTxWarp>
          </a:bodyPr>
          <a:lstStyle>
            <a:lvl1pPr algn="r" defTabSz="974725">
              <a:lnSpc>
                <a:spcPct val="120000"/>
              </a:lnSpc>
              <a:spcBef>
                <a:spcPct val="60000"/>
              </a:spcBef>
              <a:defRPr sz="1000" i="1">
                <a:solidFill>
                  <a:schemeClr val="bg2"/>
                </a:solidFill>
                <a:latin typeface="Arial Narrow" pitchFamily="34" charset="0"/>
              </a:defRPr>
            </a:lvl1pPr>
          </a:lstStyle>
          <a:p>
            <a:endParaRPr lang="en-US"/>
          </a:p>
        </p:txBody>
      </p:sp>
      <p:sp>
        <p:nvSpPr>
          <p:cNvPr id="4100" name="Rectangle 4"/>
          <p:cNvSpPr>
            <a:spLocks noGrp="1" noChangeArrowheads="1"/>
          </p:cNvSpPr>
          <p:nvPr>
            <p:ph type="sldNum" sz="quarter" idx="3"/>
          </p:nvPr>
        </p:nvSpPr>
        <p:spPr bwMode="auto">
          <a:xfrm>
            <a:off x="3887788" y="8667750"/>
            <a:ext cx="2987675" cy="457200"/>
          </a:xfrm>
          <a:prstGeom prst="rect">
            <a:avLst/>
          </a:prstGeom>
          <a:noFill/>
          <a:ln w="9525">
            <a:noFill/>
            <a:miter lim="800000"/>
            <a:headEnd/>
            <a:tailEnd/>
          </a:ln>
          <a:effectLst/>
        </p:spPr>
        <p:txBody>
          <a:bodyPr vert="horz" wrap="square" lIns="18233" tIns="0" rIns="18233" bIns="0" numCol="1" anchor="b" anchorCtr="0" compatLnSpc="1">
            <a:prstTxWarp prst="textNoShape">
              <a:avLst/>
            </a:prstTxWarp>
          </a:bodyPr>
          <a:lstStyle>
            <a:lvl1pPr algn="r" defTabSz="974725">
              <a:lnSpc>
                <a:spcPct val="120000"/>
              </a:lnSpc>
              <a:spcBef>
                <a:spcPct val="60000"/>
              </a:spcBef>
              <a:defRPr sz="1000" i="1">
                <a:solidFill>
                  <a:schemeClr val="bg2"/>
                </a:solidFill>
                <a:latin typeface="Arial Narrow" pitchFamily="34" charset="0"/>
              </a:defRPr>
            </a:lvl1pPr>
          </a:lstStyle>
          <a:p>
            <a:fld id="{8FE833C3-5C37-4C2B-BA2D-87DB6F243C5E}" type="slidenum">
              <a:rPr lang="en-US"/>
              <a:pPr/>
              <a:t>‹#›</a:t>
            </a:fld>
            <a:endParaRPr lang="en-US"/>
          </a:p>
        </p:txBody>
      </p:sp>
      <p:sp>
        <p:nvSpPr>
          <p:cNvPr id="4101" name="Rectangle 5"/>
          <p:cNvSpPr>
            <a:spLocks noGrp="1" noChangeArrowheads="1"/>
          </p:cNvSpPr>
          <p:nvPr>
            <p:ph type="ftr" sz="quarter" idx="2"/>
          </p:nvPr>
        </p:nvSpPr>
        <p:spPr bwMode="auto">
          <a:xfrm>
            <a:off x="-19050" y="8667750"/>
            <a:ext cx="2987675" cy="457200"/>
          </a:xfrm>
          <a:prstGeom prst="rect">
            <a:avLst/>
          </a:prstGeom>
          <a:noFill/>
          <a:ln w="9525">
            <a:noFill/>
            <a:miter lim="800000"/>
            <a:headEnd/>
            <a:tailEnd/>
          </a:ln>
          <a:effectLst/>
        </p:spPr>
        <p:txBody>
          <a:bodyPr vert="horz" wrap="square" lIns="18233" tIns="0" rIns="18233" bIns="0" numCol="1" anchor="b" anchorCtr="0" compatLnSpc="1">
            <a:prstTxWarp prst="textNoShape">
              <a:avLst/>
            </a:prstTxWarp>
          </a:bodyPr>
          <a:lstStyle>
            <a:lvl1pPr defTabSz="974725">
              <a:lnSpc>
                <a:spcPct val="120000"/>
              </a:lnSpc>
              <a:spcBef>
                <a:spcPct val="60000"/>
              </a:spcBef>
              <a:defRPr sz="1000" i="1">
                <a:solidFill>
                  <a:schemeClr val="bg2"/>
                </a:solidFill>
                <a:latin typeface="Arial Narrow" pitchFamily="34" charset="0"/>
              </a:defRPr>
            </a:lvl1pPr>
          </a:lstStyle>
          <a:p>
            <a:endParaRPr lang="en-US"/>
          </a:p>
        </p:txBody>
      </p:sp>
      <p:sp>
        <p:nvSpPr>
          <p:cNvPr id="4102" name="Rectangle 6"/>
          <p:cNvSpPr>
            <a:spLocks noGrp="1" noChangeArrowheads="1"/>
          </p:cNvSpPr>
          <p:nvPr>
            <p:ph type="hdr" sz="quarter"/>
          </p:nvPr>
        </p:nvSpPr>
        <p:spPr bwMode="auto">
          <a:xfrm>
            <a:off x="-19050" y="-9525"/>
            <a:ext cx="2987675" cy="457200"/>
          </a:xfrm>
          <a:prstGeom prst="rect">
            <a:avLst/>
          </a:prstGeom>
          <a:noFill/>
          <a:ln w="9525">
            <a:noFill/>
            <a:miter lim="800000"/>
            <a:headEnd/>
            <a:tailEnd/>
          </a:ln>
          <a:effectLst/>
        </p:spPr>
        <p:txBody>
          <a:bodyPr vert="horz" wrap="square" lIns="18233" tIns="0" rIns="18233" bIns="0" numCol="1" anchor="t" anchorCtr="0" compatLnSpc="1">
            <a:prstTxWarp prst="textNoShape">
              <a:avLst/>
            </a:prstTxWarp>
          </a:bodyPr>
          <a:lstStyle>
            <a:lvl1pPr defTabSz="974725">
              <a:lnSpc>
                <a:spcPct val="120000"/>
              </a:lnSpc>
              <a:spcBef>
                <a:spcPct val="60000"/>
              </a:spcBef>
              <a:defRPr sz="1000" i="1">
                <a:solidFill>
                  <a:schemeClr val="bg2"/>
                </a:solidFill>
                <a:latin typeface="Arial Narrow" pitchFamily="34" charset="0"/>
              </a:defRPr>
            </a:lvl1pPr>
          </a:lstStyle>
          <a:p>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noTextEdit="1"/>
          </p:cNvSpPr>
          <p:nvPr>
            <p:ph type="sldImg" idx="2"/>
          </p:nvPr>
        </p:nvSpPr>
        <p:spPr bwMode="auto">
          <a:xfrm>
            <a:off x="496888" y="153988"/>
            <a:ext cx="5865812" cy="4398962"/>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412750" y="4759325"/>
            <a:ext cx="6029325" cy="3743325"/>
          </a:xfrm>
          <a:prstGeom prst="rect">
            <a:avLst/>
          </a:prstGeom>
          <a:noFill/>
          <a:ln w="9525">
            <a:noFill/>
            <a:miter lim="800000"/>
            <a:headEnd/>
            <a:tailEnd/>
          </a:ln>
          <a:effectLst/>
        </p:spPr>
        <p:txBody>
          <a:bodyPr vert="horz" wrap="square" lIns="91164" tIns="45582" rIns="91164" bIns="45582"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Instructor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2052" name="Rectangle 4"/>
          <p:cNvSpPr>
            <a:spLocks noChangeArrowheads="1"/>
          </p:cNvSpPr>
          <p:nvPr/>
        </p:nvSpPr>
        <p:spPr bwMode="auto">
          <a:xfrm>
            <a:off x="715963" y="8582025"/>
            <a:ext cx="5303837" cy="168275"/>
          </a:xfrm>
          <a:prstGeom prst="rect">
            <a:avLst/>
          </a:prstGeom>
          <a:noFill/>
          <a:ln w="9525">
            <a:noFill/>
            <a:miter lim="800000"/>
            <a:headEnd/>
            <a:tailEnd/>
          </a:ln>
          <a:effectLst/>
        </p:spPr>
        <p:txBody>
          <a:bodyPr lIns="0" tIns="0" rIns="0" bIns="0">
            <a:spAutoFit/>
          </a:bodyPr>
          <a:lstStyle/>
          <a:p>
            <a:pPr algn="ctr" defTabSz="1006475">
              <a:spcBef>
                <a:spcPct val="50000"/>
              </a:spcBef>
            </a:pPr>
            <a:r>
              <a:rPr lang="en-US" sz="1100" b="1">
                <a:solidFill>
                  <a:schemeClr val="tx1"/>
                </a:solidFill>
                <a:latin typeface="Arial" charset="0"/>
              </a:rPr>
              <a:t>Introduction to Oracle9</a:t>
            </a:r>
            <a:r>
              <a:rPr lang="en-US" sz="1100" b="1" i="1">
                <a:solidFill>
                  <a:schemeClr val="tx1"/>
                </a:solidFill>
              </a:rPr>
              <a:t>i</a:t>
            </a:r>
            <a:r>
              <a:rPr lang="en-US" sz="1100" b="1">
                <a:solidFill>
                  <a:schemeClr val="tx1"/>
                </a:solidFill>
                <a:latin typeface="Arial" charset="0"/>
              </a:rPr>
              <a:t>: SQL 2</a:t>
            </a:r>
            <a:r>
              <a:rPr lang="en-US" sz="1100" b="1">
                <a:solidFill>
                  <a:schemeClr val="tx1"/>
                </a:solidFill>
              </a:rPr>
              <a:t>-</a:t>
            </a:r>
            <a:fld id="{43EAA331-BE1F-40EB-9696-961E34BDCE5E}" type="slidenum">
              <a:rPr lang="en-US" sz="1100" b="1">
                <a:solidFill>
                  <a:schemeClr val="tx1"/>
                </a:solidFill>
                <a:latin typeface="Arial" charset="0"/>
              </a:rPr>
              <a:pPr algn="ctr" defTabSz="1006475">
                <a:spcBef>
                  <a:spcPct val="50000"/>
                </a:spcBef>
              </a:pPr>
              <a:t>‹#›</a:t>
            </a:fld>
            <a:endParaRPr lang="en-US" sz="1100" b="1">
              <a:solidFill>
                <a:schemeClr val="tx1"/>
              </a:solidFill>
              <a:latin typeface="Arial" charset="0"/>
            </a:endParaRPr>
          </a:p>
        </p:txBody>
      </p:sp>
      <p:sp>
        <p:nvSpPr>
          <p:cNvPr id="2053" name="Rectangle 5"/>
          <p:cNvSpPr>
            <a:spLocks noGrp="1" noChangeArrowheads="1"/>
          </p:cNvSpPr>
          <p:nvPr>
            <p:ph type="dt" idx="1"/>
          </p:nvPr>
        </p:nvSpPr>
        <p:spPr bwMode="auto">
          <a:xfrm>
            <a:off x="3887788" y="-9525"/>
            <a:ext cx="2987675" cy="457200"/>
          </a:xfrm>
          <a:prstGeom prst="rect">
            <a:avLst/>
          </a:prstGeom>
          <a:noFill/>
          <a:ln w="9525">
            <a:noFill/>
            <a:miter lim="800000"/>
            <a:headEnd/>
            <a:tailEnd/>
          </a:ln>
          <a:effectLst/>
        </p:spPr>
        <p:txBody>
          <a:bodyPr vert="horz" wrap="square" lIns="18233" tIns="0" rIns="18233" bIns="0" numCol="1" anchor="t" anchorCtr="0" compatLnSpc="1">
            <a:prstTxWarp prst="textNoShape">
              <a:avLst/>
            </a:prstTxWarp>
          </a:bodyPr>
          <a:lstStyle>
            <a:lvl1pPr algn="r" defTabSz="974725">
              <a:lnSpc>
                <a:spcPct val="120000"/>
              </a:lnSpc>
              <a:spcBef>
                <a:spcPct val="60000"/>
              </a:spcBef>
              <a:defRPr sz="1000" i="1">
                <a:solidFill>
                  <a:schemeClr val="bg2"/>
                </a:solidFill>
                <a:latin typeface="Arial Narrow" pitchFamily="34" charset="0"/>
              </a:defRPr>
            </a:lvl1pPr>
          </a:lstStyle>
          <a:p>
            <a:endParaRPr lang="en-US"/>
          </a:p>
        </p:txBody>
      </p:sp>
      <p:sp>
        <p:nvSpPr>
          <p:cNvPr id="2054" name="Rectangle 6"/>
          <p:cNvSpPr>
            <a:spLocks noGrp="1" noChangeArrowheads="1"/>
          </p:cNvSpPr>
          <p:nvPr>
            <p:ph type="hdr" sz="quarter"/>
          </p:nvPr>
        </p:nvSpPr>
        <p:spPr bwMode="auto">
          <a:xfrm>
            <a:off x="-19050" y="-9525"/>
            <a:ext cx="2987675" cy="457200"/>
          </a:xfrm>
          <a:prstGeom prst="rect">
            <a:avLst/>
          </a:prstGeom>
          <a:noFill/>
          <a:ln w="9525">
            <a:noFill/>
            <a:miter lim="800000"/>
            <a:headEnd/>
            <a:tailEnd/>
          </a:ln>
          <a:effectLst/>
        </p:spPr>
        <p:txBody>
          <a:bodyPr vert="horz" wrap="square" lIns="18233" tIns="0" rIns="18233" bIns="0" numCol="1" anchor="t" anchorCtr="0" compatLnSpc="1">
            <a:prstTxWarp prst="textNoShape">
              <a:avLst/>
            </a:prstTxWarp>
          </a:bodyPr>
          <a:lstStyle>
            <a:lvl1pPr defTabSz="974725">
              <a:lnSpc>
                <a:spcPct val="120000"/>
              </a:lnSpc>
              <a:spcBef>
                <a:spcPct val="60000"/>
              </a:spcBef>
              <a:defRPr sz="1000" i="1">
                <a:solidFill>
                  <a:schemeClr val="bg2"/>
                </a:solidFill>
                <a:latin typeface="Arial Narrow" pitchFamily="34" charset="0"/>
              </a:defRPr>
            </a:lvl1pPr>
          </a:lstStyle>
          <a:p>
            <a:endParaRPr lang="en-US"/>
          </a:p>
        </p:txBody>
      </p:sp>
    </p:spTree>
  </p:cSld>
  <p:clrMap bg1="lt1" tx1="dk1" bg2="lt2" tx2="dk2" accent1="accent1" accent2="accent2" accent3="accent3" accent4="accent4" accent5="accent5" accent6="accent6" hlink="hlink" folHlink="folHlink"/>
  <p:notesStyle>
    <a:lvl1pPr algn="l" defTabSz="425450" rtl="0" eaLnBrk="0" fontAlgn="base" hangingPunct="0">
      <a:spcBef>
        <a:spcPct val="30000"/>
      </a:spcBef>
      <a:spcAft>
        <a:spcPct val="0"/>
      </a:spcAft>
      <a:tabLst>
        <a:tab pos="471488" algn="l"/>
      </a:tabLst>
      <a:defRPr sz="1100" b="1" kern="1200">
        <a:solidFill>
          <a:schemeClr val="tx1"/>
        </a:solidFill>
        <a:latin typeface="Arial" charset="0"/>
        <a:ea typeface="+mn-ea"/>
        <a:cs typeface="+mn-cs"/>
      </a:defRPr>
    </a:lvl1pPr>
    <a:lvl2pPr marL="119063" algn="l" defTabSz="425450" rtl="0" eaLnBrk="0" fontAlgn="base" hangingPunct="0">
      <a:spcBef>
        <a:spcPct val="30000"/>
      </a:spcBef>
      <a:spcAft>
        <a:spcPct val="0"/>
      </a:spcAft>
      <a:tabLst>
        <a:tab pos="471488" algn="l"/>
      </a:tabLst>
      <a:defRPr sz="1100" kern="1200">
        <a:solidFill>
          <a:schemeClr val="tx1"/>
        </a:solidFill>
        <a:latin typeface="Times New Roman" pitchFamily="18" charset="0"/>
        <a:ea typeface="+mn-ea"/>
        <a:cs typeface="+mn-cs"/>
      </a:defRPr>
    </a:lvl2pPr>
    <a:lvl3pPr marL="465138" indent="-225425"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3pPr>
    <a:lvl4pPr marL="876300" indent="-222250"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4pPr>
    <a:lvl5pPr marL="5989638" algn="l" defTabSz="425450" rtl="0" eaLnBrk="0" fontAlgn="base" hangingPunct="0">
      <a:spcBef>
        <a:spcPct val="30000"/>
      </a:spcBef>
      <a:spcAft>
        <a:spcPct val="0"/>
      </a:spcAft>
      <a:tabLst>
        <a:tab pos="4714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image" Target="../media/image16.png"/></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vmlDrawing" Target="../drawings/vmlDrawing4.vml"/><Relationship Id="rId4" Type="http://schemas.openxmlformats.org/officeDocument/2006/relationships/oleObject" Target="../embeddings/Microsoft_Office_Word_97_-_2003_Document4.doc"/></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image" Target="../media/image34.png"/><Relationship Id="rId4" Type="http://schemas.openxmlformats.org/officeDocument/2006/relationships/image" Target="../media/image33.png"/></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image" Target="../media/image37.png"/><Relationship Id="rId4" Type="http://schemas.openxmlformats.org/officeDocument/2006/relationships/image" Target="../media/image36.png"/></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image" Target="../media/image44.png"/></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154113" algn="l"/>
                <a:tab pos="2314575" algn="l"/>
              </a:tabLst>
            </a:pPr>
            <a:endParaRPr lang="en-US"/>
          </a:p>
          <a:p>
            <a:pPr>
              <a:tabLst>
                <a:tab pos="1154113" algn="l"/>
                <a:tab pos="2314575" algn="l"/>
              </a:tabLst>
            </a:pPr>
            <a:endParaRPr lang="en-US"/>
          </a:p>
          <a:p>
            <a:pPr>
              <a:tabLst>
                <a:tab pos="1154113" algn="l"/>
                <a:tab pos="2314575" algn="l"/>
              </a:tabLst>
            </a:pPr>
            <a:endParaRPr lang="en-US"/>
          </a:p>
          <a:p>
            <a:pPr>
              <a:tabLst>
                <a:tab pos="1154113" algn="l"/>
                <a:tab pos="2314575" algn="l"/>
              </a:tabLst>
            </a:pPr>
            <a:endParaRPr lang="en-US"/>
          </a:p>
          <a:p>
            <a:pPr>
              <a:tabLst>
                <a:tab pos="1154113" algn="l"/>
                <a:tab pos="2314575" algn="l"/>
              </a:tabLst>
            </a:pPr>
            <a:endParaRPr lang="en-US"/>
          </a:p>
          <a:p>
            <a:pPr>
              <a:tabLst>
                <a:tab pos="1154113" algn="l"/>
                <a:tab pos="2314575" algn="l"/>
              </a:tabLst>
            </a:pPr>
            <a:endParaRPr lang="en-US"/>
          </a:p>
          <a:p>
            <a:pPr>
              <a:tabLst>
                <a:tab pos="1154113" algn="l"/>
                <a:tab pos="2314575" algn="l"/>
              </a:tabLst>
            </a:pPr>
            <a:endParaRPr lang="en-US"/>
          </a:p>
          <a:p>
            <a:pPr>
              <a:tabLst>
                <a:tab pos="1154113" algn="l"/>
                <a:tab pos="2314575" algn="l"/>
              </a:tabLst>
            </a:pPr>
            <a:endParaRPr lang="en-US"/>
          </a:p>
          <a:p>
            <a:pPr>
              <a:tabLst>
                <a:tab pos="1154113" algn="l"/>
                <a:tab pos="2314575" algn="l"/>
              </a:tabLst>
            </a:pPr>
            <a:endParaRPr lang="en-US"/>
          </a:p>
          <a:p>
            <a:pPr>
              <a:tabLst>
                <a:tab pos="1154113" algn="l"/>
                <a:tab pos="2314575" algn="l"/>
              </a:tabLst>
            </a:pPr>
            <a:endParaRPr lang="en-US"/>
          </a:p>
          <a:p>
            <a:pPr>
              <a:tabLst>
                <a:tab pos="1154113" algn="l"/>
                <a:tab pos="2314575" algn="l"/>
              </a:tabLst>
            </a:pPr>
            <a:endParaRPr lang="en-US"/>
          </a:p>
          <a:p>
            <a:pPr>
              <a:tabLst>
                <a:tab pos="1154113" algn="l"/>
                <a:tab pos="2314575" algn="l"/>
              </a:tabLst>
            </a:pPr>
            <a:endParaRPr lang="en-US"/>
          </a:p>
          <a:p>
            <a:pPr>
              <a:tabLst>
                <a:tab pos="1154113" algn="l"/>
                <a:tab pos="2314575" algn="l"/>
              </a:tabLst>
            </a:pPr>
            <a:r>
              <a:rPr lang="en-US" sz="1200">
                <a:solidFill>
                  <a:srgbClr val="0000FF"/>
                </a:solidFill>
              </a:rPr>
              <a:t>Schedule:	Timing	Topic</a:t>
            </a:r>
          </a:p>
          <a:p>
            <a:pPr lvl="1">
              <a:tabLst>
                <a:tab pos="1154113" algn="l"/>
                <a:tab pos="2314575" algn="l"/>
              </a:tabLst>
            </a:pPr>
            <a:r>
              <a:rPr lang="en-US">
                <a:solidFill>
                  <a:srgbClr val="0000FF"/>
                </a:solidFill>
              </a:rPr>
              <a:t>	45 minutes	Lecture</a:t>
            </a:r>
          </a:p>
          <a:p>
            <a:pPr lvl="1">
              <a:tabLst>
                <a:tab pos="1154113" algn="l"/>
                <a:tab pos="2314575" algn="l"/>
              </a:tabLst>
            </a:pPr>
            <a:r>
              <a:rPr lang="en-US">
                <a:solidFill>
                  <a:srgbClr val="0000FF"/>
                </a:solidFill>
              </a:rPr>
              <a:t>	30 minutes	Practice</a:t>
            </a:r>
          </a:p>
          <a:p>
            <a:pPr lvl="1">
              <a:tabLst>
                <a:tab pos="1154113" algn="l"/>
                <a:tab pos="2314575" algn="l"/>
              </a:tabLst>
            </a:pPr>
            <a:r>
              <a:rPr lang="en-US">
                <a:solidFill>
                  <a:srgbClr val="0000FF"/>
                </a:solidFill>
              </a:rPr>
              <a:t>	75 minutes	Total</a:t>
            </a:r>
          </a:p>
        </p:txBody>
      </p:sp>
      <p:sp>
        <p:nvSpPr>
          <p:cNvPr id="6147" name="Rectangle 3"/>
          <p:cNvSpPr>
            <a:spLocks noChangeArrowheads="1" noTextEdit="1"/>
          </p:cNvSpPr>
          <p:nvPr>
            <p:ph type="sldImg"/>
          </p:nvPr>
        </p:nvSpPr>
        <p:spPr>
          <a:xfrm>
            <a:off x="495300" y="153988"/>
            <a:ext cx="5865813" cy="4398962"/>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r>
              <a:rPr lang="en-US"/>
              <a:t>The </a:t>
            </a:r>
            <a:r>
              <a:rPr lang="en-US">
                <a:latin typeface="Courier New" pitchFamily="49" charset="0"/>
              </a:rPr>
              <a:t>BETWEEN</a:t>
            </a:r>
            <a:r>
              <a:rPr lang="en-US"/>
              <a:t> Condition</a:t>
            </a:r>
          </a:p>
          <a:p>
            <a:pPr lvl="1">
              <a:tabLst/>
            </a:pPr>
            <a:r>
              <a:rPr lang="en-US"/>
              <a:t>You can display rows based on a range of values using the </a:t>
            </a:r>
            <a:r>
              <a:rPr lang="en-US">
                <a:solidFill>
                  <a:srgbClr val="FC0128"/>
                </a:solidFill>
                <a:latin typeface="Courier New" pitchFamily="49" charset="0"/>
              </a:rPr>
              <a:t>BETWEEN</a:t>
            </a:r>
            <a:r>
              <a:rPr lang="en-US">
                <a:solidFill>
                  <a:srgbClr val="FC0128"/>
                </a:solidFill>
              </a:rPr>
              <a:t> range condition</a:t>
            </a:r>
            <a:r>
              <a:rPr lang="en-US"/>
              <a:t>. The range that you specify contains a lower limit and an upper limit.</a:t>
            </a:r>
          </a:p>
          <a:p>
            <a:pPr lvl="1">
              <a:lnSpc>
                <a:spcPct val="95000"/>
              </a:lnSpc>
              <a:spcBef>
                <a:spcPct val="35000"/>
              </a:spcBef>
              <a:tabLst/>
            </a:pPr>
            <a:r>
              <a:rPr lang="en-US"/>
              <a:t>The </a:t>
            </a:r>
            <a:r>
              <a:rPr lang="en-US">
                <a:latin typeface="Courier New" pitchFamily="49" charset="0"/>
              </a:rPr>
              <a:t>SELECT</a:t>
            </a:r>
            <a:r>
              <a:rPr lang="en-US"/>
              <a:t> statement on the slide returns rows from the </a:t>
            </a:r>
            <a:r>
              <a:rPr lang="en-US">
                <a:latin typeface="Courier New" pitchFamily="49" charset="0"/>
              </a:rPr>
              <a:t>EMPLOYEES</a:t>
            </a:r>
            <a:r>
              <a:rPr lang="en-US"/>
              <a:t> table for any employee whose salary is between $2,500 and $3,500.</a:t>
            </a:r>
            <a:endParaRPr lang="en-US" sz="2400" b="1">
              <a:effectLst>
                <a:outerShdw blurRad="38100" dist="38100" dir="2700000" algn="tl">
                  <a:srgbClr val="C0C0C0"/>
                </a:outerShdw>
              </a:effectLst>
              <a:latin typeface="Arial" charset="0"/>
            </a:endParaRPr>
          </a:p>
          <a:p>
            <a:pPr lvl="1">
              <a:tabLst/>
            </a:pPr>
            <a:r>
              <a:rPr lang="en-US"/>
              <a:t>Values specified with the </a:t>
            </a:r>
            <a:r>
              <a:rPr lang="en-US">
                <a:latin typeface="Courier New" pitchFamily="49" charset="0"/>
              </a:rPr>
              <a:t>BETWEEN</a:t>
            </a:r>
            <a:r>
              <a:rPr lang="en-US"/>
              <a:t> condition are inclusive. You must specify the lower limit first.</a:t>
            </a:r>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rgbClr val="0000FF"/>
                </a:solidFill>
              </a:rPr>
              <a:t>Instructor Note</a:t>
            </a:r>
          </a:p>
          <a:p>
            <a:pPr lvl="1">
              <a:tabLst/>
            </a:pPr>
            <a:r>
              <a:rPr lang="en-US">
                <a:solidFill>
                  <a:srgbClr val="0000FF"/>
                </a:solidFill>
              </a:rPr>
              <a:t>Emphasize that the values specified with the </a:t>
            </a:r>
            <a:r>
              <a:rPr lang="en-US">
                <a:solidFill>
                  <a:srgbClr val="0000FF"/>
                </a:solidFill>
                <a:latin typeface="Courier New" pitchFamily="49" charset="0"/>
              </a:rPr>
              <a:t>BETWEEN</a:t>
            </a:r>
            <a:r>
              <a:rPr lang="en-US">
                <a:solidFill>
                  <a:srgbClr val="0000FF"/>
                </a:solidFill>
              </a:rPr>
              <a:t> operator in the example are inclusive. Explain that </a:t>
            </a:r>
            <a:r>
              <a:rPr lang="en-US">
                <a:solidFill>
                  <a:srgbClr val="0000FF"/>
                </a:solidFill>
                <a:latin typeface="Courier New" pitchFamily="49" charset="0"/>
              </a:rPr>
              <a:t>BETWEEN … AND …</a:t>
            </a:r>
            <a:r>
              <a:rPr lang="en-US">
                <a:solidFill>
                  <a:srgbClr val="0000FF"/>
                </a:solidFill>
              </a:rPr>
              <a:t> is actually translated by Oracle server to a pair of </a:t>
            </a:r>
            <a:r>
              <a:rPr lang="en-US">
                <a:solidFill>
                  <a:srgbClr val="0000FF"/>
                </a:solidFill>
                <a:latin typeface="Courier New" pitchFamily="49" charset="0"/>
              </a:rPr>
              <a:t>AND</a:t>
            </a:r>
            <a:r>
              <a:rPr lang="en-US">
                <a:solidFill>
                  <a:srgbClr val="0000FF"/>
                </a:solidFill>
              </a:rPr>
              <a:t> conditions: (</a:t>
            </a:r>
            <a:r>
              <a:rPr lang="en-US">
                <a:solidFill>
                  <a:srgbClr val="0000FF"/>
                </a:solidFill>
                <a:latin typeface="Courier New" pitchFamily="49" charset="0"/>
              </a:rPr>
              <a:t>a &gt;= lower limit</a:t>
            </a:r>
            <a:r>
              <a:rPr lang="en-US">
                <a:solidFill>
                  <a:srgbClr val="0000FF"/>
                </a:solidFill>
              </a:rPr>
              <a:t>) </a:t>
            </a:r>
            <a:r>
              <a:rPr lang="en-US">
                <a:solidFill>
                  <a:srgbClr val="0000FF"/>
                </a:solidFill>
                <a:latin typeface="Courier New" pitchFamily="49" charset="0"/>
              </a:rPr>
              <a:t>AND</a:t>
            </a:r>
            <a:r>
              <a:rPr lang="en-US">
                <a:solidFill>
                  <a:srgbClr val="0000FF"/>
                </a:solidFill>
              </a:rPr>
              <a:t> (</a:t>
            </a:r>
            <a:r>
              <a:rPr lang="en-US">
                <a:solidFill>
                  <a:srgbClr val="0000FF"/>
                </a:solidFill>
                <a:latin typeface="Courier New" pitchFamily="49" charset="0"/>
              </a:rPr>
              <a:t>a &lt;= higher limit</a:t>
            </a:r>
            <a:r>
              <a:rPr lang="en-US">
                <a:solidFill>
                  <a:srgbClr val="0000FF"/>
                </a:solidFill>
              </a:rPr>
              <a:t>). So using </a:t>
            </a:r>
            <a:r>
              <a:rPr lang="en-US">
                <a:solidFill>
                  <a:srgbClr val="0000FF"/>
                </a:solidFill>
                <a:latin typeface="Courier New" pitchFamily="49" charset="0"/>
              </a:rPr>
              <a:t>BETWEEN … AND …</a:t>
            </a:r>
            <a:r>
              <a:rPr lang="en-US">
                <a:solidFill>
                  <a:srgbClr val="0000FF"/>
                </a:solidFill>
              </a:rPr>
              <a:t> has no performance benefits, and it is used for logical simplicity.</a:t>
            </a:r>
          </a:p>
          <a:p>
            <a:pPr lvl="1">
              <a:tabLst/>
            </a:pPr>
            <a:r>
              <a:rPr lang="en-US">
                <a:solidFill>
                  <a:srgbClr val="0000FF"/>
                </a:solidFill>
              </a:rPr>
              <a:t>Demo: </a:t>
            </a:r>
            <a:r>
              <a:rPr lang="en-US">
                <a:solidFill>
                  <a:srgbClr val="0000FF"/>
                </a:solidFill>
                <a:latin typeface="Courier New" pitchFamily="49" charset="0"/>
              </a:rPr>
              <a:t>2_betw.sql</a:t>
            </a:r>
          </a:p>
          <a:p>
            <a:pPr lvl="1">
              <a:tabLst/>
            </a:pPr>
            <a:r>
              <a:rPr lang="en-US">
                <a:solidFill>
                  <a:srgbClr val="0000FF"/>
                </a:solidFill>
              </a:rPr>
              <a:t>Purpose: To illustrate using the </a:t>
            </a:r>
            <a:r>
              <a:rPr lang="en-US">
                <a:solidFill>
                  <a:srgbClr val="0000FF"/>
                </a:solidFill>
                <a:latin typeface="Courier New" pitchFamily="49" charset="0"/>
              </a:rPr>
              <a:t>BETWEEN</a:t>
            </a:r>
            <a:r>
              <a:rPr lang="en-US">
                <a:solidFill>
                  <a:srgbClr val="0000FF"/>
                </a:solidFill>
              </a:rPr>
              <a:t> operator.</a:t>
            </a:r>
          </a:p>
        </p:txBody>
      </p:sp>
      <p:sp>
        <p:nvSpPr>
          <p:cNvPr id="24579" name="Rectangle 3"/>
          <p:cNvSpPr>
            <a:spLocks noChangeArrowheads="1" noTextEdit="1"/>
          </p:cNvSpPr>
          <p:nvPr>
            <p:ph type="sldImg"/>
          </p:nvPr>
        </p:nvSpPr>
        <p:spPr>
          <a:xfrm>
            <a:off x="495300" y="153988"/>
            <a:ext cx="5865813" cy="4398962"/>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noTextEdit="1"/>
          </p:cNvSpPr>
          <p:nvPr>
            <p:ph type="sldImg"/>
          </p:nvPr>
        </p:nvSpPr>
        <p:spPr>
          <a:xfrm>
            <a:off x="495300" y="153988"/>
            <a:ext cx="5865813" cy="4398962"/>
          </a:xfrm>
          <a:ln cap="flat"/>
        </p:spPr>
      </p:sp>
      <p:sp>
        <p:nvSpPr>
          <p:cNvPr id="26627" name="Rectangle 3"/>
          <p:cNvSpPr>
            <a:spLocks noGrp="1" noChangeArrowheads="1"/>
          </p:cNvSpPr>
          <p:nvPr>
            <p:ph type="body" idx="1"/>
          </p:nvPr>
        </p:nvSpPr>
        <p:spPr>
          <a:noFill/>
          <a:ln/>
        </p:spPr>
        <p:txBody>
          <a:bodyPr/>
          <a:lstStyle/>
          <a:p>
            <a:pPr>
              <a:tabLst/>
            </a:pPr>
            <a:r>
              <a:rPr lang="en-US"/>
              <a:t>The </a:t>
            </a:r>
            <a:r>
              <a:rPr lang="en-US">
                <a:latin typeface="Courier New" pitchFamily="49" charset="0"/>
              </a:rPr>
              <a:t>IN</a:t>
            </a:r>
            <a:r>
              <a:rPr lang="en-US"/>
              <a:t> Condition</a:t>
            </a:r>
          </a:p>
          <a:p>
            <a:pPr lvl="1">
              <a:tabLst/>
            </a:pPr>
            <a:r>
              <a:rPr lang="en-US"/>
              <a:t>To test for values in a specified set of values, use the </a:t>
            </a:r>
            <a:r>
              <a:rPr lang="en-US">
                <a:solidFill>
                  <a:srgbClr val="FC0128"/>
                </a:solidFill>
                <a:latin typeface="Courier New" pitchFamily="49" charset="0"/>
              </a:rPr>
              <a:t>IN</a:t>
            </a:r>
            <a:r>
              <a:rPr lang="en-US">
                <a:solidFill>
                  <a:srgbClr val="FC0128"/>
                </a:solidFill>
              </a:rPr>
              <a:t> condition</a:t>
            </a:r>
            <a:r>
              <a:rPr lang="en-US"/>
              <a:t>. The </a:t>
            </a:r>
            <a:r>
              <a:rPr lang="en-US">
                <a:latin typeface="Courier New" pitchFamily="49" charset="0"/>
              </a:rPr>
              <a:t>IN</a:t>
            </a:r>
            <a:r>
              <a:rPr lang="en-US"/>
              <a:t> condition is also known as the </a:t>
            </a:r>
            <a:r>
              <a:rPr lang="en-US" i="1"/>
              <a:t>membership condition</a:t>
            </a:r>
            <a:r>
              <a:rPr lang="en-US"/>
              <a:t>.</a:t>
            </a:r>
          </a:p>
          <a:p>
            <a:pPr lvl="1">
              <a:tabLst/>
            </a:pPr>
            <a:r>
              <a:rPr lang="en-US"/>
              <a:t>The slide example displays employee numbers, last names, salaries, and manager’s employee numbers for all the employees whose manager’s employee number is 100, 101, or 201.</a:t>
            </a:r>
          </a:p>
          <a:p>
            <a:pPr lvl="1">
              <a:tabLst/>
            </a:pPr>
            <a:r>
              <a:rPr lang="en-US"/>
              <a:t>The </a:t>
            </a:r>
            <a:r>
              <a:rPr lang="en-US">
                <a:latin typeface="Courier New" pitchFamily="49" charset="0"/>
              </a:rPr>
              <a:t>IN</a:t>
            </a:r>
            <a:r>
              <a:rPr lang="en-US"/>
              <a:t> condition can be used with any data type. The following example </a:t>
            </a:r>
            <a:r>
              <a:rPr lang="en-US">
                <a:solidFill>
                  <a:srgbClr val="000000"/>
                </a:solidFill>
              </a:rPr>
              <a:t>returns a row from the </a:t>
            </a:r>
            <a:r>
              <a:rPr lang="en-US">
                <a:solidFill>
                  <a:srgbClr val="000000"/>
                </a:solidFill>
                <a:latin typeface="Courier New" pitchFamily="49" charset="0"/>
              </a:rPr>
              <a:t>EMPLOYEES</a:t>
            </a:r>
            <a:r>
              <a:rPr lang="en-US">
                <a:solidFill>
                  <a:srgbClr val="000000"/>
                </a:solidFill>
              </a:rPr>
              <a:t> table for any employee whose last name is included in the list of names in the </a:t>
            </a:r>
            <a:r>
              <a:rPr lang="en-US">
                <a:solidFill>
                  <a:srgbClr val="000000"/>
                </a:solidFill>
                <a:latin typeface="Courier New" pitchFamily="49" charset="0"/>
              </a:rPr>
              <a:t>WHERE</a:t>
            </a:r>
            <a:r>
              <a:rPr lang="en-US">
                <a:solidFill>
                  <a:srgbClr val="000000"/>
                </a:solidFill>
              </a:rPr>
              <a:t> clause:</a:t>
            </a:r>
          </a:p>
          <a:p>
            <a:pPr lvl="1">
              <a:tabLst/>
            </a:pPr>
            <a:endParaRPr lang="en-US" sz="700"/>
          </a:p>
          <a:p>
            <a:pPr lvl="1">
              <a:spcBef>
                <a:spcPct val="0"/>
              </a:spcBef>
              <a:tabLst/>
            </a:pPr>
            <a:r>
              <a:rPr lang="en-US" b="1">
                <a:solidFill>
                  <a:srgbClr val="000000"/>
                </a:solidFill>
                <a:latin typeface="Courier New" pitchFamily="49" charset="0"/>
              </a:rPr>
              <a:t>   </a:t>
            </a:r>
            <a:r>
              <a:rPr lang="en-US">
                <a:solidFill>
                  <a:srgbClr val="000000"/>
                </a:solidFill>
                <a:latin typeface="Courier New" pitchFamily="49" charset="0"/>
              </a:rPr>
              <a:t>SELECT employee_id, manager_id, department_id</a:t>
            </a:r>
          </a:p>
          <a:p>
            <a:pPr lvl="1">
              <a:spcBef>
                <a:spcPct val="0"/>
              </a:spcBef>
              <a:tabLst/>
            </a:pPr>
            <a:r>
              <a:rPr lang="en-US">
                <a:solidFill>
                  <a:srgbClr val="000000"/>
                </a:solidFill>
                <a:latin typeface="Courier New" pitchFamily="49" charset="0"/>
              </a:rPr>
              <a:t>   FROM   employees</a:t>
            </a:r>
          </a:p>
          <a:p>
            <a:pPr lvl="1">
              <a:spcBef>
                <a:spcPct val="0"/>
              </a:spcBef>
              <a:tabLst/>
            </a:pPr>
            <a:r>
              <a:rPr lang="en-US">
                <a:solidFill>
                  <a:srgbClr val="000000"/>
                </a:solidFill>
                <a:latin typeface="Courier New" pitchFamily="49" charset="0"/>
              </a:rPr>
              <a:t>   WHERE  last_name IN ('Hartstein', 'Vargas');</a:t>
            </a:r>
          </a:p>
          <a:p>
            <a:pPr lvl="1">
              <a:spcBef>
                <a:spcPct val="0"/>
              </a:spcBef>
              <a:tabLst/>
            </a:pPr>
            <a:endParaRPr lang="en-US" sz="600"/>
          </a:p>
          <a:p>
            <a:pPr lvl="1">
              <a:tabLst/>
            </a:pPr>
            <a:r>
              <a:rPr lang="en-US"/>
              <a:t>If characters or dates are used in the list, they must be enclosed in single quotation marks (</a:t>
            </a:r>
            <a:r>
              <a:rPr lang="en-US">
                <a:latin typeface="Courier New" pitchFamily="49" charset="0"/>
              </a:rPr>
              <a:t>''</a:t>
            </a:r>
            <a:r>
              <a:rPr lang="en-US"/>
              <a:t>).</a:t>
            </a:r>
            <a:endParaRPr lang="en-US">
              <a:solidFill>
                <a:srgbClr val="0000FF"/>
              </a:solidFill>
            </a:endParaRPr>
          </a:p>
          <a:p>
            <a:pPr>
              <a:tabLst/>
            </a:pPr>
            <a:r>
              <a:rPr lang="en-US">
                <a:solidFill>
                  <a:srgbClr val="0000FF"/>
                </a:solidFill>
              </a:rPr>
              <a:t>Instructor Note</a:t>
            </a:r>
          </a:p>
          <a:p>
            <a:pPr lvl="1">
              <a:tabLst/>
            </a:pPr>
            <a:r>
              <a:rPr lang="en-US">
                <a:solidFill>
                  <a:srgbClr val="0000FF"/>
                </a:solidFill>
              </a:rPr>
              <a:t>Explain that </a:t>
            </a:r>
            <a:r>
              <a:rPr lang="en-US">
                <a:solidFill>
                  <a:srgbClr val="0000FF"/>
                </a:solidFill>
                <a:latin typeface="Courier New" pitchFamily="49" charset="0"/>
              </a:rPr>
              <a:t>IN ( ... )</a:t>
            </a:r>
            <a:r>
              <a:rPr lang="en-US">
                <a:solidFill>
                  <a:srgbClr val="0000FF"/>
                </a:solidFill>
              </a:rPr>
              <a:t> is actually translated by Oracle server to a set of </a:t>
            </a:r>
            <a:r>
              <a:rPr lang="en-US">
                <a:solidFill>
                  <a:srgbClr val="0000FF"/>
                </a:solidFill>
                <a:latin typeface="Courier New" pitchFamily="49" charset="0"/>
              </a:rPr>
              <a:t>OR</a:t>
            </a:r>
            <a:r>
              <a:rPr lang="en-US">
                <a:solidFill>
                  <a:srgbClr val="0000FF"/>
                </a:solidFill>
              </a:rPr>
              <a:t> conditions: </a:t>
            </a:r>
            <a:r>
              <a:rPr lang="en-US">
                <a:solidFill>
                  <a:srgbClr val="0000FF"/>
                </a:solidFill>
                <a:latin typeface="Courier New" pitchFamily="49" charset="0"/>
              </a:rPr>
              <a:t>a = value1 OR a = value2 OR a = value3</a:t>
            </a:r>
            <a:r>
              <a:rPr lang="en-US">
                <a:solidFill>
                  <a:srgbClr val="0000FF"/>
                </a:solidFill>
              </a:rPr>
              <a:t>. So using </a:t>
            </a:r>
            <a:r>
              <a:rPr lang="en-US">
                <a:solidFill>
                  <a:srgbClr val="0000FF"/>
                </a:solidFill>
                <a:latin typeface="Courier New" pitchFamily="49" charset="0"/>
              </a:rPr>
              <a:t>IN ( ... )</a:t>
            </a:r>
            <a:r>
              <a:rPr lang="en-US">
                <a:solidFill>
                  <a:srgbClr val="0000FF"/>
                </a:solidFill>
              </a:rPr>
              <a:t> has no performance benefits, and it is used for logical simplicity.</a:t>
            </a:r>
          </a:p>
          <a:p>
            <a:pPr lvl="1">
              <a:tabLst/>
            </a:pPr>
            <a:r>
              <a:rPr lang="en-US">
                <a:solidFill>
                  <a:srgbClr val="0000FF"/>
                </a:solidFill>
              </a:rPr>
              <a:t>Demo: </a:t>
            </a:r>
            <a:r>
              <a:rPr lang="en-US">
                <a:solidFill>
                  <a:srgbClr val="0000FF"/>
                </a:solidFill>
                <a:latin typeface="Courier New" pitchFamily="49" charset="0"/>
              </a:rPr>
              <a:t>2_in.sql</a:t>
            </a:r>
          </a:p>
          <a:p>
            <a:pPr lvl="1">
              <a:tabLst/>
            </a:pPr>
            <a:r>
              <a:rPr lang="en-US">
                <a:solidFill>
                  <a:srgbClr val="0000FF"/>
                </a:solidFill>
              </a:rPr>
              <a:t>Purpose: To illustrate using the </a:t>
            </a:r>
            <a:r>
              <a:rPr lang="en-US">
                <a:solidFill>
                  <a:srgbClr val="0000FF"/>
                </a:solidFill>
                <a:latin typeface="Courier New" pitchFamily="49" charset="0"/>
              </a:rPr>
              <a:t>IN</a:t>
            </a:r>
            <a:r>
              <a:rPr lang="en-US">
                <a:solidFill>
                  <a:srgbClr val="0000FF"/>
                </a:solidFill>
              </a:rPr>
              <a:t> operator.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p:spPr>
        <p:txBody>
          <a:bodyPr/>
          <a:lstStyle/>
          <a:p>
            <a:pPr>
              <a:tabLst/>
            </a:pPr>
            <a:r>
              <a:rPr lang="en-US"/>
              <a:t>The </a:t>
            </a:r>
            <a:r>
              <a:rPr lang="en-US">
                <a:latin typeface="Courier New" pitchFamily="49" charset="0"/>
              </a:rPr>
              <a:t>LIKE</a:t>
            </a:r>
            <a:r>
              <a:rPr lang="en-US"/>
              <a:t> Condition</a:t>
            </a:r>
          </a:p>
          <a:p>
            <a:pPr lvl="1">
              <a:tabLst/>
            </a:pPr>
            <a:r>
              <a:rPr lang="en-US"/>
              <a:t>You may not always know the exact value to search for. You can select rows that match a character pattern by using the </a:t>
            </a:r>
            <a:r>
              <a:rPr lang="en-US">
                <a:solidFill>
                  <a:srgbClr val="FC0128"/>
                </a:solidFill>
                <a:latin typeface="Courier New" pitchFamily="49" charset="0"/>
              </a:rPr>
              <a:t>LIKE</a:t>
            </a:r>
            <a:r>
              <a:rPr lang="en-US">
                <a:solidFill>
                  <a:srgbClr val="FC0128"/>
                </a:solidFill>
              </a:rPr>
              <a:t> condition</a:t>
            </a:r>
            <a:r>
              <a:rPr lang="en-US"/>
              <a:t>. The character pattern-matching operation is referred to as a </a:t>
            </a:r>
            <a:r>
              <a:rPr lang="en-US" i="1">
                <a:solidFill>
                  <a:srgbClr val="FC0128"/>
                </a:solidFill>
              </a:rPr>
              <a:t>wildcard </a:t>
            </a:r>
            <a:r>
              <a:rPr lang="en-US">
                <a:solidFill>
                  <a:srgbClr val="FC0128"/>
                </a:solidFill>
              </a:rPr>
              <a:t>search</a:t>
            </a:r>
            <a:r>
              <a:rPr lang="en-US"/>
              <a:t>. Two symbols can be used to construct the search string. </a:t>
            </a:r>
          </a:p>
          <a:p>
            <a:pPr lvl="1">
              <a:tabLst/>
            </a:pPr>
            <a:endParaRPr lang="en-US"/>
          </a:p>
          <a:p>
            <a:pPr lvl="1">
              <a:tabLst/>
            </a:pPr>
            <a:endParaRPr lang="en-US"/>
          </a:p>
          <a:p>
            <a:pPr lvl="1">
              <a:tabLst/>
            </a:pPr>
            <a:endParaRPr lang="en-US" sz="500"/>
          </a:p>
          <a:p>
            <a:pPr lvl="1">
              <a:spcBef>
                <a:spcPct val="0"/>
              </a:spcBef>
              <a:tabLst/>
            </a:pPr>
            <a:endParaRPr lang="en-US"/>
          </a:p>
          <a:p>
            <a:pPr lvl="1">
              <a:spcBef>
                <a:spcPct val="0"/>
              </a:spcBef>
              <a:tabLst/>
            </a:pPr>
            <a:endParaRPr lang="en-US"/>
          </a:p>
          <a:p>
            <a:pPr lvl="1">
              <a:spcBef>
                <a:spcPct val="0"/>
              </a:spcBef>
              <a:tabLst/>
            </a:pPr>
            <a:endParaRPr lang="en-US"/>
          </a:p>
          <a:p>
            <a:pPr lvl="1">
              <a:spcBef>
                <a:spcPct val="0"/>
              </a:spcBef>
              <a:tabLst/>
            </a:pPr>
            <a:endParaRPr lang="en-US"/>
          </a:p>
          <a:p>
            <a:pPr lvl="1">
              <a:spcBef>
                <a:spcPct val="0"/>
              </a:spcBef>
              <a:tabLst/>
            </a:pPr>
            <a:r>
              <a:rPr lang="en-US"/>
              <a:t>The </a:t>
            </a:r>
            <a:r>
              <a:rPr lang="en-US">
                <a:latin typeface="Courier New" pitchFamily="49" charset="0"/>
              </a:rPr>
              <a:t>SELECT</a:t>
            </a:r>
            <a:r>
              <a:rPr lang="en-US"/>
              <a:t> statement on the slide returns the employee first name from the </a:t>
            </a:r>
            <a:r>
              <a:rPr lang="en-US">
                <a:latin typeface="Courier New" pitchFamily="49" charset="0"/>
              </a:rPr>
              <a:t>EMPLOYEES</a:t>
            </a:r>
            <a:r>
              <a:rPr lang="en-US"/>
              <a:t> table for any employee whose first name begins with an </a:t>
            </a:r>
            <a:r>
              <a:rPr lang="en-US" i="1"/>
              <a:t>S</a:t>
            </a:r>
            <a:r>
              <a:rPr lang="en-US"/>
              <a:t>. Note the uppercase </a:t>
            </a:r>
            <a:r>
              <a:rPr lang="en-US" i="1"/>
              <a:t>S</a:t>
            </a:r>
            <a:r>
              <a:rPr lang="en-US"/>
              <a:t>. Names beginning with an </a:t>
            </a:r>
            <a:r>
              <a:rPr lang="en-US" i="1"/>
              <a:t>s</a:t>
            </a:r>
            <a:r>
              <a:rPr lang="en-US"/>
              <a:t> are not returned. </a:t>
            </a:r>
          </a:p>
          <a:p>
            <a:pPr lvl="1">
              <a:spcBef>
                <a:spcPct val="0"/>
              </a:spcBef>
              <a:tabLst/>
            </a:pPr>
            <a:r>
              <a:rPr lang="en-US"/>
              <a:t>The </a:t>
            </a:r>
            <a:r>
              <a:rPr lang="en-US">
                <a:latin typeface="Courier New" pitchFamily="49" charset="0"/>
              </a:rPr>
              <a:t>LIKE</a:t>
            </a:r>
            <a:r>
              <a:rPr lang="en-US"/>
              <a:t> condition can be used as a shortcut for some </a:t>
            </a:r>
            <a:r>
              <a:rPr lang="en-US">
                <a:latin typeface="Courier New" pitchFamily="49" charset="0"/>
              </a:rPr>
              <a:t>BETWEEN</a:t>
            </a:r>
            <a:r>
              <a:rPr lang="en-US"/>
              <a:t> comparisons. The following example displays the last names and hire dates of all employees who joined between January 1995 and December 1995: </a:t>
            </a:r>
            <a:endParaRPr lang="en-US">
              <a:latin typeface="Courier New" pitchFamily="49" charset="0"/>
            </a:endParaRPr>
          </a:p>
          <a:p>
            <a:pPr lvl="1">
              <a:spcBef>
                <a:spcPct val="0"/>
              </a:spcBef>
              <a:tabLst/>
            </a:pPr>
            <a:endParaRPr lang="en-US" sz="500" b="1">
              <a:latin typeface="Courier New" pitchFamily="49" charset="0"/>
            </a:endParaRPr>
          </a:p>
          <a:p>
            <a:pPr lvl="1">
              <a:spcBef>
                <a:spcPct val="0"/>
              </a:spcBef>
              <a:tabLst/>
            </a:pPr>
            <a:r>
              <a:rPr lang="en-US" b="1">
                <a:latin typeface="Courier New" pitchFamily="49" charset="0"/>
              </a:rPr>
              <a:t>  </a:t>
            </a:r>
            <a:r>
              <a:rPr lang="en-US">
                <a:latin typeface="Courier New" pitchFamily="49" charset="0"/>
              </a:rPr>
              <a:t>SELECT last_name, hire_date</a:t>
            </a:r>
          </a:p>
          <a:p>
            <a:pPr lvl="1">
              <a:spcBef>
                <a:spcPct val="0"/>
              </a:spcBef>
              <a:tabLst/>
            </a:pPr>
            <a:r>
              <a:rPr lang="en-US">
                <a:latin typeface="Courier New" pitchFamily="49" charset="0"/>
              </a:rPr>
              <a:t>  FROM   employees</a:t>
            </a:r>
          </a:p>
          <a:p>
            <a:pPr lvl="1">
              <a:spcBef>
                <a:spcPct val="0"/>
              </a:spcBef>
              <a:tabLst/>
            </a:pPr>
            <a:r>
              <a:rPr lang="en-US">
                <a:latin typeface="Courier New" pitchFamily="49" charset="0"/>
              </a:rPr>
              <a:t>  WHERE  hire_date LIKE '%95';</a:t>
            </a:r>
          </a:p>
        </p:txBody>
      </p:sp>
      <p:sp>
        <p:nvSpPr>
          <p:cNvPr id="28675" name="Rectangle 3"/>
          <p:cNvSpPr>
            <a:spLocks noChangeArrowheads="1" noTextEdit="1"/>
          </p:cNvSpPr>
          <p:nvPr>
            <p:ph type="sldImg"/>
          </p:nvPr>
        </p:nvSpPr>
        <p:spPr>
          <a:xfrm>
            <a:off x="495300" y="153988"/>
            <a:ext cx="5865813" cy="4398962"/>
          </a:xfrm>
          <a:ln cap="flat"/>
        </p:spPr>
      </p:sp>
      <p:graphicFrame>
        <p:nvGraphicFramePr>
          <p:cNvPr id="71680" name="Object 1024"/>
          <p:cNvGraphicFramePr>
            <a:graphicFrameLocks/>
          </p:cNvGraphicFramePr>
          <p:nvPr/>
        </p:nvGraphicFramePr>
        <p:xfrm>
          <a:off x="566738" y="5675313"/>
          <a:ext cx="5649912" cy="1011237"/>
        </p:xfrm>
        <a:graphic>
          <a:graphicData uri="http://schemas.openxmlformats.org/presentationml/2006/ole">
            <p:oleObj spid="_x0000_s71680" name="Document" r:id="rId4" imgW="5879880" imgH="1052280" progId="Word.Document.8">
              <p:embed/>
            </p:oleObj>
          </a:graphicData>
        </a:graphic>
      </p:graphicFrame>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noTextEdit="1"/>
          </p:cNvSpPr>
          <p:nvPr>
            <p:ph type="sldImg"/>
          </p:nvPr>
        </p:nvSpPr>
        <p:spPr>
          <a:xfrm>
            <a:off x="495300" y="153988"/>
            <a:ext cx="5865813" cy="4398962"/>
          </a:xfrm>
          <a:ln cap="flat"/>
        </p:spPr>
      </p:sp>
      <p:sp>
        <p:nvSpPr>
          <p:cNvPr id="30723" name="Rectangle 3"/>
          <p:cNvSpPr>
            <a:spLocks noGrp="1" noChangeArrowheads="1"/>
          </p:cNvSpPr>
          <p:nvPr>
            <p:ph type="body" idx="1"/>
          </p:nvPr>
        </p:nvSpPr>
        <p:spPr>
          <a:noFill/>
          <a:ln/>
        </p:spPr>
        <p:txBody>
          <a:bodyPr/>
          <a:lstStyle/>
          <a:p>
            <a:r>
              <a:rPr lang="en-US"/>
              <a:t>Combining Wildcard Characters</a:t>
            </a:r>
          </a:p>
          <a:p>
            <a:pPr lvl="1"/>
            <a:r>
              <a:rPr lang="en-US"/>
              <a:t>The </a:t>
            </a:r>
            <a:r>
              <a:rPr lang="en-US">
                <a:latin typeface="Courier New" pitchFamily="49" charset="0"/>
              </a:rPr>
              <a:t>%</a:t>
            </a:r>
            <a:r>
              <a:rPr lang="en-US"/>
              <a:t> and </a:t>
            </a:r>
            <a:r>
              <a:rPr lang="en-US">
                <a:latin typeface="Courier New" pitchFamily="49" charset="0"/>
              </a:rPr>
              <a:t>_</a:t>
            </a:r>
            <a:r>
              <a:rPr lang="en-US"/>
              <a:t> symbols can be used in any combination with literal characters. The example on the slide displays the names of all employees whose last names have an </a:t>
            </a:r>
            <a:r>
              <a:rPr lang="en-US" i="1"/>
              <a:t>o</a:t>
            </a:r>
            <a:r>
              <a:rPr lang="en-US"/>
              <a:t> as the second character.</a:t>
            </a:r>
          </a:p>
          <a:p>
            <a:r>
              <a:rPr lang="en-US"/>
              <a:t>The </a:t>
            </a:r>
            <a:r>
              <a:rPr lang="en-US">
                <a:latin typeface="Courier New" pitchFamily="49" charset="0"/>
              </a:rPr>
              <a:t>ESCAPE</a:t>
            </a:r>
            <a:r>
              <a:rPr lang="en-US"/>
              <a:t> Option</a:t>
            </a:r>
          </a:p>
          <a:p>
            <a:pPr lvl="1"/>
            <a:r>
              <a:rPr lang="en-US"/>
              <a:t>When you need to have an exact match for the actual </a:t>
            </a:r>
            <a:r>
              <a:rPr lang="en-US" i="1"/>
              <a:t>%</a:t>
            </a:r>
            <a:r>
              <a:rPr lang="en-US"/>
              <a:t> and </a:t>
            </a:r>
            <a:r>
              <a:rPr lang="en-US" i="1"/>
              <a:t>_</a:t>
            </a:r>
            <a:r>
              <a:rPr lang="en-US"/>
              <a:t> characters, use the </a:t>
            </a:r>
            <a:r>
              <a:rPr lang="en-US">
                <a:solidFill>
                  <a:srgbClr val="FC0128"/>
                </a:solidFill>
                <a:latin typeface="Courier New" pitchFamily="49" charset="0"/>
              </a:rPr>
              <a:t>ESCAPE</a:t>
            </a:r>
            <a:r>
              <a:rPr lang="en-US">
                <a:solidFill>
                  <a:srgbClr val="FC0128"/>
                </a:solidFill>
              </a:rPr>
              <a:t> option</a:t>
            </a:r>
            <a:r>
              <a:rPr lang="en-US"/>
              <a:t>. This option specifies what the escape character is. If you want to search for strings that contain ‘SA_’, you can use the following SQL statement:</a:t>
            </a:r>
          </a:p>
          <a:p>
            <a:pPr lvl="1"/>
            <a:r>
              <a:rPr lang="en-US">
                <a:latin typeface="Courier New" pitchFamily="49" charset="0"/>
              </a:rPr>
              <a:t>  </a:t>
            </a:r>
            <a:endParaRPr lang="en-US"/>
          </a:p>
          <a:p>
            <a:pPr lvl="1">
              <a:spcBef>
                <a:spcPct val="0"/>
              </a:spcBef>
            </a:pPr>
            <a:r>
              <a:rPr lang="en-US">
                <a:latin typeface="Courier New" pitchFamily="49" charset="0"/>
              </a:rPr>
              <a:t>  SELECT employee_id, last_name, job_id</a:t>
            </a:r>
          </a:p>
          <a:p>
            <a:pPr lvl="1">
              <a:spcBef>
                <a:spcPct val="0"/>
              </a:spcBef>
            </a:pPr>
            <a:r>
              <a:rPr lang="en-US">
                <a:latin typeface="Courier New" pitchFamily="49" charset="0"/>
              </a:rPr>
              <a:t>  FROM   employees</a:t>
            </a:r>
          </a:p>
          <a:p>
            <a:pPr lvl="1">
              <a:spcBef>
                <a:spcPct val="0"/>
              </a:spcBef>
            </a:pPr>
            <a:r>
              <a:rPr lang="en-US">
                <a:latin typeface="Courier New" pitchFamily="49" charset="0"/>
              </a:rPr>
              <a:t>  WHERE  job_id LIKE '%SA\_%' ESCAPE '\';</a:t>
            </a:r>
          </a:p>
          <a:p>
            <a:pPr lvl="1">
              <a:spcBef>
                <a:spcPct val="0"/>
              </a:spcBef>
            </a:pPr>
            <a:endParaRPr lang="en-US">
              <a:latin typeface="Courier New" pitchFamily="49" charset="0"/>
            </a:endParaRPr>
          </a:p>
          <a:p>
            <a:pPr lvl="1">
              <a:spcBef>
                <a:spcPct val="0"/>
              </a:spcBef>
            </a:pPr>
            <a:r>
              <a:rPr lang="en-US">
                <a:latin typeface="Courier New" pitchFamily="49" charset="0"/>
              </a:rPr>
              <a:t>  </a:t>
            </a:r>
          </a:p>
          <a:p>
            <a:pPr lvl="1">
              <a:spcBef>
                <a:spcPct val="0"/>
              </a:spcBef>
            </a:pPr>
            <a:endParaRPr lang="en-US">
              <a:latin typeface="Courier New" pitchFamily="49" charset="0"/>
            </a:endParaRPr>
          </a:p>
          <a:p>
            <a:pPr lvl="1">
              <a:spcBef>
                <a:spcPct val="0"/>
              </a:spcBef>
            </a:pPr>
            <a:endParaRPr lang="en-US">
              <a:latin typeface="Courier New" pitchFamily="49" charset="0"/>
            </a:endParaRPr>
          </a:p>
          <a:p>
            <a:pPr lvl="1">
              <a:spcBef>
                <a:spcPct val="0"/>
              </a:spcBef>
            </a:pPr>
            <a:endParaRPr lang="en-US"/>
          </a:p>
          <a:p>
            <a:pPr lvl="1">
              <a:spcBef>
                <a:spcPct val="0"/>
              </a:spcBef>
            </a:pPr>
            <a:endParaRPr lang="en-US"/>
          </a:p>
          <a:p>
            <a:pPr lvl="1">
              <a:spcBef>
                <a:spcPct val="0"/>
              </a:spcBef>
            </a:pPr>
            <a:endParaRPr lang="en-US"/>
          </a:p>
          <a:p>
            <a:pPr lvl="1">
              <a:spcBef>
                <a:spcPct val="0"/>
              </a:spcBef>
            </a:pPr>
            <a:r>
              <a:rPr lang="en-US"/>
              <a:t>The </a:t>
            </a:r>
            <a:r>
              <a:rPr lang="en-US">
                <a:latin typeface="Courier New" pitchFamily="49" charset="0"/>
              </a:rPr>
              <a:t>ESCAPE</a:t>
            </a:r>
            <a:r>
              <a:rPr lang="en-US"/>
              <a:t> option identifies the backslash (\) as the escape character. In the pattern, the escape character precedes the underscore (_). This causes the Oracle Server to interpret the underscore literally. </a:t>
            </a:r>
          </a:p>
        </p:txBody>
      </p:sp>
      <p:pic>
        <p:nvPicPr>
          <p:cNvPr id="30726" name="Picture 6"/>
          <p:cNvPicPr>
            <a:picLocks noChangeAspect="1" noChangeArrowheads="1"/>
          </p:cNvPicPr>
          <p:nvPr/>
        </p:nvPicPr>
        <p:blipFill>
          <a:blip r:embed="rId3"/>
          <a:srcRect/>
          <a:stretch>
            <a:fillRect/>
          </a:stretch>
        </p:blipFill>
        <p:spPr bwMode="auto">
          <a:xfrm>
            <a:off x="725488" y="6865938"/>
            <a:ext cx="5405437" cy="1106487"/>
          </a:xfrm>
          <a:prstGeom prst="rect">
            <a:avLst/>
          </a:prstGeom>
          <a:noFill/>
          <a:ln w="25400">
            <a:noFill/>
            <a:miter lim="800000"/>
            <a:headEnd type="none" w="sm" len="sm"/>
            <a:tailEnd type="none" w="sm" len="sm"/>
          </a:ln>
          <a:effectLst/>
        </p:spPr>
      </p:pic>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ln/>
        </p:spPr>
        <p:txBody>
          <a:bodyPr/>
          <a:lstStyle/>
          <a:p>
            <a:pPr>
              <a:tabLst/>
            </a:pPr>
            <a:r>
              <a:rPr lang="en-US"/>
              <a:t>The </a:t>
            </a:r>
            <a:r>
              <a:rPr lang="en-US">
                <a:latin typeface="Courier New" pitchFamily="49" charset="0"/>
              </a:rPr>
              <a:t>NULL</a:t>
            </a:r>
            <a:r>
              <a:rPr lang="en-US"/>
              <a:t> Conditions</a:t>
            </a:r>
          </a:p>
          <a:p>
            <a:pPr lvl="1">
              <a:tabLst/>
            </a:pPr>
            <a:r>
              <a:rPr lang="en-US"/>
              <a:t>The </a:t>
            </a:r>
            <a:r>
              <a:rPr lang="en-US">
                <a:solidFill>
                  <a:srgbClr val="FC0128"/>
                </a:solidFill>
                <a:latin typeface="Courier New" pitchFamily="49" charset="0"/>
              </a:rPr>
              <a:t>NULL</a:t>
            </a:r>
            <a:r>
              <a:rPr lang="en-US">
                <a:solidFill>
                  <a:srgbClr val="FC0128"/>
                </a:solidFill>
              </a:rPr>
              <a:t> conditions</a:t>
            </a:r>
            <a:r>
              <a:rPr lang="en-US"/>
              <a:t> include the </a:t>
            </a:r>
            <a:r>
              <a:rPr lang="en-US">
                <a:solidFill>
                  <a:srgbClr val="FC0128"/>
                </a:solidFill>
                <a:latin typeface="Courier New" pitchFamily="49" charset="0"/>
              </a:rPr>
              <a:t>IS NULL</a:t>
            </a:r>
            <a:r>
              <a:rPr lang="en-US">
                <a:solidFill>
                  <a:srgbClr val="FC0128"/>
                </a:solidFill>
              </a:rPr>
              <a:t> condition </a:t>
            </a:r>
            <a:r>
              <a:rPr lang="en-US"/>
              <a:t>and the </a:t>
            </a:r>
            <a:r>
              <a:rPr lang="en-US">
                <a:solidFill>
                  <a:srgbClr val="FC0128"/>
                </a:solidFill>
                <a:latin typeface="Courier New" pitchFamily="49" charset="0"/>
              </a:rPr>
              <a:t>IS NOT NULL</a:t>
            </a:r>
            <a:r>
              <a:rPr lang="en-US">
                <a:solidFill>
                  <a:srgbClr val="FC0128"/>
                </a:solidFill>
              </a:rPr>
              <a:t> condition</a:t>
            </a:r>
            <a:r>
              <a:rPr lang="en-US"/>
              <a:t>.</a:t>
            </a:r>
          </a:p>
          <a:p>
            <a:pPr lvl="1">
              <a:tabLst/>
            </a:pPr>
            <a:r>
              <a:rPr lang="en-US"/>
              <a:t>The </a:t>
            </a:r>
            <a:r>
              <a:rPr lang="en-US">
                <a:latin typeface="Courier New" pitchFamily="49" charset="0"/>
              </a:rPr>
              <a:t>IS NULL</a:t>
            </a:r>
            <a:r>
              <a:rPr lang="en-US"/>
              <a:t> condition tests for nulls. A null value means the value is unavailable, unassigned, unknown, or inapplicable. Therefore, you cannot test with = because a null cannot be equal or unequal to any value. The slide example retrieves the last names and managers of all employees who do not have a manager.</a:t>
            </a:r>
          </a:p>
          <a:p>
            <a:pPr lvl="1">
              <a:tabLst/>
            </a:pPr>
            <a:r>
              <a:rPr lang="en-US"/>
              <a:t>For another example, to display last name, job ID, and commission for all employees who are NOT entitled to get a commission, use the following SQL statement:</a:t>
            </a:r>
          </a:p>
          <a:p>
            <a:pPr lvl="1">
              <a:tabLst/>
            </a:pPr>
            <a:endParaRPr lang="en-US" sz="500"/>
          </a:p>
          <a:p>
            <a:pPr lvl="1">
              <a:spcBef>
                <a:spcPct val="0"/>
              </a:spcBef>
              <a:tabLst/>
            </a:pPr>
            <a:r>
              <a:rPr lang="en-US">
                <a:latin typeface="Courier New" pitchFamily="49" charset="0"/>
              </a:rPr>
              <a:t>  SELECT last_name, job_id, commission_pct</a:t>
            </a:r>
          </a:p>
          <a:p>
            <a:pPr lvl="1">
              <a:spcBef>
                <a:spcPct val="0"/>
              </a:spcBef>
              <a:tabLst/>
            </a:pPr>
            <a:r>
              <a:rPr lang="en-US">
                <a:latin typeface="Courier New" pitchFamily="49" charset="0"/>
              </a:rPr>
              <a:t>  FROM   employees</a:t>
            </a:r>
          </a:p>
          <a:p>
            <a:pPr lvl="1">
              <a:spcBef>
                <a:spcPct val="0"/>
              </a:spcBef>
              <a:tabLst/>
            </a:pPr>
            <a:r>
              <a:rPr lang="en-US">
                <a:latin typeface="Courier New" pitchFamily="49" charset="0"/>
              </a:rPr>
              <a:t>  WHERE  commission_pct IS NULL;</a:t>
            </a:r>
          </a:p>
          <a:p>
            <a:pPr lvl="1">
              <a:spcBef>
                <a:spcPct val="0"/>
              </a:spcBef>
              <a:tabLst/>
            </a:pPr>
            <a:endParaRPr lang="en-US">
              <a:latin typeface="Courier New" pitchFamily="49" charset="0"/>
            </a:endParaRPr>
          </a:p>
          <a:p>
            <a:pPr lvl="1">
              <a:spcBef>
                <a:spcPct val="0"/>
              </a:spcBef>
              <a:tabLst/>
            </a:pPr>
            <a:r>
              <a:rPr lang="en-US">
                <a:latin typeface="Courier New" pitchFamily="49" charset="0"/>
              </a:rPr>
              <a:t>  </a:t>
            </a:r>
          </a:p>
        </p:txBody>
      </p:sp>
      <p:sp>
        <p:nvSpPr>
          <p:cNvPr id="32771" name="Rectangle 3"/>
          <p:cNvSpPr>
            <a:spLocks noChangeArrowheads="1" noTextEdit="1"/>
          </p:cNvSpPr>
          <p:nvPr>
            <p:ph type="sldImg"/>
          </p:nvPr>
        </p:nvSpPr>
        <p:spPr>
          <a:xfrm>
            <a:off x="495300" y="153988"/>
            <a:ext cx="5865813" cy="4398962"/>
          </a:xfrm>
          <a:ln cap="flat"/>
        </p:spPr>
      </p:sp>
      <p:sp>
        <p:nvSpPr>
          <p:cNvPr id="32775" name="Text Box 7"/>
          <p:cNvSpPr txBox="1">
            <a:spLocks noChangeArrowheads="1"/>
          </p:cNvSpPr>
          <p:nvPr/>
        </p:nvSpPr>
        <p:spPr bwMode="auto">
          <a:xfrm>
            <a:off x="769938" y="7386638"/>
            <a:ext cx="349250" cy="374650"/>
          </a:xfrm>
          <a:prstGeom prst="rect">
            <a:avLst/>
          </a:prstGeom>
          <a:noFill/>
          <a:ln w="25400">
            <a:noFill/>
            <a:miter lim="800000"/>
            <a:headEnd type="none" w="sm" len="sm"/>
            <a:tailEnd type="none" w="med" len="lg"/>
          </a:ln>
          <a:effectLst/>
        </p:spPr>
        <p:txBody>
          <a:bodyPr lIns="12155" tIns="12155" rIns="12155" bIns="12155">
            <a:spAutoFit/>
          </a:bodyPr>
          <a:lstStyle/>
          <a:p>
            <a:pPr algn="ctr" defTabSz="787400" eaLnBrk="1" hangingPunct="1">
              <a:buClr>
                <a:srgbClr val="000000"/>
              </a:buClr>
              <a:buFont typeface="Arial" charset="0"/>
              <a:buNone/>
            </a:pPr>
            <a:r>
              <a:rPr lang="en-US" sz="2300" b="1">
                <a:solidFill>
                  <a:schemeClr val="tx1"/>
                </a:solidFill>
                <a:latin typeface="Arial" charset="0"/>
              </a:rPr>
              <a:t>…</a:t>
            </a:r>
          </a:p>
        </p:txBody>
      </p:sp>
      <p:pic>
        <p:nvPicPr>
          <p:cNvPr id="32778" name="Picture 10"/>
          <p:cNvPicPr>
            <a:picLocks noChangeAspect="1" noChangeArrowheads="1"/>
          </p:cNvPicPr>
          <p:nvPr/>
        </p:nvPicPr>
        <p:blipFill>
          <a:blip r:embed="rId3"/>
          <a:srcRect/>
          <a:stretch>
            <a:fillRect/>
          </a:stretch>
        </p:blipFill>
        <p:spPr bwMode="auto">
          <a:xfrm>
            <a:off x="774700" y="6913563"/>
            <a:ext cx="5403850" cy="650875"/>
          </a:xfrm>
          <a:prstGeom prst="rect">
            <a:avLst/>
          </a:prstGeom>
          <a:noFill/>
          <a:ln w="25400">
            <a:noFill/>
            <a:miter lim="800000"/>
            <a:headEnd type="none" w="sm" len="sm"/>
            <a:tailEnd type="none" w="sm" len="sm"/>
          </a:ln>
          <a:effectLst/>
        </p:spPr>
      </p:pic>
      <p:pic>
        <p:nvPicPr>
          <p:cNvPr id="32779" name="Picture 11"/>
          <p:cNvPicPr>
            <a:picLocks noChangeAspect="1" noChangeArrowheads="1"/>
          </p:cNvPicPr>
          <p:nvPr/>
        </p:nvPicPr>
        <p:blipFill>
          <a:blip r:embed="rId4"/>
          <a:srcRect/>
          <a:stretch>
            <a:fillRect/>
          </a:stretch>
        </p:blipFill>
        <p:spPr bwMode="auto">
          <a:xfrm>
            <a:off x="568325" y="7748588"/>
            <a:ext cx="5586413" cy="712787"/>
          </a:xfrm>
          <a:prstGeom prst="rect">
            <a:avLst/>
          </a:prstGeom>
          <a:noFill/>
          <a:ln w="25400">
            <a:noFill/>
            <a:miter lim="800000"/>
            <a:headEnd type="none" w="sm" len="sm"/>
            <a:tailEnd type="none" w="sm" len="sm"/>
          </a:ln>
          <a:effectLst/>
        </p:spPr>
      </p:pic>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a:xfrm>
            <a:off x="495300" y="153988"/>
            <a:ext cx="5865813" cy="4398962"/>
          </a:xfrm>
          <a:ln cap="flat"/>
        </p:spPr>
      </p:sp>
      <p:sp>
        <p:nvSpPr>
          <p:cNvPr id="34819" name="Rectangle 3"/>
          <p:cNvSpPr>
            <a:spLocks noGrp="1" noChangeArrowheads="1"/>
          </p:cNvSpPr>
          <p:nvPr>
            <p:ph type="body" idx="1"/>
          </p:nvPr>
        </p:nvSpPr>
        <p:spPr>
          <a:noFill/>
          <a:ln/>
        </p:spPr>
        <p:txBody>
          <a:bodyPr/>
          <a:lstStyle/>
          <a:p>
            <a:r>
              <a:rPr lang="en-US"/>
              <a:t>Logical Conditions</a:t>
            </a:r>
          </a:p>
          <a:p>
            <a:pPr lvl="1"/>
            <a:r>
              <a:rPr lang="en-US"/>
              <a:t>A </a:t>
            </a:r>
            <a:r>
              <a:rPr lang="en-US">
                <a:solidFill>
                  <a:srgbClr val="FC0128"/>
                </a:solidFill>
              </a:rPr>
              <a:t>logical condition</a:t>
            </a:r>
            <a:r>
              <a:rPr lang="en-US"/>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a:latin typeface="Courier New" pitchFamily="49" charset="0"/>
              </a:rPr>
              <a:t>AND</a:t>
            </a:r>
          </a:p>
          <a:p>
            <a:pPr lvl="2"/>
            <a:r>
              <a:rPr lang="en-US">
                <a:latin typeface="Courier New" pitchFamily="49" charset="0"/>
              </a:rPr>
              <a:t>OR</a:t>
            </a:r>
          </a:p>
          <a:p>
            <a:pPr lvl="2"/>
            <a:r>
              <a:rPr lang="en-US">
                <a:latin typeface="Courier New" pitchFamily="49" charset="0"/>
              </a:rPr>
              <a:t>NOT</a:t>
            </a:r>
          </a:p>
          <a:p>
            <a:pPr lvl="1"/>
            <a:r>
              <a:rPr lang="en-US">
                <a:solidFill>
                  <a:srgbClr val="000000"/>
                </a:solidFill>
              </a:rPr>
              <a:t>All the examples so far have specified only one condition in the </a:t>
            </a:r>
            <a:r>
              <a:rPr lang="en-US">
                <a:solidFill>
                  <a:srgbClr val="000000"/>
                </a:solidFill>
                <a:latin typeface="Courier New" pitchFamily="49" charset="0"/>
              </a:rPr>
              <a:t>WHERE</a:t>
            </a:r>
            <a:r>
              <a:rPr lang="en-US">
                <a:solidFill>
                  <a:srgbClr val="000000"/>
                </a:solidFill>
              </a:rPr>
              <a:t> clause. You can use several conditions in one </a:t>
            </a:r>
            <a:r>
              <a:rPr lang="en-US">
                <a:solidFill>
                  <a:srgbClr val="000000"/>
                </a:solidFill>
                <a:latin typeface="Courier New" pitchFamily="49" charset="0"/>
              </a:rPr>
              <a:t>WHERE</a:t>
            </a:r>
            <a:r>
              <a:rPr lang="en-US">
                <a:solidFill>
                  <a:srgbClr val="000000"/>
                </a:solidFill>
              </a:rPr>
              <a:t> clause using the </a:t>
            </a:r>
            <a:r>
              <a:rPr lang="en-US">
                <a:solidFill>
                  <a:srgbClr val="000000"/>
                </a:solidFill>
                <a:latin typeface="Courier New" pitchFamily="49" charset="0"/>
              </a:rPr>
              <a:t>AND</a:t>
            </a:r>
            <a:r>
              <a:rPr lang="en-US">
                <a:solidFill>
                  <a:srgbClr val="000000"/>
                </a:solidFill>
              </a:rPr>
              <a:t> and </a:t>
            </a:r>
            <a:r>
              <a:rPr lang="en-US">
                <a:solidFill>
                  <a:srgbClr val="000000"/>
                </a:solidFill>
                <a:latin typeface="Courier New" pitchFamily="49" charset="0"/>
              </a:rPr>
              <a:t>OR</a:t>
            </a:r>
            <a:r>
              <a:rPr lang="en-US">
                <a:solidFill>
                  <a:srgbClr val="000000"/>
                </a:solidFill>
              </a:rPr>
              <a:t> operators.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p:spPr>
        <p:txBody>
          <a:bodyPr/>
          <a:lstStyle/>
          <a:p>
            <a:pPr>
              <a:tabLst/>
            </a:pPr>
            <a:r>
              <a:rPr lang="en-US"/>
              <a:t>The </a:t>
            </a:r>
            <a:r>
              <a:rPr lang="en-US">
                <a:latin typeface="Courier New" pitchFamily="49" charset="0"/>
              </a:rPr>
              <a:t>AND</a:t>
            </a:r>
            <a:r>
              <a:rPr lang="en-US"/>
              <a:t> Operator</a:t>
            </a:r>
          </a:p>
          <a:p>
            <a:pPr lvl="1">
              <a:tabLst/>
            </a:pPr>
            <a:r>
              <a:rPr lang="en-US">
                <a:solidFill>
                  <a:srgbClr val="000000"/>
                </a:solidFill>
              </a:rPr>
              <a:t>In the example, both conditions must be true for any record to be selected. Therefore, only employees who have a job title that contains the string MAN </a:t>
            </a:r>
            <a:r>
              <a:rPr lang="en-US" i="1">
                <a:solidFill>
                  <a:srgbClr val="000000"/>
                </a:solidFill>
              </a:rPr>
              <a:t>and</a:t>
            </a:r>
            <a:r>
              <a:rPr lang="en-US">
                <a:solidFill>
                  <a:srgbClr val="000000"/>
                </a:solidFill>
              </a:rPr>
              <a:t> earn $10,000 or more are selected.</a:t>
            </a:r>
          </a:p>
          <a:p>
            <a:pPr lvl="1">
              <a:tabLst/>
            </a:pPr>
            <a:r>
              <a:rPr lang="en-US">
                <a:solidFill>
                  <a:srgbClr val="000000"/>
                </a:solidFill>
              </a:rPr>
              <a:t>All character searches are case sensitive. No rows are returned if MAN is not in uppercase. Character strings must be enclosed in quotation marks.</a:t>
            </a:r>
          </a:p>
          <a:p>
            <a:pPr lvl="1">
              <a:tabLst/>
            </a:pPr>
            <a:r>
              <a:rPr lang="en-US" b="1">
                <a:latin typeface="Courier New" pitchFamily="49" charset="0"/>
              </a:rPr>
              <a:t>AND</a:t>
            </a:r>
            <a:r>
              <a:rPr lang="en-US" b="1"/>
              <a:t> Truth Table</a:t>
            </a:r>
            <a:endParaRPr lang="en-US"/>
          </a:p>
          <a:p>
            <a:pPr lvl="1">
              <a:tabLst/>
            </a:pPr>
            <a:r>
              <a:rPr lang="en-US"/>
              <a:t>The following table shows the results of combining two expressions with </a:t>
            </a:r>
            <a:r>
              <a:rPr lang="en-US">
                <a:latin typeface="Courier New" pitchFamily="49" charset="0"/>
              </a:rPr>
              <a:t>AND</a:t>
            </a:r>
            <a:r>
              <a:rPr lang="en-US"/>
              <a:t>:</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rgbClr val="0000FF"/>
                </a:solidFill>
              </a:rPr>
              <a:t>Instructor Note</a:t>
            </a:r>
          </a:p>
          <a:p>
            <a:pPr lvl="1">
              <a:tabLst/>
            </a:pPr>
            <a:r>
              <a:rPr lang="en-US">
                <a:solidFill>
                  <a:srgbClr val="0000FF"/>
                </a:solidFill>
              </a:rPr>
              <a:t>Demo: </a:t>
            </a:r>
            <a:r>
              <a:rPr lang="en-US">
                <a:solidFill>
                  <a:srgbClr val="0000FF"/>
                </a:solidFill>
                <a:latin typeface="Courier New" pitchFamily="49" charset="0"/>
              </a:rPr>
              <a:t>2_and.sql</a:t>
            </a:r>
          </a:p>
          <a:p>
            <a:pPr lvl="1">
              <a:tabLst/>
            </a:pPr>
            <a:r>
              <a:rPr lang="en-US">
                <a:solidFill>
                  <a:srgbClr val="0000FF"/>
                </a:solidFill>
              </a:rPr>
              <a:t>Purpose: To illustrate using the </a:t>
            </a:r>
            <a:r>
              <a:rPr lang="en-US">
                <a:solidFill>
                  <a:srgbClr val="0000FF"/>
                </a:solidFill>
                <a:latin typeface="Courier New" pitchFamily="49" charset="0"/>
              </a:rPr>
              <a:t>AND</a:t>
            </a:r>
            <a:r>
              <a:rPr lang="en-US">
                <a:solidFill>
                  <a:srgbClr val="0000FF"/>
                </a:solidFill>
              </a:rPr>
              <a:t> operator. </a:t>
            </a:r>
          </a:p>
        </p:txBody>
      </p:sp>
      <p:sp>
        <p:nvSpPr>
          <p:cNvPr id="36867" name="Rectangle 3"/>
          <p:cNvSpPr>
            <a:spLocks noChangeArrowheads="1"/>
          </p:cNvSpPr>
          <p:nvPr/>
        </p:nvSpPr>
        <p:spPr bwMode="auto">
          <a:xfrm>
            <a:off x="3883025" y="-1588"/>
            <a:ext cx="2974975" cy="458788"/>
          </a:xfrm>
          <a:prstGeom prst="rect">
            <a:avLst/>
          </a:prstGeom>
          <a:noFill/>
          <a:ln w="9525">
            <a:noFill/>
            <a:miter lim="800000"/>
            <a:headEnd/>
            <a:tailEnd/>
          </a:ln>
          <a:effectLst/>
        </p:spPr>
        <p:txBody>
          <a:bodyPr wrap="none" anchor="ctr"/>
          <a:lstStyle/>
          <a:p>
            <a:endParaRPr lang="en-US"/>
          </a:p>
        </p:txBody>
      </p:sp>
      <p:sp>
        <p:nvSpPr>
          <p:cNvPr id="36868" name="Rectangle 4"/>
          <p:cNvSpPr>
            <a:spLocks noChangeArrowheads="1"/>
          </p:cNvSpPr>
          <p:nvPr/>
        </p:nvSpPr>
        <p:spPr bwMode="auto">
          <a:xfrm>
            <a:off x="-1588" y="-1588"/>
            <a:ext cx="2970213" cy="458788"/>
          </a:xfrm>
          <a:prstGeom prst="rect">
            <a:avLst/>
          </a:prstGeom>
          <a:noFill/>
          <a:ln w="9525">
            <a:noFill/>
            <a:miter lim="800000"/>
            <a:headEnd/>
            <a:tailEnd/>
          </a:ln>
          <a:effectLst/>
        </p:spPr>
        <p:txBody>
          <a:bodyPr wrap="none" anchor="ctr"/>
          <a:lstStyle/>
          <a:p>
            <a:endParaRPr lang="en-US"/>
          </a:p>
        </p:txBody>
      </p:sp>
      <p:sp>
        <p:nvSpPr>
          <p:cNvPr id="36869" name="Rectangle 5"/>
          <p:cNvSpPr>
            <a:spLocks noChangeArrowheads="1" noTextEdit="1"/>
          </p:cNvSpPr>
          <p:nvPr>
            <p:ph type="sldImg"/>
          </p:nvPr>
        </p:nvSpPr>
        <p:spPr>
          <a:xfrm>
            <a:off x="495300" y="153988"/>
            <a:ext cx="5865813" cy="4398962"/>
          </a:xfrm>
          <a:ln cap="flat"/>
        </p:spPr>
      </p:sp>
      <p:graphicFrame>
        <p:nvGraphicFramePr>
          <p:cNvPr id="72704" name="Object 0"/>
          <p:cNvGraphicFramePr>
            <a:graphicFrameLocks/>
          </p:cNvGraphicFramePr>
          <p:nvPr/>
        </p:nvGraphicFramePr>
        <p:xfrm>
          <a:off x="411163" y="6221413"/>
          <a:ext cx="5927725" cy="1044575"/>
        </p:xfrm>
        <a:graphic>
          <a:graphicData uri="http://schemas.openxmlformats.org/presentationml/2006/ole">
            <p:oleObj spid="_x0000_s72704" name="Document" r:id="rId4" imgW="6170400" imgH="1087200" progId="Word.Document.8">
              <p:embed/>
            </p:oleObj>
          </a:graphicData>
        </a:graphic>
      </p:graphicFrame>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a:xfrm>
            <a:off x="495300" y="153988"/>
            <a:ext cx="5865813" cy="4398962"/>
          </a:xfrm>
          <a:ln cap="flat"/>
        </p:spPr>
      </p:sp>
      <p:sp>
        <p:nvSpPr>
          <p:cNvPr id="38915" name="Rectangle 3"/>
          <p:cNvSpPr>
            <a:spLocks noGrp="1" noChangeArrowheads="1"/>
          </p:cNvSpPr>
          <p:nvPr>
            <p:ph type="body" idx="1"/>
          </p:nvPr>
        </p:nvSpPr>
        <p:spPr>
          <a:noFill/>
          <a:ln/>
        </p:spPr>
        <p:txBody>
          <a:bodyPr/>
          <a:lstStyle/>
          <a:p>
            <a:r>
              <a:rPr lang="en-US"/>
              <a:t>The </a:t>
            </a:r>
            <a:r>
              <a:rPr lang="en-US">
                <a:latin typeface="Courier New" pitchFamily="49" charset="0"/>
              </a:rPr>
              <a:t>OR</a:t>
            </a:r>
            <a:r>
              <a:rPr lang="en-US"/>
              <a:t> Operator</a:t>
            </a:r>
          </a:p>
          <a:p>
            <a:pPr lvl="1"/>
            <a:r>
              <a:rPr lang="en-US">
                <a:solidFill>
                  <a:srgbClr val="000000"/>
                </a:solidFill>
              </a:rPr>
              <a:t>In the example, either condition can be true for any record to be selected. Therefore, any employee who has a job ID containing MAN </a:t>
            </a:r>
            <a:r>
              <a:rPr lang="en-US" i="1">
                <a:solidFill>
                  <a:srgbClr val="000000"/>
                </a:solidFill>
              </a:rPr>
              <a:t>or</a:t>
            </a:r>
            <a:r>
              <a:rPr lang="en-US" b="1">
                <a:solidFill>
                  <a:srgbClr val="000000"/>
                </a:solidFill>
              </a:rPr>
              <a:t> </a:t>
            </a:r>
            <a:r>
              <a:rPr lang="en-US">
                <a:solidFill>
                  <a:srgbClr val="000000"/>
                </a:solidFill>
              </a:rPr>
              <a:t>earns $10,000 or more is selected.</a:t>
            </a:r>
          </a:p>
          <a:p>
            <a:pPr lvl="1"/>
            <a:r>
              <a:rPr lang="en-US" b="1"/>
              <a:t>The </a:t>
            </a:r>
            <a:r>
              <a:rPr lang="en-US" b="1">
                <a:latin typeface="Courier New" pitchFamily="49" charset="0"/>
              </a:rPr>
              <a:t>OR</a:t>
            </a:r>
            <a:r>
              <a:rPr lang="en-US" b="1"/>
              <a:t> Truth Table</a:t>
            </a:r>
          </a:p>
          <a:p>
            <a:pPr lvl="1"/>
            <a:r>
              <a:rPr lang="en-US"/>
              <a:t>The following table shows the results of combining two expressions with </a:t>
            </a:r>
            <a:r>
              <a:rPr lang="en-US">
                <a:latin typeface="Courier New" pitchFamily="49" charset="0"/>
              </a:rPr>
              <a:t>OR</a:t>
            </a:r>
            <a:r>
              <a:rPr lang="en-US"/>
              <a:t>:</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Demo: </a:t>
            </a:r>
            <a:r>
              <a:rPr lang="en-US">
                <a:solidFill>
                  <a:srgbClr val="0000FF"/>
                </a:solidFill>
                <a:latin typeface="Courier New" pitchFamily="49" charset="0"/>
              </a:rPr>
              <a:t>2_or.sql</a:t>
            </a:r>
          </a:p>
          <a:p>
            <a:pPr lvl="1"/>
            <a:r>
              <a:rPr lang="en-US">
                <a:solidFill>
                  <a:srgbClr val="0000FF"/>
                </a:solidFill>
              </a:rPr>
              <a:t>Purpose: To illustrate using the </a:t>
            </a:r>
            <a:r>
              <a:rPr lang="en-US">
                <a:solidFill>
                  <a:srgbClr val="0000FF"/>
                </a:solidFill>
                <a:latin typeface="Courier New" pitchFamily="49" charset="0"/>
              </a:rPr>
              <a:t>OR</a:t>
            </a:r>
            <a:r>
              <a:rPr lang="en-US">
                <a:solidFill>
                  <a:srgbClr val="0000FF"/>
                </a:solidFill>
              </a:rPr>
              <a:t> operator.</a:t>
            </a:r>
          </a:p>
        </p:txBody>
      </p:sp>
      <p:graphicFrame>
        <p:nvGraphicFramePr>
          <p:cNvPr id="38916" name="Object 4"/>
          <p:cNvGraphicFramePr>
            <a:graphicFrameLocks/>
          </p:cNvGraphicFramePr>
          <p:nvPr/>
        </p:nvGraphicFramePr>
        <p:xfrm>
          <a:off x="530225" y="5857875"/>
          <a:ext cx="5927725" cy="1044575"/>
        </p:xfrm>
        <a:graphic>
          <a:graphicData uri="http://schemas.openxmlformats.org/presentationml/2006/ole">
            <p:oleObj spid="_x0000_s38916" name="Document" r:id="rId4" imgW="6170400" imgH="1087200" progId="Word.Document.8">
              <p:embed/>
            </p:oleObj>
          </a:graphicData>
        </a:graphic>
      </p:graphicFrame>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a:xfrm>
            <a:off x="495300" y="153988"/>
            <a:ext cx="5865813" cy="4398962"/>
          </a:xfrm>
          <a:ln cap="flat"/>
        </p:spPr>
      </p:sp>
      <p:sp>
        <p:nvSpPr>
          <p:cNvPr id="40963" name="Rectangle 3"/>
          <p:cNvSpPr>
            <a:spLocks noGrp="1" noChangeArrowheads="1"/>
          </p:cNvSpPr>
          <p:nvPr>
            <p:ph type="body" idx="1"/>
          </p:nvPr>
        </p:nvSpPr>
        <p:spPr>
          <a:noFill/>
          <a:ln/>
        </p:spPr>
        <p:txBody>
          <a:bodyPr/>
          <a:lstStyle/>
          <a:p>
            <a:r>
              <a:rPr lang="en-US"/>
              <a:t>The </a:t>
            </a:r>
            <a:r>
              <a:rPr lang="en-US">
                <a:latin typeface="Courier New" pitchFamily="49" charset="0"/>
              </a:rPr>
              <a:t>NOT</a:t>
            </a:r>
            <a:r>
              <a:rPr lang="en-US"/>
              <a:t> Operator</a:t>
            </a:r>
          </a:p>
          <a:p>
            <a:pPr lvl="1"/>
            <a:r>
              <a:rPr lang="en-US"/>
              <a:t>The slide example displays the last name and job ID of all employees whose job ID </a:t>
            </a:r>
            <a:r>
              <a:rPr lang="en-US" i="1"/>
              <a:t>is not</a:t>
            </a:r>
            <a:r>
              <a:rPr lang="en-US"/>
              <a:t> IT_PROG, ST_CLERK, or SA_REP.</a:t>
            </a:r>
          </a:p>
          <a:p>
            <a:pPr lvl="1"/>
            <a:r>
              <a:rPr lang="en-US" b="1"/>
              <a:t>The </a:t>
            </a:r>
            <a:r>
              <a:rPr lang="en-US" b="1">
                <a:latin typeface="Courier New" pitchFamily="49" charset="0"/>
              </a:rPr>
              <a:t>NOT</a:t>
            </a:r>
            <a:r>
              <a:rPr lang="en-US" b="1"/>
              <a:t> Truth Table</a:t>
            </a:r>
            <a:endParaRPr lang="en-US"/>
          </a:p>
          <a:p>
            <a:pPr lvl="1"/>
            <a:r>
              <a:rPr lang="en-US"/>
              <a:t>The following table shows the result of applying the </a:t>
            </a:r>
            <a:r>
              <a:rPr lang="en-US">
                <a:solidFill>
                  <a:srgbClr val="FC0128"/>
                </a:solidFill>
                <a:latin typeface="Courier New" pitchFamily="49" charset="0"/>
              </a:rPr>
              <a:t>NOT</a:t>
            </a:r>
            <a:r>
              <a:rPr lang="en-US">
                <a:solidFill>
                  <a:srgbClr val="FC0128"/>
                </a:solidFill>
              </a:rPr>
              <a:t> operator</a:t>
            </a:r>
            <a:r>
              <a:rPr lang="en-US"/>
              <a:t> to a condition:</a:t>
            </a:r>
          </a:p>
          <a:p>
            <a:pPr lvl="1"/>
            <a:endParaRPr lang="en-US"/>
          </a:p>
          <a:p>
            <a:pPr lvl="1"/>
            <a:endParaRPr lang="en-US"/>
          </a:p>
          <a:p>
            <a:pPr lvl="1"/>
            <a:endParaRPr lang="en-US" sz="500"/>
          </a:p>
          <a:p>
            <a:pPr lvl="1"/>
            <a:r>
              <a:rPr lang="en-US" b="1"/>
              <a:t>Note: </a:t>
            </a:r>
            <a:r>
              <a:rPr lang="en-US"/>
              <a:t>The </a:t>
            </a:r>
            <a:r>
              <a:rPr lang="en-US">
                <a:latin typeface="Courier New" pitchFamily="49" charset="0"/>
              </a:rPr>
              <a:t>NOT</a:t>
            </a:r>
            <a:r>
              <a:rPr lang="en-US"/>
              <a:t> operator can also be used with other SQL operators, such as </a:t>
            </a:r>
            <a:r>
              <a:rPr lang="en-US">
                <a:latin typeface="Courier New" pitchFamily="49" charset="0"/>
              </a:rPr>
              <a:t>BETWEEN</a:t>
            </a:r>
            <a:r>
              <a:rPr lang="en-US"/>
              <a:t>, </a:t>
            </a:r>
            <a:r>
              <a:rPr lang="en-US">
                <a:latin typeface="Courier New" pitchFamily="49" charset="0"/>
              </a:rPr>
              <a:t>LIKE</a:t>
            </a:r>
            <a:r>
              <a:rPr lang="en-US"/>
              <a:t>, and </a:t>
            </a:r>
            <a:r>
              <a:rPr lang="en-US">
                <a:latin typeface="Courier New" pitchFamily="49" charset="0"/>
              </a:rPr>
              <a:t>NULL</a:t>
            </a:r>
            <a:r>
              <a:rPr lang="en-US"/>
              <a:t>.</a:t>
            </a:r>
          </a:p>
          <a:p>
            <a:pPr lvl="1"/>
            <a:endParaRPr lang="en-US" sz="500"/>
          </a:p>
          <a:p>
            <a:pPr lvl="1">
              <a:spcBef>
                <a:spcPct val="0"/>
              </a:spcBef>
            </a:pPr>
            <a:r>
              <a:rPr lang="en-US" b="1">
                <a:latin typeface="Courier New" pitchFamily="49" charset="0"/>
              </a:rPr>
              <a:t>   </a:t>
            </a:r>
            <a:r>
              <a:rPr lang="en-US">
                <a:latin typeface="Courier New" pitchFamily="49" charset="0"/>
              </a:rPr>
              <a:t>... WHERE  job_id    NOT  IN ('AC_ACCOUNT', 'AD_VP')</a:t>
            </a:r>
            <a:endParaRPr lang="en-US"/>
          </a:p>
          <a:p>
            <a:pPr lvl="1">
              <a:spcBef>
                <a:spcPct val="0"/>
              </a:spcBef>
            </a:pPr>
            <a:r>
              <a:rPr lang="en-US">
                <a:latin typeface="Courier New" pitchFamily="49" charset="0"/>
              </a:rPr>
              <a:t>   ... WHERE  salary    NOT  BETWEEN  10000 AND  15000</a:t>
            </a:r>
          </a:p>
          <a:p>
            <a:pPr lvl="1">
              <a:spcBef>
                <a:spcPct val="0"/>
              </a:spcBef>
            </a:pPr>
            <a:r>
              <a:rPr lang="en-US">
                <a:latin typeface="Courier New" pitchFamily="49" charset="0"/>
              </a:rPr>
              <a:t>   ... WHERE  last_name NOT  LIKE '%A%'</a:t>
            </a:r>
          </a:p>
          <a:p>
            <a:pPr lvl="1">
              <a:spcBef>
                <a:spcPct val="0"/>
              </a:spcBef>
            </a:pPr>
            <a:r>
              <a:rPr lang="en-US">
                <a:latin typeface="Courier New" pitchFamily="49" charset="0"/>
              </a:rPr>
              <a:t>   ... WHERE  commission_pct  IS   NOT  NULL</a:t>
            </a:r>
          </a:p>
        </p:txBody>
      </p:sp>
      <p:graphicFrame>
        <p:nvGraphicFramePr>
          <p:cNvPr id="73728" name="Object 1024"/>
          <p:cNvGraphicFramePr>
            <a:graphicFrameLocks/>
          </p:cNvGraphicFramePr>
          <p:nvPr/>
        </p:nvGraphicFramePr>
        <p:xfrm>
          <a:off x="555625" y="5842000"/>
          <a:ext cx="5919788" cy="660400"/>
        </p:xfrm>
        <a:graphic>
          <a:graphicData uri="http://schemas.openxmlformats.org/presentationml/2006/ole">
            <p:oleObj spid="_x0000_s73728" name="Document" r:id="rId4" imgW="6161040" imgH="687240" progId="Word.Document.8">
              <p:embed/>
            </p:oleObj>
          </a:graphicData>
        </a:graphic>
      </p:graphicFrame>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pPr>
              <a:tabLst/>
            </a:pPr>
            <a:r>
              <a:rPr lang="en-US"/>
              <a:t>Rules of Precedence</a:t>
            </a:r>
          </a:p>
          <a:p>
            <a:pPr lvl="1">
              <a:tabLst/>
            </a:pPr>
            <a:r>
              <a:rPr lang="en-US"/>
              <a:t>The </a:t>
            </a:r>
            <a:r>
              <a:rPr lang="en-US">
                <a:solidFill>
                  <a:srgbClr val="FC0128"/>
                </a:solidFill>
              </a:rPr>
              <a:t>rules of precedence</a:t>
            </a:r>
            <a:r>
              <a:rPr lang="en-US"/>
              <a:t> determine the order in which expressions are evaluated and calculated. The table lists the default order of precedence. You can override the default order by using parentheses around the expressions you want to calculate first.</a:t>
            </a:r>
          </a:p>
        </p:txBody>
      </p:sp>
      <p:sp>
        <p:nvSpPr>
          <p:cNvPr id="43011" name="Rectangle 3"/>
          <p:cNvSpPr>
            <a:spLocks noChangeArrowheads="1" noTextEdit="1"/>
          </p:cNvSpPr>
          <p:nvPr>
            <p:ph type="sldImg"/>
          </p:nvPr>
        </p:nvSpPr>
        <p:spPr>
          <a:xfrm>
            <a:off x="495300" y="153988"/>
            <a:ext cx="5865813" cy="4398962"/>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3025" y="-1588"/>
            <a:ext cx="2974975" cy="458788"/>
          </a:xfrm>
          <a:prstGeom prst="rect">
            <a:avLst/>
          </a:prstGeom>
          <a:noFill/>
          <a:ln w="9525">
            <a:noFill/>
            <a:miter lim="800000"/>
            <a:headEnd/>
            <a:tailEnd/>
          </a:ln>
          <a:effectLst/>
        </p:spPr>
        <p:txBody>
          <a:bodyPr wrap="none" anchor="ctr"/>
          <a:lstStyle/>
          <a:p>
            <a:endParaRPr lang="en-US"/>
          </a:p>
        </p:txBody>
      </p:sp>
      <p:sp>
        <p:nvSpPr>
          <p:cNvPr id="8195" name="Rectangle 3"/>
          <p:cNvSpPr>
            <a:spLocks noChangeArrowheads="1"/>
          </p:cNvSpPr>
          <p:nvPr/>
        </p:nvSpPr>
        <p:spPr bwMode="auto">
          <a:xfrm>
            <a:off x="-1588" y="-1588"/>
            <a:ext cx="2970213" cy="458788"/>
          </a:xfrm>
          <a:prstGeom prst="rect">
            <a:avLst/>
          </a:prstGeom>
          <a:noFill/>
          <a:ln w="9525">
            <a:noFill/>
            <a:miter lim="800000"/>
            <a:headEnd/>
            <a:tailEnd/>
          </a:ln>
          <a:effec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t>While retrieving data from the database, you may need to </a:t>
            </a:r>
            <a:r>
              <a:rPr lang="en-US">
                <a:solidFill>
                  <a:srgbClr val="FC0128"/>
                </a:solidFill>
              </a:rPr>
              <a:t>restrict the rows</a:t>
            </a:r>
            <a:r>
              <a:rPr lang="en-US"/>
              <a:t> of data that are displayed or specify the </a:t>
            </a:r>
            <a:r>
              <a:rPr lang="en-US">
                <a:solidFill>
                  <a:srgbClr val="FC0128"/>
                </a:solidFill>
              </a:rPr>
              <a:t>order</a:t>
            </a:r>
            <a:r>
              <a:rPr lang="en-US"/>
              <a:t> in which the rows are displayed. This lesson explains the SQL statements that you use to perform these actions.</a:t>
            </a:r>
          </a:p>
          <a:p>
            <a:pPr>
              <a:tabLst/>
            </a:pPr>
            <a:endParaRPr lang="en-US" b="0">
              <a:latin typeface="Times New Roman" pitchFamily="18" charset="0"/>
            </a:endParaRPr>
          </a:p>
        </p:txBody>
      </p:sp>
      <p:sp>
        <p:nvSpPr>
          <p:cNvPr id="8197" name="Rectangle 5"/>
          <p:cNvSpPr>
            <a:spLocks noChangeArrowheads="1" noTextEdit="1"/>
          </p:cNvSpPr>
          <p:nvPr>
            <p:ph type="sldImg"/>
          </p:nvPr>
        </p:nvSpPr>
        <p:spPr>
          <a:xfrm>
            <a:off x="495300" y="153988"/>
            <a:ext cx="5865813" cy="4398962"/>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83025" y="-1588"/>
            <a:ext cx="2974975" cy="458788"/>
          </a:xfrm>
          <a:prstGeom prst="rect">
            <a:avLst/>
          </a:prstGeom>
          <a:noFill/>
          <a:ln w="9525">
            <a:noFill/>
            <a:miter lim="800000"/>
            <a:headEnd/>
            <a:tailEnd/>
          </a:ln>
          <a:effectLst/>
        </p:spPr>
        <p:txBody>
          <a:bodyPr wrap="none" anchor="ctr"/>
          <a:lstStyle/>
          <a:p>
            <a:endParaRPr lang="en-US"/>
          </a:p>
        </p:txBody>
      </p:sp>
      <p:sp>
        <p:nvSpPr>
          <p:cNvPr id="45059" name="Rectangle 3"/>
          <p:cNvSpPr>
            <a:spLocks noChangeArrowheads="1"/>
          </p:cNvSpPr>
          <p:nvPr/>
        </p:nvSpPr>
        <p:spPr bwMode="auto">
          <a:xfrm>
            <a:off x="-1588" y="-1588"/>
            <a:ext cx="2970213" cy="458788"/>
          </a:xfrm>
          <a:prstGeom prst="rect">
            <a:avLst/>
          </a:prstGeom>
          <a:noFill/>
          <a:ln w="9525">
            <a:noFill/>
            <a:miter lim="800000"/>
            <a:headEnd/>
            <a:tailEnd/>
          </a:ln>
          <a:effectLst/>
        </p:spPr>
        <p:txBody>
          <a:bodyPr wrap="none" anchor="ctr"/>
          <a:lstStyle/>
          <a:p>
            <a:endParaRPr lang="en-US"/>
          </a:p>
        </p:txBody>
      </p:sp>
      <p:sp>
        <p:nvSpPr>
          <p:cNvPr id="45060" name="Rectangle 4"/>
          <p:cNvSpPr>
            <a:spLocks noGrp="1" noChangeArrowheads="1"/>
          </p:cNvSpPr>
          <p:nvPr>
            <p:ph type="body" idx="1"/>
          </p:nvPr>
        </p:nvSpPr>
        <p:spPr>
          <a:noFill/>
          <a:ln/>
        </p:spPr>
        <p:txBody>
          <a:bodyPr/>
          <a:lstStyle/>
          <a:p>
            <a:pPr>
              <a:tabLst/>
            </a:pPr>
            <a:r>
              <a:rPr lang="en-US">
                <a:solidFill>
                  <a:srgbClr val="000000"/>
                </a:solidFill>
              </a:rPr>
              <a:t>Example of the Precedence of the </a:t>
            </a:r>
            <a:r>
              <a:rPr lang="en-US">
                <a:solidFill>
                  <a:srgbClr val="000000"/>
                </a:solidFill>
                <a:latin typeface="Courier New" pitchFamily="49" charset="0"/>
              </a:rPr>
              <a:t>AND</a:t>
            </a:r>
            <a:r>
              <a:rPr lang="en-US">
                <a:solidFill>
                  <a:srgbClr val="000000"/>
                </a:solidFill>
              </a:rPr>
              <a:t> Operator </a:t>
            </a:r>
          </a:p>
          <a:p>
            <a:pPr lvl="1">
              <a:tabLst/>
            </a:pPr>
            <a:r>
              <a:rPr lang="en-US">
                <a:solidFill>
                  <a:srgbClr val="000000"/>
                </a:solidFill>
              </a:rPr>
              <a:t>In the slide example, there are two conditions:</a:t>
            </a:r>
          </a:p>
          <a:p>
            <a:pPr lvl="2">
              <a:tabLst/>
            </a:pPr>
            <a:r>
              <a:rPr lang="en-US">
                <a:solidFill>
                  <a:srgbClr val="000000"/>
                </a:solidFill>
              </a:rPr>
              <a:t>The first condition is that the job ID is AD_PRES </a:t>
            </a:r>
            <a:r>
              <a:rPr lang="en-US" i="1">
                <a:solidFill>
                  <a:srgbClr val="000000"/>
                </a:solidFill>
              </a:rPr>
              <a:t>and</a:t>
            </a:r>
            <a:r>
              <a:rPr lang="en-US">
                <a:solidFill>
                  <a:srgbClr val="000000"/>
                </a:solidFill>
              </a:rPr>
              <a:t> the salary is greater than 15,000. </a:t>
            </a:r>
          </a:p>
          <a:p>
            <a:pPr lvl="2">
              <a:tabLst/>
            </a:pPr>
            <a:r>
              <a:rPr lang="en-US">
                <a:solidFill>
                  <a:srgbClr val="000000"/>
                </a:solidFill>
              </a:rPr>
              <a:t>The second condition is that the job ID is SA_REP. </a:t>
            </a:r>
            <a:endParaRPr lang="en-US" b="1">
              <a:solidFill>
                <a:srgbClr val="000000"/>
              </a:solidFill>
            </a:endParaRPr>
          </a:p>
          <a:p>
            <a:pPr lvl="1">
              <a:tabLst/>
            </a:pPr>
            <a:r>
              <a:rPr lang="en-US">
                <a:solidFill>
                  <a:srgbClr val="000000"/>
                </a:solidFill>
              </a:rPr>
              <a:t>Therefore, the </a:t>
            </a:r>
            <a:r>
              <a:rPr lang="en-US">
                <a:solidFill>
                  <a:srgbClr val="000000"/>
                </a:solidFill>
                <a:latin typeface="Courier New" pitchFamily="49" charset="0"/>
              </a:rPr>
              <a:t>SELECT</a:t>
            </a:r>
            <a:r>
              <a:rPr lang="en-US">
                <a:solidFill>
                  <a:srgbClr val="000000"/>
                </a:solidFill>
              </a:rPr>
              <a:t> statement reads as follows:</a:t>
            </a:r>
          </a:p>
          <a:p>
            <a:pPr lvl="1">
              <a:tabLst/>
            </a:pPr>
            <a:r>
              <a:rPr lang="en-US">
                <a:solidFill>
                  <a:srgbClr val="000000"/>
                </a:solidFill>
              </a:rPr>
              <a:t>“Select the row if an employee is a president </a:t>
            </a:r>
            <a:r>
              <a:rPr lang="en-US" i="1">
                <a:solidFill>
                  <a:srgbClr val="000000"/>
                </a:solidFill>
              </a:rPr>
              <a:t>and</a:t>
            </a:r>
            <a:r>
              <a:rPr lang="en-US">
                <a:solidFill>
                  <a:srgbClr val="000000"/>
                </a:solidFill>
              </a:rPr>
              <a:t> earns more than $15,000, </a:t>
            </a:r>
            <a:r>
              <a:rPr lang="en-US" i="1">
                <a:solidFill>
                  <a:srgbClr val="000000"/>
                </a:solidFill>
              </a:rPr>
              <a:t>or</a:t>
            </a:r>
            <a:r>
              <a:rPr lang="en-US">
                <a:solidFill>
                  <a:srgbClr val="000000"/>
                </a:solidFill>
              </a:rPr>
              <a:t> if the employee is a sales representative.”</a:t>
            </a:r>
          </a:p>
          <a:p>
            <a:pPr lvl="1">
              <a:tabLst/>
            </a:pPr>
            <a:endParaRPr lang="en-US">
              <a:solidFill>
                <a:srgbClr val="000000"/>
              </a:solidFill>
            </a:endParaRPr>
          </a:p>
          <a:p>
            <a:pPr lvl="1">
              <a:tabLst/>
            </a:pPr>
            <a:endParaRPr lang="en-US">
              <a:solidFill>
                <a:srgbClr val="000000"/>
              </a:solidFill>
            </a:endParaRPr>
          </a:p>
          <a:p>
            <a:pPr lvl="1">
              <a:tabLst/>
            </a:pPr>
            <a:endParaRPr lang="en-US">
              <a:solidFill>
                <a:srgbClr val="000000"/>
              </a:solidFill>
            </a:endParaRPr>
          </a:p>
          <a:p>
            <a:pPr lvl="1">
              <a:tabLst/>
            </a:pPr>
            <a:endParaRPr lang="en-US">
              <a:solidFill>
                <a:srgbClr val="000000"/>
              </a:solidFill>
            </a:endParaRPr>
          </a:p>
          <a:p>
            <a:pPr lvl="1">
              <a:tabLst/>
            </a:pPr>
            <a:endParaRPr lang="en-US">
              <a:solidFill>
                <a:srgbClr val="000000"/>
              </a:solidFill>
            </a:endParaRPr>
          </a:p>
          <a:p>
            <a:pPr lvl="1">
              <a:tabLst/>
            </a:pPr>
            <a:endParaRPr lang="en-US">
              <a:solidFill>
                <a:srgbClr val="000000"/>
              </a:solidFill>
            </a:endParaRPr>
          </a:p>
          <a:p>
            <a:pPr lvl="1">
              <a:tabLst/>
            </a:pPr>
            <a:endParaRPr lang="en-US">
              <a:solidFill>
                <a:srgbClr val="000000"/>
              </a:solidFill>
            </a:endParaRPr>
          </a:p>
          <a:p>
            <a:pPr>
              <a:tabLst/>
            </a:pPr>
            <a:r>
              <a:rPr lang="en-US">
                <a:solidFill>
                  <a:srgbClr val="0000FF"/>
                </a:solidFill>
              </a:rPr>
              <a:t>Instructor Note</a:t>
            </a:r>
          </a:p>
          <a:p>
            <a:pPr lvl="1">
              <a:tabLst/>
            </a:pPr>
            <a:r>
              <a:rPr lang="en-US">
                <a:solidFill>
                  <a:srgbClr val="0000FF"/>
                </a:solidFill>
              </a:rPr>
              <a:t>Demo:</a:t>
            </a:r>
            <a:r>
              <a:rPr lang="en-US">
                <a:solidFill>
                  <a:srgbClr val="0000FF"/>
                </a:solidFill>
                <a:latin typeface="Courier New" pitchFamily="49" charset="0"/>
              </a:rPr>
              <a:t> 2_sal1.sql</a:t>
            </a:r>
          </a:p>
          <a:p>
            <a:pPr lvl="1">
              <a:tabLst/>
            </a:pPr>
            <a:r>
              <a:rPr lang="en-US">
                <a:solidFill>
                  <a:srgbClr val="0000FF"/>
                </a:solidFill>
              </a:rPr>
              <a:t>Purpose: To illustrate the rules of precedence.</a:t>
            </a:r>
          </a:p>
        </p:txBody>
      </p:sp>
      <p:sp>
        <p:nvSpPr>
          <p:cNvPr id="45061" name="Rectangle 5"/>
          <p:cNvSpPr>
            <a:spLocks noChangeArrowheads="1" noTextEdit="1"/>
          </p:cNvSpPr>
          <p:nvPr>
            <p:ph type="sldImg"/>
          </p:nvPr>
        </p:nvSpPr>
        <p:spPr>
          <a:xfrm>
            <a:off x="495300" y="153988"/>
            <a:ext cx="5865813" cy="4398962"/>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a:xfrm>
            <a:off x="495300" y="153988"/>
            <a:ext cx="5865813" cy="4398962"/>
          </a:xfrm>
          <a:ln cap="flat"/>
        </p:spPr>
      </p:sp>
      <p:sp>
        <p:nvSpPr>
          <p:cNvPr id="47107" name="Rectangle 3"/>
          <p:cNvSpPr>
            <a:spLocks noGrp="1" noChangeArrowheads="1"/>
          </p:cNvSpPr>
          <p:nvPr>
            <p:ph type="body" idx="1"/>
          </p:nvPr>
        </p:nvSpPr>
        <p:spPr>
          <a:noFill/>
          <a:ln/>
        </p:spPr>
        <p:txBody>
          <a:bodyPr/>
          <a:lstStyle/>
          <a:p>
            <a:r>
              <a:rPr lang="en-US"/>
              <a:t>Using Parentheses</a:t>
            </a:r>
          </a:p>
          <a:p>
            <a:pPr lvl="1"/>
            <a:r>
              <a:rPr lang="en-US">
                <a:solidFill>
                  <a:srgbClr val="000000"/>
                </a:solidFill>
              </a:rPr>
              <a:t>In the example, there are two conditions:</a:t>
            </a:r>
          </a:p>
          <a:p>
            <a:pPr lvl="2"/>
            <a:r>
              <a:rPr lang="en-US">
                <a:solidFill>
                  <a:srgbClr val="000000"/>
                </a:solidFill>
              </a:rPr>
              <a:t>The first condition is that the job ID is AD_PRES </a:t>
            </a:r>
            <a:r>
              <a:rPr lang="en-US" i="1">
                <a:solidFill>
                  <a:srgbClr val="000000"/>
                </a:solidFill>
              </a:rPr>
              <a:t>or</a:t>
            </a:r>
            <a:r>
              <a:rPr lang="en-US">
                <a:solidFill>
                  <a:srgbClr val="000000"/>
                </a:solidFill>
              </a:rPr>
              <a:t> SA_REP. </a:t>
            </a:r>
          </a:p>
          <a:p>
            <a:pPr lvl="2"/>
            <a:r>
              <a:rPr lang="en-US">
                <a:solidFill>
                  <a:srgbClr val="000000"/>
                </a:solidFill>
              </a:rPr>
              <a:t>The second condition is that salary is greater than $15,000. </a:t>
            </a:r>
            <a:endParaRPr lang="en-US" b="1">
              <a:solidFill>
                <a:srgbClr val="000000"/>
              </a:solidFill>
            </a:endParaRPr>
          </a:p>
          <a:p>
            <a:pPr lvl="1"/>
            <a:r>
              <a:rPr lang="en-US">
                <a:solidFill>
                  <a:srgbClr val="000000"/>
                </a:solidFill>
              </a:rPr>
              <a:t>Therefore, the </a:t>
            </a:r>
            <a:r>
              <a:rPr lang="en-US">
                <a:solidFill>
                  <a:srgbClr val="000000"/>
                </a:solidFill>
                <a:latin typeface="Courier New" pitchFamily="49" charset="0"/>
              </a:rPr>
              <a:t>SELECT</a:t>
            </a:r>
            <a:r>
              <a:rPr lang="en-US">
                <a:solidFill>
                  <a:srgbClr val="000000"/>
                </a:solidFill>
              </a:rPr>
              <a:t> statement reads as follows:</a:t>
            </a:r>
          </a:p>
          <a:p>
            <a:pPr lvl="1"/>
            <a:r>
              <a:rPr lang="en-US">
                <a:solidFill>
                  <a:srgbClr val="000000"/>
                </a:solidFill>
              </a:rPr>
              <a:t>“Select the row if an employee is a president </a:t>
            </a:r>
            <a:r>
              <a:rPr lang="en-US" i="1">
                <a:solidFill>
                  <a:srgbClr val="000000"/>
                </a:solidFill>
              </a:rPr>
              <a:t>or</a:t>
            </a:r>
            <a:r>
              <a:rPr lang="en-US">
                <a:solidFill>
                  <a:srgbClr val="000000"/>
                </a:solidFill>
              </a:rPr>
              <a:t> a sales representative, </a:t>
            </a:r>
            <a:r>
              <a:rPr lang="en-US" i="1">
                <a:solidFill>
                  <a:srgbClr val="000000"/>
                </a:solidFill>
              </a:rPr>
              <a:t>and</a:t>
            </a:r>
            <a:r>
              <a:rPr lang="en-US">
                <a:solidFill>
                  <a:srgbClr val="000000"/>
                </a:solidFill>
              </a:rPr>
              <a:t> if the employee earns more than $15,000.”</a:t>
            </a:r>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Demo: </a:t>
            </a:r>
            <a:r>
              <a:rPr lang="en-US">
                <a:solidFill>
                  <a:srgbClr val="0000FF"/>
                </a:solidFill>
                <a:latin typeface="Courier New" pitchFamily="49" charset="0"/>
              </a:rPr>
              <a:t>2_sal2.sql</a:t>
            </a:r>
          </a:p>
          <a:p>
            <a:pPr lvl="1"/>
            <a:r>
              <a:rPr lang="en-US">
                <a:solidFill>
                  <a:srgbClr val="0000FF"/>
                </a:solidFill>
              </a:rPr>
              <a:t>Purpose: To illustrate the rules of precedence.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83025" y="-1588"/>
            <a:ext cx="2974975" cy="458788"/>
          </a:xfrm>
          <a:prstGeom prst="rect">
            <a:avLst/>
          </a:prstGeom>
          <a:noFill/>
          <a:ln w="9525">
            <a:noFill/>
            <a:miter lim="800000"/>
            <a:headEnd/>
            <a:tailEnd/>
          </a:ln>
          <a:effectLst/>
        </p:spPr>
        <p:txBody>
          <a:bodyPr wrap="none" anchor="ctr"/>
          <a:lstStyle/>
          <a:p>
            <a:endParaRPr lang="en-US"/>
          </a:p>
        </p:txBody>
      </p:sp>
      <p:sp>
        <p:nvSpPr>
          <p:cNvPr id="49155" name="Rectangle 3"/>
          <p:cNvSpPr>
            <a:spLocks noChangeArrowheads="1"/>
          </p:cNvSpPr>
          <p:nvPr/>
        </p:nvSpPr>
        <p:spPr bwMode="auto">
          <a:xfrm>
            <a:off x="-1588" y="-1588"/>
            <a:ext cx="2970213" cy="458788"/>
          </a:xfrm>
          <a:prstGeom prst="rect">
            <a:avLst/>
          </a:prstGeom>
          <a:noFill/>
          <a:ln w="9525">
            <a:noFill/>
            <a:miter lim="800000"/>
            <a:headEnd/>
            <a:tailEnd/>
          </a:ln>
          <a:effectLst/>
        </p:spPr>
        <p:txBody>
          <a:bodyPr wrap="none" anchor="ctr"/>
          <a:lstStyle/>
          <a:p>
            <a:endParaRPr lang="en-US"/>
          </a:p>
        </p:txBody>
      </p:sp>
      <p:sp>
        <p:nvSpPr>
          <p:cNvPr id="49156" name="Rectangle 4"/>
          <p:cNvSpPr>
            <a:spLocks noGrp="1" noChangeArrowheads="1"/>
          </p:cNvSpPr>
          <p:nvPr>
            <p:ph type="body" idx="1"/>
          </p:nvPr>
        </p:nvSpPr>
        <p:spPr>
          <a:noFill/>
          <a:ln/>
        </p:spPr>
        <p:txBody>
          <a:bodyPr/>
          <a:lstStyle/>
          <a:p>
            <a:r>
              <a:rPr lang="en-US"/>
              <a:t>The </a:t>
            </a:r>
            <a:r>
              <a:rPr lang="en-US">
                <a:latin typeface="Courier New" pitchFamily="49" charset="0"/>
              </a:rPr>
              <a:t>ORDER BY</a:t>
            </a:r>
            <a:r>
              <a:rPr lang="en-US"/>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r>
              <a:rPr lang="en-US" b="1"/>
              <a:t>Syntax</a:t>
            </a:r>
          </a:p>
          <a:p>
            <a:endParaRPr lang="en-US" sz="500"/>
          </a:p>
          <a:p>
            <a:pPr algn="just">
              <a:spcBef>
                <a:spcPct val="0"/>
              </a:spcBef>
            </a:pPr>
            <a:r>
              <a:rPr lang="en-US" b="0">
                <a:latin typeface="Courier New" pitchFamily="49" charset="0"/>
              </a:rPr>
              <a:t> 	SELECT</a:t>
            </a:r>
            <a:r>
              <a:rPr lang="en-US" b="0" i="1">
                <a:latin typeface="Courier New" pitchFamily="49" charset="0"/>
              </a:rPr>
              <a:t>	  	expr</a:t>
            </a:r>
            <a:r>
              <a:rPr lang="en-US" b="0">
                <a:latin typeface="Courier New" pitchFamily="49" charset="0"/>
              </a:rPr>
              <a:t> </a:t>
            </a:r>
          </a:p>
          <a:p>
            <a:pPr>
              <a:spcBef>
                <a:spcPct val="0"/>
              </a:spcBef>
            </a:pPr>
            <a:r>
              <a:rPr lang="en-US" b="0">
                <a:latin typeface="Courier New" pitchFamily="49" charset="0"/>
              </a:rPr>
              <a:t> 	FROM 	  	</a:t>
            </a:r>
            <a:r>
              <a:rPr lang="en-US" b="0" i="1">
                <a:latin typeface="Courier New" pitchFamily="49" charset="0"/>
              </a:rPr>
              <a:t>table</a:t>
            </a:r>
            <a:endParaRPr lang="en-US" b="0">
              <a:latin typeface="Courier New" pitchFamily="49" charset="0"/>
            </a:endParaRPr>
          </a:p>
          <a:p>
            <a:pPr>
              <a:spcBef>
                <a:spcPct val="0"/>
              </a:spcBef>
            </a:pPr>
            <a:r>
              <a:rPr lang="en-US" b="0">
                <a:latin typeface="Courier New" pitchFamily="49" charset="0"/>
              </a:rPr>
              <a:t> 	[WHERE 	  	</a:t>
            </a:r>
            <a:r>
              <a:rPr lang="en-US" b="0" i="1">
                <a:latin typeface="Courier New" pitchFamily="49" charset="0"/>
              </a:rPr>
              <a:t>condition(s)</a:t>
            </a:r>
            <a:r>
              <a:rPr lang="en-US" b="0">
                <a:latin typeface="Courier New" pitchFamily="49" charset="0"/>
              </a:rPr>
              <a:t>]</a:t>
            </a:r>
          </a:p>
          <a:p>
            <a:pPr>
              <a:spcBef>
                <a:spcPct val="0"/>
              </a:spcBef>
            </a:pPr>
            <a:r>
              <a:rPr lang="en-US" b="0">
                <a:latin typeface="Courier New" pitchFamily="49" charset="0"/>
              </a:rPr>
              <a:t> 	[ORDER BY	{</a:t>
            </a:r>
            <a:r>
              <a:rPr lang="en-US" b="0" i="1">
                <a:latin typeface="Courier New" pitchFamily="49" charset="0"/>
              </a:rPr>
              <a:t>column</a:t>
            </a:r>
            <a:r>
              <a:rPr lang="en-US" b="0">
                <a:latin typeface="Courier New" pitchFamily="49" charset="0"/>
              </a:rPr>
              <a:t>, </a:t>
            </a:r>
            <a:r>
              <a:rPr lang="en-US" b="0" i="1">
                <a:latin typeface="Courier New" pitchFamily="49" charset="0"/>
              </a:rPr>
              <a:t>expr</a:t>
            </a:r>
            <a:r>
              <a:rPr lang="en-US" b="0">
                <a:latin typeface="Courier New" pitchFamily="49" charset="0"/>
              </a:rPr>
              <a:t>} [ASC|DESC]];</a:t>
            </a:r>
          </a:p>
          <a:p>
            <a:pPr lvl="1"/>
            <a:r>
              <a:rPr lang="en-US">
                <a:solidFill>
                  <a:srgbClr val="000000"/>
                </a:solidFill>
              </a:rPr>
              <a:t>In the syntax:</a:t>
            </a:r>
          </a:p>
          <a:p>
            <a:pPr lvl="1">
              <a:spcBef>
                <a:spcPct val="0"/>
              </a:spcBef>
            </a:pPr>
            <a:r>
              <a:rPr lang="en-US">
                <a:latin typeface="Courier New" pitchFamily="49" charset="0"/>
              </a:rPr>
              <a:t>	ORDER BY</a:t>
            </a:r>
            <a:r>
              <a:rPr lang="en-US"/>
              <a:t>		specifies the order in which the retrieved rows are displayed</a:t>
            </a:r>
            <a:endParaRPr lang="en-US" b="1"/>
          </a:p>
          <a:p>
            <a:pPr lvl="1">
              <a:spcBef>
                <a:spcPct val="0"/>
              </a:spcBef>
            </a:pPr>
            <a:r>
              <a:rPr lang="en-US">
                <a:latin typeface="Times" pitchFamily="18" charset="0"/>
              </a:rPr>
              <a:t>	</a:t>
            </a:r>
            <a:r>
              <a:rPr lang="en-US">
                <a:latin typeface="Courier New" pitchFamily="49" charset="0"/>
              </a:rPr>
              <a:t>ASC</a:t>
            </a:r>
            <a:r>
              <a:rPr lang="en-US"/>
              <a:t>			orders the rows in ascending order (this is the default order)</a:t>
            </a:r>
          </a:p>
          <a:p>
            <a:pPr lvl="1">
              <a:spcBef>
                <a:spcPct val="0"/>
              </a:spcBef>
            </a:pPr>
            <a:r>
              <a:rPr lang="en-US"/>
              <a:t>	</a:t>
            </a:r>
            <a:r>
              <a:rPr lang="en-US">
                <a:latin typeface="Courier New" pitchFamily="49" charset="0"/>
              </a:rPr>
              <a:t>DESC</a:t>
            </a:r>
            <a:r>
              <a:rPr lang="en-US"/>
              <a:t>	</a:t>
            </a:r>
            <a:r>
              <a:rPr lang="en-US">
                <a:latin typeface="Courier New" pitchFamily="49" charset="0"/>
              </a:rPr>
              <a:t>		</a:t>
            </a:r>
            <a:r>
              <a:rPr lang="en-US">
                <a:latin typeface="Times" pitchFamily="18" charset="0"/>
              </a:rPr>
              <a:t>orders the rows in descending order</a:t>
            </a:r>
          </a:p>
          <a:p>
            <a:pPr lvl="1">
              <a:spcBef>
                <a:spcPct val="0"/>
              </a:spcBef>
            </a:pPr>
            <a:endParaRPr lang="en-US"/>
          </a:p>
          <a:p>
            <a:pPr lvl="1">
              <a:spcBef>
                <a:spcPct val="0"/>
              </a:spcBef>
            </a:pPr>
            <a:r>
              <a:rPr lang="en-US"/>
              <a:t>If the </a:t>
            </a:r>
            <a:r>
              <a:rPr lang="en-US">
                <a:latin typeface="Courier New" pitchFamily="49" charset="0"/>
              </a:rPr>
              <a:t>ORDER BY</a:t>
            </a:r>
            <a:r>
              <a:rPr lang="en-US"/>
              <a:t> clause is not used, the sort order is undefined, and the Oracle server may not fetch rows in the same order for the same query twice. Use the </a:t>
            </a:r>
            <a:r>
              <a:rPr lang="en-US">
                <a:latin typeface="Courier New" pitchFamily="49" charset="0"/>
              </a:rPr>
              <a:t>ORDER BY</a:t>
            </a:r>
            <a:r>
              <a:rPr lang="en-US"/>
              <a:t> clause to display the rows in a specific order.</a:t>
            </a:r>
          </a:p>
          <a:p>
            <a:r>
              <a:rPr lang="en-US">
                <a:solidFill>
                  <a:srgbClr val="0000FF"/>
                </a:solidFill>
              </a:rPr>
              <a:t>Instructor Note</a:t>
            </a:r>
          </a:p>
          <a:p>
            <a:pPr lvl="1"/>
            <a:r>
              <a:rPr lang="en-US">
                <a:solidFill>
                  <a:srgbClr val="0000FF"/>
                </a:solidFill>
              </a:rPr>
              <a:t>Let the students know that the </a:t>
            </a:r>
            <a:r>
              <a:rPr lang="en-US">
                <a:solidFill>
                  <a:srgbClr val="0000FF"/>
                </a:solidFill>
                <a:latin typeface="Courier New" pitchFamily="49" charset="0"/>
              </a:rPr>
              <a:t>ORDER BY</a:t>
            </a:r>
            <a:r>
              <a:rPr lang="en-US">
                <a:solidFill>
                  <a:srgbClr val="0000FF"/>
                </a:solidFill>
              </a:rPr>
              <a:t> clause is executed last in query execution. It is placed last unless the </a:t>
            </a:r>
            <a:r>
              <a:rPr lang="en-US">
                <a:solidFill>
                  <a:srgbClr val="0000FF"/>
                </a:solidFill>
                <a:latin typeface="Courier New" pitchFamily="49" charset="0"/>
              </a:rPr>
              <a:t>FOR UPDATE</a:t>
            </a:r>
            <a:r>
              <a:rPr lang="en-US">
                <a:solidFill>
                  <a:srgbClr val="0000FF"/>
                </a:solidFill>
              </a:rPr>
              <a:t> clause is used.</a:t>
            </a:r>
          </a:p>
        </p:txBody>
      </p:sp>
      <p:sp>
        <p:nvSpPr>
          <p:cNvPr id="49157" name="Rectangle 5"/>
          <p:cNvSpPr>
            <a:spLocks noChangeArrowheads="1" noTextEdit="1"/>
          </p:cNvSpPr>
          <p:nvPr>
            <p:ph type="sldImg"/>
          </p:nvPr>
        </p:nvSpPr>
        <p:spPr>
          <a:xfrm>
            <a:off x="495300" y="153988"/>
            <a:ext cx="5865813" cy="4398962"/>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a:xfrm>
            <a:off x="495300" y="153988"/>
            <a:ext cx="5865813" cy="4398962"/>
          </a:xfrm>
          <a:ln cap="flat"/>
        </p:spPr>
      </p:sp>
      <p:sp>
        <p:nvSpPr>
          <p:cNvPr id="51203" name="Rectangle 3"/>
          <p:cNvSpPr>
            <a:spLocks noGrp="1" noChangeArrowheads="1"/>
          </p:cNvSpPr>
          <p:nvPr>
            <p:ph type="body" idx="1"/>
          </p:nvPr>
        </p:nvSpPr>
        <p:spPr>
          <a:noFill/>
          <a:ln/>
        </p:spPr>
        <p:txBody>
          <a:bodyPr/>
          <a:lstStyle/>
          <a:p>
            <a:r>
              <a:rPr lang="en-US"/>
              <a:t>Default Ordering of Data</a:t>
            </a:r>
          </a:p>
          <a:p>
            <a:pPr lvl="1"/>
            <a:r>
              <a:rPr lang="en-US"/>
              <a:t>The </a:t>
            </a:r>
            <a:r>
              <a:rPr lang="en-US">
                <a:solidFill>
                  <a:srgbClr val="FC0128"/>
                </a:solidFill>
              </a:rPr>
              <a:t>default sort order</a:t>
            </a:r>
            <a:r>
              <a:rPr lang="en-US"/>
              <a:t> is ascending:</a:t>
            </a:r>
          </a:p>
          <a:p>
            <a:pPr lvl="2"/>
            <a:r>
              <a:rPr lang="en-US"/>
              <a:t>Numeric values are displayed with the lowest values first—for example, 1</a:t>
            </a:r>
            <a:r>
              <a:rPr lang="en-US">
                <a:latin typeface="Courier New" pitchFamily="49" charset="0"/>
              </a:rPr>
              <a:t>–</a:t>
            </a:r>
            <a:r>
              <a:rPr lang="en-US"/>
              <a:t>999.</a:t>
            </a:r>
          </a:p>
          <a:p>
            <a:pPr lvl="2"/>
            <a:r>
              <a:rPr lang="en-US"/>
              <a:t>Date values are displayed with the earliest value first—for example, 01-JAN-92 before </a:t>
            </a:r>
            <a:br>
              <a:rPr lang="en-US"/>
            </a:br>
            <a:r>
              <a:rPr lang="en-US"/>
              <a:t>01-JAN-95.</a:t>
            </a:r>
          </a:p>
          <a:p>
            <a:pPr lvl="2"/>
            <a:r>
              <a:rPr lang="en-US"/>
              <a:t>Character values are displayed in alphabetical order—for example, </a:t>
            </a:r>
            <a:r>
              <a:rPr lang="en-US" i="1"/>
              <a:t>A</a:t>
            </a:r>
            <a:r>
              <a:rPr lang="en-US"/>
              <a:t> first and </a:t>
            </a:r>
            <a:r>
              <a:rPr lang="en-US" i="1"/>
              <a:t>Z</a:t>
            </a:r>
            <a:r>
              <a:rPr lang="en-US"/>
              <a:t> last.</a:t>
            </a:r>
          </a:p>
          <a:p>
            <a:pPr lvl="2"/>
            <a:r>
              <a:rPr lang="en-US"/>
              <a:t>Null values are displayed last for ascending sequences and first for descending sequences.</a:t>
            </a:r>
          </a:p>
          <a:p>
            <a:r>
              <a:rPr lang="en-US"/>
              <a:t>Reversing the Default Order</a:t>
            </a:r>
          </a:p>
          <a:p>
            <a:pPr lvl="1"/>
            <a:r>
              <a:rPr lang="en-US"/>
              <a:t>To reverse the order in which rows are displayed, specify the </a:t>
            </a:r>
            <a:r>
              <a:rPr lang="en-US">
                <a:solidFill>
                  <a:srgbClr val="FC0128"/>
                </a:solidFill>
                <a:latin typeface="Courier New" pitchFamily="49" charset="0"/>
              </a:rPr>
              <a:t>DESC</a:t>
            </a:r>
            <a:r>
              <a:rPr lang="en-US">
                <a:solidFill>
                  <a:srgbClr val="FC0128"/>
                </a:solidFill>
              </a:rPr>
              <a:t> keyword</a:t>
            </a:r>
            <a:r>
              <a:rPr lang="en-US"/>
              <a:t> after the column name in the </a:t>
            </a:r>
            <a:r>
              <a:rPr lang="en-US">
                <a:latin typeface="Courier New" pitchFamily="49" charset="0"/>
              </a:rPr>
              <a:t>ORDER BY</a:t>
            </a:r>
            <a:r>
              <a:rPr lang="en-US"/>
              <a:t> clause. The slide example sorts the result by the most recently hired employee.</a:t>
            </a:r>
          </a:p>
          <a:p>
            <a:pPr lvl="1"/>
            <a:endParaRPr lang="en-US"/>
          </a:p>
          <a:p>
            <a:endParaRPr lang="en-US">
              <a:solidFill>
                <a:srgbClr val="0000FF"/>
              </a:solidFill>
            </a:endParaRPr>
          </a:p>
          <a:p>
            <a:r>
              <a:rPr lang="en-US">
                <a:solidFill>
                  <a:srgbClr val="0000FF"/>
                </a:solidFill>
              </a:rPr>
              <a:t>Instructor Note</a:t>
            </a:r>
          </a:p>
          <a:p>
            <a:pPr lvl="1"/>
            <a:r>
              <a:rPr lang="en-US">
                <a:solidFill>
                  <a:srgbClr val="0000FF"/>
                </a:solidFill>
              </a:rPr>
              <a:t>Let the students know that you can also sort by a column number in the </a:t>
            </a:r>
            <a:r>
              <a:rPr lang="en-US">
                <a:solidFill>
                  <a:srgbClr val="0000FF"/>
                </a:solidFill>
                <a:latin typeface="Courier New" pitchFamily="49" charset="0"/>
              </a:rPr>
              <a:t>SELECT</a:t>
            </a:r>
            <a:r>
              <a:rPr lang="en-US">
                <a:solidFill>
                  <a:srgbClr val="0000FF"/>
                </a:solidFill>
              </a:rPr>
              <a:t> list. The following example sorts the output in the descending order by salary:</a:t>
            </a:r>
          </a:p>
          <a:p>
            <a:pPr lvl="1"/>
            <a:endParaRPr lang="en-US" sz="500">
              <a:solidFill>
                <a:srgbClr val="0000FF"/>
              </a:solidFill>
            </a:endParaRPr>
          </a:p>
          <a:p>
            <a:pPr>
              <a:spcBef>
                <a:spcPct val="0"/>
              </a:spcBef>
            </a:pPr>
            <a:r>
              <a:rPr lang="en-US">
                <a:solidFill>
                  <a:srgbClr val="0000FF"/>
                </a:solidFill>
                <a:latin typeface="Courier New" pitchFamily="49" charset="0"/>
              </a:rPr>
              <a:t>     </a:t>
            </a:r>
            <a:r>
              <a:rPr lang="en-US" b="0">
                <a:solidFill>
                  <a:srgbClr val="0000FF"/>
                </a:solidFill>
                <a:latin typeface="Courier New" pitchFamily="49" charset="0"/>
              </a:rPr>
              <a:t>SELECT    last_name, salary </a:t>
            </a:r>
          </a:p>
          <a:p>
            <a:pPr>
              <a:spcBef>
                <a:spcPct val="0"/>
              </a:spcBef>
            </a:pPr>
            <a:r>
              <a:rPr lang="en-US" b="0">
                <a:solidFill>
                  <a:srgbClr val="0000FF"/>
                </a:solidFill>
                <a:latin typeface="Courier New" pitchFamily="49" charset="0"/>
              </a:rPr>
              <a:t>     FROM      employees</a:t>
            </a:r>
          </a:p>
          <a:p>
            <a:pPr>
              <a:spcBef>
                <a:spcPct val="0"/>
              </a:spcBef>
            </a:pPr>
            <a:r>
              <a:rPr lang="en-US" b="0">
                <a:solidFill>
                  <a:srgbClr val="0000FF"/>
                </a:solidFill>
                <a:latin typeface="Courier New" pitchFamily="49" charset="0"/>
              </a:rPr>
              <a:t>     ORDER BY  2  DESC;</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a:xfrm>
            <a:off x="495300" y="153988"/>
            <a:ext cx="5865813" cy="4398962"/>
          </a:xfrm>
          <a:ln cap="flat"/>
        </p:spPr>
      </p:sp>
      <p:sp>
        <p:nvSpPr>
          <p:cNvPr id="53251" name="Rectangle 3"/>
          <p:cNvSpPr>
            <a:spLocks noGrp="1" noChangeArrowheads="1"/>
          </p:cNvSpPr>
          <p:nvPr>
            <p:ph type="body" idx="1"/>
          </p:nvPr>
        </p:nvSpPr>
        <p:spPr>
          <a:noFill/>
          <a:ln/>
        </p:spPr>
        <p:txBody>
          <a:bodyPr/>
          <a:lstStyle/>
          <a:p>
            <a:r>
              <a:rPr lang="en-US"/>
              <a:t>Sorting by Column Aliases</a:t>
            </a:r>
          </a:p>
          <a:p>
            <a:pPr lvl="1"/>
            <a:r>
              <a:rPr lang="en-US"/>
              <a:t>You can use a column </a:t>
            </a:r>
            <a:r>
              <a:rPr lang="en-US">
                <a:solidFill>
                  <a:srgbClr val="FC0128"/>
                </a:solidFill>
              </a:rPr>
              <a:t>alias</a:t>
            </a:r>
            <a:r>
              <a:rPr lang="en-US"/>
              <a:t> in the </a:t>
            </a:r>
            <a:r>
              <a:rPr lang="en-US">
                <a:solidFill>
                  <a:srgbClr val="FC0128"/>
                </a:solidFill>
                <a:latin typeface="Courier New" pitchFamily="49" charset="0"/>
              </a:rPr>
              <a:t>ORDER</a:t>
            </a:r>
            <a:r>
              <a:rPr lang="en-US">
                <a:solidFill>
                  <a:srgbClr val="FC0128"/>
                </a:solidFill>
              </a:rPr>
              <a:t> </a:t>
            </a:r>
            <a:r>
              <a:rPr lang="en-US">
                <a:solidFill>
                  <a:srgbClr val="FC0128"/>
                </a:solidFill>
                <a:latin typeface="Courier New" pitchFamily="49" charset="0"/>
              </a:rPr>
              <a:t>BY</a:t>
            </a:r>
            <a:r>
              <a:rPr lang="en-US">
                <a:solidFill>
                  <a:srgbClr val="FC0128"/>
                </a:solidFill>
              </a:rPr>
              <a:t> clause</a:t>
            </a:r>
            <a:r>
              <a:rPr lang="en-US"/>
              <a:t>. The slide example sorts the data by annual salary. </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solidFill>
                <a:srgbClr val="0000FF"/>
              </a:solidFill>
            </a:endParaRPr>
          </a:p>
          <a:p>
            <a:r>
              <a:rPr lang="en-US">
                <a:solidFill>
                  <a:srgbClr val="0000FF"/>
                </a:solidFill>
              </a:rPr>
              <a:t>Instructor Note</a:t>
            </a:r>
          </a:p>
          <a:p>
            <a:pPr lvl="1"/>
            <a:r>
              <a:rPr lang="en-US">
                <a:solidFill>
                  <a:srgbClr val="0000FF"/>
                </a:solidFill>
              </a:rPr>
              <a:t>Internally, the order of execution for a </a:t>
            </a:r>
            <a:r>
              <a:rPr lang="en-US">
                <a:solidFill>
                  <a:srgbClr val="0000FF"/>
                </a:solidFill>
                <a:latin typeface="Courier New" pitchFamily="49" charset="0"/>
              </a:rPr>
              <a:t>SELECT</a:t>
            </a:r>
            <a:r>
              <a:rPr lang="en-US">
                <a:solidFill>
                  <a:srgbClr val="0000FF"/>
                </a:solidFill>
              </a:rPr>
              <a:t> statement is as follows:</a:t>
            </a:r>
          </a:p>
          <a:p>
            <a:pPr lvl="1"/>
            <a:r>
              <a:rPr lang="en-US">
                <a:solidFill>
                  <a:srgbClr val="0000FF"/>
                </a:solidFill>
                <a:latin typeface="Courier New" pitchFamily="49" charset="0"/>
              </a:rPr>
              <a:t>FROM </a:t>
            </a:r>
            <a:r>
              <a:rPr lang="en-US">
                <a:solidFill>
                  <a:srgbClr val="0000FF"/>
                </a:solidFill>
              </a:rPr>
              <a:t>clause</a:t>
            </a:r>
          </a:p>
          <a:p>
            <a:pPr lvl="1"/>
            <a:r>
              <a:rPr lang="en-US">
                <a:solidFill>
                  <a:srgbClr val="0000FF"/>
                </a:solidFill>
                <a:latin typeface="Courier New" pitchFamily="49" charset="0"/>
              </a:rPr>
              <a:t>WHERE</a:t>
            </a:r>
            <a:r>
              <a:rPr lang="en-US">
                <a:solidFill>
                  <a:srgbClr val="0000FF"/>
                </a:solidFill>
              </a:rPr>
              <a:t> clause</a:t>
            </a:r>
          </a:p>
          <a:p>
            <a:pPr lvl="1"/>
            <a:r>
              <a:rPr lang="en-US">
                <a:solidFill>
                  <a:srgbClr val="0000FF"/>
                </a:solidFill>
                <a:latin typeface="Courier New" pitchFamily="49" charset="0"/>
              </a:rPr>
              <a:t>SELECT</a:t>
            </a:r>
            <a:r>
              <a:rPr lang="en-US">
                <a:solidFill>
                  <a:srgbClr val="0000FF"/>
                </a:solidFill>
              </a:rPr>
              <a:t> clause</a:t>
            </a:r>
          </a:p>
          <a:p>
            <a:pPr lvl="1"/>
            <a:r>
              <a:rPr lang="en-US">
                <a:solidFill>
                  <a:srgbClr val="0000FF"/>
                </a:solidFill>
                <a:latin typeface="Courier New" pitchFamily="49" charset="0"/>
              </a:rPr>
              <a:t>ORDER BY</a:t>
            </a:r>
            <a:r>
              <a:rPr lang="en-US">
                <a:solidFill>
                  <a:srgbClr val="0000FF"/>
                </a:solidFill>
              </a:rPr>
              <a:t> clause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a:xfrm>
            <a:off x="495300" y="153988"/>
            <a:ext cx="5865813" cy="4398962"/>
          </a:xfrm>
          <a:ln cap="flat"/>
        </p:spPr>
      </p:sp>
      <p:sp>
        <p:nvSpPr>
          <p:cNvPr id="55299" name="Rectangle 3"/>
          <p:cNvSpPr>
            <a:spLocks noGrp="1" noChangeArrowheads="1"/>
          </p:cNvSpPr>
          <p:nvPr>
            <p:ph type="body" idx="1"/>
          </p:nvPr>
        </p:nvSpPr>
        <p:spPr>
          <a:noFill/>
          <a:ln/>
        </p:spPr>
        <p:txBody>
          <a:bodyPr/>
          <a:lstStyle/>
          <a:p>
            <a:r>
              <a:rPr lang="en-US"/>
              <a:t>Sorting by Multiple Columns</a:t>
            </a:r>
          </a:p>
          <a:p>
            <a:pPr lvl="1"/>
            <a:r>
              <a:rPr lang="en-US"/>
              <a:t>You can sort query results by more than one column. The sort limit is the number of columns in the given table.</a:t>
            </a:r>
          </a:p>
          <a:p>
            <a:pPr lvl="1"/>
            <a:r>
              <a:rPr lang="en-US"/>
              <a:t>In the </a:t>
            </a:r>
            <a:r>
              <a:rPr lang="en-US">
                <a:solidFill>
                  <a:srgbClr val="FC0128"/>
                </a:solidFill>
                <a:latin typeface="Courier New" pitchFamily="49" charset="0"/>
              </a:rPr>
              <a:t>ORDER</a:t>
            </a:r>
            <a:r>
              <a:rPr lang="en-US">
                <a:solidFill>
                  <a:srgbClr val="FC0128"/>
                </a:solidFill>
              </a:rPr>
              <a:t> </a:t>
            </a:r>
            <a:r>
              <a:rPr lang="en-US">
                <a:solidFill>
                  <a:srgbClr val="FC0128"/>
                </a:solidFill>
                <a:latin typeface="Courier New" pitchFamily="49" charset="0"/>
              </a:rPr>
              <a:t>BY</a:t>
            </a:r>
            <a:r>
              <a:rPr lang="en-US">
                <a:solidFill>
                  <a:srgbClr val="FC0128"/>
                </a:solidFill>
              </a:rPr>
              <a:t> clause</a:t>
            </a:r>
            <a:r>
              <a:rPr lang="en-US"/>
              <a:t>, specify the columns, and separate the column names using commas. If you want to reverse the order of a column, specify </a:t>
            </a:r>
            <a:r>
              <a:rPr lang="en-US">
                <a:latin typeface="Courier New" pitchFamily="49" charset="0"/>
              </a:rPr>
              <a:t>DESC</a:t>
            </a:r>
            <a:r>
              <a:rPr lang="en-US"/>
              <a:t> after its name. You can also order by columns that are not included in the </a:t>
            </a:r>
            <a:r>
              <a:rPr lang="en-US">
                <a:latin typeface="Courier New" pitchFamily="49" charset="0"/>
              </a:rPr>
              <a:t>SELECT</a:t>
            </a:r>
            <a:r>
              <a:rPr lang="en-US"/>
              <a:t> clause. </a:t>
            </a:r>
          </a:p>
          <a:p>
            <a:pPr lvl="1"/>
            <a:r>
              <a:rPr lang="en-US" b="1"/>
              <a:t>Example</a:t>
            </a:r>
            <a:endParaRPr lang="en-US"/>
          </a:p>
          <a:p>
            <a:pPr lvl="1"/>
            <a:r>
              <a:rPr lang="en-US"/>
              <a:t>Display the last names and salaries of all employees. Order the result by department number, and then in descending order by salary.</a:t>
            </a:r>
          </a:p>
          <a:p>
            <a:pPr lvl="1"/>
            <a:endParaRPr lang="en-US" sz="500"/>
          </a:p>
          <a:p>
            <a:pPr>
              <a:spcBef>
                <a:spcPct val="0"/>
              </a:spcBef>
            </a:pPr>
            <a:r>
              <a:rPr lang="en-US">
                <a:latin typeface="Courier New" pitchFamily="49" charset="0"/>
              </a:rPr>
              <a:t>   </a:t>
            </a:r>
            <a:r>
              <a:rPr lang="en-US" b="0">
                <a:latin typeface="Courier New" pitchFamily="49" charset="0"/>
              </a:rPr>
              <a:t>SELECT	  last_name, salary </a:t>
            </a:r>
          </a:p>
          <a:p>
            <a:pPr>
              <a:spcBef>
                <a:spcPct val="0"/>
              </a:spcBef>
            </a:pPr>
            <a:r>
              <a:rPr lang="en-US" b="0">
                <a:latin typeface="Courier New" pitchFamily="49" charset="0"/>
              </a:rPr>
              <a:t>   FROM     employees</a:t>
            </a:r>
          </a:p>
          <a:p>
            <a:pPr>
              <a:spcBef>
                <a:spcPct val="0"/>
              </a:spcBef>
            </a:pPr>
            <a:r>
              <a:rPr lang="en-US" b="0">
                <a:latin typeface="Courier New" pitchFamily="49" charset="0"/>
              </a:rPr>
              <a:t>   ORDER BY department_id, salary DESC;</a:t>
            </a:r>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Show that the </a:t>
            </a:r>
            <a:r>
              <a:rPr lang="en-US">
                <a:solidFill>
                  <a:srgbClr val="0000FF"/>
                </a:solidFill>
                <a:latin typeface="Courier New" pitchFamily="49" charset="0"/>
              </a:rPr>
              <a:t>DEPARTMENT_ID</a:t>
            </a:r>
            <a:r>
              <a:rPr lang="en-US">
                <a:solidFill>
                  <a:srgbClr val="0000FF"/>
                </a:solidFill>
              </a:rPr>
              <a:t> column is sorted in ascending order and the </a:t>
            </a:r>
            <a:r>
              <a:rPr lang="en-US">
                <a:solidFill>
                  <a:srgbClr val="0000FF"/>
                </a:solidFill>
                <a:latin typeface="Courier New" pitchFamily="49" charset="0"/>
              </a:rPr>
              <a:t>SALARY</a:t>
            </a:r>
            <a:r>
              <a:rPr lang="en-US">
                <a:solidFill>
                  <a:srgbClr val="0000FF"/>
                </a:solidFill>
              </a:rPr>
              <a:t> column in descending order.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noFill/>
          <a:ln/>
        </p:spPr>
        <p:txBody>
          <a:bodyPr/>
          <a:lstStyle/>
          <a:p>
            <a:pPr>
              <a:tabLst/>
            </a:pPr>
            <a:r>
              <a:rPr lang="en-US"/>
              <a:t>Summary</a:t>
            </a:r>
          </a:p>
          <a:p>
            <a:pPr lvl="1">
              <a:tabLst/>
            </a:pPr>
            <a:r>
              <a:rPr lang="en-US"/>
              <a:t>In this lesson, you should have learned about restricting and sorting rows returned by the </a:t>
            </a:r>
            <a:r>
              <a:rPr lang="en-US">
                <a:latin typeface="Courier New" pitchFamily="49" charset="0"/>
              </a:rPr>
              <a:t>SELECT</a:t>
            </a:r>
            <a:r>
              <a:rPr lang="en-US"/>
              <a:t> statement. You should also have learned how to implement various operators and conditions.</a:t>
            </a:r>
          </a:p>
        </p:txBody>
      </p:sp>
      <p:sp>
        <p:nvSpPr>
          <p:cNvPr id="57347" name="Rectangle 3"/>
          <p:cNvSpPr>
            <a:spLocks noChangeArrowheads="1" noTextEdit="1"/>
          </p:cNvSpPr>
          <p:nvPr>
            <p:ph type="sldImg"/>
          </p:nvPr>
        </p:nvSpPr>
        <p:spPr>
          <a:xfrm>
            <a:off x="495300" y="153988"/>
            <a:ext cx="5865813" cy="4398962"/>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a:xfrm>
            <a:off x="495300" y="198438"/>
            <a:ext cx="5884863" cy="4413250"/>
          </a:xfrm>
          <a:ln cap="flat"/>
        </p:spPr>
      </p:sp>
      <p:sp>
        <p:nvSpPr>
          <p:cNvPr id="59395" name="Rectangle 3"/>
          <p:cNvSpPr>
            <a:spLocks noGrp="1" noChangeArrowheads="1"/>
          </p:cNvSpPr>
          <p:nvPr>
            <p:ph type="body" idx="1"/>
          </p:nvPr>
        </p:nvSpPr>
        <p:spPr>
          <a:xfrm>
            <a:off x="446088" y="4773613"/>
            <a:ext cx="5967412" cy="3271837"/>
          </a:xfrm>
          <a:noFill/>
          <a:ln/>
        </p:spPr>
        <p:txBody>
          <a:bodyPr/>
          <a:lstStyle/>
          <a:p>
            <a:pPr defTabSz="430213">
              <a:tabLst>
                <a:tab pos="474663" algn="l"/>
              </a:tabLst>
            </a:pPr>
            <a:r>
              <a:rPr lang="en-US"/>
              <a:t>Practice 2 Overview</a:t>
            </a:r>
          </a:p>
          <a:p>
            <a:pPr lvl="1" defTabSz="430213">
              <a:tabLst>
                <a:tab pos="474663" algn="l"/>
              </a:tabLst>
            </a:pPr>
            <a:r>
              <a:rPr lang="en-US"/>
              <a:t>This practice gives you a variety of exercises using the </a:t>
            </a:r>
            <a:r>
              <a:rPr lang="en-US">
                <a:latin typeface="Courier New" pitchFamily="49" charset="0"/>
              </a:rPr>
              <a:t>WHERE</a:t>
            </a:r>
            <a:r>
              <a:rPr lang="en-US"/>
              <a:t> clause and the </a:t>
            </a:r>
            <a:r>
              <a:rPr lang="en-US">
                <a:latin typeface="Courier New" pitchFamily="49" charset="0"/>
              </a:rPr>
              <a:t>ORDER BY</a:t>
            </a:r>
            <a:r>
              <a:rPr lang="en-US"/>
              <a:t> clause.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434975" y="563563"/>
            <a:ext cx="5991225" cy="7788275"/>
          </a:xfrm>
          <a:noFill/>
          <a:ln/>
        </p:spPr>
        <p:txBody>
          <a:bodyPr/>
          <a:lstStyle/>
          <a:p>
            <a:pPr defTabSz="430213">
              <a:tabLst>
                <a:tab pos="474663" algn="l"/>
              </a:tabLst>
            </a:pPr>
            <a:r>
              <a:rPr lang="en-US"/>
              <a:t>Practice 2</a:t>
            </a:r>
          </a:p>
          <a:p>
            <a:pPr marL="468313" lvl="2" defTabSz="430213">
              <a:buFontTx/>
              <a:buNone/>
              <a:tabLst>
                <a:tab pos="474663" algn="l"/>
              </a:tabLst>
            </a:pPr>
            <a:r>
              <a:rPr lang="en-US"/>
              <a:t>1.	Create a query to display the last name and salary of employees earning more than $12,000.</a:t>
            </a:r>
            <a:br>
              <a:rPr lang="en-US"/>
            </a:br>
            <a:r>
              <a:rPr lang="en-US"/>
              <a:t>	Place your SQL statement in a text file named </a:t>
            </a:r>
            <a:r>
              <a:rPr lang="en-US">
                <a:latin typeface="Courier New" pitchFamily="49" charset="0"/>
              </a:rPr>
              <a:t>lab2_1.sql</a:t>
            </a:r>
            <a:r>
              <a:rPr lang="en-US"/>
              <a:t>. Run your query.</a:t>
            </a:r>
          </a:p>
          <a:p>
            <a:pPr marL="468313" lvl="2" defTabSz="430213">
              <a:buFontTx/>
              <a:buNone/>
              <a:tabLst>
                <a:tab pos="474663" algn="l"/>
              </a:tabLst>
            </a:pPr>
            <a:endParaRPr lang="en-US" sz="500"/>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defTabSz="430213">
              <a:tabLst>
                <a:tab pos="474663" algn="l"/>
              </a:tabLst>
            </a:pPr>
            <a:endParaRPr lang="en-US" b="0">
              <a:latin typeface="Times New Roman" pitchFamily="18" charset="0"/>
            </a:endParaRPr>
          </a:p>
          <a:p>
            <a:pPr defTabSz="430213">
              <a:tabLst>
                <a:tab pos="474663" algn="l"/>
              </a:tabLst>
            </a:pPr>
            <a:endParaRPr lang="en-US" b="0">
              <a:latin typeface="Times New Roman" pitchFamily="18" charset="0"/>
            </a:endParaRPr>
          </a:p>
          <a:p>
            <a:pPr defTabSz="430213">
              <a:tabLst>
                <a:tab pos="474663" algn="l"/>
              </a:tabLst>
            </a:pPr>
            <a:endParaRPr lang="en-US" b="0">
              <a:latin typeface="Times New Roman" pitchFamily="18" charset="0"/>
            </a:endParaRPr>
          </a:p>
          <a:p>
            <a:pPr marL="468313" lvl="2" defTabSz="430213">
              <a:buFontTx/>
              <a:buNone/>
              <a:tabLst>
                <a:tab pos="474663" algn="l"/>
              </a:tabLst>
            </a:pPr>
            <a:r>
              <a:rPr lang="en-US"/>
              <a:t>2.	Create a query to display the employee last name and department number for employee number</a:t>
            </a:r>
            <a:br>
              <a:rPr lang="en-US"/>
            </a:br>
            <a:r>
              <a:rPr lang="en-US"/>
              <a:t>	176.</a:t>
            </a:r>
          </a:p>
          <a:p>
            <a:pPr marL="468313" lvl="2" defTabSz="430213">
              <a:buFontTx/>
              <a:buNone/>
              <a:tabLst>
                <a:tab pos="474663" algn="l"/>
              </a:tabLst>
            </a:pPr>
            <a:endParaRPr lang="en-US"/>
          </a:p>
          <a:p>
            <a:pPr marL="468313" lvl="2" defTabSz="430213">
              <a:buFontTx/>
              <a:buNone/>
              <a:tabLst>
                <a:tab pos="474663" algn="l"/>
              </a:tabLst>
            </a:pPr>
            <a:endParaRPr lang="en-US"/>
          </a:p>
          <a:p>
            <a:pPr marL="468313" lvl="2" defTabSz="430213">
              <a:buFontTx/>
              <a:buNone/>
              <a:tabLst>
                <a:tab pos="474663" algn="l"/>
              </a:tabLst>
            </a:pPr>
            <a:endParaRPr lang="en-US"/>
          </a:p>
          <a:p>
            <a:pPr marL="468313" lvl="2" defTabSz="430213">
              <a:buFontTx/>
              <a:buNone/>
              <a:tabLst>
                <a:tab pos="474663" algn="l"/>
              </a:tabLst>
            </a:pPr>
            <a:endParaRPr lang="en-US" sz="500"/>
          </a:p>
          <a:p>
            <a:pPr marL="468313" lvl="2" defTabSz="430213">
              <a:buFontTx/>
              <a:buNone/>
              <a:tabLst>
                <a:tab pos="474663" algn="l"/>
              </a:tabLst>
            </a:pPr>
            <a:r>
              <a:rPr lang="en-US"/>
              <a:t>3.	Modify </a:t>
            </a:r>
            <a:r>
              <a:rPr lang="en-US">
                <a:latin typeface="Courier New" pitchFamily="49" charset="0"/>
              </a:rPr>
              <a:t>lab2_1.sql</a:t>
            </a:r>
            <a:r>
              <a:rPr lang="en-US"/>
              <a:t> to display the last name and salary for all employees whose salary is not in the range of $5,000 and $12,000. Place your SQL statement in a text file named </a:t>
            </a:r>
            <a:r>
              <a:rPr lang="en-US">
                <a:latin typeface="Courier New" pitchFamily="49" charset="0"/>
              </a:rPr>
              <a:t>lab2_3.sql</a:t>
            </a:r>
            <a:r>
              <a:rPr lang="en-US"/>
              <a:t>. </a:t>
            </a:r>
            <a:endParaRPr lang="en-US" sz="500"/>
          </a:p>
          <a:p>
            <a:pPr defTabSz="430213">
              <a:tabLst>
                <a:tab pos="474663" algn="l"/>
              </a:tabLst>
            </a:pPr>
            <a:r>
              <a:rPr lang="en-US" b="0">
                <a:latin typeface="Courier New" pitchFamily="49" charset="0"/>
              </a:rPr>
              <a:t>	  </a:t>
            </a:r>
          </a:p>
          <a:p>
            <a:pPr defTabSz="430213">
              <a:spcBef>
                <a:spcPct val="0"/>
              </a:spcBef>
              <a:tabLst>
                <a:tab pos="474663" algn="l"/>
              </a:tabLst>
            </a:pPr>
            <a:r>
              <a:rPr lang="en-US" b="0">
                <a:latin typeface="Courier New" pitchFamily="49" charset="0"/>
              </a:rPr>
              <a:t>       </a:t>
            </a:r>
          </a:p>
        </p:txBody>
      </p:sp>
      <p:pic>
        <p:nvPicPr>
          <p:cNvPr id="61449" name="Picture 9"/>
          <p:cNvPicPr>
            <a:picLocks noChangeAspect="1" noChangeArrowheads="1"/>
          </p:cNvPicPr>
          <p:nvPr/>
        </p:nvPicPr>
        <p:blipFill>
          <a:blip r:embed="rId3"/>
          <a:srcRect/>
          <a:stretch>
            <a:fillRect/>
          </a:stretch>
        </p:blipFill>
        <p:spPr bwMode="auto">
          <a:xfrm>
            <a:off x="981075" y="1169988"/>
            <a:ext cx="5386388" cy="1089025"/>
          </a:xfrm>
          <a:prstGeom prst="rect">
            <a:avLst/>
          </a:prstGeom>
          <a:noFill/>
          <a:ln w="25400">
            <a:noFill/>
            <a:miter lim="800000"/>
            <a:headEnd type="none" w="sm" len="sm"/>
            <a:tailEnd type="none" w="sm" len="sm"/>
          </a:ln>
          <a:effectLst/>
        </p:spPr>
      </p:pic>
      <p:pic>
        <p:nvPicPr>
          <p:cNvPr id="61450" name="Picture 10"/>
          <p:cNvPicPr>
            <a:picLocks noChangeAspect="1" noChangeArrowheads="1"/>
          </p:cNvPicPr>
          <p:nvPr/>
        </p:nvPicPr>
        <p:blipFill>
          <a:blip r:embed="rId4"/>
          <a:srcRect/>
          <a:stretch>
            <a:fillRect/>
          </a:stretch>
        </p:blipFill>
        <p:spPr bwMode="auto">
          <a:xfrm>
            <a:off x="971550" y="2800350"/>
            <a:ext cx="5395913" cy="512763"/>
          </a:xfrm>
          <a:prstGeom prst="rect">
            <a:avLst/>
          </a:prstGeom>
          <a:noFill/>
          <a:ln w="25400">
            <a:noFill/>
            <a:miter lim="800000"/>
            <a:headEnd type="none" w="sm" len="sm"/>
            <a:tailEnd type="none" w="sm" len="sm"/>
          </a:ln>
          <a:effectLst/>
        </p:spPr>
      </p:pic>
      <p:pic>
        <p:nvPicPr>
          <p:cNvPr id="61451" name="Picture 11"/>
          <p:cNvPicPr>
            <a:picLocks noChangeAspect="1" noChangeArrowheads="1"/>
          </p:cNvPicPr>
          <p:nvPr/>
        </p:nvPicPr>
        <p:blipFill>
          <a:blip r:embed="rId5"/>
          <a:srcRect/>
          <a:stretch>
            <a:fillRect/>
          </a:stretch>
        </p:blipFill>
        <p:spPr bwMode="auto">
          <a:xfrm>
            <a:off x="790575" y="3995738"/>
            <a:ext cx="5576888" cy="2608262"/>
          </a:xfrm>
          <a:prstGeom prst="rect">
            <a:avLst/>
          </a:prstGeom>
          <a:noFill/>
          <a:ln w="25400">
            <a:noFill/>
            <a:miter lim="800000"/>
            <a:headEnd type="none" w="sm" len="sm"/>
            <a:tailEnd type="none" w="sm" len="sm"/>
          </a:ln>
          <a:effectLst/>
        </p:spPr>
      </p:pic>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446088" y="566738"/>
            <a:ext cx="5967412" cy="7267575"/>
          </a:xfrm>
          <a:noFill/>
          <a:ln/>
        </p:spPr>
        <p:txBody>
          <a:bodyPr/>
          <a:lstStyle/>
          <a:p>
            <a:pPr defTabSz="430213">
              <a:tabLst>
                <a:tab pos="474663" algn="l"/>
              </a:tabLst>
            </a:pPr>
            <a:r>
              <a:rPr lang="en-US"/>
              <a:t>Practice 2 (continued)</a:t>
            </a:r>
          </a:p>
          <a:p>
            <a:pPr marL="468313" lvl="2" defTabSz="430213">
              <a:buFontTx/>
              <a:buNone/>
              <a:tabLst>
                <a:tab pos="474663" algn="l"/>
              </a:tabLst>
            </a:pPr>
            <a:r>
              <a:rPr lang="en-US"/>
              <a:t>4.	Display the employee last name, job ID, and start date of employees hired between February 20, 1998, and May 1, 1998. Order the query in ascending order by start date.</a:t>
            </a:r>
          </a:p>
          <a:p>
            <a:pPr marL="468313" lvl="2" defTabSz="430213">
              <a:buFontTx/>
              <a:buNone/>
              <a:tabLst>
                <a:tab pos="474663" algn="l"/>
              </a:tabLst>
            </a:pPr>
            <a:endParaRPr lang="en-US"/>
          </a:p>
          <a:p>
            <a:pPr defTabSz="430213">
              <a:spcBef>
                <a:spcPct val="0"/>
              </a:spcBef>
              <a:tabLst>
                <a:tab pos="474663" algn="l"/>
              </a:tabLst>
            </a:pPr>
            <a:r>
              <a:rPr lang="en-US" b="0">
                <a:latin typeface="Courier New" pitchFamily="49" charset="0"/>
              </a:rPr>
              <a:t>       </a:t>
            </a: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sz="500" b="0">
              <a:latin typeface="Times New Roman" pitchFamily="18" charset="0"/>
            </a:endParaRPr>
          </a:p>
          <a:p>
            <a:pPr marL="468313" lvl="2" defTabSz="430213">
              <a:buFontTx/>
              <a:buNone/>
              <a:tabLst>
                <a:tab pos="474663" algn="l"/>
              </a:tabLst>
            </a:pPr>
            <a:r>
              <a:rPr lang="en-US"/>
              <a:t>5.	Display the last name and department number of all employees in departments 20 and 50 in alphabetical order by name.</a:t>
            </a:r>
            <a:br>
              <a:rPr lang="en-US"/>
            </a:br>
            <a:r>
              <a:rPr lang="en-US">
                <a:latin typeface="Courier New" pitchFamily="49" charset="0"/>
              </a:rPr>
              <a:t>	  </a:t>
            </a: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r>
              <a:rPr lang="en-US" b="0">
                <a:latin typeface="Courier New" pitchFamily="49" charset="0"/>
              </a:rPr>
              <a:t/>
            </a:r>
            <a:br>
              <a:rPr lang="en-US" b="0">
                <a:latin typeface="Courier New" pitchFamily="49" charset="0"/>
              </a:rPr>
            </a:br>
            <a:endParaRPr lang="en-US" b="0">
              <a:latin typeface="Times New Roman" pitchFamily="18" charset="0"/>
            </a:endParaRPr>
          </a:p>
          <a:p>
            <a:pPr marL="468313" lvl="2" defTabSz="430213">
              <a:buFontTx/>
              <a:buNone/>
              <a:tabLst>
                <a:tab pos="474663" algn="l"/>
              </a:tabLst>
            </a:pPr>
            <a:r>
              <a:rPr lang="en-US"/>
              <a:t>6.	Modify </a:t>
            </a:r>
            <a:r>
              <a:rPr lang="en-US">
                <a:latin typeface="Courier New" pitchFamily="49" charset="0"/>
              </a:rPr>
              <a:t>lab2_3.sql</a:t>
            </a:r>
            <a:r>
              <a:rPr lang="en-US"/>
              <a:t> to list the last name and salary of employees who earn between $5,000 and $12,000, and are in department 20 or 50. Label the columns </a:t>
            </a:r>
            <a:r>
              <a:rPr lang="en-US">
                <a:latin typeface="Courier New" pitchFamily="49" charset="0"/>
              </a:rPr>
              <a:t>Employee</a:t>
            </a:r>
            <a:r>
              <a:rPr lang="en-US"/>
              <a:t> and </a:t>
            </a:r>
            <a:r>
              <a:rPr lang="en-US">
                <a:latin typeface="Courier New" pitchFamily="49" charset="0"/>
              </a:rPr>
              <a:t>Monthly Salary</a:t>
            </a:r>
            <a:r>
              <a:rPr lang="en-US"/>
              <a:t>, respectively. Resave </a:t>
            </a:r>
            <a:r>
              <a:rPr lang="en-US">
                <a:latin typeface="Courier New" pitchFamily="49" charset="0"/>
              </a:rPr>
              <a:t>lab2_3.sql</a:t>
            </a:r>
            <a:r>
              <a:rPr lang="en-US"/>
              <a:t> as </a:t>
            </a:r>
            <a:r>
              <a:rPr lang="en-US">
                <a:latin typeface="Courier New" pitchFamily="49" charset="0"/>
              </a:rPr>
              <a:t>lab2_6.sql</a:t>
            </a:r>
            <a:r>
              <a:rPr lang="en-US"/>
              <a:t>. Run the statement in </a:t>
            </a:r>
            <a:r>
              <a:rPr lang="en-US">
                <a:latin typeface="Courier New" pitchFamily="49" charset="0"/>
              </a:rPr>
              <a:t>lab2_6.sql</a:t>
            </a:r>
            <a:r>
              <a:rPr lang="en-US"/>
              <a:t>.</a:t>
            </a:r>
          </a:p>
          <a:p>
            <a:pPr marL="468313" lvl="2" defTabSz="430213">
              <a:buFontTx/>
              <a:buNone/>
              <a:tabLst>
                <a:tab pos="474663" algn="l"/>
              </a:tabLst>
            </a:pPr>
            <a:endParaRPr lang="en-US" sz="800"/>
          </a:p>
          <a:p>
            <a:pPr defTabSz="430213">
              <a:spcBef>
                <a:spcPct val="0"/>
              </a:spcBef>
              <a:tabLst>
                <a:tab pos="474663" algn="l"/>
              </a:tabLst>
            </a:pPr>
            <a:r>
              <a:rPr lang="en-US" b="0">
                <a:latin typeface="Courier New" pitchFamily="49" charset="0"/>
              </a:rPr>
              <a:t>       </a:t>
            </a:r>
          </a:p>
        </p:txBody>
      </p:sp>
      <p:pic>
        <p:nvPicPr>
          <p:cNvPr id="63497" name="Picture 9"/>
          <p:cNvPicPr>
            <a:picLocks noChangeAspect="1" noChangeArrowheads="1"/>
          </p:cNvPicPr>
          <p:nvPr/>
        </p:nvPicPr>
        <p:blipFill>
          <a:blip r:embed="rId3"/>
          <a:srcRect/>
          <a:stretch>
            <a:fillRect/>
          </a:stretch>
        </p:blipFill>
        <p:spPr bwMode="auto">
          <a:xfrm>
            <a:off x="1004888" y="1203325"/>
            <a:ext cx="5387975" cy="704850"/>
          </a:xfrm>
          <a:prstGeom prst="rect">
            <a:avLst/>
          </a:prstGeom>
          <a:noFill/>
          <a:ln w="25400">
            <a:noFill/>
            <a:miter lim="800000"/>
            <a:headEnd type="none" w="sm" len="sm"/>
            <a:tailEnd type="none" w="sm" len="sm"/>
          </a:ln>
          <a:effectLst/>
        </p:spPr>
      </p:pic>
      <p:pic>
        <p:nvPicPr>
          <p:cNvPr id="63498" name="Picture 10"/>
          <p:cNvPicPr>
            <a:picLocks noChangeAspect="1" noChangeArrowheads="1"/>
          </p:cNvPicPr>
          <p:nvPr/>
        </p:nvPicPr>
        <p:blipFill>
          <a:blip r:embed="rId4"/>
          <a:srcRect/>
          <a:stretch>
            <a:fillRect/>
          </a:stretch>
        </p:blipFill>
        <p:spPr bwMode="auto">
          <a:xfrm>
            <a:off x="777875" y="2382838"/>
            <a:ext cx="5614988" cy="2032000"/>
          </a:xfrm>
          <a:prstGeom prst="rect">
            <a:avLst/>
          </a:prstGeom>
          <a:noFill/>
          <a:ln w="25400">
            <a:noFill/>
            <a:miter lim="800000"/>
            <a:headEnd type="none" w="sm" len="sm"/>
            <a:tailEnd type="none" w="sm" len="sm"/>
          </a:ln>
          <a:effectLst/>
        </p:spPr>
      </p:pic>
      <p:pic>
        <p:nvPicPr>
          <p:cNvPr id="63499" name="Picture 11"/>
          <p:cNvPicPr>
            <a:picLocks noChangeAspect="1" noChangeArrowheads="1"/>
          </p:cNvPicPr>
          <p:nvPr/>
        </p:nvPicPr>
        <p:blipFill>
          <a:blip r:embed="rId5"/>
          <a:srcRect/>
          <a:stretch>
            <a:fillRect/>
          </a:stretch>
        </p:blipFill>
        <p:spPr bwMode="auto">
          <a:xfrm>
            <a:off x="930275" y="5407025"/>
            <a:ext cx="5405438" cy="695325"/>
          </a:xfrm>
          <a:prstGeom prst="rect">
            <a:avLst/>
          </a:prstGeom>
          <a:noFill/>
          <a:ln w="25400">
            <a:noFill/>
            <a:miter lim="800000"/>
            <a:headEnd type="none" w="sm" len="sm"/>
            <a:tailEnd type="none" w="sm" len="sm"/>
          </a:ln>
          <a:effectLst/>
        </p:spPr>
      </p:pic>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noTextEdit="1"/>
          </p:cNvSpPr>
          <p:nvPr>
            <p:ph type="sldImg"/>
          </p:nvPr>
        </p:nvSpPr>
        <p:spPr>
          <a:xfrm>
            <a:off x="495300" y="153988"/>
            <a:ext cx="5865813" cy="4398962"/>
          </a:xfrm>
          <a:ln cap="flat"/>
        </p:spPr>
      </p:sp>
      <p:sp>
        <p:nvSpPr>
          <p:cNvPr id="10243" name="Rectangle 3"/>
          <p:cNvSpPr>
            <a:spLocks noGrp="1" noChangeArrowheads="1"/>
          </p:cNvSpPr>
          <p:nvPr>
            <p:ph type="body" idx="1"/>
          </p:nvPr>
        </p:nvSpPr>
        <p:spPr>
          <a:noFill/>
          <a:ln/>
        </p:spPr>
        <p:txBody>
          <a:bodyPr/>
          <a:lstStyle/>
          <a:p>
            <a:r>
              <a:rPr lang="en-US"/>
              <a:t>Limiting Rows Using a Selection</a:t>
            </a:r>
          </a:p>
          <a:p>
            <a:pPr lvl="1"/>
            <a:r>
              <a:rPr lang="en-US">
                <a:solidFill>
                  <a:srgbClr val="000000"/>
                </a:solidFill>
              </a:rPr>
              <a:t>In the example on the slide, assume that you want to display all the employees in department 90. The rows with a value of 90 in the </a:t>
            </a:r>
            <a:r>
              <a:rPr lang="en-US">
                <a:solidFill>
                  <a:srgbClr val="000000"/>
                </a:solidFill>
                <a:latin typeface="Courier New" pitchFamily="49" charset="0"/>
              </a:rPr>
              <a:t>DEPARTMENT_ID</a:t>
            </a:r>
            <a:r>
              <a:rPr lang="en-US">
                <a:solidFill>
                  <a:srgbClr val="000000"/>
                </a:solidFill>
              </a:rPr>
              <a:t> column are the only ones returned. This method of restriction is the basis of the </a:t>
            </a:r>
            <a:r>
              <a:rPr lang="en-US">
                <a:solidFill>
                  <a:srgbClr val="FC0128"/>
                </a:solidFill>
                <a:latin typeface="Courier New" pitchFamily="49" charset="0"/>
              </a:rPr>
              <a:t>WHERE</a:t>
            </a:r>
            <a:r>
              <a:rPr lang="en-US">
                <a:solidFill>
                  <a:srgbClr val="FC0128"/>
                </a:solidFill>
              </a:rPr>
              <a:t> clause</a:t>
            </a:r>
            <a:r>
              <a:rPr lang="en-US">
                <a:solidFill>
                  <a:srgbClr val="000000"/>
                </a:solidFill>
              </a:rPr>
              <a:t> in SQL.</a:t>
            </a:r>
          </a:p>
          <a:p>
            <a:endParaRPr lang="en-US">
              <a:solidFill>
                <a:schemeClr val="accent1"/>
              </a:solidFill>
            </a:endParaRPr>
          </a:p>
          <a:p>
            <a:endParaRPr lang="en-US">
              <a:solidFill>
                <a:schemeClr val="accent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446088" y="592138"/>
            <a:ext cx="5967412" cy="7842250"/>
          </a:xfrm>
          <a:noFill/>
          <a:ln/>
        </p:spPr>
        <p:txBody>
          <a:bodyPr/>
          <a:lstStyle/>
          <a:p>
            <a:pPr defTabSz="430213">
              <a:tabLst>
                <a:tab pos="474663" algn="l"/>
              </a:tabLst>
            </a:pPr>
            <a:r>
              <a:rPr lang="en-US"/>
              <a:t>Practice 2 (continued)</a:t>
            </a:r>
          </a:p>
          <a:p>
            <a:pPr marL="468313" lvl="2" defTabSz="430213">
              <a:buFontTx/>
              <a:buNone/>
              <a:tabLst>
                <a:tab pos="474663" algn="l"/>
              </a:tabLst>
            </a:pPr>
            <a:r>
              <a:rPr lang="en-US"/>
              <a:t>7.	Display the last name and hire date of every employee who was hired in 1994.</a:t>
            </a:r>
          </a:p>
          <a:p>
            <a:pPr marL="468313" lvl="2" defTabSz="430213">
              <a:buFontTx/>
              <a:buNone/>
              <a:tabLst>
                <a:tab pos="474663" algn="l"/>
              </a:tabLst>
            </a:pPr>
            <a:endParaRPr lang="en-US" sz="500"/>
          </a:p>
          <a:p>
            <a:pPr defTabSz="430213">
              <a:spcBef>
                <a:spcPct val="0"/>
              </a:spcBef>
              <a:tabLst>
                <a:tab pos="474663" algn="l"/>
              </a:tabLst>
            </a:pPr>
            <a:r>
              <a:rPr lang="en-US" b="0">
                <a:latin typeface="Courier New" pitchFamily="49" charset="0"/>
              </a:rPr>
              <a:t>       </a:t>
            </a: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marL="468313" lvl="2" defTabSz="430213">
              <a:buFontTx/>
              <a:buNone/>
              <a:tabLst>
                <a:tab pos="474663" algn="l"/>
              </a:tabLst>
            </a:pPr>
            <a:r>
              <a:rPr lang="en-US"/>
              <a:t>8.	Display the last name and job title of all employees who do not have a manager.</a:t>
            </a:r>
          </a:p>
          <a:p>
            <a:pPr marL="468313" lvl="2" defTabSz="430213">
              <a:buFontTx/>
              <a:buNone/>
              <a:tabLst>
                <a:tab pos="474663" algn="l"/>
              </a:tabLst>
            </a:pPr>
            <a:endParaRPr lang="en-US" sz="500"/>
          </a:p>
          <a:p>
            <a:pPr defTabSz="430213">
              <a:spcBef>
                <a:spcPct val="0"/>
              </a:spcBef>
              <a:tabLst>
                <a:tab pos="474663" algn="l"/>
              </a:tabLst>
            </a:pPr>
            <a:r>
              <a:rPr lang="en-US" b="0">
                <a:latin typeface="Courier New" pitchFamily="49" charset="0"/>
              </a:rPr>
              <a:t>   </a:t>
            </a: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r>
              <a:rPr lang="en-US" b="0">
                <a:latin typeface="Courier New" pitchFamily="49" charset="0"/>
              </a:rPr>
              <a:t>    </a:t>
            </a:r>
          </a:p>
          <a:p>
            <a:pPr marL="468313" lvl="2" defTabSz="430213">
              <a:buFontTx/>
              <a:buNone/>
              <a:tabLst>
                <a:tab pos="474663" algn="l"/>
              </a:tabLst>
            </a:pPr>
            <a:r>
              <a:rPr lang="en-US"/>
              <a:t>9.	Display the last name, salary, and commission for all employees who earn commissions. Sort</a:t>
            </a:r>
            <a:br>
              <a:rPr lang="en-US"/>
            </a:br>
            <a:r>
              <a:rPr lang="en-US"/>
              <a:t>	data in descending order of salary and commissions.</a:t>
            </a:r>
          </a:p>
          <a:p>
            <a:pPr marL="468313" lvl="2" defTabSz="430213">
              <a:buFontTx/>
              <a:buNone/>
              <a:tabLst>
                <a:tab pos="474663" algn="l"/>
              </a:tabLst>
            </a:pPr>
            <a:endParaRPr lang="en-US" sz="500"/>
          </a:p>
          <a:p>
            <a:pPr defTabSz="430213">
              <a:spcBef>
                <a:spcPct val="0"/>
              </a:spcBef>
              <a:tabLst>
                <a:tab pos="474663" algn="l"/>
              </a:tabLst>
            </a:pPr>
            <a:r>
              <a:rPr lang="en-US" b="0">
                <a:latin typeface="Courier New" pitchFamily="49" charset="0"/>
              </a:rPr>
              <a:t>      </a:t>
            </a:r>
          </a:p>
          <a:p>
            <a:pPr lvl="1" defTabSz="430213">
              <a:tabLst>
                <a:tab pos="474663" algn="l"/>
              </a:tabLst>
            </a:pPr>
            <a:endParaRPr lang="en-US"/>
          </a:p>
          <a:p>
            <a:pPr lvl="1" defTabSz="430213">
              <a:tabLst>
                <a:tab pos="474663" algn="l"/>
              </a:tabLst>
            </a:pPr>
            <a:endParaRPr lang="en-US"/>
          </a:p>
          <a:p>
            <a:pPr lvl="1" defTabSz="430213">
              <a:tabLst>
                <a:tab pos="474663" algn="l"/>
              </a:tabLst>
            </a:pPr>
            <a:endParaRPr lang="en-US"/>
          </a:p>
          <a:p>
            <a:pPr lvl="1" defTabSz="430213">
              <a:tabLst>
                <a:tab pos="474663" algn="l"/>
              </a:tabLst>
            </a:pPr>
            <a:endParaRPr lang="en-US"/>
          </a:p>
          <a:p>
            <a:pPr lvl="1" defTabSz="430213">
              <a:tabLst>
                <a:tab pos="474663" algn="l"/>
              </a:tabLst>
            </a:pPr>
            <a:endParaRPr lang="en-US"/>
          </a:p>
          <a:p>
            <a:pPr lvl="1" defTabSz="430213">
              <a:tabLst>
                <a:tab pos="474663" algn="l"/>
              </a:tabLst>
            </a:pPr>
            <a:r>
              <a:rPr lang="en-US"/>
              <a:t>If you have time, complete the following exercises:</a:t>
            </a:r>
          </a:p>
          <a:p>
            <a:pPr marL="468313" lvl="2" defTabSz="430213">
              <a:buFontTx/>
              <a:buNone/>
              <a:tabLst>
                <a:tab pos="474663" algn="l"/>
              </a:tabLst>
            </a:pPr>
            <a:endParaRPr lang="en-US"/>
          </a:p>
          <a:p>
            <a:pPr marL="468313" lvl="2" defTabSz="430213">
              <a:buFontTx/>
              <a:buNone/>
              <a:tabLst>
                <a:tab pos="474663" algn="l"/>
              </a:tabLst>
            </a:pPr>
            <a:r>
              <a:rPr lang="en-US"/>
              <a:t>10.	Display the last names of all employees where the third letter of the name is an </a:t>
            </a:r>
            <a:r>
              <a:rPr lang="en-US" i="1"/>
              <a:t>a.</a:t>
            </a:r>
            <a:endParaRPr lang="en-US"/>
          </a:p>
          <a:p>
            <a:pPr marL="468313" lvl="2" defTabSz="430213">
              <a:buFontTx/>
              <a:buNone/>
              <a:tabLst>
                <a:tab pos="474663" algn="l"/>
              </a:tabLst>
            </a:pPr>
            <a:endParaRPr lang="en-US" sz="500"/>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r>
              <a:rPr lang="en-US" b="0">
                <a:latin typeface="Courier New" pitchFamily="49" charset="0"/>
              </a:rPr>
              <a:t>       </a:t>
            </a:r>
          </a:p>
          <a:p>
            <a:pPr defTabSz="430213">
              <a:spcBef>
                <a:spcPct val="0"/>
              </a:spcBef>
              <a:tabLst>
                <a:tab pos="474663" algn="l"/>
              </a:tabLst>
            </a:pPr>
            <a:endParaRPr lang="en-US" sz="500" b="0">
              <a:latin typeface="Courier New" pitchFamily="49" charset="0"/>
            </a:endParaRPr>
          </a:p>
          <a:p>
            <a:pPr marL="468313" lvl="2" defTabSz="430213">
              <a:buFontTx/>
              <a:buNone/>
              <a:tabLst>
                <a:tab pos="474663" algn="l"/>
              </a:tabLst>
            </a:pPr>
            <a:r>
              <a:rPr lang="en-US"/>
              <a:t>11.	Display the last name of all employees who have an </a:t>
            </a:r>
            <a:r>
              <a:rPr lang="en-US" i="1"/>
              <a:t>a</a:t>
            </a:r>
            <a:r>
              <a:rPr lang="en-US"/>
              <a:t> and an </a:t>
            </a:r>
            <a:r>
              <a:rPr lang="en-US" i="1"/>
              <a:t>e</a:t>
            </a:r>
            <a:r>
              <a:rPr lang="en-US"/>
              <a:t> in their last name.</a:t>
            </a:r>
          </a:p>
          <a:p>
            <a:pPr marL="468313" lvl="2" defTabSz="430213">
              <a:buFontTx/>
              <a:buNone/>
              <a:tabLst>
                <a:tab pos="474663" algn="l"/>
              </a:tabLst>
            </a:pPr>
            <a:endParaRPr lang="en-US" sz="500"/>
          </a:p>
          <a:p>
            <a:pPr defTabSz="430213">
              <a:spcBef>
                <a:spcPct val="0"/>
              </a:spcBef>
              <a:tabLst>
                <a:tab pos="474663" algn="l"/>
              </a:tabLst>
            </a:pPr>
            <a:r>
              <a:rPr lang="en-US" b="0">
                <a:latin typeface="Courier New" pitchFamily="49" charset="0"/>
              </a:rPr>
              <a:t>      </a:t>
            </a:r>
          </a:p>
        </p:txBody>
      </p:sp>
      <p:pic>
        <p:nvPicPr>
          <p:cNvPr id="65549" name="Picture 13"/>
          <p:cNvPicPr>
            <a:picLocks noChangeAspect="1" noChangeArrowheads="1"/>
          </p:cNvPicPr>
          <p:nvPr/>
        </p:nvPicPr>
        <p:blipFill>
          <a:blip r:embed="rId3"/>
          <a:srcRect/>
          <a:stretch>
            <a:fillRect/>
          </a:stretch>
        </p:blipFill>
        <p:spPr bwMode="auto">
          <a:xfrm>
            <a:off x="960438" y="1073150"/>
            <a:ext cx="5386387" cy="696913"/>
          </a:xfrm>
          <a:prstGeom prst="rect">
            <a:avLst/>
          </a:prstGeom>
          <a:noFill/>
          <a:ln w="25400">
            <a:noFill/>
            <a:miter lim="800000"/>
            <a:headEnd type="none" w="sm" len="sm"/>
            <a:tailEnd type="none" w="sm" len="sm"/>
          </a:ln>
          <a:effectLst/>
        </p:spPr>
      </p:pic>
      <p:pic>
        <p:nvPicPr>
          <p:cNvPr id="65550" name="Picture 14"/>
          <p:cNvPicPr>
            <a:picLocks noChangeAspect="1" noChangeArrowheads="1"/>
          </p:cNvPicPr>
          <p:nvPr/>
        </p:nvPicPr>
        <p:blipFill>
          <a:blip r:embed="rId4"/>
          <a:srcRect/>
          <a:stretch>
            <a:fillRect/>
          </a:stretch>
        </p:blipFill>
        <p:spPr bwMode="auto">
          <a:xfrm>
            <a:off x="960438" y="2076450"/>
            <a:ext cx="5376862" cy="520700"/>
          </a:xfrm>
          <a:prstGeom prst="rect">
            <a:avLst/>
          </a:prstGeom>
          <a:noFill/>
          <a:ln w="25400">
            <a:noFill/>
            <a:miter lim="800000"/>
            <a:headEnd type="none" w="sm" len="sm"/>
            <a:tailEnd type="none" w="sm" len="sm"/>
          </a:ln>
          <a:effectLst/>
        </p:spPr>
      </p:pic>
      <p:pic>
        <p:nvPicPr>
          <p:cNvPr id="65551" name="Picture 15"/>
          <p:cNvPicPr>
            <a:picLocks noChangeAspect="1" noChangeArrowheads="1"/>
          </p:cNvPicPr>
          <p:nvPr/>
        </p:nvPicPr>
        <p:blipFill>
          <a:blip r:embed="rId5"/>
          <a:srcRect/>
          <a:stretch>
            <a:fillRect/>
          </a:stretch>
        </p:blipFill>
        <p:spPr bwMode="auto">
          <a:xfrm>
            <a:off x="960438" y="3036888"/>
            <a:ext cx="5386387" cy="1108075"/>
          </a:xfrm>
          <a:prstGeom prst="rect">
            <a:avLst/>
          </a:prstGeom>
          <a:noFill/>
          <a:ln w="25400">
            <a:noFill/>
            <a:miter lim="800000"/>
            <a:headEnd type="none" w="sm" len="sm"/>
            <a:tailEnd type="none" w="sm" len="sm"/>
          </a:ln>
          <a:effectLst/>
        </p:spPr>
      </p:pic>
      <p:pic>
        <p:nvPicPr>
          <p:cNvPr id="65552" name="Picture 16"/>
          <p:cNvPicPr>
            <a:picLocks noChangeAspect="1" noChangeArrowheads="1"/>
          </p:cNvPicPr>
          <p:nvPr/>
        </p:nvPicPr>
        <p:blipFill>
          <a:blip r:embed="rId6"/>
          <a:srcRect/>
          <a:stretch>
            <a:fillRect/>
          </a:stretch>
        </p:blipFill>
        <p:spPr bwMode="auto">
          <a:xfrm>
            <a:off x="960438" y="5062538"/>
            <a:ext cx="5386387" cy="696912"/>
          </a:xfrm>
          <a:prstGeom prst="rect">
            <a:avLst/>
          </a:prstGeom>
          <a:noFill/>
          <a:ln w="25400">
            <a:noFill/>
            <a:miter lim="800000"/>
            <a:headEnd type="none" w="sm" len="sm"/>
            <a:tailEnd type="none" w="sm" len="sm"/>
          </a:ln>
          <a:effectLst/>
        </p:spPr>
      </p:pic>
      <p:pic>
        <p:nvPicPr>
          <p:cNvPr id="65553" name="Picture 17"/>
          <p:cNvPicPr>
            <a:picLocks noChangeAspect="1" noChangeArrowheads="1"/>
          </p:cNvPicPr>
          <p:nvPr/>
        </p:nvPicPr>
        <p:blipFill>
          <a:blip r:embed="rId7"/>
          <a:srcRect/>
          <a:stretch>
            <a:fillRect/>
          </a:stretch>
        </p:blipFill>
        <p:spPr bwMode="auto">
          <a:xfrm>
            <a:off x="960438" y="6146800"/>
            <a:ext cx="5386387" cy="1108075"/>
          </a:xfrm>
          <a:prstGeom prst="rect">
            <a:avLst/>
          </a:prstGeom>
          <a:noFill/>
          <a:ln w="25400">
            <a:noFill/>
            <a:miter lim="800000"/>
            <a:headEnd type="none" w="sm" len="sm"/>
            <a:tailEnd type="none" w="sm" len="sm"/>
          </a:ln>
          <a:effectLst/>
        </p:spPr>
      </p:pic>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458788" y="592138"/>
            <a:ext cx="5965825" cy="7858125"/>
          </a:xfrm>
          <a:noFill/>
          <a:ln/>
        </p:spPr>
        <p:txBody>
          <a:bodyPr/>
          <a:lstStyle/>
          <a:p>
            <a:pPr defTabSz="430213">
              <a:tabLst>
                <a:tab pos="474663" algn="l"/>
              </a:tabLst>
            </a:pPr>
            <a:r>
              <a:rPr lang="en-US"/>
              <a:t>Practice 2 (continued)</a:t>
            </a:r>
          </a:p>
          <a:p>
            <a:pPr lvl="1" defTabSz="430213">
              <a:tabLst>
                <a:tab pos="474663" algn="l"/>
              </a:tabLst>
            </a:pPr>
            <a:r>
              <a:rPr lang="en-US"/>
              <a:t>If you want an extra challenge, complete the following exercises:</a:t>
            </a:r>
          </a:p>
          <a:p>
            <a:pPr marL="468313" lvl="2" defTabSz="430213">
              <a:buFontTx/>
              <a:buNone/>
              <a:tabLst>
                <a:tab pos="474663" algn="l"/>
              </a:tabLst>
            </a:pPr>
            <a:r>
              <a:rPr lang="en-US"/>
              <a:t>12.	Display the last name, job, and salary for all employees whose job is sales representative or stock clerk and whose salary is not equal to $2,500, $3,500, or $7,000.</a:t>
            </a:r>
          </a:p>
          <a:p>
            <a:pPr marL="468313" lvl="2" defTabSz="430213">
              <a:buFontTx/>
              <a:buNone/>
              <a:tabLst>
                <a:tab pos="474663" algn="l"/>
              </a:tabLst>
            </a:pPr>
            <a:endParaRPr lang="en-US" sz="500"/>
          </a:p>
          <a:p>
            <a:pPr defTabSz="430213">
              <a:spcBef>
                <a:spcPct val="0"/>
              </a:spcBef>
              <a:tabLst>
                <a:tab pos="474663" algn="l"/>
              </a:tabLst>
            </a:pPr>
            <a:r>
              <a:rPr lang="en-US" b="0">
                <a:latin typeface="Courier New" pitchFamily="49" charset="0"/>
              </a:rPr>
              <a:t>  </a:t>
            </a:r>
          </a:p>
          <a:p>
            <a:pPr defTabSz="430213">
              <a:spcBef>
                <a:spcPct val="0"/>
              </a:spcBef>
              <a:tabLst>
                <a:tab pos="474663" algn="l"/>
              </a:tabLst>
            </a:pPr>
            <a:r>
              <a:rPr lang="en-US" b="0">
                <a:latin typeface="Courier New" pitchFamily="49" charset="0"/>
              </a:rPr>
              <a:t>     </a:t>
            </a: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defTabSz="430213">
              <a:spcBef>
                <a:spcPct val="0"/>
              </a:spcBef>
              <a:tabLst>
                <a:tab pos="474663" algn="l"/>
              </a:tabLst>
            </a:pPr>
            <a:endParaRPr lang="en-US" b="0">
              <a:latin typeface="Courier New" pitchFamily="49" charset="0"/>
            </a:endParaRPr>
          </a:p>
          <a:p>
            <a:pPr marL="468313" lvl="2" defTabSz="430213">
              <a:buFontTx/>
              <a:buNone/>
              <a:tabLst>
                <a:tab pos="474663" algn="l"/>
              </a:tabLst>
            </a:pPr>
            <a:r>
              <a:rPr lang="en-US"/>
              <a:t>13.	Modify </a:t>
            </a:r>
            <a:r>
              <a:rPr lang="en-US">
                <a:latin typeface="Courier New" pitchFamily="49" charset="0"/>
              </a:rPr>
              <a:t>lab2_6.sql</a:t>
            </a:r>
            <a:r>
              <a:rPr lang="en-US"/>
              <a:t> to display the last name, salary, and commission for all employees whose commission amount is 20%. Resave </a:t>
            </a:r>
            <a:r>
              <a:rPr lang="en-US">
                <a:latin typeface="Courier New" pitchFamily="49" charset="0"/>
              </a:rPr>
              <a:t>lab2_6.sql</a:t>
            </a:r>
            <a:r>
              <a:rPr lang="en-US"/>
              <a:t> as </a:t>
            </a:r>
            <a:r>
              <a:rPr lang="en-US">
                <a:latin typeface="Courier New" pitchFamily="49" charset="0"/>
              </a:rPr>
              <a:t>lab2_13.sql</a:t>
            </a:r>
            <a:r>
              <a:rPr lang="en-US"/>
              <a:t>. Rerun the statement in </a:t>
            </a:r>
            <a:r>
              <a:rPr lang="en-US">
                <a:latin typeface="Courier New" pitchFamily="49" charset="0"/>
              </a:rPr>
              <a:t>lab2_13.sql</a:t>
            </a:r>
            <a:r>
              <a:rPr lang="en-US"/>
              <a:t>.</a:t>
            </a:r>
          </a:p>
          <a:p>
            <a:pPr marL="468313" lvl="2" defTabSz="430213">
              <a:buFontTx/>
              <a:buNone/>
              <a:tabLst>
                <a:tab pos="474663" algn="l"/>
              </a:tabLst>
            </a:pPr>
            <a:endParaRPr lang="en-US" sz="500"/>
          </a:p>
          <a:p>
            <a:pPr defTabSz="430213">
              <a:spcBef>
                <a:spcPct val="0"/>
              </a:spcBef>
              <a:tabLst>
                <a:tab pos="474663" algn="l"/>
              </a:tabLst>
            </a:pPr>
            <a:r>
              <a:rPr lang="en-US" b="0">
                <a:latin typeface="Courier New" pitchFamily="49" charset="0"/>
              </a:rPr>
              <a:t>       </a:t>
            </a:r>
          </a:p>
          <a:p>
            <a:pPr defTabSz="430213">
              <a:spcBef>
                <a:spcPct val="0"/>
              </a:spcBef>
              <a:tabLst>
                <a:tab pos="474663" algn="l"/>
              </a:tabLst>
            </a:pPr>
            <a:endParaRPr lang="en-US" b="0">
              <a:latin typeface="Courier New" pitchFamily="49" charset="0"/>
            </a:endParaRPr>
          </a:p>
        </p:txBody>
      </p:sp>
      <p:pic>
        <p:nvPicPr>
          <p:cNvPr id="67591" name="Picture 7"/>
          <p:cNvPicPr>
            <a:picLocks noChangeAspect="1" noChangeArrowheads="1"/>
          </p:cNvPicPr>
          <p:nvPr/>
        </p:nvPicPr>
        <p:blipFill>
          <a:blip r:embed="rId3"/>
          <a:srcRect/>
          <a:stretch>
            <a:fillRect/>
          </a:stretch>
        </p:blipFill>
        <p:spPr bwMode="auto">
          <a:xfrm>
            <a:off x="969963" y="1458913"/>
            <a:ext cx="5378450" cy="1117600"/>
          </a:xfrm>
          <a:prstGeom prst="rect">
            <a:avLst/>
          </a:prstGeom>
          <a:noFill/>
          <a:ln w="25400">
            <a:noFill/>
            <a:miter lim="800000"/>
            <a:headEnd type="none" w="sm" len="sm"/>
            <a:tailEnd type="none" w="sm" len="sm"/>
          </a:ln>
          <a:effectLst/>
        </p:spPr>
      </p:pic>
      <p:pic>
        <p:nvPicPr>
          <p:cNvPr id="67592" name="Picture 8"/>
          <p:cNvPicPr>
            <a:picLocks noChangeAspect="1" noChangeArrowheads="1"/>
          </p:cNvPicPr>
          <p:nvPr/>
        </p:nvPicPr>
        <p:blipFill>
          <a:blip r:embed="rId4"/>
          <a:srcRect/>
          <a:stretch>
            <a:fillRect/>
          </a:stretch>
        </p:blipFill>
        <p:spPr bwMode="auto">
          <a:xfrm>
            <a:off x="942975" y="3319463"/>
            <a:ext cx="5405438" cy="695325"/>
          </a:xfrm>
          <a:prstGeom prst="rect">
            <a:avLst/>
          </a:prstGeom>
          <a:noFill/>
          <a:ln w="25400">
            <a:noFill/>
            <a:miter lim="800000"/>
            <a:headEnd type="none" w="sm" len="sm"/>
            <a:tailEnd type="none" w="sm" len="sm"/>
          </a:ln>
          <a:effectLst/>
        </p:spPr>
      </p:pic>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noTextEdit="1"/>
          </p:cNvSpPr>
          <p:nvPr>
            <p:ph type="sldImg"/>
          </p:nvPr>
        </p:nvSpPr>
        <p:spPr>
          <a:xfrm>
            <a:off x="495300" y="153988"/>
            <a:ext cx="5865813" cy="4398962"/>
          </a:xfrm>
          <a:ln cap="flat"/>
        </p:spPr>
      </p:sp>
      <p:sp>
        <p:nvSpPr>
          <p:cNvPr id="12291" name="Rectangle 3"/>
          <p:cNvSpPr>
            <a:spLocks noGrp="1" noChangeArrowheads="1"/>
          </p:cNvSpPr>
          <p:nvPr>
            <p:ph type="body" idx="1"/>
          </p:nvPr>
        </p:nvSpPr>
        <p:spPr>
          <a:noFill/>
          <a:ln/>
        </p:spPr>
        <p:txBody>
          <a:bodyPr/>
          <a:lstStyle/>
          <a:p>
            <a:r>
              <a:rPr lang="en-US"/>
              <a:t>Limiting the Rows Selected</a:t>
            </a:r>
          </a:p>
          <a:p>
            <a:pPr lvl="1"/>
            <a:r>
              <a:rPr lang="en-US"/>
              <a:t>You can restrict the rows returned from the query by using the </a:t>
            </a:r>
            <a:r>
              <a:rPr lang="en-US">
                <a:solidFill>
                  <a:srgbClr val="FC0128"/>
                </a:solidFill>
                <a:latin typeface="Courier New" pitchFamily="49" charset="0"/>
              </a:rPr>
              <a:t>WHERE</a:t>
            </a:r>
            <a:r>
              <a:rPr lang="en-US">
                <a:solidFill>
                  <a:srgbClr val="FC0128"/>
                </a:solidFill>
              </a:rPr>
              <a:t> clause</a:t>
            </a:r>
            <a:r>
              <a:rPr lang="en-US"/>
              <a:t>. A </a:t>
            </a:r>
            <a:r>
              <a:rPr lang="en-US">
                <a:latin typeface="Courier New" pitchFamily="49" charset="0"/>
              </a:rPr>
              <a:t>WHERE</a:t>
            </a:r>
            <a:r>
              <a:rPr lang="en-US"/>
              <a:t> clause contains a condition that must be met, and it directly follows the </a:t>
            </a:r>
            <a:r>
              <a:rPr lang="en-US">
                <a:latin typeface="Courier New" pitchFamily="49" charset="0"/>
              </a:rPr>
              <a:t>FROM</a:t>
            </a:r>
            <a:r>
              <a:rPr lang="en-US"/>
              <a:t> clause. If the condition is true, the row meeting the condition is returned.</a:t>
            </a:r>
          </a:p>
          <a:p>
            <a:pPr lvl="1"/>
            <a:r>
              <a:rPr lang="en-US">
                <a:solidFill>
                  <a:srgbClr val="000000"/>
                </a:solidFill>
              </a:rPr>
              <a:t>In the syntax:</a:t>
            </a:r>
          </a:p>
          <a:p>
            <a:r>
              <a:rPr lang="en-US" b="0">
                <a:latin typeface="Times New Roman" pitchFamily="18" charset="0"/>
              </a:rPr>
              <a:t>	</a:t>
            </a:r>
            <a:r>
              <a:rPr lang="en-US" b="0">
                <a:latin typeface="Courier New" pitchFamily="49" charset="0"/>
              </a:rPr>
              <a:t>WHERE</a:t>
            </a:r>
            <a:r>
              <a:rPr lang="en-US">
                <a:latin typeface="Times New Roman" pitchFamily="18" charset="0"/>
              </a:rPr>
              <a:t>		</a:t>
            </a:r>
            <a:r>
              <a:rPr lang="en-US" b="0">
                <a:latin typeface="Times New Roman" pitchFamily="18" charset="0"/>
              </a:rPr>
              <a:t>restricts the query to rows that meet a condition</a:t>
            </a:r>
            <a:r>
              <a:rPr lang="en-US">
                <a:latin typeface="Times New Roman" pitchFamily="18" charset="0"/>
              </a:rPr>
              <a:t>	</a:t>
            </a:r>
          </a:p>
          <a:p>
            <a:r>
              <a:rPr lang="en-US" b="0" i="1">
                <a:latin typeface="Times New Roman" pitchFamily="18" charset="0"/>
              </a:rPr>
              <a:t>	</a:t>
            </a:r>
            <a:r>
              <a:rPr lang="en-US" b="0" i="1">
                <a:latin typeface="Courier New" pitchFamily="49" charset="0"/>
              </a:rPr>
              <a:t>condition</a:t>
            </a:r>
            <a:r>
              <a:rPr lang="en-US">
                <a:latin typeface="Times New Roman" pitchFamily="18" charset="0"/>
              </a:rPr>
              <a:t>		</a:t>
            </a:r>
            <a:r>
              <a:rPr lang="en-US" b="0">
                <a:latin typeface="Times New Roman" pitchFamily="18" charset="0"/>
              </a:rPr>
              <a:t>is composed of column names, expressions, 								constants, and a comparison operator</a:t>
            </a:r>
            <a:r>
              <a:rPr lang="en-US">
                <a:latin typeface="Times New Roman" pitchFamily="18" charset="0"/>
              </a:rPr>
              <a:t>	</a:t>
            </a:r>
          </a:p>
          <a:p>
            <a:pPr lvl="1"/>
            <a:endParaRPr lang="en-US">
              <a:solidFill>
                <a:srgbClr val="000000"/>
              </a:solidFill>
            </a:endParaRPr>
          </a:p>
          <a:p>
            <a:pPr lvl="1"/>
            <a:r>
              <a:rPr lang="en-US">
                <a:solidFill>
                  <a:srgbClr val="000000"/>
                </a:solidFill>
              </a:rPr>
              <a:t>The </a:t>
            </a:r>
            <a:r>
              <a:rPr lang="en-US">
                <a:solidFill>
                  <a:srgbClr val="FF0033"/>
                </a:solidFill>
                <a:latin typeface="Courier New" pitchFamily="49" charset="0"/>
              </a:rPr>
              <a:t>WHERE</a:t>
            </a:r>
            <a:r>
              <a:rPr lang="en-US">
                <a:solidFill>
                  <a:srgbClr val="000000"/>
                </a:solidFill>
              </a:rPr>
              <a:t> clause can compare values in columns, literal values, arithmetic expressions, or functions. It consists of three elements:</a:t>
            </a:r>
          </a:p>
          <a:p>
            <a:pPr lvl="2"/>
            <a:r>
              <a:rPr lang="en-US">
                <a:solidFill>
                  <a:srgbClr val="000000"/>
                </a:solidFill>
              </a:rPr>
              <a:t>Column name</a:t>
            </a:r>
          </a:p>
          <a:p>
            <a:pPr lvl="2"/>
            <a:r>
              <a:rPr lang="en-US">
                <a:solidFill>
                  <a:srgbClr val="000000"/>
                </a:solidFill>
              </a:rPr>
              <a:t>Comparison condition</a:t>
            </a:r>
          </a:p>
          <a:p>
            <a:pPr lvl="2"/>
            <a:r>
              <a:rPr lang="en-US">
                <a:solidFill>
                  <a:srgbClr val="000000"/>
                </a:solidFill>
              </a:rPr>
              <a:t>Column name, constant, or list of values</a:t>
            </a:r>
            <a:endParaRPr lang="en-US">
              <a:solidFill>
                <a:schemeClr val="accent1"/>
              </a:solidFill>
            </a:endParaRPr>
          </a:p>
          <a:p>
            <a:endParaRPr lang="en-US">
              <a:solidFill>
                <a:schemeClr val="accent1"/>
              </a:solidFill>
            </a:endParaRPr>
          </a:p>
          <a:p>
            <a:endParaRPr lang="en-US">
              <a:solidFill>
                <a:schemeClr val="accent1"/>
              </a:solidFill>
            </a:endParaRPr>
          </a:p>
          <a:p>
            <a:pPr lvl="2">
              <a:buFontTx/>
              <a:buNone/>
            </a:pPr>
            <a:endParaRPr lang="en-US"/>
          </a:p>
          <a:p>
            <a:endParaRPr lang="en-US" b="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noTextEdit="1"/>
          </p:cNvSpPr>
          <p:nvPr>
            <p:ph type="sldImg"/>
          </p:nvPr>
        </p:nvSpPr>
        <p:spPr>
          <a:xfrm>
            <a:off x="495300" y="153988"/>
            <a:ext cx="5865813" cy="4398962"/>
          </a:xfrm>
          <a:ln cap="flat"/>
        </p:spPr>
      </p:sp>
      <p:sp>
        <p:nvSpPr>
          <p:cNvPr id="14339" name="Rectangle 3"/>
          <p:cNvSpPr>
            <a:spLocks noGrp="1" noChangeArrowheads="1"/>
          </p:cNvSpPr>
          <p:nvPr>
            <p:ph type="body" idx="1"/>
          </p:nvPr>
        </p:nvSpPr>
        <p:spPr>
          <a:noFill/>
          <a:ln/>
        </p:spPr>
        <p:txBody>
          <a:bodyPr/>
          <a:lstStyle/>
          <a:p>
            <a:r>
              <a:rPr lang="en-US">
                <a:solidFill>
                  <a:srgbClr val="000000"/>
                </a:solidFill>
              </a:rPr>
              <a:t>Using the </a:t>
            </a:r>
            <a:r>
              <a:rPr lang="en-US">
                <a:solidFill>
                  <a:srgbClr val="000000"/>
                </a:solidFill>
                <a:latin typeface="Courier New" pitchFamily="49" charset="0"/>
              </a:rPr>
              <a:t>WHERE</a:t>
            </a:r>
            <a:r>
              <a:rPr lang="en-US">
                <a:solidFill>
                  <a:srgbClr val="000000"/>
                </a:solidFill>
              </a:rPr>
              <a:t> Clause</a:t>
            </a:r>
            <a:endParaRPr lang="en-US"/>
          </a:p>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job ID, and department number of all employees whose job ID is </a:t>
            </a:r>
            <a:r>
              <a:rPr lang="en-US">
                <a:solidFill>
                  <a:srgbClr val="000000"/>
                </a:solidFill>
                <a:latin typeface="Courier New" pitchFamily="49" charset="0"/>
              </a:rPr>
              <a:t>SA_REP</a:t>
            </a:r>
            <a:r>
              <a:rPr lang="en-US">
                <a:solidFill>
                  <a:srgbClr val="000000"/>
                </a:solidFill>
              </a:rPr>
              <a:t>. </a:t>
            </a:r>
          </a:p>
          <a:p>
            <a:pPr lvl="1"/>
            <a:r>
              <a:rPr lang="en-US">
                <a:solidFill>
                  <a:srgbClr val="000000"/>
                </a:solidFill>
              </a:rPr>
              <a:t>Note that the job title </a:t>
            </a:r>
            <a:r>
              <a:rPr lang="en-US">
                <a:solidFill>
                  <a:srgbClr val="000000"/>
                </a:solidFill>
                <a:latin typeface="Courier New" pitchFamily="49" charset="0"/>
              </a:rPr>
              <a:t>SA_REP</a:t>
            </a:r>
            <a:r>
              <a:rPr lang="en-US">
                <a:solidFill>
                  <a:srgbClr val="000000"/>
                </a:solidFill>
              </a:rPr>
              <a:t> has been specified in uppercase to ensure that it matches the job ID column in the </a:t>
            </a:r>
            <a:r>
              <a:rPr lang="en-US">
                <a:solidFill>
                  <a:srgbClr val="000000"/>
                </a:solidFill>
                <a:latin typeface="Courier New" pitchFamily="49" charset="0"/>
              </a:rPr>
              <a:t>EMPLOYEES</a:t>
            </a:r>
            <a:r>
              <a:rPr lang="en-US">
                <a:solidFill>
                  <a:srgbClr val="000000"/>
                </a:solidFill>
              </a:rPr>
              <a:t> table. </a:t>
            </a:r>
            <a:r>
              <a:rPr lang="en-US">
                <a:solidFill>
                  <a:srgbClr val="FC0128"/>
                </a:solidFill>
              </a:rPr>
              <a:t>Character strings</a:t>
            </a:r>
            <a:r>
              <a:rPr lang="en-US">
                <a:solidFill>
                  <a:srgbClr val="000000"/>
                </a:solidFill>
              </a:rPr>
              <a:t> are case sensitive.</a:t>
            </a:r>
          </a:p>
          <a:p>
            <a:endParaRPr lang="en-US" b="0">
              <a:solidFill>
                <a:srgbClr val="000000"/>
              </a:solidFill>
              <a:latin typeface="Times New Roman" pitchFamily="18" charset="0"/>
            </a:endParaRPr>
          </a:p>
          <a:p>
            <a:endParaRPr lang="en-US" b="0">
              <a:solidFill>
                <a:srgbClr val="000000"/>
              </a:solidFill>
              <a:latin typeface="Times New Roman" pitchFamily="18" charset="0"/>
            </a:endParaRPr>
          </a:p>
          <a:p>
            <a:endParaRPr lang="en-US" b="0">
              <a:solidFill>
                <a:srgbClr val="000000"/>
              </a:solidFill>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ln/>
        </p:spPr>
        <p:txBody>
          <a:bodyPr/>
          <a:lstStyle/>
          <a:p>
            <a:pPr>
              <a:tabLst/>
            </a:pPr>
            <a:r>
              <a:rPr lang="en-US"/>
              <a:t>Character Strings and Dates</a:t>
            </a:r>
          </a:p>
          <a:p>
            <a:pPr lvl="1">
              <a:tabLst/>
            </a:pPr>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tabLst/>
            </a:pPr>
            <a:r>
              <a:rPr lang="en-US">
                <a:solidFill>
                  <a:srgbClr val="000000"/>
                </a:solidFill>
              </a:rPr>
              <a:t>All character searches are case sensitive. In the following example, no rows are returned because the </a:t>
            </a:r>
            <a:r>
              <a:rPr lang="en-US">
                <a:solidFill>
                  <a:srgbClr val="000000"/>
                </a:solidFill>
                <a:latin typeface="Courier New" pitchFamily="49" charset="0"/>
              </a:rPr>
              <a:t>EMPLOYEES</a:t>
            </a:r>
            <a:r>
              <a:rPr lang="en-US">
                <a:solidFill>
                  <a:srgbClr val="000000"/>
                </a:solidFill>
              </a:rPr>
              <a:t> table stores all the last names in mixed case:</a:t>
            </a:r>
          </a:p>
          <a:p>
            <a:pPr lvl="1">
              <a:spcBef>
                <a:spcPct val="55000"/>
              </a:spcBef>
              <a:tabLst/>
            </a:pPr>
            <a:r>
              <a:rPr lang="en-US" b="1">
                <a:solidFill>
                  <a:srgbClr val="000000"/>
                </a:solidFill>
                <a:latin typeface="Courier New" pitchFamily="49" charset="0"/>
              </a:rPr>
              <a:t>  </a:t>
            </a:r>
            <a:r>
              <a:rPr lang="en-US">
                <a:solidFill>
                  <a:srgbClr val="000000"/>
                </a:solidFill>
                <a:latin typeface="Courier New" pitchFamily="49" charset="0"/>
              </a:rPr>
              <a:t>SELECT last_name, job_id, department_id</a:t>
            </a:r>
          </a:p>
          <a:p>
            <a:pPr lvl="1">
              <a:spcBef>
                <a:spcPct val="0"/>
              </a:spcBef>
              <a:tabLst/>
            </a:pPr>
            <a:r>
              <a:rPr lang="en-US">
                <a:solidFill>
                  <a:srgbClr val="000000"/>
                </a:solidFill>
                <a:latin typeface="Courier New" pitchFamily="49" charset="0"/>
              </a:rPr>
              <a:t>  FROM   employees</a:t>
            </a:r>
          </a:p>
          <a:p>
            <a:pPr lvl="1">
              <a:spcBef>
                <a:spcPct val="0"/>
              </a:spcBef>
              <a:tabLst/>
            </a:pPr>
            <a:r>
              <a:rPr lang="en-US">
                <a:solidFill>
                  <a:srgbClr val="000000"/>
                </a:solidFill>
                <a:latin typeface="Courier New" pitchFamily="49" charset="0"/>
              </a:rPr>
              <a:t>  WHERE  last_name = 'WHALEN';</a:t>
            </a:r>
          </a:p>
          <a:p>
            <a:pPr lvl="1">
              <a:spcBef>
                <a:spcPct val="65000"/>
              </a:spcBef>
              <a:tabLst/>
            </a:pPr>
            <a:r>
              <a:rPr lang="en-US">
                <a:solidFill>
                  <a:srgbClr val="000000"/>
                </a:solidFill>
              </a:rPr>
              <a:t>Oracle databases store dates in an internal numeric format, representing the century, year, month, day, hours, minutes, and seconds. The </a:t>
            </a:r>
            <a:r>
              <a:rPr lang="en-US">
                <a:solidFill>
                  <a:srgbClr val="FC0128"/>
                </a:solidFill>
              </a:rPr>
              <a:t>default date display</a:t>
            </a:r>
            <a:r>
              <a:rPr lang="en-US">
                <a:solidFill>
                  <a:srgbClr val="000000"/>
                </a:solidFill>
              </a:rPr>
              <a:t> is DD-MON-RR. </a:t>
            </a:r>
          </a:p>
          <a:p>
            <a:pPr lvl="1">
              <a:tabLst/>
            </a:pPr>
            <a:r>
              <a:rPr lang="en-US" b="1">
                <a:solidFill>
                  <a:srgbClr val="000000"/>
                </a:solidFill>
              </a:rPr>
              <a:t>Note:</a:t>
            </a:r>
            <a:r>
              <a:rPr lang="en-US">
                <a:solidFill>
                  <a:srgbClr val="000000"/>
                </a:solidFill>
              </a:rPr>
              <a:t> Changing the default date format is covered in a subsequent lesson.</a:t>
            </a:r>
          </a:p>
          <a:p>
            <a:pPr lvl="1">
              <a:tabLst/>
            </a:pPr>
            <a:endParaRPr lang="en-US">
              <a:solidFill>
                <a:srgbClr val="000000"/>
              </a:solidFill>
            </a:endParaRPr>
          </a:p>
          <a:p>
            <a:pPr lvl="1">
              <a:tabLst/>
            </a:pPr>
            <a:endParaRPr lang="en-US">
              <a:solidFill>
                <a:srgbClr val="000000"/>
              </a:solidFill>
            </a:endParaRPr>
          </a:p>
          <a:p>
            <a:pPr lvl="1">
              <a:tabLst/>
            </a:pPr>
            <a:endParaRPr lang="en-US">
              <a:solidFill>
                <a:srgbClr val="000000"/>
              </a:solidFill>
            </a:endParaRPr>
          </a:p>
          <a:p>
            <a:pPr lvl="1">
              <a:tabLst/>
            </a:pPr>
            <a:endParaRPr lang="en-US">
              <a:solidFill>
                <a:srgbClr val="000000"/>
              </a:solidFill>
            </a:endParaRPr>
          </a:p>
          <a:p>
            <a:pPr>
              <a:tabLst/>
            </a:pPr>
            <a:r>
              <a:rPr lang="en-US">
                <a:solidFill>
                  <a:srgbClr val="0000FF"/>
                </a:solidFill>
              </a:rPr>
              <a:t>Instructor Note </a:t>
            </a:r>
          </a:p>
          <a:p>
            <a:pPr lvl="1">
              <a:tabLst/>
            </a:pPr>
            <a:r>
              <a:rPr lang="en-US">
                <a:solidFill>
                  <a:srgbClr val="0000FF"/>
                </a:solidFill>
              </a:rPr>
              <a:t>Some students may ask how to override the case sensitivity. Later in the course, we cover the use of single-row functions such as </a:t>
            </a:r>
            <a:r>
              <a:rPr lang="en-US">
                <a:solidFill>
                  <a:srgbClr val="0000FF"/>
                </a:solidFill>
                <a:latin typeface="Courier New" pitchFamily="49" charset="0"/>
              </a:rPr>
              <a:t>UPPER</a:t>
            </a:r>
            <a:r>
              <a:rPr lang="en-US">
                <a:solidFill>
                  <a:srgbClr val="0000FF"/>
                </a:solidFill>
              </a:rPr>
              <a:t> and </a:t>
            </a:r>
            <a:r>
              <a:rPr lang="en-US">
                <a:solidFill>
                  <a:srgbClr val="0000FF"/>
                </a:solidFill>
                <a:latin typeface="Courier New" pitchFamily="49" charset="0"/>
              </a:rPr>
              <a:t>LOWER</a:t>
            </a:r>
            <a:r>
              <a:rPr lang="en-US">
                <a:solidFill>
                  <a:srgbClr val="0000FF"/>
                </a:solidFill>
              </a:rPr>
              <a:t> to override the case sensitivity. </a:t>
            </a:r>
          </a:p>
        </p:txBody>
      </p:sp>
      <p:sp>
        <p:nvSpPr>
          <p:cNvPr id="16387" name="Rectangle 3"/>
          <p:cNvSpPr>
            <a:spLocks noChangeArrowheads="1" noTextEdit="1"/>
          </p:cNvSpPr>
          <p:nvPr>
            <p:ph type="sldImg"/>
          </p:nvPr>
        </p:nvSpPr>
        <p:spPr>
          <a:xfrm>
            <a:off x="495300" y="153988"/>
            <a:ext cx="5865813" cy="4398962"/>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83025" y="-1588"/>
            <a:ext cx="2974975" cy="458788"/>
          </a:xfrm>
          <a:prstGeom prst="rect">
            <a:avLst/>
          </a:prstGeom>
          <a:noFill/>
          <a:ln w="9525">
            <a:noFill/>
            <a:miter lim="800000"/>
            <a:headEnd/>
            <a:tailEnd/>
          </a:ln>
          <a:effectLst/>
        </p:spPr>
        <p:txBody>
          <a:bodyPr wrap="none" anchor="ctr"/>
          <a:lstStyle/>
          <a:p>
            <a:endParaRPr lang="en-US"/>
          </a:p>
        </p:txBody>
      </p:sp>
      <p:sp>
        <p:nvSpPr>
          <p:cNvPr id="18435" name="Rectangle 3"/>
          <p:cNvSpPr>
            <a:spLocks noChangeArrowheads="1"/>
          </p:cNvSpPr>
          <p:nvPr/>
        </p:nvSpPr>
        <p:spPr bwMode="auto">
          <a:xfrm>
            <a:off x="-1588" y="-1588"/>
            <a:ext cx="2970213" cy="458788"/>
          </a:xfrm>
          <a:prstGeom prst="rect">
            <a:avLst/>
          </a:prstGeom>
          <a:noFill/>
          <a:ln w="9525">
            <a:noFill/>
            <a:miter lim="800000"/>
            <a:headEnd/>
            <a:tailEnd/>
          </a:ln>
          <a:effectLst/>
        </p:spPr>
        <p:txBody>
          <a:bodyPr wrap="none" anchor="ctr"/>
          <a:lstStyle/>
          <a:p>
            <a:endParaRPr lang="en-US"/>
          </a:p>
        </p:txBody>
      </p:sp>
      <p:sp>
        <p:nvSpPr>
          <p:cNvPr id="18436" name="Rectangle 4"/>
          <p:cNvSpPr>
            <a:spLocks noGrp="1" noChangeArrowheads="1"/>
          </p:cNvSpPr>
          <p:nvPr>
            <p:ph type="body" idx="1"/>
          </p:nvPr>
        </p:nvSpPr>
        <p:spPr>
          <a:xfrm>
            <a:off x="412750" y="4759325"/>
            <a:ext cx="6110288" cy="3743325"/>
          </a:xfrm>
          <a:noFill/>
          <a:ln/>
        </p:spPr>
        <p:txBody>
          <a:bodyPr/>
          <a:lstStyle/>
          <a:p>
            <a:pPr>
              <a:tabLst>
                <a:tab pos="420688" algn="l"/>
              </a:tabLst>
            </a:pPr>
            <a:r>
              <a:rPr lang="en-US"/>
              <a:t>Comparison Conditions</a:t>
            </a:r>
          </a:p>
          <a:p>
            <a:pPr lvl="1">
              <a:tabLst>
                <a:tab pos="420688" algn="l"/>
              </a:tabLst>
            </a:pPr>
            <a:r>
              <a:rPr lang="en-US"/>
              <a:t>Comparison conditions are used in conditions that compare one expression to another value or expression. They are used in the </a:t>
            </a:r>
            <a:r>
              <a:rPr lang="en-US">
                <a:latin typeface="Courier New" pitchFamily="49" charset="0"/>
              </a:rPr>
              <a:t>WHERE</a:t>
            </a:r>
            <a:r>
              <a:rPr lang="en-US"/>
              <a:t> clause in the following format:</a:t>
            </a:r>
          </a:p>
          <a:p>
            <a:pPr lvl="1">
              <a:tabLst>
                <a:tab pos="420688" algn="l"/>
              </a:tabLst>
            </a:pPr>
            <a:r>
              <a:rPr lang="en-US" b="1"/>
              <a:t>Syntax</a:t>
            </a:r>
            <a:r>
              <a:rPr lang="en-US"/>
              <a:t> </a:t>
            </a:r>
          </a:p>
          <a:p>
            <a:pPr>
              <a:lnSpc>
                <a:spcPct val="95000"/>
              </a:lnSpc>
              <a:tabLst>
                <a:tab pos="420688" algn="l"/>
              </a:tabLst>
            </a:pPr>
            <a:endParaRPr lang="en-US" sz="400"/>
          </a:p>
          <a:p>
            <a:pPr lvl="1">
              <a:lnSpc>
                <a:spcPct val="95000"/>
              </a:lnSpc>
              <a:tabLst>
                <a:tab pos="420688" algn="l"/>
              </a:tabLst>
            </a:pPr>
            <a:r>
              <a:rPr lang="en-US" b="1">
                <a:latin typeface="Courier New" pitchFamily="49" charset="0"/>
              </a:rPr>
              <a:t> 	</a:t>
            </a:r>
            <a:r>
              <a:rPr lang="en-US">
                <a:latin typeface="Courier New" pitchFamily="49" charset="0"/>
              </a:rPr>
              <a:t>... WHERE </a:t>
            </a:r>
            <a:r>
              <a:rPr lang="en-US" i="1">
                <a:latin typeface="Courier New" pitchFamily="49" charset="0"/>
              </a:rPr>
              <a:t>expr operator value</a:t>
            </a:r>
          </a:p>
          <a:p>
            <a:pPr lvl="1">
              <a:lnSpc>
                <a:spcPct val="95000"/>
              </a:lnSpc>
              <a:tabLst>
                <a:tab pos="420688" algn="l"/>
              </a:tabLst>
            </a:pPr>
            <a:endParaRPr lang="en-US" sz="500" i="1">
              <a:latin typeface="Courier New" pitchFamily="49" charset="0"/>
            </a:endParaRPr>
          </a:p>
          <a:p>
            <a:pPr lvl="1">
              <a:tabLst>
                <a:tab pos="420688" algn="l"/>
              </a:tabLst>
            </a:pPr>
            <a:r>
              <a:rPr lang="en-US" b="1"/>
              <a:t>For Example</a:t>
            </a:r>
            <a:endParaRPr lang="en-US"/>
          </a:p>
          <a:p>
            <a:pPr>
              <a:lnSpc>
                <a:spcPct val="80000"/>
              </a:lnSpc>
              <a:spcBef>
                <a:spcPct val="0"/>
              </a:spcBef>
              <a:tabLst>
                <a:tab pos="420688" algn="l"/>
              </a:tabLst>
            </a:pPr>
            <a:endParaRPr lang="en-US" sz="400" i="1"/>
          </a:p>
          <a:p>
            <a:pPr lvl="1">
              <a:tabLst>
                <a:tab pos="420688" algn="l"/>
              </a:tabLst>
            </a:pPr>
            <a:r>
              <a:rPr lang="en-US" b="1">
                <a:latin typeface="Courier New" pitchFamily="49" charset="0"/>
              </a:rPr>
              <a:t>	</a:t>
            </a:r>
            <a:r>
              <a:rPr lang="en-US">
                <a:latin typeface="Courier New" pitchFamily="49" charset="0"/>
              </a:rPr>
              <a:t>... WHERE hire_date='01-JAN-95'</a:t>
            </a:r>
          </a:p>
          <a:p>
            <a:pPr lvl="1">
              <a:tabLst>
                <a:tab pos="420688" algn="l"/>
              </a:tabLst>
            </a:pPr>
            <a:r>
              <a:rPr lang="en-US">
                <a:latin typeface="Courier New" pitchFamily="49" charset="0"/>
              </a:rPr>
              <a:t>	... WHERE salary&gt;=6000</a:t>
            </a:r>
          </a:p>
          <a:p>
            <a:pPr lvl="1">
              <a:tabLst>
                <a:tab pos="420688" algn="l"/>
              </a:tabLst>
            </a:pPr>
            <a:r>
              <a:rPr lang="en-US">
                <a:latin typeface="Courier New" pitchFamily="49" charset="0"/>
              </a:rPr>
              <a:t>	... WHERE last_name='Smith'</a:t>
            </a:r>
          </a:p>
          <a:p>
            <a:pPr lvl="1">
              <a:tabLst>
                <a:tab pos="420688" algn="l"/>
              </a:tabLst>
            </a:pPr>
            <a:r>
              <a:rPr lang="en-US"/>
              <a:t>An </a:t>
            </a:r>
            <a:r>
              <a:rPr lang="en-US">
                <a:solidFill>
                  <a:srgbClr val="FC0128"/>
                </a:solidFill>
              </a:rPr>
              <a:t>alias cannot</a:t>
            </a:r>
            <a:r>
              <a:rPr lang="en-US"/>
              <a:t> be used in the </a:t>
            </a:r>
            <a:r>
              <a:rPr lang="en-US">
                <a:latin typeface="Courier New" pitchFamily="49" charset="0"/>
              </a:rPr>
              <a:t>WHERE</a:t>
            </a:r>
            <a:r>
              <a:rPr lang="en-US"/>
              <a:t> clause.</a:t>
            </a:r>
            <a:endParaRPr lang="en-US" b="1">
              <a:latin typeface="Courier New" pitchFamily="49" charset="0"/>
            </a:endParaRPr>
          </a:p>
          <a:p>
            <a:pPr lvl="1">
              <a:tabLst>
                <a:tab pos="420688" algn="l"/>
              </a:tabLst>
            </a:pPr>
            <a:r>
              <a:rPr lang="en-US" b="1"/>
              <a:t>Note:</a:t>
            </a:r>
            <a:r>
              <a:rPr lang="en-US"/>
              <a:t> The symbol </a:t>
            </a:r>
            <a:r>
              <a:rPr lang="en-US">
                <a:latin typeface="Courier New" pitchFamily="49" charset="0"/>
              </a:rPr>
              <a:t>!=</a:t>
            </a:r>
            <a:r>
              <a:rPr lang="en-US"/>
              <a:t>  and </a:t>
            </a:r>
            <a:r>
              <a:rPr lang="en-US">
                <a:latin typeface="Courier New" pitchFamily="49" charset="0"/>
              </a:rPr>
              <a:t>^=</a:t>
            </a:r>
            <a:r>
              <a:rPr lang="en-US"/>
              <a:t> can also represent the </a:t>
            </a:r>
            <a:r>
              <a:rPr lang="en-US" i="1"/>
              <a:t>not equal to</a:t>
            </a:r>
            <a:r>
              <a:rPr lang="en-US"/>
              <a:t> condition.</a:t>
            </a:r>
          </a:p>
          <a:p>
            <a:pPr lvl="1">
              <a:tabLst>
                <a:tab pos="420688" algn="l"/>
              </a:tabLst>
            </a:pPr>
            <a:endParaRPr lang="en-US"/>
          </a:p>
          <a:p>
            <a:pPr lvl="1">
              <a:tabLst>
                <a:tab pos="420688" algn="l"/>
              </a:tabLst>
            </a:pPr>
            <a:endParaRPr lang="en-US"/>
          </a:p>
          <a:p>
            <a:pPr>
              <a:tabLst>
                <a:tab pos="420688" algn="l"/>
              </a:tabLst>
            </a:pPr>
            <a:endParaRPr lang="en-US" b="0">
              <a:latin typeface="Times New Roman" pitchFamily="18" charset="0"/>
            </a:endParaRPr>
          </a:p>
        </p:txBody>
      </p:sp>
      <p:sp>
        <p:nvSpPr>
          <p:cNvPr id="18437" name="Rectangle 5"/>
          <p:cNvSpPr>
            <a:spLocks noChangeArrowheads="1" noTextEdit="1"/>
          </p:cNvSpPr>
          <p:nvPr>
            <p:ph type="sldImg"/>
          </p:nvPr>
        </p:nvSpPr>
        <p:spPr>
          <a:xfrm>
            <a:off x="495300" y="153988"/>
            <a:ext cx="5865813" cy="4398962"/>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noTextEdit="1"/>
          </p:cNvSpPr>
          <p:nvPr>
            <p:ph type="sldImg"/>
          </p:nvPr>
        </p:nvSpPr>
        <p:spPr>
          <a:xfrm>
            <a:off x="495300" y="153988"/>
            <a:ext cx="5865813" cy="4398962"/>
          </a:xfrm>
          <a:ln cap="flat"/>
        </p:spPr>
      </p:sp>
      <p:sp>
        <p:nvSpPr>
          <p:cNvPr id="20483" name="Rectangle 3"/>
          <p:cNvSpPr>
            <a:spLocks noGrp="1" noChangeArrowheads="1"/>
          </p:cNvSpPr>
          <p:nvPr>
            <p:ph type="body" idx="1"/>
          </p:nvPr>
        </p:nvSpPr>
        <p:spPr>
          <a:noFill/>
          <a:ln/>
        </p:spPr>
        <p:txBody>
          <a:bodyPr/>
          <a:lstStyle/>
          <a:p>
            <a:r>
              <a:rPr lang="en-US"/>
              <a:t>Using the Comparison Conditions</a:t>
            </a:r>
          </a:p>
          <a:p>
            <a:pPr lvl="1"/>
            <a:r>
              <a:rPr lang="en-US">
                <a:solidFill>
                  <a:srgbClr val="000000"/>
                </a:solidFill>
              </a:rPr>
              <a:t>In the example, the </a:t>
            </a:r>
            <a:r>
              <a:rPr lang="en-US">
                <a:solidFill>
                  <a:srgbClr val="FC0128"/>
                </a:solidFill>
                <a:latin typeface="Courier New" pitchFamily="49" charset="0"/>
              </a:rPr>
              <a:t>SELECT</a:t>
            </a:r>
            <a:r>
              <a:rPr lang="en-US">
                <a:solidFill>
                  <a:srgbClr val="FC0128"/>
                </a:solidFill>
              </a:rPr>
              <a:t> statement</a:t>
            </a:r>
            <a:r>
              <a:rPr lang="en-US">
                <a:solidFill>
                  <a:srgbClr val="000000"/>
                </a:solidFill>
              </a:rPr>
              <a:t> retrieves the last name and salary from the </a:t>
            </a:r>
            <a:r>
              <a:rPr lang="en-US">
                <a:solidFill>
                  <a:srgbClr val="000000"/>
                </a:solidFill>
                <a:latin typeface="Courier New" pitchFamily="49" charset="0"/>
              </a:rPr>
              <a:t>EMPLOYEES</a:t>
            </a:r>
            <a:r>
              <a:rPr lang="en-US">
                <a:solidFill>
                  <a:srgbClr val="000000"/>
                </a:solidFill>
              </a:rPr>
              <a:t> table, where the employee salary is less than or equal to 3000. Note that there is an explicit value supplied to the </a:t>
            </a:r>
            <a:r>
              <a:rPr lang="en-US">
                <a:solidFill>
                  <a:srgbClr val="000000"/>
                </a:solidFill>
                <a:latin typeface="Courier New" pitchFamily="49" charset="0"/>
              </a:rPr>
              <a:t>WHERE</a:t>
            </a:r>
            <a:r>
              <a:rPr lang="en-US">
                <a:solidFill>
                  <a:srgbClr val="000000"/>
                </a:solidFill>
              </a:rPr>
              <a:t> clause. The explicit value of 3000 is compared to the salary value in the </a:t>
            </a:r>
            <a:r>
              <a:rPr lang="en-US">
                <a:solidFill>
                  <a:srgbClr val="000000"/>
                </a:solidFill>
                <a:latin typeface="Courier New" pitchFamily="49" charset="0"/>
              </a:rPr>
              <a:t>SALARY</a:t>
            </a:r>
            <a:r>
              <a:rPr lang="en-US">
                <a:solidFill>
                  <a:srgbClr val="000000"/>
                </a:solidFill>
              </a:rPr>
              <a:t> column of the </a:t>
            </a:r>
            <a:r>
              <a:rPr lang="en-US">
                <a:solidFill>
                  <a:srgbClr val="000000"/>
                </a:solidFill>
                <a:latin typeface="Courier New" pitchFamily="49" charset="0"/>
              </a:rPr>
              <a:t>EMPLOYEES</a:t>
            </a:r>
            <a:r>
              <a:rPr lang="en-US">
                <a:solidFill>
                  <a:srgbClr val="000000"/>
                </a:solidFill>
              </a:rPr>
              <a:t> table.</a:t>
            </a:r>
          </a:p>
          <a:p>
            <a:endParaRPr lang="en-US" b="0">
              <a:solidFill>
                <a:srgbClr val="000000"/>
              </a:solidFill>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noTextEdit="1"/>
          </p:cNvSpPr>
          <p:nvPr>
            <p:ph type="sldImg"/>
          </p:nvPr>
        </p:nvSpPr>
        <p:spPr>
          <a:xfrm>
            <a:off x="495300" y="153988"/>
            <a:ext cx="5865813" cy="4398962"/>
          </a:xfrm>
          <a:ln cap="flat"/>
        </p:spPr>
      </p:sp>
      <p:sp>
        <p:nvSpPr>
          <p:cNvPr id="22531" name="Rectangle 3"/>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558800" y="952500"/>
            <a:ext cx="8026400" cy="4313238"/>
          </a:xfrm>
          <a:prstGeom prst="rect">
            <a:avLst/>
          </a:prstGeom>
          <a:noFill/>
          <a:ln w="9525">
            <a:noFill/>
            <a:miter lim="800000"/>
            <a:headEnd/>
            <a:tailEnd/>
          </a:ln>
          <a:effectLst/>
        </p:spPr>
        <p:txBody>
          <a:bodyPr lIns="92075" tIns="46038" rIns="92075" bIns="46038">
            <a:spAutoFit/>
          </a:bodyPr>
          <a:lstStyle/>
          <a:p>
            <a:pPr algn="ctr" defTabSz="822325">
              <a:spcBef>
                <a:spcPct val="50000"/>
              </a:spcBef>
            </a:pPr>
            <a:r>
              <a:rPr lang="en-US" sz="27700" b="1">
                <a:latin typeface="Times" pitchFamily="18" charset="0"/>
              </a:rPr>
              <a:t>2</a:t>
            </a:r>
          </a:p>
        </p:txBody>
      </p:sp>
      <p:pic>
        <p:nvPicPr>
          <p:cNvPr id="3075" name="Picture 3"/>
          <p:cNvPicPr>
            <a:picLocks noChangeArrowheads="1"/>
          </p:cNvPicPr>
          <p:nvPr/>
        </p:nvPicPr>
        <p:blipFill>
          <a:blip r:embed="rId2"/>
          <a:srcRect/>
          <a:stretch>
            <a:fillRect/>
          </a:stretch>
        </p:blipFill>
        <p:spPr bwMode="auto">
          <a:xfrm>
            <a:off x="0" y="6286500"/>
            <a:ext cx="9321800" cy="449263"/>
          </a:xfrm>
          <a:prstGeom prst="rect">
            <a:avLst/>
          </a:prstGeom>
          <a:noFill/>
          <a:ln w="9525">
            <a:noFill/>
            <a:miter lim="800000"/>
            <a:headEnd/>
            <a:tailEnd/>
          </a:ln>
          <a:effectLst/>
        </p:spPr>
      </p:pic>
      <p:sp>
        <p:nvSpPr>
          <p:cNvPr id="3076" name="Rectangle 4"/>
          <p:cNvSpPr>
            <a:spLocks noGrp="1" noChangeArrowheads="1"/>
          </p:cNvSpPr>
          <p:nvPr>
            <p:ph type="ctrTitle" sz="quarter"/>
          </p:nvPr>
        </p:nvSpPr>
        <p:spPr>
          <a:xfrm>
            <a:off x="927100" y="2667000"/>
            <a:ext cx="7302500" cy="1181100"/>
          </a:xfrm>
        </p:spPr>
        <p:txBody>
          <a:bodyPr/>
          <a:lstStyle>
            <a:lvl1pPr>
              <a:defRPr/>
            </a:lvl1pPr>
          </a:lstStyle>
          <a:p>
            <a:r>
              <a:rPr lang="en-US"/>
              <a:t>Click to edit Master title style</a:t>
            </a:r>
          </a:p>
        </p:txBody>
      </p:sp>
      <p:sp>
        <p:nvSpPr>
          <p:cNvPr id="3077" name="Rectangle 5"/>
          <p:cNvSpPr>
            <a:spLocks noGrp="1" noChangeArrowheads="1"/>
          </p:cNvSpPr>
          <p:nvPr>
            <p:ph type="subTitle" sz="quarter" idx="1"/>
          </p:nvPr>
        </p:nvSpPr>
        <p:spPr>
          <a:xfrm>
            <a:off x="914400" y="3886200"/>
            <a:ext cx="7327900" cy="409575"/>
          </a:xfrm>
        </p:spPr>
        <p:txBody>
          <a:bodyPr/>
          <a:lstStyle>
            <a:lvl1pPr marL="0" indent="0" algn="ctr">
              <a:buFont typeface="Arial" charset="0"/>
              <a:buNone/>
              <a:tabLst>
                <a:tab pos="576263" algn="l"/>
              </a:tabLst>
              <a:defRPr/>
            </a:lvl1pPr>
          </a:lstStyle>
          <a:p>
            <a:r>
              <a:rPr lang="en-US"/>
              <a:t>Click to edit Master subtitle style</a:t>
            </a:r>
          </a:p>
        </p:txBody>
      </p:sp>
      <p:sp>
        <p:nvSpPr>
          <p:cNvPr id="3078" name="Rectangle 6"/>
          <p:cNvSpPr>
            <a:spLocks noChangeArrowheads="1"/>
          </p:cNvSpPr>
          <p:nvPr/>
        </p:nvSpPr>
        <p:spPr bwMode="black">
          <a:xfrm>
            <a:off x="2538413" y="6565900"/>
            <a:ext cx="4100512" cy="274638"/>
          </a:xfrm>
          <a:prstGeom prst="rect">
            <a:avLst/>
          </a:prstGeom>
          <a:noFill/>
          <a:ln w="9525">
            <a:noFill/>
            <a:miter lim="800000"/>
            <a:headEnd/>
            <a:tailEnd/>
          </a:ln>
          <a:effectLst/>
        </p:spPr>
        <p:txBody>
          <a:bodyPr lIns="92075" tIns="46038" rIns="92075" bIns="46038">
            <a:spAutoFit/>
          </a:bodyPr>
          <a:lstStyle/>
          <a:p>
            <a:pPr defTabSz="822325"/>
            <a:r>
              <a:rPr lang="en-US" sz="1200">
                <a:solidFill>
                  <a:schemeClr val="tx1"/>
                </a:solidFill>
                <a:latin typeface="Arial" charset="0"/>
              </a:rPr>
              <a:t>Copyright © Oracle Corporation, 2001.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21438" y="530225"/>
            <a:ext cx="1851025" cy="32146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63600" y="530225"/>
            <a:ext cx="5405438" cy="32146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4713" y="1814513"/>
            <a:ext cx="3616325" cy="193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814513"/>
            <a:ext cx="3616325" cy="193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rrowheads="1"/>
          </p:cNvPicPr>
          <p:nvPr/>
        </p:nvPicPr>
        <p:blipFill>
          <a:blip r:embed="rId13"/>
          <a:srcRect/>
          <a:stretch>
            <a:fillRect/>
          </a:stretch>
        </p:blipFill>
        <p:spPr bwMode="auto">
          <a:xfrm>
            <a:off x="0" y="6248400"/>
            <a:ext cx="9321800" cy="449263"/>
          </a:xfrm>
          <a:prstGeom prst="rect">
            <a:avLst/>
          </a:prstGeom>
          <a:noFill/>
          <a:ln w="9525">
            <a:noFill/>
            <a:miter lim="800000"/>
            <a:headEnd/>
            <a:tailEnd/>
          </a:ln>
          <a:effectLst/>
        </p:spPr>
      </p:pic>
      <p:sp>
        <p:nvSpPr>
          <p:cNvPr id="1027" name="Rectangle 3"/>
          <p:cNvSpPr>
            <a:spLocks noGrp="1" noChangeArrowheads="1"/>
          </p:cNvSpPr>
          <p:nvPr>
            <p:ph type="title"/>
          </p:nvPr>
        </p:nvSpPr>
        <p:spPr bwMode="auto">
          <a:xfrm>
            <a:off x="863600" y="530225"/>
            <a:ext cx="7408863" cy="88106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74713" y="1814513"/>
            <a:ext cx="7385050" cy="19304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spAutoFit/>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black">
          <a:xfrm>
            <a:off x="460375" y="6577013"/>
            <a:ext cx="962025" cy="274637"/>
          </a:xfrm>
          <a:prstGeom prst="rect">
            <a:avLst/>
          </a:prstGeom>
          <a:noFill/>
          <a:ln w="9525">
            <a:noFill/>
            <a:miter lim="800000"/>
            <a:headEnd/>
            <a:tailEnd/>
          </a:ln>
          <a:effectLst/>
        </p:spPr>
        <p:txBody>
          <a:bodyPr lIns="92075" tIns="46038" rIns="92075" bIns="46038">
            <a:spAutoFit/>
          </a:bodyPr>
          <a:lstStyle/>
          <a:p>
            <a:pPr defTabSz="822325">
              <a:spcBef>
                <a:spcPct val="50000"/>
              </a:spcBef>
            </a:pPr>
            <a:r>
              <a:rPr lang="en-US" sz="1200" b="1">
                <a:solidFill>
                  <a:schemeClr val="folHlink"/>
                </a:solidFill>
                <a:latin typeface="Arial" charset="0"/>
              </a:rPr>
              <a:t>2-</a:t>
            </a:r>
            <a:fld id="{9F62D2C2-3141-4F8C-A8BE-A8C155EE9F7C}" type="slidenum">
              <a:rPr lang="en-US" sz="1200" b="1">
                <a:solidFill>
                  <a:schemeClr val="folHlink"/>
                </a:solidFill>
                <a:latin typeface="Arial" charset="0"/>
              </a:rPr>
              <a:pPr defTabSz="822325">
                <a:spcBef>
                  <a:spcPct val="50000"/>
                </a:spcBef>
              </a:pPr>
              <a:t>‹#›</a:t>
            </a:fld>
            <a:endParaRPr lang="en-US" sz="1200" b="1">
              <a:solidFill>
                <a:schemeClr val="folHlink"/>
              </a:solidFill>
              <a:latin typeface="Arial" charset="0"/>
            </a:endParaRPr>
          </a:p>
        </p:txBody>
      </p:sp>
      <p:sp>
        <p:nvSpPr>
          <p:cNvPr id="1030" name="Rectangle 6"/>
          <p:cNvSpPr>
            <a:spLocks noChangeArrowheads="1"/>
          </p:cNvSpPr>
          <p:nvPr/>
        </p:nvSpPr>
        <p:spPr bwMode="black">
          <a:xfrm>
            <a:off x="2538413" y="6565900"/>
            <a:ext cx="4100512" cy="274638"/>
          </a:xfrm>
          <a:prstGeom prst="rect">
            <a:avLst/>
          </a:prstGeom>
          <a:noFill/>
          <a:ln w="9525">
            <a:noFill/>
            <a:miter lim="800000"/>
            <a:headEnd/>
            <a:tailEnd/>
          </a:ln>
          <a:effectLst/>
        </p:spPr>
        <p:txBody>
          <a:bodyPr lIns="92075" tIns="46038" rIns="92075" bIns="46038">
            <a:spAutoFit/>
          </a:bodyPr>
          <a:lstStyle/>
          <a:p>
            <a:pPr defTabSz="822325"/>
            <a:r>
              <a:rPr lang="en-US" sz="1200">
                <a:solidFill>
                  <a:schemeClr val="tx1"/>
                </a:solidFill>
                <a:latin typeface="Arial" charset="0"/>
              </a:rPr>
              <a:t>Copyright © Oracle Corporation, 2001. All rights reserved.</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chemeClr val="tx1"/>
          </a:solidFill>
          <a:latin typeface="+mj-lt"/>
          <a:ea typeface="+mj-ea"/>
          <a:cs typeface="+mj-cs"/>
        </a:defRPr>
      </a:lvl1pPr>
      <a:lvl2pPr algn="ctr" rtl="0" eaLnBrk="0" fontAlgn="base" hangingPunct="0">
        <a:spcBef>
          <a:spcPct val="0"/>
        </a:spcBef>
        <a:spcAft>
          <a:spcPct val="0"/>
        </a:spcAft>
        <a:defRPr sz="2800" b="1">
          <a:solidFill>
            <a:schemeClr val="tx1"/>
          </a:solidFill>
          <a:latin typeface="Arial" charset="0"/>
        </a:defRPr>
      </a:lvl2pPr>
      <a:lvl3pPr algn="ctr" rtl="0" eaLnBrk="0" fontAlgn="base" hangingPunct="0">
        <a:spcBef>
          <a:spcPct val="0"/>
        </a:spcBef>
        <a:spcAft>
          <a:spcPct val="0"/>
        </a:spcAft>
        <a:defRPr sz="2800" b="1">
          <a:solidFill>
            <a:schemeClr val="tx1"/>
          </a:solidFill>
          <a:latin typeface="Arial" charset="0"/>
        </a:defRPr>
      </a:lvl3pPr>
      <a:lvl4pPr algn="ctr" rtl="0" eaLnBrk="0" fontAlgn="base" hangingPunct="0">
        <a:spcBef>
          <a:spcPct val="0"/>
        </a:spcBef>
        <a:spcAft>
          <a:spcPct val="0"/>
        </a:spcAft>
        <a:defRPr sz="2800" b="1">
          <a:solidFill>
            <a:schemeClr val="tx1"/>
          </a:solidFill>
          <a:latin typeface="Arial" charset="0"/>
        </a:defRPr>
      </a:lvl4pPr>
      <a:lvl5pPr algn="ctr" rtl="0" eaLnBrk="0" fontAlgn="base" hangingPunct="0">
        <a:spcBef>
          <a:spcPct val="0"/>
        </a:spcBef>
        <a:spcAft>
          <a:spcPct val="0"/>
        </a:spcAft>
        <a:defRPr sz="2800" b="1">
          <a:solidFill>
            <a:schemeClr val="tx1"/>
          </a:solidFill>
          <a:latin typeface="Arial" charset="0"/>
        </a:defRPr>
      </a:lvl5pPr>
      <a:lvl6pPr marL="457200" algn="ctr" rtl="0" eaLnBrk="0" fontAlgn="base" hangingPunct="0">
        <a:spcBef>
          <a:spcPct val="0"/>
        </a:spcBef>
        <a:spcAft>
          <a:spcPct val="0"/>
        </a:spcAft>
        <a:defRPr sz="2800" b="1">
          <a:solidFill>
            <a:schemeClr val="tx1"/>
          </a:solidFill>
          <a:latin typeface="Arial" charset="0"/>
        </a:defRPr>
      </a:lvl6pPr>
      <a:lvl7pPr marL="914400" algn="ctr" rtl="0" eaLnBrk="0" fontAlgn="base" hangingPunct="0">
        <a:spcBef>
          <a:spcPct val="0"/>
        </a:spcBef>
        <a:spcAft>
          <a:spcPct val="0"/>
        </a:spcAft>
        <a:defRPr sz="2800" b="1">
          <a:solidFill>
            <a:schemeClr val="tx1"/>
          </a:solidFill>
          <a:latin typeface="Arial" charset="0"/>
        </a:defRPr>
      </a:lvl7pPr>
      <a:lvl8pPr marL="1371600" algn="ctr" rtl="0" eaLnBrk="0" fontAlgn="base" hangingPunct="0">
        <a:spcBef>
          <a:spcPct val="0"/>
        </a:spcBef>
        <a:spcAft>
          <a:spcPct val="0"/>
        </a:spcAft>
        <a:defRPr sz="2800" b="1">
          <a:solidFill>
            <a:schemeClr val="tx1"/>
          </a:solidFill>
          <a:latin typeface="Arial" charset="0"/>
        </a:defRPr>
      </a:lvl8pPr>
      <a:lvl9pPr marL="1828800" algn="ctr" rtl="0" eaLnBrk="0" fontAlgn="base" hangingPunct="0">
        <a:spcBef>
          <a:spcPct val="0"/>
        </a:spcBef>
        <a:spcAft>
          <a:spcPct val="0"/>
        </a:spcAft>
        <a:defRPr sz="2800" b="1">
          <a:solidFill>
            <a:schemeClr val="tx1"/>
          </a:solidFill>
          <a:latin typeface="Arial" charset="0"/>
        </a:defRPr>
      </a:lvl9pPr>
    </p:titleStyle>
    <p:bodyStyle>
      <a:lvl1pPr marL="404813" indent="-404813" algn="l" defTabSz="346075" rtl="0" eaLnBrk="0" fontAlgn="base" hangingPunct="0">
        <a:lnSpc>
          <a:spcPct val="95000"/>
        </a:lnSpc>
        <a:spcBef>
          <a:spcPct val="35000"/>
        </a:spcBef>
        <a:spcAft>
          <a:spcPct val="0"/>
        </a:spcAft>
        <a:buClr>
          <a:schemeClr val="hlink"/>
        </a:buClr>
        <a:buSzPct val="125000"/>
        <a:buFont typeface="Arial" charset="0"/>
        <a:buChar char="•"/>
        <a:tabLst>
          <a:tab pos="571500" algn="l"/>
        </a:tabLst>
        <a:defRPr sz="2200" b="1">
          <a:solidFill>
            <a:schemeClr val="tx1"/>
          </a:solidFill>
          <a:latin typeface="+mn-lt"/>
          <a:ea typeface="+mn-ea"/>
          <a:cs typeface="+mn-cs"/>
        </a:defRPr>
      </a:lvl1pPr>
      <a:lvl2pPr marL="919163" indent="-400050" algn="l" defTabSz="346075" rtl="0" eaLnBrk="0" fontAlgn="base" hangingPunct="0">
        <a:lnSpc>
          <a:spcPct val="95000"/>
        </a:lnSpc>
        <a:spcBef>
          <a:spcPct val="35000"/>
        </a:spcBef>
        <a:spcAft>
          <a:spcPct val="0"/>
        </a:spcAft>
        <a:buClr>
          <a:schemeClr val="hlink"/>
        </a:buClr>
        <a:buChar char="–"/>
        <a:tabLst>
          <a:tab pos="571500" algn="l"/>
        </a:tabLst>
        <a:defRPr sz="2000" b="1">
          <a:solidFill>
            <a:schemeClr val="tx1"/>
          </a:solidFill>
          <a:latin typeface="+mn-lt"/>
        </a:defRPr>
      </a:lvl2pPr>
      <a:lvl3pPr marL="1319213" indent="-285750" algn="l" defTabSz="346075" rtl="0" eaLnBrk="0" fontAlgn="base" hangingPunct="0">
        <a:lnSpc>
          <a:spcPct val="95000"/>
        </a:lnSpc>
        <a:spcBef>
          <a:spcPct val="35000"/>
        </a:spcBef>
        <a:spcAft>
          <a:spcPct val="0"/>
        </a:spcAft>
        <a:buClr>
          <a:schemeClr val="hlink"/>
        </a:buClr>
        <a:buSzPct val="90000"/>
        <a:buChar char="–"/>
        <a:tabLst>
          <a:tab pos="571500" algn="l"/>
        </a:tabLst>
        <a:defRPr sz="2000" b="1">
          <a:solidFill>
            <a:schemeClr val="tx1"/>
          </a:solidFill>
          <a:latin typeface="+mn-lt"/>
        </a:defRPr>
      </a:lvl3pPr>
      <a:lvl4pPr marL="16621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4pPr>
      <a:lvl5pPr marL="20050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5pPr>
      <a:lvl6pPr marL="24622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6pPr>
      <a:lvl7pPr marL="29194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7pPr>
      <a:lvl8pPr marL="33766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8pPr>
      <a:lvl9pPr marL="38338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noFill/>
          <a:ln/>
        </p:spPr>
        <p:txBody>
          <a:bodyPr/>
          <a:lstStyle/>
          <a:p>
            <a:r>
              <a:rPr lang="en-US"/>
              <a:t>Restricting and Sorting Data</a:t>
            </a:r>
          </a:p>
        </p:txBody>
      </p:sp>
      <p:sp>
        <p:nvSpPr>
          <p:cNvPr id="5123" name="Rectangle 3"/>
          <p:cNvSpPr>
            <a:spLocks noGrp="1" noChangeArrowheads="1"/>
          </p:cNvSpPr>
          <p:nvPr>
            <p:ph type="subTitle" idx="1"/>
          </p:nvPr>
        </p:nvSpPr>
        <p:spPr>
          <a:noFill/>
          <a:ln/>
        </p:spPr>
        <p:txBody>
          <a:bodyPr/>
          <a:lstStyle/>
          <a:p>
            <a:r>
              <a:rPr lang="en-US"/>
              <a:t> </a:t>
            </a:r>
          </a:p>
        </p:txBody>
      </p:sp>
    </p:spTree>
  </p:cSld>
  <p:clrMapOvr>
    <a:overrideClrMapping bg1="dk2" tx1="lt1" bg2="dk1" tx2="lt2" accent1="accent1" accent2="accent2" accent3="accent3" accent4="accent4" accent5="accent5" accent6="accent6" hlink="hlink" folHlink="folHlink"/>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7" name="Rectangle 25"/>
          <p:cNvSpPr>
            <a:spLocks noChangeArrowheads="1"/>
          </p:cNvSpPr>
          <p:nvPr/>
        </p:nvSpPr>
        <p:spPr bwMode="blackWhite">
          <a:xfrm>
            <a:off x="911225" y="2559050"/>
            <a:ext cx="699293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23578" name="Rectangle 26"/>
          <p:cNvSpPr>
            <a:spLocks noGrp="1" noChangeArrowheads="1"/>
          </p:cNvSpPr>
          <p:nvPr>
            <p:ph type="title"/>
          </p:nvPr>
        </p:nvSpPr>
        <p:spPr>
          <a:noFill/>
          <a:ln/>
        </p:spPr>
        <p:txBody>
          <a:bodyPr/>
          <a:lstStyle/>
          <a:p>
            <a:r>
              <a:rPr lang="en-US"/>
              <a:t>Using the </a:t>
            </a:r>
            <a:r>
              <a:rPr lang="en-US">
                <a:latin typeface="Courier New" pitchFamily="49" charset="0"/>
              </a:rPr>
              <a:t>BETWEEN</a:t>
            </a:r>
            <a:r>
              <a:rPr lang="en-US"/>
              <a:t> Condition</a:t>
            </a:r>
          </a:p>
        </p:txBody>
      </p:sp>
      <p:sp>
        <p:nvSpPr>
          <p:cNvPr id="23579" name="Rectangle 27"/>
          <p:cNvSpPr>
            <a:spLocks noGrp="1" noChangeArrowheads="1"/>
          </p:cNvSpPr>
          <p:nvPr>
            <p:ph type="body" idx="1"/>
          </p:nvPr>
        </p:nvSpPr>
        <p:spPr>
          <a:xfrm>
            <a:off x="879475" y="1784350"/>
            <a:ext cx="7385050" cy="727075"/>
          </a:xfrm>
          <a:noFill/>
          <a:ln/>
        </p:spPr>
        <p:txBody>
          <a:bodyPr/>
          <a:lstStyle/>
          <a:p>
            <a:pPr marL="0" indent="0">
              <a:buFont typeface="Arial" charset="0"/>
              <a:buNone/>
            </a:pPr>
            <a:r>
              <a:rPr lang="en-US"/>
              <a:t>Use the </a:t>
            </a:r>
            <a:r>
              <a:rPr lang="en-US">
                <a:latin typeface="Courier New" pitchFamily="49" charset="0"/>
              </a:rPr>
              <a:t>BETWEEN</a:t>
            </a:r>
            <a:r>
              <a:rPr lang="en-US"/>
              <a:t> condition to display rows based on a range of values.</a:t>
            </a:r>
          </a:p>
        </p:txBody>
      </p:sp>
      <p:sp>
        <p:nvSpPr>
          <p:cNvPr id="23580" name="Rectangle 28"/>
          <p:cNvSpPr>
            <a:spLocks noChangeArrowheads="1"/>
          </p:cNvSpPr>
          <p:nvPr/>
        </p:nvSpPr>
        <p:spPr bwMode="blackWhite">
          <a:xfrm>
            <a:off x="904875" y="2546350"/>
            <a:ext cx="7291388"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dirty="0">
                <a:solidFill>
                  <a:schemeClr val="bg2"/>
                </a:solidFill>
                <a:latin typeface="Courier New" pitchFamily="49" charset="0"/>
              </a:rPr>
              <a:t>SELECT </a:t>
            </a:r>
            <a:r>
              <a:rPr lang="en-US" sz="1800" b="1" dirty="0" err="1">
                <a:solidFill>
                  <a:schemeClr val="bg2"/>
                </a:solidFill>
                <a:latin typeface="Courier New" pitchFamily="49" charset="0"/>
              </a:rPr>
              <a:t>last_name</a:t>
            </a:r>
            <a:r>
              <a:rPr lang="en-US" sz="1800" b="1" dirty="0">
                <a:solidFill>
                  <a:schemeClr val="bg2"/>
                </a:solidFill>
                <a:latin typeface="Courier New" pitchFamily="49" charset="0"/>
              </a:rPr>
              <a:t>, salary</a:t>
            </a:r>
          </a:p>
          <a:p>
            <a:pPr>
              <a:tabLst>
                <a:tab pos="1200150" algn="l"/>
              </a:tabLst>
            </a:pPr>
            <a:r>
              <a:rPr lang="en-US" sz="1800" b="1" dirty="0">
                <a:solidFill>
                  <a:schemeClr val="bg2"/>
                </a:solidFill>
                <a:latin typeface="Courier New" pitchFamily="49" charset="0"/>
              </a:rPr>
              <a:t>FROM   employees</a:t>
            </a:r>
          </a:p>
          <a:p>
            <a:pPr>
              <a:tabLst>
                <a:tab pos="1200150" algn="l"/>
              </a:tabLst>
            </a:pPr>
            <a:r>
              <a:rPr lang="en-US" sz="1800" b="1" dirty="0">
                <a:solidFill>
                  <a:schemeClr val="bg2"/>
                </a:solidFill>
                <a:latin typeface="Courier New" pitchFamily="49" charset="0"/>
              </a:rPr>
              <a:t>WHERE  salary BETWEEN 2500 AND 3500;</a:t>
            </a:r>
          </a:p>
        </p:txBody>
      </p:sp>
      <p:sp>
        <p:nvSpPr>
          <p:cNvPr id="23581" name="Rectangle 29"/>
          <p:cNvSpPr>
            <a:spLocks noChangeArrowheads="1"/>
          </p:cNvSpPr>
          <p:nvPr/>
        </p:nvSpPr>
        <p:spPr bwMode="auto">
          <a:xfrm>
            <a:off x="3494088" y="3898900"/>
            <a:ext cx="1390650" cy="366713"/>
          </a:xfrm>
          <a:prstGeom prst="rect">
            <a:avLst/>
          </a:prstGeom>
          <a:noFill/>
          <a:ln w="9525">
            <a:noFill/>
            <a:miter lim="800000"/>
            <a:headEnd/>
            <a:tailEnd/>
          </a:ln>
          <a:effectLst/>
        </p:spPr>
        <p:txBody>
          <a:bodyPr wrap="none" lIns="92075" tIns="46038" rIns="92075" bIns="46038">
            <a:spAutoFit/>
          </a:bodyPr>
          <a:lstStyle/>
          <a:p>
            <a:pPr algn="ctr">
              <a:spcBef>
                <a:spcPct val="60000"/>
              </a:spcBef>
            </a:pPr>
            <a:r>
              <a:rPr lang="en-US" sz="1800" b="1">
                <a:solidFill>
                  <a:schemeClr val="tx1"/>
                </a:solidFill>
                <a:latin typeface="Arial" charset="0"/>
              </a:rPr>
              <a:t>Lower limit</a:t>
            </a:r>
          </a:p>
        </p:txBody>
      </p:sp>
      <p:sp>
        <p:nvSpPr>
          <p:cNvPr id="23582" name="Line 30"/>
          <p:cNvSpPr>
            <a:spLocks noChangeShapeType="1"/>
          </p:cNvSpPr>
          <p:nvPr/>
        </p:nvSpPr>
        <p:spPr bwMode="auto">
          <a:xfrm flipH="1">
            <a:off x="4227513" y="3479800"/>
            <a:ext cx="4762" cy="341313"/>
          </a:xfrm>
          <a:prstGeom prst="line">
            <a:avLst/>
          </a:prstGeom>
          <a:noFill/>
          <a:ln w="25400">
            <a:solidFill>
              <a:srgbClr val="FF0033"/>
            </a:solidFill>
            <a:round/>
            <a:headEnd type="stealth" w="med" len="lg"/>
            <a:tailEnd type="none" w="sm" len="sm"/>
          </a:ln>
          <a:effectLst/>
        </p:spPr>
        <p:txBody>
          <a:bodyPr/>
          <a:lstStyle/>
          <a:p>
            <a:endParaRPr lang="en-US"/>
          </a:p>
        </p:txBody>
      </p:sp>
      <p:sp>
        <p:nvSpPr>
          <p:cNvPr id="23583" name="Rectangle 31"/>
          <p:cNvSpPr>
            <a:spLocks noChangeArrowheads="1"/>
          </p:cNvSpPr>
          <p:nvPr/>
        </p:nvSpPr>
        <p:spPr bwMode="auto">
          <a:xfrm>
            <a:off x="5024438" y="3898900"/>
            <a:ext cx="1377950" cy="366713"/>
          </a:xfrm>
          <a:prstGeom prst="rect">
            <a:avLst/>
          </a:prstGeom>
          <a:noFill/>
          <a:ln w="9525">
            <a:noFill/>
            <a:miter lim="800000"/>
            <a:headEnd/>
            <a:tailEnd/>
          </a:ln>
          <a:effectLst/>
        </p:spPr>
        <p:txBody>
          <a:bodyPr wrap="none" lIns="92075" tIns="46038" rIns="92075" bIns="46038">
            <a:spAutoFit/>
          </a:bodyPr>
          <a:lstStyle/>
          <a:p>
            <a:pPr algn="ctr">
              <a:spcBef>
                <a:spcPct val="60000"/>
              </a:spcBef>
            </a:pPr>
            <a:r>
              <a:rPr lang="en-US" sz="1800" b="1">
                <a:solidFill>
                  <a:schemeClr val="tx1"/>
                </a:solidFill>
                <a:latin typeface="Arial" charset="0"/>
              </a:rPr>
              <a:t>Upper limit</a:t>
            </a:r>
          </a:p>
        </p:txBody>
      </p:sp>
      <p:sp>
        <p:nvSpPr>
          <p:cNvPr id="23584" name="Line 32"/>
          <p:cNvSpPr>
            <a:spLocks noChangeShapeType="1"/>
          </p:cNvSpPr>
          <p:nvPr/>
        </p:nvSpPr>
        <p:spPr bwMode="auto">
          <a:xfrm flipH="1">
            <a:off x="5451475" y="3479800"/>
            <a:ext cx="4763" cy="341313"/>
          </a:xfrm>
          <a:prstGeom prst="line">
            <a:avLst/>
          </a:prstGeom>
          <a:noFill/>
          <a:ln w="25400">
            <a:solidFill>
              <a:srgbClr val="FF0033"/>
            </a:solidFill>
            <a:round/>
            <a:headEnd type="stealth" w="med" len="lg"/>
            <a:tailEnd type="none" w="sm" len="sm"/>
          </a:ln>
          <a:effectLst/>
        </p:spPr>
        <p:txBody>
          <a:bodyPr/>
          <a:lstStyle/>
          <a:p>
            <a:endParaRPr lang="en-US"/>
          </a:p>
        </p:txBody>
      </p:sp>
      <p:sp>
        <p:nvSpPr>
          <p:cNvPr id="23585" name="Rectangle 33"/>
          <p:cNvSpPr>
            <a:spLocks noChangeArrowheads="1"/>
          </p:cNvSpPr>
          <p:nvPr/>
        </p:nvSpPr>
        <p:spPr bwMode="auto">
          <a:xfrm>
            <a:off x="2865438" y="3135313"/>
            <a:ext cx="2913062"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pic>
        <p:nvPicPr>
          <p:cNvPr id="23586" name="Picture 34"/>
          <p:cNvPicPr>
            <a:picLocks noChangeAspect="1" noChangeArrowheads="1"/>
          </p:cNvPicPr>
          <p:nvPr/>
        </p:nvPicPr>
        <p:blipFill>
          <a:blip r:embed="rId3"/>
          <a:srcRect/>
          <a:stretch>
            <a:fillRect/>
          </a:stretch>
        </p:blipFill>
        <p:spPr bwMode="auto">
          <a:xfrm>
            <a:off x="911225" y="4281488"/>
            <a:ext cx="6991350" cy="1143000"/>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7" name="Rectangle 17"/>
          <p:cNvSpPr>
            <a:spLocks noChangeArrowheads="1"/>
          </p:cNvSpPr>
          <p:nvPr/>
        </p:nvSpPr>
        <p:spPr bwMode="blackWhite">
          <a:xfrm>
            <a:off x="977900" y="2490788"/>
            <a:ext cx="6945313"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25618" name="Rectangle 18"/>
          <p:cNvSpPr>
            <a:spLocks noChangeArrowheads="1"/>
          </p:cNvSpPr>
          <p:nvPr/>
        </p:nvSpPr>
        <p:spPr bwMode="blackWhite">
          <a:xfrm>
            <a:off x="950913" y="2478088"/>
            <a:ext cx="7315200" cy="941387"/>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dirty="0">
                <a:solidFill>
                  <a:srgbClr val="000000"/>
                </a:solidFill>
                <a:latin typeface="Courier New" pitchFamily="49" charset="0"/>
              </a:rPr>
              <a:t>SELECT </a:t>
            </a:r>
            <a:r>
              <a:rPr lang="en-US" sz="1800" b="1" dirty="0" err="1">
                <a:solidFill>
                  <a:srgbClr val="000000"/>
                </a:solidFill>
                <a:latin typeface="Courier New" pitchFamily="49" charset="0"/>
              </a:rPr>
              <a:t>employee_id</a:t>
            </a:r>
            <a:r>
              <a:rPr lang="en-US" sz="1800" b="1" dirty="0">
                <a:solidFill>
                  <a:srgbClr val="000000"/>
                </a:solidFill>
                <a:latin typeface="Courier New" pitchFamily="49" charset="0"/>
              </a:rPr>
              <a:t>, </a:t>
            </a:r>
            <a:r>
              <a:rPr lang="en-US" sz="1800" b="1" dirty="0" err="1">
                <a:solidFill>
                  <a:srgbClr val="000000"/>
                </a:solidFill>
                <a:latin typeface="Courier New" pitchFamily="49" charset="0"/>
              </a:rPr>
              <a:t>last_name</a:t>
            </a:r>
            <a:r>
              <a:rPr lang="en-US" sz="1800" b="1" dirty="0">
                <a:solidFill>
                  <a:srgbClr val="000000"/>
                </a:solidFill>
                <a:latin typeface="Courier New" pitchFamily="49" charset="0"/>
              </a:rPr>
              <a:t>, salary, </a:t>
            </a:r>
            <a:r>
              <a:rPr lang="en-US" sz="1800" b="1" dirty="0" err="1">
                <a:solidFill>
                  <a:srgbClr val="000000"/>
                </a:solidFill>
                <a:latin typeface="Courier New" pitchFamily="49" charset="0"/>
              </a:rPr>
              <a:t>manager_id</a:t>
            </a:r>
            <a:endParaRPr lang="en-US" sz="1800" b="1" dirty="0">
              <a:solidFill>
                <a:srgbClr val="000000"/>
              </a:solidFill>
              <a:latin typeface="Courier New" pitchFamily="49" charset="0"/>
            </a:endParaRPr>
          </a:p>
          <a:p>
            <a:pPr>
              <a:tabLst>
                <a:tab pos="1200150" algn="l"/>
              </a:tabLst>
            </a:pPr>
            <a:r>
              <a:rPr lang="en-US" sz="1800" b="1" dirty="0">
                <a:solidFill>
                  <a:srgbClr val="000000"/>
                </a:solidFill>
                <a:latin typeface="Courier New" pitchFamily="49" charset="0"/>
              </a:rPr>
              <a:t>FROM   employees</a:t>
            </a:r>
          </a:p>
          <a:p>
            <a:pPr>
              <a:tabLst>
                <a:tab pos="1200150" algn="l"/>
              </a:tabLst>
            </a:pPr>
            <a:r>
              <a:rPr lang="en-US" sz="1800" b="1" dirty="0">
                <a:solidFill>
                  <a:srgbClr val="000000"/>
                </a:solidFill>
                <a:latin typeface="Courier New" pitchFamily="49" charset="0"/>
              </a:rPr>
              <a:t>WHERE  </a:t>
            </a:r>
            <a:r>
              <a:rPr lang="en-US" sz="1800" b="1" dirty="0" err="1">
                <a:solidFill>
                  <a:srgbClr val="000000"/>
                </a:solidFill>
                <a:latin typeface="Courier New" pitchFamily="49" charset="0"/>
              </a:rPr>
              <a:t>manager_id</a:t>
            </a:r>
            <a:r>
              <a:rPr lang="en-US" sz="1800" b="1" dirty="0">
                <a:solidFill>
                  <a:srgbClr val="000000"/>
                </a:solidFill>
                <a:latin typeface="Courier New" pitchFamily="49" charset="0"/>
              </a:rPr>
              <a:t> IN (100, 101, 201);</a:t>
            </a:r>
          </a:p>
        </p:txBody>
      </p:sp>
      <p:sp>
        <p:nvSpPr>
          <p:cNvPr id="25619" name="Rectangle 19"/>
          <p:cNvSpPr>
            <a:spLocks noGrp="1" noChangeArrowheads="1"/>
          </p:cNvSpPr>
          <p:nvPr>
            <p:ph type="title"/>
          </p:nvPr>
        </p:nvSpPr>
        <p:spPr>
          <a:noFill/>
          <a:ln/>
        </p:spPr>
        <p:txBody>
          <a:bodyPr/>
          <a:lstStyle/>
          <a:p>
            <a:r>
              <a:rPr lang="en-US"/>
              <a:t>Using the </a:t>
            </a:r>
            <a:r>
              <a:rPr lang="en-US">
                <a:latin typeface="Courier New" pitchFamily="49" charset="0"/>
              </a:rPr>
              <a:t>IN</a:t>
            </a:r>
            <a:r>
              <a:rPr lang="en-US"/>
              <a:t> Condition</a:t>
            </a:r>
          </a:p>
        </p:txBody>
      </p:sp>
      <p:sp>
        <p:nvSpPr>
          <p:cNvPr id="25620" name="Rectangle 20"/>
          <p:cNvSpPr>
            <a:spLocks noGrp="1" noChangeArrowheads="1"/>
          </p:cNvSpPr>
          <p:nvPr>
            <p:ph type="body" idx="1"/>
          </p:nvPr>
        </p:nvSpPr>
        <p:spPr>
          <a:xfrm>
            <a:off x="874713" y="1814513"/>
            <a:ext cx="7385050" cy="644525"/>
          </a:xfrm>
          <a:noFill/>
          <a:ln/>
        </p:spPr>
        <p:txBody>
          <a:bodyPr/>
          <a:lstStyle/>
          <a:p>
            <a:pPr>
              <a:lnSpc>
                <a:spcPct val="65000"/>
              </a:lnSpc>
              <a:buFont typeface="Arial" charset="0"/>
              <a:buNone/>
            </a:pPr>
            <a:r>
              <a:rPr lang="en-US"/>
              <a:t>Use the </a:t>
            </a:r>
            <a:r>
              <a:rPr lang="en-US">
                <a:latin typeface="Courier New" pitchFamily="49" charset="0"/>
              </a:rPr>
              <a:t>IN</a:t>
            </a:r>
            <a:r>
              <a:rPr lang="en-US"/>
              <a:t> membership condition to test for values in </a:t>
            </a:r>
          </a:p>
          <a:p>
            <a:pPr>
              <a:lnSpc>
                <a:spcPct val="65000"/>
              </a:lnSpc>
              <a:buFont typeface="Arial" charset="0"/>
              <a:buNone/>
            </a:pPr>
            <a:r>
              <a:rPr lang="en-US"/>
              <a:t>a list.</a:t>
            </a:r>
          </a:p>
        </p:txBody>
      </p:sp>
      <p:sp>
        <p:nvSpPr>
          <p:cNvPr id="25621" name="Rectangle 21"/>
          <p:cNvSpPr>
            <a:spLocks noChangeArrowheads="1"/>
          </p:cNvSpPr>
          <p:nvPr/>
        </p:nvSpPr>
        <p:spPr bwMode="auto">
          <a:xfrm>
            <a:off x="3425825" y="3063875"/>
            <a:ext cx="2497138"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pic>
        <p:nvPicPr>
          <p:cNvPr id="25622" name="Picture 22"/>
          <p:cNvPicPr>
            <a:picLocks noChangeAspect="1" noChangeArrowheads="1"/>
          </p:cNvPicPr>
          <p:nvPr/>
        </p:nvPicPr>
        <p:blipFill>
          <a:blip r:embed="rId3"/>
          <a:srcRect/>
          <a:stretch>
            <a:fillRect/>
          </a:stretch>
        </p:blipFill>
        <p:spPr bwMode="auto">
          <a:xfrm>
            <a:off x="977900" y="3592513"/>
            <a:ext cx="7000875" cy="2000250"/>
          </a:xfrm>
          <a:prstGeom prst="rect">
            <a:avLst/>
          </a:prstGeom>
          <a:noFill/>
          <a:ln w="25400">
            <a:noFill/>
            <a:miter lim="800000"/>
            <a:headEnd type="none" w="sm" len="sm"/>
            <a:tailEnd type="none" w="sm" len="sm"/>
          </a:ln>
          <a:effectLst/>
        </p:spPr>
      </p:pic>
      <p:pic>
        <p:nvPicPr>
          <p:cNvPr id="25623" name="Picture 23"/>
          <p:cNvPicPr>
            <a:picLocks noChangeAspect="1" noChangeArrowheads="1"/>
          </p:cNvPicPr>
          <p:nvPr/>
        </p:nvPicPr>
        <p:blipFill>
          <a:blip r:embed="rId4"/>
          <a:srcRect/>
          <a:stretch>
            <a:fillRect/>
          </a:stretch>
        </p:blipFill>
        <p:spPr bwMode="auto">
          <a:xfrm>
            <a:off x="977900" y="5578475"/>
            <a:ext cx="6994525" cy="241300"/>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5" name="Rectangle 17"/>
          <p:cNvSpPr>
            <a:spLocks noChangeArrowheads="1"/>
          </p:cNvSpPr>
          <p:nvPr/>
        </p:nvSpPr>
        <p:spPr bwMode="blackWhite">
          <a:xfrm>
            <a:off x="925513" y="4649788"/>
            <a:ext cx="7278687"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27666" name="Rectangle 18"/>
          <p:cNvSpPr>
            <a:spLocks noGrp="1" noChangeArrowheads="1"/>
          </p:cNvSpPr>
          <p:nvPr>
            <p:ph type="title"/>
          </p:nvPr>
        </p:nvSpPr>
        <p:spPr>
          <a:noFill/>
          <a:ln/>
        </p:spPr>
        <p:txBody>
          <a:bodyPr/>
          <a:lstStyle/>
          <a:p>
            <a:r>
              <a:rPr lang="en-US"/>
              <a:t>Using the </a:t>
            </a:r>
            <a:r>
              <a:rPr lang="en-US">
                <a:latin typeface="Courier New" pitchFamily="49" charset="0"/>
              </a:rPr>
              <a:t>LIKE</a:t>
            </a:r>
            <a:r>
              <a:rPr lang="en-US"/>
              <a:t> Condition</a:t>
            </a:r>
          </a:p>
        </p:txBody>
      </p:sp>
      <p:sp>
        <p:nvSpPr>
          <p:cNvPr id="27667" name="Rectangle 19"/>
          <p:cNvSpPr>
            <a:spLocks noGrp="1" noChangeArrowheads="1"/>
          </p:cNvSpPr>
          <p:nvPr>
            <p:ph type="body" idx="1"/>
          </p:nvPr>
        </p:nvSpPr>
        <p:spPr>
          <a:xfrm>
            <a:off x="874713" y="1814513"/>
            <a:ext cx="7385050" cy="2270125"/>
          </a:xfrm>
          <a:noFill/>
          <a:ln/>
        </p:spPr>
        <p:txBody>
          <a:bodyPr/>
          <a:lstStyle/>
          <a:p>
            <a:r>
              <a:rPr lang="en-US"/>
              <a:t>Use the </a:t>
            </a:r>
            <a:r>
              <a:rPr lang="en-US">
                <a:latin typeface="Courier New" pitchFamily="49" charset="0"/>
              </a:rPr>
              <a:t>LIKE</a:t>
            </a:r>
            <a:r>
              <a:rPr lang="en-US"/>
              <a:t> condition to perform wildcard searches of valid search string values.</a:t>
            </a:r>
          </a:p>
          <a:p>
            <a:r>
              <a:rPr lang="en-US"/>
              <a:t>Search conditions can contain either literal characters or numbers:</a:t>
            </a:r>
          </a:p>
          <a:p>
            <a:pPr lvl="1"/>
            <a:r>
              <a:rPr lang="en-US">
                <a:latin typeface="Courier New" pitchFamily="49" charset="0"/>
              </a:rPr>
              <a:t>%</a:t>
            </a:r>
            <a:r>
              <a:rPr lang="en-US"/>
              <a:t> denotes zero or many characters.</a:t>
            </a:r>
          </a:p>
          <a:p>
            <a:pPr lvl="1"/>
            <a:r>
              <a:rPr lang="en-US">
                <a:latin typeface="Courier New" pitchFamily="49" charset="0"/>
              </a:rPr>
              <a:t>_</a:t>
            </a:r>
            <a:r>
              <a:rPr lang="en-US"/>
              <a:t> denotes one character.</a:t>
            </a:r>
          </a:p>
        </p:txBody>
      </p:sp>
      <p:sp>
        <p:nvSpPr>
          <p:cNvPr id="27668" name="Rectangle 20"/>
          <p:cNvSpPr>
            <a:spLocks noChangeArrowheads="1"/>
          </p:cNvSpPr>
          <p:nvPr/>
        </p:nvSpPr>
        <p:spPr bwMode="blackWhite">
          <a:xfrm>
            <a:off x="1001713" y="4687888"/>
            <a:ext cx="7138987" cy="860425"/>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dirty="0">
                <a:solidFill>
                  <a:srgbClr val="000000"/>
                </a:solidFill>
                <a:latin typeface="Courier New" pitchFamily="49" charset="0"/>
              </a:rPr>
              <a:t>SELECT	</a:t>
            </a:r>
            <a:r>
              <a:rPr lang="en-US" sz="1800" b="1" dirty="0" err="1">
                <a:solidFill>
                  <a:srgbClr val="000000"/>
                </a:solidFill>
                <a:latin typeface="Courier New" pitchFamily="49" charset="0"/>
              </a:rPr>
              <a:t>first_name</a:t>
            </a:r>
            <a:endParaRPr lang="en-US" sz="1800" b="1" dirty="0">
              <a:solidFill>
                <a:srgbClr val="000000"/>
              </a:solidFill>
              <a:latin typeface="Courier New" pitchFamily="49" charset="0"/>
            </a:endParaRPr>
          </a:p>
          <a:p>
            <a:pPr>
              <a:tabLst>
                <a:tab pos="1200150" algn="l"/>
              </a:tabLst>
            </a:pPr>
            <a:r>
              <a:rPr lang="en-US" sz="1800" b="1" dirty="0">
                <a:solidFill>
                  <a:srgbClr val="000000"/>
                </a:solidFill>
                <a:latin typeface="Courier New" pitchFamily="49" charset="0"/>
              </a:rPr>
              <a:t>FROM 	employees</a:t>
            </a:r>
          </a:p>
          <a:p>
            <a:pPr>
              <a:tabLst>
                <a:tab pos="1200150" algn="l"/>
              </a:tabLst>
            </a:pPr>
            <a:r>
              <a:rPr lang="en-US" sz="1800" b="1" dirty="0">
                <a:solidFill>
                  <a:srgbClr val="000000"/>
                </a:solidFill>
                <a:latin typeface="Courier New" pitchFamily="49" charset="0"/>
              </a:rPr>
              <a:t>WHERE	</a:t>
            </a:r>
            <a:r>
              <a:rPr lang="en-US" sz="1800" b="1" dirty="0" err="1">
                <a:solidFill>
                  <a:srgbClr val="000000"/>
                </a:solidFill>
                <a:latin typeface="Courier New" pitchFamily="49" charset="0"/>
              </a:rPr>
              <a:t>first_name</a:t>
            </a:r>
            <a:r>
              <a:rPr lang="en-US" sz="1800" b="1" dirty="0">
                <a:solidFill>
                  <a:srgbClr val="000000"/>
                </a:solidFill>
                <a:latin typeface="Courier New" pitchFamily="49" charset="0"/>
              </a:rPr>
              <a:t> LIKE 'S%';</a:t>
            </a:r>
          </a:p>
        </p:txBody>
      </p:sp>
      <p:sp>
        <p:nvSpPr>
          <p:cNvPr id="27669" name="Rectangle 21"/>
          <p:cNvSpPr>
            <a:spLocks noChangeArrowheads="1"/>
          </p:cNvSpPr>
          <p:nvPr/>
        </p:nvSpPr>
        <p:spPr bwMode="auto">
          <a:xfrm>
            <a:off x="3746500" y="5211763"/>
            <a:ext cx="1285875"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13" name="Rectangle 17"/>
          <p:cNvSpPr>
            <a:spLocks noGrp="1" noChangeArrowheads="1"/>
          </p:cNvSpPr>
          <p:nvPr>
            <p:ph type="body" idx="1"/>
          </p:nvPr>
        </p:nvSpPr>
        <p:spPr>
          <a:xfrm>
            <a:off x="815975" y="1801813"/>
            <a:ext cx="7648575" cy="3336925"/>
          </a:xfrm>
          <a:noFill/>
          <a:ln/>
        </p:spPr>
        <p:txBody>
          <a:bodyPr/>
          <a:lstStyle/>
          <a:p>
            <a:r>
              <a:rPr lang="en-US"/>
              <a:t>You can combine pattern-matching characters.</a:t>
            </a:r>
          </a:p>
          <a:p>
            <a:pPr>
              <a:buFont typeface="Arial" charset="0"/>
              <a:buNone/>
            </a:pPr>
            <a:endParaRPr lang="en-US"/>
          </a:p>
          <a:p>
            <a:pPr>
              <a:buFont typeface="Arial" charset="0"/>
              <a:buNone/>
            </a:pPr>
            <a:endParaRPr lang="en-US"/>
          </a:p>
          <a:p>
            <a:pPr>
              <a:buFont typeface="Arial" charset="0"/>
              <a:buNone/>
            </a:pPr>
            <a:endParaRPr lang="en-US"/>
          </a:p>
          <a:p>
            <a:pPr>
              <a:buFont typeface="Arial" charset="0"/>
              <a:buNone/>
            </a:pPr>
            <a:endParaRPr lang="en-US"/>
          </a:p>
          <a:p>
            <a:pPr>
              <a:buFont typeface="Arial" charset="0"/>
              <a:buNone/>
            </a:pPr>
            <a:endParaRPr lang="en-US"/>
          </a:p>
          <a:p>
            <a:r>
              <a:rPr lang="en-US"/>
              <a:t>You can use the </a:t>
            </a:r>
            <a:r>
              <a:rPr lang="en-US">
                <a:latin typeface="Courier New" pitchFamily="49" charset="0"/>
              </a:rPr>
              <a:t>ESCAPE</a:t>
            </a:r>
            <a:r>
              <a:rPr lang="en-US"/>
              <a:t> identifier to search for the actual </a:t>
            </a:r>
            <a:r>
              <a:rPr lang="en-US" i="1"/>
              <a:t>%</a:t>
            </a:r>
            <a:r>
              <a:rPr lang="en-US"/>
              <a:t> and </a:t>
            </a:r>
            <a:r>
              <a:rPr lang="en-US" i="1"/>
              <a:t>_ </a:t>
            </a:r>
            <a:r>
              <a:rPr lang="en-US"/>
              <a:t>symbols.</a:t>
            </a:r>
          </a:p>
        </p:txBody>
      </p:sp>
      <p:sp>
        <p:nvSpPr>
          <p:cNvPr id="29714" name="Rectangle 18"/>
          <p:cNvSpPr>
            <a:spLocks noChangeArrowheads="1"/>
          </p:cNvSpPr>
          <p:nvPr/>
        </p:nvSpPr>
        <p:spPr bwMode="blackWhite">
          <a:xfrm>
            <a:off x="987425" y="2205038"/>
            <a:ext cx="6945313" cy="8778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29715" name="Rectangle 19"/>
          <p:cNvSpPr>
            <a:spLocks noGrp="1" noChangeArrowheads="1"/>
          </p:cNvSpPr>
          <p:nvPr>
            <p:ph type="title"/>
          </p:nvPr>
        </p:nvSpPr>
        <p:spPr>
          <a:noFill/>
          <a:ln/>
        </p:spPr>
        <p:txBody>
          <a:bodyPr/>
          <a:lstStyle/>
          <a:p>
            <a:r>
              <a:rPr lang="en-US"/>
              <a:t>Using the </a:t>
            </a:r>
            <a:r>
              <a:rPr lang="en-US">
                <a:latin typeface="Courier New" pitchFamily="49" charset="0"/>
              </a:rPr>
              <a:t>LIKE</a:t>
            </a:r>
            <a:r>
              <a:rPr lang="en-US"/>
              <a:t> Condition</a:t>
            </a:r>
          </a:p>
        </p:txBody>
      </p:sp>
      <p:sp>
        <p:nvSpPr>
          <p:cNvPr id="29716" name="Rectangle 20"/>
          <p:cNvSpPr>
            <a:spLocks noChangeArrowheads="1"/>
          </p:cNvSpPr>
          <p:nvPr/>
        </p:nvSpPr>
        <p:spPr bwMode="auto">
          <a:xfrm>
            <a:off x="1023938" y="2166938"/>
            <a:ext cx="4025900" cy="915987"/>
          </a:xfrm>
          <a:prstGeom prst="rect">
            <a:avLst/>
          </a:prstGeom>
          <a:noFill/>
          <a:ln w="9525">
            <a:noFill/>
            <a:miter lim="800000"/>
            <a:headEnd/>
            <a:tailEnd/>
          </a:ln>
          <a:effectLst/>
        </p:spPr>
        <p:txBody>
          <a:bodyPr wrap="none" lIns="92075" tIns="46038" rIns="92075" bIns="46038">
            <a:spAutoFit/>
          </a:bodyPr>
          <a:lstStyle/>
          <a:p>
            <a:pPr>
              <a:tabLst>
                <a:tab pos="1200150" algn="l"/>
              </a:tabLst>
            </a:pPr>
            <a:r>
              <a:rPr lang="en-US" sz="1800" b="1" dirty="0">
                <a:solidFill>
                  <a:srgbClr val="000000"/>
                </a:solidFill>
                <a:latin typeface="Courier New" pitchFamily="49" charset="0"/>
              </a:rPr>
              <a:t>SELECT </a:t>
            </a:r>
            <a:r>
              <a:rPr lang="en-US" sz="1800" b="1" dirty="0" err="1">
                <a:solidFill>
                  <a:srgbClr val="000000"/>
                </a:solidFill>
                <a:latin typeface="Courier New" pitchFamily="49" charset="0"/>
              </a:rPr>
              <a:t>last_name</a:t>
            </a:r>
            <a:endParaRPr lang="en-US" sz="1800" b="1" dirty="0">
              <a:solidFill>
                <a:srgbClr val="000000"/>
              </a:solidFill>
              <a:latin typeface="Courier New" pitchFamily="49" charset="0"/>
            </a:endParaRPr>
          </a:p>
          <a:p>
            <a:pPr>
              <a:tabLst>
                <a:tab pos="1200150" algn="l"/>
              </a:tabLst>
            </a:pPr>
            <a:r>
              <a:rPr lang="en-US" sz="1800" b="1" dirty="0">
                <a:solidFill>
                  <a:srgbClr val="000000"/>
                </a:solidFill>
                <a:latin typeface="Courier New" pitchFamily="49" charset="0"/>
              </a:rPr>
              <a:t>FROM   employees</a:t>
            </a:r>
          </a:p>
          <a:p>
            <a:pPr>
              <a:tabLst>
                <a:tab pos="1200150" algn="l"/>
              </a:tabLst>
            </a:pPr>
            <a:r>
              <a:rPr lang="en-US" sz="1800" b="1" dirty="0">
                <a:solidFill>
                  <a:srgbClr val="000000"/>
                </a:solidFill>
                <a:latin typeface="Courier New" pitchFamily="49" charset="0"/>
              </a:rPr>
              <a:t>WHERE  </a:t>
            </a:r>
            <a:r>
              <a:rPr lang="en-US" sz="1800" b="1" dirty="0" err="1">
                <a:solidFill>
                  <a:srgbClr val="000000"/>
                </a:solidFill>
                <a:latin typeface="Courier New" pitchFamily="49" charset="0"/>
              </a:rPr>
              <a:t>last_name</a:t>
            </a:r>
            <a:r>
              <a:rPr lang="en-US" sz="1800" b="1" dirty="0">
                <a:solidFill>
                  <a:srgbClr val="000000"/>
                </a:solidFill>
                <a:latin typeface="Courier New" pitchFamily="49" charset="0"/>
              </a:rPr>
              <a:t> LIKE '_o%';</a:t>
            </a:r>
          </a:p>
        </p:txBody>
      </p:sp>
      <p:sp>
        <p:nvSpPr>
          <p:cNvPr id="29717" name="Rectangle 21"/>
          <p:cNvSpPr>
            <a:spLocks noChangeArrowheads="1"/>
          </p:cNvSpPr>
          <p:nvPr/>
        </p:nvSpPr>
        <p:spPr bwMode="auto">
          <a:xfrm>
            <a:off x="3341688" y="2754313"/>
            <a:ext cx="1463675"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pic>
        <p:nvPicPr>
          <p:cNvPr id="29718" name="Picture 22"/>
          <p:cNvPicPr>
            <a:picLocks noChangeAspect="1" noChangeArrowheads="1"/>
          </p:cNvPicPr>
          <p:nvPr/>
        </p:nvPicPr>
        <p:blipFill>
          <a:blip r:embed="rId3"/>
          <a:srcRect/>
          <a:stretch>
            <a:fillRect/>
          </a:stretch>
        </p:blipFill>
        <p:spPr bwMode="auto">
          <a:xfrm>
            <a:off x="981075" y="3201988"/>
            <a:ext cx="6981825" cy="942975"/>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1" name="Rectangle 17"/>
          <p:cNvSpPr>
            <a:spLocks noChangeArrowheads="1"/>
          </p:cNvSpPr>
          <p:nvPr/>
        </p:nvSpPr>
        <p:spPr bwMode="blackWhite">
          <a:xfrm>
            <a:off x="965200" y="2640013"/>
            <a:ext cx="6956425" cy="939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31762" name="Rectangle 18"/>
          <p:cNvSpPr>
            <a:spLocks noGrp="1" noChangeArrowheads="1"/>
          </p:cNvSpPr>
          <p:nvPr>
            <p:ph type="title"/>
          </p:nvPr>
        </p:nvSpPr>
        <p:spPr>
          <a:noFill/>
          <a:ln/>
        </p:spPr>
        <p:txBody>
          <a:bodyPr/>
          <a:lstStyle/>
          <a:p>
            <a:r>
              <a:rPr lang="en-US"/>
              <a:t>Using the </a:t>
            </a:r>
            <a:r>
              <a:rPr lang="en-US">
                <a:latin typeface="Courier New" pitchFamily="49" charset="0"/>
              </a:rPr>
              <a:t>NULL</a:t>
            </a:r>
            <a:r>
              <a:rPr lang="en-US"/>
              <a:t> Conditions</a:t>
            </a:r>
          </a:p>
        </p:txBody>
      </p:sp>
      <p:sp>
        <p:nvSpPr>
          <p:cNvPr id="31763" name="Rectangle 19"/>
          <p:cNvSpPr>
            <a:spLocks noGrp="1" noChangeArrowheads="1"/>
          </p:cNvSpPr>
          <p:nvPr>
            <p:ph type="body" idx="1"/>
          </p:nvPr>
        </p:nvSpPr>
        <p:spPr>
          <a:xfrm>
            <a:off x="885825" y="1795463"/>
            <a:ext cx="7385050" cy="409575"/>
          </a:xfrm>
          <a:noFill/>
          <a:ln/>
        </p:spPr>
        <p:txBody>
          <a:bodyPr/>
          <a:lstStyle/>
          <a:p>
            <a:pPr>
              <a:buFont typeface="Arial" charset="0"/>
              <a:buNone/>
            </a:pPr>
            <a:r>
              <a:rPr lang="en-US"/>
              <a:t>Test for nulls with the </a:t>
            </a:r>
            <a:r>
              <a:rPr lang="en-US">
                <a:latin typeface="Courier New" pitchFamily="49" charset="0"/>
              </a:rPr>
              <a:t>IS NULL</a:t>
            </a:r>
            <a:r>
              <a:rPr lang="en-US"/>
              <a:t> operator.</a:t>
            </a:r>
          </a:p>
        </p:txBody>
      </p:sp>
      <p:sp>
        <p:nvSpPr>
          <p:cNvPr id="31764" name="Rectangle 20"/>
          <p:cNvSpPr>
            <a:spLocks noChangeArrowheads="1"/>
          </p:cNvSpPr>
          <p:nvPr/>
        </p:nvSpPr>
        <p:spPr bwMode="blackWhite">
          <a:xfrm>
            <a:off x="950913" y="2635250"/>
            <a:ext cx="731520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dirty="0">
                <a:solidFill>
                  <a:srgbClr val="000000"/>
                </a:solidFill>
                <a:latin typeface="Courier New" pitchFamily="49" charset="0"/>
              </a:rPr>
              <a:t>SELECT </a:t>
            </a:r>
            <a:r>
              <a:rPr lang="en-US" sz="1800" b="1" dirty="0" err="1">
                <a:solidFill>
                  <a:srgbClr val="000000"/>
                </a:solidFill>
                <a:latin typeface="Courier New" pitchFamily="49" charset="0"/>
              </a:rPr>
              <a:t>last_name</a:t>
            </a:r>
            <a:r>
              <a:rPr lang="en-US" sz="1800" b="1" dirty="0">
                <a:solidFill>
                  <a:srgbClr val="000000"/>
                </a:solidFill>
                <a:latin typeface="Courier New" pitchFamily="49" charset="0"/>
              </a:rPr>
              <a:t>, </a:t>
            </a:r>
            <a:r>
              <a:rPr lang="en-US" sz="1800" b="1" dirty="0" err="1">
                <a:solidFill>
                  <a:srgbClr val="000000"/>
                </a:solidFill>
                <a:latin typeface="Courier New" pitchFamily="49" charset="0"/>
              </a:rPr>
              <a:t>manager_id</a:t>
            </a:r>
            <a:endParaRPr lang="en-US" sz="1800" b="1" dirty="0">
              <a:solidFill>
                <a:srgbClr val="000000"/>
              </a:solidFill>
              <a:latin typeface="Courier New" pitchFamily="49" charset="0"/>
            </a:endParaRPr>
          </a:p>
          <a:p>
            <a:pPr>
              <a:tabLst>
                <a:tab pos="1200150" algn="l"/>
              </a:tabLst>
            </a:pPr>
            <a:r>
              <a:rPr lang="en-US" sz="1800" b="1" dirty="0">
                <a:solidFill>
                  <a:srgbClr val="000000"/>
                </a:solidFill>
                <a:latin typeface="Courier New" pitchFamily="49" charset="0"/>
              </a:rPr>
              <a:t>FROM   employees</a:t>
            </a:r>
          </a:p>
          <a:p>
            <a:pPr>
              <a:tabLst>
                <a:tab pos="1200150" algn="l"/>
              </a:tabLst>
            </a:pPr>
            <a:r>
              <a:rPr lang="en-US" sz="1800" b="1" dirty="0">
                <a:solidFill>
                  <a:srgbClr val="000000"/>
                </a:solidFill>
                <a:latin typeface="Courier New" pitchFamily="49" charset="0"/>
              </a:rPr>
              <a:t>WHERE  </a:t>
            </a:r>
            <a:r>
              <a:rPr lang="en-US" sz="1800" b="1" dirty="0" err="1">
                <a:solidFill>
                  <a:srgbClr val="000000"/>
                </a:solidFill>
                <a:latin typeface="Courier New" pitchFamily="49" charset="0"/>
              </a:rPr>
              <a:t>manager_id</a:t>
            </a:r>
            <a:r>
              <a:rPr lang="en-US" sz="1800" b="1" dirty="0">
                <a:solidFill>
                  <a:srgbClr val="000000"/>
                </a:solidFill>
                <a:latin typeface="Courier New" pitchFamily="49" charset="0"/>
              </a:rPr>
              <a:t> IS NULL;</a:t>
            </a:r>
          </a:p>
        </p:txBody>
      </p:sp>
      <p:sp>
        <p:nvSpPr>
          <p:cNvPr id="31765" name="Rectangle 21"/>
          <p:cNvSpPr>
            <a:spLocks noChangeArrowheads="1"/>
          </p:cNvSpPr>
          <p:nvPr/>
        </p:nvSpPr>
        <p:spPr bwMode="auto">
          <a:xfrm>
            <a:off x="1954213" y="3232150"/>
            <a:ext cx="2524125"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pic>
        <p:nvPicPr>
          <p:cNvPr id="31766" name="Picture 22"/>
          <p:cNvPicPr>
            <a:picLocks noChangeAspect="1" noChangeArrowheads="1"/>
          </p:cNvPicPr>
          <p:nvPr/>
        </p:nvPicPr>
        <p:blipFill>
          <a:blip r:embed="rId3"/>
          <a:srcRect/>
          <a:stretch>
            <a:fillRect/>
          </a:stretch>
        </p:blipFill>
        <p:spPr bwMode="auto">
          <a:xfrm>
            <a:off x="965200" y="3684588"/>
            <a:ext cx="7000875" cy="533400"/>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a:lstStyle/>
          <a:p>
            <a:r>
              <a:rPr lang="en-US"/>
              <a:t>Logical Conditions</a:t>
            </a:r>
          </a:p>
        </p:txBody>
      </p:sp>
      <p:sp>
        <p:nvSpPr>
          <p:cNvPr id="33795" name="Rectangle 3"/>
          <p:cNvSpPr>
            <a:spLocks noChangeArrowheads="1"/>
          </p:cNvSpPr>
          <p:nvPr/>
        </p:nvSpPr>
        <p:spPr bwMode="blackWhite">
          <a:xfrm>
            <a:off x="1473200" y="1698625"/>
            <a:ext cx="1758950" cy="2871788"/>
          </a:xfrm>
          <a:prstGeom prst="rect">
            <a:avLst/>
          </a:prstGeom>
          <a:solidFill>
            <a:srgbClr val="FFCC99"/>
          </a:solidFill>
          <a:ln w="25400">
            <a:solidFill>
              <a:srgbClr val="000000"/>
            </a:solidFill>
            <a:miter lim="800000"/>
            <a:headEnd/>
            <a:tailEnd/>
          </a:ln>
          <a:effectLst/>
        </p:spPr>
        <p:txBody>
          <a:bodyPr lIns="92075" tIns="46038" rIns="92075" bIns="46038"/>
          <a:lstStyle/>
          <a:p>
            <a:pPr>
              <a:lnSpc>
                <a:spcPct val="130000"/>
              </a:lnSpc>
              <a:spcBef>
                <a:spcPct val="60000"/>
              </a:spcBef>
            </a:pPr>
            <a:r>
              <a:rPr lang="en-US" sz="1800" b="1">
                <a:solidFill>
                  <a:srgbClr val="000000"/>
                </a:solidFill>
                <a:latin typeface="Arial" charset="0"/>
              </a:rPr>
              <a:t>Operator</a:t>
            </a:r>
          </a:p>
          <a:p>
            <a:pPr>
              <a:lnSpc>
                <a:spcPct val="130000"/>
              </a:lnSpc>
              <a:spcBef>
                <a:spcPct val="60000"/>
              </a:spcBef>
            </a:pPr>
            <a:r>
              <a:rPr lang="en-US" sz="1800" b="1">
                <a:solidFill>
                  <a:srgbClr val="000000"/>
                </a:solidFill>
                <a:latin typeface="Courier New" pitchFamily="49" charset="0"/>
              </a:rPr>
              <a:t>AND</a:t>
            </a:r>
            <a:br>
              <a:rPr lang="en-US" sz="1800" b="1">
                <a:solidFill>
                  <a:srgbClr val="000000"/>
                </a:solidFill>
                <a:latin typeface="Courier New" pitchFamily="49" charset="0"/>
              </a:rPr>
            </a:br>
            <a:r>
              <a:rPr lang="en-US" sz="1800" b="1">
                <a:solidFill>
                  <a:srgbClr val="000000"/>
                </a:solidFill>
                <a:latin typeface="Arial" charset="0"/>
              </a:rPr>
              <a:t/>
            </a:r>
            <a:br>
              <a:rPr lang="en-US" sz="1800" b="1">
                <a:solidFill>
                  <a:srgbClr val="000000"/>
                </a:solidFill>
                <a:latin typeface="Arial" charset="0"/>
              </a:rPr>
            </a:br>
            <a:r>
              <a:rPr lang="en-US" sz="1800" b="1">
                <a:solidFill>
                  <a:srgbClr val="000000"/>
                </a:solidFill>
                <a:latin typeface="Courier New" pitchFamily="49" charset="0"/>
              </a:rPr>
              <a:t>OR</a:t>
            </a:r>
          </a:p>
          <a:p>
            <a:pPr>
              <a:lnSpc>
                <a:spcPct val="130000"/>
              </a:lnSpc>
              <a:spcBef>
                <a:spcPct val="60000"/>
              </a:spcBef>
            </a:pPr>
            <a:r>
              <a:rPr lang="en-US" sz="1800" b="1">
                <a:solidFill>
                  <a:srgbClr val="000000"/>
                </a:solidFill>
                <a:latin typeface="Arial" charset="0"/>
              </a:rPr>
              <a:t/>
            </a:r>
            <a:br>
              <a:rPr lang="en-US" sz="1800" b="1">
                <a:solidFill>
                  <a:srgbClr val="000000"/>
                </a:solidFill>
                <a:latin typeface="Arial" charset="0"/>
              </a:rPr>
            </a:br>
            <a:r>
              <a:rPr lang="en-US" sz="1800" b="1">
                <a:solidFill>
                  <a:srgbClr val="000000"/>
                </a:solidFill>
                <a:latin typeface="Courier New" pitchFamily="49" charset="0"/>
              </a:rPr>
              <a:t>NOT</a:t>
            </a:r>
          </a:p>
        </p:txBody>
      </p:sp>
      <p:sp>
        <p:nvSpPr>
          <p:cNvPr id="33796" name="Rectangle 4"/>
          <p:cNvSpPr>
            <a:spLocks noChangeArrowheads="1"/>
          </p:cNvSpPr>
          <p:nvPr/>
        </p:nvSpPr>
        <p:spPr bwMode="blackWhite">
          <a:xfrm>
            <a:off x="3213100" y="1698625"/>
            <a:ext cx="4298950" cy="286702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20000"/>
              </a:lnSpc>
              <a:spcBef>
                <a:spcPct val="60000"/>
              </a:spcBef>
            </a:pPr>
            <a:r>
              <a:rPr lang="en-US" sz="1800" b="1">
                <a:solidFill>
                  <a:srgbClr val="000000"/>
                </a:solidFill>
                <a:latin typeface="Arial" charset="0"/>
              </a:rPr>
              <a:t>Meaning</a:t>
            </a:r>
          </a:p>
          <a:p>
            <a:pPr>
              <a:lnSpc>
                <a:spcPct val="120000"/>
              </a:lnSpc>
              <a:spcBef>
                <a:spcPct val="60000"/>
              </a:spcBef>
            </a:pPr>
            <a:r>
              <a:rPr lang="en-US" sz="1800" b="1">
                <a:solidFill>
                  <a:srgbClr val="000000"/>
                </a:solidFill>
                <a:latin typeface="Arial" charset="0"/>
              </a:rPr>
              <a:t>Returns </a:t>
            </a:r>
            <a:r>
              <a:rPr lang="en-US" sz="1800" b="1">
                <a:solidFill>
                  <a:srgbClr val="000000"/>
                </a:solidFill>
                <a:latin typeface="Courier New" pitchFamily="49" charset="0"/>
              </a:rPr>
              <a:t>TRUE</a:t>
            </a:r>
            <a:r>
              <a:rPr lang="en-US" sz="1800" b="1">
                <a:solidFill>
                  <a:srgbClr val="000000"/>
                </a:solidFill>
                <a:latin typeface="Arial" charset="0"/>
              </a:rPr>
              <a:t> if </a:t>
            </a:r>
            <a:r>
              <a:rPr lang="en-US" sz="1800" b="1" i="1">
                <a:solidFill>
                  <a:srgbClr val="000000"/>
                </a:solidFill>
                <a:latin typeface="Arial" charset="0"/>
              </a:rPr>
              <a:t>both </a:t>
            </a:r>
            <a:r>
              <a:rPr lang="en-US" sz="1800" b="1">
                <a:solidFill>
                  <a:srgbClr val="000000"/>
                </a:solidFill>
                <a:latin typeface="Arial" charset="0"/>
              </a:rPr>
              <a:t>component conditions are true	</a:t>
            </a:r>
          </a:p>
          <a:p>
            <a:pPr>
              <a:lnSpc>
                <a:spcPct val="120000"/>
              </a:lnSpc>
              <a:spcBef>
                <a:spcPct val="60000"/>
              </a:spcBef>
            </a:pPr>
            <a:r>
              <a:rPr lang="en-US" sz="1800" b="1">
                <a:solidFill>
                  <a:srgbClr val="000000"/>
                </a:solidFill>
                <a:latin typeface="Arial" charset="0"/>
              </a:rPr>
              <a:t>Returns </a:t>
            </a:r>
            <a:r>
              <a:rPr lang="en-US" sz="1800" b="1">
                <a:solidFill>
                  <a:srgbClr val="000000"/>
                </a:solidFill>
                <a:latin typeface="Courier New" pitchFamily="49" charset="0"/>
              </a:rPr>
              <a:t>TRUE</a:t>
            </a:r>
            <a:r>
              <a:rPr lang="en-US" sz="1800" b="1">
                <a:solidFill>
                  <a:srgbClr val="000000"/>
                </a:solidFill>
                <a:latin typeface="Arial" charset="0"/>
              </a:rPr>
              <a:t> if </a:t>
            </a:r>
            <a:r>
              <a:rPr lang="en-US" sz="1800" b="1" i="1">
                <a:solidFill>
                  <a:srgbClr val="000000"/>
                </a:solidFill>
                <a:latin typeface="Arial" charset="0"/>
              </a:rPr>
              <a:t>either </a:t>
            </a:r>
            <a:r>
              <a:rPr lang="en-US" sz="1800" b="1">
                <a:solidFill>
                  <a:srgbClr val="000000"/>
                </a:solidFill>
                <a:latin typeface="Arial" charset="0"/>
              </a:rPr>
              <a:t>component condition is true</a:t>
            </a:r>
          </a:p>
          <a:p>
            <a:pPr>
              <a:lnSpc>
                <a:spcPct val="110000"/>
              </a:lnSpc>
              <a:spcBef>
                <a:spcPct val="60000"/>
              </a:spcBef>
            </a:pPr>
            <a:r>
              <a:rPr lang="en-US" sz="1800" b="1">
                <a:solidFill>
                  <a:srgbClr val="000000"/>
                </a:solidFill>
                <a:latin typeface="Arial" charset="0"/>
              </a:rPr>
              <a:t>Returns </a:t>
            </a:r>
            <a:r>
              <a:rPr lang="en-US" sz="1800" b="1">
                <a:solidFill>
                  <a:srgbClr val="000000"/>
                </a:solidFill>
                <a:latin typeface="Courier New" pitchFamily="49" charset="0"/>
              </a:rPr>
              <a:t>TRUE</a:t>
            </a:r>
            <a:r>
              <a:rPr lang="en-US" sz="1800" b="1">
                <a:solidFill>
                  <a:srgbClr val="000000"/>
                </a:solidFill>
                <a:latin typeface="Arial" charset="0"/>
              </a:rPr>
              <a:t> if the following  condition is false</a:t>
            </a:r>
          </a:p>
        </p:txBody>
      </p:sp>
      <p:sp>
        <p:nvSpPr>
          <p:cNvPr id="33797" name="Line 5"/>
          <p:cNvSpPr>
            <a:spLocks noChangeShapeType="1"/>
          </p:cNvSpPr>
          <p:nvPr/>
        </p:nvSpPr>
        <p:spPr bwMode="auto">
          <a:xfrm>
            <a:off x="1471613" y="2117725"/>
            <a:ext cx="6032500" cy="7938"/>
          </a:xfrm>
          <a:prstGeom prst="line">
            <a:avLst/>
          </a:prstGeom>
          <a:noFill/>
          <a:ln w="50800">
            <a:solidFill>
              <a:srgbClr val="000000"/>
            </a:solidFill>
            <a:round/>
            <a:headEnd type="none" w="sm" len="sm"/>
            <a:tailEnd type="none" w="sm" len="sm"/>
          </a:ln>
          <a:effectLst/>
        </p:spPr>
        <p:txBody>
          <a:bodyPr/>
          <a:lstStyle/>
          <a:p>
            <a:endParaRPr lang="en-US"/>
          </a:p>
        </p:txBody>
      </p:sp>
      <p:sp>
        <p:nvSpPr>
          <p:cNvPr id="33798" name="Line 6"/>
          <p:cNvSpPr>
            <a:spLocks noChangeShapeType="1"/>
          </p:cNvSpPr>
          <p:nvPr/>
        </p:nvSpPr>
        <p:spPr bwMode="auto">
          <a:xfrm>
            <a:off x="1470025" y="2986088"/>
            <a:ext cx="6035675" cy="0"/>
          </a:xfrm>
          <a:prstGeom prst="line">
            <a:avLst/>
          </a:prstGeom>
          <a:noFill/>
          <a:ln w="25400">
            <a:solidFill>
              <a:srgbClr val="000000"/>
            </a:solidFill>
            <a:round/>
            <a:headEnd type="none" w="sm" len="sm"/>
            <a:tailEnd type="none" w="sm" len="sm"/>
          </a:ln>
          <a:effectLst/>
        </p:spPr>
        <p:txBody>
          <a:bodyPr/>
          <a:lstStyle/>
          <a:p>
            <a:endParaRPr lang="en-US"/>
          </a:p>
        </p:txBody>
      </p:sp>
      <p:sp>
        <p:nvSpPr>
          <p:cNvPr id="33799" name="Line 7"/>
          <p:cNvSpPr>
            <a:spLocks noChangeShapeType="1"/>
          </p:cNvSpPr>
          <p:nvPr/>
        </p:nvSpPr>
        <p:spPr bwMode="auto">
          <a:xfrm>
            <a:off x="1470025" y="3816350"/>
            <a:ext cx="6048375" cy="0"/>
          </a:xfrm>
          <a:prstGeom prst="line">
            <a:avLst/>
          </a:prstGeom>
          <a:noFill/>
          <a:ln w="254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16"/>
          <p:cNvSpPr>
            <a:spLocks noChangeArrowheads="1"/>
          </p:cNvSpPr>
          <p:nvPr/>
        </p:nvSpPr>
        <p:spPr bwMode="blackWhite">
          <a:xfrm>
            <a:off x="984250" y="2346325"/>
            <a:ext cx="6980238"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35857" name="Rectangle 17"/>
          <p:cNvSpPr>
            <a:spLocks noGrp="1" noChangeArrowheads="1"/>
          </p:cNvSpPr>
          <p:nvPr>
            <p:ph type="title"/>
          </p:nvPr>
        </p:nvSpPr>
        <p:spPr>
          <a:noFill/>
          <a:ln/>
        </p:spPr>
        <p:txBody>
          <a:bodyPr/>
          <a:lstStyle/>
          <a:p>
            <a:r>
              <a:rPr lang="en-US"/>
              <a:t>Using the </a:t>
            </a:r>
            <a:r>
              <a:rPr lang="en-US">
                <a:latin typeface="Courier New" pitchFamily="49" charset="0"/>
              </a:rPr>
              <a:t>AND</a:t>
            </a:r>
            <a:r>
              <a:rPr lang="en-US"/>
              <a:t> Operator</a:t>
            </a:r>
          </a:p>
        </p:txBody>
      </p:sp>
      <p:sp>
        <p:nvSpPr>
          <p:cNvPr id="35858" name="Rectangle 18"/>
          <p:cNvSpPr>
            <a:spLocks noChangeArrowheads="1"/>
          </p:cNvSpPr>
          <p:nvPr/>
        </p:nvSpPr>
        <p:spPr bwMode="auto">
          <a:xfrm>
            <a:off x="889000" y="1793875"/>
            <a:ext cx="5468938" cy="409575"/>
          </a:xfrm>
          <a:prstGeom prst="rect">
            <a:avLst/>
          </a:prstGeom>
          <a:noFill/>
          <a:ln w="9525">
            <a:noFill/>
            <a:miter lim="800000"/>
            <a:headEnd/>
            <a:tailEnd/>
          </a:ln>
          <a:effectLst/>
        </p:spPr>
        <p:txBody>
          <a:bodyPr wrap="none" lIns="92075" tIns="46038" rIns="92075" bIns="46038">
            <a:spAutoFit/>
          </a:bodyPr>
          <a:lstStyle/>
          <a:p>
            <a:pPr defTabSz="346075">
              <a:lnSpc>
                <a:spcPct val="95000"/>
              </a:lnSpc>
              <a:spcBef>
                <a:spcPct val="35000"/>
              </a:spcBef>
              <a:tabLst>
                <a:tab pos="571500" algn="l"/>
              </a:tabLst>
            </a:pPr>
            <a:r>
              <a:rPr lang="en-US" sz="2200" b="1">
                <a:solidFill>
                  <a:srgbClr val="FFFFCC"/>
                </a:solidFill>
                <a:latin typeface="Courier New" pitchFamily="49" charset="0"/>
              </a:rPr>
              <a:t>AND</a:t>
            </a:r>
            <a:r>
              <a:rPr lang="en-US" sz="2200" b="1">
                <a:solidFill>
                  <a:srgbClr val="FFFFCC"/>
                </a:solidFill>
                <a:latin typeface="Arial" charset="0"/>
              </a:rPr>
              <a:t> requires both conditions to be true.</a:t>
            </a:r>
          </a:p>
        </p:txBody>
      </p:sp>
      <p:sp>
        <p:nvSpPr>
          <p:cNvPr id="35859" name="Rectangle 19"/>
          <p:cNvSpPr>
            <a:spLocks noChangeArrowheads="1"/>
          </p:cNvSpPr>
          <p:nvPr/>
        </p:nvSpPr>
        <p:spPr bwMode="blackWhite">
          <a:xfrm>
            <a:off x="965200" y="2333625"/>
            <a:ext cx="7315200" cy="1216025"/>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dirty="0">
                <a:solidFill>
                  <a:srgbClr val="000000"/>
                </a:solidFill>
                <a:latin typeface="Courier New" pitchFamily="49" charset="0"/>
              </a:rPr>
              <a:t>SELECT </a:t>
            </a:r>
            <a:r>
              <a:rPr lang="en-US" sz="1800" b="1" dirty="0" err="1">
                <a:solidFill>
                  <a:srgbClr val="000000"/>
                </a:solidFill>
                <a:latin typeface="Courier New" pitchFamily="49" charset="0"/>
              </a:rPr>
              <a:t>employee_id</a:t>
            </a:r>
            <a:r>
              <a:rPr lang="en-US" sz="1800" b="1" dirty="0">
                <a:solidFill>
                  <a:srgbClr val="000000"/>
                </a:solidFill>
                <a:latin typeface="Courier New" pitchFamily="49" charset="0"/>
              </a:rPr>
              <a:t>, </a:t>
            </a:r>
            <a:r>
              <a:rPr lang="en-US" sz="1800" b="1" dirty="0" err="1">
                <a:solidFill>
                  <a:srgbClr val="000000"/>
                </a:solidFill>
                <a:latin typeface="Courier New" pitchFamily="49" charset="0"/>
              </a:rPr>
              <a:t>last_name</a:t>
            </a:r>
            <a:r>
              <a:rPr lang="en-US" sz="1800" b="1" dirty="0">
                <a:solidFill>
                  <a:srgbClr val="000000"/>
                </a:solidFill>
                <a:latin typeface="Courier New" pitchFamily="49" charset="0"/>
              </a:rPr>
              <a:t>, </a:t>
            </a:r>
            <a:r>
              <a:rPr lang="en-US" sz="1800" b="1" dirty="0" err="1">
                <a:solidFill>
                  <a:srgbClr val="000000"/>
                </a:solidFill>
                <a:latin typeface="Courier New" pitchFamily="49" charset="0"/>
              </a:rPr>
              <a:t>job_id</a:t>
            </a:r>
            <a:r>
              <a:rPr lang="en-US" sz="1800" b="1" dirty="0">
                <a:solidFill>
                  <a:srgbClr val="000000"/>
                </a:solidFill>
                <a:latin typeface="Courier New" pitchFamily="49" charset="0"/>
              </a:rPr>
              <a:t>, salary</a:t>
            </a:r>
          </a:p>
          <a:p>
            <a:pPr>
              <a:tabLst>
                <a:tab pos="1200150" algn="l"/>
              </a:tabLst>
            </a:pPr>
            <a:r>
              <a:rPr lang="en-US" sz="1800" b="1" dirty="0">
                <a:solidFill>
                  <a:srgbClr val="000000"/>
                </a:solidFill>
                <a:latin typeface="Courier New" pitchFamily="49" charset="0"/>
              </a:rPr>
              <a:t>FROM   employees</a:t>
            </a:r>
          </a:p>
          <a:p>
            <a:pPr>
              <a:tabLst>
                <a:tab pos="1200150" algn="l"/>
              </a:tabLst>
            </a:pPr>
            <a:r>
              <a:rPr lang="en-US" sz="1800" b="1" dirty="0">
                <a:solidFill>
                  <a:srgbClr val="000000"/>
                </a:solidFill>
                <a:latin typeface="Courier New" pitchFamily="49" charset="0"/>
              </a:rPr>
              <a:t>WHERE  salary &gt;=10000</a:t>
            </a:r>
          </a:p>
          <a:p>
            <a:pPr>
              <a:tabLst>
                <a:tab pos="1200150" algn="l"/>
              </a:tabLst>
            </a:pPr>
            <a:r>
              <a:rPr lang="en-US" sz="1800" b="1" dirty="0">
                <a:solidFill>
                  <a:srgbClr val="000000"/>
                </a:solidFill>
                <a:latin typeface="Courier New" pitchFamily="49" charset="0"/>
              </a:rPr>
              <a:t>AND    </a:t>
            </a:r>
            <a:r>
              <a:rPr lang="en-US" sz="1800" b="1" dirty="0" err="1">
                <a:solidFill>
                  <a:srgbClr val="000000"/>
                </a:solidFill>
                <a:latin typeface="Courier New" pitchFamily="49" charset="0"/>
              </a:rPr>
              <a:t>job_id</a:t>
            </a:r>
            <a:r>
              <a:rPr lang="en-US" sz="1800" b="1" dirty="0">
                <a:solidFill>
                  <a:srgbClr val="000000"/>
                </a:solidFill>
                <a:latin typeface="Courier New" pitchFamily="49" charset="0"/>
              </a:rPr>
              <a:t> LIKE '%MAN%';</a:t>
            </a:r>
          </a:p>
        </p:txBody>
      </p:sp>
      <p:sp>
        <p:nvSpPr>
          <p:cNvPr id="35860" name="Rectangle 20"/>
          <p:cNvSpPr>
            <a:spLocks noChangeArrowheads="1"/>
          </p:cNvSpPr>
          <p:nvPr/>
        </p:nvSpPr>
        <p:spPr bwMode="auto">
          <a:xfrm>
            <a:off x="1952625" y="2944813"/>
            <a:ext cx="2662238" cy="55880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pic>
        <p:nvPicPr>
          <p:cNvPr id="35861" name="Picture 21"/>
          <p:cNvPicPr>
            <a:picLocks noChangeAspect="1" noChangeArrowheads="1"/>
          </p:cNvPicPr>
          <p:nvPr/>
        </p:nvPicPr>
        <p:blipFill>
          <a:blip r:embed="rId3"/>
          <a:srcRect/>
          <a:stretch>
            <a:fillRect/>
          </a:stretch>
        </p:blipFill>
        <p:spPr bwMode="auto">
          <a:xfrm>
            <a:off x="984250" y="3656013"/>
            <a:ext cx="7010400" cy="733425"/>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4" name="Rectangle 16"/>
          <p:cNvSpPr>
            <a:spLocks noChangeArrowheads="1"/>
          </p:cNvSpPr>
          <p:nvPr/>
        </p:nvSpPr>
        <p:spPr bwMode="blackWhite">
          <a:xfrm>
            <a:off x="1044575" y="2241550"/>
            <a:ext cx="6969125"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37905" name="Rectangle 17"/>
          <p:cNvSpPr>
            <a:spLocks noGrp="1" noChangeArrowheads="1"/>
          </p:cNvSpPr>
          <p:nvPr>
            <p:ph type="title"/>
          </p:nvPr>
        </p:nvSpPr>
        <p:spPr>
          <a:noFill/>
          <a:ln/>
        </p:spPr>
        <p:txBody>
          <a:bodyPr/>
          <a:lstStyle/>
          <a:p>
            <a:r>
              <a:rPr lang="en-US"/>
              <a:t>Using the </a:t>
            </a:r>
            <a:r>
              <a:rPr lang="en-US">
                <a:latin typeface="Courier New" pitchFamily="49" charset="0"/>
              </a:rPr>
              <a:t>OR</a:t>
            </a:r>
            <a:r>
              <a:rPr lang="en-US"/>
              <a:t> Operator</a:t>
            </a:r>
          </a:p>
        </p:txBody>
      </p:sp>
      <p:sp>
        <p:nvSpPr>
          <p:cNvPr id="37906" name="Rectangle 18"/>
          <p:cNvSpPr>
            <a:spLocks noChangeArrowheads="1"/>
          </p:cNvSpPr>
          <p:nvPr/>
        </p:nvSpPr>
        <p:spPr bwMode="auto">
          <a:xfrm>
            <a:off x="796925" y="1792288"/>
            <a:ext cx="7724775" cy="4095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tabLst>
                <a:tab pos="571500" algn="l"/>
              </a:tabLst>
            </a:pPr>
            <a:r>
              <a:rPr lang="en-US" sz="2200" b="1">
                <a:solidFill>
                  <a:srgbClr val="FFFFCC"/>
                </a:solidFill>
                <a:latin typeface="Courier New" pitchFamily="49" charset="0"/>
              </a:rPr>
              <a:t>OR</a:t>
            </a:r>
            <a:r>
              <a:rPr lang="en-US" sz="2200" b="1">
                <a:solidFill>
                  <a:srgbClr val="FFFFCC"/>
                </a:solidFill>
                <a:latin typeface="Arial" charset="0"/>
              </a:rPr>
              <a:t> requires either condition to be true.</a:t>
            </a:r>
          </a:p>
        </p:txBody>
      </p:sp>
      <p:sp>
        <p:nvSpPr>
          <p:cNvPr id="37907" name="Rectangle 19"/>
          <p:cNvSpPr>
            <a:spLocks noChangeArrowheads="1"/>
          </p:cNvSpPr>
          <p:nvPr/>
        </p:nvSpPr>
        <p:spPr bwMode="blackWhite">
          <a:xfrm>
            <a:off x="1042988" y="2224088"/>
            <a:ext cx="6473825" cy="1216025"/>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dirty="0">
                <a:solidFill>
                  <a:srgbClr val="000000"/>
                </a:solidFill>
                <a:latin typeface="Courier New" pitchFamily="49" charset="0"/>
              </a:rPr>
              <a:t>SELECT </a:t>
            </a:r>
            <a:r>
              <a:rPr lang="en-US" sz="1800" b="1" dirty="0" err="1">
                <a:solidFill>
                  <a:srgbClr val="000000"/>
                </a:solidFill>
                <a:latin typeface="Courier New" pitchFamily="49" charset="0"/>
              </a:rPr>
              <a:t>employee_id</a:t>
            </a:r>
            <a:r>
              <a:rPr lang="en-US" sz="1800" b="1" dirty="0">
                <a:solidFill>
                  <a:srgbClr val="000000"/>
                </a:solidFill>
                <a:latin typeface="Courier New" pitchFamily="49" charset="0"/>
              </a:rPr>
              <a:t>, </a:t>
            </a:r>
            <a:r>
              <a:rPr lang="en-US" sz="1800" b="1" dirty="0" err="1">
                <a:solidFill>
                  <a:srgbClr val="000000"/>
                </a:solidFill>
                <a:latin typeface="Courier New" pitchFamily="49" charset="0"/>
              </a:rPr>
              <a:t>last_name</a:t>
            </a:r>
            <a:r>
              <a:rPr lang="en-US" sz="1800" b="1" dirty="0">
                <a:solidFill>
                  <a:srgbClr val="000000"/>
                </a:solidFill>
                <a:latin typeface="Courier New" pitchFamily="49" charset="0"/>
              </a:rPr>
              <a:t>, </a:t>
            </a:r>
            <a:r>
              <a:rPr lang="en-US" sz="1800" b="1" dirty="0" err="1">
                <a:solidFill>
                  <a:srgbClr val="000000"/>
                </a:solidFill>
                <a:latin typeface="Courier New" pitchFamily="49" charset="0"/>
              </a:rPr>
              <a:t>job_id</a:t>
            </a:r>
            <a:r>
              <a:rPr lang="en-US" sz="1800" b="1" dirty="0">
                <a:solidFill>
                  <a:srgbClr val="000000"/>
                </a:solidFill>
                <a:latin typeface="Courier New" pitchFamily="49" charset="0"/>
              </a:rPr>
              <a:t>, salary</a:t>
            </a:r>
          </a:p>
          <a:p>
            <a:pPr>
              <a:tabLst>
                <a:tab pos="1200150" algn="l"/>
              </a:tabLst>
            </a:pPr>
            <a:r>
              <a:rPr lang="en-US" sz="1800" b="1" dirty="0">
                <a:solidFill>
                  <a:srgbClr val="000000"/>
                </a:solidFill>
                <a:latin typeface="Courier New" pitchFamily="49" charset="0"/>
              </a:rPr>
              <a:t>FROM   employees</a:t>
            </a:r>
          </a:p>
          <a:p>
            <a:pPr>
              <a:tabLst>
                <a:tab pos="1200150" algn="l"/>
              </a:tabLst>
            </a:pPr>
            <a:r>
              <a:rPr lang="en-US" sz="1800" b="1" dirty="0">
                <a:solidFill>
                  <a:srgbClr val="000000"/>
                </a:solidFill>
                <a:latin typeface="Courier New" pitchFamily="49" charset="0"/>
              </a:rPr>
              <a:t>WHERE  salary &gt;= 10000</a:t>
            </a:r>
          </a:p>
          <a:p>
            <a:pPr>
              <a:tabLst>
                <a:tab pos="1200150" algn="l"/>
              </a:tabLst>
            </a:pPr>
            <a:r>
              <a:rPr lang="en-US" sz="1800" b="1" dirty="0">
                <a:solidFill>
                  <a:srgbClr val="000000"/>
                </a:solidFill>
                <a:latin typeface="Courier New" pitchFamily="49" charset="0"/>
              </a:rPr>
              <a:t>OR     </a:t>
            </a:r>
            <a:r>
              <a:rPr lang="en-US" sz="1800" b="1" dirty="0" err="1">
                <a:solidFill>
                  <a:srgbClr val="000000"/>
                </a:solidFill>
                <a:latin typeface="Courier New" pitchFamily="49" charset="0"/>
              </a:rPr>
              <a:t>job_id</a:t>
            </a:r>
            <a:r>
              <a:rPr lang="en-US" sz="1800" b="1" dirty="0">
                <a:solidFill>
                  <a:srgbClr val="000000"/>
                </a:solidFill>
                <a:latin typeface="Courier New" pitchFamily="49" charset="0"/>
              </a:rPr>
              <a:t> LIKE '%MAN%';</a:t>
            </a:r>
          </a:p>
        </p:txBody>
      </p:sp>
      <p:sp>
        <p:nvSpPr>
          <p:cNvPr id="37908" name="Rectangle 20"/>
          <p:cNvSpPr>
            <a:spLocks noChangeArrowheads="1"/>
          </p:cNvSpPr>
          <p:nvPr/>
        </p:nvSpPr>
        <p:spPr bwMode="auto">
          <a:xfrm>
            <a:off x="2000250" y="2825750"/>
            <a:ext cx="2674938" cy="57150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pic>
        <p:nvPicPr>
          <p:cNvPr id="37909" name="Picture 21"/>
          <p:cNvPicPr>
            <a:picLocks noChangeAspect="1" noChangeArrowheads="1"/>
          </p:cNvPicPr>
          <p:nvPr/>
        </p:nvPicPr>
        <p:blipFill>
          <a:blip r:embed="rId3"/>
          <a:srcRect/>
          <a:stretch>
            <a:fillRect/>
          </a:stretch>
        </p:blipFill>
        <p:spPr bwMode="auto">
          <a:xfrm>
            <a:off x="1044575" y="3559175"/>
            <a:ext cx="6991350" cy="1971675"/>
          </a:xfrm>
          <a:prstGeom prst="rect">
            <a:avLst/>
          </a:prstGeom>
          <a:noFill/>
          <a:ln w="25400">
            <a:noFill/>
            <a:miter lim="800000"/>
            <a:headEnd type="none" w="sm" len="sm"/>
            <a:tailEnd type="none" w="sm" len="sm"/>
          </a:ln>
          <a:effectLst/>
        </p:spPr>
      </p:pic>
      <p:pic>
        <p:nvPicPr>
          <p:cNvPr id="37910" name="Picture 22"/>
          <p:cNvPicPr>
            <a:picLocks noChangeAspect="1" noChangeArrowheads="1"/>
          </p:cNvPicPr>
          <p:nvPr/>
        </p:nvPicPr>
        <p:blipFill>
          <a:blip r:embed="rId4"/>
          <a:srcRect/>
          <a:stretch>
            <a:fillRect/>
          </a:stretch>
        </p:blipFill>
        <p:spPr bwMode="auto">
          <a:xfrm>
            <a:off x="1044575" y="5524500"/>
            <a:ext cx="6985000" cy="209550"/>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1" name="Rectangle 15"/>
          <p:cNvSpPr>
            <a:spLocks noChangeArrowheads="1"/>
          </p:cNvSpPr>
          <p:nvPr/>
        </p:nvSpPr>
        <p:spPr bwMode="blackWhite">
          <a:xfrm>
            <a:off x="790575" y="1574800"/>
            <a:ext cx="7024688" cy="12366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39952" name="Rectangle 16"/>
          <p:cNvSpPr>
            <a:spLocks noChangeArrowheads="1"/>
          </p:cNvSpPr>
          <p:nvPr/>
        </p:nvSpPr>
        <p:spPr bwMode="blackWhite">
          <a:xfrm>
            <a:off x="814388" y="1692275"/>
            <a:ext cx="6891337"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dirty="0">
                <a:solidFill>
                  <a:srgbClr val="000000"/>
                </a:solidFill>
                <a:latin typeface="Courier New" pitchFamily="49" charset="0"/>
              </a:rPr>
              <a:t>SELECT </a:t>
            </a:r>
            <a:r>
              <a:rPr lang="en-US" sz="1800" b="1" dirty="0" err="1">
                <a:solidFill>
                  <a:srgbClr val="000000"/>
                </a:solidFill>
                <a:latin typeface="Courier New" pitchFamily="49" charset="0"/>
              </a:rPr>
              <a:t>last_name</a:t>
            </a:r>
            <a:r>
              <a:rPr lang="en-US" sz="1800" b="1" dirty="0">
                <a:solidFill>
                  <a:srgbClr val="000000"/>
                </a:solidFill>
                <a:latin typeface="Courier New" pitchFamily="49" charset="0"/>
              </a:rPr>
              <a:t>, </a:t>
            </a:r>
            <a:r>
              <a:rPr lang="en-US" sz="1800" b="1" dirty="0" err="1">
                <a:solidFill>
                  <a:srgbClr val="000000"/>
                </a:solidFill>
                <a:latin typeface="Courier New" pitchFamily="49" charset="0"/>
              </a:rPr>
              <a:t>job_id</a:t>
            </a:r>
            <a:endParaRPr lang="en-US" sz="1800" b="1" dirty="0">
              <a:solidFill>
                <a:srgbClr val="000000"/>
              </a:solidFill>
              <a:latin typeface="Courier New" pitchFamily="49" charset="0"/>
            </a:endParaRPr>
          </a:p>
          <a:p>
            <a:pPr>
              <a:tabLst>
                <a:tab pos="1200150" algn="l"/>
              </a:tabLst>
            </a:pPr>
            <a:r>
              <a:rPr lang="en-US" sz="1800" b="1" dirty="0">
                <a:solidFill>
                  <a:srgbClr val="000000"/>
                </a:solidFill>
                <a:latin typeface="Courier New" pitchFamily="49" charset="0"/>
              </a:rPr>
              <a:t>FROM   employees</a:t>
            </a:r>
          </a:p>
          <a:p>
            <a:pPr>
              <a:tabLst>
                <a:tab pos="1200150" algn="l"/>
              </a:tabLst>
            </a:pPr>
            <a:r>
              <a:rPr lang="en-US" sz="1800" b="1" dirty="0">
                <a:solidFill>
                  <a:srgbClr val="000000"/>
                </a:solidFill>
                <a:latin typeface="Courier New" pitchFamily="49" charset="0"/>
              </a:rPr>
              <a:t>WHERE  </a:t>
            </a:r>
            <a:r>
              <a:rPr lang="en-US" sz="1800" b="1" dirty="0" err="1">
                <a:solidFill>
                  <a:srgbClr val="000000"/>
                </a:solidFill>
                <a:latin typeface="Courier New" pitchFamily="49" charset="0"/>
              </a:rPr>
              <a:t>job_id</a:t>
            </a:r>
            <a:r>
              <a:rPr lang="en-US" sz="1800" b="1" dirty="0">
                <a:solidFill>
                  <a:srgbClr val="000000"/>
                </a:solidFill>
                <a:latin typeface="Courier New" pitchFamily="49" charset="0"/>
              </a:rPr>
              <a:t> </a:t>
            </a:r>
          </a:p>
          <a:p>
            <a:pPr>
              <a:tabLst>
                <a:tab pos="1200150" algn="l"/>
              </a:tabLst>
            </a:pPr>
            <a:r>
              <a:rPr lang="en-US" sz="1800" b="1" dirty="0">
                <a:solidFill>
                  <a:srgbClr val="000000"/>
                </a:solidFill>
                <a:latin typeface="Courier New" pitchFamily="49" charset="0"/>
              </a:rPr>
              <a:t>       NOT IN ('IT_PROG', 'ST_CLERK', 'SA_REP');</a:t>
            </a:r>
          </a:p>
        </p:txBody>
      </p:sp>
      <p:sp>
        <p:nvSpPr>
          <p:cNvPr id="39953" name="Rectangle 17"/>
          <p:cNvSpPr>
            <a:spLocks noGrp="1" noChangeArrowheads="1"/>
          </p:cNvSpPr>
          <p:nvPr>
            <p:ph type="title"/>
          </p:nvPr>
        </p:nvSpPr>
        <p:spPr>
          <a:noFill/>
          <a:ln/>
        </p:spPr>
        <p:txBody>
          <a:bodyPr/>
          <a:lstStyle/>
          <a:p>
            <a:r>
              <a:rPr lang="en-US"/>
              <a:t>Using the </a:t>
            </a:r>
            <a:r>
              <a:rPr lang="en-US">
                <a:latin typeface="Courier New" pitchFamily="49" charset="0"/>
              </a:rPr>
              <a:t>NOT</a:t>
            </a:r>
            <a:r>
              <a:rPr lang="en-US"/>
              <a:t> Operator</a:t>
            </a:r>
          </a:p>
        </p:txBody>
      </p:sp>
      <p:sp>
        <p:nvSpPr>
          <p:cNvPr id="39954" name="Rectangle 18"/>
          <p:cNvSpPr>
            <a:spLocks noChangeArrowheads="1"/>
          </p:cNvSpPr>
          <p:nvPr/>
        </p:nvSpPr>
        <p:spPr bwMode="auto">
          <a:xfrm>
            <a:off x="1773238" y="2160588"/>
            <a:ext cx="5524500" cy="58420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pic>
        <p:nvPicPr>
          <p:cNvPr id="39955" name="Picture 19"/>
          <p:cNvPicPr>
            <a:picLocks noChangeAspect="1" noChangeArrowheads="1"/>
          </p:cNvPicPr>
          <p:nvPr/>
        </p:nvPicPr>
        <p:blipFill>
          <a:blip r:embed="rId3"/>
          <a:srcRect/>
          <a:stretch>
            <a:fillRect/>
          </a:stretch>
        </p:blipFill>
        <p:spPr bwMode="auto">
          <a:xfrm>
            <a:off x="790575" y="3173413"/>
            <a:ext cx="6991350" cy="2409825"/>
          </a:xfrm>
          <a:prstGeom prst="rect">
            <a:avLst/>
          </a:prstGeom>
          <a:noFill/>
          <a:ln w="25400">
            <a:noFill/>
            <a:miter lim="800000"/>
            <a:headEnd type="none" w="sm" len="sm"/>
            <a:tailEnd type="none" w="sm" len="sm"/>
          </a:ln>
          <a:effectLst/>
        </p:spPr>
      </p:pic>
      <p:pic>
        <p:nvPicPr>
          <p:cNvPr id="39956" name="Picture 20"/>
          <p:cNvPicPr>
            <a:picLocks noChangeAspect="1" noChangeArrowheads="1"/>
          </p:cNvPicPr>
          <p:nvPr/>
        </p:nvPicPr>
        <p:blipFill>
          <a:blip r:embed="rId4"/>
          <a:srcRect/>
          <a:stretch>
            <a:fillRect/>
          </a:stretch>
        </p:blipFill>
        <p:spPr bwMode="auto">
          <a:xfrm>
            <a:off x="790575" y="5568950"/>
            <a:ext cx="6981825" cy="192088"/>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a:lstStyle/>
          <a:p>
            <a:r>
              <a:rPr lang="en-US"/>
              <a:t>Rules of Precedence</a:t>
            </a:r>
          </a:p>
        </p:txBody>
      </p:sp>
      <p:sp>
        <p:nvSpPr>
          <p:cNvPr id="41987" name="Rectangle 3"/>
          <p:cNvSpPr>
            <a:spLocks noChangeArrowheads="1"/>
          </p:cNvSpPr>
          <p:nvPr/>
        </p:nvSpPr>
        <p:spPr bwMode="auto">
          <a:xfrm>
            <a:off x="838200" y="5481638"/>
            <a:ext cx="7385050" cy="409575"/>
          </a:xfrm>
          <a:prstGeom prst="rect">
            <a:avLst/>
          </a:prstGeom>
          <a:noFill/>
          <a:ln w="9525">
            <a:noFill/>
            <a:miter lim="800000"/>
            <a:headEnd/>
            <a:tailEnd/>
          </a:ln>
          <a:effectLst/>
        </p:spPr>
        <p:txBody>
          <a:bodyPr lIns="92075" tIns="46038" rIns="92075" bIns="46038">
            <a:spAutoFit/>
          </a:bodyPr>
          <a:lstStyle/>
          <a:p>
            <a:pPr defTabSz="346075">
              <a:lnSpc>
                <a:spcPct val="95000"/>
              </a:lnSpc>
              <a:spcBef>
                <a:spcPct val="35000"/>
              </a:spcBef>
              <a:tabLst>
                <a:tab pos="571500" algn="l"/>
              </a:tabLst>
            </a:pPr>
            <a:r>
              <a:rPr lang="en-US" sz="2200" b="1">
                <a:solidFill>
                  <a:schemeClr val="tx1"/>
                </a:solidFill>
                <a:latin typeface="Arial" charset="0"/>
              </a:rPr>
              <a:t>Override rules of precedence by using parentheses.</a:t>
            </a:r>
          </a:p>
        </p:txBody>
      </p:sp>
      <p:sp>
        <p:nvSpPr>
          <p:cNvPr id="41988" name="Rectangle 4"/>
          <p:cNvSpPr>
            <a:spLocks noChangeArrowheads="1"/>
          </p:cNvSpPr>
          <p:nvPr/>
        </p:nvSpPr>
        <p:spPr bwMode="blackWhite">
          <a:xfrm>
            <a:off x="774700" y="1698625"/>
            <a:ext cx="7664450" cy="3622675"/>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41989" name="Line 5"/>
          <p:cNvSpPr>
            <a:spLocks noChangeShapeType="1"/>
          </p:cNvSpPr>
          <p:nvPr/>
        </p:nvSpPr>
        <p:spPr bwMode="auto">
          <a:xfrm>
            <a:off x="774700" y="2252663"/>
            <a:ext cx="7620000" cy="1587"/>
          </a:xfrm>
          <a:prstGeom prst="line">
            <a:avLst/>
          </a:prstGeom>
          <a:noFill/>
          <a:ln w="50800">
            <a:solidFill>
              <a:srgbClr val="000000"/>
            </a:solidFill>
            <a:round/>
            <a:headEnd type="none" w="sm" len="sm"/>
            <a:tailEnd type="none" w="sm" len="sm"/>
          </a:ln>
          <a:effectLst/>
        </p:spPr>
        <p:txBody>
          <a:bodyPr/>
          <a:lstStyle/>
          <a:p>
            <a:endParaRPr lang="en-US"/>
          </a:p>
        </p:txBody>
      </p:sp>
      <p:sp>
        <p:nvSpPr>
          <p:cNvPr id="41990" name="Line 6"/>
          <p:cNvSpPr>
            <a:spLocks noChangeShapeType="1"/>
          </p:cNvSpPr>
          <p:nvPr/>
        </p:nvSpPr>
        <p:spPr bwMode="auto">
          <a:xfrm>
            <a:off x="758825" y="3395663"/>
            <a:ext cx="7626350" cy="1587"/>
          </a:xfrm>
          <a:prstGeom prst="line">
            <a:avLst/>
          </a:prstGeom>
          <a:noFill/>
          <a:ln w="25400">
            <a:solidFill>
              <a:srgbClr val="000000"/>
            </a:solidFill>
            <a:round/>
            <a:headEnd type="none" w="sm" len="sm"/>
            <a:tailEnd type="none" w="sm" len="sm"/>
          </a:ln>
          <a:effectLst/>
        </p:spPr>
        <p:txBody>
          <a:bodyPr/>
          <a:lstStyle/>
          <a:p>
            <a:endParaRPr lang="en-US"/>
          </a:p>
        </p:txBody>
      </p:sp>
      <p:sp>
        <p:nvSpPr>
          <p:cNvPr id="41991" name="Line 7"/>
          <p:cNvSpPr>
            <a:spLocks noChangeShapeType="1"/>
          </p:cNvSpPr>
          <p:nvPr/>
        </p:nvSpPr>
        <p:spPr bwMode="auto">
          <a:xfrm>
            <a:off x="4013200" y="1706563"/>
            <a:ext cx="0" cy="3652837"/>
          </a:xfrm>
          <a:prstGeom prst="line">
            <a:avLst/>
          </a:prstGeom>
          <a:noFill/>
          <a:ln w="25400">
            <a:solidFill>
              <a:srgbClr val="000000"/>
            </a:solidFill>
            <a:round/>
            <a:headEnd type="none" w="sm" len="sm"/>
            <a:tailEnd type="none" w="sm" len="sm"/>
          </a:ln>
          <a:effectLst/>
        </p:spPr>
        <p:txBody>
          <a:bodyPr/>
          <a:lstStyle/>
          <a:p>
            <a:endParaRPr lang="en-US"/>
          </a:p>
        </p:txBody>
      </p:sp>
      <p:sp>
        <p:nvSpPr>
          <p:cNvPr id="41992" name="Rectangle 8"/>
          <p:cNvSpPr>
            <a:spLocks noChangeArrowheads="1"/>
          </p:cNvSpPr>
          <p:nvPr/>
        </p:nvSpPr>
        <p:spPr bwMode="auto">
          <a:xfrm>
            <a:off x="869950" y="1884363"/>
            <a:ext cx="7654925" cy="3446462"/>
          </a:xfrm>
          <a:prstGeom prst="rect">
            <a:avLst/>
          </a:prstGeom>
          <a:noFill/>
          <a:ln w="9525">
            <a:noFill/>
            <a:miter lim="800000"/>
            <a:headEnd/>
            <a:tailEnd/>
          </a:ln>
          <a:effectLst/>
        </p:spPr>
        <p:txBody>
          <a:bodyPr lIns="92075" tIns="46038" rIns="92075" bIns="46038">
            <a:spAutoFit/>
          </a:bodyPr>
          <a:lstStyle/>
          <a:p>
            <a:pPr>
              <a:lnSpc>
                <a:spcPct val="80000"/>
              </a:lnSpc>
              <a:spcBef>
                <a:spcPct val="35000"/>
              </a:spcBef>
              <a:tabLst>
                <a:tab pos="1371600" algn="r"/>
                <a:tab pos="3270250" algn="l"/>
              </a:tabLst>
            </a:pPr>
            <a:r>
              <a:rPr lang="en-US" sz="2200" b="1">
                <a:solidFill>
                  <a:schemeClr val="bg1"/>
                </a:solidFill>
                <a:latin typeface="Arial" charset="0"/>
              </a:rPr>
              <a:t>Order Evaluated	Operator</a:t>
            </a:r>
          </a:p>
          <a:p>
            <a:pPr>
              <a:lnSpc>
                <a:spcPct val="80000"/>
              </a:lnSpc>
              <a:spcBef>
                <a:spcPct val="35000"/>
              </a:spcBef>
              <a:tabLst>
                <a:tab pos="1371600" algn="r"/>
                <a:tab pos="3270250" algn="l"/>
              </a:tabLst>
            </a:pPr>
            <a:r>
              <a:rPr lang="en-US" sz="2200" b="1">
                <a:solidFill>
                  <a:schemeClr val="bg1"/>
                </a:solidFill>
                <a:latin typeface="Arial" charset="0"/>
              </a:rPr>
              <a:t>    	1	Arithmetic operators </a:t>
            </a:r>
          </a:p>
          <a:p>
            <a:pPr>
              <a:lnSpc>
                <a:spcPct val="80000"/>
              </a:lnSpc>
              <a:spcBef>
                <a:spcPct val="35000"/>
              </a:spcBef>
              <a:tabLst>
                <a:tab pos="1371600" algn="r"/>
                <a:tab pos="3270250" algn="l"/>
              </a:tabLst>
            </a:pPr>
            <a:r>
              <a:rPr lang="en-US" sz="2200" b="1">
                <a:solidFill>
                  <a:schemeClr val="bg1"/>
                </a:solidFill>
                <a:latin typeface="Arial" charset="0"/>
              </a:rPr>
              <a:t>	2	Concatenation operator</a:t>
            </a:r>
          </a:p>
          <a:p>
            <a:pPr>
              <a:lnSpc>
                <a:spcPct val="80000"/>
              </a:lnSpc>
              <a:spcBef>
                <a:spcPct val="35000"/>
              </a:spcBef>
              <a:tabLst>
                <a:tab pos="1371600" algn="r"/>
                <a:tab pos="3270250" algn="l"/>
              </a:tabLst>
            </a:pPr>
            <a:r>
              <a:rPr lang="en-US" sz="2200" b="1">
                <a:solidFill>
                  <a:schemeClr val="bg1"/>
                </a:solidFill>
                <a:latin typeface="Arial" charset="0"/>
              </a:rPr>
              <a:t>	3	Comparison conditions</a:t>
            </a:r>
          </a:p>
          <a:p>
            <a:pPr>
              <a:lnSpc>
                <a:spcPct val="80000"/>
              </a:lnSpc>
              <a:spcBef>
                <a:spcPct val="35000"/>
              </a:spcBef>
              <a:tabLst>
                <a:tab pos="1371600" algn="r"/>
                <a:tab pos="3270250" algn="l"/>
              </a:tabLst>
            </a:pPr>
            <a:r>
              <a:rPr lang="en-US" sz="2200" b="1">
                <a:solidFill>
                  <a:schemeClr val="bg1"/>
                </a:solidFill>
                <a:latin typeface="Arial" charset="0"/>
              </a:rPr>
              <a:t>	4	</a:t>
            </a:r>
            <a:r>
              <a:rPr lang="en-US" sz="2200" b="1">
                <a:solidFill>
                  <a:schemeClr val="bg1"/>
                </a:solidFill>
                <a:latin typeface="Courier New" pitchFamily="49" charset="0"/>
              </a:rPr>
              <a:t>IS</a:t>
            </a:r>
            <a:r>
              <a:rPr lang="en-US" sz="2200" b="1">
                <a:solidFill>
                  <a:schemeClr val="bg1"/>
                </a:solidFill>
              </a:rPr>
              <a:t> </a:t>
            </a:r>
            <a:r>
              <a:rPr lang="en-US" sz="2200" b="1">
                <a:solidFill>
                  <a:schemeClr val="bg1"/>
                </a:solidFill>
                <a:latin typeface="Courier New" pitchFamily="49" charset="0"/>
              </a:rPr>
              <a:t>[NOT]</a:t>
            </a:r>
            <a:r>
              <a:rPr lang="en-US" sz="2200" b="1">
                <a:solidFill>
                  <a:schemeClr val="bg1"/>
                </a:solidFill>
              </a:rPr>
              <a:t> </a:t>
            </a:r>
            <a:r>
              <a:rPr lang="en-US" sz="2200" b="1">
                <a:solidFill>
                  <a:schemeClr val="bg1"/>
                </a:solidFill>
                <a:latin typeface="Courier New" pitchFamily="49" charset="0"/>
              </a:rPr>
              <a:t>NULL</a:t>
            </a:r>
            <a:r>
              <a:rPr lang="en-US" sz="2200" b="1">
                <a:solidFill>
                  <a:schemeClr val="bg1"/>
                </a:solidFill>
              </a:rPr>
              <a:t>, </a:t>
            </a:r>
            <a:r>
              <a:rPr lang="en-US" sz="2200" b="1">
                <a:solidFill>
                  <a:schemeClr val="bg1"/>
                </a:solidFill>
                <a:latin typeface="Courier New" pitchFamily="49" charset="0"/>
              </a:rPr>
              <a:t>LIKE</a:t>
            </a:r>
            <a:r>
              <a:rPr lang="en-US" sz="2200" b="1">
                <a:solidFill>
                  <a:schemeClr val="bg1"/>
                </a:solidFill>
              </a:rPr>
              <a:t>, </a:t>
            </a:r>
            <a:r>
              <a:rPr lang="en-US" sz="2200" b="1">
                <a:solidFill>
                  <a:schemeClr val="bg1"/>
                </a:solidFill>
                <a:latin typeface="Courier New" pitchFamily="49" charset="0"/>
              </a:rPr>
              <a:t>[NOT]</a:t>
            </a:r>
            <a:r>
              <a:rPr lang="en-US" sz="2200" b="1">
                <a:solidFill>
                  <a:schemeClr val="bg1"/>
                </a:solidFill>
              </a:rPr>
              <a:t> </a:t>
            </a:r>
            <a:r>
              <a:rPr lang="en-US" sz="2200" b="1">
                <a:solidFill>
                  <a:schemeClr val="bg1"/>
                </a:solidFill>
                <a:latin typeface="Courier New" pitchFamily="49" charset="0"/>
              </a:rPr>
              <a:t>IN</a:t>
            </a:r>
            <a:endParaRPr lang="en-US" sz="2200" b="1">
              <a:solidFill>
                <a:schemeClr val="bg1"/>
              </a:solidFill>
              <a:latin typeface="Arial" charset="0"/>
            </a:endParaRPr>
          </a:p>
          <a:p>
            <a:pPr>
              <a:lnSpc>
                <a:spcPct val="80000"/>
              </a:lnSpc>
              <a:spcBef>
                <a:spcPct val="35000"/>
              </a:spcBef>
              <a:tabLst>
                <a:tab pos="1371600" algn="r"/>
                <a:tab pos="3270250" algn="l"/>
              </a:tabLst>
            </a:pPr>
            <a:r>
              <a:rPr lang="en-US" sz="2200" b="1">
                <a:solidFill>
                  <a:schemeClr val="bg1"/>
                </a:solidFill>
                <a:latin typeface="Arial" charset="0"/>
              </a:rPr>
              <a:t>	5	</a:t>
            </a:r>
            <a:r>
              <a:rPr lang="en-US" sz="2200" b="1">
                <a:solidFill>
                  <a:schemeClr val="bg1"/>
                </a:solidFill>
                <a:latin typeface="Courier New" pitchFamily="49" charset="0"/>
              </a:rPr>
              <a:t>[NOT] BETWEEN</a:t>
            </a:r>
          </a:p>
          <a:p>
            <a:pPr>
              <a:lnSpc>
                <a:spcPct val="80000"/>
              </a:lnSpc>
              <a:spcBef>
                <a:spcPct val="35000"/>
              </a:spcBef>
              <a:tabLst>
                <a:tab pos="1371600" algn="r"/>
                <a:tab pos="3270250" algn="l"/>
              </a:tabLst>
            </a:pPr>
            <a:r>
              <a:rPr lang="en-US" sz="2200" b="1">
                <a:solidFill>
                  <a:schemeClr val="bg1"/>
                </a:solidFill>
                <a:latin typeface="Arial" charset="0"/>
              </a:rPr>
              <a:t>	6	</a:t>
            </a:r>
            <a:r>
              <a:rPr lang="en-US" sz="2200" b="1">
                <a:solidFill>
                  <a:schemeClr val="bg1"/>
                </a:solidFill>
                <a:latin typeface="Courier New" pitchFamily="49" charset="0"/>
              </a:rPr>
              <a:t>NOT</a:t>
            </a:r>
            <a:r>
              <a:rPr lang="en-US" sz="2200" b="1">
                <a:solidFill>
                  <a:schemeClr val="bg1"/>
                </a:solidFill>
                <a:latin typeface="Arial" charset="0"/>
              </a:rPr>
              <a:t> logical condition</a:t>
            </a:r>
          </a:p>
          <a:p>
            <a:pPr>
              <a:lnSpc>
                <a:spcPct val="80000"/>
              </a:lnSpc>
              <a:spcBef>
                <a:spcPct val="35000"/>
              </a:spcBef>
              <a:tabLst>
                <a:tab pos="1371600" algn="r"/>
                <a:tab pos="3270250" algn="l"/>
              </a:tabLst>
            </a:pPr>
            <a:r>
              <a:rPr lang="en-US" sz="2200" b="1">
                <a:solidFill>
                  <a:schemeClr val="bg1"/>
                </a:solidFill>
                <a:latin typeface="Arial" charset="0"/>
              </a:rPr>
              <a:t>	7	</a:t>
            </a:r>
            <a:r>
              <a:rPr lang="en-US" sz="2200" b="1">
                <a:solidFill>
                  <a:schemeClr val="bg1"/>
                </a:solidFill>
                <a:latin typeface="Courier New" pitchFamily="49" charset="0"/>
              </a:rPr>
              <a:t>AND</a:t>
            </a:r>
            <a:r>
              <a:rPr lang="en-US" sz="2200" b="1">
                <a:solidFill>
                  <a:schemeClr val="bg1"/>
                </a:solidFill>
                <a:latin typeface="Arial" charset="0"/>
              </a:rPr>
              <a:t> logical condition</a:t>
            </a:r>
          </a:p>
          <a:p>
            <a:pPr>
              <a:lnSpc>
                <a:spcPct val="80000"/>
              </a:lnSpc>
              <a:spcBef>
                <a:spcPct val="35000"/>
              </a:spcBef>
              <a:tabLst>
                <a:tab pos="1371600" algn="r"/>
                <a:tab pos="3270250" algn="l"/>
              </a:tabLst>
            </a:pPr>
            <a:r>
              <a:rPr lang="en-US" sz="2200" b="1">
                <a:solidFill>
                  <a:schemeClr val="bg1"/>
                </a:solidFill>
                <a:latin typeface="Arial" charset="0"/>
              </a:rPr>
              <a:t>	8	</a:t>
            </a:r>
            <a:r>
              <a:rPr lang="en-US" sz="2200" b="1">
                <a:solidFill>
                  <a:schemeClr val="bg1"/>
                </a:solidFill>
                <a:latin typeface="Courier New" pitchFamily="49" charset="0"/>
              </a:rPr>
              <a:t>OR</a:t>
            </a:r>
            <a:r>
              <a:rPr lang="en-US" sz="2200" b="1">
                <a:solidFill>
                  <a:schemeClr val="bg1"/>
                </a:solidFill>
                <a:latin typeface="Arial" charset="0"/>
              </a:rPr>
              <a:t> logical condition</a:t>
            </a:r>
          </a:p>
        </p:txBody>
      </p:sp>
      <p:sp>
        <p:nvSpPr>
          <p:cNvPr id="41993" name="Line 9"/>
          <p:cNvSpPr>
            <a:spLocks noChangeShapeType="1"/>
          </p:cNvSpPr>
          <p:nvPr/>
        </p:nvSpPr>
        <p:spPr bwMode="auto">
          <a:xfrm>
            <a:off x="760413" y="2652713"/>
            <a:ext cx="7623175" cy="1587"/>
          </a:xfrm>
          <a:prstGeom prst="line">
            <a:avLst/>
          </a:prstGeom>
          <a:noFill/>
          <a:ln w="25400">
            <a:solidFill>
              <a:srgbClr val="000000"/>
            </a:solidFill>
            <a:round/>
            <a:headEnd type="none" w="sm" len="sm"/>
            <a:tailEnd type="none" w="sm" len="sm"/>
          </a:ln>
          <a:effectLst/>
        </p:spPr>
        <p:txBody>
          <a:bodyPr/>
          <a:lstStyle/>
          <a:p>
            <a:endParaRPr lang="en-US"/>
          </a:p>
        </p:txBody>
      </p:sp>
      <p:sp>
        <p:nvSpPr>
          <p:cNvPr id="41994" name="Line 10"/>
          <p:cNvSpPr>
            <a:spLocks noChangeShapeType="1"/>
          </p:cNvSpPr>
          <p:nvPr/>
        </p:nvSpPr>
        <p:spPr bwMode="auto">
          <a:xfrm>
            <a:off x="758825" y="3757613"/>
            <a:ext cx="7621588" cy="1587"/>
          </a:xfrm>
          <a:prstGeom prst="line">
            <a:avLst/>
          </a:prstGeom>
          <a:noFill/>
          <a:ln w="25400">
            <a:solidFill>
              <a:srgbClr val="000000"/>
            </a:solidFill>
            <a:round/>
            <a:headEnd type="none" w="sm" len="sm"/>
            <a:tailEnd type="none" w="sm" len="sm"/>
          </a:ln>
          <a:effectLst/>
        </p:spPr>
        <p:txBody>
          <a:bodyPr/>
          <a:lstStyle/>
          <a:p>
            <a:endParaRPr lang="en-US"/>
          </a:p>
        </p:txBody>
      </p:sp>
      <p:sp>
        <p:nvSpPr>
          <p:cNvPr id="42002" name="Line 18"/>
          <p:cNvSpPr>
            <a:spLocks noChangeShapeType="1"/>
          </p:cNvSpPr>
          <p:nvPr/>
        </p:nvSpPr>
        <p:spPr bwMode="auto">
          <a:xfrm>
            <a:off x="758825" y="4527550"/>
            <a:ext cx="7623175" cy="1588"/>
          </a:xfrm>
          <a:prstGeom prst="line">
            <a:avLst/>
          </a:prstGeom>
          <a:noFill/>
          <a:ln w="25400">
            <a:solidFill>
              <a:srgbClr val="000000"/>
            </a:solidFill>
            <a:round/>
            <a:headEnd type="none" w="sm" len="sm"/>
            <a:tailEnd type="none" w="sm" len="sm"/>
          </a:ln>
          <a:effectLst/>
        </p:spPr>
        <p:txBody>
          <a:bodyPr/>
          <a:lstStyle/>
          <a:p>
            <a:endParaRPr lang="en-US"/>
          </a:p>
        </p:txBody>
      </p:sp>
      <p:sp>
        <p:nvSpPr>
          <p:cNvPr id="42003" name="Line 19"/>
          <p:cNvSpPr>
            <a:spLocks noChangeShapeType="1"/>
          </p:cNvSpPr>
          <p:nvPr/>
        </p:nvSpPr>
        <p:spPr bwMode="auto">
          <a:xfrm>
            <a:off x="758825" y="4152900"/>
            <a:ext cx="7623175" cy="1588"/>
          </a:xfrm>
          <a:prstGeom prst="line">
            <a:avLst/>
          </a:prstGeom>
          <a:noFill/>
          <a:ln w="25400">
            <a:solidFill>
              <a:srgbClr val="000000"/>
            </a:solidFill>
            <a:round/>
            <a:headEnd type="none" w="sm" len="sm"/>
            <a:tailEnd type="none" w="sm" len="sm"/>
          </a:ln>
          <a:effectLst/>
        </p:spPr>
        <p:txBody>
          <a:bodyPr/>
          <a:lstStyle/>
          <a:p>
            <a:endParaRPr lang="en-US"/>
          </a:p>
        </p:txBody>
      </p:sp>
      <p:sp>
        <p:nvSpPr>
          <p:cNvPr id="42004" name="Line 20"/>
          <p:cNvSpPr>
            <a:spLocks noChangeShapeType="1"/>
          </p:cNvSpPr>
          <p:nvPr/>
        </p:nvSpPr>
        <p:spPr bwMode="auto">
          <a:xfrm>
            <a:off x="760413" y="4948238"/>
            <a:ext cx="7623175" cy="1587"/>
          </a:xfrm>
          <a:prstGeom prst="line">
            <a:avLst/>
          </a:prstGeom>
          <a:noFill/>
          <a:ln w="25400">
            <a:solidFill>
              <a:srgbClr val="000000"/>
            </a:solidFill>
            <a:round/>
            <a:headEnd type="none" w="sm" len="sm"/>
            <a:tailEnd type="none" w="sm" len="sm"/>
          </a:ln>
          <a:effectLst/>
        </p:spPr>
        <p:txBody>
          <a:bodyPr/>
          <a:lstStyle/>
          <a:p>
            <a:endParaRPr lang="en-US"/>
          </a:p>
        </p:txBody>
      </p:sp>
      <p:sp>
        <p:nvSpPr>
          <p:cNvPr id="42005" name="Line 21"/>
          <p:cNvSpPr>
            <a:spLocks noChangeShapeType="1"/>
          </p:cNvSpPr>
          <p:nvPr/>
        </p:nvSpPr>
        <p:spPr bwMode="auto">
          <a:xfrm>
            <a:off x="758825" y="3021013"/>
            <a:ext cx="7626350" cy="1587"/>
          </a:xfrm>
          <a:prstGeom prst="line">
            <a:avLst/>
          </a:prstGeom>
          <a:noFill/>
          <a:ln w="254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t>Objectives</a:t>
            </a:r>
          </a:p>
        </p:txBody>
      </p:sp>
      <p:sp>
        <p:nvSpPr>
          <p:cNvPr id="7171" name="Rectangle 3"/>
          <p:cNvSpPr>
            <a:spLocks noGrp="1" noChangeArrowheads="1"/>
          </p:cNvSpPr>
          <p:nvPr>
            <p:ph type="body" idx="1"/>
          </p:nvPr>
        </p:nvSpPr>
        <p:spPr>
          <a:xfrm>
            <a:off x="874713" y="1814513"/>
            <a:ext cx="7385050" cy="1597025"/>
          </a:xfrm>
          <a:noFill/>
          <a:ln/>
        </p:spPr>
        <p:txBody>
          <a:bodyPr/>
          <a:lstStyle/>
          <a:p>
            <a:pPr>
              <a:spcBef>
                <a:spcPct val="0"/>
              </a:spcBef>
              <a:buFont typeface="Arial" charset="0"/>
              <a:buNone/>
            </a:pPr>
            <a:r>
              <a:rPr lang="en-US"/>
              <a:t>After completing this lesson, you should be able to </a:t>
            </a:r>
          </a:p>
          <a:p>
            <a:pPr>
              <a:spcBef>
                <a:spcPct val="0"/>
              </a:spcBef>
              <a:buFont typeface="Arial" charset="0"/>
              <a:buNone/>
            </a:pPr>
            <a:r>
              <a:rPr lang="en-US"/>
              <a:t>do the following:</a:t>
            </a:r>
          </a:p>
          <a:p>
            <a:r>
              <a:rPr lang="en-US"/>
              <a:t>Limit the rows retrieved by a query</a:t>
            </a:r>
          </a:p>
          <a:p>
            <a:r>
              <a:rPr lang="en-US"/>
              <a:t>Sort the rows retrieved by a query</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51" name="Rectangle 19"/>
          <p:cNvSpPr>
            <a:spLocks noChangeArrowheads="1"/>
          </p:cNvSpPr>
          <p:nvPr/>
        </p:nvSpPr>
        <p:spPr bwMode="blackWhite">
          <a:xfrm>
            <a:off x="925513" y="1851025"/>
            <a:ext cx="6981825"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44055" name="Rectangle 23"/>
          <p:cNvSpPr>
            <a:spLocks noChangeArrowheads="1"/>
          </p:cNvSpPr>
          <p:nvPr/>
        </p:nvSpPr>
        <p:spPr bwMode="blackWhite">
          <a:xfrm>
            <a:off x="965200" y="1855788"/>
            <a:ext cx="5878513" cy="1490662"/>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dirty="0">
                <a:solidFill>
                  <a:srgbClr val="000000"/>
                </a:solidFill>
                <a:latin typeface="Courier New" pitchFamily="49" charset="0"/>
              </a:rPr>
              <a:t>SELECT </a:t>
            </a:r>
            <a:r>
              <a:rPr lang="en-US" sz="1800" b="1" dirty="0" err="1">
                <a:solidFill>
                  <a:srgbClr val="000000"/>
                </a:solidFill>
                <a:latin typeface="Courier New" pitchFamily="49" charset="0"/>
              </a:rPr>
              <a:t>last_name</a:t>
            </a:r>
            <a:r>
              <a:rPr lang="en-US" sz="1800" b="1" dirty="0">
                <a:solidFill>
                  <a:srgbClr val="000000"/>
                </a:solidFill>
                <a:latin typeface="Courier New" pitchFamily="49" charset="0"/>
              </a:rPr>
              <a:t>, </a:t>
            </a:r>
            <a:r>
              <a:rPr lang="en-US" sz="1800" b="1" dirty="0" err="1">
                <a:solidFill>
                  <a:srgbClr val="000000"/>
                </a:solidFill>
                <a:latin typeface="Courier New" pitchFamily="49" charset="0"/>
              </a:rPr>
              <a:t>job_id</a:t>
            </a:r>
            <a:r>
              <a:rPr lang="en-US" sz="1800" b="1" dirty="0">
                <a:solidFill>
                  <a:srgbClr val="000000"/>
                </a:solidFill>
                <a:latin typeface="Courier New" pitchFamily="49" charset="0"/>
              </a:rPr>
              <a:t>, salary</a:t>
            </a:r>
          </a:p>
          <a:p>
            <a:pPr>
              <a:tabLst>
                <a:tab pos="1200150" algn="l"/>
              </a:tabLst>
            </a:pPr>
            <a:r>
              <a:rPr lang="en-US" sz="1800" b="1" dirty="0">
                <a:solidFill>
                  <a:srgbClr val="000000"/>
                </a:solidFill>
                <a:latin typeface="Courier New" pitchFamily="49" charset="0"/>
              </a:rPr>
              <a:t>FROM   employees</a:t>
            </a:r>
          </a:p>
          <a:p>
            <a:pPr>
              <a:tabLst>
                <a:tab pos="1200150" algn="l"/>
              </a:tabLst>
            </a:pPr>
            <a:r>
              <a:rPr lang="en-US" sz="1800" b="1" dirty="0">
                <a:solidFill>
                  <a:srgbClr val="000000"/>
                </a:solidFill>
                <a:latin typeface="Courier New" pitchFamily="49" charset="0"/>
              </a:rPr>
              <a:t>WHERE  </a:t>
            </a:r>
            <a:r>
              <a:rPr lang="en-US" sz="1800" b="1" dirty="0" err="1">
                <a:solidFill>
                  <a:srgbClr val="000000"/>
                </a:solidFill>
                <a:latin typeface="Courier New" pitchFamily="49" charset="0"/>
              </a:rPr>
              <a:t>job_id</a:t>
            </a:r>
            <a:r>
              <a:rPr lang="en-US" sz="1800" b="1" dirty="0">
                <a:solidFill>
                  <a:srgbClr val="000000"/>
                </a:solidFill>
                <a:latin typeface="Courier New" pitchFamily="49" charset="0"/>
              </a:rPr>
              <a:t> = 'SA_REP'</a:t>
            </a:r>
          </a:p>
          <a:p>
            <a:pPr>
              <a:tabLst>
                <a:tab pos="1200150" algn="l"/>
              </a:tabLst>
            </a:pPr>
            <a:r>
              <a:rPr lang="en-US" sz="1800" b="1" dirty="0">
                <a:solidFill>
                  <a:srgbClr val="000000"/>
                </a:solidFill>
                <a:latin typeface="Courier New" pitchFamily="49" charset="0"/>
              </a:rPr>
              <a:t>OR     </a:t>
            </a:r>
            <a:r>
              <a:rPr lang="en-US" sz="1800" b="1" dirty="0" err="1">
                <a:solidFill>
                  <a:srgbClr val="000000"/>
                </a:solidFill>
                <a:latin typeface="Courier New" pitchFamily="49" charset="0"/>
              </a:rPr>
              <a:t>job_id</a:t>
            </a:r>
            <a:r>
              <a:rPr lang="en-US" sz="1800" b="1" dirty="0">
                <a:solidFill>
                  <a:srgbClr val="000000"/>
                </a:solidFill>
                <a:latin typeface="Courier New" pitchFamily="49" charset="0"/>
              </a:rPr>
              <a:t> = 'AD_PRES'</a:t>
            </a:r>
          </a:p>
          <a:p>
            <a:pPr>
              <a:tabLst>
                <a:tab pos="1200150" algn="l"/>
              </a:tabLst>
            </a:pPr>
            <a:r>
              <a:rPr lang="en-US" sz="1800" b="1" dirty="0">
                <a:solidFill>
                  <a:srgbClr val="000000"/>
                </a:solidFill>
                <a:latin typeface="Courier New" pitchFamily="49" charset="0"/>
              </a:rPr>
              <a:t>AND    salary &gt; 15000;</a:t>
            </a:r>
          </a:p>
        </p:txBody>
      </p:sp>
      <p:sp>
        <p:nvSpPr>
          <p:cNvPr id="44052" name="Rectangle 20"/>
          <p:cNvSpPr>
            <a:spLocks noGrp="1" noChangeArrowheads="1"/>
          </p:cNvSpPr>
          <p:nvPr>
            <p:ph type="title"/>
          </p:nvPr>
        </p:nvSpPr>
        <p:spPr>
          <a:noFill/>
          <a:ln/>
        </p:spPr>
        <p:txBody>
          <a:bodyPr/>
          <a:lstStyle/>
          <a:p>
            <a:r>
              <a:rPr lang="en-US"/>
              <a:t>Rules of Precedence</a:t>
            </a:r>
          </a:p>
        </p:txBody>
      </p:sp>
      <p:sp>
        <p:nvSpPr>
          <p:cNvPr id="44053" name="Freeform 21"/>
          <p:cNvSpPr>
            <a:spLocks/>
          </p:cNvSpPr>
          <p:nvPr/>
        </p:nvSpPr>
        <p:spPr bwMode="auto">
          <a:xfrm>
            <a:off x="1631950" y="2913063"/>
            <a:ext cx="361950" cy="233362"/>
          </a:xfrm>
          <a:custGeom>
            <a:avLst/>
            <a:gdLst/>
            <a:ahLst/>
            <a:cxnLst>
              <a:cxn ang="0">
                <a:pos x="0" y="146"/>
              </a:cxn>
              <a:cxn ang="0">
                <a:pos x="0" y="0"/>
              </a:cxn>
              <a:cxn ang="0">
                <a:pos x="227" y="0"/>
              </a:cxn>
            </a:cxnLst>
            <a:rect l="0" t="0" r="r" b="b"/>
            <a:pathLst>
              <a:path w="228" h="147">
                <a:moveTo>
                  <a:pt x="0" y="146"/>
                </a:moveTo>
                <a:lnTo>
                  <a:pt x="0" y="0"/>
                </a:lnTo>
                <a:lnTo>
                  <a:pt x="227" y="0"/>
                </a:lnTo>
              </a:path>
            </a:pathLst>
          </a:custGeom>
          <a:noFill/>
          <a:ln w="25400" cap="rnd" cmpd="sng">
            <a:solidFill>
              <a:srgbClr val="FF0033"/>
            </a:solidFill>
            <a:prstDash val="solid"/>
            <a:round/>
            <a:headEnd type="none" w="sm" len="sm"/>
            <a:tailEnd type="stealth" w="med" len="lg"/>
          </a:ln>
          <a:effectLst>
            <a:outerShdw dist="17961" dir="2700000" algn="ctr" rotWithShape="0">
              <a:srgbClr val="000000"/>
            </a:outerShdw>
          </a:effectLst>
        </p:spPr>
        <p:txBody>
          <a:bodyPr/>
          <a:lstStyle/>
          <a:p>
            <a:endParaRPr lang="en-US"/>
          </a:p>
        </p:txBody>
      </p:sp>
      <p:sp>
        <p:nvSpPr>
          <p:cNvPr id="44054" name="Line 22"/>
          <p:cNvSpPr>
            <a:spLocks noChangeShapeType="1"/>
          </p:cNvSpPr>
          <p:nvPr/>
        </p:nvSpPr>
        <p:spPr bwMode="auto">
          <a:xfrm>
            <a:off x="1544638" y="3162300"/>
            <a:ext cx="447675" cy="0"/>
          </a:xfrm>
          <a:prstGeom prst="line">
            <a:avLst/>
          </a:prstGeom>
          <a:noFill/>
          <a:ln w="25400">
            <a:solidFill>
              <a:srgbClr val="FF0033"/>
            </a:solidFill>
            <a:round/>
            <a:headEnd type="none" w="sm" len="sm"/>
            <a:tailEnd type="stealth" w="med" len="lg"/>
          </a:ln>
          <a:effectLst>
            <a:outerShdw dist="17961" dir="2700000" algn="ctr" rotWithShape="0">
              <a:srgbClr val="000000"/>
            </a:outerShdw>
          </a:effectLst>
        </p:spPr>
        <p:txBody>
          <a:bodyPr/>
          <a:lstStyle/>
          <a:p>
            <a:endParaRPr lang="en-US"/>
          </a:p>
        </p:txBody>
      </p:sp>
      <p:sp>
        <p:nvSpPr>
          <p:cNvPr id="44056" name="Rectangle 24"/>
          <p:cNvSpPr>
            <a:spLocks noChangeArrowheads="1"/>
          </p:cNvSpPr>
          <p:nvPr/>
        </p:nvSpPr>
        <p:spPr bwMode="auto">
          <a:xfrm>
            <a:off x="974725" y="2730500"/>
            <a:ext cx="573088" cy="523875"/>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pic>
        <p:nvPicPr>
          <p:cNvPr id="44057" name="Picture 25"/>
          <p:cNvPicPr>
            <a:picLocks noChangeAspect="1" noChangeArrowheads="1"/>
          </p:cNvPicPr>
          <p:nvPr/>
        </p:nvPicPr>
        <p:blipFill>
          <a:blip r:embed="rId3"/>
          <a:srcRect/>
          <a:stretch>
            <a:fillRect/>
          </a:stretch>
        </p:blipFill>
        <p:spPr bwMode="auto">
          <a:xfrm>
            <a:off x="925513" y="3624263"/>
            <a:ext cx="6991350" cy="1152525"/>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00" name="Rectangle 20"/>
          <p:cNvSpPr>
            <a:spLocks noChangeArrowheads="1"/>
          </p:cNvSpPr>
          <p:nvPr/>
        </p:nvSpPr>
        <p:spPr bwMode="blackWhite">
          <a:xfrm>
            <a:off x="939800" y="2570163"/>
            <a:ext cx="6969125"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46105" name="Rectangle 25"/>
          <p:cNvSpPr>
            <a:spLocks noChangeArrowheads="1"/>
          </p:cNvSpPr>
          <p:nvPr/>
        </p:nvSpPr>
        <p:spPr bwMode="blackWhite">
          <a:xfrm>
            <a:off x="1006475" y="2560638"/>
            <a:ext cx="6613525" cy="1490662"/>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SELECT last_name, job_id, salary</a:t>
            </a:r>
          </a:p>
          <a:p>
            <a:pPr>
              <a:tabLst>
                <a:tab pos="1200150" algn="l"/>
              </a:tabLst>
            </a:pPr>
            <a:r>
              <a:rPr lang="en-US" sz="1800" b="1">
                <a:solidFill>
                  <a:srgbClr val="000000"/>
                </a:solidFill>
                <a:latin typeface="Courier New" pitchFamily="49" charset="0"/>
              </a:rPr>
              <a:t>FROM   employees</a:t>
            </a:r>
          </a:p>
          <a:p>
            <a:pPr>
              <a:tabLst>
                <a:tab pos="1200150" algn="l"/>
              </a:tabLst>
            </a:pPr>
            <a:r>
              <a:rPr lang="en-US" sz="1800" b="1">
                <a:solidFill>
                  <a:srgbClr val="000000"/>
                </a:solidFill>
                <a:latin typeface="Courier New" pitchFamily="49" charset="0"/>
              </a:rPr>
              <a:t>WHERE  (job_id = 'SA_REP'</a:t>
            </a:r>
          </a:p>
          <a:p>
            <a:pPr>
              <a:tabLst>
                <a:tab pos="1200150" algn="l"/>
              </a:tabLst>
            </a:pPr>
            <a:r>
              <a:rPr lang="en-US" sz="1800" b="1">
                <a:solidFill>
                  <a:srgbClr val="000000"/>
                </a:solidFill>
                <a:latin typeface="Courier New" pitchFamily="49" charset="0"/>
              </a:rPr>
              <a:t>OR     job_id = 'AD_PRES')</a:t>
            </a:r>
          </a:p>
          <a:p>
            <a:pPr>
              <a:tabLst>
                <a:tab pos="1200150" algn="l"/>
              </a:tabLst>
            </a:pPr>
            <a:r>
              <a:rPr lang="en-US" sz="1800" b="1">
                <a:solidFill>
                  <a:srgbClr val="000000"/>
                </a:solidFill>
                <a:latin typeface="Courier New" pitchFamily="49" charset="0"/>
              </a:rPr>
              <a:t>AND    salary &gt; 15000;</a:t>
            </a:r>
          </a:p>
        </p:txBody>
      </p:sp>
      <p:sp>
        <p:nvSpPr>
          <p:cNvPr id="46101" name="Rectangle 21"/>
          <p:cNvSpPr>
            <a:spLocks noGrp="1" noChangeArrowheads="1"/>
          </p:cNvSpPr>
          <p:nvPr>
            <p:ph type="title"/>
          </p:nvPr>
        </p:nvSpPr>
        <p:spPr>
          <a:noFill/>
          <a:ln/>
        </p:spPr>
        <p:txBody>
          <a:bodyPr/>
          <a:lstStyle/>
          <a:p>
            <a:r>
              <a:rPr lang="en-US"/>
              <a:t>Rules of Precedence</a:t>
            </a:r>
          </a:p>
        </p:txBody>
      </p:sp>
      <p:sp>
        <p:nvSpPr>
          <p:cNvPr id="46102" name="Rectangle 22"/>
          <p:cNvSpPr>
            <a:spLocks noChangeArrowheads="1"/>
          </p:cNvSpPr>
          <p:nvPr/>
        </p:nvSpPr>
        <p:spPr bwMode="auto">
          <a:xfrm>
            <a:off x="866775" y="1792288"/>
            <a:ext cx="4640263" cy="409575"/>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spAutoFit/>
          </a:bodyPr>
          <a:lstStyle/>
          <a:p>
            <a:pPr defTabSz="346075">
              <a:lnSpc>
                <a:spcPct val="95000"/>
              </a:lnSpc>
              <a:spcBef>
                <a:spcPct val="35000"/>
              </a:spcBef>
              <a:tabLst>
                <a:tab pos="571500" algn="l"/>
              </a:tabLst>
            </a:pPr>
            <a:r>
              <a:rPr lang="en-US" sz="2200" b="1">
                <a:solidFill>
                  <a:srgbClr val="FFFFCC"/>
                </a:solidFill>
                <a:latin typeface="Arial" charset="0"/>
              </a:rPr>
              <a:t>Use parentheses to force priority.</a:t>
            </a:r>
          </a:p>
        </p:txBody>
      </p:sp>
      <p:sp>
        <p:nvSpPr>
          <p:cNvPr id="46103" name="Freeform 23"/>
          <p:cNvSpPr>
            <a:spLocks/>
          </p:cNvSpPr>
          <p:nvPr/>
        </p:nvSpPr>
        <p:spPr bwMode="auto">
          <a:xfrm>
            <a:off x="1828800" y="3311525"/>
            <a:ext cx="304800" cy="233363"/>
          </a:xfrm>
          <a:custGeom>
            <a:avLst/>
            <a:gdLst/>
            <a:ahLst/>
            <a:cxnLst>
              <a:cxn ang="0">
                <a:pos x="0" y="146"/>
              </a:cxn>
              <a:cxn ang="0">
                <a:pos x="0" y="0"/>
              </a:cxn>
              <a:cxn ang="0">
                <a:pos x="191" y="0"/>
              </a:cxn>
            </a:cxnLst>
            <a:rect l="0" t="0" r="r" b="b"/>
            <a:pathLst>
              <a:path w="192" h="147">
                <a:moveTo>
                  <a:pt x="0" y="146"/>
                </a:moveTo>
                <a:lnTo>
                  <a:pt x="0" y="0"/>
                </a:lnTo>
                <a:lnTo>
                  <a:pt x="191" y="0"/>
                </a:lnTo>
              </a:path>
            </a:pathLst>
          </a:custGeom>
          <a:noFill/>
          <a:ln w="25400" cap="rnd" cmpd="sng">
            <a:solidFill>
              <a:srgbClr val="FF0033"/>
            </a:solidFill>
            <a:prstDash val="solid"/>
            <a:round/>
            <a:headEnd type="none" w="sm" len="sm"/>
            <a:tailEnd type="stealth" w="med" len="lg"/>
          </a:ln>
          <a:effectLst>
            <a:outerShdw dist="17961" dir="2700000" algn="ctr" rotWithShape="0">
              <a:srgbClr val="000000"/>
            </a:outerShdw>
          </a:effectLst>
        </p:spPr>
        <p:txBody>
          <a:bodyPr/>
          <a:lstStyle/>
          <a:p>
            <a:endParaRPr lang="en-US"/>
          </a:p>
        </p:txBody>
      </p:sp>
      <p:sp>
        <p:nvSpPr>
          <p:cNvPr id="46104" name="Line 24"/>
          <p:cNvSpPr>
            <a:spLocks noChangeShapeType="1"/>
          </p:cNvSpPr>
          <p:nvPr/>
        </p:nvSpPr>
        <p:spPr bwMode="auto">
          <a:xfrm>
            <a:off x="1600200" y="3560763"/>
            <a:ext cx="493713" cy="0"/>
          </a:xfrm>
          <a:prstGeom prst="line">
            <a:avLst/>
          </a:prstGeom>
          <a:noFill/>
          <a:ln w="25400">
            <a:solidFill>
              <a:srgbClr val="FF0033"/>
            </a:solidFill>
            <a:round/>
            <a:headEnd type="none" w="sm" len="sm"/>
            <a:tailEnd type="stealth" w="med" len="lg"/>
          </a:ln>
          <a:effectLst>
            <a:outerShdw dist="17961" dir="2700000" algn="ctr" rotWithShape="0">
              <a:srgbClr val="000000"/>
            </a:outerShdw>
          </a:effectLst>
        </p:spPr>
        <p:txBody>
          <a:bodyPr/>
          <a:lstStyle/>
          <a:p>
            <a:endParaRPr lang="en-US"/>
          </a:p>
        </p:txBody>
      </p:sp>
      <p:sp>
        <p:nvSpPr>
          <p:cNvPr id="46106" name="Rectangle 26"/>
          <p:cNvSpPr>
            <a:spLocks noChangeArrowheads="1"/>
          </p:cNvSpPr>
          <p:nvPr/>
        </p:nvSpPr>
        <p:spPr bwMode="auto">
          <a:xfrm>
            <a:off x="1028700" y="3467100"/>
            <a:ext cx="574675" cy="500063"/>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pic>
        <p:nvPicPr>
          <p:cNvPr id="46107" name="Picture 27"/>
          <p:cNvPicPr>
            <a:picLocks noChangeAspect="1" noChangeArrowheads="1"/>
          </p:cNvPicPr>
          <p:nvPr/>
        </p:nvPicPr>
        <p:blipFill>
          <a:blip r:embed="rId3"/>
          <a:srcRect/>
          <a:stretch>
            <a:fillRect/>
          </a:stretch>
        </p:blipFill>
        <p:spPr bwMode="auto">
          <a:xfrm>
            <a:off x="939800" y="4235450"/>
            <a:ext cx="7019925" cy="523875"/>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7" name="Rectangle 19"/>
          <p:cNvSpPr>
            <a:spLocks noChangeArrowheads="1"/>
          </p:cNvSpPr>
          <p:nvPr/>
        </p:nvSpPr>
        <p:spPr bwMode="blackWhite">
          <a:xfrm>
            <a:off x="831850" y="3265488"/>
            <a:ext cx="6953250" cy="8366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48148" name="Rectangle 20"/>
          <p:cNvSpPr>
            <a:spLocks noChangeArrowheads="1"/>
          </p:cNvSpPr>
          <p:nvPr/>
        </p:nvSpPr>
        <p:spPr bwMode="blackWhite">
          <a:xfrm>
            <a:off x="830263" y="3252788"/>
            <a:ext cx="7316787" cy="739775"/>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600" b="1" dirty="0">
                <a:solidFill>
                  <a:srgbClr val="000000"/>
                </a:solidFill>
                <a:latin typeface="Courier New" pitchFamily="49" charset="0"/>
              </a:rPr>
              <a:t>SELECT   </a:t>
            </a:r>
            <a:r>
              <a:rPr lang="en-US" sz="1600" b="1" dirty="0" err="1">
                <a:solidFill>
                  <a:srgbClr val="000000"/>
                </a:solidFill>
                <a:latin typeface="Courier New" pitchFamily="49" charset="0"/>
              </a:rPr>
              <a:t>last_name</a:t>
            </a:r>
            <a:r>
              <a:rPr lang="en-US" sz="1600" b="1" dirty="0">
                <a:solidFill>
                  <a:srgbClr val="000000"/>
                </a:solidFill>
                <a:latin typeface="Courier New" pitchFamily="49" charset="0"/>
              </a:rPr>
              <a:t>, </a:t>
            </a:r>
            <a:r>
              <a:rPr lang="en-US" sz="1600" b="1" dirty="0" err="1">
                <a:solidFill>
                  <a:srgbClr val="000000"/>
                </a:solidFill>
                <a:latin typeface="Courier New" pitchFamily="49" charset="0"/>
              </a:rPr>
              <a:t>job_id</a:t>
            </a:r>
            <a:r>
              <a:rPr lang="en-US" sz="1600" b="1" dirty="0">
                <a:solidFill>
                  <a:srgbClr val="000000"/>
                </a:solidFill>
                <a:latin typeface="Courier New" pitchFamily="49" charset="0"/>
              </a:rPr>
              <a:t>, </a:t>
            </a:r>
            <a:r>
              <a:rPr lang="en-US" sz="1600" b="1" dirty="0" err="1">
                <a:solidFill>
                  <a:srgbClr val="000000"/>
                </a:solidFill>
                <a:latin typeface="Courier New" pitchFamily="49" charset="0"/>
              </a:rPr>
              <a:t>department_id</a:t>
            </a:r>
            <a:r>
              <a:rPr lang="en-US" sz="1600" b="1" dirty="0">
                <a:solidFill>
                  <a:srgbClr val="000000"/>
                </a:solidFill>
                <a:latin typeface="Courier New" pitchFamily="49" charset="0"/>
              </a:rPr>
              <a:t>, </a:t>
            </a:r>
            <a:r>
              <a:rPr lang="en-US" sz="1600" b="1" dirty="0" err="1">
                <a:solidFill>
                  <a:srgbClr val="000000"/>
                </a:solidFill>
                <a:latin typeface="Courier New" pitchFamily="49" charset="0"/>
              </a:rPr>
              <a:t>hire_date</a:t>
            </a:r>
            <a:endParaRPr lang="en-US" sz="1600" b="1" dirty="0">
              <a:solidFill>
                <a:srgbClr val="000000"/>
              </a:solidFill>
              <a:latin typeface="Courier New" pitchFamily="49" charset="0"/>
            </a:endParaRPr>
          </a:p>
          <a:p>
            <a:pPr>
              <a:tabLst>
                <a:tab pos="1200150" algn="l"/>
              </a:tabLst>
            </a:pPr>
            <a:r>
              <a:rPr lang="en-US" sz="1600" b="1" dirty="0">
                <a:solidFill>
                  <a:srgbClr val="000000"/>
                </a:solidFill>
                <a:latin typeface="Courier New" pitchFamily="49" charset="0"/>
              </a:rPr>
              <a:t>FROM     employees</a:t>
            </a:r>
          </a:p>
          <a:p>
            <a:pPr>
              <a:tabLst>
                <a:tab pos="1200150" algn="l"/>
              </a:tabLst>
            </a:pPr>
            <a:r>
              <a:rPr lang="en-US" sz="1600" b="1" dirty="0">
                <a:solidFill>
                  <a:srgbClr val="000000"/>
                </a:solidFill>
                <a:latin typeface="Courier New" pitchFamily="49" charset="0"/>
              </a:rPr>
              <a:t>ORDER BY </a:t>
            </a:r>
            <a:r>
              <a:rPr lang="en-US" sz="1600" b="1" dirty="0" err="1">
                <a:solidFill>
                  <a:srgbClr val="000000"/>
                </a:solidFill>
                <a:latin typeface="Courier New" pitchFamily="49" charset="0"/>
              </a:rPr>
              <a:t>hire_date</a:t>
            </a:r>
            <a:r>
              <a:rPr lang="en-US" sz="1600" b="1" dirty="0">
                <a:solidFill>
                  <a:srgbClr val="000000"/>
                </a:solidFill>
                <a:latin typeface="Courier New" pitchFamily="49" charset="0"/>
              </a:rPr>
              <a:t> ;</a:t>
            </a:r>
          </a:p>
        </p:txBody>
      </p:sp>
      <p:sp>
        <p:nvSpPr>
          <p:cNvPr id="48149" name="Rectangle 21"/>
          <p:cNvSpPr>
            <a:spLocks noGrp="1" noChangeArrowheads="1"/>
          </p:cNvSpPr>
          <p:nvPr>
            <p:ph type="title"/>
          </p:nvPr>
        </p:nvSpPr>
        <p:spPr>
          <a:xfrm>
            <a:off x="922338" y="473075"/>
            <a:ext cx="7299325" cy="881063"/>
          </a:xfrm>
          <a:noFill/>
          <a:ln/>
        </p:spPr>
        <p:txBody>
          <a:bodyPr/>
          <a:lstStyle/>
          <a:p>
            <a:r>
              <a:rPr lang="en-US">
                <a:latin typeface="Courier New" pitchFamily="49" charset="0"/>
              </a:rPr>
              <a:t>ORDER BY</a:t>
            </a:r>
            <a:r>
              <a:rPr lang="en-US"/>
              <a:t> Clause</a:t>
            </a:r>
          </a:p>
        </p:txBody>
      </p:sp>
      <p:sp>
        <p:nvSpPr>
          <p:cNvPr id="48150" name="Rectangle 22"/>
          <p:cNvSpPr>
            <a:spLocks noGrp="1" noChangeArrowheads="1"/>
          </p:cNvSpPr>
          <p:nvPr>
            <p:ph type="body" idx="1"/>
          </p:nvPr>
        </p:nvSpPr>
        <p:spPr>
          <a:xfrm>
            <a:off x="860425" y="1344613"/>
            <a:ext cx="7385050" cy="1952625"/>
          </a:xfrm>
          <a:noFill/>
          <a:ln/>
        </p:spPr>
        <p:txBody>
          <a:bodyPr/>
          <a:lstStyle/>
          <a:p>
            <a:r>
              <a:rPr lang="en-US"/>
              <a:t>Sort rows with the </a:t>
            </a:r>
            <a:r>
              <a:rPr lang="en-US">
                <a:latin typeface="Courier New" pitchFamily="49" charset="0"/>
              </a:rPr>
              <a:t>ORDER BY</a:t>
            </a:r>
            <a:r>
              <a:rPr lang="en-US"/>
              <a:t> clause</a:t>
            </a:r>
          </a:p>
          <a:p>
            <a:pPr lvl="1"/>
            <a:r>
              <a:rPr lang="en-US"/>
              <a:t>ASC: ascending order, default</a:t>
            </a:r>
          </a:p>
          <a:p>
            <a:pPr lvl="1"/>
            <a:r>
              <a:rPr lang="en-US"/>
              <a:t>DESC: descending order</a:t>
            </a:r>
          </a:p>
          <a:p>
            <a:r>
              <a:rPr lang="en-US"/>
              <a:t>The </a:t>
            </a:r>
            <a:r>
              <a:rPr lang="en-US">
                <a:latin typeface="Courier New" pitchFamily="49" charset="0"/>
              </a:rPr>
              <a:t>ORDER BY</a:t>
            </a:r>
            <a:r>
              <a:rPr lang="en-US"/>
              <a:t> clause comes last in the </a:t>
            </a:r>
            <a:r>
              <a:rPr lang="en-US">
                <a:latin typeface="Courier New" pitchFamily="49" charset="0"/>
              </a:rPr>
              <a:t>SELECT</a:t>
            </a:r>
            <a:r>
              <a:rPr lang="en-US"/>
              <a:t> statement.</a:t>
            </a:r>
          </a:p>
        </p:txBody>
      </p:sp>
      <p:sp useBgFill="1">
        <p:nvSpPr>
          <p:cNvPr id="48151" name="Freeform 23"/>
          <p:cNvSpPr>
            <a:spLocks/>
          </p:cNvSpPr>
          <p:nvPr/>
        </p:nvSpPr>
        <p:spPr bwMode="auto">
          <a:xfrm>
            <a:off x="828675" y="5454650"/>
            <a:ext cx="7697788" cy="325438"/>
          </a:xfrm>
          <a:custGeom>
            <a:avLst/>
            <a:gdLst/>
            <a:ahLst/>
            <a:cxnLst>
              <a:cxn ang="0">
                <a:pos x="4848" y="204"/>
              </a:cxn>
              <a:cxn ang="0">
                <a:pos x="0" y="204"/>
              </a:cxn>
              <a:cxn ang="0">
                <a:pos x="0" y="36"/>
              </a:cxn>
              <a:cxn ang="0">
                <a:pos x="203" y="102"/>
              </a:cxn>
              <a:cxn ang="0">
                <a:pos x="311" y="12"/>
              </a:cxn>
              <a:cxn ang="0">
                <a:pos x="738" y="102"/>
              </a:cxn>
              <a:cxn ang="0">
                <a:pos x="1036" y="36"/>
              </a:cxn>
              <a:cxn ang="0">
                <a:pos x="1314" y="90"/>
              </a:cxn>
              <a:cxn ang="0">
                <a:pos x="1510" y="36"/>
              </a:cxn>
              <a:cxn ang="0">
                <a:pos x="1788" y="102"/>
              </a:cxn>
              <a:cxn ang="0">
                <a:pos x="2025" y="42"/>
              </a:cxn>
              <a:cxn ang="0">
                <a:pos x="2383" y="108"/>
              </a:cxn>
              <a:cxn ang="0">
                <a:pos x="2654" y="0"/>
              </a:cxn>
              <a:cxn ang="0">
                <a:pos x="2918" y="102"/>
              </a:cxn>
              <a:cxn ang="0">
                <a:pos x="3209" y="66"/>
              </a:cxn>
              <a:cxn ang="0">
                <a:pos x="3419" y="126"/>
              </a:cxn>
              <a:cxn ang="0">
                <a:pos x="3629" y="42"/>
              </a:cxn>
              <a:cxn ang="0">
                <a:pos x="3819" y="114"/>
              </a:cxn>
              <a:cxn ang="0">
                <a:pos x="4124" y="42"/>
              </a:cxn>
              <a:cxn ang="0">
                <a:pos x="4340" y="120"/>
              </a:cxn>
              <a:cxn ang="0">
                <a:pos x="4516" y="78"/>
              </a:cxn>
              <a:cxn ang="0">
                <a:pos x="4848" y="126"/>
              </a:cxn>
              <a:cxn ang="0">
                <a:pos x="4848" y="204"/>
              </a:cxn>
            </a:cxnLst>
            <a:rect l="0" t="0" r="r" b="b"/>
            <a:pathLst>
              <a:path w="4849" h="205">
                <a:moveTo>
                  <a:pt x="4848" y="204"/>
                </a:moveTo>
                <a:lnTo>
                  <a:pt x="0" y="204"/>
                </a:lnTo>
                <a:lnTo>
                  <a:pt x="0" y="36"/>
                </a:lnTo>
                <a:lnTo>
                  <a:pt x="203" y="102"/>
                </a:lnTo>
                <a:lnTo>
                  <a:pt x="311" y="12"/>
                </a:lnTo>
                <a:lnTo>
                  <a:pt x="738" y="102"/>
                </a:lnTo>
                <a:lnTo>
                  <a:pt x="1036" y="36"/>
                </a:lnTo>
                <a:lnTo>
                  <a:pt x="1314" y="90"/>
                </a:lnTo>
                <a:lnTo>
                  <a:pt x="1510" y="36"/>
                </a:lnTo>
                <a:lnTo>
                  <a:pt x="1788" y="102"/>
                </a:lnTo>
                <a:lnTo>
                  <a:pt x="2025" y="42"/>
                </a:lnTo>
                <a:lnTo>
                  <a:pt x="2383" y="108"/>
                </a:lnTo>
                <a:lnTo>
                  <a:pt x="2654" y="0"/>
                </a:lnTo>
                <a:lnTo>
                  <a:pt x="2918" y="102"/>
                </a:lnTo>
                <a:lnTo>
                  <a:pt x="3209" y="66"/>
                </a:lnTo>
                <a:lnTo>
                  <a:pt x="3419" y="126"/>
                </a:lnTo>
                <a:lnTo>
                  <a:pt x="3629" y="42"/>
                </a:lnTo>
                <a:lnTo>
                  <a:pt x="3819" y="114"/>
                </a:lnTo>
                <a:lnTo>
                  <a:pt x="4124" y="42"/>
                </a:lnTo>
                <a:lnTo>
                  <a:pt x="4340" y="120"/>
                </a:lnTo>
                <a:lnTo>
                  <a:pt x="4516" y="78"/>
                </a:lnTo>
                <a:lnTo>
                  <a:pt x="4848" y="126"/>
                </a:lnTo>
                <a:lnTo>
                  <a:pt x="4848" y="204"/>
                </a:lnTo>
              </a:path>
            </a:pathLst>
          </a:custGeom>
          <a:ln w="9525" cap="rnd">
            <a:noFill/>
            <a:round/>
            <a:headEnd type="none" w="sm" len="sm"/>
            <a:tailEnd type="none" w="sm" len="sm"/>
          </a:ln>
          <a:effectLst/>
        </p:spPr>
        <p:txBody>
          <a:bodyPr/>
          <a:lstStyle/>
          <a:p>
            <a:endParaRPr lang="en-US"/>
          </a:p>
        </p:txBody>
      </p:sp>
      <p:sp>
        <p:nvSpPr>
          <p:cNvPr id="48152" name="Rectangle 24"/>
          <p:cNvSpPr>
            <a:spLocks noChangeArrowheads="1"/>
          </p:cNvSpPr>
          <p:nvPr/>
        </p:nvSpPr>
        <p:spPr bwMode="auto">
          <a:xfrm>
            <a:off x="908050" y="3740150"/>
            <a:ext cx="2281238" cy="261938"/>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
        <p:nvSpPr>
          <p:cNvPr id="48153" name="Text Box 25"/>
          <p:cNvSpPr txBox="1">
            <a:spLocks noChangeArrowheads="1"/>
          </p:cNvSpPr>
          <p:nvPr/>
        </p:nvSpPr>
        <p:spPr bwMode="auto">
          <a:xfrm>
            <a:off x="804863" y="5356225"/>
            <a:ext cx="366712"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pic>
        <p:nvPicPr>
          <p:cNvPr id="48154" name="Picture 26"/>
          <p:cNvPicPr>
            <a:picLocks noChangeAspect="1" noChangeArrowheads="1"/>
          </p:cNvPicPr>
          <p:nvPr/>
        </p:nvPicPr>
        <p:blipFill>
          <a:blip r:embed="rId3"/>
          <a:srcRect/>
          <a:stretch>
            <a:fillRect/>
          </a:stretch>
        </p:blipFill>
        <p:spPr bwMode="auto">
          <a:xfrm>
            <a:off x="831850" y="4170363"/>
            <a:ext cx="7010400" cy="1343025"/>
          </a:xfrm>
          <a:prstGeom prst="rect">
            <a:avLst/>
          </a:prstGeom>
          <a:noFill/>
          <a:ln w="25400">
            <a:noFill/>
            <a:miter lim="800000"/>
            <a:headEnd type="none" w="sm" len="sm"/>
            <a:tailEnd type="none" w="sm" len="sm"/>
          </a:ln>
          <a:effectLst/>
        </p:spPr>
      </p:pic>
      <p:pic>
        <p:nvPicPr>
          <p:cNvPr id="48155" name="Picture 27"/>
          <p:cNvPicPr>
            <a:picLocks noChangeAspect="1" noChangeArrowheads="1"/>
          </p:cNvPicPr>
          <p:nvPr/>
        </p:nvPicPr>
        <p:blipFill>
          <a:blip r:embed="rId4"/>
          <a:srcRect/>
          <a:stretch>
            <a:fillRect/>
          </a:stretch>
        </p:blipFill>
        <p:spPr bwMode="auto">
          <a:xfrm>
            <a:off x="831850" y="5757863"/>
            <a:ext cx="7029450" cy="228600"/>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93" name="Rectangle 17"/>
          <p:cNvSpPr>
            <a:spLocks noChangeArrowheads="1"/>
          </p:cNvSpPr>
          <p:nvPr/>
        </p:nvSpPr>
        <p:spPr bwMode="blackWhite">
          <a:xfrm>
            <a:off x="901700" y="1581150"/>
            <a:ext cx="7054850" cy="8080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50194" name="Rectangle 18"/>
          <p:cNvSpPr>
            <a:spLocks noGrp="1" noChangeArrowheads="1"/>
          </p:cNvSpPr>
          <p:nvPr>
            <p:ph type="title"/>
          </p:nvPr>
        </p:nvSpPr>
        <p:spPr>
          <a:noFill/>
          <a:ln/>
        </p:spPr>
        <p:txBody>
          <a:bodyPr/>
          <a:lstStyle/>
          <a:p>
            <a:r>
              <a:rPr lang="en-US"/>
              <a:t>Sorting in Descending Order</a:t>
            </a:r>
          </a:p>
        </p:txBody>
      </p:sp>
      <p:sp>
        <p:nvSpPr>
          <p:cNvPr id="50195" name="Rectangle 19"/>
          <p:cNvSpPr>
            <a:spLocks noChangeArrowheads="1"/>
          </p:cNvSpPr>
          <p:nvPr/>
        </p:nvSpPr>
        <p:spPr bwMode="blackWhite">
          <a:xfrm>
            <a:off x="889000" y="1519238"/>
            <a:ext cx="7316788" cy="941387"/>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600" b="1" dirty="0">
                <a:solidFill>
                  <a:srgbClr val="000000"/>
                </a:solidFill>
                <a:latin typeface="Courier New" pitchFamily="49" charset="0"/>
              </a:rPr>
              <a:t>SELECT   </a:t>
            </a:r>
            <a:r>
              <a:rPr lang="en-US" sz="1600" b="1" dirty="0" err="1">
                <a:solidFill>
                  <a:srgbClr val="000000"/>
                </a:solidFill>
                <a:latin typeface="Courier New" pitchFamily="49" charset="0"/>
              </a:rPr>
              <a:t>last_name</a:t>
            </a:r>
            <a:r>
              <a:rPr lang="en-US" sz="1600" b="1" dirty="0">
                <a:solidFill>
                  <a:srgbClr val="000000"/>
                </a:solidFill>
                <a:latin typeface="Courier New" pitchFamily="49" charset="0"/>
              </a:rPr>
              <a:t>, </a:t>
            </a:r>
            <a:r>
              <a:rPr lang="en-US" sz="1600" b="1" dirty="0" err="1">
                <a:solidFill>
                  <a:srgbClr val="000000"/>
                </a:solidFill>
                <a:latin typeface="Courier New" pitchFamily="49" charset="0"/>
              </a:rPr>
              <a:t>job_id</a:t>
            </a:r>
            <a:r>
              <a:rPr lang="en-US" sz="1600" b="1" dirty="0">
                <a:solidFill>
                  <a:srgbClr val="000000"/>
                </a:solidFill>
                <a:latin typeface="Courier New" pitchFamily="49" charset="0"/>
              </a:rPr>
              <a:t>, </a:t>
            </a:r>
            <a:r>
              <a:rPr lang="en-US" sz="1600" b="1" dirty="0" err="1">
                <a:solidFill>
                  <a:srgbClr val="000000"/>
                </a:solidFill>
                <a:latin typeface="Courier New" pitchFamily="49" charset="0"/>
              </a:rPr>
              <a:t>department_id</a:t>
            </a:r>
            <a:r>
              <a:rPr lang="en-US" sz="1600" b="1" dirty="0">
                <a:solidFill>
                  <a:srgbClr val="000000"/>
                </a:solidFill>
                <a:latin typeface="Courier New" pitchFamily="49" charset="0"/>
              </a:rPr>
              <a:t>, </a:t>
            </a:r>
            <a:r>
              <a:rPr lang="en-US" sz="1600" b="1" dirty="0" err="1">
                <a:solidFill>
                  <a:srgbClr val="000000"/>
                </a:solidFill>
                <a:latin typeface="Courier New" pitchFamily="49" charset="0"/>
              </a:rPr>
              <a:t>hire_date</a:t>
            </a:r>
            <a:endParaRPr lang="en-US" sz="1600" b="1" dirty="0">
              <a:solidFill>
                <a:srgbClr val="000000"/>
              </a:solidFill>
              <a:latin typeface="Courier New" pitchFamily="49" charset="0"/>
            </a:endParaRPr>
          </a:p>
          <a:p>
            <a:pPr>
              <a:tabLst>
                <a:tab pos="1200150" algn="l"/>
              </a:tabLst>
            </a:pPr>
            <a:r>
              <a:rPr lang="en-US" sz="1600" b="1" dirty="0">
                <a:solidFill>
                  <a:srgbClr val="000000"/>
                </a:solidFill>
                <a:latin typeface="Courier New" pitchFamily="49" charset="0"/>
              </a:rPr>
              <a:t>FROM     employees</a:t>
            </a:r>
          </a:p>
          <a:p>
            <a:pPr>
              <a:tabLst>
                <a:tab pos="1200150" algn="l"/>
              </a:tabLst>
            </a:pPr>
            <a:r>
              <a:rPr lang="en-US" sz="1600" b="1" dirty="0">
                <a:solidFill>
                  <a:srgbClr val="000000"/>
                </a:solidFill>
                <a:latin typeface="Courier New" pitchFamily="49" charset="0"/>
              </a:rPr>
              <a:t>ORDER BY </a:t>
            </a:r>
            <a:r>
              <a:rPr lang="en-US" sz="1600" b="1" dirty="0" err="1">
                <a:solidFill>
                  <a:srgbClr val="000000"/>
                </a:solidFill>
                <a:latin typeface="Courier New" pitchFamily="49" charset="0"/>
              </a:rPr>
              <a:t>hire_date</a:t>
            </a:r>
            <a:r>
              <a:rPr lang="en-US" sz="1600" b="1" dirty="0">
                <a:solidFill>
                  <a:srgbClr val="000000"/>
                </a:solidFill>
                <a:latin typeface="Courier New" pitchFamily="49" charset="0"/>
              </a:rPr>
              <a:t> DESC ;</a:t>
            </a:r>
          </a:p>
        </p:txBody>
      </p:sp>
      <p:sp>
        <p:nvSpPr>
          <p:cNvPr id="50196" name="Rectangle 20"/>
          <p:cNvSpPr>
            <a:spLocks noChangeArrowheads="1"/>
          </p:cNvSpPr>
          <p:nvPr/>
        </p:nvSpPr>
        <p:spPr bwMode="auto">
          <a:xfrm>
            <a:off x="3259138" y="2054225"/>
            <a:ext cx="604837"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
        <p:nvSpPr>
          <p:cNvPr id="50197" name="Text Box 21"/>
          <p:cNvSpPr txBox="1">
            <a:spLocks noChangeArrowheads="1"/>
          </p:cNvSpPr>
          <p:nvPr/>
        </p:nvSpPr>
        <p:spPr bwMode="auto">
          <a:xfrm>
            <a:off x="898525" y="4611688"/>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pic>
        <p:nvPicPr>
          <p:cNvPr id="50198" name="Picture 22"/>
          <p:cNvPicPr>
            <a:picLocks noChangeAspect="1" noChangeArrowheads="1"/>
          </p:cNvPicPr>
          <p:nvPr/>
        </p:nvPicPr>
        <p:blipFill>
          <a:blip r:embed="rId3"/>
          <a:srcRect/>
          <a:stretch>
            <a:fillRect/>
          </a:stretch>
        </p:blipFill>
        <p:spPr bwMode="auto">
          <a:xfrm>
            <a:off x="901700" y="2587625"/>
            <a:ext cx="7019925" cy="2181225"/>
          </a:xfrm>
          <a:prstGeom prst="rect">
            <a:avLst/>
          </a:prstGeom>
          <a:noFill/>
          <a:ln w="25400">
            <a:noFill/>
            <a:miter lim="800000"/>
            <a:headEnd type="none" w="sm" len="sm"/>
            <a:tailEnd type="none" w="sm" len="sm"/>
          </a:ln>
          <a:effectLst/>
        </p:spPr>
      </p:pic>
      <p:pic>
        <p:nvPicPr>
          <p:cNvPr id="50199" name="Picture 23"/>
          <p:cNvPicPr>
            <a:picLocks noChangeAspect="1" noChangeArrowheads="1"/>
          </p:cNvPicPr>
          <p:nvPr/>
        </p:nvPicPr>
        <p:blipFill>
          <a:blip r:embed="rId4"/>
          <a:srcRect/>
          <a:stretch>
            <a:fillRect/>
          </a:stretch>
        </p:blipFill>
        <p:spPr bwMode="auto">
          <a:xfrm>
            <a:off x="901700" y="5026025"/>
            <a:ext cx="7029450" cy="228600"/>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2" name="Rectangle 18"/>
          <p:cNvSpPr>
            <a:spLocks noChangeArrowheads="1"/>
          </p:cNvSpPr>
          <p:nvPr/>
        </p:nvSpPr>
        <p:spPr bwMode="blackWhite">
          <a:xfrm>
            <a:off x="909638" y="1546225"/>
            <a:ext cx="6970712"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52243" name="Rectangle 19"/>
          <p:cNvSpPr>
            <a:spLocks noGrp="1" noChangeArrowheads="1"/>
          </p:cNvSpPr>
          <p:nvPr>
            <p:ph type="title"/>
          </p:nvPr>
        </p:nvSpPr>
        <p:spPr>
          <a:noFill/>
          <a:ln/>
        </p:spPr>
        <p:txBody>
          <a:bodyPr/>
          <a:lstStyle/>
          <a:p>
            <a:r>
              <a:rPr lang="en-US"/>
              <a:t>Sorting by Column Alias</a:t>
            </a:r>
          </a:p>
        </p:txBody>
      </p:sp>
      <p:sp>
        <p:nvSpPr>
          <p:cNvPr id="52244" name="Rectangle 20"/>
          <p:cNvSpPr>
            <a:spLocks noChangeArrowheads="1"/>
          </p:cNvSpPr>
          <p:nvPr/>
        </p:nvSpPr>
        <p:spPr bwMode="blackWhite">
          <a:xfrm>
            <a:off x="901700" y="1533525"/>
            <a:ext cx="7316788"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dirty="0">
                <a:solidFill>
                  <a:srgbClr val="000000"/>
                </a:solidFill>
                <a:latin typeface="Courier New" pitchFamily="49" charset="0"/>
              </a:rPr>
              <a:t>SELECT </a:t>
            </a:r>
            <a:r>
              <a:rPr lang="en-US" sz="1800" b="1" dirty="0" err="1">
                <a:solidFill>
                  <a:srgbClr val="000000"/>
                </a:solidFill>
                <a:latin typeface="Courier New" pitchFamily="49" charset="0"/>
              </a:rPr>
              <a:t>employee_id</a:t>
            </a:r>
            <a:r>
              <a:rPr lang="en-US" sz="1800" b="1" dirty="0">
                <a:solidFill>
                  <a:srgbClr val="000000"/>
                </a:solidFill>
                <a:latin typeface="Courier New" pitchFamily="49" charset="0"/>
              </a:rPr>
              <a:t>, </a:t>
            </a:r>
            <a:r>
              <a:rPr lang="en-US" sz="1800" b="1" dirty="0" err="1">
                <a:solidFill>
                  <a:srgbClr val="000000"/>
                </a:solidFill>
                <a:latin typeface="Courier New" pitchFamily="49" charset="0"/>
              </a:rPr>
              <a:t>last_name</a:t>
            </a:r>
            <a:r>
              <a:rPr lang="en-US" sz="1800" b="1" dirty="0">
                <a:solidFill>
                  <a:srgbClr val="000000"/>
                </a:solidFill>
                <a:latin typeface="Courier New" pitchFamily="49" charset="0"/>
              </a:rPr>
              <a:t>, salary*12 </a:t>
            </a:r>
            <a:r>
              <a:rPr lang="en-US" sz="1800" b="1" dirty="0" err="1">
                <a:solidFill>
                  <a:srgbClr val="000000"/>
                </a:solidFill>
                <a:latin typeface="Courier New" pitchFamily="49" charset="0"/>
              </a:rPr>
              <a:t>annsal</a:t>
            </a:r>
            <a:endParaRPr lang="en-US" sz="1800" b="1" dirty="0">
              <a:solidFill>
                <a:srgbClr val="000000"/>
              </a:solidFill>
              <a:latin typeface="Courier New" pitchFamily="49" charset="0"/>
            </a:endParaRPr>
          </a:p>
          <a:p>
            <a:pPr>
              <a:tabLst>
                <a:tab pos="1200150" algn="l"/>
              </a:tabLst>
            </a:pPr>
            <a:r>
              <a:rPr lang="en-US" sz="1800" b="1" dirty="0">
                <a:solidFill>
                  <a:srgbClr val="000000"/>
                </a:solidFill>
                <a:latin typeface="Courier New" pitchFamily="49" charset="0"/>
              </a:rPr>
              <a:t>FROM   employees</a:t>
            </a:r>
          </a:p>
          <a:p>
            <a:pPr>
              <a:tabLst>
                <a:tab pos="1200150" algn="l"/>
              </a:tabLst>
            </a:pPr>
            <a:r>
              <a:rPr lang="en-US" sz="1800" b="1" dirty="0">
                <a:solidFill>
                  <a:srgbClr val="000000"/>
                </a:solidFill>
                <a:latin typeface="Courier New" pitchFamily="49" charset="0"/>
              </a:rPr>
              <a:t>ORDER BY </a:t>
            </a:r>
            <a:r>
              <a:rPr lang="en-US" sz="1800" b="1" dirty="0" err="1">
                <a:solidFill>
                  <a:srgbClr val="000000"/>
                </a:solidFill>
                <a:latin typeface="Courier New" pitchFamily="49" charset="0"/>
              </a:rPr>
              <a:t>annsal</a:t>
            </a:r>
            <a:r>
              <a:rPr lang="en-US" sz="1800" b="1" dirty="0">
                <a:solidFill>
                  <a:srgbClr val="000000"/>
                </a:solidFill>
                <a:latin typeface="Courier New" pitchFamily="49" charset="0"/>
              </a:rPr>
              <a:t>;</a:t>
            </a:r>
          </a:p>
        </p:txBody>
      </p:sp>
      <p:sp>
        <p:nvSpPr>
          <p:cNvPr id="52245" name="Rectangle 21"/>
          <p:cNvSpPr>
            <a:spLocks noChangeArrowheads="1"/>
          </p:cNvSpPr>
          <p:nvPr/>
        </p:nvSpPr>
        <p:spPr bwMode="auto">
          <a:xfrm>
            <a:off x="6523038" y="1603375"/>
            <a:ext cx="893762"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
        <p:nvSpPr>
          <p:cNvPr id="52246" name="Rectangle 22"/>
          <p:cNvSpPr>
            <a:spLocks noChangeArrowheads="1"/>
          </p:cNvSpPr>
          <p:nvPr/>
        </p:nvSpPr>
        <p:spPr bwMode="auto">
          <a:xfrm>
            <a:off x="2174875" y="2101850"/>
            <a:ext cx="893763"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
        <p:nvSpPr>
          <p:cNvPr id="52247" name="Text Box 23"/>
          <p:cNvSpPr txBox="1">
            <a:spLocks noChangeArrowheads="1"/>
          </p:cNvSpPr>
          <p:nvPr/>
        </p:nvSpPr>
        <p:spPr bwMode="auto">
          <a:xfrm>
            <a:off x="874713" y="5026025"/>
            <a:ext cx="366712"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pic>
        <p:nvPicPr>
          <p:cNvPr id="52248" name="Picture 24"/>
          <p:cNvPicPr>
            <a:picLocks noChangeAspect="1" noChangeArrowheads="1"/>
          </p:cNvPicPr>
          <p:nvPr/>
        </p:nvPicPr>
        <p:blipFill>
          <a:blip r:embed="rId3"/>
          <a:srcRect/>
          <a:stretch>
            <a:fillRect/>
          </a:stretch>
        </p:blipFill>
        <p:spPr bwMode="auto">
          <a:xfrm>
            <a:off x="909638" y="2817813"/>
            <a:ext cx="6991350" cy="2362200"/>
          </a:xfrm>
          <a:prstGeom prst="rect">
            <a:avLst/>
          </a:prstGeom>
          <a:noFill/>
          <a:ln w="25400">
            <a:noFill/>
            <a:miter lim="800000"/>
            <a:headEnd type="none" w="sm" len="sm"/>
            <a:tailEnd type="none" w="sm" len="sm"/>
          </a:ln>
          <a:effectLst/>
        </p:spPr>
      </p:pic>
      <p:pic>
        <p:nvPicPr>
          <p:cNvPr id="52249" name="Picture 25"/>
          <p:cNvPicPr>
            <a:picLocks noChangeAspect="1" noChangeArrowheads="1"/>
          </p:cNvPicPr>
          <p:nvPr/>
        </p:nvPicPr>
        <p:blipFill>
          <a:blip r:embed="rId4"/>
          <a:srcRect/>
          <a:stretch>
            <a:fillRect/>
          </a:stretch>
        </p:blipFill>
        <p:spPr bwMode="auto">
          <a:xfrm>
            <a:off x="909638" y="5400675"/>
            <a:ext cx="7029450" cy="228600"/>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91" name="Rectangle 19"/>
          <p:cNvSpPr>
            <a:spLocks noGrp="1" noChangeArrowheads="1"/>
          </p:cNvSpPr>
          <p:nvPr>
            <p:ph type="body" idx="1"/>
          </p:nvPr>
        </p:nvSpPr>
        <p:spPr>
          <a:xfrm>
            <a:off x="854075" y="1611313"/>
            <a:ext cx="7832725" cy="4641850"/>
          </a:xfrm>
          <a:noFill/>
          <a:ln/>
        </p:spPr>
        <p:txBody>
          <a:bodyPr/>
          <a:lstStyle/>
          <a:p>
            <a:r>
              <a:rPr lang="en-US"/>
              <a:t>The order of </a:t>
            </a:r>
            <a:r>
              <a:rPr lang="en-US">
                <a:latin typeface="Courier New" pitchFamily="49" charset="0"/>
              </a:rPr>
              <a:t>ORDER BY</a:t>
            </a:r>
            <a:r>
              <a:rPr lang="en-US"/>
              <a:t> list is the order of sort.</a:t>
            </a:r>
          </a:p>
          <a:p>
            <a:pPr>
              <a:buFont typeface="Arial" charset="0"/>
              <a:buNone/>
            </a:pPr>
            <a:endParaRPr lang="en-US"/>
          </a:p>
          <a:p>
            <a:pPr>
              <a:buFont typeface="Arial" charset="0"/>
              <a:buNone/>
            </a:pPr>
            <a:endParaRPr lang="en-US"/>
          </a:p>
          <a:p>
            <a:pPr>
              <a:buFont typeface="Arial" charset="0"/>
              <a:buNone/>
            </a:pPr>
            <a:endParaRPr lang="en-US"/>
          </a:p>
          <a:p>
            <a:pPr>
              <a:buFont typeface="Arial" charset="0"/>
              <a:buNone/>
            </a:pPr>
            <a:endParaRPr lang="en-US"/>
          </a:p>
          <a:p>
            <a:pPr>
              <a:buFont typeface="Arial" charset="0"/>
              <a:buNone/>
            </a:pPr>
            <a:endParaRPr lang="en-US"/>
          </a:p>
          <a:p>
            <a:pPr>
              <a:buFont typeface="Arial" charset="0"/>
              <a:buNone/>
            </a:pPr>
            <a:endParaRPr lang="en-US"/>
          </a:p>
          <a:p>
            <a:pPr>
              <a:buFont typeface="Arial" charset="0"/>
              <a:buNone/>
            </a:pPr>
            <a:endParaRPr lang="en-US"/>
          </a:p>
          <a:p>
            <a:pPr>
              <a:buFont typeface="Arial" charset="0"/>
              <a:buNone/>
            </a:pPr>
            <a:endParaRPr lang="en-US"/>
          </a:p>
          <a:p>
            <a:r>
              <a:rPr lang="en-US"/>
              <a:t>You can sort by a column that is not in the </a:t>
            </a:r>
            <a:br>
              <a:rPr lang="en-US"/>
            </a:br>
            <a:r>
              <a:rPr lang="en-US">
                <a:latin typeface="Courier New" pitchFamily="49" charset="0"/>
              </a:rPr>
              <a:t>SELECT</a:t>
            </a:r>
            <a:r>
              <a:rPr lang="en-US"/>
              <a:t> list.</a:t>
            </a:r>
          </a:p>
        </p:txBody>
      </p:sp>
      <p:sp>
        <p:nvSpPr>
          <p:cNvPr id="54292" name="Rectangle 20"/>
          <p:cNvSpPr>
            <a:spLocks noChangeArrowheads="1"/>
          </p:cNvSpPr>
          <p:nvPr/>
        </p:nvSpPr>
        <p:spPr bwMode="blackWhite">
          <a:xfrm>
            <a:off x="1266825" y="2016125"/>
            <a:ext cx="711517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54293" name="Rectangle 21"/>
          <p:cNvSpPr>
            <a:spLocks noChangeArrowheads="1"/>
          </p:cNvSpPr>
          <p:nvPr/>
        </p:nvSpPr>
        <p:spPr bwMode="blackWhite">
          <a:xfrm>
            <a:off x="1290638" y="2003425"/>
            <a:ext cx="690245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dirty="0">
                <a:solidFill>
                  <a:srgbClr val="000000"/>
                </a:solidFill>
                <a:latin typeface="Courier New" pitchFamily="49" charset="0"/>
              </a:rPr>
              <a:t>SELECT </a:t>
            </a:r>
            <a:r>
              <a:rPr lang="en-US" sz="1800" b="1" dirty="0" err="1">
                <a:solidFill>
                  <a:srgbClr val="000000"/>
                </a:solidFill>
                <a:latin typeface="Courier New" pitchFamily="49" charset="0"/>
              </a:rPr>
              <a:t>last_name</a:t>
            </a:r>
            <a:r>
              <a:rPr lang="en-US" sz="1800" b="1" dirty="0">
                <a:solidFill>
                  <a:srgbClr val="000000"/>
                </a:solidFill>
                <a:latin typeface="Courier New" pitchFamily="49" charset="0"/>
              </a:rPr>
              <a:t>, </a:t>
            </a:r>
            <a:r>
              <a:rPr lang="en-US" sz="1800" b="1" dirty="0" err="1">
                <a:solidFill>
                  <a:srgbClr val="000000"/>
                </a:solidFill>
                <a:latin typeface="Courier New" pitchFamily="49" charset="0"/>
              </a:rPr>
              <a:t>department_id</a:t>
            </a:r>
            <a:r>
              <a:rPr lang="en-US" sz="1800" b="1" dirty="0">
                <a:solidFill>
                  <a:srgbClr val="000000"/>
                </a:solidFill>
                <a:latin typeface="Courier New" pitchFamily="49" charset="0"/>
              </a:rPr>
              <a:t>, salary</a:t>
            </a:r>
          </a:p>
          <a:p>
            <a:pPr>
              <a:tabLst>
                <a:tab pos="1200150" algn="l"/>
              </a:tabLst>
            </a:pPr>
            <a:r>
              <a:rPr lang="en-US" sz="1800" b="1" dirty="0">
                <a:solidFill>
                  <a:srgbClr val="000000"/>
                </a:solidFill>
                <a:latin typeface="Courier New" pitchFamily="49" charset="0"/>
              </a:rPr>
              <a:t>FROM   employees</a:t>
            </a:r>
          </a:p>
          <a:p>
            <a:pPr>
              <a:tabLst>
                <a:tab pos="1200150" algn="l"/>
              </a:tabLst>
            </a:pPr>
            <a:r>
              <a:rPr lang="en-US" sz="1800" b="1" dirty="0">
                <a:solidFill>
                  <a:srgbClr val="000000"/>
                </a:solidFill>
                <a:latin typeface="Courier New" pitchFamily="49" charset="0"/>
              </a:rPr>
              <a:t>ORDER BY </a:t>
            </a:r>
            <a:r>
              <a:rPr lang="en-US" sz="1800" b="1" dirty="0" err="1">
                <a:solidFill>
                  <a:srgbClr val="000000"/>
                </a:solidFill>
                <a:latin typeface="Courier New" pitchFamily="49" charset="0"/>
              </a:rPr>
              <a:t>department_id</a:t>
            </a:r>
            <a:r>
              <a:rPr lang="en-US" sz="1800" b="1" dirty="0">
                <a:solidFill>
                  <a:srgbClr val="000000"/>
                </a:solidFill>
                <a:latin typeface="Courier New" pitchFamily="49" charset="0"/>
              </a:rPr>
              <a:t>, salary DESC;</a:t>
            </a:r>
          </a:p>
        </p:txBody>
      </p:sp>
      <p:sp>
        <p:nvSpPr>
          <p:cNvPr id="54294" name="Rectangle 22"/>
          <p:cNvSpPr>
            <a:spLocks noGrp="1" noChangeArrowheads="1"/>
          </p:cNvSpPr>
          <p:nvPr>
            <p:ph type="title"/>
          </p:nvPr>
        </p:nvSpPr>
        <p:spPr>
          <a:noFill/>
          <a:ln/>
        </p:spPr>
        <p:txBody>
          <a:bodyPr/>
          <a:lstStyle/>
          <a:p>
            <a:r>
              <a:rPr lang="en-US"/>
              <a:t>Sorting by Multiple Columns</a:t>
            </a:r>
          </a:p>
        </p:txBody>
      </p:sp>
      <p:sp>
        <p:nvSpPr>
          <p:cNvPr id="54295" name="Rectangle 23"/>
          <p:cNvSpPr>
            <a:spLocks noChangeArrowheads="1"/>
          </p:cNvSpPr>
          <p:nvPr/>
        </p:nvSpPr>
        <p:spPr bwMode="auto">
          <a:xfrm>
            <a:off x="1368425" y="2590800"/>
            <a:ext cx="4800600"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
        <p:nvSpPr>
          <p:cNvPr id="54296" name="Text Box 24"/>
          <p:cNvSpPr txBox="1">
            <a:spLocks noChangeArrowheads="1"/>
          </p:cNvSpPr>
          <p:nvPr/>
        </p:nvSpPr>
        <p:spPr bwMode="auto">
          <a:xfrm>
            <a:off x="1252538" y="4937125"/>
            <a:ext cx="366712"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pic>
        <p:nvPicPr>
          <p:cNvPr id="54297" name="Picture 25"/>
          <p:cNvPicPr>
            <a:picLocks noChangeAspect="1" noChangeArrowheads="1"/>
          </p:cNvPicPr>
          <p:nvPr/>
        </p:nvPicPr>
        <p:blipFill>
          <a:blip r:embed="rId3"/>
          <a:srcRect/>
          <a:stretch>
            <a:fillRect/>
          </a:stretch>
        </p:blipFill>
        <p:spPr bwMode="auto">
          <a:xfrm>
            <a:off x="1266825" y="3090863"/>
            <a:ext cx="7000875" cy="1981200"/>
          </a:xfrm>
          <a:prstGeom prst="rect">
            <a:avLst/>
          </a:prstGeom>
          <a:noFill/>
          <a:ln w="25400">
            <a:noFill/>
            <a:miter lim="800000"/>
            <a:headEnd type="none" w="sm" len="sm"/>
            <a:tailEnd type="none" w="sm" len="sm"/>
          </a:ln>
          <a:effectLst/>
        </p:spPr>
      </p:pic>
      <p:pic>
        <p:nvPicPr>
          <p:cNvPr id="54298" name="Picture 26"/>
          <p:cNvPicPr>
            <a:picLocks noChangeAspect="1" noChangeArrowheads="1"/>
          </p:cNvPicPr>
          <p:nvPr/>
        </p:nvPicPr>
        <p:blipFill>
          <a:blip r:embed="rId4"/>
          <a:srcRect/>
          <a:stretch>
            <a:fillRect/>
          </a:stretch>
        </p:blipFill>
        <p:spPr bwMode="auto">
          <a:xfrm>
            <a:off x="1266825" y="5322888"/>
            <a:ext cx="7029450" cy="228600"/>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5" name="Rectangle 15"/>
          <p:cNvSpPr>
            <a:spLocks noChangeArrowheads="1"/>
          </p:cNvSpPr>
          <p:nvPr/>
        </p:nvSpPr>
        <p:spPr bwMode="blackWhite">
          <a:xfrm>
            <a:off x="960438" y="4279900"/>
            <a:ext cx="7659687"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56336" name="Rectangle 16"/>
          <p:cNvSpPr>
            <a:spLocks noGrp="1" noChangeArrowheads="1"/>
          </p:cNvSpPr>
          <p:nvPr>
            <p:ph type="title"/>
          </p:nvPr>
        </p:nvSpPr>
        <p:spPr>
          <a:noFill/>
          <a:ln/>
        </p:spPr>
        <p:txBody>
          <a:bodyPr/>
          <a:lstStyle/>
          <a:p>
            <a:r>
              <a:rPr lang="en-US"/>
              <a:t>Summary</a:t>
            </a:r>
          </a:p>
        </p:txBody>
      </p:sp>
      <p:sp>
        <p:nvSpPr>
          <p:cNvPr id="56337" name="Rectangle 17"/>
          <p:cNvSpPr>
            <a:spLocks noChangeArrowheads="1"/>
          </p:cNvSpPr>
          <p:nvPr/>
        </p:nvSpPr>
        <p:spPr bwMode="blackWhite">
          <a:xfrm>
            <a:off x="947738" y="4267200"/>
            <a:ext cx="7223125" cy="1216025"/>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SELECT     *|{[DISTINCT] </a:t>
            </a:r>
            <a:r>
              <a:rPr lang="en-US" sz="1800" b="1" i="1">
                <a:solidFill>
                  <a:srgbClr val="000000"/>
                </a:solidFill>
                <a:latin typeface="Courier New" pitchFamily="49" charset="0"/>
              </a:rPr>
              <a:t>column|expression</a:t>
            </a:r>
            <a:r>
              <a:rPr lang="en-US" sz="1800" b="1">
                <a:solidFill>
                  <a:srgbClr val="000000"/>
                </a:solidFill>
                <a:latin typeface="Courier New" pitchFamily="49" charset="0"/>
              </a:rPr>
              <a:t> [</a:t>
            </a:r>
            <a:r>
              <a:rPr lang="en-US" sz="1800" b="1" i="1">
                <a:solidFill>
                  <a:srgbClr val="000000"/>
                </a:solidFill>
                <a:latin typeface="Courier New" pitchFamily="49" charset="0"/>
              </a:rPr>
              <a:t>alias</a:t>
            </a:r>
            <a:r>
              <a:rPr lang="en-US" sz="1800" b="1">
                <a:solidFill>
                  <a:srgbClr val="000000"/>
                </a:solidFill>
                <a:latin typeface="Courier New" pitchFamily="49" charset="0"/>
              </a:rPr>
              <a:t>],...}</a:t>
            </a:r>
          </a:p>
          <a:p>
            <a:pPr>
              <a:tabLst>
                <a:tab pos="1200150"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condition(s)</a:t>
            </a:r>
            <a:r>
              <a:rPr lang="en-US" sz="1800" b="1">
                <a:solidFill>
                  <a:srgbClr val="000000"/>
                </a:solidFill>
                <a:latin typeface="Courier New" pitchFamily="49" charset="0"/>
              </a:rPr>
              <a:t>]</a:t>
            </a:r>
          </a:p>
          <a:p>
            <a:pPr>
              <a:tabLst>
                <a:tab pos="1200150" algn="l"/>
              </a:tabLst>
            </a:pPr>
            <a:r>
              <a:rPr lang="en-US" sz="1800" b="1">
                <a:solidFill>
                  <a:srgbClr val="000000"/>
                </a:solidFill>
                <a:latin typeface="Courier New" pitchFamily="49" charset="0"/>
              </a:rPr>
              <a:t>[ORDER BY  {</a:t>
            </a:r>
            <a:r>
              <a:rPr lang="en-US" sz="1800" b="1" i="1">
                <a:solidFill>
                  <a:srgbClr val="000000"/>
                </a:solidFill>
                <a:latin typeface="Courier New" pitchFamily="49" charset="0"/>
              </a:rPr>
              <a:t>column, expr, alias</a:t>
            </a:r>
            <a:r>
              <a:rPr lang="en-US" sz="1800" b="1">
                <a:solidFill>
                  <a:srgbClr val="000000"/>
                </a:solidFill>
                <a:latin typeface="Courier New" pitchFamily="49" charset="0"/>
              </a:rPr>
              <a:t>} [ASC|DESC]];</a:t>
            </a:r>
          </a:p>
        </p:txBody>
      </p:sp>
      <p:sp>
        <p:nvSpPr>
          <p:cNvPr id="56338" name="Rectangle 18"/>
          <p:cNvSpPr>
            <a:spLocks noChangeArrowheads="1"/>
          </p:cNvSpPr>
          <p:nvPr/>
        </p:nvSpPr>
        <p:spPr bwMode="auto">
          <a:xfrm>
            <a:off x="854075" y="1611313"/>
            <a:ext cx="7832725" cy="2465387"/>
          </a:xfrm>
          <a:prstGeom prst="rect">
            <a:avLst/>
          </a:prstGeom>
          <a:noFill/>
          <a:ln w="9525">
            <a:noFill/>
            <a:miter lim="800000"/>
            <a:headEnd/>
            <a:tailEnd/>
          </a:ln>
          <a:effectLst/>
        </p:spPr>
        <p:txBody>
          <a:bodyPr lIns="92075" tIns="46038" rIns="92075" bIns="46038">
            <a:spAutoFit/>
          </a:bodyPr>
          <a:lstStyle/>
          <a:p>
            <a:pPr marL="404813" indent="-404813" defTabSz="346075">
              <a:lnSpc>
                <a:spcPct val="95000"/>
              </a:lnSpc>
              <a:spcBef>
                <a:spcPct val="35000"/>
              </a:spcBef>
              <a:tabLst>
                <a:tab pos="571500" algn="l"/>
              </a:tabLst>
            </a:pPr>
            <a:r>
              <a:rPr lang="en-US" sz="2200" b="1">
                <a:solidFill>
                  <a:schemeClr val="tx1"/>
                </a:solidFill>
                <a:latin typeface="Arial" charset="0"/>
              </a:rPr>
              <a:t>In this lesson, you should have learned how to: </a:t>
            </a:r>
          </a:p>
          <a:p>
            <a:pPr marL="404813" indent="-404813" defTabSz="346075">
              <a:lnSpc>
                <a:spcPct val="95000"/>
              </a:lnSpc>
              <a:spcBef>
                <a:spcPct val="35000"/>
              </a:spcBef>
              <a:buClr>
                <a:schemeClr val="hlink"/>
              </a:buClr>
              <a:buSzPct val="125000"/>
              <a:buFont typeface="Arial" charset="0"/>
              <a:buChar char="•"/>
              <a:tabLst>
                <a:tab pos="571500" algn="l"/>
              </a:tabLst>
            </a:pPr>
            <a:r>
              <a:rPr lang="en-US" sz="2200" b="1">
                <a:solidFill>
                  <a:schemeClr val="tx1"/>
                </a:solidFill>
                <a:latin typeface="Arial" charset="0"/>
              </a:rPr>
              <a:t>Use the </a:t>
            </a:r>
            <a:r>
              <a:rPr lang="en-US" sz="2200" b="1">
                <a:solidFill>
                  <a:schemeClr val="tx1"/>
                </a:solidFill>
                <a:latin typeface="Courier New" pitchFamily="49" charset="0"/>
              </a:rPr>
              <a:t>WHERE</a:t>
            </a:r>
            <a:r>
              <a:rPr lang="en-US" sz="2200" b="1">
                <a:solidFill>
                  <a:schemeClr val="tx1"/>
                </a:solidFill>
                <a:latin typeface="Arial" charset="0"/>
              </a:rPr>
              <a:t> clause to restrict rows of output</a:t>
            </a:r>
          </a:p>
          <a:p>
            <a:pPr marL="919163" lvl="1" indent="-400050" defTabSz="346075">
              <a:lnSpc>
                <a:spcPct val="95000"/>
              </a:lnSpc>
              <a:spcBef>
                <a:spcPct val="35000"/>
              </a:spcBef>
              <a:buClr>
                <a:schemeClr val="hlink"/>
              </a:buClr>
              <a:buFontTx/>
              <a:buChar char="–"/>
              <a:tabLst>
                <a:tab pos="571500" algn="l"/>
              </a:tabLst>
            </a:pPr>
            <a:r>
              <a:rPr lang="en-US" sz="2000" b="1">
                <a:solidFill>
                  <a:schemeClr val="tx1"/>
                </a:solidFill>
                <a:latin typeface="Arial" charset="0"/>
              </a:rPr>
              <a:t>Use the comparison conditions</a:t>
            </a:r>
          </a:p>
          <a:p>
            <a:pPr marL="919163" lvl="1" indent="-400050" defTabSz="346075">
              <a:lnSpc>
                <a:spcPct val="95000"/>
              </a:lnSpc>
              <a:spcBef>
                <a:spcPct val="35000"/>
              </a:spcBef>
              <a:buClr>
                <a:schemeClr val="hlink"/>
              </a:buClr>
              <a:buFontTx/>
              <a:buChar char="–"/>
              <a:tabLst>
                <a:tab pos="571500" algn="l"/>
              </a:tabLst>
            </a:pPr>
            <a:r>
              <a:rPr lang="en-US" sz="2000" b="1">
                <a:solidFill>
                  <a:schemeClr val="tx1"/>
                </a:solidFill>
                <a:latin typeface="Arial" charset="0"/>
              </a:rPr>
              <a:t>Use the </a:t>
            </a:r>
            <a:r>
              <a:rPr lang="en-US" sz="2000" b="1">
                <a:solidFill>
                  <a:schemeClr val="tx1"/>
                </a:solidFill>
                <a:latin typeface="Courier New" pitchFamily="49" charset="0"/>
              </a:rPr>
              <a:t>BETWEEN</a:t>
            </a:r>
            <a:r>
              <a:rPr lang="en-US" sz="2000" b="1">
                <a:solidFill>
                  <a:schemeClr val="tx1"/>
                </a:solidFill>
                <a:latin typeface="Arial" charset="0"/>
              </a:rPr>
              <a:t>, </a:t>
            </a:r>
            <a:r>
              <a:rPr lang="en-US" sz="2000" b="1">
                <a:solidFill>
                  <a:schemeClr val="tx1"/>
                </a:solidFill>
                <a:latin typeface="Courier New" pitchFamily="49" charset="0"/>
              </a:rPr>
              <a:t>IN</a:t>
            </a:r>
            <a:r>
              <a:rPr lang="en-US" sz="2000" b="1">
                <a:solidFill>
                  <a:schemeClr val="tx1"/>
                </a:solidFill>
                <a:latin typeface="Arial" charset="0"/>
              </a:rPr>
              <a:t>, </a:t>
            </a:r>
            <a:r>
              <a:rPr lang="en-US" sz="2000" b="1">
                <a:solidFill>
                  <a:schemeClr val="tx1"/>
                </a:solidFill>
                <a:latin typeface="Courier New" pitchFamily="49" charset="0"/>
              </a:rPr>
              <a:t>LIKE</a:t>
            </a:r>
            <a:r>
              <a:rPr lang="en-US" sz="2000" b="1">
                <a:solidFill>
                  <a:schemeClr val="tx1"/>
                </a:solidFill>
                <a:latin typeface="Arial" charset="0"/>
              </a:rPr>
              <a:t>, and </a:t>
            </a:r>
            <a:r>
              <a:rPr lang="en-US" sz="2000" b="1">
                <a:solidFill>
                  <a:schemeClr val="tx1"/>
                </a:solidFill>
                <a:latin typeface="Courier New" pitchFamily="49" charset="0"/>
              </a:rPr>
              <a:t>NULL</a:t>
            </a:r>
            <a:r>
              <a:rPr lang="en-US" sz="2000" b="1">
                <a:solidFill>
                  <a:schemeClr val="tx1"/>
                </a:solidFill>
                <a:latin typeface="Arial" charset="0"/>
              </a:rPr>
              <a:t> conditions</a:t>
            </a:r>
          </a:p>
          <a:p>
            <a:pPr marL="919163" lvl="1" indent="-400050" defTabSz="346075">
              <a:lnSpc>
                <a:spcPct val="95000"/>
              </a:lnSpc>
              <a:spcBef>
                <a:spcPct val="35000"/>
              </a:spcBef>
              <a:buClr>
                <a:schemeClr val="hlink"/>
              </a:buClr>
              <a:buFontTx/>
              <a:buChar char="–"/>
              <a:tabLst>
                <a:tab pos="571500" algn="l"/>
              </a:tabLst>
            </a:pPr>
            <a:r>
              <a:rPr lang="en-US" sz="2000" b="1">
                <a:solidFill>
                  <a:schemeClr val="tx1"/>
                </a:solidFill>
                <a:latin typeface="Arial" charset="0"/>
              </a:rPr>
              <a:t>Apply the logical </a:t>
            </a:r>
            <a:r>
              <a:rPr lang="en-US" sz="2000" b="1">
                <a:solidFill>
                  <a:schemeClr val="tx1"/>
                </a:solidFill>
                <a:latin typeface="Courier New" pitchFamily="49" charset="0"/>
              </a:rPr>
              <a:t>AND</a:t>
            </a:r>
            <a:r>
              <a:rPr lang="en-US" sz="2000" b="1">
                <a:solidFill>
                  <a:schemeClr val="tx1"/>
                </a:solidFill>
                <a:latin typeface="Arial" charset="0"/>
              </a:rPr>
              <a:t>, </a:t>
            </a:r>
            <a:r>
              <a:rPr lang="en-US" sz="2000" b="1">
                <a:solidFill>
                  <a:schemeClr val="tx1"/>
                </a:solidFill>
                <a:latin typeface="Courier New" pitchFamily="49" charset="0"/>
              </a:rPr>
              <a:t>OR</a:t>
            </a:r>
            <a:r>
              <a:rPr lang="en-US" sz="2000" b="1">
                <a:solidFill>
                  <a:schemeClr val="tx1"/>
                </a:solidFill>
                <a:latin typeface="Arial" charset="0"/>
              </a:rPr>
              <a:t>, and </a:t>
            </a:r>
            <a:r>
              <a:rPr lang="en-US" sz="2000" b="1">
                <a:solidFill>
                  <a:schemeClr val="tx1"/>
                </a:solidFill>
                <a:latin typeface="Courier New" pitchFamily="49" charset="0"/>
              </a:rPr>
              <a:t>NOT</a:t>
            </a:r>
            <a:r>
              <a:rPr lang="en-US" sz="2000" b="1">
                <a:solidFill>
                  <a:schemeClr val="tx1"/>
                </a:solidFill>
                <a:latin typeface="Arial" charset="0"/>
              </a:rPr>
              <a:t> operators</a:t>
            </a:r>
          </a:p>
          <a:p>
            <a:pPr marL="404813" indent="-404813" defTabSz="346075">
              <a:lnSpc>
                <a:spcPct val="95000"/>
              </a:lnSpc>
              <a:spcBef>
                <a:spcPct val="35000"/>
              </a:spcBef>
              <a:buClr>
                <a:schemeClr val="hlink"/>
              </a:buClr>
              <a:buSzPct val="125000"/>
              <a:buFont typeface="Arial" charset="0"/>
              <a:buChar char="•"/>
              <a:tabLst>
                <a:tab pos="571500" algn="l"/>
              </a:tabLst>
            </a:pPr>
            <a:r>
              <a:rPr lang="en-US" sz="2200" b="1">
                <a:solidFill>
                  <a:schemeClr val="tx1"/>
                </a:solidFill>
                <a:latin typeface="Arial" charset="0"/>
              </a:rPr>
              <a:t>Use the </a:t>
            </a:r>
            <a:r>
              <a:rPr lang="en-US" sz="2200" b="1">
                <a:solidFill>
                  <a:schemeClr val="tx1"/>
                </a:solidFill>
                <a:latin typeface="Courier New" pitchFamily="49" charset="0"/>
              </a:rPr>
              <a:t>ORDER BY</a:t>
            </a:r>
            <a:r>
              <a:rPr lang="en-US" sz="2200" b="1">
                <a:solidFill>
                  <a:schemeClr val="tx1"/>
                </a:solidFill>
                <a:latin typeface="Arial" charset="0"/>
              </a:rPr>
              <a:t> clause to sort rows of output</a:t>
            </a:r>
          </a:p>
        </p:txBody>
      </p:sp>
      <p:sp>
        <p:nvSpPr>
          <p:cNvPr id="56339" name="Rectangle 19"/>
          <p:cNvSpPr>
            <a:spLocks noChangeArrowheads="1"/>
          </p:cNvSpPr>
          <p:nvPr/>
        </p:nvSpPr>
        <p:spPr bwMode="auto">
          <a:xfrm>
            <a:off x="1038225" y="4892675"/>
            <a:ext cx="6011863" cy="536575"/>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a:lstStyle/>
          <a:p>
            <a:r>
              <a:rPr lang="en-US"/>
              <a:t>Practice 2 Overview</a:t>
            </a:r>
          </a:p>
        </p:txBody>
      </p:sp>
      <p:sp>
        <p:nvSpPr>
          <p:cNvPr id="58371" name="Rectangle 3"/>
          <p:cNvSpPr>
            <a:spLocks noGrp="1" noChangeArrowheads="1"/>
          </p:cNvSpPr>
          <p:nvPr>
            <p:ph type="body" idx="1"/>
          </p:nvPr>
        </p:nvSpPr>
        <p:spPr>
          <a:xfrm>
            <a:off x="874713" y="1814513"/>
            <a:ext cx="7385050" cy="2032000"/>
          </a:xfrm>
          <a:noFill/>
          <a:ln/>
        </p:spPr>
        <p:txBody>
          <a:bodyPr/>
          <a:lstStyle/>
          <a:p>
            <a:pPr>
              <a:buFont typeface="Arial" charset="0"/>
              <a:buNone/>
            </a:pPr>
            <a:r>
              <a:rPr lang="en-US"/>
              <a:t>This practice covers the following topics:</a:t>
            </a:r>
          </a:p>
          <a:p>
            <a:r>
              <a:rPr lang="en-US"/>
              <a:t>Selecting data and changing the order of</a:t>
            </a:r>
            <a:br>
              <a:rPr lang="en-US"/>
            </a:br>
            <a:r>
              <a:rPr lang="en-US"/>
              <a:t>rows displayed</a:t>
            </a:r>
          </a:p>
          <a:p>
            <a:r>
              <a:rPr lang="en-US"/>
              <a:t>Restricting rows by using the </a:t>
            </a:r>
            <a:r>
              <a:rPr lang="en-US">
                <a:latin typeface="Courier New" pitchFamily="49" charset="0"/>
              </a:rPr>
              <a:t>WHERE</a:t>
            </a:r>
            <a:r>
              <a:rPr lang="en-US"/>
              <a:t> clause</a:t>
            </a:r>
          </a:p>
          <a:p>
            <a:r>
              <a:rPr lang="en-US"/>
              <a:t>Sorting rows by using the </a:t>
            </a:r>
            <a:r>
              <a:rPr lang="en-US">
                <a:latin typeface="Courier New" pitchFamily="49" charset="0"/>
              </a:rPr>
              <a:t>ORDER BY</a:t>
            </a:r>
            <a:r>
              <a:rPr lang="en-US"/>
              <a:t> clause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ln/>
        </p:spPr>
        <p:txBody>
          <a:bodyPr/>
          <a:lstStyle/>
          <a:p>
            <a:endParaRPr lang="en-US"/>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ln/>
        </p:spPr>
        <p:txBody>
          <a:bodyPr/>
          <a:lstStyle/>
          <a:p>
            <a:endParaRPr lang="en-US"/>
          </a:p>
        </p:txBody>
      </p:sp>
      <p:sp>
        <p:nvSpPr>
          <p:cNvPr id="62467" name="Rectangle 3"/>
          <p:cNvSpPr>
            <a:spLocks noGrp="1" noChangeArrowheads="1"/>
          </p:cNvSpPr>
          <p:nvPr>
            <p:ph type="body" idx="1"/>
          </p:nvPr>
        </p:nvSpPr>
        <p:spPr>
          <a:xfrm>
            <a:off x="874713" y="1814513"/>
            <a:ext cx="7385050" cy="409575"/>
          </a:xfrm>
          <a:ln/>
        </p:spPr>
        <p:txBody>
          <a:bodyPr/>
          <a:lstStyle/>
          <a:p>
            <a:pPr>
              <a:buClr>
                <a:srgbClr val="8CF4EA"/>
              </a:buClr>
            </a:pPr>
            <a:endParaRPr lang="en-US"/>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5" name="Rectangle 19"/>
          <p:cNvSpPr>
            <a:spLocks noGrp="1" noChangeArrowheads="1"/>
          </p:cNvSpPr>
          <p:nvPr>
            <p:ph type="title"/>
          </p:nvPr>
        </p:nvSpPr>
        <p:spPr>
          <a:noFill/>
          <a:ln/>
        </p:spPr>
        <p:txBody>
          <a:bodyPr/>
          <a:lstStyle/>
          <a:p>
            <a:r>
              <a:rPr lang="en-US"/>
              <a:t>Limiting Rows Using a Selection</a:t>
            </a:r>
          </a:p>
        </p:txBody>
      </p:sp>
      <p:sp>
        <p:nvSpPr>
          <p:cNvPr id="9236" name="Rectangle 20"/>
          <p:cNvSpPr>
            <a:spLocks noChangeArrowheads="1"/>
          </p:cNvSpPr>
          <p:nvPr/>
        </p:nvSpPr>
        <p:spPr bwMode="auto">
          <a:xfrm>
            <a:off x="1763713" y="4000500"/>
            <a:ext cx="2589212" cy="1044575"/>
          </a:xfrm>
          <a:prstGeom prst="rect">
            <a:avLst/>
          </a:prstGeom>
          <a:noFill/>
          <a:ln w="9525">
            <a:noFill/>
            <a:miter lim="800000"/>
            <a:headEnd/>
            <a:tailEnd/>
          </a:ln>
          <a:effectLst/>
        </p:spPr>
        <p:txBody>
          <a:bodyPr lIns="92075" tIns="46038" rIns="92075" bIns="46038">
            <a:spAutoFit/>
          </a:bodyPr>
          <a:lstStyle/>
          <a:p>
            <a:pPr defTabSz="346075">
              <a:lnSpc>
                <a:spcPct val="95000"/>
              </a:lnSpc>
              <a:spcBef>
                <a:spcPct val="35000"/>
              </a:spcBef>
              <a:tabLst>
                <a:tab pos="576263" algn="l"/>
              </a:tabLst>
            </a:pPr>
            <a:r>
              <a:rPr lang="en-US" sz="2200" b="1">
                <a:solidFill>
                  <a:srgbClr val="FFFFCC"/>
                </a:solidFill>
                <a:latin typeface="Arial" charset="0"/>
              </a:rPr>
              <a:t>“retrieve all</a:t>
            </a:r>
            <a:br>
              <a:rPr lang="en-US" sz="2200" b="1">
                <a:solidFill>
                  <a:srgbClr val="FFFFCC"/>
                </a:solidFill>
                <a:latin typeface="Arial" charset="0"/>
              </a:rPr>
            </a:br>
            <a:r>
              <a:rPr lang="en-US" sz="2200" b="1">
                <a:solidFill>
                  <a:srgbClr val="FFFFCC"/>
                </a:solidFill>
                <a:latin typeface="Arial" charset="0"/>
              </a:rPr>
              <a:t>employees</a:t>
            </a:r>
            <a:br>
              <a:rPr lang="en-US" sz="2200" b="1">
                <a:solidFill>
                  <a:srgbClr val="FFFFCC"/>
                </a:solidFill>
                <a:latin typeface="Arial" charset="0"/>
              </a:rPr>
            </a:br>
            <a:r>
              <a:rPr lang="en-US" sz="2200" b="1">
                <a:solidFill>
                  <a:srgbClr val="FFFFCC"/>
                </a:solidFill>
                <a:latin typeface="Arial" charset="0"/>
              </a:rPr>
              <a:t>in department 90”</a:t>
            </a:r>
          </a:p>
        </p:txBody>
      </p:sp>
      <p:sp>
        <p:nvSpPr>
          <p:cNvPr id="9237" name="Arc 21"/>
          <p:cNvSpPr>
            <a:spLocks/>
          </p:cNvSpPr>
          <p:nvPr/>
        </p:nvSpPr>
        <p:spPr bwMode="auto">
          <a:xfrm>
            <a:off x="4476750" y="4102100"/>
            <a:ext cx="1582738" cy="1028700"/>
          </a:xfrm>
          <a:custGeom>
            <a:avLst/>
            <a:gdLst>
              <a:gd name="G0" fmla="+- 22 0 0"/>
              <a:gd name="G1" fmla="+- 21600 0 0"/>
              <a:gd name="G2" fmla="+- 21600 0 0"/>
              <a:gd name="T0" fmla="*/ 0 w 21608"/>
              <a:gd name="T1" fmla="*/ 0 h 21600"/>
              <a:gd name="T2" fmla="*/ 21608 w 21608"/>
              <a:gd name="T3" fmla="*/ 20833 h 21600"/>
              <a:gd name="T4" fmla="*/ 22 w 21608"/>
              <a:gd name="T5" fmla="*/ 21600 h 21600"/>
            </a:gdLst>
            <a:ahLst/>
            <a:cxnLst>
              <a:cxn ang="0">
                <a:pos x="T0" y="T1"/>
              </a:cxn>
              <a:cxn ang="0">
                <a:pos x="T2" y="T3"/>
              </a:cxn>
              <a:cxn ang="0">
                <a:pos x="T4" y="T5"/>
              </a:cxn>
            </a:cxnLst>
            <a:rect l="0" t="0" r="r" b="b"/>
            <a:pathLst>
              <a:path w="21608" h="21600" fill="none" extrusionOk="0">
                <a:moveTo>
                  <a:pt x="0" y="0"/>
                </a:moveTo>
                <a:cubicBezTo>
                  <a:pt x="7" y="0"/>
                  <a:pt x="14" y="-1"/>
                  <a:pt x="22" y="0"/>
                </a:cubicBezTo>
                <a:cubicBezTo>
                  <a:pt x="11652" y="0"/>
                  <a:pt x="21195" y="9209"/>
                  <a:pt x="21608" y="20832"/>
                </a:cubicBezTo>
              </a:path>
              <a:path w="21608" h="21600" stroke="0" extrusionOk="0">
                <a:moveTo>
                  <a:pt x="0" y="0"/>
                </a:moveTo>
                <a:cubicBezTo>
                  <a:pt x="7" y="0"/>
                  <a:pt x="14" y="-1"/>
                  <a:pt x="22" y="0"/>
                </a:cubicBezTo>
                <a:cubicBezTo>
                  <a:pt x="11652" y="0"/>
                  <a:pt x="21195" y="9209"/>
                  <a:pt x="21608" y="20832"/>
                </a:cubicBezTo>
                <a:lnTo>
                  <a:pt x="22" y="21600"/>
                </a:lnTo>
                <a:close/>
              </a:path>
            </a:pathLst>
          </a:custGeom>
          <a:noFill/>
          <a:ln w="50800" cap="rnd">
            <a:solidFill>
              <a:srgbClr val="FFCC00"/>
            </a:solidFill>
            <a:round/>
            <a:headEnd type="none" w="sm" len="sm"/>
            <a:tailEnd type="stealth" w="med" len="lg"/>
          </a:ln>
          <a:effectLst/>
        </p:spPr>
        <p:txBody>
          <a:bodyPr/>
          <a:lstStyle/>
          <a:p>
            <a:endParaRPr lang="en-US"/>
          </a:p>
        </p:txBody>
      </p:sp>
      <p:sp>
        <p:nvSpPr>
          <p:cNvPr id="9238" name="Rectangle 22"/>
          <p:cNvSpPr>
            <a:spLocks noChangeArrowheads="1"/>
          </p:cNvSpPr>
          <p:nvPr/>
        </p:nvSpPr>
        <p:spPr bwMode="auto">
          <a:xfrm>
            <a:off x="863600" y="1422400"/>
            <a:ext cx="1555750" cy="396875"/>
          </a:xfrm>
          <a:prstGeom prst="rect">
            <a:avLst/>
          </a:prstGeom>
          <a:noFill/>
          <a:ln w="9525">
            <a:noFill/>
            <a:miter lim="800000"/>
            <a:headEnd/>
            <a:tailEnd/>
          </a:ln>
          <a:effectLst/>
        </p:spPr>
        <p:txBody>
          <a:bodyPr wrap="none" lIns="92075" tIns="46038" rIns="92075" bIns="46038">
            <a:spAutoFit/>
          </a:bodyPr>
          <a:lstStyle/>
          <a:p>
            <a:r>
              <a:rPr lang="en-US" sz="2000" b="1">
                <a:solidFill>
                  <a:schemeClr val="tx1"/>
                </a:solidFill>
                <a:latin typeface="Courier New" pitchFamily="49" charset="0"/>
              </a:rPr>
              <a:t>EMPLOYEES</a:t>
            </a:r>
          </a:p>
        </p:txBody>
      </p:sp>
      <p:sp>
        <p:nvSpPr>
          <p:cNvPr id="9239" name="Text Box 23"/>
          <p:cNvSpPr txBox="1">
            <a:spLocks noChangeArrowheads="1"/>
          </p:cNvSpPr>
          <p:nvPr/>
        </p:nvSpPr>
        <p:spPr bwMode="auto">
          <a:xfrm>
            <a:off x="995363" y="3360738"/>
            <a:ext cx="366712"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pic>
        <p:nvPicPr>
          <p:cNvPr id="9240" name="Picture 24"/>
          <p:cNvPicPr>
            <a:picLocks noChangeAspect="1" noChangeArrowheads="1"/>
          </p:cNvPicPr>
          <p:nvPr/>
        </p:nvPicPr>
        <p:blipFill>
          <a:blip r:embed="rId3"/>
          <a:srcRect/>
          <a:stretch>
            <a:fillRect/>
          </a:stretch>
        </p:blipFill>
        <p:spPr bwMode="auto">
          <a:xfrm>
            <a:off x="1008063" y="1816100"/>
            <a:ext cx="6743700" cy="1752600"/>
          </a:xfrm>
          <a:prstGeom prst="rect">
            <a:avLst/>
          </a:prstGeom>
          <a:noFill/>
          <a:ln w="25400">
            <a:noFill/>
            <a:miter lim="800000"/>
            <a:headEnd type="none" w="sm" len="sm"/>
            <a:tailEnd type="none" w="sm" len="sm"/>
          </a:ln>
          <a:effectLst/>
        </p:spPr>
      </p:pic>
      <p:pic>
        <p:nvPicPr>
          <p:cNvPr id="9241" name="Picture 25"/>
          <p:cNvPicPr>
            <a:picLocks noChangeAspect="1" noChangeArrowheads="1"/>
          </p:cNvPicPr>
          <p:nvPr/>
        </p:nvPicPr>
        <p:blipFill>
          <a:blip r:embed="rId4"/>
          <a:srcRect/>
          <a:stretch>
            <a:fillRect/>
          </a:stretch>
        </p:blipFill>
        <p:spPr bwMode="auto">
          <a:xfrm>
            <a:off x="1008063" y="3730625"/>
            <a:ext cx="6724650" cy="247650"/>
          </a:xfrm>
          <a:prstGeom prst="rect">
            <a:avLst/>
          </a:prstGeom>
          <a:noFill/>
          <a:ln w="25400">
            <a:noFill/>
            <a:miter lim="800000"/>
            <a:headEnd type="none" w="sm" len="sm"/>
            <a:tailEnd type="none" w="sm" len="sm"/>
          </a:ln>
          <a:effectLst/>
        </p:spPr>
      </p:pic>
      <p:pic>
        <p:nvPicPr>
          <p:cNvPr id="9242" name="Picture 26"/>
          <p:cNvPicPr>
            <a:picLocks noChangeAspect="1" noChangeArrowheads="1"/>
          </p:cNvPicPr>
          <p:nvPr/>
        </p:nvPicPr>
        <p:blipFill>
          <a:blip r:embed="rId5"/>
          <a:srcRect/>
          <a:stretch>
            <a:fillRect/>
          </a:stretch>
        </p:blipFill>
        <p:spPr bwMode="auto">
          <a:xfrm>
            <a:off x="1008063" y="5116513"/>
            <a:ext cx="6724650" cy="923925"/>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ln/>
        </p:spPr>
        <p:txBody>
          <a:bodyPr/>
          <a:lstStyle/>
          <a:p>
            <a:endParaRPr lang="en-US"/>
          </a:p>
        </p:txBody>
      </p:sp>
      <p:sp>
        <p:nvSpPr>
          <p:cNvPr id="64515" name="Rectangle 3"/>
          <p:cNvSpPr>
            <a:spLocks noGrp="1" noChangeArrowheads="1"/>
          </p:cNvSpPr>
          <p:nvPr>
            <p:ph type="body" idx="1"/>
          </p:nvPr>
        </p:nvSpPr>
        <p:spPr>
          <a:xfrm>
            <a:off x="874713" y="1814513"/>
            <a:ext cx="7385050" cy="409575"/>
          </a:xfrm>
          <a:ln/>
        </p:spPr>
        <p:txBody>
          <a:bodyPr/>
          <a:lstStyle/>
          <a:p>
            <a:pPr>
              <a:buClr>
                <a:srgbClr val="8CF4EA"/>
              </a:buClr>
            </a:pPr>
            <a:endParaRPr lang="en-US"/>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ln/>
        </p:spPr>
        <p:txBody>
          <a:bodyPr/>
          <a:lstStyle/>
          <a:p>
            <a:endParaRPr lang="en-US"/>
          </a:p>
        </p:txBody>
      </p:sp>
      <p:sp>
        <p:nvSpPr>
          <p:cNvPr id="66563" name="Rectangle 3"/>
          <p:cNvSpPr>
            <a:spLocks noGrp="1" noChangeArrowheads="1"/>
          </p:cNvSpPr>
          <p:nvPr>
            <p:ph type="body" idx="1"/>
          </p:nvPr>
        </p:nvSpPr>
        <p:spPr>
          <a:xfrm>
            <a:off x="874713" y="1814513"/>
            <a:ext cx="7385050" cy="409575"/>
          </a:xfrm>
          <a:ln/>
        </p:spPr>
        <p:txBody>
          <a:bodyPr/>
          <a:lstStyle/>
          <a:p>
            <a:pPr>
              <a:buClr>
                <a:srgbClr val="8CF4EA"/>
              </a:buClr>
            </a:pPr>
            <a:endParaRPr lang="en-US"/>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0" name="Rectangle 16"/>
          <p:cNvSpPr>
            <a:spLocks noGrp="1" noChangeArrowheads="1"/>
          </p:cNvSpPr>
          <p:nvPr>
            <p:ph type="title"/>
          </p:nvPr>
        </p:nvSpPr>
        <p:spPr>
          <a:noFill/>
          <a:ln/>
        </p:spPr>
        <p:txBody>
          <a:bodyPr/>
          <a:lstStyle/>
          <a:p>
            <a:r>
              <a:rPr lang="en-US"/>
              <a:t>Limiting the Rows Selected</a:t>
            </a:r>
          </a:p>
        </p:txBody>
      </p:sp>
      <p:sp>
        <p:nvSpPr>
          <p:cNvPr id="11281" name="Rectangle 17"/>
          <p:cNvSpPr>
            <a:spLocks noGrp="1" noChangeArrowheads="1"/>
          </p:cNvSpPr>
          <p:nvPr>
            <p:ph type="body" idx="1"/>
          </p:nvPr>
        </p:nvSpPr>
        <p:spPr>
          <a:xfrm>
            <a:off x="874713" y="1814513"/>
            <a:ext cx="7385050" cy="2466975"/>
          </a:xfrm>
          <a:noFill/>
          <a:ln/>
        </p:spPr>
        <p:txBody>
          <a:bodyPr/>
          <a:lstStyle/>
          <a:p>
            <a:r>
              <a:rPr lang="en-US"/>
              <a:t>Restrict the rows returned by using the </a:t>
            </a:r>
            <a:r>
              <a:rPr lang="en-US">
                <a:latin typeface="Courier New" pitchFamily="49" charset="0"/>
              </a:rPr>
              <a:t>WHERE</a:t>
            </a:r>
            <a:r>
              <a:rPr lang="en-US"/>
              <a:t> clause.</a:t>
            </a:r>
          </a:p>
          <a:p>
            <a:pPr>
              <a:buFont typeface="Arial" charset="0"/>
              <a:buNone/>
            </a:pPr>
            <a:endParaRPr lang="en-US"/>
          </a:p>
          <a:p>
            <a:pPr>
              <a:buFont typeface="Arial" charset="0"/>
              <a:buNone/>
            </a:pPr>
            <a:endParaRPr lang="en-US"/>
          </a:p>
          <a:p>
            <a:pPr>
              <a:buFont typeface="Arial" charset="0"/>
              <a:buNone/>
            </a:pPr>
            <a:endParaRPr lang="en-US"/>
          </a:p>
          <a:p>
            <a:r>
              <a:rPr lang="en-US"/>
              <a:t>The </a:t>
            </a:r>
            <a:r>
              <a:rPr lang="en-US">
                <a:latin typeface="Courier New" pitchFamily="49" charset="0"/>
              </a:rPr>
              <a:t>WHERE</a:t>
            </a:r>
            <a:r>
              <a:rPr lang="en-US"/>
              <a:t> clause follows the </a:t>
            </a:r>
            <a:r>
              <a:rPr lang="en-US">
                <a:latin typeface="Courier New" pitchFamily="49" charset="0"/>
              </a:rPr>
              <a:t>FROM</a:t>
            </a:r>
            <a:r>
              <a:rPr lang="en-US"/>
              <a:t> clause.</a:t>
            </a:r>
          </a:p>
        </p:txBody>
      </p:sp>
      <p:sp>
        <p:nvSpPr>
          <p:cNvPr id="11282" name="Rectangle 18"/>
          <p:cNvSpPr>
            <a:spLocks noChangeArrowheads="1"/>
          </p:cNvSpPr>
          <p:nvPr/>
        </p:nvSpPr>
        <p:spPr bwMode="blackWhite">
          <a:xfrm>
            <a:off x="947738" y="2622550"/>
            <a:ext cx="7540625" cy="977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1283" name="Rectangle 19"/>
          <p:cNvSpPr>
            <a:spLocks noChangeArrowheads="1"/>
          </p:cNvSpPr>
          <p:nvPr/>
        </p:nvSpPr>
        <p:spPr bwMode="blackWhite">
          <a:xfrm>
            <a:off x="922338" y="2609850"/>
            <a:ext cx="7223125" cy="1003300"/>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SELECT	*|{[DISTINCT] </a:t>
            </a:r>
            <a:r>
              <a:rPr lang="en-US" sz="1800" b="1" i="1">
                <a:solidFill>
                  <a:srgbClr val="000000"/>
                </a:solidFill>
                <a:latin typeface="Courier New" pitchFamily="49" charset="0"/>
              </a:rPr>
              <a:t>column|expression</a:t>
            </a:r>
            <a:r>
              <a:rPr lang="en-US" sz="1800" b="1">
                <a:solidFill>
                  <a:srgbClr val="000000"/>
                </a:solidFill>
                <a:latin typeface="Courier New" pitchFamily="49" charset="0"/>
              </a:rPr>
              <a:t> [</a:t>
            </a:r>
            <a:r>
              <a:rPr lang="en-US" sz="1800" b="1" i="1">
                <a:solidFill>
                  <a:srgbClr val="000000"/>
                </a:solidFill>
                <a:latin typeface="Courier New" pitchFamily="49" charset="0"/>
              </a:rPr>
              <a:t>alias</a:t>
            </a:r>
            <a:r>
              <a:rPr lang="en-US" sz="1800" b="1">
                <a:solidFill>
                  <a:srgbClr val="000000"/>
                </a:solidFill>
                <a:latin typeface="Courier New" pitchFamily="49" charset="0"/>
              </a:rPr>
              <a:t>],...}</a:t>
            </a:r>
          </a:p>
          <a:p>
            <a:pPr>
              <a:tabLst>
                <a:tab pos="1200150"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condition(s)</a:t>
            </a:r>
            <a:r>
              <a:rPr lang="en-US" sz="1800" b="1">
                <a:solidFill>
                  <a:srgbClr val="000000"/>
                </a:solidFill>
                <a:latin typeface="Courier New" pitchFamily="49" charset="0"/>
              </a:rPr>
              <a:t>];</a:t>
            </a:r>
          </a:p>
        </p:txBody>
      </p:sp>
      <p:sp>
        <p:nvSpPr>
          <p:cNvPr id="11284" name="Rectangle 20"/>
          <p:cNvSpPr>
            <a:spLocks noChangeArrowheads="1"/>
          </p:cNvSpPr>
          <p:nvPr/>
        </p:nvSpPr>
        <p:spPr bwMode="auto">
          <a:xfrm>
            <a:off x="1028700" y="3241675"/>
            <a:ext cx="2971800"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7" name="Rectangle 15"/>
          <p:cNvSpPr>
            <a:spLocks noChangeArrowheads="1"/>
          </p:cNvSpPr>
          <p:nvPr/>
        </p:nvSpPr>
        <p:spPr bwMode="blackWhite">
          <a:xfrm>
            <a:off x="857250" y="2058988"/>
            <a:ext cx="6942138"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3328" name="Rectangle 16"/>
          <p:cNvSpPr>
            <a:spLocks noGrp="1" noChangeArrowheads="1"/>
          </p:cNvSpPr>
          <p:nvPr>
            <p:ph type="title"/>
          </p:nvPr>
        </p:nvSpPr>
        <p:spPr>
          <a:noFill/>
          <a:ln/>
        </p:spPr>
        <p:txBody>
          <a:bodyPr/>
          <a:lstStyle/>
          <a:p>
            <a:r>
              <a:rPr lang="en-US"/>
              <a:t>Using the </a:t>
            </a:r>
            <a:r>
              <a:rPr lang="en-US">
                <a:latin typeface="Courier New" pitchFamily="49" charset="0"/>
              </a:rPr>
              <a:t>WHERE</a:t>
            </a:r>
            <a:r>
              <a:rPr lang="en-US"/>
              <a:t> Clause</a:t>
            </a:r>
          </a:p>
        </p:txBody>
      </p:sp>
      <p:sp>
        <p:nvSpPr>
          <p:cNvPr id="13329" name="Rectangle 17"/>
          <p:cNvSpPr>
            <a:spLocks noChangeArrowheads="1"/>
          </p:cNvSpPr>
          <p:nvPr/>
        </p:nvSpPr>
        <p:spPr bwMode="blackWhite">
          <a:xfrm>
            <a:off x="828675" y="2046288"/>
            <a:ext cx="6899275" cy="941387"/>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600" b="1" dirty="0">
                <a:solidFill>
                  <a:srgbClr val="000000"/>
                </a:solidFill>
                <a:latin typeface="Courier New" pitchFamily="49" charset="0"/>
              </a:rPr>
              <a:t>SELECT </a:t>
            </a:r>
            <a:r>
              <a:rPr lang="en-US" sz="1600" b="1" dirty="0" err="1">
                <a:solidFill>
                  <a:srgbClr val="000000"/>
                </a:solidFill>
                <a:latin typeface="Courier New" pitchFamily="49" charset="0"/>
              </a:rPr>
              <a:t>employee_id</a:t>
            </a:r>
            <a:r>
              <a:rPr lang="en-US" sz="1600" b="1" dirty="0">
                <a:solidFill>
                  <a:srgbClr val="000000"/>
                </a:solidFill>
                <a:latin typeface="Courier New" pitchFamily="49" charset="0"/>
              </a:rPr>
              <a:t>, </a:t>
            </a:r>
            <a:r>
              <a:rPr lang="en-US" sz="1600" b="1" dirty="0" err="1">
                <a:solidFill>
                  <a:srgbClr val="000000"/>
                </a:solidFill>
                <a:latin typeface="Courier New" pitchFamily="49" charset="0"/>
              </a:rPr>
              <a:t>last_name</a:t>
            </a:r>
            <a:r>
              <a:rPr lang="en-US" sz="1600" b="1" dirty="0">
                <a:solidFill>
                  <a:srgbClr val="000000"/>
                </a:solidFill>
                <a:latin typeface="Courier New" pitchFamily="49" charset="0"/>
              </a:rPr>
              <a:t>, </a:t>
            </a:r>
            <a:r>
              <a:rPr lang="en-US" sz="1600" b="1" dirty="0" err="1">
                <a:solidFill>
                  <a:srgbClr val="000000"/>
                </a:solidFill>
                <a:latin typeface="Courier New" pitchFamily="49" charset="0"/>
              </a:rPr>
              <a:t>job_id</a:t>
            </a:r>
            <a:r>
              <a:rPr lang="en-US" sz="1600" b="1" dirty="0">
                <a:solidFill>
                  <a:srgbClr val="000000"/>
                </a:solidFill>
                <a:latin typeface="Courier New" pitchFamily="49" charset="0"/>
              </a:rPr>
              <a:t>, </a:t>
            </a:r>
            <a:r>
              <a:rPr lang="en-US" sz="1600" b="1" dirty="0" err="1">
                <a:solidFill>
                  <a:srgbClr val="000000"/>
                </a:solidFill>
                <a:latin typeface="Courier New" pitchFamily="49" charset="0"/>
              </a:rPr>
              <a:t>department_id</a:t>
            </a:r>
            <a:endParaRPr lang="en-US" sz="1600" b="1" dirty="0">
              <a:solidFill>
                <a:srgbClr val="000000"/>
              </a:solidFill>
              <a:latin typeface="Courier New" pitchFamily="49" charset="0"/>
            </a:endParaRPr>
          </a:p>
          <a:p>
            <a:pPr>
              <a:tabLst>
                <a:tab pos="1200150" algn="l"/>
              </a:tabLst>
            </a:pPr>
            <a:r>
              <a:rPr lang="en-US" sz="1600" b="1" dirty="0">
                <a:solidFill>
                  <a:srgbClr val="000000"/>
                </a:solidFill>
                <a:latin typeface="Courier New" pitchFamily="49" charset="0"/>
              </a:rPr>
              <a:t>FROM   employees</a:t>
            </a:r>
          </a:p>
          <a:p>
            <a:pPr>
              <a:tabLst>
                <a:tab pos="1200150" algn="l"/>
              </a:tabLst>
            </a:pPr>
            <a:r>
              <a:rPr lang="en-US" sz="1600" b="1" dirty="0">
                <a:solidFill>
                  <a:srgbClr val="000000"/>
                </a:solidFill>
                <a:latin typeface="Courier New" pitchFamily="49" charset="0"/>
              </a:rPr>
              <a:t>WHERE  </a:t>
            </a:r>
            <a:r>
              <a:rPr lang="en-US" sz="1600" b="1" dirty="0" err="1">
                <a:solidFill>
                  <a:srgbClr val="000000"/>
                </a:solidFill>
                <a:latin typeface="Courier New" pitchFamily="49" charset="0"/>
              </a:rPr>
              <a:t>department_id</a:t>
            </a:r>
            <a:r>
              <a:rPr lang="en-US" sz="1600" b="1" dirty="0">
                <a:solidFill>
                  <a:srgbClr val="000000"/>
                </a:solidFill>
                <a:latin typeface="Courier New" pitchFamily="49" charset="0"/>
              </a:rPr>
              <a:t> = 90 ;</a:t>
            </a:r>
          </a:p>
        </p:txBody>
      </p:sp>
      <p:sp>
        <p:nvSpPr>
          <p:cNvPr id="13330" name="Rectangle 18"/>
          <p:cNvSpPr>
            <a:spLocks noChangeArrowheads="1"/>
          </p:cNvSpPr>
          <p:nvPr/>
        </p:nvSpPr>
        <p:spPr bwMode="auto">
          <a:xfrm>
            <a:off x="895350" y="2624138"/>
            <a:ext cx="3167063"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pic>
        <p:nvPicPr>
          <p:cNvPr id="13331" name="Picture 19"/>
          <p:cNvPicPr>
            <a:picLocks noChangeAspect="1" noChangeArrowheads="1"/>
          </p:cNvPicPr>
          <p:nvPr/>
        </p:nvPicPr>
        <p:blipFill>
          <a:blip r:embed="rId3"/>
          <a:srcRect/>
          <a:stretch>
            <a:fillRect/>
          </a:stretch>
        </p:blipFill>
        <p:spPr bwMode="auto">
          <a:xfrm>
            <a:off x="857250" y="3325813"/>
            <a:ext cx="6981825" cy="942975"/>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6" name="Rectangle 16"/>
          <p:cNvSpPr>
            <a:spLocks noChangeArrowheads="1"/>
          </p:cNvSpPr>
          <p:nvPr/>
        </p:nvSpPr>
        <p:spPr bwMode="blackWhite">
          <a:xfrm>
            <a:off x="1095375" y="3841750"/>
            <a:ext cx="72390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5377" name="Rectangle 17"/>
          <p:cNvSpPr>
            <a:spLocks noGrp="1" noChangeArrowheads="1"/>
          </p:cNvSpPr>
          <p:nvPr>
            <p:ph type="title"/>
          </p:nvPr>
        </p:nvSpPr>
        <p:spPr>
          <a:noFill/>
          <a:ln/>
        </p:spPr>
        <p:txBody>
          <a:bodyPr/>
          <a:lstStyle/>
          <a:p>
            <a:r>
              <a:rPr lang="en-US"/>
              <a:t>Character Strings and Dates</a:t>
            </a:r>
          </a:p>
        </p:txBody>
      </p:sp>
      <p:sp>
        <p:nvSpPr>
          <p:cNvPr id="15378" name="Rectangle 18"/>
          <p:cNvSpPr>
            <a:spLocks noGrp="1" noChangeArrowheads="1"/>
          </p:cNvSpPr>
          <p:nvPr>
            <p:ph type="body" idx="1"/>
          </p:nvPr>
        </p:nvSpPr>
        <p:spPr>
          <a:xfrm>
            <a:off x="874713" y="1814513"/>
            <a:ext cx="7385050" cy="1938096"/>
          </a:xfrm>
          <a:noFill/>
          <a:ln/>
        </p:spPr>
        <p:txBody>
          <a:bodyPr/>
          <a:lstStyle/>
          <a:p>
            <a:r>
              <a:rPr lang="en-US" dirty="0"/>
              <a:t>Character strings and date values are enclosed in single quotation marks.</a:t>
            </a:r>
          </a:p>
          <a:p>
            <a:r>
              <a:rPr lang="en-US" dirty="0"/>
              <a:t>Character values are case sensitive, and date values are format sensitive.</a:t>
            </a:r>
          </a:p>
          <a:p>
            <a:r>
              <a:rPr lang="en-US" dirty="0"/>
              <a:t>The default date format </a:t>
            </a:r>
            <a:r>
              <a:rPr lang="en-US" dirty="0" smtClean="0"/>
              <a:t>is YYYY-MM-DD.</a:t>
            </a:r>
            <a:endParaRPr lang="en-US" dirty="0"/>
          </a:p>
        </p:txBody>
      </p:sp>
      <p:sp>
        <p:nvSpPr>
          <p:cNvPr id="15379" name="Rectangle 19"/>
          <p:cNvSpPr>
            <a:spLocks noChangeArrowheads="1"/>
          </p:cNvSpPr>
          <p:nvPr/>
        </p:nvSpPr>
        <p:spPr bwMode="blackWhite">
          <a:xfrm>
            <a:off x="1120775" y="3838575"/>
            <a:ext cx="7340600" cy="915988"/>
          </a:xfrm>
          <a:prstGeom prst="rect">
            <a:avLst/>
          </a:prstGeom>
          <a:noFill/>
          <a:ln w="9525">
            <a:noFill/>
            <a:miter lim="800000"/>
            <a:headEnd/>
            <a:tailEnd/>
          </a:ln>
          <a:effectLst/>
        </p:spPr>
        <p:txBody>
          <a:bodyPr lIns="92075" tIns="46038" rIns="92075" bIns="46038">
            <a:spAutoFit/>
          </a:bodyPr>
          <a:lstStyle/>
          <a:p>
            <a:r>
              <a:rPr lang="en-US" sz="1800" b="1">
                <a:solidFill>
                  <a:srgbClr val="000000"/>
                </a:solidFill>
                <a:latin typeface="Courier New" pitchFamily="49" charset="0"/>
              </a:rPr>
              <a:t>SELECT last_name, job_id, department_id</a:t>
            </a:r>
          </a:p>
          <a:p>
            <a:r>
              <a:rPr lang="en-US" sz="1800" b="1">
                <a:solidFill>
                  <a:srgbClr val="000000"/>
                </a:solidFill>
                <a:latin typeface="Courier New" pitchFamily="49" charset="0"/>
              </a:rPr>
              <a:t>FROM   employees</a:t>
            </a:r>
          </a:p>
          <a:p>
            <a:r>
              <a:rPr lang="en-US" sz="1800" b="1">
                <a:solidFill>
                  <a:srgbClr val="000000"/>
                </a:solidFill>
                <a:latin typeface="Courier New" pitchFamily="49" charset="0"/>
              </a:rPr>
              <a:t>WHERE  last_name = 'Whalen';</a:t>
            </a:r>
          </a:p>
        </p:txBody>
      </p:sp>
      <p:sp>
        <p:nvSpPr>
          <p:cNvPr id="15380" name="Rectangle 20"/>
          <p:cNvSpPr>
            <a:spLocks noChangeArrowheads="1"/>
          </p:cNvSpPr>
          <p:nvPr/>
        </p:nvSpPr>
        <p:spPr bwMode="auto">
          <a:xfrm>
            <a:off x="3821113" y="4416425"/>
            <a:ext cx="1101725"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06463" y="530225"/>
            <a:ext cx="7361237" cy="881063"/>
          </a:xfrm>
          <a:noFill/>
          <a:ln/>
        </p:spPr>
        <p:txBody>
          <a:bodyPr/>
          <a:lstStyle/>
          <a:p>
            <a:r>
              <a:rPr lang="en-US"/>
              <a:t>Comparison Conditions</a:t>
            </a:r>
          </a:p>
        </p:txBody>
      </p:sp>
      <p:sp>
        <p:nvSpPr>
          <p:cNvPr id="17411" name="Rectangle 3"/>
          <p:cNvSpPr>
            <a:spLocks noChangeArrowheads="1"/>
          </p:cNvSpPr>
          <p:nvPr/>
        </p:nvSpPr>
        <p:spPr bwMode="blackWhite">
          <a:xfrm>
            <a:off x="2298700" y="1708150"/>
            <a:ext cx="1293813" cy="34194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20000"/>
              </a:lnSpc>
              <a:spcBef>
                <a:spcPct val="60000"/>
              </a:spcBef>
            </a:pPr>
            <a:r>
              <a:rPr lang="en-US" sz="1800" b="1">
                <a:solidFill>
                  <a:srgbClr val="000000"/>
                </a:solidFill>
                <a:latin typeface="Arial" charset="0"/>
              </a:rPr>
              <a:t>Operator</a:t>
            </a:r>
          </a:p>
          <a:p>
            <a:pPr algn="ctr">
              <a:lnSpc>
                <a:spcPct val="120000"/>
              </a:lnSpc>
              <a:spcBef>
                <a:spcPct val="60000"/>
              </a:spcBef>
            </a:pPr>
            <a:r>
              <a:rPr lang="en-US" sz="1800" b="1">
                <a:solidFill>
                  <a:srgbClr val="000000"/>
                </a:solidFill>
                <a:latin typeface="Arial" charset="0"/>
              </a:rPr>
              <a:t>=</a:t>
            </a:r>
          </a:p>
          <a:p>
            <a:pPr algn="ctr">
              <a:lnSpc>
                <a:spcPct val="120000"/>
              </a:lnSpc>
              <a:spcBef>
                <a:spcPct val="60000"/>
              </a:spcBef>
            </a:pPr>
            <a:r>
              <a:rPr lang="en-US" sz="1800" b="1">
                <a:solidFill>
                  <a:srgbClr val="000000"/>
                </a:solidFill>
                <a:latin typeface="Arial" charset="0"/>
              </a:rPr>
              <a:t>&gt;</a:t>
            </a:r>
          </a:p>
          <a:p>
            <a:pPr algn="ctr">
              <a:lnSpc>
                <a:spcPct val="120000"/>
              </a:lnSpc>
              <a:spcBef>
                <a:spcPct val="60000"/>
              </a:spcBef>
            </a:pPr>
            <a:r>
              <a:rPr lang="en-US" sz="1800" b="1">
                <a:solidFill>
                  <a:srgbClr val="000000"/>
                </a:solidFill>
                <a:latin typeface="Arial" charset="0"/>
              </a:rPr>
              <a:t>      &gt;=	</a:t>
            </a:r>
          </a:p>
          <a:p>
            <a:pPr algn="ctr">
              <a:lnSpc>
                <a:spcPct val="120000"/>
              </a:lnSpc>
              <a:spcBef>
                <a:spcPct val="60000"/>
              </a:spcBef>
            </a:pPr>
            <a:r>
              <a:rPr lang="en-US" sz="1800" b="1">
                <a:solidFill>
                  <a:srgbClr val="000000"/>
                </a:solidFill>
                <a:latin typeface="Arial" charset="0"/>
              </a:rPr>
              <a:t>&lt;</a:t>
            </a:r>
          </a:p>
          <a:p>
            <a:pPr algn="ctr">
              <a:lnSpc>
                <a:spcPct val="120000"/>
              </a:lnSpc>
              <a:spcBef>
                <a:spcPct val="60000"/>
              </a:spcBef>
            </a:pPr>
            <a:r>
              <a:rPr lang="en-US" sz="1800" b="1">
                <a:solidFill>
                  <a:srgbClr val="000000"/>
                </a:solidFill>
                <a:latin typeface="Arial" charset="0"/>
              </a:rPr>
              <a:t>      &lt;=	</a:t>
            </a:r>
          </a:p>
          <a:p>
            <a:pPr algn="ctr">
              <a:lnSpc>
                <a:spcPct val="120000"/>
              </a:lnSpc>
              <a:spcBef>
                <a:spcPct val="60000"/>
              </a:spcBef>
            </a:pPr>
            <a:r>
              <a:rPr lang="en-US" sz="1800" b="1">
                <a:solidFill>
                  <a:srgbClr val="000000"/>
                </a:solidFill>
                <a:latin typeface="Arial" charset="0"/>
              </a:rPr>
              <a:t>&lt;&gt;</a:t>
            </a:r>
          </a:p>
        </p:txBody>
      </p:sp>
      <p:sp>
        <p:nvSpPr>
          <p:cNvPr id="17412" name="Rectangle 4"/>
          <p:cNvSpPr>
            <a:spLocks noChangeArrowheads="1"/>
          </p:cNvSpPr>
          <p:nvPr/>
        </p:nvSpPr>
        <p:spPr bwMode="blackWhite">
          <a:xfrm>
            <a:off x="3584575" y="1708150"/>
            <a:ext cx="3178175" cy="34194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20000"/>
              </a:lnSpc>
              <a:spcBef>
                <a:spcPct val="60000"/>
              </a:spcBef>
            </a:pPr>
            <a:r>
              <a:rPr lang="en-US" sz="1800" b="1">
                <a:solidFill>
                  <a:srgbClr val="000000"/>
                </a:solidFill>
                <a:latin typeface="Arial" charset="0"/>
              </a:rPr>
              <a:t>Meaning</a:t>
            </a:r>
          </a:p>
          <a:p>
            <a:pPr>
              <a:lnSpc>
                <a:spcPct val="120000"/>
              </a:lnSpc>
              <a:spcBef>
                <a:spcPct val="60000"/>
              </a:spcBef>
            </a:pPr>
            <a:r>
              <a:rPr lang="en-US" sz="1800" b="1">
                <a:solidFill>
                  <a:srgbClr val="000000"/>
                </a:solidFill>
                <a:latin typeface="Arial" charset="0"/>
              </a:rPr>
              <a:t>Equal to</a:t>
            </a:r>
          </a:p>
          <a:p>
            <a:pPr>
              <a:lnSpc>
                <a:spcPct val="120000"/>
              </a:lnSpc>
              <a:spcBef>
                <a:spcPct val="60000"/>
              </a:spcBef>
            </a:pPr>
            <a:r>
              <a:rPr lang="en-US" sz="1800" b="1">
                <a:solidFill>
                  <a:srgbClr val="000000"/>
                </a:solidFill>
                <a:latin typeface="Arial" charset="0"/>
              </a:rPr>
              <a:t>Greater than </a:t>
            </a:r>
          </a:p>
          <a:p>
            <a:pPr>
              <a:lnSpc>
                <a:spcPct val="120000"/>
              </a:lnSpc>
              <a:spcBef>
                <a:spcPct val="60000"/>
              </a:spcBef>
            </a:pPr>
            <a:r>
              <a:rPr lang="en-US" sz="1800" b="1">
                <a:solidFill>
                  <a:srgbClr val="000000"/>
                </a:solidFill>
                <a:latin typeface="Arial" charset="0"/>
              </a:rPr>
              <a:t>Greater than or equal to </a:t>
            </a:r>
          </a:p>
          <a:p>
            <a:pPr>
              <a:lnSpc>
                <a:spcPct val="120000"/>
              </a:lnSpc>
              <a:spcBef>
                <a:spcPct val="60000"/>
              </a:spcBef>
            </a:pPr>
            <a:r>
              <a:rPr lang="en-US" sz="1800" b="1">
                <a:solidFill>
                  <a:srgbClr val="000000"/>
                </a:solidFill>
                <a:latin typeface="Arial" charset="0"/>
              </a:rPr>
              <a:t>Less than </a:t>
            </a:r>
          </a:p>
          <a:p>
            <a:pPr>
              <a:lnSpc>
                <a:spcPct val="120000"/>
              </a:lnSpc>
              <a:spcBef>
                <a:spcPct val="60000"/>
              </a:spcBef>
            </a:pPr>
            <a:r>
              <a:rPr lang="en-US" sz="1800" b="1">
                <a:solidFill>
                  <a:srgbClr val="000000"/>
                </a:solidFill>
                <a:latin typeface="Arial" charset="0"/>
              </a:rPr>
              <a:t>Less than or equal to</a:t>
            </a:r>
          </a:p>
          <a:p>
            <a:pPr>
              <a:lnSpc>
                <a:spcPct val="120000"/>
              </a:lnSpc>
              <a:spcBef>
                <a:spcPct val="60000"/>
              </a:spcBef>
            </a:pPr>
            <a:r>
              <a:rPr lang="en-US" sz="1800" b="1">
                <a:solidFill>
                  <a:srgbClr val="000000"/>
                </a:solidFill>
                <a:latin typeface="Arial" charset="0"/>
              </a:rPr>
              <a:t>Not equal to</a:t>
            </a:r>
          </a:p>
        </p:txBody>
      </p:sp>
      <p:sp>
        <p:nvSpPr>
          <p:cNvPr id="17413" name="Line 5"/>
          <p:cNvSpPr>
            <a:spLocks noChangeShapeType="1"/>
          </p:cNvSpPr>
          <p:nvPr/>
        </p:nvSpPr>
        <p:spPr bwMode="auto">
          <a:xfrm flipV="1">
            <a:off x="2279650" y="2105025"/>
            <a:ext cx="4459288" cy="4763"/>
          </a:xfrm>
          <a:prstGeom prst="line">
            <a:avLst/>
          </a:prstGeom>
          <a:noFill/>
          <a:ln w="50800">
            <a:solidFill>
              <a:srgbClr val="000000"/>
            </a:solidFill>
            <a:round/>
            <a:headEnd type="none" w="sm" len="sm"/>
            <a:tailEnd type="none" w="sm" len="sm"/>
          </a:ln>
          <a:effectLst/>
        </p:spPr>
        <p:txBody>
          <a:bodyPr/>
          <a:lstStyle/>
          <a:p>
            <a:endParaRPr lang="en-US"/>
          </a:p>
        </p:txBody>
      </p:sp>
      <p:sp>
        <p:nvSpPr>
          <p:cNvPr id="17414" name="Line 6"/>
          <p:cNvSpPr>
            <a:spLocks noChangeShapeType="1"/>
          </p:cNvSpPr>
          <p:nvPr/>
        </p:nvSpPr>
        <p:spPr bwMode="auto">
          <a:xfrm>
            <a:off x="2311400" y="3122613"/>
            <a:ext cx="44450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7415" name="Line 7"/>
          <p:cNvSpPr>
            <a:spLocks noChangeShapeType="1"/>
          </p:cNvSpPr>
          <p:nvPr/>
        </p:nvSpPr>
        <p:spPr bwMode="auto">
          <a:xfrm>
            <a:off x="2297113" y="2617788"/>
            <a:ext cx="4462462" cy="0"/>
          </a:xfrm>
          <a:prstGeom prst="line">
            <a:avLst/>
          </a:prstGeom>
          <a:noFill/>
          <a:ln w="25400">
            <a:solidFill>
              <a:srgbClr val="000000"/>
            </a:solidFill>
            <a:round/>
            <a:headEnd type="none" w="sm" len="sm"/>
            <a:tailEnd type="none" w="sm" len="sm"/>
          </a:ln>
          <a:effectLst/>
        </p:spPr>
        <p:txBody>
          <a:bodyPr/>
          <a:lstStyle/>
          <a:p>
            <a:endParaRPr lang="en-US"/>
          </a:p>
        </p:txBody>
      </p:sp>
      <p:sp>
        <p:nvSpPr>
          <p:cNvPr id="17416" name="Line 8"/>
          <p:cNvSpPr>
            <a:spLocks noChangeShapeType="1"/>
          </p:cNvSpPr>
          <p:nvPr/>
        </p:nvSpPr>
        <p:spPr bwMode="auto">
          <a:xfrm>
            <a:off x="2311400" y="3660775"/>
            <a:ext cx="4448175" cy="0"/>
          </a:xfrm>
          <a:prstGeom prst="line">
            <a:avLst/>
          </a:prstGeom>
          <a:noFill/>
          <a:ln w="25400">
            <a:solidFill>
              <a:srgbClr val="000000"/>
            </a:solidFill>
            <a:round/>
            <a:headEnd type="none" w="sm" len="sm"/>
            <a:tailEnd type="none" w="sm" len="sm"/>
          </a:ln>
          <a:effectLst/>
        </p:spPr>
        <p:txBody>
          <a:bodyPr/>
          <a:lstStyle/>
          <a:p>
            <a:endParaRPr lang="en-US"/>
          </a:p>
        </p:txBody>
      </p:sp>
      <p:sp>
        <p:nvSpPr>
          <p:cNvPr id="17417" name="Line 9"/>
          <p:cNvSpPr>
            <a:spLocks noChangeShapeType="1"/>
          </p:cNvSpPr>
          <p:nvPr/>
        </p:nvSpPr>
        <p:spPr bwMode="auto">
          <a:xfrm>
            <a:off x="2282825" y="4173538"/>
            <a:ext cx="4486275" cy="0"/>
          </a:xfrm>
          <a:prstGeom prst="line">
            <a:avLst/>
          </a:prstGeom>
          <a:noFill/>
          <a:ln w="25400">
            <a:solidFill>
              <a:srgbClr val="000000"/>
            </a:solidFill>
            <a:round/>
            <a:headEnd type="none" w="sm" len="sm"/>
            <a:tailEnd type="none" w="sm" len="sm"/>
          </a:ln>
          <a:effectLst/>
        </p:spPr>
        <p:txBody>
          <a:bodyPr/>
          <a:lstStyle/>
          <a:p>
            <a:endParaRPr lang="en-US"/>
          </a:p>
        </p:txBody>
      </p:sp>
      <p:sp>
        <p:nvSpPr>
          <p:cNvPr id="17418" name="Line 10"/>
          <p:cNvSpPr>
            <a:spLocks noChangeShapeType="1"/>
          </p:cNvSpPr>
          <p:nvPr/>
        </p:nvSpPr>
        <p:spPr bwMode="auto">
          <a:xfrm>
            <a:off x="2301875" y="4687888"/>
            <a:ext cx="4454525" cy="0"/>
          </a:xfrm>
          <a:prstGeom prst="line">
            <a:avLst/>
          </a:prstGeom>
          <a:noFill/>
          <a:ln w="254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1" name="Rectangle 15"/>
          <p:cNvSpPr>
            <a:spLocks noChangeArrowheads="1"/>
          </p:cNvSpPr>
          <p:nvPr/>
        </p:nvSpPr>
        <p:spPr bwMode="blackWhite">
          <a:xfrm>
            <a:off x="915988" y="2368550"/>
            <a:ext cx="6945312"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9472" name="Rectangle 16"/>
          <p:cNvSpPr>
            <a:spLocks noChangeArrowheads="1"/>
          </p:cNvSpPr>
          <p:nvPr/>
        </p:nvSpPr>
        <p:spPr bwMode="blackWhite">
          <a:xfrm>
            <a:off x="903288" y="2355850"/>
            <a:ext cx="731520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dirty="0">
                <a:solidFill>
                  <a:srgbClr val="000000"/>
                </a:solidFill>
                <a:latin typeface="Courier New" pitchFamily="49" charset="0"/>
              </a:rPr>
              <a:t>SELECT </a:t>
            </a:r>
            <a:r>
              <a:rPr lang="en-US" sz="1800" b="1" dirty="0" err="1">
                <a:solidFill>
                  <a:srgbClr val="000000"/>
                </a:solidFill>
                <a:latin typeface="Courier New" pitchFamily="49" charset="0"/>
              </a:rPr>
              <a:t>last_name</a:t>
            </a:r>
            <a:r>
              <a:rPr lang="en-US" sz="1800" b="1" dirty="0">
                <a:solidFill>
                  <a:srgbClr val="000000"/>
                </a:solidFill>
                <a:latin typeface="Courier New" pitchFamily="49" charset="0"/>
              </a:rPr>
              <a:t>, salary</a:t>
            </a:r>
          </a:p>
          <a:p>
            <a:pPr>
              <a:tabLst>
                <a:tab pos="1200150" algn="l"/>
              </a:tabLst>
            </a:pPr>
            <a:r>
              <a:rPr lang="en-US" sz="1800" b="1" dirty="0">
                <a:solidFill>
                  <a:srgbClr val="000000"/>
                </a:solidFill>
                <a:latin typeface="Courier New" pitchFamily="49" charset="0"/>
              </a:rPr>
              <a:t>FROM   employees</a:t>
            </a:r>
          </a:p>
          <a:p>
            <a:pPr>
              <a:tabLst>
                <a:tab pos="1200150" algn="l"/>
              </a:tabLst>
            </a:pPr>
            <a:r>
              <a:rPr lang="en-US" sz="1800" b="1" dirty="0">
                <a:solidFill>
                  <a:srgbClr val="000000"/>
                </a:solidFill>
                <a:latin typeface="Courier New" pitchFamily="49" charset="0"/>
              </a:rPr>
              <a:t>WHERE  salary &lt;= 3000;</a:t>
            </a:r>
          </a:p>
        </p:txBody>
      </p:sp>
      <p:sp>
        <p:nvSpPr>
          <p:cNvPr id="19473" name="Rectangle 17"/>
          <p:cNvSpPr>
            <a:spLocks noGrp="1" noChangeArrowheads="1"/>
          </p:cNvSpPr>
          <p:nvPr>
            <p:ph type="title"/>
          </p:nvPr>
        </p:nvSpPr>
        <p:spPr>
          <a:noFill/>
          <a:ln/>
        </p:spPr>
        <p:txBody>
          <a:bodyPr/>
          <a:lstStyle/>
          <a:p>
            <a:r>
              <a:rPr lang="en-US"/>
              <a:t>Using Comparison Conditions</a:t>
            </a:r>
          </a:p>
        </p:txBody>
      </p:sp>
      <p:sp>
        <p:nvSpPr>
          <p:cNvPr id="19474" name="Rectangle 18"/>
          <p:cNvSpPr>
            <a:spLocks noChangeArrowheads="1"/>
          </p:cNvSpPr>
          <p:nvPr/>
        </p:nvSpPr>
        <p:spPr bwMode="auto">
          <a:xfrm>
            <a:off x="2867025" y="2955925"/>
            <a:ext cx="1001713"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pic>
        <p:nvPicPr>
          <p:cNvPr id="19475" name="Picture 19"/>
          <p:cNvPicPr>
            <a:picLocks noChangeAspect="1" noChangeArrowheads="1"/>
          </p:cNvPicPr>
          <p:nvPr/>
        </p:nvPicPr>
        <p:blipFill>
          <a:blip r:embed="rId3"/>
          <a:srcRect/>
          <a:stretch>
            <a:fillRect/>
          </a:stretch>
        </p:blipFill>
        <p:spPr bwMode="auto">
          <a:xfrm>
            <a:off x="915988" y="3484563"/>
            <a:ext cx="7000875" cy="742950"/>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a:t>Other Comparison Conditions</a:t>
            </a:r>
          </a:p>
        </p:txBody>
      </p:sp>
      <p:sp>
        <p:nvSpPr>
          <p:cNvPr id="21507" name="Rectangle 3"/>
          <p:cNvSpPr>
            <a:spLocks noChangeArrowheads="1"/>
          </p:cNvSpPr>
          <p:nvPr/>
        </p:nvSpPr>
        <p:spPr bwMode="blackWhite">
          <a:xfrm>
            <a:off x="1682750" y="1698625"/>
            <a:ext cx="1673225" cy="27590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20000"/>
              </a:lnSpc>
              <a:spcBef>
                <a:spcPct val="60000"/>
              </a:spcBef>
            </a:pPr>
            <a:r>
              <a:rPr lang="en-US" sz="1800" b="1">
                <a:solidFill>
                  <a:srgbClr val="000000"/>
                </a:solidFill>
                <a:latin typeface="Arial" charset="0"/>
              </a:rPr>
              <a:t>Operator</a:t>
            </a:r>
          </a:p>
          <a:p>
            <a:pPr>
              <a:lnSpc>
                <a:spcPct val="120000"/>
              </a:lnSpc>
              <a:spcBef>
                <a:spcPct val="60000"/>
              </a:spcBef>
            </a:pPr>
            <a:r>
              <a:rPr lang="en-US" sz="1800" b="1">
                <a:solidFill>
                  <a:srgbClr val="000000"/>
                </a:solidFill>
                <a:latin typeface="Courier New" pitchFamily="49" charset="0"/>
              </a:rPr>
              <a:t>BETWEEN</a:t>
            </a:r>
            <a:br>
              <a:rPr lang="en-US" sz="1800" b="1">
                <a:solidFill>
                  <a:srgbClr val="000000"/>
                </a:solidFill>
                <a:latin typeface="Courier New" pitchFamily="49" charset="0"/>
              </a:rPr>
            </a:br>
            <a:r>
              <a:rPr lang="en-US" sz="1800" b="1">
                <a:solidFill>
                  <a:srgbClr val="000000"/>
                </a:solidFill>
                <a:latin typeface="Courier New" pitchFamily="49" charset="0"/>
              </a:rPr>
              <a:t>...AND...</a:t>
            </a:r>
          </a:p>
          <a:p>
            <a:pPr>
              <a:lnSpc>
                <a:spcPct val="120000"/>
              </a:lnSpc>
              <a:spcBef>
                <a:spcPct val="60000"/>
              </a:spcBef>
            </a:pPr>
            <a:r>
              <a:rPr lang="en-US" sz="1800" b="1">
                <a:solidFill>
                  <a:srgbClr val="000000"/>
                </a:solidFill>
                <a:latin typeface="Courier New" pitchFamily="49" charset="0"/>
              </a:rPr>
              <a:t>IN(set)</a:t>
            </a:r>
          </a:p>
          <a:p>
            <a:pPr>
              <a:lnSpc>
                <a:spcPct val="120000"/>
              </a:lnSpc>
              <a:spcBef>
                <a:spcPct val="60000"/>
              </a:spcBef>
            </a:pPr>
            <a:r>
              <a:rPr lang="en-US" sz="1800" b="1">
                <a:solidFill>
                  <a:srgbClr val="000000"/>
                </a:solidFill>
                <a:latin typeface="Courier New" pitchFamily="49" charset="0"/>
              </a:rPr>
              <a:t>LIKE</a:t>
            </a:r>
          </a:p>
          <a:p>
            <a:pPr>
              <a:lnSpc>
                <a:spcPct val="120000"/>
              </a:lnSpc>
              <a:spcBef>
                <a:spcPct val="60000"/>
              </a:spcBef>
            </a:pPr>
            <a:r>
              <a:rPr lang="en-US" sz="1800" b="1">
                <a:solidFill>
                  <a:srgbClr val="000000"/>
                </a:solidFill>
                <a:latin typeface="Courier New" pitchFamily="49" charset="0"/>
              </a:rPr>
              <a:t>IS NULL</a:t>
            </a:r>
          </a:p>
        </p:txBody>
      </p:sp>
      <p:sp>
        <p:nvSpPr>
          <p:cNvPr id="21508" name="Rectangle 4"/>
          <p:cNvSpPr>
            <a:spLocks noChangeArrowheads="1"/>
          </p:cNvSpPr>
          <p:nvPr/>
        </p:nvSpPr>
        <p:spPr bwMode="blackWhite">
          <a:xfrm>
            <a:off x="3338513" y="1698625"/>
            <a:ext cx="4090987" cy="27590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20000"/>
              </a:lnSpc>
              <a:spcBef>
                <a:spcPct val="60000"/>
              </a:spcBef>
            </a:pPr>
            <a:r>
              <a:rPr lang="en-US" sz="1800" b="1">
                <a:solidFill>
                  <a:srgbClr val="000000"/>
                </a:solidFill>
                <a:latin typeface="Arial" charset="0"/>
              </a:rPr>
              <a:t>Meaning</a:t>
            </a:r>
          </a:p>
          <a:p>
            <a:pPr>
              <a:lnSpc>
                <a:spcPct val="120000"/>
              </a:lnSpc>
              <a:spcBef>
                <a:spcPct val="60000"/>
              </a:spcBef>
            </a:pPr>
            <a:r>
              <a:rPr lang="en-US" sz="1800" b="1">
                <a:solidFill>
                  <a:srgbClr val="000000"/>
                </a:solidFill>
                <a:latin typeface="Arial" charset="0"/>
              </a:rPr>
              <a:t>Between two values (inclusive),	</a:t>
            </a:r>
            <a:br>
              <a:rPr lang="en-US" sz="1800" b="1">
                <a:solidFill>
                  <a:srgbClr val="000000"/>
                </a:solidFill>
                <a:latin typeface="Arial" charset="0"/>
              </a:rPr>
            </a:br>
            <a:endParaRPr lang="en-US" sz="1800" b="1">
              <a:solidFill>
                <a:srgbClr val="000000"/>
              </a:solidFill>
              <a:latin typeface="Arial" charset="0"/>
            </a:endParaRPr>
          </a:p>
          <a:p>
            <a:pPr>
              <a:lnSpc>
                <a:spcPct val="120000"/>
              </a:lnSpc>
              <a:spcBef>
                <a:spcPct val="60000"/>
              </a:spcBef>
            </a:pPr>
            <a:r>
              <a:rPr lang="en-US" sz="1800" b="1">
                <a:solidFill>
                  <a:srgbClr val="000000"/>
                </a:solidFill>
                <a:latin typeface="Arial" charset="0"/>
              </a:rPr>
              <a:t>Match any of a list of values </a:t>
            </a:r>
          </a:p>
          <a:p>
            <a:pPr>
              <a:lnSpc>
                <a:spcPct val="120000"/>
              </a:lnSpc>
              <a:spcBef>
                <a:spcPct val="60000"/>
              </a:spcBef>
            </a:pPr>
            <a:r>
              <a:rPr lang="en-US" sz="1800" b="1">
                <a:solidFill>
                  <a:srgbClr val="000000"/>
                </a:solidFill>
                <a:latin typeface="Arial" charset="0"/>
              </a:rPr>
              <a:t>Match a character pattern </a:t>
            </a:r>
          </a:p>
          <a:p>
            <a:pPr>
              <a:lnSpc>
                <a:spcPct val="120000"/>
              </a:lnSpc>
              <a:spcBef>
                <a:spcPct val="60000"/>
              </a:spcBef>
            </a:pPr>
            <a:r>
              <a:rPr lang="en-US" sz="1800" b="1">
                <a:solidFill>
                  <a:srgbClr val="000000"/>
                </a:solidFill>
                <a:latin typeface="Arial" charset="0"/>
              </a:rPr>
              <a:t>Is a null value </a:t>
            </a:r>
          </a:p>
        </p:txBody>
      </p:sp>
      <p:sp>
        <p:nvSpPr>
          <p:cNvPr id="21509" name="Line 5"/>
          <p:cNvSpPr>
            <a:spLocks noChangeShapeType="1"/>
          </p:cNvSpPr>
          <p:nvPr/>
        </p:nvSpPr>
        <p:spPr bwMode="auto">
          <a:xfrm>
            <a:off x="1685925" y="2117725"/>
            <a:ext cx="5735638" cy="7938"/>
          </a:xfrm>
          <a:prstGeom prst="line">
            <a:avLst/>
          </a:prstGeom>
          <a:noFill/>
          <a:ln w="50800">
            <a:solidFill>
              <a:srgbClr val="000000"/>
            </a:solidFill>
            <a:round/>
            <a:headEnd type="none" w="sm" len="sm"/>
            <a:tailEnd type="none" w="sm" len="sm"/>
          </a:ln>
          <a:effectLst/>
        </p:spPr>
        <p:txBody>
          <a:bodyPr/>
          <a:lstStyle/>
          <a:p>
            <a:endParaRPr lang="en-US"/>
          </a:p>
        </p:txBody>
      </p:sp>
      <p:sp>
        <p:nvSpPr>
          <p:cNvPr id="21510" name="Line 6"/>
          <p:cNvSpPr>
            <a:spLocks noChangeShapeType="1"/>
          </p:cNvSpPr>
          <p:nvPr/>
        </p:nvSpPr>
        <p:spPr bwMode="auto">
          <a:xfrm>
            <a:off x="1685925" y="2979738"/>
            <a:ext cx="5743575" cy="0"/>
          </a:xfrm>
          <a:prstGeom prst="line">
            <a:avLst/>
          </a:prstGeom>
          <a:noFill/>
          <a:ln w="25400">
            <a:solidFill>
              <a:srgbClr val="000000"/>
            </a:solidFill>
            <a:round/>
            <a:headEnd type="none" w="sm" len="sm"/>
            <a:tailEnd type="none" w="sm" len="sm"/>
          </a:ln>
          <a:effectLst/>
        </p:spPr>
        <p:txBody>
          <a:bodyPr/>
          <a:lstStyle/>
          <a:p>
            <a:endParaRPr lang="en-US"/>
          </a:p>
        </p:txBody>
      </p:sp>
      <p:sp>
        <p:nvSpPr>
          <p:cNvPr id="21511" name="Line 7"/>
          <p:cNvSpPr>
            <a:spLocks noChangeShapeType="1"/>
          </p:cNvSpPr>
          <p:nvPr/>
        </p:nvSpPr>
        <p:spPr bwMode="auto">
          <a:xfrm>
            <a:off x="1682750" y="3479800"/>
            <a:ext cx="5746750" cy="0"/>
          </a:xfrm>
          <a:prstGeom prst="line">
            <a:avLst/>
          </a:prstGeom>
          <a:noFill/>
          <a:ln w="25400">
            <a:solidFill>
              <a:srgbClr val="000000"/>
            </a:solidFill>
            <a:round/>
            <a:headEnd type="none" w="sm" len="sm"/>
            <a:tailEnd type="none" w="sm" len="sm"/>
          </a:ln>
          <a:effectLst/>
        </p:spPr>
        <p:txBody>
          <a:bodyPr/>
          <a:lstStyle/>
          <a:p>
            <a:endParaRPr lang="en-US"/>
          </a:p>
        </p:txBody>
      </p:sp>
      <p:sp>
        <p:nvSpPr>
          <p:cNvPr id="21512" name="Line 8"/>
          <p:cNvSpPr>
            <a:spLocks noChangeShapeType="1"/>
          </p:cNvSpPr>
          <p:nvPr/>
        </p:nvSpPr>
        <p:spPr bwMode="auto">
          <a:xfrm>
            <a:off x="1682750" y="3973513"/>
            <a:ext cx="5746750" cy="0"/>
          </a:xfrm>
          <a:prstGeom prst="line">
            <a:avLst/>
          </a:prstGeom>
          <a:noFill/>
          <a:ln w="254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sld>
</file>

<file path=ppt/theme/theme1.xml><?xml version="1.0" encoding="utf-8"?>
<a:theme xmlns:a="http://schemas.openxmlformats.org/drawingml/2006/main" name="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iplatform_1.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sm" len="sm"/>
          <a:tailEnd type="none" w="sm" len="sm"/>
        </a:ln>
        <a:effectLst>
          <a:outerShdw dist="5388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sm" len="sm"/>
          <a:tailEnd type="none" w="sm" len="sm"/>
        </a:ln>
        <a:effectLst>
          <a:outerShdw dist="5388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clrMap bg1="dk2" tx1="lt1" bg2="dk1" tx2="lt2" accent1="accent1" accent2="accent2" accent3="accent3" accent4="accent4" accent5="accent5" accent6="accent6" hlink="hlink" folHlink="folHlink"/>
    </a:extraClrScheme>
    <a:extraClrScheme>
      <a:clrScheme name="iplatform_1.0 2">
        <a:dk1>
          <a:srgbClr val="000000"/>
        </a:dk1>
        <a:lt1>
          <a:srgbClr val="FFFFFF"/>
        </a:lt1>
        <a:dk2>
          <a:srgbClr val="FF0033"/>
        </a:dk2>
        <a:lt2>
          <a:srgbClr val="000000"/>
        </a:lt2>
        <a:accent1>
          <a:srgbClr val="DDDDDD"/>
        </a:accent1>
        <a:accent2>
          <a:srgbClr val="5F5F5F"/>
        </a:accent2>
        <a:accent3>
          <a:srgbClr val="FFFFFF"/>
        </a:accent3>
        <a:accent4>
          <a:srgbClr val="000000"/>
        </a:accent4>
        <a:accent5>
          <a:srgbClr val="EBEBEB"/>
        </a:accent5>
        <a:accent6>
          <a:srgbClr val="555555"/>
        </a:accent6>
        <a:hlink>
          <a:srgbClr val="FFCCCC"/>
        </a:hlink>
        <a:folHlink>
          <a:srgbClr val="B2B2B2"/>
        </a:folHlink>
      </a:clrScheme>
      <a:clrMap bg1="lt1" tx1="dk1" bg2="lt2" tx2="dk2" accent1="accent1" accent2="accent2" accent3="accent3" accent4="accent4" accent5="accent5" accent6="accent6" hlink="hlink" folHlink="folHlink"/>
    </a:extraClrScheme>
    <a:extraClrScheme>
      <a:clrScheme name="iplatform_1.0 3">
        <a:dk1>
          <a:srgbClr val="000066"/>
        </a:dk1>
        <a:lt1>
          <a:srgbClr val="FFFFFF"/>
        </a:lt1>
        <a:dk2>
          <a:srgbClr val="3366FF"/>
        </a:dk2>
        <a:lt2>
          <a:srgbClr val="66FFFF"/>
        </a:lt2>
        <a:accent1>
          <a:srgbClr val="DDDDDD"/>
        </a:accent1>
        <a:accent2>
          <a:srgbClr val="FFCC66"/>
        </a:accent2>
        <a:accent3>
          <a:srgbClr val="ADB8FF"/>
        </a:accent3>
        <a:accent4>
          <a:srgbClr val="DADADA"/>
        </a:accent4>
        <a:accent5>
          <a:srgbClr val="EBEBEB"/>
        </a:accent5>
        <a:accent6>
          <a:srgbClr val="E7B95C"/>
        </a:accent6>
        <a:hlink>
          <a:srgbClr val="FF0033"/>
        </a:hlink>
        <a:folHlink>
          <a:srgbClr val="99CCFF"/>
        </a:folHlink>
      </a:clrScheme>
      <a:clrMap bg1="dk2" tx1="lt1" bg2="dk1" tx2="lt2" accent1="accent1" accent2="accent2" accent3="accent3" accent4="accent4" accent5="accent5" accent6="accent6" hlink="hlink" folHlink="folHlink"/>
    </a:extraClrScheme>
    <a:extraClrScheme>
      <a:clrScheme name="iplatform_1.0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platform_1.0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platform_1.0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platform_1.0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platform_1.0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platform_1.0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platform_1.0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D:\wwc\STANDARDS\iplatform_1.0.ppt</Template>
  <TotalTime>6627</TotalTime>
  <Words>2960</Words>
  <Application>Microsoft PowerPoint</Application>
  <PresentationFormat>On-screen Show (4:3)</PresentationFormat>
  <Paragraphs>569</Paragraphs>
  <Slides>32</Slides>
  <Notes>32</Notes>
  <HiddenSlides>4</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Times New Roman</vt:lpstr>
      <vt:lpstr>Arial</vt:lpstr>
      <vt:lpstr>Times</vt:lpstr>
      <vt:lpstr>Arial Narrow</vt:lpstr>
      <vt:lpstr>Courier New</vt:lpstr>
      <vt:lpstr>iplatform_1.0</vt:lpstr>
      <vt:lpstr>Document</vt:lpstr>
      <vt:lpstr>Restricting and Sorting Data</vt:lpstr>
      <vt:lpstr>Objectives</vt:lpstr>
      <vt:lpstr>Limiting Rows Using a Selection</vt:lpstr>
      <vt:lpstr>Limiting the Rows Selected</vt:lpstr>
      <vt:lpstr>Using the WHERE Clause</vt:lpstr>
      <vt:lpstr>Character Strings and Dates</vt:lpstr>
      <vt:lpstr>Comparison Conditions</vt:lpstr>
      <vt:lpstr>Using Comparison Conditions</vt:lpstr>
      <vt:lpstr>Other Comparison Conditions</vt:lpstr>
      <vt:lpstr>Using the BETWEEN Condition</vt:lpstr>
      <vt:lpstr>Using the IN Condition</vt:lpstr>
      <vt:lpstr>Using the LIKE Condition</vt:lpstr>
      <vt:lpstr>Using the LIKE Condition</vt:lpstr>
      <vt:lpstr>Using the NULL Conditions</vt:lpstr>
      <vt:lpstr>Logical Conditions</vt:lpstr>
      <vt:lpstr>Using the AND Operator</vt:lpstr>
      <vt:lpstr>Using the OR Operator</vt:lpstr>
      <vt:lpstr>Using the NOT Operator</vt:lpstr>
      <vt:lpstr>Rules of Precedence</vt:lpstr>
      <vt:lpstr>Rules of Precedence</vt:lpstr>
      <vt:lpstr>Rules of Precedence</vt:lpstr>
      <vt:lpstr>ORDER BY Clause</vt:lpstr>
      <vt:lpstr>Sorting in Descending Order</vt:lpstr>
      <vt:lpstr>Sorting by Column Alias</vt:lpstr>
      <vt:lpstr>Sorting by Multiple Columns</vt:lpstr>
      <vt:lpstr>Summary</vt:lpstr>
      <vt:lpstr>Practice 2 Overview</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Siplu</cp:lastModifiedBy>
  <cp:revision>395</cp:revision>
  <cp:lastPrinted>2001-04-18T03:09:36Z</cp:lastPrinted>
  <dcterms:created xsi:type="dcterms:W3CDTF">1995-06-17T23:31:02Z</dcterms:created>
  <dcterms:modified xsi:type="dcterms:W3CDTF">2012-03-05T19:30:21Z</dcterms:modified>
</cp:coreProperties>
</file>