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7772400" cy="10058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B67BBB9-C4F0-48C2-8CC2-7A1CE8933F31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FABAA9A-E475-416C-841F-675E3EFC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9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64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  <a:p>
            <a:pPr lvl="7"/>
            <a:r>
              <a:rPr lang="en-US"/>
              <a:t>Eighth Outline Level</a:t>
            </a:r>
            <a:endParaRPr/>
          </a:p>
          <a:p>
            <a:r>
              <a:rPr lang="en-US"/>
              <a:t>Ninth Outline LevelClick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4/15/11</a:t>
            </a:r>
            <a:endParaRPr>
              <a:latin typeface="+mn-lt"/>
            </a:endParaRPr>
          </a:p>
        </p:txBody>
      </p:sp>
      <p:sp>
        <p:nvSpPr>
          <p:cNvPr id="1029" name="TextShape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defRPr/>
            </a:pPr>
            <a:endParaRPr lang="en-US" smtClean="0">
              <a:cs typeface="Arial" pitchFamily="34" charset="0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8F5E2D87-29EB-4F79-AA71-AA8DA499C2E1}" type="slidenum">
              <a:rPr lang="en-US"/>
              <a:pPr>
                <a:defRPr/>
              </a:pPr>
              <a:t>‹#›</a:t>
            </a:fld>
            <a:endParaRPr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  <a:p>
            <a:pPr lvl="7"/>
            <a:r>
              <a:rPr lang="en-US"/>
              <a:t>Eighth Outline Level</a:t>
            </a:r>
            <a:endParaRPr/>
          </a:p>
          <a:p>
            <a:r>
              <a:rPr lang="en-US"/>
              <a:t>Ninth Outline LevelClick to edit Master text styles</a:t>
            </a:r>
            <a:endParaRPr/>
          </a:p>
          <a:p>
            <a:pPr lvl="1"/>
            <a:r>
              <a:rPr lang="en-US"/>
              <a:t>Second level</a:t>
            </a:r>
            <a:endParaRPr/>
          </a:p>
          <a:p>
            <a:pPr lvl="1"/>
            <a:r>
              <a:rPr lang="en-US"/>
              <a:t>Third level</a:t>
            </a:r>
            <a:endParaRPr/>
          </a:p>
          <a:p>
            <a:pPr lvl="2"/>
            <a:r>
              <a:rPr lang="en-US"/>
              <a:t>Fourth level</a:t>
            </a:r>
            <a:endParaRPr/>
          </a:p>
          <a:p>
            <a:pPr lvl="3"/>
            <a:r>
              <a:rPr lang="en-US"/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4/15/11</a:t>
            </a:r>
            <a:endParaRPr>
              <a:latin typeface="+mn-lt"/>
            </a:endParaRPr>
          </a:p>
        </p:txBody>
      </p:sp>
      <p:sp>
        <p:nvSpPr>
          <p:cNvPr id="2053" name="TextShape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defRPr/>
            </a:pPr>
            <a:endParaRPr lang="en-US" smtClean="0">
              <a:cs typeface="Arial" pitchFamily="34" charset="0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38082EE7-AEA3-4979-BACE-4FAD095BD621}" type="slidenum">
              <a:rPr lang="en-US"/>
              <a:pPr>
                <a:defRPr/>
              </a:pPr>
              <a:t>‹#›</a:t>
            </a:fld>
            <a:endParaRPr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ustomShape 1"/>
          <p:cNvSpPr>
            <a:spLocks noChangeArrowheads="1"/>
          </p:cNvSpPr>
          <p:nvPr/>
        </p:nvSpPr>
        <p:spPr bwMode="auto">
          <a:xfrm>
            <a:off x="2590800" y="304800"/>
            <a:ext cx="33067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en-US" i="1" dirty="0">
                <a:solidFill>
                  <a:srgbClr val="000000"/>
                </a:solidFill>
                <a:latin typeface="Monotype Corsiva" pitchFamily="66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Monotype Corsiva" pitchFamily="66" charset="0"/>
              </a:rPr>
              <a:t>Heaven’s light is our guide”</a:t>
            </a:r>
            <a:endParaRPr lang="en-US" dirty="0"/>
          </a:p>
        </p:txBody>
      </p:sp>
      <p:sp>
        <p:nvSpPr>
          <p:cNvPr id="5123" name="CustomShape 2"/>
          <p:cNvSpPr>
            <a:spLocks noChangeArrowheads="1"/>
          </p:cNvSpPr>
          <p:nvPr/>
        </p:nvSpPr>
        <p:spPr bwMode="auto">
          <a:xfrm>
            <a:off x="457200" y="91440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en-US" sz="3200" b="1" dirty="0">
                <a:solidFill>
                  <a:srgbClr val="948A54"/>
                </a:solidFill>
                <a:latin typeface="Times New Roman" pitchFamily="18" charset="0"/>
              </a:rPr>
              <a:t>  </a:t>
            </a:r>
            <a:r>
              <a:rPr lang="en-US" sz="2800" b="1" dirty="0">
                <a:solidFill>
                  <a:srgbClr val="948A54"/>
                </a:solidFill>
                <a:latin typeface="Times New Roman" pitchFamily="18" charset="0"/>
              </a:rPr>
              <a:t>Rajshahi University of Engineering &amp; Technology</a:t>
            </a:r>
            <a:endParaRPr lang="en-US" dirty="0"/>
          </a:p>
          <a:p>
            <a:pPr algn="ctr"/>
            <a:r>
              <a:rPr lang="en-US" sz="2800" b="1" dirty="0">
                <a:solidFill>
                  <a:srgbClr val="948A54"/>
                </a:solidFill>
                <a:latin typeface="Times New Roman" pitchFamily="18" charset="0"/>
              </a:rPr>
              <a:t>Department of Computer Science &amp; Engineering</a:t>
            </a:r>
            <a:endParaRPr lang="en-US" dirty="0"/>
          </a:p>
        </p:txBody>
      </p:sp>
      <p:sp>
        <p:nvSpPr>
          <p:cNvPr id="13" name="CustomShape 4"/>
          <p:cNvSpPr/>
          <p:nvPr/>
        </p:nvSpPr>
        <p:spPr>
          <a:xfrm>
            <a:off x="609600" y="2667000"/>
            <a:ext cx="7467600" cy="19050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</a:rPr>
              <a:t>Data Communication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Course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No. 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</a:rPr>
              <a:t>CSE 3103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 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Chapter 4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: Digital Transmission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Prepared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By : Julia Rahman</a:t>
            </a:r>
            <a:endParaRPr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Considerations for choosing a good signal element referred to as line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encoding (cont.)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latin typeface="+mn-lt"/>
                <a:cs typeface="Times New Roman" pitchFamily="18" charset="0"/>
              </a:rPr>
              <a:t>Self synchronization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–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latin typeface="+mn-lt"/>
                <a:cs typeface="Times New Roman" pitchFamily="18" charset="0"/>
              </a:rPr>
              <a:t>The </a:t>
            </a:r>
            <a:r>
              <a:rPr lang="en-US" sz="2200" dirty="0">
                <a:latin typeface="+mn-lt"/>
                <a:cs typeface="Times New Roman" pitchFamily="18" charset="0"/>
              </a:rPr>
              <a:t>clocks at the sender and the receiver must have the same bit interval.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If the receiver clock is faster or slower it will misinterpret the incoming bit stream.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48100"/>
            <a:ext cx="6858000" cy="29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127" y="4923559"/>
            <a:ext cx="22028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4.3  </a:t>
            </a:r>
            <a:r>
              <a:rPr lang="en-US" b="1" i="1" baseline="0"/>
              <a:t>Effect of lack of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7464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Considerations for choosing a good signal element referred to as line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encoding (cont.)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latin typeface="+mn-lt"/>
                <a:cs typeface="Times New Roman" pitchFamily="18" charset="0"/>
              </a:rPr>
              <a:t>Error </a:t>
            </a:r>
            <a:r>
              <a:rPr lang="en-US" sz="2400" b="1" dirty="0" smtClean="0">
                <a:latin typeface="+mn-lt"/>
                <a:cs typeface="Times New Roman" pitchFamily="18" charset="0"/>
              </a:rPr>
              <a:t>detection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–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latin typeface="+mn-lt"/>
                <a:cs typeface="Times New Roman" pitchFamily="18" charset="0"/>
              </a:rPr>
              <a:t>Errors </a:t>
            </a:r>
            <a:r>
              <a:rPr lang="en-US" sz="2200" dirty="0">
                <a:latin typeface="+mn-lt"/>
                <a:cs typeface="Times New Roman" pitchFamily="18" charset="0"/>
              </a:rPr>
              <a:t>occur during transmission due to line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impairments.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latin typeface="+mn-lt"/>
                <a:cs typeface="Times New Roman" pitchFamily="18" charset="0"/>
              </a:rPr>
              <a:t>For </a:t>
            </a:r>
            <a:r>
              <a:rPr lang="en-US" sz="2200" dirty="0">
                <a:latin typeface="+mn-lt"/>
                <a:cs typeface="Times New Roman" pitchFamily="18" charset="0"/>
              </a:rPr>
              <a:t>example: a particular signal transition is not part of the code. When it occurs, the receiver will know that a symbol error has occurred.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cs typeface="Times New Roman" pitchFamily="18" charset="0"/>
              </a:rPr>
              <a:t>Noise and interference </a:t>
            </a:r>
            <a:r>
              <a:rPr lang="en-US" sz="2400" dirty="0">
                <a:cs typeface="Times New Roman" pitchFamily="18" charset="0"/>
              </a:rPr>
              <a:t>–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cs typeface="Times New Roman" pitchFamily="18" charset="0"/>
              </a:rPr>
              <a:t>There </a:t>
            </a:r>
            <a:r>
              <a:rPr lang="en-US" sz="2200" dirty="0">
                <a:cs typeface="Times New Roman" pitchFamily="18" charset="0"/>
              </a:rPr>
              <a:t>are line encoding techniques that make the transmitted signal “immune” to noise and interference.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  <a:cs typeface="Times New Roman" pitchFamily="18" charset="0"/>
              </a:rPr>
              <a:t>Complexity </a:t>
            </a:r>
            <a:r>
              <a:rPr lang="en-US" sz="2200" b="1" dirty="0">
                <a:latin typeface="+mn-lt"/>
                <a:cs typeface="Times New Roman" pitchFamily="18" charset="0"/>
              </a:rPr>
              <a:t>-</a:t>
            </a:r>
            <a:r>
              <a:rPr lang="en-US" sz="2200" dirty="0">
                <a:latin typeface="+mn-lt"/>
                <a:cs typeface="Times New Roman" pitchFamily="18" charset="0"/>
              </a:rPr>
              <a:t> the more robust and resilient the code, the more complex it is to implement and the price is often paid in baud rate or required bandwidth.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sz="22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18073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661555" y="9906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Line </a:t>
            </a:r>
            <a:r>
              <a:rPr lang="en-US" altLang="zh-TW" sz="2400" b="1" dirty="0">
                <a:latin typeface="+mn-lt"/>
                <a:cs typeface="Times New Roman" pitchFamily="18" charset="0"/>
              </a:rPr>
              <a:t>Coding Schemes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713779"/>
            <a:ext cx="7642225" cy="42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8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Unipolar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All signal levels are on one side of the time axis - either above or below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NRZ - Non Return to Zero scheme is an example of this code. The signal level does not return to zero during a symbol transmission.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Scheme is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prone</a:t>
            </a:r>
            <a:r>
              <a:rPr lang="en-US" sz="2400" dirty="0">
                <a:latin typeface="+mn-lt"/>
                <a:cs typeface="Times New Roman" pitchFamily="18" charset="0"/>
              </a:rPr>
              <a:t> to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baseline wandering </a:t>
            </a:r>
            <a:r>
              <a:rPr lang="en-US" sz="2400" dirty="0">
                <a:latin typeface="+mn-lt"/>
                <a:cs typeface="Times New Roman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DC components</a:t>
            </a:r>
            <a:r>
              <a:rPr lang="en-US" sz="2400" dirty="0">
                <a:latin typeface="+mn-lt"/>
                <a:cs typeface="Times New Roman" pitchFamily="18" charset="0"/>
              </a:rPr>
              <a:t>.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It </a:t>
            </a:r>
            <a:r>
              <a:rPr lang="en-US" sz="2400" dirty="0">
                <a:latin typeface="+mn-lt"/>
                <a:cs typeface="Times New Roman" pitchFamily="18" charset="0"/>
              </a:rPr>
              <a:t>has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 synchronization </a:t>
            </a:r>
            <a:r>
              <a:rPr lang="en-US" sz="2400" dirty="0">
                <a:latin typeface="+mn-lt"/>
                <a:cs typeface="Times New Roman" pitchFamily="18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any error detection</a:t>
            </a:r>
            <a:r>
              <a:rPr lang="en-US" sz="2400" dirty="0">
                <a:latin typeface="+mn-lt"/>
                <a:cs typeface="Times New Roman" pitchFamily="18" charset="0"/>
              </a:rPr>
              <a:t>.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It </a:t>
            </a:r>
            <a:r>
              <a:rPr lang="en-US" sz="2400" dirty="0">
                <a:latin typeface="+mn-lt"/>
                <a:cs typeface="Times New Roman" pitchFamily="18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simple</a:t>
            </a:r>
            <a:r>
              <a:rPr lang="en-US" sz="2400" dirty="0">
                <a:latin typeface="+mn-lt"/>
                <a:cs typeface="Times New Roman" pitchFamily="18" charset="0"/>
              </a:rPr>
              <a:t> but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costly </a:t>
            </a:r>
            <a:r>
              <a:rPr lang="en-US" sz="2400" dirty="0">
                <a:latin typeface="+mn-lt"/>
                <a:cs typeface="Times New Roman" pitchFamily="18" charset="0"/>
              </a:rPr>
              <a:t>in power consumption.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1986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Unipolar (cont.)</a:t>
            </a:r>
          </a:p>
          <a:p>
            <a:pPr lvl="1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92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4572000"/>
            <a:ext cx="401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4.5  </a:t>
            </a:r>
            <a:r>
              <a:rPr lang="en-US" b="1" i="1" baseline="0"/>
              <a:t>Unipolar NRZ scheme</a:t>
            </a:r>
          </a:p>
        </p:txBody>
      </p:sp>
    </p:spTree>
    <p:extLst>
      <p:ext uri="{BB962C8B-B14F-4D97-AF65-F5344CB8AC3E}">
        <p14:creationId xmlns:p14="http://schemas.microsoft.com/office/powerpoint/2010/main" val="39280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Polar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– NRZ 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The voltages are on both sides of the time axis.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Polar NRZ scheme can be implemented with two voltages. E.g. +V for 1 and -V for 0.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There are two versions: </a:t>
            </a:r>
          </a:p>
          <a:p>
            <a:pPr marL="914400" lvl="1" indent="-4572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NZR - Level (NRZ-L) - positive voltage for one symbol and negative for the other</a:t>
            </a:r>
          </a:p>
          <a:p>
            <a:pPr marL="914400" lvl="1" indent="-4572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NRZ - Inversion (NRZ-I) - the change or lack of change in polarity determines the value of a symbol. E.g. a “1” symbol inverts the polarity a “0” does not.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36008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Polar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– NRZ (cont.)</a:t>
            </a:r>
          </a:p>
          <a:p>
            <a:pPr lvl="1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86618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65541" y="5638800"/>
            <a:ext cx="519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4.6  </a:t>
            </a:r>
            <a:r>
              <a:rPr lang="en-US" b="1" i="1" baseline="0"/>
              <a:t>Polar NRZ-L and NRZ-I schemes</a:t>
            </a:r>
          </a:p>
        </p:txBody>
      </p:sp>
    </p:spTree>
    <p:extLst>
      <p:ext uri="{BB962C8B-B14F-4D97-AF65-F5344CB8AC3E}">
        <p14:creationId xmlns:p14="http://schemas.microsoft.com/office/powerpoint/2010/main" val="39269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Polar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– NRZ (cont.)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In NRZ-L the level of the voltage determines the value of the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bit.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In </a:t>
            </a:r>
            <a:r>
              <a:rPr lang="en-US" sz="2400" dirty="0">
                <a:latin typeface="+mn-lt"/>
                <a:cs typeface="Times New Roman" pitchFamily="18" charset="0"/>
              </a:rPr>
              <a:t>NRZ-I the inversion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or </a:t>
            </a:r>
            <a:r>
              <a:rPr lang="en-US" sz="2400" dirty="0">
                <a:latin typeface="+mn-lt"/>
                <a:cs typeface="Times New Roman" pitchFamily="18" charset="0"/>
              </a:rPr>
              <a:t>the lack of inversion </a:t>
            </a:r>
            <a:br>
              <a:rPr lang="en-US" sz="2400" dirty="0">
                <a:latin typeface="+mn-lt"/>
                <a:cs typeface="Times New Roman" pitchFamily="18" charset="0"/>
              </a:rPr>
            </a:br>
            <a:r>
              <a:rPr lang="en-US" sz="2400" dirty="0">
                <a:latin typeface="+mn-lt"/>
                <a:cs typeface="Times New Roman" pitchFamily="18" charset="0"/>
              </a:rPr>
              <a:t>determines the value of the bit</a:t>
            </a:r>
            <a:r>
              <a:rPr lang="en-US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NRZ-L and NRZ-I both have an average signal rate of N/2 Bd.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NRZ-L and NRZ-I both have a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DC component problem </a:t>
            </a:r>
            <a:r>
              <a:rPr lang="en-US" sz="2400" dirty="0">
                <a:latin typeface="+mn-lt"/>
                <a:cs typeface="Times New Roman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baseline wandering</a:t>
            </a:r>
            <a:r>
              <a:rPr lang="en-US" sz="2400" dirty="0">
                <a:latin typeface="+mn-lt"/>
                <a:cs typeface="Times New Roman" pitchFamily="18" charset="0"/>
              </a:rPr>
              <a:t>, it is worse for NRZ-L.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Both </a:t>
            </a:r>
            <a:r>
              <a:rPr lang="en-US" sz="2400" dirty="0">
                <a:latin typeface="+mn-lt"/>
                <a:cs typeface="Times New Roman" pitchFamily="18" charset="0"/>
              </a:rPr>
              <a:t>have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 self synchronization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&amp; 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error detection</a:t>
            </a:r>
            <a:r>
              <a:rPr lang="en-US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Both </a:t>
            </a:r>
            <a:r>
              <a:rPr lang="en-US" sz="2400" dirty="0">
                <a:latin typeface="+mn-lt"/>
                <a:cs typeface="Times New Roman" pitchFamily="18" charset="0"/>
              </a:rPr>
              <a:t>are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relatively simple to implement</a:t>
            </a:r>
            <a:r>
              <a:rPr lang="en-US" sz="2400" dirty="0">
                <a:latin typeface="+mn-lt"/>
                <a:cs typeface="Times New Roman" pitchFamily="18" charset="0"/>
              </a:rPr>
              <a:t>. 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11631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Polar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– RZ 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The Return to Zero (RZ) scheme uses three voltage values. +, 0, -. 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Each symbol has a transition in the middle. Either from high to zero or from low to zero.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This scheme has more signal transitions (two per symbol) and therefore requires a wider bandwidth.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 DC components </a:t>
            </a:r>
            <a:r>
              <a:rPr lang="en-US" sz="2400" dirty="0">
                <a:latin typeface="+mn-lt"/>
                <a:cs typeface="Times New Roman" pitchFamily="18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baseline wandering</a:t>
            </a:r>
            <a:r>
              <a:rPr lang="en-US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Self synchronization - transition indicates symbol value.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More complex as it uses three voltage level.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It </a:t>
            </a:r>
            <a:r>
              <a:rPr lang="en-US" sz="2400" dirty="0">
                <a:latin typeface="+mn-lt"/>
                <a:cs typeface="Times New Roman" pitchFamily="18" charset="0"/>
              </a:rPr>
              <a:t>has no error detection capability.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3038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Polar – </a:t>
            </a:r>
            <a:r>
              <a:rPr lang="en-US" altLang="zh-TW" sz="2400" b="1" dirty="0" smtClean="0">
                <a:cs typeface="Times New Roman" pitchFamily="18" charset="0"/>
              </a:rPr>
              <a:t>RZ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(cont.)</a:t>
            </a:r>
          </a:p>
          <a:p>
            <a:pPr lvl="1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9" y="1752600"/>
            <a:ext cx="806688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743200" y="5257800"/>
            <a:ext cx="346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4.7  </a:t>
            </a:r>
            <a:r>
              <a:rPr lang="en-US" b="1" i="1" baseline="0"/>
              <a:t>Polar RZ scheme</a:t>
            </a:r>
          </a:p>
        </p:txBody>
      </p:sp>
    </p:spTree>
    <p:extLst>
      <p:ext uri="{BB962C8B-B14F-4D97-AF65-F5344CB8AC3E}">
        <p14:creationId xmlns:p14="http://schemas.microsoft.com/office/powerpoint/2010/main" val="1421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5354" y="1219200"/>
            <a:ext cx="8253845" cy="3501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/>
              <a:t>We can represent </a:t>
            </a:r>
            <a:r>
              <a:rPr lang="en-US" sz="2400" dirty="0" smtClean="0">
                <a:solidFill>
                  <a:srgbClr val="FF0000"/>
                </a:solidFill>
              </a:rPr>
              <a:t>digital data </a:t>
            </a:r>
            <a:r>
              <a:rPr lang="en-US" sz="2400" dirty="0" smtClean="0"/>
              <a:t>by using </a:t>
            </a:r>
            <a:r>
              <a:rPr lang="en-US" sz="2400" dirty="0" smtClean="0">
                <a:solidFill>
                  <a:srgbClr val="FF0000"/>
                </a:solidFill>
              </a:rPr>
              <a:t>digital signals</a:t>
            </a:r>
            <a:r>
              <a:rPr lang="en-US" sz="2400" dirty="0" smtClean="0"/>
              <a:t>. 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/>
              <a:t>The conversion involves three techniques: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smtClean="0"/>
              <a:t>line coding,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smtClean="0"/>
              <a:t>block coding, and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smtClean="0"/>
              <a:t>scrambling. 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Line coding </a:t>
            </a:r>
            <a:r>
              <a:rPr lang="en-US" sz="2400" dirty="0" smtClean="0"/>
              <a:t>is always needed; 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/>
              <a:t>Block coding and scrambling may or may not be needed.</a:t>
            </a:r>
            <a:endParaRPr lang="en-US" sz="24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Polar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– </a:t>
            </a:r>
            <a:r>
              <a:rPr lang="en-US" altLang="zh-TW" sz="2400" b="1" dirty="0" err="1" smtClean="0">
                <a:latin typeface="+mn-lt"/>
                <a:cs typeface="Times New Roman" pitchFamily="18" charset="0"/>
              </a:rPr>
              <a:t>Biphase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Manchester coding </a:t>
            </a:r>
            <a:r>
              <a:rPr lang="en-US" sz="2400" dirty="0">
                <a:latin typeface="+mn-lt"/>
                <a:cs typeface="Times New Roman" pitchFamily="18" charset="0"/>
              </a:rPr>
              <a:t>consists of combining the NRZ-L and RZ schemes.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Every symbol has a level transition in the middle: from high to low or low to high. Uses only two voltage levels.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Differential Manchester </a:t>
            </a:r>
            <a:r>
              <a:rPr lang="en-US" sz="2400" dirty="0">
                <a:latin typeface="+mn-lt"/>
                <a:cs typeface="Times New Roman" pitchFamily="18" charset="0"/>
              </a:rPr>
              <a:t>coding consists of combining the NRZ-I and RZ schemes.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Every symbol has a level transition in the middle. But the level at the beginning of the symbol is determined by the symbol value. One symbol causes a level change the other does not.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16785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Polar – </a:t>
            </a:r>
            <a:r>
              <a:rPr lang="en-US" altLang="zh-TW" sz="2400" b="1" dirty="0" err="1">
                <a:cs typeface="Times New Roman" pitchFamily="18" charset="0"/>
              </a:rPr>
              <a:t>Biphase</a:t>
            </a:r>
            <a:r>
              <a:rPr lang="en-US" altLang="zh-TW" sz="2400" b="1" dirty="0">
                <a:cs typeface="Times New Roman" pitchFamily="18" charset="0"/>
              </a:rPr>
              <a:t>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(cont.)</a:t>
            </a:r>
          </a:p>
          <a:p>
            <a:pPr lvl="1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7" y="1385888"/>
            <a:ext cx="8510587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" y="5943600"/>
            <a:ext cx="842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4.8  </a:t>
            </a:r>
            <a:r>
              <a:rPr lang="en-US" b="1" i="1" baseline="0"/>
              <a:t>Polar biphase: Manchester and differential Manchester schemes</a:t>
            </a:r>
          </a:p>
        </p:txBody>
      </p:sp>
    </p:spTree>
    <p:extLst>
      <p:ext uri="{BB962C8B-B14F-4D97-AF65-F5344CB8AC3E}">
        <p14:creationId xmlns:p14="http://schemas.microsoft.com/office/powerpoint/2010/main" val="11305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Polar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– </a:t>
            </a:r>
            <a:r>
              <a:rPr lang="en-US" altLang="zh-TW" sz="2400" b="1" dirty="0" err="1" smtClean="0">
                <a:latin typeface="+mn-lt"/>
                <a:cs typeface="Times New Roman" pitchFamily="18" charset="0"/>
              </a:rPr>
              <a:t>Biphase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(cont.) 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In Manchester and differential Manchester encoding, the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transition at </a:t>
            </a:r>
            <a:r>
              <a:rPr lang="en-US" sz="2400" dirty="0">
                <a:latin typeface="+mn-lt"/>
                <a:cs typeface="Times New Roman" pitchFamily="18" charset="0"/>
              </a:rPr>
              <a:t>the middle of the bit is used for synchronization</a:t>
            </a:r>
            <a:r>
              <a:rPr lang="en-US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The minimum bandwidth of Manchester and differential Manchester is 2 times that of NRZ.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The </a:t>
            </a:r>
            <a:r>
              <a:rPr lang="en-US" sz="2400" dirty="0">
                <a:latin typeface="+mn-lt"/>
                <a:cs typeface="Times New Roman" pitchFamily="18" charset="0"/>
              </a:rPr>
              <a:t>is no DC component and no baseline wandering. None of these codes has error detection.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2117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Bipolar - AMI and </a:t>
            </a:r>
            <a:r>
              <a:rPr lang="en-US" altLang="zh-TW" sz="2400" b="1" dirty="0" err="1">
                <a:latin typeface="+mn-lt"/>
                <a:cs typeface="Times New Roman" pitchFamily="18" charset="0"/>
              </a:rPr>
              <a:t>Pseudoternary</a:t>
            </a:r>
            <a:r>
              <a:rPr lang="en-US" altLang="zh-TW" sz="2400" b="1" dirty="0">
                <a:latin typeface="+mn-lt"/>
                <a:cs typeface="Times New Roman" pitchFamily="18" charset="0"/>
              </a:rPr>
              <a:t> 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Code uses 3 voltage levels: - +, 0, -, to represent the symbols (note not transitions to zero as in RZ).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Voltage level for one symbol is at “0” and the other alternates between + &amp; -.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Bipolar Alternate Mark Inversion (AMI) - the “0” symbol is represented by zero voltage and the “1” symbol alternates between +V and -V.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 err="1">
                <a:latin typeface="+mn-lt"/>
                <a:cs typeface="Times New Roman" pitchFamily="18" charset="0"/>
              </a:rPr>
              <a:t>Pseudoternary</a:t>
            </a:r>
            <a:r>
              <a:rPr lang="en-US" sz="2400" dirty="0">
                <a:latin typeface="+mn-lt"/>
                <a:cs typeface="Times New Roman" pitchFamily="18" charset="0"/>
              </a:rPr>
              <a:t> is the reverse of AMI.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25925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Bipolar - AMI and </a:t>
            </a:r>
            <a:r>
              <a:rPr lang="en-US" altLang="zh-TW" sz="2400" b="1" dirty="0" err="1" smtClean="0">
                <a:cs typeface="Times New Roman" pitchFamily="18" charset="0"/>
              </a:rPr>
              <a:t>Pseudoternary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(cont.)</a:t>
            </a:r>
          </a:p>
          <a:p>
            <a:pPr lvl="1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057400"/>
            <a:ext cx="8556625" cy="256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803182" y="5334000"/>
            <a:ext cx="604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4.9  </a:t>
            </a:r>
            <a:r>
              <a:rPr lang="en-US" b="1" i="1" baseline="0"/>
              <a:t>Bipolar schemes: AMI and pseudoternary</a:t>
            </a:r>
          </a:p>
        </p:txBody>
      </p:sp>
    </p:spTree>
    <p:extLst>
      <p:ext uri="{BB962C8B-B14F-4D97-AF65-F5344CB8AC3E}">
        <p14:creationId xmlns:p14="http://schemas.microsoft.com/office/powerpoint/2010/main" val="14207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Block Coding 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For a code to be capable of error detection, we need to add redundancy, i.e., extra bits to the data bits.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Synchronization also requires redundancy - transitions are important in the signal flow and must occur frequently.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Block coding is done in three steps: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division, substitution and combination</a:t>
            </a:r>
            <a:r>
              <a:rPr lang="en-US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It is distinguished from multilevel coding by use of the slash - </a:t>
            </a:r>
            <a:r>
              <a:rPr lang="en-US" sz="2400" dirty="0" err="1">
                <a:latin typeface="+mn-lt"/>
                <a:cs typeface="Times New Roman" pitchFamily="18" charset="0"/>
              </a:rPr>
              <a:t>xB</a:t>
            </a:r>
            <a:r>
              <a:rPr lang="en-US" sz="2400" dirty="0">
                <a:latin typeface="+mn-lt"/>
                <a:cs typeface="Times New Roman" pitchFamily="18" charset="0"/>
              </a:rPr>
              <a:t>/</a:t>
            </a:r>
            <a:r>
              <a:rPr lang="en-US" sz="2400" dirty="0" err="1">
                <a:latin typeface="+mn-lt"/>
                <a:cs typeface="Times New Roman" pitchFamily="18" charset="0"/>
              </a:rPr>
              <a:t>yB</a:t>
            </a:r>
            <a:r>
              <a:rPr lang="en-US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The resulting bit stream prevents certain bit combinations that when used with line encoding would result in DC components or poor sync. quality.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Block coding is normally referred to as </a:t>
            </a:r>
            <a:r>
              <a:rPr lang="en-US" sz="24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mB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nB</a:t>
            </a:r>
            <a:r>
              <a:rPr lang="en-US" sz="2400" dirty="0">
                <a:latin typeface="+mn-lt"/>
                <a:cs typeface="Times New Roman" pitchFamily="18" charset="0"/>
              </a:rPr>
              <a:t> coding</a:t>
            </a:r>
            <a:r>
              <a:rPr lang="en-US" sz="2400" dirty="0" smtClean="0">
                <a:latin typeface="+mn-lt"/>
                <a:cs typeface="Times New Roman" pitchFamily="18" charset="0"/>
              </a:rPr>
              <a:t>; it </a:t>
            </a:r>
            <a:r>
              <a:rPr lang="en-US" sz="2400" dirty="0">
                <a:latin typeface="+mn-lt"/>
                <a:cs typeface="Times New Roman" pitchFamily="18" charset="0"/>
              </a:rPr>
              <a:t>replaces each m-bit group with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an n-bit </a:t>
            </a:r>
            <a:r>
              <a:rPr lang="en-US" sz="2400" dirty="0">
                <a:latin typeface="+mn-lt"/>
                <a:cs typeface="Times New Roman" pitchFamily="18" charset="0"/>
              </a:rPr>
              <a:t>group.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39484" y="152400"/>
            <a:ext cx="79235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 smtClean="0">
                <a:latin typeface="+mj-lt"/>
              </a:rPr>
              <a:t>4-1  </a:t>
            </a:r>
            <a:r>
              <a:rPr lang="en-US" sz="3200" b="1" baseline="0" dirty="0">
                <a:latin typeface="+mj-lt"/>
              </a:rPr>
              <a:t>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3632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Block Coding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(cont.)</a:t>
            </a:r>
          </a:p>
          <a:p>
            <a:pPr lvl="1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56" y="1465263"/>
            <a:ext cx="5941363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43200" y="617220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 dirty="0">
                <a:solidFill>
                  <a:schemeClr val="folHlink"/>
                </a:solidFill>
              </a:rPr>
              <a:t>Figure 4.14  </a:t>
            </a:r>
            <a:r>
              <a:rPr lang="en-US" b="1" i="1" baseline="0" dirty="0"/>
              <a:t>Block coding concept</a:t>
            </a:r>
          </a:p>
        </p:txBody>
      </p:sp>
    </p:spTree>
    <p:extLst>
      <p:ext uri="{BB962C8B-B14F-4D97-AF65-F5344CB8AC3E}">
        <p14:creationId xmlns:p14="http://schemas.microsoft.com/office/powerpoint/2010/main" val="27081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Block Coding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(cont.)</a:t>
            </a:r>
          </a:p>
          <a:p>
            <a:pPr lvl="1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" y="1828800"/>
            <a:ext cx="8199437" cy="279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0255" y="5181600"/>
            <a:ext cx="789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4.15  </a:t>
            </a:r>
            <a:r>
              <a:rPr lang="en-US" b="1" i="1" baseline="0"/>
              <a:t>Using block coding 4B/5B with NRZ-I line coding scheme</a:t>
            </a:r>
          </a:p>
        </p:txBody>
      </p:sp>
    </p:spTree>
    <p:extLst>
      <p:ext uri="{BB962C8B-B14F-4D97-AF65-F5344CB8AC3E}">
        <p14:creationId xmlns:p14="http://schemas.microsoft.com/office/powerpoint/2010/main" val="31341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Block Coding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(cont.)</a:t>
            </a:r>
          </a:p>
          <a:p>
            <a:pPr lvl="1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85355" y="1371601"/>
            <a:ext cx="8337982" cy="4648200"/>
            <a:chOff x="134" y="559"/>
            <a:chExt cx="5482" cy="405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559"/>
              <a:ext cx="5482" cy="1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2208"/>
              <a:ext cx="5465" cy="2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914432" y="6172200"/>
            <a:ext cx="382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Table 4.2  </a:t>
            </a:r>
            <a:r>
              <a:rPr lang="en-US" b="1" i="1" baseline="0"/>
              <a:t>4B/5B mapping codes</a:t>
            </a:r>
          </a:p>
        </p:txBody>
      </p:sp>
    </p:spTree>
    <p:extLst>
      <p:ext uri="{BB962C8B-B14F-4D97-AF65-F5344CB8AC3E}">
        <p14:creationId xmlns:p14="http://schemas.microsoft.com/office/powerpoint/2010/main" val="20205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Scrambling 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best code </a:t>
            </a:r>
            <a:r>
              <a:rPr lang="en-US" sz="2400" dirty="0">
                <a:latin typeface="+mn-lt"/>
                <a:cs typeface="Times New Roman" pitchFamily="18" charset="0"/>
              </a:rPr>
              <a:t>is one that does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not increase the bandwidth </a:t>
            </a:r>
            <a:r>
              <a:rPr lang="en-US" sz="2400" dirty="0">
                <a:latin typeface="+mn-lt"/>
                <a:cs typeface="Times New Roman" pitchFamily="18" charset="0"/>
              </a:rPr>
              <a:t>for synchronization and has no DC components.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Scrambling is a technique used to create a sequence of bits that has the required c/c’s for transmission - self clocking,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 low frequencies, no wide bandwidth</a:t>
            </a:r>
            <a:r>
              <a:rPr lang="en-US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It is implemented at the same time as encoding, the bit stream is created on the fly.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It replaces ‘unfriendly’ runs of bits with a violation code that is easy to recognize and removes the unfriendly c/c.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39130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Line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Coding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The process of converting digital data to digital signals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Digital data – sequences of bits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Converting a string of 1’s and 0’s (digital data) into a sequence of signals that denote the 1’s and 0’s.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For example a high voltage level (+V) could represent a “1” and a low voltage level (0 or -V) could represent a “0”.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SzPct val="100000"/>
            </a:pPr>
            <a:endParaRPr lang="en-US" sz="2400" dirty="0">
              <a:latin typeface="+mn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92" y="4142508"/>
            <a:ext cx="8528626" cy="202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804318" y="6324600"/>
            <a:ext cx="437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 dirty="0">
                <a:solidFill>
                  <a:schemeClr val="folHlink"/>
                </a:solidFill>
              </a:rPr>
              <a:t>Figure 4.1  </a:t>
            </a:r>
            <a:r>
              <a:rPr lang="en-US" b="1" i="1" baseline="0" dirty="0"/>
              <a:t>Line coding and decoding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Scrambling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(cont.)</a:t>
            </a:r>
          </a:p>
          <a:p>
            <a:pPr lvl="1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9" y="1600200"/>
            <a:ext cx="8211705" cy="313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27876" y="5029200"/>
            <a:ext cx="459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4.18  </a:t>
            </a:r>
            <a:r>
              <a:rPr lang="en-US" b="1" i="1" baseline="0"/>
              <a:t>AMI used with scrambling</a:t>
            </a:r>
          </a:p>
        </p:txBody>
      </p:sp>
    </p:spTree>
    <p:extLst>
      <p:ext uri="{BB962C8B-B14F-4D97-AF65-F5344CB8AC3E}">
        <p14:creationId xmlns:p14="http://schemas.microsoft.com/office/powerpoint/2010/main" val="5965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Scrambling (cont.)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For example: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B8ZS</a:t>
            </a:r>
            <a:r>
              <a:rPr lang="en-US" sz="2400" dirty="0">
                <a:latin typeface="+mn-lt"/>
                <a:cs typeface="Times New Roman" pitchFamily="18" charset="0"/>
              </a:rPr>
              <a:t> substitutes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eight consecutive zeros </a:t>
            </a:r>
            <a:r>
              <a:rPr lang="en-US" sz="2400" dirty="0">
                <a:latin typeface="+mn-lt"/>
                <a:cs typeface="Times New Roman" pitchFamily="18" charset="0"/>
              </a:rPr>
              <a:t>with 000VB0VB.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V stands for violation</a:t>
            </a:r>
            <a:r>
              <a:rPr lang="en-US" sz="2400" dirty="0">
                <a:latin typeface="+mn-lt"/>
                <a:cs typeface="Times New Roman" pitchFamily="18" charset="0"/>
              </a:rPr>
              <a:t>, it violates the line encoding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rule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B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stands for bipolar</a:t>
            </a:r>
            <a:r>
              <a:rPr lang="en-US" sz="2400" dirty="0">
                <a:latin typeface="+mn-lt"/>
                <a:cs typeface="Times New Roman" pitchFamily="18" charset="0"/>
              </a:rPr>
              <a:t>, it implements the bipolar line encoding rule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8829675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76387" y="63246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4.19  </a:t>
            </a:r>
            <a:r>
              <a:rPr lang="en-US" b="1" i="1" baseline="0"/>
              <a:t>Two cases of B8ZS scrambling technique</a:t>
            </a:r>
          </a:p>
        </p:txBody>
      </p:sp>
    </p:spTree>
    <p:extLst>
      <p:ext uri="{BB962C8B-B14F-4D97-AF65-F5344CB8AC3E}">
        <p14:creationId xmlns:p14="http://schemas.microsoft.com/office/powerpoint/2010/main" val="30936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spcBef>
                <a:spcPts val="400"/>
              </a:spcBef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Scrambling (cont.)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HDB3</a:t>
            </a:r>
            <a:r>
              <a:rPr lang="en-US" sz="2400" dirty="0">
                <a:latin typeface="+mn-lt"/>
                <a:cs typeface="Times New Roman" pitchFamily="18" charset="0"/>
              </a:rPr>
              <a:t> substitutes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four consecutive zeros </a:t>
            </a:r>
            <a:r>
              <a:rPr lang="en-US" sz="2400" dirty="0">
                <a:latin typeface="+mn-lt"/>
                <a:cs typeface="Times New Roman" pitchFamily="18" charset="0"/>
              </a:rPr>
              <a:t>with 000V or B00V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depending on </a:t>
            </a:r>
            <a:r>
              <a:rPr lang="en-US" sz="2400" dirty="0">
                <a:latin typeface="+mn-lt"/>
                <a:cs typeface="Times New Roman" pitchFamily="18" charset="0"/>
              </a:rPr>
              <a:t>the number of nonzero pulses after the last substitution.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If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number </a:t>
            </a:r>
            <a:r>
              <a:rPr lang="en-US" sz="2400" dirty="0">
                <a:latin typeface="+mn-lt"/>
                <a:cs typeface="Times New Roman" pitchFamily="18" charset="0"/>
              </a:rPr>
              <a:t>of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non zero pulses </a:t>
            </a:r>
            <a:r>
              <a:rPr lang="en-US" sz="2400" dirty="0">
                <a:latin typeface="+mn-lt"/>
                <a:cs typeface="Times New Roman" pitchFamily="18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even</a:t>
            </a:r>
            <a:r>
              <a:rPr lang="en-US" sz="2400" dirty="0">
                <a:latin typeface="+mn-lt"/>
                <a:cs typeface="Times New Roman" pitchFamily="18" charset="0"/>
              </a:rPr>
              <a:t> the substitution is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B00V</a:t>
            </a:r>
            <a:r>
              <a:rPr lang="en-US" sz="2400" dirty="0">
                <a:latin typeface="+mn-lt"/>
                <a:cs typeface="Times New Roman" pitchFamily="18" charset="0"/>
              </a:rPr>
              <a:t> to make total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number </a:t>
            </a:r>
            <a:r>
              <a:rPr lang="en-US" sz="2400" dirty="0">
                <a:latin typeface="+mn-lt"/>
                <a:cs typeface="Times New Roman" pitchFamily="18" charset="0"/>
              </a:rPr>
              <a:t>of non zero pulse even.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If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number </a:t>
            </a:r>
            <a:r>
              <a:rPr lang="en-US" sz="2400" dirty="0">
                <a:latin typeface="+mn-lt"/>
                <a:cs typeface="Times New Roman" pitchFamily="18" charset="0"/>
              </a:rPr>
              <a:t>of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non zero pulses </a:t>
            </a:r>
            <a:r>
              <a:rPr lang="en-US" sz="2400" dirty="0">
                <a:latin typeface="+mn-lt"/>
                <a:cs typeface="Times New Roman" pitchFamily="18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odd</a:t>
            </a:r>
            <a:r>
              <a:rPr lang="en-US" sz="2400" dirty="0">
                <a:latin typeface="+mn-lt"/>
                <a:cs typeface="Times New Roman" pitchFamily="18" charset="0"/>
              </a:rPr>
              <a:t> the substitution is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000V</a:t>
            </a:r>
            <a:r>
              <a:rPr lang="en-US" sz="2400" dirty="0">
                <a:latin typeface="+mn-lt"/>
                <a:cs typeface="Times New Roman" pitchFamily="18" charset="0"/>
              </a:rPr>
              <a:t> to make total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number </a:t>
            </a:r>
            <a:r>
              <a:rPr lang="en-US" sz="2400" dirty="0">
                <a:latin typeface="+mn-lt"/>
                <a:cs typeface="Times New Roman" pitchFamily="18" charset="0"/>
              </a:rPr>
              <a:t>of non zero pulses even.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6" y="4038600"/>
            <a:ext cx="6462713" cy="272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4953000"/>
            <a:ext cx="27582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4.20  </a:t>
            </a:r>
            <a:r>
              <a:rPr lang="en-US" b="1" i="1" baseline="0"/>
              <a:t>Different situations in HDB3 scrambling technique</a:t>
            </a:r>
          </a:p>
        </p:txBody>
      </p:sp>
    </p:spTree>
    <p:extLst>
      <p:ext uri="{BB962C8B-B14F-4D97-AF65-F5344CB8AC3E}">
        <p14:creationId xmlns:p14="http://schemas.microsoft.com/office/powerpoint/2010/main" val="5271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digital signal is superior to an analog signal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because it is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more robust to noise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and can easily be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recovered, corrected and amplified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Example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: Voice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converted to a digital stream by a phone then converted to an analog signal representing digital data.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For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this reason, the tendency today is to change an analog signal to digital data.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this section we describe two techniques, pulse code modulation and delta modulation.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fr-FR" altLang="zh-TW" sz="2400" dirty="0">
                <a:latin typeface="+mn-lt"/>
                <a:cs typeface="Times New Roman" pitchFamily="18" charset="0"/>
              </a:rPr>
              <a:t>Pulse Code Modulation (PCM)</a:t>
            </a:r>
          </a:p>
          <a:p>
            <a:pPr marL="800100" lvl="1" indent="-342900" algn="just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fr-FR" altLang="zh-TW" sz="2400" dirty="0">
                <a:latin typeface="+mn-lt"/>
                <a:cs typeface="Times New Roman" pitchFamily="18" charset="0"/>
              </a:rPr>
              <a:t> Delta Modulation (DM)</a:t>
            </a:r>
          </a:p>
          <a:p>
            <a:pPr lvl="1" algn="just"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889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Modulation (PCM)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The most common technique to change an analog signal to digital data (digitization) is called pulse code modulation (PCM).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 PCM encoder has three steps:</a:t>
            </a:r>
          </a:p>
          <a:p>
            <a:pPr marL="800100" lvl="1" indent="-342900" algn="just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fr-FR" altLang="zh-TW" sz="2400" dirty="0" err="1" smtClean="0">
                <a:latin typeface="+mn-lt"/>
                <a:cs typeface="Times New Roman" pitchFamily="18" charset="0"/>
              </a:rPr>
              <a:t>Sampling</a:t>
            </a:r>
            <a:endParaRPr lang="fr-FR" altLang="zh-TW" sz="2400" dirty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fr-FR" altLang="zh-TW" sz="2400" dirty="0" err="1" smtClean="0">
                <a:cs typeface="Times New Roman" pitchFamily="18" charset="0"/>
              </a:rPr>
              <a:t>Quantizing</a:t>
            </a:r>
            <a:endParaRPr lang="fr-FR" altLang="zh-TW" sz="2400" dirty="0"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fr-FR" altLang="zh-TW" sz="2400" dirty="0" err="1" smtClean="0">
                <a:latin typeface="+mn-lt"/>
                <a:cs typeface="Times New Roman" pitchFamily="18" charset="0"/>
              </a:rPr>
              <a:t>Encoding</a:t>
            </a:r>
            <a:r>
              <a:rPr lang="fr-FR" altLang="zh-TW" sz="2400" dirty="0" smtClean="0">
                <a:latin typeface="+mn-lt"/>
                <a:cs typeface="Times New Roman" pitchFamily="18" charset="0"/>
              </a:rPr>
              <a:t> </a:t>
            </a:r>
            <a:endParaRPr lang="fr-FR" altLang="zh-TW" sz="2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Before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we sample, we have to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filter the signal to limit the maximum frequency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 of the signal as it affects the sampling rate.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Filtering should ensure that we do not distort the signal</a:t>
            </a:r>
            <a:r>
              <a:rPr lang="en-US" altLang="zh-TW" sz="2400">
                <a:latin typeface="+mn-lt"/>
                <a:cs typeface="Times New Roman" pitchFamily="18" charset="0"/>
              </a:rPr>
              <a:t>, </a:t>
            </a:r>
            <a:r>
              <a:rPr lang="en-US" altLang="zh-TW" sz="2400" smtClean="0">
                <a:latin typeface="+mn-lt"/>
                <a:cs typeface="Times New Roman" pitchFamily="18" charset="0"/>
              </a:rPr>
              <a:t>i.e.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remove high frequency components that affect the signal shape. 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6893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Modulation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2" y="1435894"/>
            <a:ext cx="8821737" cy="398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65723" y="5791200"/>
            <a:ext cx="490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4.21  </a:t>
            </a:r>
            <a:r>
              <a:rPr lang="en-US" b="1" i="1" baseline="0"/>
              <a:t>Components of PCM encoder</a:t>
            </a:r>
          </a:p>
        </p:txBody>
      </p:sp>
    </p:spTree>
    <p:extLst>
      <p:ext uri="{BB962C8B-B14F-4D97-AF65-F5344CB8AC3E}">
        <p14:creationId xmlns:p14="http://schemas.microsoft.com/office/powerpoint/2010/main" val="16435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Modulation: Sampling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Analog signal is sampled every </a:t>
            </a:r>
            <a:r>
              <a:rPr lang="en-US" sz="2400" dirty="0"/>
              <a:t>T</a:t>
            </a:r>
            <a:r>
              <a:rPr lang="en-US" sz="2400" baseline="-25000" dirty="0"/>
              <a:t>S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 seconds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</a:t>
            </a:r>
            <a:r>
              <a:rPr lang="en-US" sz="2400" baseline="-25000" dirty="0"/>
              <a:t>S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referred to as the sampling interval. 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 err="1"/>
              <a:t>f</a:t>
            </a:r>
            <a:r>
              <a:rPr lang="en-US" sz="2400" baseline="-25000" dirty="0" err="1"/>
              <a:t>s</a:t>
            </a:r>
            <a:r>
              <a:rPr lang="en-US" sz="2400" dirty="0"/>
              <a:t> = 1/</a:t>
            </a:r>
            <a:r>
              <a:rPr lang="en-US" sz="2400" dirty="0" err="1"/>
              <a:t>T</a:t>
            </a:r>
            <a:r>
              <a:rPr lang="en-US" sz="2400" baseline="-25000" dirty="0" err="1"/>
              <a:t>s</a:t>
            </a:r>
            <a:r>
              <a:rPr lang="en-US" sz="2400" dirty="0"/>
              <a:t>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called the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sampling rate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or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sampling frequency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There are 3 sampling methods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:</a:t>
            </a:r>
            <a:endParaRPr lang="en-US" altLang="zh-TW" sz="2400" dirty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Ideal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- an impulse at each sampling instant</a:t>
            </a:r>
          </a:p>
          <a:p>
            <a:pPr marL="800100" lvl="1" indent="-342900" algn="just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Natural - a pulse of short width with varying amplitude</a:t>
            </a:r>
          </a:p>
          <a:p>
            <a:pPr marL="800100" lvl="1" indent="-342900" algn="just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Flattop - sample and hold, like natural but with single amplitude value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process is referred to as pulse amplitude modulation PAM and the outcome is a signal with analog (non integer) values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7327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Modulation: </a:t>
            </a:r>
            <a:r>
              <a:rPr lang="en-US" altLang="zh-TW" sz="2400" b="1" dirty="0" smtClean="0">
                <a:cs typeface="Times New Roman" pitchFamily="18" charset="0"/>
              </a:rPr>
              <a:t>Sampling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07373"/>
            <a:ext cx="8539162" cy="466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1200" y="6213764"/>
            <a:ext cx="634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 dirty="0">
                <a:solidFill>
                  <a:schemeClr val="folHlink"/>
                </a:solidFill>
              </a:rPr>
              <a:t>Figure 4.22  </a:t>
            </a:r>
            <a:r>
              <a:rPr lang="en-US" b="1" i="1" baseline="0" dirty="0"/>
              <a:t>Three different sampling methods for PCM</a:t>
            </a:r>
          </a:p>
        </p:txBody>
      </p:sp>
    </p:spTree>
    <p:extLst>
      <p:ext uri="{BB962C8B-B14F-4D97-AF65-F5344CB8AC3E}">
        <p14:creationId xmlns:p14="http://schemas.microsoft.com/office/powerpoint/2010/main" val="36485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Modulation: </a:t>
            </a:r>
            <a:r>
              <a:rPr lang="en-US" altLang="zh-TW" sz="2400" b="1" dirty="0" smtClean="0">
                <a:cs typeface="Times New Roman" pitchFamily="18" charset="0"/>
              </a:rPr>
              <a:t>Sampling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According to the </a:t>
            </a:r>
            <a:r>
              <a:rPr lang="en-US" altLang="zh-TW" sz="24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Nyquist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theorem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, the sampling rate must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be 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at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least 2 times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highest frequency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 contained in the signal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To reproduce the original analog signal, one necessary condition is </a:t>
            </a:r>
            <a:r>
              <a:rPr lang="en-US" altLang="zh-TW" sz="2400" dirty="0" err="1">
                <a:solidFill>
                  <a:srgbClr val="FF0000"/>
                </a:solidFill>
                <a:cs typeface="Times New Roman" pitchFamily="18" charset="0"/>
              </a:rPr>
              <a:t>Nyquist</a:t>
            </a:r>
            <a:r>
              <a:rPr lang="en-US" altLang="zh-TW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cs typeface="Times New Roman" pitchFamily="18" charset="0"/>
              </a:rPr>
              <a:t>theorem.</a:t>
            </a:r>
            <a:endParaRPr lang="en-US" altLang="zh-TW" sz="2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733107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6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Modulation: </a:t>
            </a:r>
            <a:r>
              <a:rPr lang="en-US" altLang="zh-TW" sz="2400" b="1" dirty="0" smtClean="0">
                <a:cs typeface="Times New Roman" pitchFamily="18" charset="0"/>
              </a:rPr>
              <a:t>Sampling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34" y="1295400"/>
            <a:ext cx="64071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01699" y="6209434"/>
            <a:ext cx="816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4.24  </a:t>
            </a:r>
            <a:r>
              <a:rPr lang="en-US" b="1" i="1" baseline="0"/>
              <a:t>Recovery of a sampled sine wave for different sampling rates</a:t>
            </a:r>
          </a:p>
        </p:txBody>
      </p:sp>
    </p:spTree>
    <p:extLst>
      <p:ext uri="{BB962C8B-B14F-4D97-AF65-F5344CB8AC3E}">
        <p14:creationId xmlns:p14="http://schemas.microsoft.com/office/powerpoint/2010/main" val="18239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Mapping Data symbols onto Signal levels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A data symbol (or element) can consist of a number of data bits: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1 , 0 or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11, 10, 01, ……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A data symbol can be coded into a single signal element or multiple signal elements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cs typeface="Times New Roman" pitchFamily="18" charset="0"/>
              </a:rPr>
              <a:t>1 →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+V, 0 </a:t>
            </a:r>
            <a:r>
              <a:rPr lang="en-US" sz="2200" dirty="0" smtClean="0">
                <a:cs typeface="Times New Roman" pitchFamily="18" charset="0"/>
              </a:rPr>
              <a:t>→ </a:t>
            </a:r>
            <a:r>
              <a:rPr lang="en-US" sz="2200" dirty="0">
                <a:cs typeface="Times New Roman" pitchFamily="18" charset="0"/>
              </a:rPr>
              <a:t>-V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cs typeface="Times New Roman" pitchFamily="18" charset="0"/>
              </a:rPr>
              <a:t>1 →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+V and -V, 0 →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-V and +V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The ratio ‘r’ is the number of data elements carried by a signal element</a:t>
            </a:r>
            <a:endParaRPr lang="en-US" sz="2400" dirty="0">
              <a:latin typeface="+mn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28189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Modulation: Quantization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Sampling results in a series of pulses of varying amplitude values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ranging between two limits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: a min and a max.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amplitude values are infinite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between the two limits.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We need to map the infinite amplitude values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onto a finite set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 of known values.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This is achieved by dividing the distance between min and max into L zones, each of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height </a:t>
            </a:r>
            <a:r>
              <a:rPr lang="en-US" sz="2400" dirty="0">
                <a:latin typeface="Symbol" pitchFamily="1" charset="2"/>
                <a:sym typeface="Symbol" pitchFamily="1" charset="2"/>
              </a:rPr>
              <a:t></a:t>
            </a:r>
            <a:endParaRPr lang="en-US" altLang="zh-TW" sz="2400" dirty="0">
              <a:latin typeface="+mn-lt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</a:pPr>
            <a:r>
              <a:rPr lang="en-US" sz="2400" dirty="0">
                <a:latin typeface="Symbol" pitchFamily="1" charset="2"/>
                <a:sym typeface="Symbol" pitchFamily="1" charset="2"/>
              </a:rPr>
              <a:t>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= (max - min)/L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Quantization </a:t>
            </a:r>
            <a:r>
              <a:rPr lang="en-US" sz="2400" dirty="0" smtClean="0"/>
              <a:t>Levels – 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The midpoint of each zone is assigned a value from 0 to L-1 (resulting in L values)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Each sample falling in a zone is then approximated to the value of the midpoint. </a:t>
            </a:r>
            <a:r>
              <a:rPr lang="en-US" sz="2400" dirty="0" smtClean="0"/>
              <a:t>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36439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Modulation: Quantization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Quantization Zones</a:t>
            </a:r>
            <a:r>
              <a:rPr lang="en-US" sz="2400" dirty="0" smtClean="0"/>
              <a:t> – 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Assume we have a voltage signal with </a:t>
            </a:r>
            <a:r>
              <a:rPr lang="en-US" sz="2200" dirty="0" err="1"/>
              <a:t>amplitutes</a:t>
            </a:r>
            <a:r>
              <a:rPr lang="en-US" sz="2200" dirty="0"/>
              <a:t>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200" dirty="0" smtClean="0"/>
              <a:t>=-</a:t>
            </a:r>
            <a:r>
              <a:rPr lang="en-US" sz="2200" dirty="0"/>
              <a:t>20V and </a:t>
            </a:r>
            <a:r>
              <a:rPr lang="en-US" sz="2400" dirty="0" err="1"/>
              <a:t>V</a:t>
            </a:r>
            <a:r>
              <a:rPr lang="en-US" sz="2400" baseline="-25000" dirty="0" err="1"/>
              <a:t>max</a:t>
            </a:r>
            <a:r>
              <a:rPr lang="en-US" sz="2200" dirty="0" smtClean="0"/>
              <a:t>=+</a:t>
            </a:r>
            <a:r>
              <a:rPr lang="en-US" sz="2200" dirty="0"/>
              <a:t>20V.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We want to use L=8 quantization levels.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Zone </a:t>
            </a:r>
            <a:r>
              <a:rPr lang="en-US" sz="2200" dirty="0" smtClean="0"/>
              <a:t>width</a:t>
            </a:r>
            <a:r>
              <a:rPr lang="en-US" sz="2200" dirty="0"/>
              <a:t> </a:t>
            </a:r>
            <a:r>
              <a:rPr lang="en-US" sz="2400" dirty="0">
                <a:latin typeface="Symbol" pitchFamily="1" charset="2"/>
                <a:sym typeface="Symbol" pitchFamily="1" charset="2"/>
              </a:rPr>
              <a:t></a:t>
            </a:r>
            <a:r>
              <a:rPr lang="en-US" sz="2200" dirty="0" smtClean="0"/>
              <a:t> </a:t>
            </a:r>
            <a:r>
              <a:rPr lang="en-US" sz="2200" dirty="0"/>
              <a:t>= (20 - </a:t>
            </a:r>
            <a:r>
              <a:rPr lang="en-US" sz="2200" dirty="0" smtClean="0"/>
              <a:t>20</a:t>
            </a:r>
            <a:r>
              <a:rPr lang="en-US" sz="2200" dirty="0"/>
              <a:t>)/8 = 5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The 8 zones are: -20 to -15, -15 to -10, -10 to -5, -5 to 0, 0 to +5, +5 to +10, +10 to +15, +15 to +20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The midpoints are: -17.5, -12.5, -7.5, -2.5, 2.5, 7.5, 12.5, 17.5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Each zone is then assigned a binary code.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The number of bits required to encode the zones, or the number of bits per sample as it is commonly referred to, is obtained as follows: </a:t>
            </a:r>
          </a:p>
          <a:p>
            <a:pPr lvl="1" algn="ctr">
              <a:spcBef>
                <a:spcPts val="400"/>
              </a:spcBef>
              <a:buClr>
                <a:srgbClr val="FF0000"/>
              </a:buClr>
              <a:buSzPct val="100000"/>
            </a:pPr>
            <a:r>
              <a:rPr lang="en-US" sz="2400" dirty="0" err="1"/>
              <a:t>n</a:t>
            </a:r>
            <a:r>
              <a:rPr lang="en-US" sz="2400" baseline="-25000" dirty="0" err="1"/>
              <a:t>b</a:t>
            </a:r>
            <a:r>
              <a:rPr lang="en-US" sz="2400" dirty="0"/>
              <a:t> = log</a:t>
            </a:r>
            <a:r>
              <a:rPr lang="en-US" sz="2400" baseline="-25000" dirty="0"/>
              <a:t>2</a:t>
            </a:r>
            <a:r>
              <a:rPr lang="en-US" sz="2400" dirty="0"/>
              <a:t> L</a:t>
            </a:r>
          </a:p>
          <a:p>
            <a:pPr lvl="1" algn="ctr"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14160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Modulation: Quantization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Quantization Zones</a:t>
            </a:r>
            <a:r>
              <a:rPr lang="en-US" sz="2400" dirty="0" smtClean="0"/>
              <a:t> – 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Given our example, </a:t>
            </a:r>
            <a:r>
              <a:rPr lang="en-US" sz="2400" dirty="0" err="1"/>
              <a:t>n</a:t>
            </a:r>
            <a:r>
              <a:rPr lang="en-US" sz="2400" baseline="-25000" dirty="0" err="1"/>
              <a:t>b</a:t>
            </a:r>
            <a:r>
              <a:rPr lang="en-US" sz="2200" dirty="0" smtClean="0"/>
              <a:t> </a:t>
            </a:r>
            <a:r>
              <a:rPr lang="en-US" sz="2200" dirty="0"/>
              <a:t>= 3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The 8 zone (or level) codes are therefore: 000, 001, 010, 011, 100, 101, 110, and 111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Assigning codes to zones:</a:t>
            </a:r>
          </a:p>
          <a:p>
            <a:pPr marL="1257300" lvl="2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Courier New" pitchFamily="49" charset="0"/>
              <a:buChar char="o"/>
            </a:pPr>
            <a:r>
              <a:rPr lang="en-US" sz="2200" dirty="0"/>
              <a:t>000 will refer to zone -20 to -15</a:t>
            </a:r>
          </a:p>
          <a:p>
            <a:pPr marL="1257300" lvl="2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Courier New" pitchFamily="49" charset="0"/>
              <a:buChar char="o"/>
            </a:pPr>
            <a:r>
              <a:rPr lang="en-US" sz="2200" dirty="0"/>
              <a:t>001 to zone -15 to -10, etc.</a:t>
            </a:r>
          </a:p>
          <a:p>
            <a:pPr lvl="1" algn="ctr"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4552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Modulation: Quantization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lvl="1" algn="ctr"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" y="1413164"/>
            <a:ext cx="684688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0" y="6400800"/>
            <a:ext cx="674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4.26  </a:t>
            </a:r>
            <a:r>
              <a:rPr lang="en-US" b="1" i="1" baseline="0"/>
              <a:t>Quantization and encoding of a sampled signal</a:t>
            </a:r>
          </a:p>
        </p:txBody>
      </p:sp>
    </p:spTree>
    <p:extLst>
      <p:ext uri="{BB962C8B-B14F-4D97-AF65-F5344CB8AC3E}">
        <p14:creationId xmlns:p14="http://schemas.microsoft.com/office/powerpoint/2010/main" val="3506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Pulse Code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Modulation: Quantization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Quantization </a:t>
            </a:r>
            <a:r>
              <a:rPr lang="en-US" sz="2400" dirty="0" smtClean="0"/>
              <a:t>Error – 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When a signal is quantized, we introduce an error - the coded signal is an approximation of the actual amplitude value.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The difference between actual and coded value (midpoint) is referred to as the </a:t>
            </a:r>
            <a:r>
              <a:rPr lang="en-US" sz="2200" dirty="0">
                <a:solidFill>
                  <a:srgbClr val="FF0000"/>
                </a:solidFill>
              </a:rPr>
              <a:t>quantization error</a:t>
            </a:r>
            <a:r>
              <a:rPr lang="en-US" sz="2200" dirty="0"/>
              <a:t>.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The more zones, the </a:t>
            </a:r>
            <a:r>
              <a:rPr lang="en-US" sz="2200" dirty="0">
                <a:solidFill>
                  <a:srgbClr val="FF0000"/>
                </a:solidFill>
              </a:rPr>
              <a:t>smaller </a:t>
            </a:r>
            <a:r>
              <a:rPr lang="en-US" sz="2400" dirty="0">
                <a:solidFill>
                  <a:srgbClr val="FF0000"/>
                </a:solidFill>
                <a:latin typeface="Symbol" pitchFamily="1" charset="2"/>
                <a:sym typeface="Symbol" pitchFamily="1" charset="2"/>
              </a:rPr>
              <a:t></a:t>
            </a:r>
            <a:r>
              <a:rPr lang="en-US" sz="2200" dirty="0" smtClean="0"/>
              <a:t> </a:t>
            </a:r>
            <a:r>
              <a:rPr lang="en-US" sz="2200" dirty="0"/>
              <a:t>which results in </a:t>
            </a:r>
            <a:r>
              <a:rPr lang="en-US" sz="2200" dirty="0">
                <a:solidFill>
                  <a:srgbClr val="FF0000"/>
                </a:solidFill>
              </a:rPr>
              <a:t>smaller errors</a:t>
            </a:r>
            <a:r>
              <a:rPr lang="en-US" sz="2200" dirty="0"/>
              <a:t>.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BUT, the </a:t>
            </a:r>
            <a:r>
              <a:rPr lang="en-US" sz="2200" dirty="0">
                <a:solidFill>
                  <a:srgbClr val="FF0000"/>
                </a:solidFill>
              </a:rPr>
              <a:t>more zones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more bits </a:t>
            </a:r>
            <a:r>
              <a:rPr lang="en-US" sz="2200" dirty="0"/>
              <a:t>required to encode the samples →</a:t>
            </a:r>
            <a:r>
              <a:rPr lang="en-US" sz="2200" dirty="0" smtClean="0"/>
              <a:t> </a:t>
            </a:r>
            <a:r>
              <a:rPr lang="en-US" sz="2200" dirty="0"/>
              <a:t>higher bit rate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Bit rate and bandwidth requirements of PCM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The bit rate of a PCM signal can be calculated form the number of bits per sample x the sampling rate</a:t>
            </a:r>
          </a:p>
          <a:p>
            <a:pPr lvl="1" algn="ctr">
              <a:spcBef>
                <a:spcPts val="400"/>
              </a:spcBef>
              <a:buClr>
                <a:srgbClr val="FF0000"/>
              </a:buClr>
              <a:buSzPct val="100000"/>
            </a:pPr>
            <a:r>
              <a:rPr lang="en-US" sz="2000" dirty="0"/>
              <a:t>Bit rate = </a:t>
            </a:r>
            <a:r>
              <a:rPr lang="en-US" sz="2000" dirty="0" err="1"/>
              <a:t>n</a:t>
            </a:r>
            <a:r>
              <a:rPr lang="en-US" sz="2000" baseline="-25000" dirty="0" err="1"/>
              <a:t>b</a:t>
            </a:r>
            <a:r>
              <a:rPr lang="en-US" sz="2000" dirty="0"/>
              <a:t> x </a:t>
            </a:r>
            <a:r>
              <a:rPr lang="en-US" sz="2000" dirty="0" err="1"/>
              <a:t>f</a:t>
            </a:r>
            <a:r>
              <a:rPr lang="en-US" sz="2000" baseline="-25000" dirty="0" err="1"/>
              <a:t>s</a:t>
            </a:r>
            <a:endParaRPr lang="en-US" sz="2000" dirty="0"/>
          </a:p>
          <a:p>
            <a:pPr lvl="1" algn="ctr"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/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19725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PCM Decoder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To recover an analog signal from a digitized signal we follow the following steps</a:t>
            </a:r>
            <a:r>
              <a:rPr lang="en-US" sz="2400" dirty="0" smtClean="0"/>
              <a:t> – 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We use a hold circuit that holds the amplitude value of a pulse till the next pulse arrives.</a:t>
            </a:r>
          </a:p>
          <a:p>
            <a:pPr marL="800100" lvl="1" indent="-342900" algn="just"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We pass this signal through a low pass filter with a cutoff frequency that is equal to the highest frequency in the pre-sampled signal.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The higher the value of L, the less distorted a signal is recovered</a:t>
            </a:r>
            <a:endParaRPr lang="en-US" sz="2200" dirty="0"/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8475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PCM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Decoder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1741488"/>
            <a:ext cx="8510588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4988" y="5562600"/>
            <a:ext cx="508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4.27  </a:t>
            </a:r>
            <a:r>
              <a:rPr lang="en-US" b="1" i="1" baseline="0"/>
              <a:t>Components of a PCM decoder</a:t>
            </a:r>
          </a:p>
        </p:txBody>
      </p:sp>
    </p:spTree>
    <p:extLst>
      <p:ext uri="{BB962C8B-B14F-4D97-AF65-F5344CB8AC3E}">
        <p14:creationId xmlns:p14="http://schemas.microsoft.com/office/powerpoint/2010/main" val="11641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Delta Modulation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This scheme sends only the difference between pulses, if the pulse at time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</a:rPr>
              <a:t>n+1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is higher in amplitude value </a:t>
            </a:r>
            <a:r>
              <a:rPr lang="en-US" sz="2400" dirty="0"/>
              <a:t>than the pulse at time </a:t>
            </a:r>
            <a:r>
              <a:rPr lang="en-US" sz="2400" dirty="0" err="1">
                <a:solidFill>
                  <a:srgbClr val="FF0000"/>
                </a:solidFill>
              </a:rPr>
              <a:t>t</a:t>
            </a:r>
            <a:r>
              <a:rPr lang="en-US" sz="2400" baseline="-25000" dirty="0" err="1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/>
              <a:t>then a single bit, say </a:t>
            </a:r>
            <a:r>
              <a:rPr lang="en-US" sz="2400" dirty="0">
                <a:solidFill>
                  <a:srgbClr val="FF0000"/>
                </a:solidFill>
              </a:rPr>
              <a:t>a “1”</a:t>
            </a:r>
            <a:r>
              <a:rPr lang="en-US" sz="2400" dirty="0"/>
              <a:t>, is used to indicate the positive value.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If the pulse is </a:t>
            </a:r>
            <a:r>
              <a:rPr lang="en-US" sz="2400" dirty="0">
                <a:solidFill>
                  <a:srgbClr val="FF0000"/>
                </a:solidFill>
              </a:rPr>
              <a:t>lower</a:t>
            </a:r>
            <a:r>
              <a:rPr lang="en-US" sz="2400" dirty="0"/>
              <a:t> in value, resulting in a negative value, a </a:t>
            </a:r>
            <a:r>
              <a:rPr lang="en-US" sz="2400" dirty="0">
                <a:solidFill>
                  <a:srgbClr val="FF0000"/>
                </a:solidFill>
              </a:rPr>
              <a:t>“0”</a:t>
            </a:r>
            <a:r>
              <a:rPr lang="en-US" sz="2400" dirty="0"/>
              <a:t> is used.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This scheme works well for small changes in signal values between samples.</a:t>
            </a:r>
          </a:p>
          <a:p>
            <a:pPr marL="342900" indent="-342900" algn="just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If changes in amplitude are large, this will result in large errors.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15213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Delta </a:t>
            </a:r>
            <a:r>
              <a:rPr lang="en-US" altLang="zh-TW" sz="2400" b="1" dirty="0" smtClean="0">
                <a:cs typeface="Times New Roman" pitchFamily="18" charset="0"/>
              </a:rPr>
              <a:t>Modulation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" y="1927225"/>
            <a:ext cx="7870825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42919" y="5410200"/>
            <a:ext cx="5167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4.28  </a:t>
            </a:r>
            <a:r>
              <a:rPr lang="en-US" b="1" i="1" baseline="0"/>
              <a:t>The process of delta modulation</a:t>
            </a:r>
          </a:p>
        </p:txBody>
      </p:sp>
    </p:spTree>
    <p:extLst>
      <p:ext uri="{BB962C8B-B14F-4D97-AF65-F5344CB8AC3E}">
        <p14:creationId xmlns:p14="http://schemas.microsoft.com/office/powerpoint/2010/main" val="18360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Delta </a:t>
            </a:r>
            <a:r>
              <a:rPr lang="en-US" altLang="zh-TW" sz="2400" b="1" dirty="0" smtClean="0">
                <a:cs typeface="Times New Roman" pitchFamily="18" charset="0"/>
              </a:rPr>
              <a:t>Modulation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" y="2156619"/>
            <a:ext cx="8428037" cy="25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093912" y="5181600"/>
            <a:ext cx="495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4.29  </a:t>
            </a:r>
            <a:r>
              <a:rPr lang="en-US" b="1" i="1" baseline="0"/>
              <a:t>Delta modulation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3059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Characteristics of Line Coding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Signal element vs. data element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A signal element is the shortest time unit of a digital signal.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Data elements are what to need to send as information.</a:t>
            </a:r>
            <a:endParaRPr lang="en-US" sz="22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cs typeface="Times New Roman" pitchFamily="18" charset="0"/>
              </a:rPr>
              <a:t>Data rate vs. signal rate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cs typeface="Times New Roman" pitchFamily="18" charset="0"/>
              </a:rPr>
              <a:t>Data rate (bit rate) – the number of data elements in a unit time (bps).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cs typeface="Times New Roman" pitchFamily="18" charset="0"/>
              </a:rPr>
              <a:t>Signal rate (pulse, modulation rate, baud rate) – the number of signal element in a unit time (baud).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cs typeface="Times New Roman" pitchFamily="18" charset="0"/>
              </a:rPr>
              <a:t>Goal is to increase the data rate whilst reducing the baud rate.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cs typeface="Times New Roman" pitchFamily="18" charset="0"/>
              </a:rPr>
              <a:t>Bandwidth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cs typeface="Times New Roman" pitchFamily="18" charset="0"/>
              </a:rPr>
              <a:t>A</a:t>
            </a:r>
            <a:r>
              <a:rPr lang="en-US" sz="2200" dirty="0" smtClean="0">
                <a:cs typeface="Times New Roman" pitchFamily="18" charset="0"/>
              </a:rPr>
              <a:t>ctual </a:t>
            </a:r>
            <a:r>
              <a:rPr lang="en-US" sz="2200" dirty="0">
                <a:cs typeface="Times New Roman" pitchFamily="18" charset="0"/>
              </a:rPr>
              <a:t>bandwidth of a digital signal is infinite, the effective bandwidth is finite.</a:t>
            </a:r>
            <a:endParaRPr lang="en-US" sz="2400" dirty="0">
              <a:latin typeface="+mn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26793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Delta </a:t>
            </a:r>
            <a:r>
              <a:rPr lang="en-US" altLang="zh-TW" sz="2400" b="1" dirty="0" smtClean="0">
                <a:cs typeface="Times New Roman" pitchFamily="18" charset="0"/>
              </a:rPr>
              <a:t>Modulation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4-2   ANALOG-TO-DIGITAL CONVERSION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4" y="2170907"/>
            <a:ext cx="7669212" cy="293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74056" y="5638800"/>
            <a:ext cx="519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4.30  </a:t>
            </a:r>
            <a:r>
              <a:rPr lang="en-US" b="1" i="1" baseline="0"/>
              <a:t>Delta demodulation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39291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60458" y="152400"/>
            <a:ext cx="5883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4-3   TRANSMISSION MODES</a:t>
            </a:r>
          </a:p>
        </p:txBody>
      </p:sp>
      <p:sp>
        <p:nvSpPr>
          <p:cNvPr id="4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The transmission of binary data across a link can be accomplished in either parallel or serial mode.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parallel mode, multiple bits are sent with each clock tick. In serial mode, 1 bit is sent with each clock tick.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While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there is only one way to send parallel data, there are three subclasses of serial transmission: asynchronous, synchronous, and isochronous.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this section we describe two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techniques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: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 </a:t>
            </a:r>
          </a:p>
          <a:p>
            <a:pPr marL="800100" lvl="1" indent="-342900" algn="just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fr-FR" altLang="zh-TW" sz="2400" dirty="0" err="1">
                <a:latin typeface="+mn-lt"/>
                <a:cs typeface="Times New Roman" pitchFamily="18" charset="0"/>
              </a:rPr>
              <a:t>Parallel</a:t>
            </a:r>
            <a:r>
              <a:rPr lang="fr-FR" altLang="zh-TW" sz="2400" dirty="0">
                <a:latin typeface="+mn-lt"/>
                <a:cs typeface="Times New Roman" pitchFamily="18" charset="0"/>
              </a:rPr>
              <a:t> Transmission</a:t>
            </a:r>
          </a:p>
          <a:p>
            <a:pPr marL="800100" lvl="1" indent="-342900" algn="just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fr-FR" altLang="zh-TW" sz="2400" dirty="0">
                <a:latin typeface="+mn-lt"/>
                <a:cs typeface="Times New Roman" pitchFamily="18" charset="0"/>
              </a:rPr>
              <a:t> Serial Transmission</a:t>
            </a:r>
          </a:p>
          <a:p>
            <a:pPr lvl="1" algn="just"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60458" y="152400"/>
            <a:ext cx="5883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4-3   TRANSMISSION MODES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898650"/>
            <a:ext cx="8410575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83882" y="5486400"/>
            <a:ext cx="490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4.31  </a:t>
            </a:r>
            <a:r>
              <a:rPr lang="en-US" b="1" i="1" baseline="0"/>
              <a:t>Data transmission and modes</a:t>
            </a:r>
          </a:p>
        </p:txBody>
      </p:sp>
    </p:spTree>
    <p:extLst>
      <p:ext uri="{BB962C8B-B14F-4D97-AF65-F5344CB8AC3E}">
        <p14:creationId xmlns:p14="http://schemas.microsoft.com/office/powerpoint/2010/main" val="13610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60458" y="152400"/>
            <a:ext cx="5883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4-3   TRANSMISSION MODES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03" y="1371600"/>
            <a:ext cx="5878512" cy="3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21022" y="5410200"/>
            <a:ext cx="404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4.32  </a:t>
            </a:r>
            <a:r>
              <a:rPr lang="en-US" b="1" i="1" baseline="0"/>
              <a:t>Parallel transmission</a:t>
            </a:r>
          </a:p>
        </p:txBody>
      </p:sp>
    </p:spTree>
    <p:extLst>
      <p:ext uri="{BB962C8B-B14F-4D97-AF65-F5344CB8AC3E}">
        <p14:creationId xmlns:p14="http://schemas.microsoft.com/office/powerpoint/2010/main" val="41682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60458" y="152400"/>
            <a:ext cx="5883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4-3   TRANSMISSION MODES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18" y="1731963"/>
            <a:ext cx="6608763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88936" y="5715000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4.33  </a:t>
            </a:r>
            <a:r>
              <a:rPr lang="en-US" b="1" i="1" baseline="0"/>
              <a:t>Serial transmission</a:t>
            </a:r>
          </a:p>
        </p:txBody>
      </p:sp>
    </p:spTree>
    <p:extLst>
      <p:ext uri="{BB962C8B-B14F-4D97-AF65-F5344CB8AC3E}">
        <p14:creationId xmlns:p14="http://schemas.microsoft.com/office/powerpoint/2010/main" val="2895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60458" y="152400"/>
            <a:ext cx="5883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4-3   TRANSMISSION MODES</a:t>
            </a:r>
          </a:p>
        </p:txBody>
      </p:sp>
      <p:sp>
        <p:nvSpPr>
          <p:cNvPr id="4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In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asynchronous transmission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, we send 1 start bit (0) at the beginning and 1 or more stop bits (1s) at the end of each byte.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There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may be a gap between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each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byte.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Asynchronous here means “asynchronous at the byte level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,” but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the bits are still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synchronized; their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durations are the same.</a:t>
            </a:r>
          </a:p>
          <a:p>
            <a:pPr lvl="1" algn="just"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07" y="3922424"/>
            <a:ext cx="7805737" cy="285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8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60458" y="152400"/>
            <a:ext cx="5883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4-3   TRANSMISSION MODES</a:t>
            </a:r>
          </a:p>
        </p:txBody>
      </p:sp>
      <p:sp>
        <p:nvSpPr>
          <p:cNvPr id="4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In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synchronous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transmission, we send bits one after another without start or stop bits or gaps.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It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the responsibility of the receiver to group the bits.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bits are usually sent as bytes and many bytes are grouped in a frame.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frame is identified with a start and an end byte.</a:t>
            </a:r>
          </a:p>
          <a:p>
            <a:pPr lvl="1" algn="just"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3733800"/>
            <a:ext cx="7797800" cy="20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6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60458" y="152400"/>
            <a:ext cx="5883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4-3   TRANSMISSION MODES</a:t>
            </a:r>
          </a:p>
        </p:txBody>
      </p:sp>
      <p:sp>
        <p:nvSpPr>
          <p:cNvPr id="4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In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isochronous transmission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we cannot have uneven gaps between frames.</a:t>
            </a:r>
          </a:p>
          <a:p>
            <a:pPr marL="342900" indent="-342900" algn="just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Transmission of bits is fixed with equal gaps.</a:t>
            </a:r>
          </a:p>
          <a:p>
            <a:pPr lvl="1" algn="just"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Characteristics of Line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Coding (cont.)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8527"/>
            <a:ext cx="8091055" cy="488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2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3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Data rate and Baud rate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The baud or signal rate can be expressed as:</a:t>
            </a:r>
          </a:p>
          <a:p>
            <a:pPr algn="ctr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SzPct val="100000"/>
            </a:pPr>
            <a:r>
              <a:rPr lang="en-US" sz="2400" dirty="0">
                <a:latin typeface="+mn-lt"/>
                <a:cs typeface="Times New Roman" pitchFamily="18" charset="0"/>
              </a:rPr>
              <a:t>S = c x N x 1/r bauds</a:t>
            </a:r>
          </a:p>
          <a:p>
            <a:pPr lvl="1"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SzPct val="100000"/>
            </a:pPr>
            <a:r>
              <a:rPr lang="en-US" sz="2000" dirty="0">
                <a:latin typeface="+mn-lt"/>
                <a:cs typeface="Times New Roman" pitchFamily="18" charset="0"/>
              </a:rPr>
              <a:t>where N is data rate</a:t>
            </a:r>
          </a:p>
          <a:p>
            <a:pPr lvl="1"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SzPct val="100000"/>
            </a:pPr>
            <a:r>
              <a:rPr lang="en-US" sz="2000" dirty="0">
                <a:latin typeface="+mn-lt"/>
                <a:cs typeface="Times New Roman" pitchFamily="18" charset="0"/>
              </a:rPr>
              <a:t>c is the case factor (worst, best &amp; avg.)</a:t>
            </a:r>
          </a:p>
          <a:p>
            <a:pPr lvl="1"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SzPct val="100000"/>
            </a:pPr>
            <a:r>
              <a:rPr lang="en-US" sz="2000" dirty="0">
                <a:latin typeface="+mn-lt"/>
                <a:cs typeface="Times New Roman" pitchFamily="18" charset="0"/>
              </a:rPr>
              <a:t>r is the ratio between data element &amp; signal </a:t>
            </a:r>
            <a:r>
              <a:rPr lang="en-US" sz="2000" dirty="0" smtClean="0">
                <a:latin typeface="+mn-lt"/>
                <a:cs typeface="Times New Roman" pitchFamily="18" charset="0"/>
              </a:rPr>
              <a:t>element</a:t>
            </a:r>
          </a:p>
          <a:p>
            <a:pPr marL="342900" indent="-342900"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latin typeface="+mn-lt"/>
                <a:cs typeface="Times New Roman" pitchFamily="18" charset="0"/>
              </a:rPr>
              <a:t>Example 4.1: </a:t>
            </a:r>
            <a:r>
              <a:rPr lang="en-US" sz="2400" dirty="0">
                <a:latin typeface="+mn-lt"/>
                <a:cs typeface="Times New Roman" pitchFamily="18" charset="0"/>
              </a:rPr>
              <a:t>A signal is carrying data in which one data element is encoded as one signal element ( r = 1). If the bit rate is 100 kbps, what is the average value of the baud rate if c is between 0 and 1?</a:t>
            </a:r>
          </a:p>
          <a:p>
            <a:pPr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SzPct val="100000"/>
            </a:pPr>
            <a:r>
              <a:rPr lang="en-US" sz="2400" dirty="0">
                <a:latin typeface="+mn-lt"/>
                <a:cs typeface="Times New Roman" pitchFamily="18" charset="0"/>
              </a:rPr>
              <a:t>Solution: We assume that the average value of c is 1/2 . The baud rate is then</a:t>
            </a:r>
          </a:p>
          <a:p>
            <a:pPr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</a:pP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19800"/>
            <a:ext cx="6635750" cy="7397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7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Considerations for choosing a good signal element referred to as line encoding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latin typeface="+mn-lt"/>
                <a:cs typeface="Times New Roman" pitchFamily="18" charset="0"/>
              </a:rPr>
              <a:t>Baseline wandering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–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A</a:t>
            </a:r>
            <a:r>
              <a:rPr lang="en-US" sz="2200" dirty="0" smtClean="0">
                <a:latin typeface="+mn-lt"/>
                <a:cs typeface="Times New Roman" pitchFamily="18" charset="0"/>
              </a:rPr>
              <a:t> </a:t>
            </a:r>
            <a:r>
              <a:rPr lang="en-US" sz="2200" dirty="0">
                <a:latin typeface="+mn-lt"/>
                <a:cs typeface="Times New Roman" pitchFamily="18" charset="0"/>
              </a:rPr>
              <a:t>receiver will evaluate the average power of the received signal (called the baseline) and use that to determine the value of the incoming data elements. </a:t>
            </a:r>
            <a:endParaRPr lang="en-US" sz="22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latin typeface="+mn-lt"/>
                <a:cs typeface="Times New Roman" pitchFamily="18" charset="0"/>
              </a:rPr>
              <a:t>If </a:t>
            </a:r>
            <a:r>
              <a:rPr lang="en-US" sz="2200" dirty="0">
                <a:latin typeface="+mn-lt"/>
                <a:cs typeface="Times New Roman" pitchFamily="18" charset="0"/>
              </a:rPr>
              <a:t>the incoming signal does not vary over a long period of time, the baseline will drift and thus cause errors in detection of incoming data elements. </a:t>
            </a:r>
            <a:endParaRPr lang="en-US" sz="22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A good line encoding scheme will prevent long runs of fixed amplitude.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32353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85354" y="838200"/>
            <a:ext cx="848244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4000"/>
              </a:lnSpc>
              <a:spcBef>
                <a:spcPts val="400"/>
              </a:spcBef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Considerations for choosing a good signal element referred to as line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encoding (cont.)</a:t>
            </a:r>
          </a:p>
          <a:p>
            <a:pPr marL="342900" indent="-342900" algn="just">
              <a:lnSpc>
                <a:spcPct val="114000"/>
              </a:lnSpc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latin typeface="+mn-lt"/>
                <a:cs typeface="Times New Roman" pitchFamily="18" charset="0"/>
              </a:rPr>
              <a:t>DC </a:t>
            </a:r>
            <a:r>
              <a:rPr lang="en-US" sz="2400" b="1" dirty="0" smtClean="0">
                <a:latin typeface="+mn-lt"/>
                <a:cs typeface="Times New Roman" pitchFamily="18" charset="0"/>
              </a:rPr>
              <a:t>components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– 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latin typeface="+mn-lt"/>
                <a:cs typeface="Times New Roman" pitchFamily="18" charset="0"/>
              </a:rPr>
              <a:t>When </a:t>
            </a:r>
            <a:r>
              <a:rPr lang="en-US" sz="2200" dirty="0">
                <a:latin typeface="+mn-lt"/>
                <a:cs typeface="Times New Roman" pitchFamily="18" charset="0"/>
              </a:rPr>
              <a:t>the voltage level remains constant for long periods of time, there is an increase in the low frequencies of the signal. </a:t>
            </a:r>
            <a:endParaRPr lang="en-US" sz="22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latin typeface="+mn-lt"/>
                <a:cs typeface="Times New Roman" pitchFamily="18" charset="0"/>
              </a:rPr>
              <a:t>Most </a:t>
            </a:r>
            <a:r>
              <a:rPr lang="en-US" sz="2200" dirty="0">
                <a:latin typeface="+mn-lt"/>
                <a:cs typeface="Times New Roman" pitchFamily="18" charset="0"/>
              </a:rPr>
              <a:t>channels are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band pass </a:t>
            </a:r>
            <a:r>
              <a:rPr lang="en-US" sz="2200" dirty="0">
                <a:latin typeface="+mn-lt"/>
                <a:cs typeface="Times New Roman" pitchFamily="18" charset="0"/>
              </a:rPr>
              <a:t>and may not support the low frequencies.</a:t>
            </a: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latin typeface="+mn-lt"/>
                <a:cs typeface="Times New Roman" pitchFamily="18" charset="0"/>
              </a:rPr>
              <a:t>This will require the removal of the dc component of a transmitted signal.</a:t>
            </a:r>
          </a:p>
          <a:p>
            <a:pPr lvl="1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</a:pPr>
            <a:endParaRPr lang="en-US" sz="22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4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5355" y="1524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 baseline="-140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3200" b="1" baseline="0" dirty="0">
                <a:latin typeface="+mj-lt"/>
              </a:rPr>
              <a:t>4-1   DIGITAL-TO-DIGITAL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18034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3240</Words>
  <Application>Microsoft Office PowerPoint</Application>
  <PresentationFormat>On-screen Show (4:3)</PresentationFormat>
  <Paragraphs>327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Courier New</vt:lpstr>
      <vt:lpstr>DejaVu Sans</vt:lpstr>
      <vt:lpstr>Monotype Corsiva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</dc:creator>
  <cp:lastModifiedBy>rmShoeb</cp:lastModifiedBy>
  <cp:revision>300</cp:revision>
  <dcterms:modified xsi:type="dcterms:W3CDTF">2019-11-05T17:02:25Z</dcterms:modified>
</cp:coreProperties>
</file>