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30"/>
  </p:notesMasterIdLst>
  <p:sldIdLst>
    <p:sldId id="256" r:id="rId3"/>
    <p:sldId id="258" r:id="rId4"/>
    <p:sldId id="259" r:id="rId5"/>
    <p:sldId id="267" r:id="rId6"/>
    <p:sldId id="268" r:id="rId7"/>
    <p:sldId id="261" r:id="rId8"/>
    <p:sldId id="262" r:id="rId9"/>
    <p:sldId id="318" r:id="rId10"/>
    <p:sldId id="263" r:id="rId11"/>
    <p:sldId id="264"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Lst>
  <p:sldSz cx="9144000" cy="6858000" type="screen4x3"/>
  <p:notesSz cx="7772400" cy="10058400"/>
  <p:defaultTextStyle>
    <a:defPPr>
      <a:defRPr lang="en-US"/>
    </a:defPPr>
    <a:lvl1pPr algn="l" rtl="0" fontAlgn="base">
      <a:spcBef>
        <a:spcPct val="0"/>
      </a:spcBef>
      <a:spcAft>
        <a:spcPct val="0"/>
      </a:spcAft>
      <a:defRPr kern="1200">
        <a:solidFill>
          <a:schemeClr val="tx1"/>
        </a:solidFill>
        <a:latin typeface="Arial" pitchFamily="34" charset="0"/>
        <a:ea typeface="DejaVu Sans"/>
        <a:cs typeface="DejaVu Sans"/>
      </a:defRPr>
    </a:lvl1pPr>
    <a:lvl2pPr marL="457200" algn="l" rtl="0" fontAlgn="base">
      <a:spcBef>
        <a:spcPct val="0"/>
      </a:spcBef>
      <a:spcAft>
        <a:spcPct val="0"/>
      </a:spcAft>
      <a:defRPr kern="1200">
        <a:solidFill>
          <a:schemeClr val="tx1"/>
        </a:solidFill>
        <a:latin typeface="Arial" pitchFamily="34" charset="0"/>
        <a:ea typeface="DejaVu Sans"/>
        <a:cs typeface="DejaVu Sans"/>
      </a:defRPr>
    </a:lvl2pPr>
    <a:lvl3pPr marL="914400" algn="l" rtl="0" fontAlgn="base">
      <a:spcBef>
        <a:spcPct val="0"/>
      </a:spcBef>
      <a:spcAft>
        <a:spcPct val="0"/>
      </a:spcAft>
      <a:defRPr kern="1200">
        <a:solidFill>
          <a:schemeClr val="tx1"/>
        </a:solidFill>
        <a:latin typeface="Arial" pitchFamily="34" charset="0"/>
        <a:ea typeface="DejaVu Sans"/>
        <a:cs typeface="DejaVu Sans"/>
      </a:defRPr>
    </a:lvl3pPr>
    <a:lvl4pPr marL="1371600" algn="l" rtl="0" fontAlgn="base">
      <a:spcBef>
        <a:spcPct val="0"/>
      </a:spcBef>
      <a:spcAft>
        <a:spcPct val="0"/>
      </a:spcAft>
      <a:defRPr kern="1200">
        <a:solidFill>
          <a:schemeClr val="tx1"/>
        </a:solidFill>
        <a:latin typeface="Arial" pitchFamily="34" charset="0"/>
        <a:ea typeface="DejaVu Sans"/>
        <a:cs typeface="DejaVu Sans"/>
      </a:defRPr>
    </a:lvl4pPr>
    <a:lvl5pPr marL="1828800" algn="l" rtl="0" fontAlgn="base">
      <a:spcBef>
        <a:spcPct val="0"/>
      </a:spcBef>
      <a:spcAft>
        <a:spcPct val="0"/>
      </a:spcAft>
      <a:defRPr kern="1200">
        <a:solidFill>
          <a:schemeClr val="tx1"/>
        </a:solidFill>
        <a:latin typeface="Arial" pitchFamily="34" charset="0"/>
        <a:ea typeface="DejaVu Sans"/>
        <a:cs typeface="DejaVu Sans"/>
      </a:defRPr>
    </a:lvl5pPr>
    <a:lvl6pPr marL="2286000" algn="l" defTabSz="914400" rtl="0" eaLnBrk="1" latinLnBrk="0" hangingPunct="1">
      <a:defRPr kern="1200">
        <a:solidFill>
          <a:schemeClr val="tx1"/>
        </a:solidFill>
        <a:latin typeface="Arial" pitchFamily="34" charset="0"/>
        <a:ea typeface="DejaVu Sans"/>
        <a:cs typeface="DejaVu Sans"/>
      </a:defRPr>
    </a:lvl6pPr>
    <a:lvl7pPr marL="2743200" algn="l" defTabSz="914400" rtl="0" eaLnBrk="1" latinLnBrk="0" hangingPunct="1">
      <a:defRPr kern="1200">
        <a:solidFill>
          <a:schemeClr val="tx1"/>
        </a:solidFill>
        <a:latin typeface="Arial" pitchFamily="34" charset="0"/>
        <a:ea typeface="DejaVu Sans"/>
        <a:cs typeface="DejaVu Sans"/>
      </a:defRPr>
    </a:lvl7pPr>
    <a:lvl8pPr marL="3200400" algn="l" defTabSz="914400" rtl="0" eaLnBrk="1" latinLnBrk="0" hangingPunct="1">
      <a:defRPr kern="1200">
        <a:solidFill>
          <a:schemeClr val="tx1"/>
        </a:solidFill>
        <a:latin typeface="Arial" pitchFamily="34" charset="0"/>
        <a:ea typeface="DejaVu Sans"/>
        <a:cs typeface="DejaVu Sans"/>
      </a:defRPr>
    </a:lvl8pPr>
    <a:lvl9pPr marL="3657600" algn="l" defTabSz="914400" rtl="0" eaLnBrk="1" latinLnBrk="0" hangingPunct="1">
      <a:defRPr kern="1200">
        <a:solidFill>
          <a:schemeClr val="tx1"/>
        </a:solidFill>
        <a:latin typeface="Arial" pitchFamily="34" charset="0"/>
        <a:ea typeface="DejaVu Sans"/>
        <a:cs typeface="DejaVu San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1834" y="-3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atin typeface="Arial" charset="0"/>
                <a:ea typeface="DejaVu Sans" charset="0"/>
                <a:cs typeface="DejaVu Sans" charset="0"/>
              </a:defRPr>
            </a:lvl1pPr>
          </a:lstStyle>
          <a:p>
            <a:pPr>
              <a:defRPr/>
            </a:pPr>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smtClean="0">
                <a:latin typeface="Arial" charset="0"/>
                <a:ea typeface="DejaVu Sans" charset="0"/>
                <a:cs typeface="DejaVu Sans" charset="0"/>
              </a:defRPr>
            </a:lvl1pPr>
          </a:lstStyle>
          <a:p>
            <a:pPr>
              <a:defRPr/>
            </a:pPr>
            <a:fld id="{0B67BBB9-C4F0-48C2-8CC2-7A1CE8933F31}" type="datetimeFigureOut">
              <a:rPr lang="en-US"/>
              <a:pPr>
                <a:defRPr/>
              </a:pPr>
              <a:t>7/6/2019</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atin typeface="Arial" charset="0"/>
                <a:ea typeface="DejaVu Sans" charset="0"/>
                <a:cs typeface="DejaVu Sans" charset="0"/>
              </a:defRPr>
            </a:lvl1pPr>
          </a:lstStyle>
          <a:p>
            <a:pPr>
              <a:defRPr/>
            </a:pPr>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smtClean="0">
                <a:latin typeface="Arial" charset="0"/>
                <a:ea typeface="DejaVu Sans" charset="0"/>
                <a:cs typeface="DejaVu Sans" charset="0"/>
              </a:defRPr>
            </a:lvl1pPr>
          </a:lstStyle>
          <a:p>
            <a:pPr>
              <a:defRPr/>
            </a:pPr>
            <a:fld id="{8FABAA9A-E475-416C-841F-675E3EFC2848}" type="slidenum">
              <a:rPr lang="en-US"/>
              <a:pPr>
                <a:defRPr/>
              </a:pPr>
              <a:t>‹#›</a:t>
            </a:fld>
            <a:endParaRPr lang="en-US"/>
          </a:p>
        </p:txBody>
      </p:sp>
    </p:spTree>
    <p:extLst>
      <p:ext uri="{BB962C8B-B14F-4D97-AF65-F5344CB8AC3E}">
        <p14:creationId xmlns:p14="http://schemas.microsoft.com/office/powerpoint/2010/main" val="26299347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0934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2647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9D99A95D-90C3-408E-806E-132A1638CC48}" type="slidenum">
              <a:rPr lang="en-US" altLang="en-US"/>
              <a:pPr>
                <a:defRPr/>
              </a:pPr>
              <a:t>‹#›</a:t>
            </a:fld>
            <a:endParaRPr lang="en-US" altLang="en-US"/>
          </a:p>
        </p:txBody>
      </p:sp>
    </p:spTree>
    <p:extLst>
      <p:ext uri="{BB962C8B-B14F-4D97-AF65-F5344CB8AC3E}">
        <p14:creationId xmlns:p14="http://schemas.microsoft.com/office/powerpoint/2010/main" val="1054031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B9E72350-0209-4ACC-89EC-7C495947D75A}" type="slidenum">
              <a:rPr lang="en-US" altLang="en-US"/>
              <a:pPr>
                <a:defRPr/>
              </a:pPr>
              <a:t>‹#›</a:t>
            </a:fld>
            <a:endParaRPr lang="en-US" altLang="en-US"/>
          </a:p>
        </p:txBody>
      </p:sp>
    </p:spTree>
    <p:extLst>
      <p:ext uri="{BB962C8B-B14F-4D97-AF65-F5344CB8AC3E}">
        <p14:creationId xmlns:p14="http://schemas.microsoft.com/office/powerpoint/2010/main" val="27975126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sp>
        <p:nvSpPr>
          <p:cNvPr id="1026" name="PlaceHolder 1"/>
          <p:cNvSpPr>
            <a:spLocks noGrp="1"/>
          </p:cNvSpPr>
          <p:nvPr>
            <p:ph type="title"/>
          </p:nvPr>
        </p:nvSpPr>
        <p:spPr bwMode="auto">
          <a:xfrm>
            <a:off x="685800" y="21304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5000" rIns="90000" bIns="45000" numCol="1" anchor="t" anchorCtr="0" compatLnSpc="1">
            <a:prstTxWarp prst="textNoShape">
              <a:avLst/>
            </a:prstTxWarp>
          </a:bodyPr>
          <a:lstStyle/>
          <a:p>
            <a:pPr lvl="0"/>
            <a:r>
              <a:rPr lang="en-US" smtClean="0"/>
              <a:t>Click to edit the title text formatClick to edit Master title style</a:t>
            </a:r>
          </a:p>
        </p:txBody>
      </p:sp>
      <p:sp>
        <p:nvSpPr>
          <p:cNvPr id="6" name="PlaceHolder 2"/>
          <p:cNvSpPr>
            <a:spLocks noGrp="1"/>
          </p:cNvSpPr>
          <p:nvPr>
            <p:ph type="body"/>
          </p:nvPr>
        </p:nvSpPr>
        <p:spPr>
          <a:xfrm>
            <a:off x="1371600" y="3886200"/>
            <a:ext cx="6400800" cy="1752600"/>
          </a:xfrm>
          <a:prstGeom prst="rect">
            <a:avLst/>
          </a:prstGeom>
        </p:spPr>
        <p:txBody>
          <a:bodyPr lIns="90000" tIns="45000" rIns="90000" bIns="45000"/>
          <a:lstStyle/>
          <a:p>
            <a:r>
              <a:rPr lang="en-US"/>
              <a:t>Click to edit the outline text format</a:t>
            </a:r>
            <a:endParaRPr/>
          </a:p>
          <a:p>
            <a:pPr lvl="1"/>
            <a:r>
              <a:rPr lang="en-US"/>
              <a:t>Second Outline Level</a:t>
            </a:r>
            <a:endParaRPr/>
          </a:p>
          <a:p>
            <a:pPr lvl="2"/>
            <a:r>
              <a:rPr lang="en-US"/>
              <a:t>Third Outline Level</a:t>
            </a:r>
            <a:endParaRPr/>
          </a:p>
          <a:p>
            <a:pPr lvl="3"/>
            <a:r>
              <a:rPr lang="en-US"/>
              <a:t>Fourth Outline Level</a:t>
            </a:r>
            <a:endParaRPr/>
          </a:p>
          <a:p>
            <a:pPr lvl="4"/>
            <a:r>
              <a:rPr lang="en-US"/>
              <a:t>Fifth Outline Level</a:t>
            </a:r>
            <a:endParaRPr/>
          </a:p>
          <a:p>
            <a:pPr lvl="5"/>
            <a:r>
              <a:rPr lang="en-US"/>
              <a:t>Sixth Outline Level</a:t>
            </a:r>
            <a:endParaRPr/>
          </a:p>
          <a:p>
            <a:pPr lvl="6"/>
            <a:r>
              <a:rPr lang="en-US"/>
              <a:t>Seventh Outline Level</a:t>
            </a:r>
            <a:endParaRPr/>
          </a:p>
          <a:p>
            <a:pPr lvl="7"/>
            <a:r>
              <a:rPr lang="en-US"/>
              <a:t>Eighth Outline Level</a:t>
            </a:r>
            <a:endParaRPr/>
          </a:p>
          <a:p>
            <a:r>
              <a:rPr lang="en-US"/>
              <a:t>Ninth Outline LevelClick to edit Master subtitle style</a:t>
            </a:r>
            <a:endParaRPr/>
          </a:p>
        </p:txBody>
      </p:sp>
      <p:sp>
        <p:nvSpPr>
          <p:cNvPr id="2" name="PlaceHolder 3"/>
          <p:cNvSpPr>
            <a:spLocks noGrp="1"/>
          </p:cNvSpPr>
          <p:nvPr>
            <p:ph type="dt"/>
          </p:nvPr>
        </p:nvSpPr>
        <p:spPr>
          <a:xfrm>
            <a:off x="457200" y="6356350"/>
            <a:ext cx="2133600" cy="365125"/>
          </a:xfrm>
          <a:prstGeom prst="rect">
            <a:avLst/>
          </a:prstGeom>
        </p:spPr>
        <p:txBody>
          <a:bodyPr lIns="90000" tIns="45000" rIns="90000" bIns="45000"/>
          <a:lstStyle>
            <a:lvl1pPr fontAlgn="auto">
              <a:spcBef>
                <a:spcPts val="0"/>
              </a:spcBef>
              <a:spcAft>
                <a:spcPts val="0"/>
              </a:spcAft>
              <a:defRPr sz="1200">
                <a:solidFill>
                  <a:srgbClr val="8B8B8B"/>
                </a:solidFill>
                <a:latin typeface="Calibri"/>
                <a:ea typeface="+mn-ea"/>
                <a:cs typeface="+mn-cs"/>
              </a:defRPr>
            </a:lvl1pPr>
          </a:lstStyle>
          <a:p>
            <a:pPr>
              <a:defRPr/>
            </a:pPr>
            <a:r>
              <a:rPr lang="en-US"/>
              <a:t>4/15/11</a:t>
            </a:r>
            <a:endParaRPr>
              <a:latin typeface="+mn-lt"/>
            </a:endParaRPr>
          </a:p>
        </p:txBody>
      </p:sp>
      <p:sp>
        <p:nvSpPr>
          <p:cNvPr id="1029" name="TextShape 4"/>
          <p:cNvSpPr txBox="1">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DejaVu Sans" charset="0"/>
                <a:cs typeface="DejaVu Sans" charset="0"/>
              </a:defRPr>
            </a:lvl1pPr>
            <a:lvl2pPr marL="742950" indent="-285750" eaLnBrk="0" hangingPunct="0">
              <a:defRPr>
                <a:solidFill>
                  <a:schemeClr val="tx1"/>
                </a:solidFill>
                <a:latin typeface="Arial" pitchFamily="34" charset="0"/>
                <a:ea typeface="DejaVu Sans" charset="0"/>
                <a:cs typeface="DejaVu Sans" charset="0"/>
              </a:defRPr>
            </a:lvl2pPr>
            <a:lvl3pPr marL="1143000" indent="-228600" eaLnBrk="0" hangingPunct="0">
              <a:defRPr>
                <a:solidFill>
                  <a:schemeClr val="tx1"/>
                </a:solidFill>
                <a:latin typeface="Arial" pitchFamily="34" charset="0"/>
                <a:ea typeface="DejaVu Sans" charset="0"/>
                <a:cs typeface="DejaVu Sans" charset="0"/>
              </a:defRPr>
            </a:lvl3pPr>
            <a:lvl4pPr marL="1600200" indent="-228600" eaLnBrk="0" hangingPunct="0">
              <a:defRPr>
                <a:solidFill>
                  <a:schemeClr val="tx1"/>
                </a:solidFill>
                <a:latin typeface="Arial" pitchFamily="34" charset="0"/>
                <a:ea typeface="DejaVu Sans" charset="0"/>
                <a:cs typeface="DejaVu Sans" charset="0"/>
              </a:defRPr>
            </a:lvl4pPr>
            <a:lvl5pPr marL="2057400" indent="-228600" eaLnBrk="0" hangingPunct="0">
              <a:defRPr>
                <a:solidFill>
                  <a:schemeClr val="tx1"/>
                </a:solidFill>
                <a:latin typeface="Arial" pitchFamily="34" charset="0"/>
                <a:ea typeface="DejaVu Sans" charset="0"/>
                <a:cs typeface="DejaVu Sans" charset="0"/>
              </a:defRPr>
            </a:lvl5pPr>
            <a:lvl6pPr marL="2514600" indent="-228600" eaLnBrk="0" fontAlgn="base" hangingPunct="0">
              <a:spcBef>
                <a:spcPct val="0"/>
              </a:spcBef>
              <a:spcAft>
                <a:spcPct val="0"/>
              </a:spcAft>
              <a:defRPr>
                <a:solidFill>
                  <a:schemeClr val="tx1"/>
                </a:solidFill>
                <a:latin typeface="Arial" pitchFamily="34" charset="0"/>
                <a:ea typeface="DejaVu Sans" charset="0"/>
                <a:cs typeface="DejaVu Sans" charset="0"/>
              </a:defRPr>
            </a:lvl6pPr>
            <a:lvl7pPr marL="2971800" indent="-228600" eaLnBrk="0" fontAlgn="base" hangingPunct="0">
              <a:spcBef>
                <a:spcPct val="0"/>
              </a:spcBef>
              <a:spcAft>
                <a:spcPct val="0"/>
              </a:spcAft>
              <a:defRPr>
                <a:solidFill>
                  <a:schemeClr val="tx1"/>
                </a:solidFill>
                <a:latin typeface="Arial" pitchFamily="34" charset="0"/>
                <a:ea typeface="DejaVu Sans" charset="0"/>
                <a:cs typeface="DejaVu Sans" charset="0"/>
              </a:defRPr>
            </a:lvl7pPr>
            <a:lvl8pPr marL="3429000" indent="-228600" eaLnBrk="0" fontAlgn="base" hangingPunct="0">
              <a:spcBef>
                <a:spcPct val="0"/>
              </a:spcBef>
              <a:spcAft>
                <a:spcPct val="0"/>
              </a:spcAft>
              <a:defRPr>
                <a:solidFill>
                  <a:schemeClr val="tx1"/>
                </a:solidFill>
                <a:latin typeface="Arial" pitchFamily="34" charset="0"/>
                <a:ea typeface="DejaVu Sans" charset="0"/>
                <a:cs typeface="DejaVu Sans" charset="0"/>
              </a:defRPr>
            </a:lvl8pPr>
            <a:lvl9pPr marL="3886200" indent="-228600" eaLnBrk="0" fontAlgn="base" hangingPunct="0">
              <a:spcBef>
                <a:spcPct val="0"/>
              </a:spcBef>
              <a:spcAft>
                <a:spcPct val="0"/>
              </a:spcAft>
              <a:defRPr>
                <a:solidFill>
                  <a:schemeClr val="tx1"/>
                </a:solidFill>
                <a:latin typeface="Arial" pitchFamily="34" charset="0"/>
                <a:ea typeface="DejaVu Sans" charset="0"/>
                <a:cs typeface="DejaVu Sans" charset="0"/>
              </a:defRPr>
            </a:lvl9pPr>
          </a:lstStyle>
          <a:p>
            <a:pPr eaLnBrk="1" hangingPunct="1">
              <a:defRPr/>
            </a:pPr>
            <a:endParaRPr lang="en-US" smtClean="0">
              <a:cs typeface="Arial" pitchFamily="34" charset="0"/>
            </a:endParaRPr>
          </a:p>
        </p:txBody>
      </p:sp>
      <p:sp>
        <p:nvSpPr>
          <p:cNvPr id="4" name="PlaceHolder 5"/>
          <p:cNvSpPr>
            <a:spLocks noGrp="1"/>
          </p:cNvSpPr>
          <p:nvPr>
            <p:ph type="sldNum"/>
          </p:nvPr>
        </p:nvSpPr>
        <p:spPr>
          <a:xfrm>
            <a:off x="6553200" y="6356350"/>
            <a:ext cx="2133600" cy="365125"/>
          </a:xfrm>
          <a:prstGeom prst="rect">
            <a:avLst/>
          </a:prstGeom>
        </p:spPr>
        <p:txBody>
          <a:bodyPr lIns="90000" tIns="45000" rIns="90000" bIns="45000"/>
          <a:lstStyle>
            <a:lvl1pPr fontAlgn="auto">
              <a:spcBef>
                <a:spcPts val="0"/>
              </a:spcBef>
              <a:spcAft>
                <a:spcPts val="0"/>
              </a:spcAft>
              <a:defRPr sz="1200">
                <a:solidFill>
                  <a:srgbClr val="8B8B8B"/>
                </a:solidFill>
                <a:latin typeface="Calibri"/>
                <a:ea typeface="+mn-ea"/>
                <a:cs typeface="+mn-cs"/>
              </a:defRPr>
            </a:lvl1pPr>
          </a:lstStyle>
          <a:p>
            <a:pPr>
              <a:defRPr/>
            </a:pPr>
            <a:fld id="{8F5E2D87-29EB-4F79-AA71-AA8DA499C2E1}" type="slidenum">
              <a:rPr lang="en-US"/>
              <a:pPr>
                <a:defRPr/>
              </a:pPr>
              <a:t>‹#›</a:t>
            </a:fld>
            <a:endParaRPr>
              <a:latin typeface="+mn-lt"/>
            </a:endParaRPr>
          </a:p>
        </p:txBody>
      </p:sp>
    </p:spTree>
  </p:cSld>
  <p:clrMap bg1="lt1" tx1="dk1" bg2="lt2" tx2="dk2" accent1="accent1" accent2="accent2" accent3="accent3" accent4="accent4" accent5="accent5" accent6="accent6" hlink="hlink" folHlink="folHlink"/>
  <p:sldLayoutIdLst>
    <p:sldLayoutId id="2147483706" r:id="rId1"/>
  </p:sldLayoutIdLst>
  <p:txStyles>
    <p:titleStyle>
      <a:lvl1pPr algn="ctr" rtl="0" eaLnBrk="0" fontAlgn="base" hangingPunct="0">
        <a:spcBef>
          <a:spcPct val="0"/>
        </a:spcBef>
        <a:spcAft>
          <a:spcPct val="0"/>
        </a:spcAft>
        <a:defRPr sz="4400">
          <a:solidFill>
            <a:schemeClr val="tx2"/>
          </a:solidFill>
          <a:latin typeface="Arial" pitchFamily="34" charset="0"/>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eaLnBrk="0" fontAlgn="base" hangingPunct="0">
        <a:spcBef>
          <a:spcPct val="0"/>
        </a:spcBef>
        <a:spcAft>
          <a:spcPct val="0"/>
        </a:spcAft>
        <a:defRPr sz="4400">
          <a:solidFill>
            <a:schemeClr val="tx2"/>
          </a:solidFill>
          <a:latin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itchFamily="34" charset="0"/>
        </a:defRPr>
      </a:lvl1pPr>
      <a:lvl2pPr marL="742950" indent="-285750" algn="l" rtl="0" eaLnBrk="0" fontAlgn="base" hangingPunct="0">
        <a:spcBef>
          <a:spcPct val="20000"/>
        </a:spcBef>
        <a:spcAft>
          <a:spcPct val="0"/>
        </a:spcAft>
        <a:buChar char="–"/>
        <a:defRPr sz="2800">
          <a:solidFill>
            <a:schemeClr val="tx1"/>
          </a:solidFill>
          <a:latin typeface="Arial" pitchFamily="34" charset="0"/>
        </a:defRPr>
      </a:lvl2pPr>
      <a:lvl3pPr marL="1143000" indent="-228600" algn="l" rtl="0" eaLnBrk="0" fontAlgn="base" hangingPunct="0">
        <a:spcBef>
          <a:spcPct val="20000"/>
        </a:spcBef>
        <a:spcAft>
          <a:spcPct val="0"/>
        </a:spcAft>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eaLnBrk="0" fontAlgn="base" hangingPunct="0">
        <a:spcBef>
          <a:spcPct val="20000"/>
        </a:spcBef>
        <a:spcAft>
          <a:spcPct val="0"/>
        </a:spcAft>
        <a:buChar char="»"/>
        <a:defRPr sz="2000">
          <a:solidFill>
            <a:schemeClr val="tx1"/>
          </a:solidFill>
          <a:latin typeface="Arial" pitchFamily="34" charset="0"/>
        </a:defRPr>
      </a:lvl6pPr>
      <a:lvl7pPr marL="2971800" indent="-228600" algn="l" rtl="0" eaLnBrk="0" fontAlgn="base" hangingPunct="0">
        <a:spcBef>
          <a:spcPct val="20000"/>
        </a:spcBef>
        <a:spcAft>
          <a:spcPct val="0"/>
        </a:spcAft>
        <a:buChar char="»"/>
        <a:defRPr sz="2000">
          <a:solidFill>
            <a:schemeClr val="tx1"/>
          </a:solidFill>
          <a:latin typeface="Arial" pitchFamily="34" charset="0"/>
        </a:defRPr>
      </a:lvl7pPr>
      <a:lvl8pPr marL="3429000" indent="-228600" algn="l" rtl="0" eaLnBrk="0" fontAlgn="base" hangingPunct="0">
        <a:spcBef>
          <a:spcPct val="20000"/>
        </a:spcBef>
        <a:spcAft>
          <a:spcPct val="0"/>
        </a:spcAft>
        <a:buChar char="»"/>
        <a:defRPr sz="2000">
          <a:solidFill>
            <a:schemeClr val="tx1"/>
          </a:solidFill>
          <a:latin typeface="Arial" pitchFamily="34" charset="0"/>
        </a:defRPr>
      </a:lvl8pPr>
      <a:lvl9pPr marL="3886200" indent="-228600" algn="l" rtl="0" eaLnBrk="0" fontAlgn="base" hangingPunct="0">
        <a:spcBef>
          <a:spcPct val="20000"/>
        </a:spcBef>
        <a:spcAft>
          <a:spcPct val="0"/>
        </a:spcAft>
        <a:buChar char="»"/>
        <a:defRPr sz="2000">
          <a:solidFill>
            <a:schemeClr val="tx1"/>
          </a:solidFill>
          <a:latin typeface="Arial" pitchFamily="34"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l="-1000" r="-1000"/>
          </a:stretch>
        </a:blipFill>
        <a:effectLst/>
      </p:bgPr>
    </p:bg>
    <p:spTree>
      <p:nvGrpSpPr>
        <p:cNvPr id="1" name=""/>
        <p:cNvGrpSpPr/>
        <p:nvPr/>
      </p:nvGrpSpPr>
      <p:grpSpPr>
        <a:xfrm>
          <a:off x="0" y="0"/>
          <a:ext cx="0" cy="0"/>
          <a:chOff x="0" y="0"/>
          <a:chExt cx="0" cy="0"/>
        </a:xfrm>
      </p:grpSpPr>
      <p:sp>
        <p:nvSpPr>
          <p:cNvPr id="2050" name="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5000" rIns="90000" bIns="45000" numCol="1" anchor="t" anchorCtr="0" compatLnSpc="1">
            <a:prstTxWarp prst="textNoShape">
              <a:avLst/>
            </a:prstTxWarp>
          </a:bodyPr>
          <a:lstStyle/>
          <a:p>
            <a:pPr lvl="0"/>
            <a:r>
              <a:rPr lang="en-US" smtClean="0"/>
              <a:t>Click to edit the title text formatClick to edit Master title style</a:t>
            </a:r>
          </a:p>
        </p:txBody>
      </p:sp>
      <p:sp>
        <p:nvSpPr>
          <p:cNvPr id="6" name="PlaceHolder 2"/>
          <p:cNvSpPr>
            <a:spLocks noGrp="1"/>
          </p:cNvSpPr>
          <p:nvPr>
            <p:ph type="body"/>
          </p:nvPr>
        </p:nvSpPr>
        <p:spPr>
          <a:xfrm>
            <a:off x="457200" y="1600200"/>
            <a:ext cx="8229600" cy="4525963"/>
          </a:xfrm>
          <a:prstGeom prst="rect">
            <a:avLst/>
          </a:prstGeom>
        </p:spPr>
        <p:txBody>
          <a:bodyPr lIns="90000" tIns="45000" rIns="90000" bIns="45000"/>
          <a:lstStyle/>
          <a:p>
            <a:r>
              <a:rPr lang="en-US"/>
              <a:t>Click to edit the outline text format</a:t>
            </a:r>
            <a:endParaRPr/>
          </a:p>
          <a:p>
            <a:pPr lvl="1"/>
            <a:r>
              <a:rPr lang="en-US"/>
              <a:t>Second Outline Level</a:t>
            </a:r>
            <a:endParaRPr/>
          </a:p>
          <a:p>
            <a:pPr lvl="2"/>
            <a:r>
              <a:rPr lang="en-US"/>
              <a:t>Third Outline Level</a:t>
            </a:r>
            <a:endParaRPr/>
          </a:p>
          <a:p>
            <a:pPr lvl="3"/>
            <a:r>
              <a:rPr lang="en-US"/>
              <a:t>Fourth Outline Level</a:t>
            </a:r>
            <a:endParaRPr/>
          </a:p>
          <a:p>
            <a:pPr lvl="4"/>
            <a:r>
              <a:rPr lang="en-US"/>
              <a:t>Fifth Outline Level</a:t>
            </a:r>
            <a:endParaRPr/>
          </a:p>
          <a:p>
            <a:pPr lvl="5"/>
            <a:r>
              <a:rPr lang="en-US"/>
              <a:t>Sixth Outline Level</a:t>
            </a:r>
            <a:endParaRPr/>
          </a:p>
          <a:p>
            <a:pPr lvl="6"/>
            <a:r>
              <a:rPr lang="en-US"/>
              <a:t>Seventh Outline Level</a:t>
            </a:r>
            <a:endParaRPr/>
          </a:p>
          <a:p>
            <a:pPr lvl="7"/>
            <a:r>
              <a:rPr lang="en-US"/>
              <a:t>Eighth Outline Level</a:t>
            </a:r>
            <a:endParaRPr/>
          </a:p>
          <a:p>
            <a:r>
              <a:rPr lang="en-US"/>
              <a:t>Ninth Outline LevelClick to edit Master text styles</a:t>
            </a:r>
            <a:endParaRPr/>
          </a:p>
          <a:p>
            <a:pPr lvl="1"/>
            <a:r>
              <a:rPr lang="en-US"/>
              <a:t>Second level</a:t>
            </a:r>
            <a:endParaRPr/>
          </a:p>
          <a:p>
            <a:pPr lvl="1"/>
            <a:r>
              <a:rPr lang="en-US"/>
              <a:t>Third level</a:t>
            </a:r>
            <a:endParaRPr/>
          </a:p>
          <a:p>
            <a:pPr lvl="2"/>
            <a:r>
              <a:rPr lang="en-US"/>
              <a:t>Fourth level</a:t>
            </a:r>
            <a:endParaRPr/>
          </a:p>
          <a:p>
            <a:pPr lvl="3"/>
            <a:r>
              <a:rPr lang="en-US"/>
              <a:t>Fifth level</a:t>
            </a:r>
            <a:endParaRPr/>
          </a:p>
        </p:txBody>
      </p:sp>
      <p:sp>
        <p:nvSpPr>
          <p:cNvPr id="7" name="PlaceHolder 3"/>
          <p:cNvSpPr>
            <a:spLocks noGrp="1"/>
          </p:cNvSpPr>
          <p:nvPr>
            <p:ph type="dt"/>
          </p:nvPr>
        </p:nvSpPr>
        <p:spPr>
          <a:xfrm>
            <a:off x="457200" y="6356350"/>
            <a:ext cx="2133600" cy="365125"/>
          </a:xfrm>
          <a:prstGeom prst="rect">
            <a:avLst/>
          </a:prstGeom>
        </p:spPr>
        <p:txBody>
          <a:bodyPr lIns="90000" tIns="45000" rIns="90000" bIns="45000"/>
          <a:lstStyle>
            <a:lvl1pPr fontAlgn="auto">
              <a:spcBef>
                <a:spcPts val="0"/>
              </a:spcBef>
              <a:spcAft>
                <a:spcPts val="0"/>
              </a:spcAft>
              <a:defRPr sz="1200">
                <a:solidFill>
                  <a:srgbClr val="8B8B8B"/>
                </a:solidFill>
                <a:latin typeface="Calibri"/>
                <a:ea typeface="+mn-ea"/>
                <a:cs typeface="+mn-cs"/>
              </a:defRPr>
            </a:lvl1pPr>
          </a:lstStyle>
          <a:p>
            <a:pPr>
              <a:defRPr/>
            </a:pPr>
            <a:r>
              <a:rPr lang="en-US"/>
              <a:t>4/15/11</a:t>
            </a:r>
            <a:endParaRPr>
              <a:latin typeface="+mn-lt"/>
            </a:endParaRPr>
          </a:p>
        </p:txBody>
      </p:sp>
      <p:sp>
        <p:nvSpPr>
          <p:cNvPr id="2053" name="TextShape 4"/>
          <p:cNvSpPr txBox="1">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DejaVu Sans" charset="0"/>
                <a:cs typeface="DejaVu Sans" charset="0"/>
              </a:defRPr>
            </a:lvl1pPr>
            <a:lvl2pPr marL="742950" indent="-285750" eaLnBrk="0" hangingPunct="0">
              <a:defRPr>
                <a:solidFill>
                  <a:schemeClr val="tx1"/>
                </a:solidFill>
                <a:latin typeface="Arial" pitchFamily="34" charset="0"/>
                <a:ea typeface="DejaVu Sans" charset="0"/>
                <a:cs typeface="DejaVu Sans" charset="0"/>
              </a:defRPr>
            </a:lvl2pPr>
            <a:lvl3pPr marL="1143000" indent="-228600" eaLnBrk="0" hangingPunct="0">
              <a:defRPr>
                <a:solidFill>
                  <a:schemeClr val="tx1"/>
                </a:solidFill>
                <a:latin typeface="Arial" pitchFamily="34" charset="0"/>
                <a:ea typeface="DejaVu Sans" charset="0"/>
                <a:cs typeface="DejaVu Sans" charset="0"/>
              </a:defRPr>
            </a:lvl3pPr>
            <a:lvl4pPr marL="1600200" indent="-228600" eaLnBrk="0" hangingPunct="0">
              <a:defRPr>
                <a:solidFill>
                  <a:schemeClr val="tx1"/>
                </a:solidFill>
                <a:latin typeface="Arial" pitchFamily="34" charset="0"/>
                <a:ea typeface="DejaVu Sans" charset="0"/>
                <a:cs typeface="DejaVu Sans" charset="0"/>
              </a:defRPr>
            </a:lvl4pPr>
            <a:lvl5pPr marL="2057400" indent="-228600" eaLnBrk="0" hangingPunct="0">
              <a:defRPr>
                <a:solidFill>
                  <a:schemeClr val="tx1"/>
                </a:solidFill>
                <a:latin typeface="Arial" pitchFamily="34" charset="0"/>
                <a:ea typeface="DejaVu Sans" charset="0"/>
                <a:cs typeface="DejaVu Sans" charset="0"/>
              </a:defRPr>
            </a:lvl5pPr>
            <a:lvl6pPr marL="2514600" indent="-228600" eaLnBrk="0" fontAlgn="base" hangingPunct="0">
              <a:spcBef>
                <a:spcPct val="0"/>
              </a:spcBef>
              <a:spcAft>
                <a:spcPct val="0"/>
              </a:spcAft>
              <a:defRPr>
                <a:solidFill>
                  <a:schemeClr val="tx1"/>
                </a:solidFill>
                <a:latin typeface="Arial" pitchFamily="34" charset="0"/>
                <a:ea typeface="DejaVu Sans" charset="0"/>
                <a:cs typeface="DejaVu Sans" charset="0"/>
              </a:defRPr>
            </a:lvl6pPr>
            <a:lvl7pPr marL="2971800" indent="-228600" eaLnBrk="0" fontAlgn="base" hangingPunct="0">
              <a:spcBef>
                <a:spcPct val="0"/>
              </a:spcBef>
              <a:spcAft>
                <a:spcPct val="0"/>
              </a:spcAft>
              <a:defRPr>
                <a:solidFill>
                  <a:schemeClr val="tx1"/>
                </a:solidFill>
                <a:latin typeface="Arial" pitchFamily="34" charset="0"/>
                <a:ea typeface="DejaVu Sans" charset="0"/>
                <a:cs typeface="DejaVu Sans" charset="0"/>
              </a:defRPr>
            </a:lvl7pPr>
            <a:lvl8pPr marL="3429000" indent="-228600" eaLnBrk="0" fontAlgn="base" hangingPunct="0">
              <a:spcBef>
                <a:spcPct val="0"/>
              </a:spcBef>
              <a:spcAft>
                <a:spcPct val="0"/>
              </a:spcAft>
              <a:defRPr>
                <a:solidFill>
                  <a:schemeClr val="tx1"/>
                </a:solidFill>
                <a:latin typeface="Arial" pitchFamily="34" charset="0"/>
                <a:ea typeface="DejaVu Sans" charset="0"/>
                <a:cs typeface="DejaVu Sans" charset="0"/>
              </a:defRPr>
            </a:lvl8pPr>
            <a:lvl9pPr marL="3886200" indent="-228600" eaLnBrk="0" fontAlgn="base" hangingPunct="0">
              <a:spcBef>
                <a:spcPct val="0"/>
              </a:spcBef>
              <a:spcAft>
                <a:spcPct val="0"/>
              </a:spcAft>
              <a:defRPr>
                <a:solidFill>
                  <a:schemeClr val="tx1"/>
                </a:solidFill>
                <a:latin typeface="Arial" pitchFamily="34" charset="0"/>
                <a:ea typeface="DejaVu Sans" charset="0"/>
                <a:cs typeface="DejaVu Sans" charset="0"/>
              </a:defRPr>
            </a:lvl9pPr>
          </a:lstStyle>
          <a:p>
            <a:pPr eaLnBrk="1" hangingPunct="1">
              <a:defRPr/>
            </a:pPr>
            <a:endParaRPr lang="en-US" smtClean="0">
              <a:cs typeface="Arial" pitchFamily="34" charset="0"/>
            </a:endParaRPr>
          </a:p>
        </p:txBody>
      </p:sp>
      <p:sp>
        <p:nvSpPr>
          <p:cNvPr id="9" name="PlaceHolder 5"/>
          <p:cNvSpPr>
            <a:spLocks noGrp="1"/>
          </p:cNvSpPr>
          <p:nvPr>
            <p:ph type="sldNum"/>
          </p:nvPr>
        </p:nvSpPr>
        <p:spPr>
          <a:xfrm>
            <a:off x="6553200" y="6356350"/>
            <a:ext cx="2133600" cy="365125"/>
          </a:xfrm>
          <a:prstGeom prst="rect">
            <a:avLst/>
          </a:prstGeom>
        </p:spPr>
        <p:txBody>
          <a:bodyPr lIns="90000" tIns="45000" rIns="90000" bIns="45000"/>
          <a:lstStyle>
            <a:lvl1pPr fontAlgn="auto">
              <a:spcBef>
                <a:spcPts val="0"/>
              </a:spcBef>
              <a:spcAft>
                <a:spcPts val="0"/>
              </a:spcAft>
              <a:defRPr sz="1200">
                <a:solidFill>
                  <a:srgbClr val="8B8B8B"/>
                </a:solidFill>
                <a:latin typeface="Calibri"/>
                <a:ea typeface="+mn-ea"/>
                <a:cs typeface="+mn-cs"/>
              </a:defRPr>
            </a:lvl1pPr>
          </a:lstStyle>
          <a:p>
            <a:pPr>
              <a:defRPr/>
            </a:pPr>
            <a:fld id="{38082EE7-AEA3-4979-BACE-4FAD095BD621}" type="slidenum">
              <a:rPr lang="en-US"/>
              <a:pPr>
                <a:defRPr/>
              </a:pPr>
              <a:t>‹#›</a:t>
            </a:fld>
            <a:endParaRPr>
              <a:latin typeface="+mn-lt"/>
            </a:endParaRP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Lst>
  <p:txStyles>
    <p:titleStyle>
      <a:lvl1pPr algn="ctr" rtl="0" eaLnBrk="0" fontAlgn="base" hangingPunct="0">
        <a:spcBef>
          <a:spcPct val="0"/>
        </a:spcBef>
        <a:spcAft>
          <a:spcPct val="0"/>
        </a:spcAft>
        <a:defRPr sz="4400">
          <a:solidFill>
            <a:schemeClr val="tx2"/>
          </a:solidFill>
          <a:latin typeface="Arial" pitchFamily="34" charset="0"/>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eaLnBrk="0" fontAlgn="base" hangingPunct="0">
        <a:spcBef>
          <a:spcPct val="0"/>
        </a:spcBef>
        <a:spcAft>
          <a:spcPct val="0"/>
        </a:spcAft>
        <a:defRPr sz="4400">
          <a:solidFill>
            <a:schemeClr val="tx2"/>
          </a:solidFill>
          <a:latin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itchFamily="34" charset="0"/>
        </a:defRPr>
      </a:lvl1pPr>
      <a:lvl2pPr marL="742950" indent="-285750" algn="l" rtl="0" eaLnBrk="0" fontAlgn="base" hangingPunct="0">
        <a:spcBef>
          <a:spcPct val="20000"/>
        </a:spcBef>
        <a:spcAft>
          <a:spcPct val="0"/>
        </a:spcAft>
        <a:buChar char="–"/>
        <a:defRPr sz="2800">
          <a:solidFill>
            <a:schemeClr val="tx1"/>
          </a:solidFill>
          <a:latin typeface="Arial" pitchFamily="34" charset="0"/>
        </a:defRPr>
      </a:lvl2pPr>
      <a:lvl3pPr marL="1143000" indent="-228600" algn="l" rtl="0" eaLnBrk="0" fontAlgn="base" hangingPunct="0">
        <a:spcBef>
          <a:spcPct val="20000"/>
        </a:spcBef>
        <a:spcAft>
          <a:spcPct val="0"/>
        </a:spcAft>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eaLnBrk="0" fontAlgn="base" hangingPunct="0">
        <a:spcBef>
          <a:spcPct val="20000"/>
        </a:spcBef>
        <a:spcAft>
          <a:spcPct val="0"/>
        </a:spcAft>
        <a:buChar char="»"/>
        <a:defRPr sz="2000">
          <a:solidFill>
            <a:schemeClr val="tx1"/>
          </a:solidFill>
          <a:latin typeface="Arial" pitchFamily="34" charset="0"/>
        </a:defRPr>
      </a:lvl6pPr>
      <a:lvl7pPr marL="2971800" indent="-228600" algn="l" rtl="0" eaLnBrk="0" fontAlgn="base" hangingPunct="0">
        <a:spcBef>
          <a:spcPct val="20000"/>
        </a:spcBef>
        <a:spcAft>
          <a:spcPct val="0"/>
        </a:spcAft>
        <a:buChar char="»"/>
        <a:defRPr sz="2000">
          <a:solidFill>
            <a:schemeClr val="tx1"/>
          </a:solidFill>
          <a:latin typeface="Arial" pitchFamily="34" charset="0"/>
        </a:defRPr>
      </a:lvl7pPr>
      <a:lvl8pPr marL="3429000" indent="-228600" algn="l" rtl="0" eaLnBrk="0" fontAlgn="base" hangingPunct="0">
        <a:spcBef>
          <a:spcPct val="20000"/>
        </a:spcBef>
        <a:spcAft>
          <a:spcPct val="0"/>
        </a:spcAft>
        <a:buChar char="»"/>
        <a:defRPr sz="2000">
          <a:solidFill>
            <a:schemeClr val="tx1"/>
          </a:solidFill>
          <a:latin typeface="Arial" pitchFamily="34" charset="0"/>
        </a:defRPr>
      </a:lvl8pPr>
      <a:lvl9pPr marL="3886200" indent="-228600" algn="l" rtl="0" eaLnBrk="0" fontAlgn="base" hangingPunct="0">
        <a:spcBef>
          <a:spcPct val="20000"/>
        </a:spcBef>
        <a:spcAft>
          <a:spcPct val="0"/>
        </a:spcAft>
        <a:buChar char="»"/>
        <a:defRPr sz="2000">
          <a:solidFill>
            <a:schemeClr val="tx1"/>
          </a:solidFill>
          <a:latin typeface="Arial" pitchFamily="34"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5122" name="CustomShape 1"/>
          <p:cNvSpPr>
            <a:spLocks noChangeArrowheads="1"/>
          </p:cNvSpPr>
          <p:nvPr/>
        </p:nvSpPr>
        <p:spPr bwMode="auto">
          <a:xfrm>
            <a:off x="2590800" y="304800"/>
            <a:ext cx="33067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r>
              <a:rPr lang="en-US" i="1" dirty="0">
                <a:solidFill>
                  <a:srgbClr val="000000"/>
                </a:solidFill>
                <a:latin typeface="Monotype Corsiva" pitchFamily="66" charset="0"/>
              </a:rPr>
              <a:t> </a:t>
            </a:r>
            <a:r>
              <a:rPr lang="en-US" sz="2400" i="1" dirty="0">
                <a:solidFill>
                  <a:srgbClr val="FFFFFF"/>
                </a:solidFill>
                <a:latin typeface="Monotype Corsiva" pitchFamily="66" charset="0"/>
              </a:rPr>
              <a:t>Heaven’s light is our guide”</a:t>
            </a:r>
            <a:endParaRPr lang="en-US" dirty="0"/>
          </a:p>
        </p:txBody>
      </p:sp>
      <p:sp>
        <p:nvSpPr>
          <p:cNvPr id="5123" name="CustomShape 2"/>
          <p:cNvSpPr>
            <a:spLocks noChangeArrowheads="1"/>
          </p:cNvSpPr>
          <p:nvPr/>
        </p:nvSpPr>
        <p:spPr bwMode="auto">
          <a:xfrm>
            <a:off x="457200" y="914400"/>
            <a:ext cx="82296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r>
              <a:rPr lang="en-US" sz="3200" b="1" dirty="0">
                <a:solidFill>
                  <a:srgbClr val="948A54"/>
                </a:solidFill>
                <a:latin typeface="Times New Roman" pitchFamily="18" charset="0"/>
              </a:rPr>
              <a:t>  </a:t>
            </a:r>
            <a:r>
              <a:rPr lang="en-US" sz="2800" b="1" dirty="0">
                <a:solidFill>
                  <a:srgbClr val="948A54"/>
                </a:solidFill>
                <a:latin typeface="Times New Roman" pitchFamily="18" charset="0"/>
              </a:rPr>
              <a:t>Rajshahi University of Engineering &amp; Technology</a:t>
            </a:r>
            <a:endParaRPr lang="en-US" dirty="0"/>
          </a:p>
          <a:p>
            <a:pPr algn="ctr"/>
            <a:r>
              <a:rPr lang="en-US" sz="2800" b="1" dirty="0">
                <a:solidFill>
                  <a:srgbClr val="948A54"/>
                </a:solidFill>
                <a:latin typeface="Times New Roman" pitchFamily="18" charset="0"/>
              </a:rPr>
              <a:t>Department of Computer Science &amp; Engineering</a:t>
            </a:r>
            <a:endParaRPr lang="en-US" dirty="0"/>
          </a:p>
        </p:txBody>
      </p:sp>
      <p:sp>
        <p:nvSpPr>
          <p:cNvPr id="13" name="CustomShape 4"/>
          <p:cNvSpPr/>
          <p:nvPr/>
        </p:nvSpPr>
        <p:spPr>
          <a:xfrm>
            <a:off x="609600" y="2667000"/>
            <a:ext cx="7467600" cy="1905000"/>
          </a:xfrm>
          <a:prstGeom prst="rect">
            <a:avLst/>
          </a:prstGeom>
        </p:spPr>
        <p:txBody>
          <a:bodyPr lIns="90000" tIns="46800" rIns="90000" bIns="46800"/>
          <a:lstStyle/>
          <a:p>
            <a:pPr algn="ctr" fontAlgn="auto">
              <a:spcBef>
                <a:spcPts val="0"/>
              </a:spcBef>
              <a:spcAft>
                <a:spcPts val="0"/>
              </a:spcAft>
              <a:defRPr/>
            </a:pPr>
            <a:r>
              <a:rPr lang="en-US" sz="2400" dirty="0" smtClean="0">
                <a:solidFill>
                  <a:schemeClr val="bg2">
                    <a:lumMod val="25000"/>
                  </a:schemeClr>
                </a:solidFill>
                <a:latin typeface="Times New Roman"/>
              </a:rPr>
              <a:t>Data Communication</a:t>
            </a:r>
          </a:p>
          <a:p>
            <a:pPr algn="ctr" fontAlgn="auto">
              <a:spcBef>
                <a:spcPts val="0"/>
              </a:spcBef>
              <a:spcAft>
                <a:spcPts val="0"/>
              </a:spcAft>
              <a:defRPr/>
            </a:pPr>
            <a:r>
              <a:rPr lang="en-US" sz="2400" dirty="0" smtClean="0">
                <a:solidFill>
                  <a:schemeClr val="bg2">
                    <a:lumMod val="25000"/>
                  </a:schemeClr>
                </a:solidFill>
                <a:latin typeface="Times New Roman"/>
                <a:ea typeface="+mn-ea"/>
                <a:cs typeface="+mn-cs"/>
              </a:rPr>
              <a:t>Course </a:t>
            </a:r>
            <a:r>
              <a:rPr lang="en-US" sz="2400" dirty="0">
                <a:solidFill>
                  <a:schemeClr val="bg2">
                    <a:lumMod val="25000"/>
                  </a:schemeClr>
                </a:solidFill>
                <a:latin typeface="Times New Roman"/>
                <a:ea typeface="+mn-ea"/>
                <a:cs typeface="+mn-cs"/>
              </a:rPr>
              <a:t>No. : </a:t>
            </a:r>
            <a:r>
              <a:rPr lang="en-US" sz="2400" dirty="0" smtClean="0">
                <a:solidFill>
                  <a:schemeClr val="bg2">
                    <a:lumMod val="25000"/>
                  </a:schemeClr>
                </a:solidFill>
                <a:latin typeface="Times New Roman"/>
              </a:rPr>
              <a:t>CSE 3103</a:t>
            </a:r>
            <a:r>
              <a:rPr lang="en-US" sz="2400" dirty="0" smtClean="0">
                <a:solidFill>
                  <a:schemeClr val="bg2">
                    <a:lumMod val="25000"/>
                  </a:schemeClr>
                </a:solidFill>
                <a:latin typeface="Times New Roman"/>
                <a:ea typeface="+mn-ea"/>
                <a:cs typeface="+mn-cs"/>
              </a:rPr>
              <a:t> </a:t>
            </a:r>
            <a:endParaRPr lang="en-US" sz="2400" dirty="0">
              <a:solidFill>
                <a:schemeClr val="bg2">
                  <a:lumMod val="25000"/>
                </a:schemeClr>
              </a:solidFill>
              <a:latin typeface="Times New Roman"/>
              <a:ea typeface="+mn-ea"/>
              <a:cs typeface="+mn-cs"/>
            </a:endParaRPr>
          </a:p>
          <a:p>
            <a:pPr algn="ctr" fontAlgn="auto">
              <a:spcBef>
                <a:spcPts val="0"/>
              </a:spcBef>
              <a:spcAft>
                <a:spcPts val="0"/>
              </a:spcAft>
              <a:defRPr/>
            </a:pPr>
            <a:r>
              <a:rPr lang="en-US" sz="2400" dirty="0">
                <a:solidFill>
                  <a:schemeClr val="bg2">
                    <a:lumMod val="25000"/>
                  </a:schemeClr>
                </a:solidFill>
                <a:latin typeface="Times New Roman"/>
                <a:ea typeface="+mn-ea"/>
                <a:cs typeface="+mn-cs"/>
              </a:rPr>
              <a:t>Chapter </a:t>
            </a:r>
            <a:r>
              <a:rPr lang="en-US" sz="2400" dirty="0" smtClean="0">
                <a:solidFill>
                  <a:schemeClr val="bg2">
                    <a:lumMod val="25000"/>
                  </a:schemeClr>
                </a:solidFill>
                <a:latin typeface="Times New Roman"/>
                <a:ea typeface="+mn-ea"/>
                <a:cs typeface="+mn-cs"/>
              </a:rPr>
              <a:t>5: Analog Transmission</a:t>
            </a:r>
            <a:endParaRPr lang="en-US" sz="2400" dirty="0">
              <a:solidFill>
                <a:schemeClr val="bg2">
                  <a:lumMod val="25000"/>
                </a:schemeClr>
              </a:solidFill>
              <a:latin typeface="Times New Roman"/>
              <a:ea typeface="+mn-ea"/>
              <a:cs typeface="+mn-cs"/>
            </a:endParaRPr>
          </a:p>
          <a:p>
            <a:pPr algn="ctr" fontAlgn="auto">
              <a:spcBef>
                <a:spcPts val="0"/>
              </a:spcBef>
              <a:spcAft>
                <a:spcPts val="0"/>
              </a:spcAft>
              <a:defRPr/>
            </a:pPr>
            <a:r>
              <a:rPr lang="en-US" sz="2400" dirty="0">
                <a:solidFill>
                  <a:schemeClr val="bg2">
                    <a:lumMod val="25000"/>
                  </a:schemeClr>
                </a:solidFill>
                <a:latin typeface="Times New Roman"/>
                <a:ea typeface="+mn-ea"/>
                <a:cs typeface="+mn-cs"/>
              </a:rPr>
              <a:t>Prepared By : Julia Rahman</a:t>
            </a:r>
            <a:endParaRPr dirty="0">
              <a:solidFill>
                <a:schemeClr val="bg2">
                  <a:lumMod val="25000"/>
                </a:schemeClr>
              </a:solidFill>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a:latin typeface="Times New Roman" pitchFamily="18" charset="0"/>
                <a:cs typeface="Times New Roman" pitchFamily="18" charset="0"/>
              </a:rPr>
              <a:t>10</a:t>
            </a:r>
          </a:p>
        </p:txBody>
      </p:sp>
      <p:sp>
        <p:nvSpPr>
          <p:cNvPr id="14339"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6" name="Rectangle 1"/>
          <p:cNvSpPr>
            <a:spLocks noChangeArrowheads="1"/>
          </p:cNvSpPr>
          <p:nvPr/>
        </p:nvSpPr>
        <p:spPr bwMode="auto">
          <a:xfrm>
            <a:off x="1752600" y="76200"/>
            <a:ext cx="6082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5-1   </a:t>
            </a:r>
            <a:r>
              <a:rPr lang="en-US" sz="3200" dirty="0" smtClean="0">
                <a:latin typeface="Times New Roman" pitchFamily="18" charset="0"/>
                <a:cs typeface="Times New Roman" pitchFamily="18" charset="0"/>
              </a:rPr>
              <a:t>Digital-To-Analog Conversion</a:t>
            </a:r>
            <a:endParaRPr lang="en-US" sz="3200" dirty="0">
              <a:latin typeface="Times New Roman" pitchFamily="18" charset="0"/>
              <a:cs typeface="Times New Roman" pitchFamily="18" charset="0"/>
            </a:endParaRPr>
          </a:p>
        </p:txBody>
      </p:sp>
      <p:pic>
        <p:nvPicPr>
          <p:cNvPr id="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001713"/>
            <a:ext cx="8629650" cy="235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4"/>
          <p:cNvSpPr txBox="1">
            <a:spLocks noChangeArrowheads="1"/>
          </p:cNvSpPr>
          <p:nvPr/>
        </p:nvSpPr>
        <p:spPr bwMode="auto">
          <a:xfrm>
            <a:off x="2502835" y="3352800"/>
            <a:ext cx="41238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chemeClr val="folHlink"/>
                </a:solidFill>
                <a:latin typeface="Times New Roman" pitchFamily="1" charset="0"/>
              </a:rPr>
              <a:t>Figure 5.3  </a:t>
            </a:r>
            <a:r>
              <a:rPr lang="en-US" b="1" i="1" dirty="0">
                <a:latin typeface="Times New Roman" pitchFamily="1" charset="0"/>
              </a:rPr>
              <a:t>Binary amplitude shift keying</a:t>
            </a:r>
          </a:p>
        </p:txBody>
      </p:sp>
      <p:pic>
        <p:nvPicPr>
          <p:cNvPr id="1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3810000"/>
            <a:ext cx="8255000" cy="239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 Box 4"/>
          <p:cNvSpPr txBox="1">
            <a:spLocks noChangeArrowheads="1"/>
          </p:cNvSpPr>
          <p:nvPr/>
        </p:nvSpPr>
        <p:spPr bwMode="auto">
          <a:xfrm>
            <a:off x="2645834" y="6172200"/>
            <a:ext cx="42178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chemeClr val="folHlink"/>
                </a:solidFill>
                <a:latin typeface="Times New Roman" pitchFamily="1" charset="0"/>
              </a:rPr>
              <a:t>Figure 5.4  </a:t>
            </a:r>
            <a:r>
              <a:rPr lang="en-US" b="1" i="1" dirty="0">
                <a:latin typeface="Times New Roman" pitchFamily="1" charset="0"/>
              </a:rPr>
              <a:t>Implementation of binary ASK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314" name="CustomShape 2"/>
              <p:cNvSpPr>
                <a:spLocks noChangeArrowheads="1"/>
              </p:cNvSpPr>
              <p:nvPr/>
            </p:nvSpPr>
            <p:spPr bwMode="auto">
              <a:xfrm>
                <a:off x="152400" y="838200"/>
                <a:ext cx="8915400" cy="5638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000" tIns="45000" rIns="90000" bIns="45000"/>
              <a:lstStyle/>
              <a:p>
                <a:pPr>
                  <a:spcBef>
                    <a:spcPts val="600"/>
                  </a:spcBef>
                  <a:spcAft>
                    <a:spcPts val="600"/>
                  </a:spcAft>
                  <a:buSzPct val="100000"/>
                  <a:buFontTx/>
                  <a:buBlip>
                    <a:blip r:embed="rId2"/>
                  </a:buBlip>
                </a:pPr>
                <a:r>
                  <a:rPr lang="en-US" sz="2000" b="1" dirty="0" smtClean="0">
                    <a:latin typeface="Times New Roman" pitchFamily="18" charset="0"/>
                    <a:cs typeface="Times New Roman" pitchFamily="18" charset="0"/>
                  </a:rPr>
                  <a:t>  Frequency Shift Keying (FSK):</a:t>
                </a:r>
              </a:p>
              <a:p>
                <a:pPr marL="800100" lvl="1" indent="-342900">
                  <a:spcBef>
                    <a:spcPts val="0"/>
                  </a:spcBef>
                  <a:spcAft>
                    <a:spcPts val="600"/>
                  </a:spcAft>
                  <a:buSzPct val="100000"/>
                  <a:buFont typeface="Wingdings" pitchFamily="2" charset="2"/>
                  <a:buChar char="§"/>
                </a:pPr>
                <a:r>
                  <a:rPr lang="en-US" sz="2000" dirty="0">
                    <a:latin typeface="Times New Roman" pitchFamily="18" charset="0"/>
                    <a:cs typeface="Times New Roman" pitchFamily="18" charset="0"/>
                  </a:rPr>
                  <a:t>The digital data stream changes the frequency of the carrier signal, </a:t>
                </a:r>
                <a14:m>
                  <m:oMath xmlns:m="http://schemas.openxmlformats.org/officeDocument/2006/math">
                    <m:sSub>
                      <m:sSubPr>
                        <m:ctrlPr>
                          <a:rPr lang="en-US" sz="2000" i="1" smtClean="0">
                            <a:latin typeface="Cambria Math"/>
                            <a:cs typeface="Times New Roman" pitchFamily="18" charset="0"/>
                          </a:rPr>
                        </m:ctrlPr>
                      </m:sSubPr>
                      <m:e>
                        <m:r>
                          <a:rPr lang="en-US" sz="2000" b="0" i="1" smtClean="0">
                            <a:latin typeface="Cambria Math"/>
                            <a:cs typeface="Times New Roman" pitchFamily="18" charset="0"/>
                          </a:rPr>
                          <m:t>𝑓</m:t>
                        </m:r>
                      </m:e>
                      <m:sub>
                        <m:r>
                          <a:rPr lang="en-US" sz="2000" b="0" i="1" smtClean="0">
                            <a:latin typeface="Cambria Math"/>
                            <a:cs typeface="Times New Roman" pitchFamily="18" charset="0"/>
                          </a:rPr>
                          <m:t>𝑐</m:t>
                        </m:r>
                      </m:sub>
                    </m:sSub>
                  </m:oMath>
                </a14:m>
                <a:r>
                  <a:rPr lang="en-US" sz="2000" dirty="0" smtClean="0">
                    <a:latin typeface="Times New Roman" pitchFamily="18" charset="0"/>
                    <a:cs typeface="Times New Roman" pitchFamily="18" charset="0"/>
                  </a:rPr>
                  <a:t>.</a:t>
                </a:r>
              </a:p>
              <a:p>
                <a:pPr marL="800100" lvl="1" indent="-342900">
                  <a:spcBef>
                    <a:spcPts val="0"/>
                  </a:spcBef>
                  <a:spcAft>
                    <a:spcPts val="600"/>
                  </a:spcAft>
                  <a:buSzPct val="100000"/>
                  <a:buFont typeface="Wingdings" pitchFamily="2" charset="2"/>
                  <a:buChar char="§"/>
                </a:pPr>
                <a:r>
                  <a:rPr lang="en-US" sz="2000" dirty="0">
                    <a:latin typeface="Times New Roman" pitchFamily="18" charset="0"/>
                    <a:cs typeface="Times New Roman" pitchFamily="18" charset="0"/>
                  </a:rPr>
                  <a:t>Frequency is varied to represent a 1 or </a:t>
                </a:r>
                <a:r>
                  <a:rPr lang="en-US" sz="2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a:p>
                <a:pPr marL="800100" lvl="1" indent="-342900">
                  <a:spcBef>
                    <a:spcPts val="0"/>
                  </a:spcBef>
                  <a:spcAft>
                    <a:spcPts val="600"/>
                  </a:spcAft>
                  <a:buSzPct val="100000"/>
                  <a:buFont typeface="Wingdings" pitchFamily="2" charset="2"/>
                  <a:buChar char="§"/>
                </a:pPr>
                <a:r>
                  <a:rPr lang="en-US" sz="2000" dirty="0">
                    <a:latin typeface="Times New Roman" pitchFamily="18" charset="0"/>
                    <a:cs typeface="Times New Roman" pitchFamily="18" charset="0"/>
                  </a:rPr>
                  <a:t>Frequency during bit duration is </a:t>
                </a:r>
                <a:r>
                  <a:rPr lang="en-US" sz="2000" dirty="0" smtClean="0">
                    <a:latin typeface="Times New Roman" pitchFamily="18" charset="0"/>
                    <a:cs typeface="Times New Roman" pitchFamily="18" charset="0"/>
                  </a:rPr>
                  <a:t>constant.</a:t>
                </a:r>
                <a:endParaRPr lang="en-US" sz="2000" dirty="0">
                  <a:latin typeface="Times New Roman" pitchFamily="18" charset="0"/>
                  <a:cs typeface="Times New Roman" pitchFamily="18" charset="0"/>
                </a:endParaRPr>
              </a:p>
              <a:p>
                <a:pPr marL="800100" lvl="1" indent="-342900">
                  <a:spcBef>
                    <a:spcPts val="0"/>
                  </a:spcBef>
                  <a:spcAft>
                    <a:spcPts val="600"/>
                  </a:spcAft>
                  <a:buSzPct val="100000"/>
                  <a:buFont typeface="Wingdings" pitchFamily="2" charset="2"/>
                  <a:buChar char="§"/>
                </a:pPr>
                <a:r>
                  <a:rPr lang="en-US" sz="2000" dirty="0">
                    <a:latin typeface="Times New Roman" pitchFamily="18" charset="0"/>
                    <a:cs typeface="Times New Roman" pitchFamily="18" charset="0"/>
                  </a:rPr>
                  <a:t>Amplitude and phase remain </a:t>
                </a:r>
                <a:r>
                  <a:rPr lang="en-US" sz="2000" dirty="0" smtClean="0">
                    <a:latin typeface="Times New Roman" pitchFamily="18" charset="0"/>
                    <a:cs typeface="Times New Roman" pitchFamily="18" charset="0"/>
                  </a:rPr>
                  <a:t>constant.</a:t>
                </a:r>
                <a:endParaRPr lang="en-US" sz="2000" dirty="0">
                  <a:latin typeface="Times New Roman" pitchFamily="18" charset="0"/>
                  <a:cs typeface="Times New Roman" pitchFamily="18" charset="0"/>
                </a:endParaRPr>
              </a:p>
              <a:p>
                <a:pPr marL="800100" lvl="1" indent="-342900">
                  <a:spcBef>
                    <a:spcPts val="0"/>
                  </a:spcBef>
                  <a:spcAft>
                    <a:spcPts val="600"/>
                  </a:spcAft>
                  <a:buSzPct val="100000"/>
                  <a:buFont typeface="Wingdings" pitchFamily="2" charset="2"/>
                  <a:buChar char="§"/>
                </a:pPr>
                <a:r>
                  <a:rPr lang="en-US" sz="2000" dirty="0">
                    <a:latin typeface="Times New Roman" pitchFamily="18" charset="0"/>
                    <a:cs typeface="Times New Roman" pitchFamily="18" charset="0"/>
                  </a:rPr>
                  <a:t>Avoids most of noise problems of ASK; can ignore voltage </a:t>
                </a:r>
                <a:r>
                  <a:rPr lang="en-US" sz="2000" dirty="0" smtClean="0">
                    <a:latin typeface="Times New Roman" pitchFamily="18" charset="0"/>
                    <a:cs typeface="Times New Roman" pitchFamily="18" charset="0"/>
                  </a:rPr>
                  <a:t>spikes.</a:t>
                </a:r>
                <a:endParaRPr lang="en-US" sz="2000" dirty="0">
                  <a:latin typeface="Times New Roman" pitchFamily="18" charset="0"/>
                  <a:cs typeface="Times New Roman" pitchFamily="18" charset="0"/>
                </a:endParaRPr>
              </a:p>
              <a:p>
                <a:pPr marL="800100" lvl="1" indent="-342900">
                  <a:spcBef>
                    <a:spcPts val="0"/>
                  </a:spcBef>
                  <a:spcAft>
                    <a:spcPts val="600"/>
                  </a:spcAft>
                  <a:buSzPct val="100000"/>
                  <a:buFont typeface="Wingdings" pitchFamily="2" charset="2"/>
                  <a:buChar char="§"/>
                </a:pPr>
                <a:r>
                  <a:rPr lang="en-US" sz="2000" dirty="0">
                    <a:latin typeface="Times New Roman" pitchFamily="18" charset="0"/>
                    <a:cs typeface="Times New Roman" pitchFamily="18" charset="0"/>
                  </a:rPr>
                  <a:t>Limited by physical capabilities of medium </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800100" lvl="1" indent="-342900">
                  <a:spcBef>
                    <a:spcPts val="0"/>
                  </a:spcBef>
                  <a:spcAft>
                    <a:spcPts val="600"/>
                  </a:spcAft>
                  <a:buSzPct val="100000"/>
                  <a:buFont typeface="Wingdings" pitchFamily="2" charset="2"/>
                  <a:buChar char="§"/>
                </a:pPr>
                <a:r>
                  <a:rPr lang="en-US" sz="2000" dirty="0">
                    <a:latin typeface="Times New Roman" pitchFamily="18" charset="0"/>
                    <a:cs typeface="Times New Roman" pitchFamily="18" charset="0"/>
                  </a:rPr>
                  <a:t>Bandwidth required is equal to baud rate plus frequency </a:t>
                </a:r>
                <a:r>
                  <a:rPr lang="en-US" sz="2000" dirty="0" smtClean="0">
                    <a:latin typeface="Times New Roman" pitchFamily="18" charset="0"/>
                    <a:cs typeface="Times New Roman" pitchFamily="18" charset="0"/>
                  </a:rPr>
                  <a:t>shift.</a:t>
                </a:r>
                <a:endParaRPr lang="en-US" sz="2000" dirty="0">
                  <a:latin typeface="Times New Roman" pitchFamily="18" charset="0"/>
                  <a:cs typeface="Times New Roman" pitchFamily="18" charset="0"/>
                </a:endParaRPr>
              </a:p>
              <a:p>
                <a:pPr marL="342900" indent="-342900" algn="just" eaLnBrk="1" hangingPunct="1">
                  <a:spcBef>
                    <a:spcPts val="600"/>
                  </a:spcBef>
                  <a:spcAft>
                    <a:spcPts val="600"/>
                  </a:spcAft>
                  <a:buBlip>
                    <a:blip r:embed="rId3"/>
                  </a:buBlip>
                </a:pPr>
                <a:r>
                  <a:rPr lang="en-US" altLang="zh-TW" sz="2000" b="1" dirty="0" smtClean="0">
                    <a:latin typeface="Times New Roman" pitchFamily="18" charset="0"/>
                    <a:cs typeface="Times New Roman" pitchFamily="18" charset="0"/>
                  </a:rPr>
                  <a:t>Binary FSK </a:t>
                </a:r>
                <a:r>
                  <a:rPr lang="en-US" altLang="zh-TW" sz="2000" b="1" dirty="0">
                    <a:latin typeface="Times New Roman" pitchFamily="18" charset="0"/>
                    <a:cs typeface="Times New Roman" pitchFamily="18" charset="0"/>
                  </a:rPr>
                  <a:t>(</a:t>
                </a:r>
                <a:r>
                  <a:rPr lang="en-US" altLang="zh-TW" sz="2000" b="1" dirty="0" smtClean="0">
                    <a:latin typeface="Times New Roman" pitchFamily="18" charset="0"/>
                    <a:cs typeface="Times New Roman" pitchFamily="18" charset="0"/>
                  </a:rPr>
                  <a:t>BFSK</a:t>
                </a:r>
                <a:r>
                  <a:rPr lang="en-US" altLang="zh-TW" sz="2000" b="1" dirty="0">
                    <a:latin typeface="Times New Roman" pitchFamily="18" charset="0"/>
                    <a:cs typeface="Times New Roman" pitchFamily="18" charset="0"/>
                  </a:rPr>
                  <a:t>)</a:t>
                </a:r>
              </a:p>
              <a:p>
                <a:pPr marL="800100" lvl="1" indent="-342900" algn="just">
                  <a:spcBef>
                    <a:spcPts val="0"/>
                  </a:spcBef>
                  <a:spcAft>
                    <a:spcPts val="600"/>
                  </a:spcAft>
                  <a:buFont typeface="Wingdings" pitchFamily="2" charset="2"/>
                  <a:buChar char="§"/>
                </a:pPr>
                <a:r>
                  <a:rPr lang="en-US" altLang="zh-TW" sz="2000" dirty="0" smtClean="0">
                    <a:latin typeface="Times New Roman" pitchFamily="18" charset="0"/>
                    <a:cs typeface="Times New Roman" pitchFamily="18" charset="0"/>
                  </a:rPr>
                  <a:t>Binary </a:t>
                </a:r>
                <a:r>
                  <a:rPr lang="en-US" altLang="zh-TW" sz="2000" dirty="0">
                    <a:latin typeface="Times New Roman" pitchFamily="18" charset="0"/>
                    <a:cs typeface="Times New Roman" pitchFamily="18" charset="0"/>
                  </a:rPr>
                  <a:t>FSK (or BFSK) </a:t>
                </a:r>
                <a:r>
                  <a:rPr lang="en-US" altLang="zh-TW" sz="2000" dirty="0" smtClean="0">
                    <a:latin typeface="Times New Roman" pitchFamily="18" charset="0"/>
                    <a:cs typeface="Times New Roman" pitchFamily="18" charset="0"/>
                  </a:rPr>
                  <a:t>uses </a:t>
                </a:r>
                <a:r>
                  <a:rPr lang="en-US" altLang="zh-TW" sz="2000" dirty="0">
                    <a:latin typeface="Times New Roman" pitchFamily="18" charset="0"/>
                    <a:cs typeface="Times New Roman" pitchFamily="18" charset="0"/>
                  </a:rPr>
                  <a:t>two carrier </a:t>
                </a:r>
                <a:r>
                  <a:rPr lang="en-US" altLang="zh-TW" sz="2000" dirty="0" smtClean="0">
                    <a:latin typeface="Times New Roman" pitchFamily="18" charset="0"/>
                    <a:cs typeface="Times New Roman" pitchFamily="18" charset="0"/>
                  </a:rPr>
                  <a:t>frequencies </a:t>
                </a:r>
                <a14:m>
                  <m:oMath xmlns:m="http://schemas.openxmlformats.org/officeDocument/2006/math">
                    <m:sSub>
                      <m:sSubPr>
                        <m:ctrlPr>
                          <a:rPr lang="en-US" sz="2000" i="1">
                            <a:latin typeface="Cambria Math"/>
                            <a:cs typeface="Times New Roman" pitchFamily="18" charset="0"/>
                          </a:rPr>
                        </m:ctrlPr>
                      </m:sSubPr>
                      <m:e>
                        <m:r>
                          <a:rPr lang="en-US" sz="2000" i="1">
                            <a:latin typeface="Cambria Math"/>
                            <a:cs typeface="Times New Roman" pitchFamily="18" charset="0"/>
                          </a:rPr>
                          <m:t>𝑓</m:t>
                        </m:r>
                      </m:e>
                      <m:sub>
                        <m:r>
                          <a:rPr lang="en-US" sz="2000" b="0" i="1" smtClean="0">
                            <a:latin typeface="Cambria Math"/>
                            <a:cs typeface="Times New Roman" pitchFamily="18" charset="0"/>
                          </a:rPr>
                          <m:t>1</m:t>
                        </m:r>
                      </m:sub>
                    </m:sSub>
                  </m:oMath>
                </a14:m>
                <a:r>
                  <a:rPr lang="en-US" altLang="zh-TW" sz="2000" dirty="0" smtClean="0">
                    <a:latin typeface="Times New Roman" pitchFamily="18" charset="0"/>
                    <a:cs typeface="Times New Roman" pitchFamily="18" charset="0"/>
                  </a:rPr>
                  <a:t> and </a:t>
                </a:r>
                <a14:m>
                  <m:oMath xmlns:m="http://schemas.openxmlformats.org/officeDocument/2006/math">
                    <m:sSub>
                      <m:sSubPr>
                        <m:ctrlPr>
                          <a:rPr lang="en-US" sz="2000" i="1">
                            <a:latin typeface="Cambria Math"/>
                            <a:cs typeface="Times New Roman" pitchFamily="18" charset="0"/>
                          </a:rPr>
                        </m:ctrlPr>
                      </m:sSubPr>
                      <m:e>
                        <m:r>
                          <a:rPr lang="en-US" sz="2000" i="1">
                            <a:latin typeface="Cambria Math"/>
                            <a:cs typeface="Times New Roman" pitchFamily="18" charset="0"/>
                          </a:rPr>
                          <m:t>𝑓</m:t>
                        </m:r>
                      </m:e>
                      <m:sub>
                        <m:r>
                          <a:rPr lang="en-US" sz="2000" b="0" i="1" smtClean="0">
                            <a:latin typeface="Cambria Math"/>
                            <a:cs typeface="Times New Roman" pitchFamily="18" charset="0"/>
                          </a:rPr>
                          <m:t>2</m:t>
                        </m:r>
                      </m:sub>
                    </m:sSub>
                  </m:oMath>
                </a14:m>
                <a:r>
                  <a:rPr lang="en-US" altLang="zh-TW" sz="2000" dirty="0" smtClean="0">
                    <a:latin typeface="Times New Roman" pitchFamily="18" charset="0"/>
                    <a:cs typeface="Times New Roman" pitchFamily="18" charset="0"/>
                  </a:rPr>
                  <a:t>. </a:t>
                </a:r>
              </a:p>
              <a:p>
                <a:pPr marL="800100" lvl="1" indent="-342900" algn="just">
                  <a:spcBef>
                    <a:spcPts val="0"/>
                  </a:spcBef>
                  <a:spcAft>
                    <a:spcPts val="600"/>
                  </a:spcAft>
                  <a:buFont typeface="Wingdings" pitchFamily="2" charset="2"/>
                  <a:buChar char="§"/>
                </a:pPr>
                <a:r>
                  <a:rPr lang="en-US" altLang="zh-TW" sz="2000" dirty="0" smtClean="0">
                    <a:latin typeface="Times New Roman" pitchFamily="18" charset="0"/>
                    <a:cs typeface="Times New Roman" pitchFamily="18" charset="0"/>
                  </a:rPr>
                  <a:t>Use </a:t>
                </a:r>
                <a:r>
                  <a:rPr lang="en-US" altLang="zh-TW" sz="2000" dirty="0">
                    <a:latin typeface="Times New Roman" pitchFamily="18" charset="0"/>
                    <a:cs typeface="Times New Roman" pitchFamily="18" charset="0"/>
                  </a:rPr>
                  <a:t>the first carrier </a:t>
                </a:r>
                <a:r>
                  <a:rPr lang="en-US" altLang="zh-TW" sz="2000" dirty="0" smtClean="0">
                    <a:latin typeface="Times New Roman" pitchFamily="18" charset="0"/>
                    <a:cs typeface="Times New Roman" pitchFamily="18" charset="0"/>
                  </a:rPr>
                  <a:t>if the </a:t>
                </a:r>
                <a:r>
                  <a:rPr lang="en-US" altLang="zh-TW" sz="2000" dirty="0">
                    <a:latin typeface="Times New Roman" pitchFamily="18" charset="0"/>
                    <a:cs typeface="Times New Roman" pitchFamily="18" charset="0"/>
                  </a:rPr>
                  <a:t>data element is 0; </a:t>
                </a:r>
                <a:r>
                  <a:rPr lang="en-US" altLang="zh-TW" sz="2000" dirty="0" smtClean="0">
                    <a:latin typeface="Times New Roman" pitchFamily="18" charset="0"/>
                    <a:cs typeface="Times New Roman" pitchFamily="18" charset="0"/>
                  </a:rPr>
                  <a:t>use </a:t>
                </a:r>
                <a:r>
                  <a:rPr lang="en-US" altLang="zh-TW" sz="2000" dirty="0">
                    <a:latin typeface="Times New Roman" pitchFamily="18" charset="0"/>
                    <a:cs typeface="Times New Roman" pitchFamily="18" charset="0"/>
                  </a:rPr>
                  <a:t>the second if the data element is 1. </a:t>
                </a:r>
                <a:endParaRPr lang="en-US" altLang="zh-TW" sz="2000" dirty="0" smtClean="0">
                  <a:latin typeface="Times New Roman" pitchFamily="18" charset="0"/>
                  <a:cs typeface="Times New Roman" pitchFamily="18" charset="0"/>
                </a:endParaRPr>
              </a:p>
              <a:p>
                <a:pPr marL="800100" lvl="1" indent="-342900" algn="just">
                  <a:spcBef>
                    <a:spcPts val="0"/>
                  </a:spcBef>
                  <a:spcAft>
                    <a:spcPts val="600"/>
                  </a:spcAft>
                  <a:buFont typeface="Wingdings" pitchFamily="2" charset="2"/>
                  <a:buChar char="§"/>
                </a:pPr>
                <a:r>
                  <a:rPr lang="en-US" altLang="zh-TW" sz="2000" dirty="0" smtClean="0">
                    <a:latin typeface="Times New Roman" pitchFamily="18" charset="0"/>
                    <a:cs typeface="Times New Roman" pitchFamily="18" charset="0"/>
                  </a:rPr>
                  <a:t>However</a:t>
                </a:r>
                <a:r>
                  <a:rPr lang="en-US" altLang="zh-TW" sz="2000" dirty="0">
                    <a:latin typeface="Times New Roman" pitchFamily="18" charset="0"/>
                    <a:cs typeface="Times New Roman" pitchFamily="18" charset="0"/>
                  </a:rPr>
                  <a:t>, note that </a:t>
                </a:r>
                <a:r>
                  <a:rPr lang="en-US" altLang="zh-TW" sz="2000" dirty="0" smtClean="0">
                    <a:latin typeface="Times New Roman" pitchFamily="18" charset="0"/>
                    <a:cs typeface="Times New Roman" pitchFamily="18" charset="0"/>
                  </a:rPr>
                  <a:t>this is </a:t>
                </a:r>
                <a:r>
                  <a:rPr lang="en-US" altLang="zh-TW" sz="2000" dirty="0">
                    <a:latin typeface="Times New Roman" pitchFamily="18" charset="0"/>
                    <a:cs typeface="Times New Roman" pitchFamily="18" charset="0"/>
                  </a:rPr>
                  <a:t>an unrealistic example used only for demonstration purposes. Normally the </a:t>
                </a:r>
                <a:r>
                  <a:rPr lang="en-US" altLang="zh-TW" sz="2000" dirty="0" smtClean="0">
                    <a:latin typeface="Times New Roman" pitchFamily="18" charset="0"/>
                    <a:cs typeface="Times New Roman" pitchFamily="18" charset="0"/>
                  </a:rPr>
                  <a:t>carrier frequencies </a:t>
                </a:r>
                <a:r>
                  <a:rPr lang="en-US" altLang="zh-TW" sz="2000" dirty="0">
                    <a:latin typeface="Times New Roman" pitchFamily="18" charset="0"/>
                    <a:cs typeface="Times New Roman" pitchFamily="18" charset="0"/>
                  </a:rPr>
                  <a:t>are very high, and the difference between them is very small.</a:t>
                </a:r>
                <a:endParaRPr lang="en-US" sz="2000" b="1" dirty="0">
                  <a:latin typeface="Times New Roman" pitchFamily="18" charset="0"/>
                  <a:cs typeface="Times New Roman" pitchFamily="18" charset="0"/>
                </a:endParaRPr>
              </a:p>
            </p:txBody>
          </p:sp>
        </mc:Choice>
        <mc:Fallback xmlns="">
          <p:sp>
            <p:nvSpPr>
              <p:cNvPr id="13314" name="CustomShape 2"/>
              <p:cNvSpPr>
                <a:spLocks noRot="1" noChangeAspect="1" noMove="1" noResize="1" noEditPoints="1" noAdjustHandles="1" noChangeArrowheads="1" noChangeShapeType="1" noTextEdit="1"/>
              </p:cNvSpPr>
              <p:nvPr/>
            </p:nvSpPr>
            <p:spPr bwMode="auto">
              <a:xfrm>
                <a:off x="152400" y="838200"/>
                <a:ext cx="8915400" cy="5638800"/>
              </a:xfrm>
              <a:prstGeom prst="rect">
                <a:avLst/>
              </a:prstGeom>
              <a:blipFill rotWithShape="1">
                <a:blip r:embed="rId4"/>
                <a:stretch>
                  <a:fillRect t="-649" r="-684" b="-7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3315"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11</a:t>
            </a:r>
            <a:endParaRPr lang="en-US" sz="1400" dirty="0">
              <a:latin typeface="Times New Roman" pitchFamily="18" charset="0"/>
              <a:cs typeface="Times New Roman" pitchFamily="18" charset="0"/>
            </a:endParaRPr>
          </a:p>
        </p:txBody>
      </p:sp>
      <p:sp>
        <p:nvSpPr>
          <p:cNvPr id="13316"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6" name="Rectangle 1"/>
          <p:cNvSpPr>
            <a:spLocks noChangeArrowheads="1"/>
          </p:cNvSpPr>
          <p:nvPr/>
        </p:nvSpPr>
        <p:spPr bwMode="auto">
          <a:xfrm>
            <a:off x="1752600" y="76200"/>
            <a:ext cx="6082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5-1   </a:t>
            </a:r>
            <a:r>
              <a:rPr lang="en-US" sz="3200" dirty="0" smtClean="0">
                <a:latin typeface="Times New Roman" pitchFamily="18" charset="0"/>
                <a:cs typeface="Times New Roman" pitchFamily="18" charset="0"/>
              </a:rPr>
              <a:t>Digital-To-Analog Conversion</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1536977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12</a:t>
            </a:r>
            <a:endParaRPr lang="en-US" sz="1400" dirty="0">
              <a:latin typeface="Times New Roman" pitchFamily="18" charset="0"/>
              <a:cs typeface="Times New Roman" pitchFamily="18" charset="0"/>
            </a:endParaRPr>
          </a:p>
        </p:txBody>
      </p:sp>
      <p:sp>
        <p:nvSpPr>
          <p:cNvPr id="14339"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6" name="Rectangle 1"/>
          <p:cNvSpPr>
            <a:spLocks noChangeArrowheads="1"/>
          </p:cNvSpPr>
          <p:nvPr/>
        </p:nvSpPr>
        <p:spPr bwMode="auto">
          <a:xfrm>
            <a:off x="1752600" y="76200"/>
            <a:ext cx="6082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5-1   </a:t>
            </a:r>
            <a:r>
              <a:rPr lang="en-US" sz="3200" dirty="0" smtClean="0">
                <a:latin typeface="Times New Roman" pitchFamily="18" charset="0"/>
                <a:cs typeface="Times New Roman" pitchFamily="18" charset="0"/>
              </a:rPr>
              <a:t>Digital-To-Analog Conversion</a:t>
            </a:r>
            <a:endParaRPr lang="en-US" sz="3200" dirty="0">
              <a:latin typeface="Times New Roman" pitchFamily="18" charset="0"/>
              <a:cs typeface="Times New Roman" pitchFamily="18" charset="0"/>
            </a:endParaRPr>
          </a:p>
        </p:txBody>
      </p:sp>
      <p:pic>
        <p:nvPicPr>
          <p:cNvPr id="1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13" y="914400"/>
            <a:ext cx="8637587" cy="266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Box 4"/>
          <p:cNvSpPr txBox="1">
            <a:spLocks noChangeArrowheads="1"/>
          </p:cNvSpPr>
          <p:nvPr/>
        </p:nvSpPr>
        <p:spPr bwMode="auto">
          <a:xfrm>
            <a:off x="2215356" y="3581400"/>
            <a:ext cx="45562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dirty="0">
                <a:solidFill>
                  <a:schemeClr val="folHlink"/>
                </a:solidFill>
                <a:latin typeface="Times New Roman" pitchFamily="1" charset="0"/>
              </a:rPr>
              <a:t>Figure 5.6  </a:t>
            </a:r>
            <a:r>
              <a:rPr lang="en-US" sz="2000" b="1" i="1" dirty="0">
                <a:latin typeface="Times New Roman" pitchFamily="1" charset="0"/>
              </a:rPr>
              <a:t>Binary frequency shift keying</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887" y="4038600"/>
            <a:ext cx="82264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741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314" name="CustomShape 2"/>
              <p:cNvSpPr>
                <a:spLocks noChangeArrowheads="1"/>
              </p:cNvSpPr>
              <p:nvPr/>
            </p:nvSpPr>
            <p:spPr bwMode="auto">
              <a:xfrm>
                <a:off x="152400" y="838200"/>
                <a:ext cx="8915400" cy="5638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000" tIns="45000" rIns="90000" bIns="45000"/>
              <a:lstStyle/>
              <a:p>
                <a:pPr marL="342900" indent="-342900" algn="just" eaLnBrk="1" hangingPunct="1">
                  <a:spcBef>
                    <a:spcPts val="600"/>
                  </a:spcBef>
                  <a:spcAft>
                    <a:spcPts val="600"/>
                  </a:spcAft>
                  <a:buBlip>
                    <a:blip r:embed="rId2"/>
                  </a:buBlip>
                </a:pPr>
                <a:r>
                  <a:rPr lang="en-US" altLang="zh-TW" sz="2000" b="1" dirty="0">
                    <a:latin typeface="Times New Roman" pitchFamily="18" charset="0"/>
                    <a:cs typeface="Times New Roman" pitchFamily="18" charset="0"/>
                  </a:rPr>
                  <a:t>Bandwidth of </a:t>
                </a:r>
                <a:r>
                  <a:rPr lang="en-US" altLang="zh-TW" sz="2000" b="1" dirty="0" smtClean="0">
                    <a:latin typeface="Times New Roman" pitchFamily="18" charset="0"/>
                    <a:cs typeface="Times New Roman" pitchFamily="18" charset="0"/>
                  </a:rPr>
                  <a:t>FSK:</a:t>
                </a:r>
                <a:endParaRPr lang="en-US" altLang="zh-TW" sz="2000" b="1" dirty="0">
                  <a:latin typeface="Times New Roman" pitchFamily="18" charset="0"/>
                  <a:cs typeface="Times New Roman" pitchFamily="18" charset="0"/>
                </a:endParaRPr>
              </a:p>
              <a:p>
                <a:pPr lvl="1">
                  <a:spcBef>
                    <a:spcPts val="600"/>
                  </a:spcBef>
                  <a:spcAft>
                    <a:spcPts val="600"/>
                  </a:spcAft>
                </a:pPr>
                <a:r>
                  <a:rPr lang="en-US" sz="2000" dirty="0">
                    <a:latin typeface="Times New Roman" pitchFamily="18" charset="0"/>
                    <a:cs typeface="Times New Roman" pitchFamily="18" charset="0"/>
                  </a:rPr>
                  <a:t>If the difference between the two frequencies (f</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and f</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is 2</a:t>
                </a:r>
                <a:r>
                  <a:rPr lang="en-US" sz="2000" dirty="0">
                    <a:latin typeface="Times New Roman" pitchFamily="18" charset="0"/>
                    <a:cs typeface="Times New Roman" pitchFamily="18" charset="0"/>
                    <a:sym typeface="Symbol" pitchFamily="1" charset="2"/>
                  </a:rPr>
                  <a:t></a:t>
                </a:r>
                <a:r>
                  <a:rPr lang="en-US" sz="2000" dirty="0">
                    <a:latin typeface="Times New Roman" pitchFamily="18" charset="0"/>
                    <a:cs typeface="Times New Roman" pitchFamily="18" charset="0"/>
                  </a:rPr>
                  <a:t>f, then the required </a:t>
                </a:r>
                <a:r>
                  <a:rPr lang="en-US" sz="2000" dirty="0" smtClean="0">
                    <a:latin typeface="Times New Roman" pitchFamily="18" charset="0"/>
                    <a:cs typeface="Times New Roman" pitchFamily="18" charset="0"/>
                  </a:rPr>
                  <a:t>bandwidth </a:t>
                </a:r>
                <a:r>
                  <a:rPr lang="en-US" sz="2000" dirty="0">
                    <a:latin typeface="Times New Roman" pitchFamily="18" charset="0"/>
                    <a:cs typeface="Times New Roman" pitchFamily="18" charset="0"/>
                  </a:rPr>
                  <a:t>B will be:</a:t>
                </a:r>
              </a:p>
              <a:p>
                <a:pPr algn="ctr">
                  <a:spcBef>
                    <a:spcPts val="0"/>
                  </a:spcBef>
                  <a:spcAft>
                    <a:spcPts val="600"/>
                  </a:spcAft>
                  <a:buFont typeface="Wingdings" pitchFamily="1" charset="2"/>
                  <a:buNone/>
                </a:pPr>
                <a:r>
                  <a:rPr lang="en-US" sz="2000" dirty="0">
                    <a:latin typeface="Times New Roman" pitchFamily="18" charset="0"/>
                    <a:cs typeface="Times New Roman" pitchFamily="18" charset="0"/>
                  </a:rPr>
                  <a:t>B = (</a:t>
                </a:r>
                <a:r>
                  <a:rPr lang="en-US" sz="2000" dirty="0" smtClean="0">
                    <a:latin typeface="Times New Roman" pitchFamily="18" charset="0"/>
                    <a:cs typeface="Times New Roman" pitchFamily="18" charset="0"/>
                  </a:rPr>
                  <a:t>1+d) </a:t>
                </a:r>
                <a14:m>
                  <m:oMath xmlns:m="http://schemas.openxmlformats.org/officeDocument/2006/math">
                    <m:r>
                      <a:rPr lang="en-US" sz="2000" i="1" smtClean="0">
                        <a:latin typeface="Cambria Math"/>
                        <a:ea typeface="Cambria Math"/>
                        <a:cs typeface="Times New Roman" pitchFamily="18" charset="0"/>
                      </a:rPr>
                      <m:t>×</m:t>
                    </m:r>
                  </m:oMath>
                </a14:m>
                <a:r>
                  <a:rPr lang="en-US" sz="2000" dirty="0" smtClean="0">
                    <a:latin typeface="Times New Roman" pitchFamily="18" charset="0"/>
                    <a:cs typeface="Times New Roman" pitchFamily="18" charset="0"/>
                  </a:rPr>
                  <a:t>S </a:t>
                </a:r>
                <a:r>
                  <a:rPr lang="en-US" sz="2000" dirty="0">
                    <a:latin typeface="Times New Roman" pitchFamily="18" charset="0"/>
                    <a:cs typeface="Times New Roman" pitchFamily="18" charset="0"/>
                  </a:rPr>
                  <a:t>+2</a:t>
                </a:r>
                <a:r>
                  <a:rPr lang="en-US" sz="2000" dirty="0">
                    <a:latin typeface="Times New Roman" pitchFamily="18" charset="0"/>
                    <a:cs typeface="Times New Roman" pitchFamily="18" charset="0"/>
                    <a:sym typeface="Symbol" pitchFamily="1" charset="2"/>
                  </a:rPr>
                  <a:t></a:t>
                </a:r>
                <a:r>
                  <a:rPr lang="en-US" sz="2000" dirty="0" smtClean="0">
                    <a:latin typeface="Times New Roman" pitchFamily="18" charset="0"/>
                    <a:cs typeface="Times New Roman" pitchFamily="18" charset="0"/>
                  </a:rPr>
                  <a:t>f</a:t>
                </a:r>
              </a:p>
              <a:p>
                <a:pPr marL="342900" indent="-342900" algn="just">
                  <a:spcBef>
                    <a:spcPts val="0"/>
                  </a:spcBef>
                  <a:spcAft>
                    <a:spcPts val="600"/>
                  </a:spcAft>
                  <a:buBlip>
                    <a:blip r:embed="rId2"/>
                  </a:buBlip>
                </a:pPr>
                <a:r>
                  <a:rPr lang="en-US" sz="2000" b="1" dirty="0">
                    <a:latin typeface="Times New Roman" pitchFamily="18" charset="0"/>
                    <a:cs typeface="Times New Roman" pitchFamily="18" charset="0"/>
                  </a:rPr>
                  <a:t>Multi level </a:t>
                </a:r>
                <a:r>
                  <a:rPr lang="en-US" sz="2000" b="1" dirty="0" smtClean="0">
                    <a:latin typeface="Times New Roman" pitchFamily="18" charset="0"/>
                    <a:cs typeface="Times New Roman" pitchFamily="18" charset="0"/>
                  </a:rPr>
                  <a:t>FSK:</a:t>
                </a:r>
              </a:p>
              <a:p>
                <a:pPr marL="800100" lvl="1" indent="-342900">
                  <a:spcBef>
                    <a:spcPts val="600"/>
                  </a:spcBef>
                  <a:spcAft>
                    <a:spcPts val="600"/>
                  </a:spcAft>
                  <a:buFont typeface="Wingdings" pitchFamily="2" charset="2"/>
                  <a:buChar char="ü"/>
                </a:pPr>
                <a:r>
                  <a:rPr lang="en-US" sz="2000" dirty="0">
                    <a:latin typeface="Times New Roman" pitchFamily="18" charset="0"/>
                    <a:cs typeface="Times New Roman" pitchFamily="18" charset="0"/>
                  </a:rPr>
                  <a:t>Similarly to ASK, FSK can use multiple bits per signal element.</a:t>
                </a:r>
              </a:p>
              <a:p>
                <a:pPr marL="800100" lvl="1" indent="-342900">
                  <a:spcBef>
                    <a:spcPts val="600"/>
                  </a:spcBef>
                  <a:spcAft>
                    <a:spcPts val="600"/>
                  </a:spcAft>
                  <a:buFont typeface="Wingdings" pitchFamily="2" charset="2"/>
                  <a:buChar char="ü"/>
                </a:pPr>
                <a:r>
                  <a:rPr lang="en-US" sz="2000" dirty="0">
                    <a:latin typeface="Times New Roman" pitchFamily="18" charset="0"/>
                    <a:cs typeface="Times New Roman" pitchFamily="18" charset="0"/>
                  </a:rPr>
                  <a:t>That means we need to provision for multiple frequencies, each one to represent a group of data bits.</a:t>
                </a:r>
              </a:p>
              <a:p>
                <a:pPr marL="800100" lvl="1" indent="-342900">
                  <a:spcBef>
                    <a:spcPts val="600"/>
                  </a:spcBef>
                  <a:spcAft>
                    <a:spcPts val="600"/>
                  </a:spcAft>
                  <a:buFont typeface="Wingdings" pitchFamily="2" charset="2"/>
                  <a:buChar char="ü"/>
                </a:pPr>
                <a:r>
                  <a:rPr lang="en-US" sz="2000" dirty="0">
                    <a:latin typeface="Times New Roman" pitchFamily="18" charset="0"/>
                    <a:cs typeface="Times New Roman" pitchFamily="18" charset="0"/>
                  </a:rPr>
                  <a:t>The bandwidth for FSK can be higher</a:t>
                </a:r>
              </a:p>
              <a:p>
                <a:pPr marL="800100" lvl="1" indent="-342900" algn="ctr">
                  <a:spcBef>
                    <a:spcPts val="600"/>
                  </a:spcBef>
                  <a:spcAft>
                    <a:spcPts val="600"/>
                  </a:spcAft>
                  <a:buFont typeface="Wingdings" pitchFamily="2" charset="2"/>
                  <a:buChar char="ü"/>
                </a:pPr>
                <a:r>
                  <a:rPr lang="en-US" sz="2000" dirty="0">
                    <a:latin typeface="Times New Roman" pitchFamily="18" charset="0"/>
                    <a:cs typeface="Times New Roman" pitchFamily="18" charset="0"/>
                  </a:rPr>
                  <a:t>B = (</a:t>
                </a:r>
                <a:r>
                  <a:rPr lang="en-US" sz="2000" dirty="0" smtClean="0">
                    <a:latin typeface="Times New Roman" pitchFamily="18" charset="0"/>
                    <a:cs typeface="Times New Roman" pitchFamily="18" charset="0"/>
                  </a:rPr>
                  <a:t>1+d)</a:t>
                </a:r>
                <a14:m>
                  <m:oMath xmlns:m="http://schemas.openxmlformats.org/officeDocument/2006/math">
                    <m:r>
                      <a:rPr lang="en-US" sz="2000" i="1" smtClean="0">
                        <a:latin typeface="Cambria Math"/>
                        <a:ea typeface="Cambria Math"/>
                        <a:cs typeface="Times New Roman" pitchFamily="18" charset="0"/>
                      </a:rPr>
                      <m:t>×</m:t>
                    </m:r>
                  </m:oMath>
                </a14:m>
                <a:r>
                  <a:rPr lang="en-US" sz="2000" dirty="0" smtClean="0">
                    <a:latin typeface="Times New Roman" pitchFamily="18" charset="0"/>
                    <a:cs typeface="Times New Roman" pitchFamily="18" charset="0"/>
                  </a:rPr>
                  <a:t>S </a:t>
                </a:r>
                <a:r>
                  <a:rPr lang="en-US" sz="2000" dirty="0">
                    <a:latin typeface="Times New Roman" pitchFamily="18" charset="0"/>
                    <a:cs typeface="Times New Roman" pitchFamily="18" charset="0"/>
                  </a:rPr>
                  <a:t>+ (L-1)/2</a:t>
                </a:r>
                <a:r>
                  <a:rPr lang="en-US" sz="2000" dirty="0">
                    <a:latin typeface="Times New Roman" pitchFamily="18" charset="0"/>
                    <a:cs typeface="Times New Roman" pitchFamily="18" charset="0"/>
                    <a:sym typeface="Symbol" pitchFamily="1" charset="2"/>
                  </a:rPr>
                  <a:t></a:t>
                </a:r>
                <a:r>
                  <a:rPr lang="en-US" sz="2000" dirty="0">
                    <a:latin typeface="Times New Roman" pitchFamily="18" charset="0"/>
                    <a:cs typeface="Times New Roman" pitchFamily="18" charset="0"/>
                  </a:rPr>
                  <a:t>f = </a:t>
                </a:r>
                <a:r>
                  <a:rPr lang="en-US" sz="2000" dirty="0" smtClean="0">
                    <a:latin typeface="Times New Roman" pitchFamily="18" charset="0"/>
                    <a:cs typeface="Times New Roman" pitchFamily="18" charset="0"/>
                  </a:rPr>
                  <a:t>L</a:t>
                </a:r>
                <a14:m>
                  <m:oMath xmlns:m="http://schemas.openxmlformats.org/officeDocument/2006/math">
                    <m:r>
                      <a:rPr lang="en-US" sz="2000" i="1">
                        <a:latin typeface="Cambria Math"/>
                        <a:ea typeface="Cambria Math"/>
                        <a:cs typeface="Times New Roman" pitchFamily="18" charset="0"/>
                      </a:rPr>
                      <m:t>×</m:t>
                    </m:r>
                  </m:oMath>
                </a14:m>
                <a:r>
                  <a:rPr lang="en-US" sz="2000" dirty="0" smtClean="0">
                    <a:latin typeface="Times New Roman" pitchFamily="18" charset="0"/>
                    <a:cs typeface="Times New Roman" pitchFamily="18" charset="0"/>
                  </a:rPr>
                  <a:t>S</a:t>
                </a:r>
                <a:endParaRPr lang="en-US" sz="2000" dirty="0">
                  <a:latin typeface="Times New Roman" pitchFamily="18" charset="0"/>
                  <a:cs typeface="Times New Roman" pitchFamily="18" charset="0"/>
                </a:endParaRPr>
              </a:p>
              <a:p>
                <a:pPr algn="just">
                  <a:spcBef>
                    <a:spcPts val="0"/>
                  </a:spcBef>
                  <a:spcAft>
                    <a:spcPts val="600"/>
                  </a:spcAft>
                </a:pPr>
                <a:endParaRPr lang="en-US" sz="2000" b="1" dirty="0">
                  <a:latin typeface="Times New Roman" pitchFamily="18" charset="0"/>
                  <a:cs typeface="Times New Roman" pitchFamily="18" charset="0"/>
                </a:endParaRPr>
              </a:p>
            </p:txBody>
          </p:sp>
        </mc:Choice>
        <mc:Fallback xmlns="">
          <p:sp>
            <p:nvSpPr>
              <p:cNvPr id="13314" name="CustomShape 2"/>
              <p:cNvSpPr>
                <a:spLocks noRot="1" noChangeAspect="1" noMove="1" noResize="1" noEditPoints="1" noAdjustHandles="1" noChangeArrowheads="1" noChangeShapeType="1" noTextEdit="1"/>
              </p:cNvSpPr>
              <p:nvPr/>
            </p:nvSpPr>
            <p:spPr bwMode="auto">
              <a:xfrm>
                <a:off x="152400" y="838200"/>
                <a:ext cx="8915400" cy="5638800"/>
              </a:xfrm>
              <a:prstGeom prst="rect">
                <a:avLst/>
              </a:prstGeom>
              <a:blipFill rotWithShape="1">
                <a:blip r:embed="rId3"/>
                <a:stretch>
                  <a:fillRect t="-64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3315"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13</a:t>
            </a:r>
            <a:endParaRPr lang="en-US" sz="1400" dirty="0">
              <a:latin typeface="Times New Roman" pitchFamily="18" charset="0"/>
              <a:cs typeface="Times New Roman" pitchFamily="18" charset="0"/>
            </a:endParaRPr>
          </a:p>
        </p:txBody>
      </p:sp>
      <p:sp>
        <p:nvSpPr>
          <p:cNvPr id="13316"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6" name="Rectangle 1"/>
          <p:cNvSpPr>
            <a:spLocks noChangeArrowheads="1"/>
          </p:cNvSpPr>
          <p:nvPr/>
        </p:nvSpPr>
        <p:spPr bwMode="auto">
          <a:xfrm>
            <a:off x="1752600" y="76200"/>
            <a:ext cx="6082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5-1   </a:t>
            </a:r>
            <a:r>
              <a:rPr lang="en-US" sz="3200" dirty="0" smtClean="0">
                <a:latin typeface="Times New Roman" pitchFamily="18" charset="0"/>
                <a:cs typeface="Times New Roman" pitchFamily="18" charset="0"/>
              </a:rPr>
              <a:t>Digital-To-Analog Conversion</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1353372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314" name="CustomShape 2"/>
              <p:cNvSpPr>
                <a:spLocks noChangeArrowheads="1"/>
              </p:cNvSpPr>
              <p:nvPr/>
            </p:nvSpPr>
            <p:spPr bwMode="auto">
              <a:xfrm>
                <a:off x="152400" y="838200"/>
                <a:ext cx="8915400" cy="5638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000" tIns="45000" rIns="90000" bIns="45000"/>
              <a:lstStyle/>
              <a:p>
                <a:pPr>
                  <a:spcBef>
                    <a:spcPts val="600"/>
                  </a:spcBef>
                  <a:spcAft>
                    <a:spcPts val="600"/>
                  </a:spcAft>
                  <a:buSzPct val="100000"/>
                  <a:buFontTx/>
                  <a:buBlip>
                    <a:blip r:embed="rId2"/>
                  </a:buBlip>
                </a:pPr>
                <a:r>
                  <a:rPr lang="en-US" sz="2000" b="1" dirty="0">
                    <a:latin typeface="Times New Roman" pitchFamily="18" charset="0"/>
                    <a:cs typeface="Times New Roman" pitchFamily="18" charset="0"/>
                  </a:rPr>
                  <a:t>  Phase Shift </a:t>
                </a:r>
                <a:r>
                  <a:rPr lang="en-US" sz="2000" b="1" dirty="0" smtClean="0">
                    <a:latin typeface="Times New Roman" pitchFamily="18" charset="0"/>
                    <a:cs typeface="Times New Roman" pitchFamily="18" charset="0"/>
                  </a:rPr>
                  <a:t>Keying (PSK):</a:t>
                </a:r>
              </a:p>
              <a:p>
                <a:pPr marL="800100" lvl="1" indent="-342900">
                  <a:spcBef>
                    <a:spcPts val="600"/>
                  </a:spcBef>
                  <a:spcAft>
                    <a:spcPts val="600"/>
                  </a:spcAft>
                  <a:buFont typeface="Wingdings" pitchFamily="2" charset="2"/>
                  <a:buChar char="§"/>
                </a:pPr>
                <a:r>
                  <a:rPr lang="en-US" sz="2000" dirty="0">
                    <a:latin typeface="Times New Roman" pitchFamily="18" charset="0"/>
                    <a:cs typeface="Times New Roman" pitchFamily="18" charset="0"/>
                  </a:rPr>
                  <a:t>We vary the phase shift of the carrier signal to represent digital data</a:t>
                </a:r>
                <a:r>
                  <a:rPr lang="en-US" sz="2000" dirty="0" smtClean="0">
                    <a:latin typeface="Times New Roman" pitchFamily="18" charset="0"/>
                    <a:cs typeface="Times New Roman" pitchFamily="18" charset="0"/>
                  </a:rPr>
                  <a:t>.</a:t>
                </a:r>
              </a:p>
              <a:p>
                <a:pPr marL="800100" lvl="1" indent="-342900">
                  <a:spcBef>
                    <a:spcPts val="600"/>
                  </a:spcBef>
                  <a:spcAft>
                    <a:spcPts val="600"/>
                  </a:spcAft>
                  <a:buFont typeface="Wingdings" pitchFamily="2" charset="2"/>
                  <a:buChar char="§"/>
                </a:pPr>
                <a:r>
                  <a:rPr lang="en-US" sz="2000" dirty="0">
                    <a:latin typeface="Times New Roman" pitchFamily="18" charset="0"/>
                    <a:cs typeface="Times New Roman" pitchFamily="18" charset="0"/>
                  </a:rPr>
                  <a:t>Peak amplitude and frequency remain constant</a:t>
                </a:r>
              </a:p>
              <a:p>
                <a:pPr marL="800100" lvl="1" indent="-342900">
                  <a:spcBef>
                    <a:spcPts val="600"/>
                  </a:spcBef>
                  <a:spcAft>
                    <a:spcPts val="600"/>
                  </a:spcAft>
                  <a:buFont typeface="Wingdings" pitchFamily="2" charset="2"/>
                  <a:buChar char="§"/>
                </a:pPr>
                <a:r>
                  <a:rPr lang="en-US" sz="2000" dirty="0">
                    <a:latin typeface="Times New Roman" pitchFamily="18" charset="0"/>
                    <a:cs typeface="Times New Roman" pitchFamily="18" charset="0"/>
                  </a:rPr>
                  <a:t>Phase remains constant during each bit duration</a:t>
                </a:r>
              </a:p>
              <a:p>
                <a:pPr marL="800100" lvl="1" indent="-342900">
                  <a:spcBef>
                    <a:spcPts val="600"/>
                  </a:spcBef>
                  <a:spcAft>
                    <a:spcPts val="600"/>
                  </a:spcAft>
                  <a:buFont typeface="Wingdings" pitchFamily="2" charset="2"/>
                  <a:buChar char="§"/>
                </a:pPr>
                <a:r>
                  <a:rPr lang="en-US" sz="2000" dirty="0">
                    <a:latin typeface="Times New Roman" pitchFamily="18" charset="0"/>
                    <a:cs typeface="Times New Roman" pitchFamily="18" charset="0"/>
                  </a:rPr>
                  <a:t>Today, </a:t>
                </a:r>
                <a:r>
                  <a:rPr lang="en-US" sz="2000" dirty="0">
                    <a:solidFill>
                      <a:srgbClr val="FF0000"/>
                    </a:solidFill>
                    <a:latin typeface="Times New Roman" pitchFamily="18" charset="0"/>
                    <a:cs typeface="Times New Roman" pitchFamily="18" charset="0"/>
                  </a:rPr>
                  <a:t>PSK is more common than ASK or FSK</a:t>
                </a:r>
                <a:r>
                  <a:rPr lang="en-US" sz="2000" dirty="0">
                    <a:latin typeface="Times New Roman" pitchFamily="18" charset="0"/>
                    <a:cs typeface="Times New Roman" pitchFamily="18" charset="0"/>
                  </a:rPr>
                  <a:t>.</a:t>
                </a:r>
              </a:p>
              <a:p>
                <a:pPr marL="800100" lvl="1" indent="-342900">
                  <a:spcBef>
                    <a:spcPts val="600"/>
                  </a:spcBef>
                  <a:spcAft>
                    <a:spcPts val="600"/>
                  </a:spcAft>
                  <a:buFont typeface="Wingdings" pitchFamily="2" charset="2"/>
                  <a:buChar char="§"/>
                </a:pPr>
                <a:r>
                  <a:rPr lang="en-US" sz="2000" dirty="0" smtClean="0">
                    <a:latin typeface="Times New Roman" pitchFamily="18" charset="0"/>
                    <a:cs typeface="Times New Roman" pitchFamily="18" charset="0"/>
                  </a:rPr>
                  <a:t>Not </a:t>
                </a:r>
                <a:r>
                  <a:rPr lang="en-US" sz="2000" dirty="0">
                    <a:latin typeface="Times New Roman" pitchFamily="18" charset="0"/>
                    <a:cs typeface="Times New Roman" pitchFamily="18" charset="0"/>
                  </a:rPr>
                  <a:t>as susceptible to noise degradation as ASK or to bandwidth limitations of </a:t>
                </a:r>
                <a:r>
                  <a:rPr lang="en-US" sz="2000" dirty="0" smtClean="0">
                    <a:latin typeface="Times New Roman" pitchFamily="18" charset="0"/>
                    <a:cs typeface="Times New Roman" pitchFamily="18" charset="0"/>
                  </a:rPr>
                  <a:t>FSK</a:t>
                </a:r>
              </a:p>
              <a:p>
                <a:pPr marL="800100" lvl="1" indent="-342900">
                  <a:spcBef>
                    <a:spcPts val="600"/>
                  </a:spcBef>
                  <a:spcAft>
                    <a:spcPts val="600"/>
                  </a:spcAft>
                  <a:buFont typeface="Wingdings" pitchFamily="2" charset="2"/>
                  <a:buChar char="§"/>
                </a:pPr>
                <a:r>
                  <a:rPr lang="en-US" sz="2000" dirty="0">
                    <a:latin typeface="Times New Roman" pitchFamily="18" charset="0"/>
                    <a:cs typeface="Times New Roman" pitchFamily="18" charset="0"/>
                  </a:rPr>
                  <a:t>PSK is much more robust than ASK as it is not that vulnerable to noise, which changes amplitude of the signal</a:t>
                </a:r>
                <a:r>
                  <a:rPr lang="en-US" sz="2000" dirty="0" smtClean="0">
                    <a:latin typeface="Times New Roman" pitchFamily="18" charset="0"/>
                    <a:cs typeface="Times New Roman" pitchFamily="18" charset="0"/>
                  </a:rPr>
                  <a:t>.</a:t>
                </a:r>
              </a:p>
              <a:p>
                <a:pPr marL="800100" lvl="1" indent="-342900">
                  <a:spcBef>
                    <a:spcPts val="600"/>
                  </a:spcBef>
                  <a:spcAft>
                    <a:spcPts val="600"/>
                  </a:spcAft>
                  <a:buFont typeface="Wingdings" pitchFamily="2" charset="2"/>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bandwidth requirement, B is:</a:t>
                </a:r>
              </a:p>
              <a:p>
                <a:pPr lvl="1" algn="ctr">
                  <a:spcBef>
                    <a:spcPts val="600"/>
                  </a:spcBef>
                  <a:spcAft>
                    <a:spcPts val="600"/>
                  </a:spcAft>
                </a:pPr>
                <a:r>
                  <a:rPr lang="en-US" sz="2000" dirty="0">
                    <a:latin typeface="Times New Roman" pitchFamily="18" charset="0"/>
                    <a:cs typeface="Times New Roman" pitchFamily="18" charset="0"/>
                  </a:rPr>
                  <a:t>B = (</a:t>
                </a:r>
                <a:r>
                  <a:rPr lang="en-US" sz="2000" dirty="0" smtClean="0">
                    <a:latin typeface="Times New Roman" pitchFamily="18" charset="0"/>
                    <a:cs typeface="Times New Roman" pitchFamily="18" charset="0"/>
                  </a:rPr>
                  <a:t>1+d)</a:t>
                </a:r>
                <a14:m>
                  <m:oMath xmlns:m="http://schemas.openxmlformats.org/officeDocument/2006/math">
                    <m:r>
                      <a:rPr lang="en-US" sz="2000" i="1" smtClean="0">
                        <a:latin typeface="Cambria Math"/>
                        <a:ea typeface="Cambria Math"/>
                        <a:cs typeface="Times New Roman" pitchFamily="18" charset="0"/>
                      </a:rPr>
                      <m:t>×</m:t>
                    </m:r>
                  </m:oMath>
                </a14:m>
                <a:r>
                  <a:rPr lang="en-US" sz="2000" dirty="0" smtClean="0">
                    <a:latin typeface="Times New Roman" pitchFamily="18" charset="0"/>
                    <a:cs typeface="Times New Roman" pitchFamily="18" charset="0"/>
                  </a:rPr>
                  <a:t>S</a:t>
                </a:r>
                <a:endParaRPr lang="en-US" sz="2000" dirty="0">
                  <a:latin typeface="Times New Roman" pitchFamily="18" charset="0"/>
                  <a:cs typeface="Times New Roman" pitchFamily="18" charset="0"/>
                </a:endParaRPr>
              </a:p>
              <a:p>
                <a:pPr>
                  <a:spcBef>
                    <a:spcPts val="600"/>
                  </a:spcBef>
                  <a:spcAft>
                    <a:spcPts val="600"/>
                  </a:spcAft>
                  <a:buSzPct val="100000"/>
                </a:pPr>
                <a:endParaRPr lang="en-US" sz="2000" b="1" dirty="0" smtClean="0">
                  <a:latin typeface="Times New Roman" pitchFamily="18" charset="0"/>
                  <a:cs typeface="Times New Roman" pitchFamily="18" charset="0"/>
                </a:endParaRPr>
              </a:p>
            </p:txBody>
          </p:sp>
        </mc:Choice>
        <mc:Fallback xmlns="">
          <p:sp>
            <p:nvSpPr>
              <p:cNvPr id="13314" name="CustomShape 2"/>
              <p:cNvSpPr>
                <a:spLocks noRot="1" noChangeAspect="1" noMove="1" noResize="1" noEditPoints="1" noAdjustHandles="1" noChangeArrowheads="1" noChangeShapeType="1" noTextEdit="1"/>
              </p:cNvSpPr>
              <p:nvPr/>
            </p:nvSpPr>
            <p:spPr bwMode="auto">
              <a:xfrm>
                <a:off x="152400" y="838200"/>
                <a:ext cx="8915400" cy="5638800"/>
              </a:xfrm>
              <a:prstGeom prst="rect">
                <a:avLst/>
              </a:prstGeom>
              <a:blipFill rotWithShape="1">
                <a:blip r:embed="rId3"/>
                <a:stretch>
                  <a:fillRect t="-649" r="-82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noFill/>
                  </a:rPr>
                  <a:t> </a:t>
                </a:r>
              </a:p>
            </p:txBody>
          </p:sp>
        </mc:Fallback>
      </mc:AlternateContent>
      <p:sp>
        <p:nvSpPr>
          <p:cNvPr id="13315"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14</a:t>
            </a:r>
            <a:endParaRPr lang="en-US" sz="1400" dirty="0">
              <a:latin typeface="Times New Roman" pitchFamily="18" charset="0"/>
              <a:cs typeface="Times New Roman" pitchFamily="18" charset="0"/>
            </a:endParaRPr>
          </a:p>
        </p:txBody>
      </p:sp>
      <p:sp>
        <p:nvSpPr>
          <p:cNvPr id="13316"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6" name="Rectangle 1"/>
          <p:cNvSpPr>
            <a:spLocks noChangeArrowheads="1"/>
          </p:cNvSpPr>
          <p:nvPr/>
        </p:nvSpPr>
        <p:spPr bwMode="auto">
          <a:xfrm>
            <a:off x="1752600" y="76200"/>
            <a:ext cx="6082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5-1   </a:t>
            </a:r>
            <a:r>
              <a:rPr lang="en-US" sz="3200" dirty="0" smtClean="0">
                <a:latin typeface="Times New Roman" pitchFamily="18" charset="0"/>
                <a:cs typeface="Times New Roman" pitchFamily="18" charset="0"/>
              </a:rPr>
              <a:t>Digital-To-Analog Conversion</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722664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15</a:t>
            </a:r>
            <a:endParaRPr lang="en-US" sz="1400" dirty="0">
              <a:latin typeface="Times New Roman" pitchFamily="18" charset="0"/>
              <a:cs typeface="Times New Roman" pitchFamily="18" charset="0"/>
            </a:endParaRPr>
          </a:p>
        </p:txBody>
      </p:sp>
      <p:sp>
        <p:nvSpPr>
          <p:cNvPr id="14339"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6" name="Rectangle 1"/>
          <p:cNvSpPr>
            <a:spLocks noChangeArrowheads="1"/>
          </p:cNvSpPr>
          <p:nvPr/>
        </p:nvSpPr>
        <p:spPr bwMode="auto">
          <a:xfrm>
            <a:off x="1752600" y="76200"/>
            <a:ext cx="6082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5-1   </a:t>
            </a:r>
            <a:r>
              <a:rPr lang="en-US" sz="3200" dirty="0" smtClean="0">
                <a:latin typeface="Times New Roman" pitchFamily="18" charset="0"/>
                <a:cs typeface="Times New Roman" pitchFamily="18" charset="0"/>
              </a:rPr>
              <a:t>Digital-To-Analog Conversion</a:t>
            </a:r>
            <a:endParaRPr lang="en-US" sz="3200" dirty="0">
              <a:latin typeface="Times New Roman" pitchFamily="18" charset="0"/>
              <a:cs typeface="Times New Roman" pitchFamily="18" charset="0"/>
            </a:endParaRPr>
          </a:p>
        </p:txBody>
      </p:sp>
      <p:sp>
        <p:nvSpPr>
          <p:cNvPr id="2" name="Rectangle 1"/>
          <p:cNvSpPr/>
          <p:nvPr/>
        </p:nvSpPr>
        <p:spPr>
          <a:xfrm>
            <a:off x="228600" y="990600"/>
            <a:ext cx="8915400" cy="3785652"/>
          </a:xfrm>
          <a:prstGeom prst="rect">
            <a:avLst/>
          </a:prstGeom>
        </p:spPr>
        <p:txBody>
          <a:bodyPr wrap="square">
            <a:spAutoFit/>
          </a:bodyPr>
          <a:lstStyle/>
          <a:p>
            <a:pPr marL="342900" indent="-342900">
              <a:spcBef>
                <a:spcPts val="600"/>
              </a:spcBef>
              <a:spcAft>
                <a:spcPts val="600"/>
              </a:spcAft>
              <a:buBlip>
                <a:blip r:embed="rId2"/>
              </a:buBlip>
            </a:pPr>
            <a:r>
              <a:rPr lang="en-US" sz="2000" b="1" dirty="0">
                <a:latin typeface="Times New Roman" pitchFamily="18" charset="0"/>
                <a:cs typeface="Times New Roman" pitchFamily="18" charset="0"/>
              </a:rPr>
              <a:t>Binary PSK (BPSK</a:t>
            </a:r>
            <a:r>
              <a:rPr lang="en-US" sz="2000" b="1" dirty="0" smtClean="0">
                <a:latin typeface="Times New Roman" pitchFamily="18" charset="0"/>
                <a:cs typeface="Times New Roman" pitchFamily="18" charset="0"/>
              </a:rPr>
              <a:t>):</a:t>
            </a:r>
            <a:endParaRPr lang="en-US" sz="2000" b="1" dirty="0">
              <a:latin typeface="Times New Roman" pitchFamily="18" charset="0"/>
              <a:cs typeface="Times New Roman" pitchFamily="18" charset="0"/>
            </a:endParaRPr>
          </a:p>
          <a:p>
            <a:pPr marL="800100" lvl="1" indent="-342900">
              <a:spcBef>
                <a:spcPts val="600"/>
              </a:spcBef>
              <a:spcAft>
                <a:spcPts val="600"/>
              </a:spcAft>
              <a:buFont typeface="Wingdings" pitchFamily="2" charset="2"/>
              <a:buChar char="§"/>
            </a:pPr>
            <a:r>
              <a:rPr lang="en-US" sz="2000" dirty="0">
                <a:latin typeface="Times New Roman" pitchFamily="18" charset="0"/>
                <a:cs typeface="Times New Roman" pitchFamily="18" charset="0"/>
              </a:rPr>
              <a:t>The simplest PSK is binary PSK, in which we have only two signal </a:t>
            </a:r>
            <a:r>
              <a:rPr lang="en-US" sz="2000" dirty="0" smtClean="0">
                <a:latin typeface="Times New Roman" pitchFamily="18" charset="0"/>
                <a:cs typeface="Times New Roman" pitchFamily="18" charset="0"/>
              </a:rPr>
              <a:t>elements</a:t>
            </a:r>
            <a:r>
              <a:rPr lang="en-US" sz="2000" dirty="0">
                <a:latin typeface="Times New Roman" pitchFamily="18" charset="0"/>
                <a:cs typeface="Times New Roman" pitchFamily="18" charset="0"/>
              </a:rPr>
              <a:t>, one </a:t>
            </a:r>
            <a:r>
              <a:rPr lang="en-US" sz="2000" dirty="0" smtClean="0">
                <a:latin typeface="Times New Roman" pitchFamily="18" charset="0"/>
                <a:cs typeface="Times New Roman" pitchFamily="18" charset="0"/>
              </a:rPr>
              <a:t>with a </a:t>
            </a:r>
            <a:r>
              <a:rPr lang="en-US" sz="2000" dirty="0">
                <a:latin typeface="Times New Roman" pitchFamily="18" charset="0"/>
                <a:cs typeface="Times New Roman" pitchFamily="18" charset="0"/>
              </a:rPr>
              <a:t>phase of 0°, and the other with a phase of 180°. </a:t>
            </a:r>
            <a:endParaRPr lang="en-US" sz="2000" dirty="0" smtClean="0">
              <a:latin typeface="Times New Roman" pitchFamily="18" charset="0"/>
              <a:cs typeface="Times New Roman" pitchFamily="18" charset="0"/>
            </a:endParaRPr>
          </a:p>
          <a:p>
            <a:pPr marL="800100" lvl="1" indent="-342900">
              <a:spcBef>
                <a:spcPts val="600"/>
              </a:spcBef>
              <a:spcAft>
                <a:spcPts val="600"/>
              </a:spcAft>
              <a:buFont typeface="Wingdings" pitchFamily="2" charset="2"/>
              <a:buChar char="§"/>
            </a:pPr>
            <a:r>
              <a:rPr lang="en-US" sz="2000" dirty="0">
                <a:latin typeface="Times New Roman" pitchFamily="18" charset="0"/>
                <a:cs typeface="Times New Roman" pitchFamily="18" charset="0"/>
              </a:rPr>
              <a:t>Binary PSK is as simple as binary ASK with one big advantage-it is less susceptible to noise. </a:t>
            </a:r>
            <a:endParaRPr lang="en-US" sz="2000" dirty="0" smtClean="0">
              <a:latin typeface="Times New Roman" pitchFamily="18" charset="0"/>
              <a:cs typeface="Times New Roman" pitchFamily="18" charset="0"/>
            </a:endParaRPr>
          </a:p>
          <a:p>
            <a:pPr marL="800100" lvl="1" indent="-342900">
              <a:spcBef>
                <a:spcPts val="600"/>
              </a:spcBef>
              <a:spcAft>
                <a:spcPts val="600"/>
              </a:spcAft>
              <a:buFont typeface="Wingdings" pitchFamily="2" charset="2"/>
              <a:buChar char="§"/>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ASK, the criterion for bit detection is the amplitude of the signal</a:t>
            </a:r>
            <a:r>
              <a:rPr lang="en-US" sz="2000" dirty="0" smtClean="0">
                <a:latin typeface="Times New Roman" pitchFamily="18" charset="0"/>
                <a:cs typeface="Times New Roman" pitchFamily="18" charset="0"/>
              </a:rPr>
              <a:t>; in </a:t>
            </a:r>
            <a:r>
              <a:rPr lang="en-US" sz="2000" dirty="0">
                <a:latin typeface="Times New Roman" pitchFamily="18" charset="0"/>
                <a:cs typeface="Times New Roman" pitchFamily="18" charset="0"/>
              </a:rPr>
              <a:t>PSK, it is the phase. Noise can change the amplitude easier than it can </a:t>
            </a:r>
            <a:r>
              <a:rPr lang="en-US" sz="2000" dirty="0" smtClean="0">
                <a:latin typeface="Times New Roman" pitchFamily="18" charset="0"/>
                <a:cs typeface="Times New Roman" pitchFamily="18" charset="0"/>
              </a:rPr>
              <a:t>change the </a:t>
            </a:r>
            <a:r>
              <a:rPr lang="en-US" sz="2000" dirty="0">
                <a:latin typeface="Times New Roman" pitchFamily="18" charset="0"/>
                <a:cs typeface="Times New Roman" pitchFamily="18" charset="0"/>
              </a:rPr>
              <a:t>phase. </a:t>
            </a:r>
            <a:endParaRPr lang="en-US" sz="2000" dirty="0" smtClean="0">
              <a:latin typeface="Times New Roman" pitchFamily="18" charset="0"/>
              <a:cs typeface="Times New Roman" pitchFamily="18" charset="0"/>
            </a:endParaRPr>
          </a:p>
          <a:p>
            <a:pPr marL="800100" lvl="1" indent="-342900">
              <a:spcBef>
                <a:spcPts val="600"/>
              </a:spcBef>
              <a:spcAft>
                <a:spcPts val="600"/>
              </a:spcAft>
              <a:buFont typeface="Wingdings" pitchFamily="2" charset="2"/>
              <a:buChar char="§"/>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other words, PSK is less susceptible to noise than ASK. PSK is superior </a:t>
            </a:r>
            <a:r>
              <a:rPr lang="en-US" sz="2000" dirty="0" smtClean="0">
                <a:latin typeface="Times New Roman" pitchFamily="18" charset="0"/>
                <a:cs typeface="Times New Roman" pitchFamily="18" charset="0"/>
              </a:rPr>
              <a:t>to FSK </a:t>
            </a:r>
            <a:r>
              <a:rPr lang="en-US" sz="2000" dirty="0">
                <a:latin typeface="Times New Roman" pitchFamily="18" charset="0"/>
                <a:cs typeface="Times New Roman" pitchFamily="18" charset="0"/>
              </a:rPr>
              <a:t>because we do not need two carrier signals.</a:t>
            </a:r>
          </a:p>
        </p:txBody>
      </p:sp>
    </p:spTree>
    <p:extLst>
      <p:ext uri="{BB962C8B-B14F-4D97-AF65-F5344CB8AC3E}">
        <p14:creationId xmlns:p14="http://schemas.microsoft.com/office/powerpoint/2010/main" val="33074721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16</a:t>
            </a:r>
            <a:endParaRPr lang="en-US" sz="1400" dirty="0">
              <a:latin typeface="Times New Roman" pitchFamily="18" charset="0"/>
              <a:cs typeface="Times New Roman" pitchFamily="18" charset="0"/>
            </a:endParaRPr>
          </a:p>
        </p:txBody>
      </p:sp>
      <p:sp>
        <p:nvSpPr>
          <p:cNvPr id="13316"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6" name="Rectangle 1"/>
          <p:cNvSpPr>
            <a:spLocks noChangeArrowheads="1"/>
          </p:cNvSpPr>
          <p:nvPr/>
        </p:nvSpPr>
        <p:spPr bwMode="auto">
          <a:xfrm>
            <a:off x="1752600" y="76200"/>
            <a:ext cx="6082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5-1   </a:t>
            </a:r>
            <a:r>
              <a:rPr lang="en-US" sz="3200" dirty="0" smtClean="0">
                <a:latin typeface="Times New Roman" pitchFamily="18" charset="0"/>
                <a:cs typeface="Times New Roman" pitchFamily="18" charset="0"/>
              </a:rPr>
              <a:t>Digital-To-Analog Conversion</a:t>
            </a:r>
            <a:endParaRPr lang="en-US" sz="3200" dirty="0">
              <a:latin typeface="Times New Roman" pitchFamily="18" charset="0"/>
              <a:cs typeface="Times New Roman" pitchFamily="18" charset="0"/>
            </a:endParaRP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8629650" cy="231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4"/>
          <p:cNvSpPr txBox="1">
            <a:spLocks noChangeArrowheads="1"/>
          </p:cNvSpPr>
          <p:nvPr/>
        </p:nvSpPr>
        <p:spPr bwMode="auto">
          <a:xfrm>
            <a:off x="2658956" y="3352800"/>
            <a:ext cx="37263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chemeClr val="folHlink"/>
                </a:solidFill>
                <a:latin typeface="Times New Roman" pitchFamily="1" charset="0"/>
              </a:rPr>
              <a:t>Figure 5.9  </a:t>
            </a:r>
            <a:r>
              <a:rPr lang="en-US" b="1" i="1" dirty="0">
                <a:latin typeface="Times New Roman" pitchFamily="1" charset="0"/>
              </a:rPr>
              <a:t>Binary phase shift keying</a:t>
            </a:r>
          </a:p>
        </p:txBody>
      </p:sp>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98" y="3733800"/>
            <a:ext cx="808037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 Box 4"/>
          <p:cNvSpPr txBox="1">
            <a:spLocks noChangeArrowheads="1"/>
          </p:cNvSpPr>
          <p:nvPr/>
        </p:nvSpPr>
        <p:spPr bwMode="auto">
          <a:xfrm>
            <a:off x="2708364" y="6136243"/>
            <a:ext cx="38225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chemeClr val="folHlink"/>
                </a:solidFill>
                <a:latin typeface="Times New Roman" pitchFamily="1" charset="0"/>
              </a:rPr>
              <a:t>Figure 5.10  </a:t>
            </a:r>
            <a:r>
              <a:rPr lang="en-US" b="1" i="1" dirty="0">
                <a:latin typeface="Times New Roman" pitchFamily="1" charset="0"/>
              </a:rPr>
              <a:t>Implementation of BASK</a:t>
            </a:r>
          </a:p>
        </p:txBody>
      </p:sp>
    </p:spTree>
    <p:extLst>
      <p:ext uri="{BB962C8B-B14F-4D97-AF65-F5344CB8AC3E}">
        <p14:creationId xmlns:p14="http://schemas.microsoft.com/office/powerpoint/2010/main" val="4660098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17</a:t>
            </a:r>
            <a:endParaRPr lang="en-US" sz="1400" dirty="0">
              <a:latin typeface="Times New Roman" pitchFamily="18" charset="0"/>
              <a:cs typeface="Times New Roman" pitchFamily="18" charset="0"/>
            </a:endParaRPr>
          </a:p>
        </p:txBody>
      </p:sp>
      <p:sp>
        <p:nvSpPr>
          <p:cNvPr id="13316"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6" name="Rectangle 1"/>
          <p:cNvSpPr>
            <a:spLocks noChangeArrowheads="1"/>
          </p:cNvSpPr>
          <p:nvPr/>
        </p:nvSpPr>
        <p:spPr bwMode="auto">
          <a:xfrm>
            <a:off x="1752600" y="76200"/>
            <a:ext cx="6082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5-1   </a:t>
            </a:r>
            <a:r>
              <a:rPr lang="en-US" sz="3200" dirty="0" smtClean="0">
                <a:latin typeface="Times New Roman" pitchFamily="18" charset="0"/>
                <a:cs typeface="Times New Roman" pitchFamily="18" charset="0"/>
              </a:rPr>
              <a:t>Digital-To-Analog Conversion</a:t>
            </a:r>
            <a:endParaRPr lang="en-US" sz="3200" dirty="0">
              <a:latin typeface="Times New Roman" pitchFamily="18" charset="0"/>
              <a:cs typeface="Times New Roman" pitchFamily="18" charset="0"/>
            </a:endParaRPr>
          </a:p>
        </p:txBody>
      </p:sp>
      <p:sp>
        <p:nvSpPr>
          <p:cNvPr id="3" name="Rectangle 2"/>
          <p:cNvSpPr/>
          <p:nvPr/>
        </p:nvSpPr>
        <p:spPr>
          <a:xfrm>
            <a:off x="228600" y="914400"/>
            <a:ext cx="8763000" cy="3554819"/>
          </a:xfrm>
          <a:prstGeom prst="rect">
            <a:avLst/>
          </a:prstGeom>
        </p:spPr>
        <p:txBody>
          <a:bodyPr wrap="square">
            <a:spAutoFit/>
          </a:bodyPr>
          <a:lstStyle/>
          <a:p>
            <a:pPr marL="285750" indent="-285750">
              <a:spcBef>
                <a:spcPts val="600"/>
              </a:spcBef>
              <a:spcAft>
                <a:spcPts val="600"/>
              </a:spcAft>
              <a:buBlip>
                <a:blip r:embed="rId2"/>
              </a:buBlip>
            </a:pPr>
            <a:r>
              <a:rPr lang="en-US" sz="2000" b="1" dirty="0">
                <a:latin typeface="Times New Roman" pitchFamily="18" charset="0"/>
                <a:cs typeface="Times New Roman" pitchFamily="18" charset="0"/>
              </a:rPr>
              <a:t>Quadrature </a:t>
            </a:r>
            <a:r>
              <a:rPr lang="en-US" sz="2000" b="1" dirty="0" smtClean="0">
                <a:latin typeface="Times New Roman" pitchFamily="18" charset="0"/>
                <a:cs typeface="Times New Roman" pitchFamily="18" charset="0"/>
              </a:rPr>
              <a:t>PSK:</a:t>
            </a:r>
          </a:p>
          <a:p>
            <a:pPr marL="800100" lvl="1" indent="-342900">
              <a:spcBef>
                <a:spcPts val="600"/>
              </a:spcBef>
              <a:spcAft>
                <a:spcPts val="600"/>
              </a:spcAft>
              <a:buFont typeface="Wingdings" pitchFamily="2" charset="2"/>
              <a:buChar char="§"/>
            </a:pPr>
            <a:r>
              <a:rPr lang="en-US" sz="2000" dirty="0">
                <a:latin typeface="Times New Roman" pitchFamily="18" charset="0"/>
                <a:cs typeface="Times New Roman" pitchFamily="18" charset="0"/>
              </a:rPr>
              <a:t>To increase the bit rate, we can code 2 or more bits onto one signal element.</a:t>
            </a:r>
          </a:p>
          <a:p>
            <a:pPr marL="800100" lvl="1" indent="-342900">
              <a:spcBef>
                <a:spcPts val="600"/>
              </a:spcBef>
              <a:spcAft>
                <a:spcPts val="600"/>
              </a:spcAft>
              <a:buFont typeface="Wingdings" pitchFamily="2" charset="2"/>
              <a:buChar char="§"/>
            </a:pPr>
            <a:r>
              <a:rPr lang="en-US" sz="2000" dirty="0">
                <a:latin typeface="Times New Roman" pitchFamily="18" charset="0"/>
                <a:cs typeface="Times New Roman" pitchFamily="18" charset="0"/>
              </a:rPr>
              <a:t>In QPSK, we parallelize the bit stream so that every two incoming bits are split up and PSK a carrier frequency. One carrier frequency is phase shifted 90o from the other - in quadrature.</a:t>
            </a:r>
          </a:p>
          <a:p>
            <a:pPr marL="800100" lvl="1" indent="-342900">
              <a:spcBef>
                <a:spcPts val="600"/>
              </a:spcBef>
              <a:spcAft>
                <a:spcPts val="600"/>
              </a:spcAft>
              <a:buFont typeface="Wingdings" pitchFamily="2" charset="2"/>
              <a:buChar char="§"/>
            </a:pPr>
            <a:r>
              <a:rPr lang="en-US" sz="2000" dirty="0">
                <a:latin typeface="Times New Roman" pitchFamily="18" charset="0"/>
                <a:cs typeface="Times New Roman" pitchFamily="18" charset="0"/>
              </a:rPr>
              <a:t>The two </a:t>
            </a:r>
            <a:r>
              <a:rPr lang="en-US" sz="2000" dirty="0" err="1">
                <a:latin typeface="Times New Roman" pitchFamily="18" charset="0"/>
                <a:cs typeface="Times New Roman" pitchFamily="18" charset="0"/>
              </a:rPr>
              <a:t>PSKed</a:t>
            </a:r>
            <a:r>
              <a:rPr lang="en-US" sz="2000" dirty="0">
                <a:latin typeface="Times New Roman" pitchFamily="18" charset="0"/>
                <a:cs typeface="Times New Roman" pitchFamily="18" charset="0"/>
              </a:rPr>
              <a:t> signals are then added to produce one of 4 signal elements. L = 4 here.</a:t>
            </a:r>
          </a:p>
          <a:p>
            <a:pPr>
              <a:spcBef>
                <a:spcPts val="600"/>
              </a:spcBef>
              <a:spcAft>
                <a:spcPts val="600"/>
              </a:spcAft>
            </a:pPr>
            <a:endParaRPr lang="en-US" sz="2000" b="1" dirty="0" smtClean="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326303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18</a:t>
            </a:r>
            <a:endParaRPr lang="en-US" sz="1400" dirty="0">
              <a:latin typeface="Times New Roman" pitchFamily="18" charset="0"/>
              <a:cs typeface="Times New Roman" pitchFamily="18" charset="0"/>
            </a:endParaRPr>
          </a:p>
        </p:txBody>
      </p:sp>
      <p:sp>
        <p:nvSpPr>
          <p:cNvPr id="13316"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6" name="Rectangle 1"/>
          <p:cNvSpPr>
            <a:spLocks noChangeArrowheads="1"/>
          </p:cNvSpPr>
          <p:nvPr/>
        </p:nvSpPr>
        <p:spPr bwMode="auto">
          <a:xfrm>
            <a:off x="1752600" y="76200"/>
            <a:ext cx="6082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5-1   </a:t>
            </a:r>
            <a:r>
              <a:rPr lang="en-US" sz="3200" dirty="0" smtClean="0">
                <a:latin typeface="Times New Roman" pitchFamily="18" charset="0"/>
                <a:cs typeface="Times New Roman" pitchFamily="18" charset="0"/>
              </a:rPr>
              <a:t>Digital-To-Analog Conversion</a:t>
            </a:r>
            <a:endParaRPr lang="en-US" sz="3200" dirty="0">
              <a:latin typeface="Times New Roman" pitchFamily="18" charset="0"/>
              <a:cs typeface="Times New Roman" pitchFamily="18" charset="0"/>
            </a:endParaRPr>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724" y="1143000"/>
            <a:ext cx="7864475" cy="491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3917373" y="5827713"/>
            <a:ext cx="491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solidFill>
                  <a:schemeClr val="folHlink"/>
                </a:solidFill>
                <a:latin typeface="Times New Roman" pitchFamily="1" charset="0"/>
              </a:rPr>
              <a:t>Figure 5.11  </a:t>
            </a:r>
            <a:r>
              <a:rPr lang="en-US" sz="2000" i="1" dirty="0">
                <a:latin typeface="Times New Roman" pitchFamily="1" charset="0"/>
              </a:rPr>
              <a:t>QPSK and its implementation</a:t>
            </a:r>
          </a:p>
        </p:txBody>
      </p:sp>
    </p:spTree>
    <p:extLst>
      <p:ext uri="{BB962C8B-B14F-4D97-AF65-F5344CB8AC3E}">
        <p14:creationId xmlns:p14="http://schemas.microsoft.com/office/powerpoint/2010/main" val="3326303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19</a:t>
            </a:r>
            <a:endParaRPr lang="en-US" sz="1400" dirty="0">
              <a:latin typeface="Times New Roman" pitchFamily="18" charset="0"/>
              <a:cs typeface="Times New Roman" pitchFamily="18" charset="0"/>
            </a:endParaRPr>
          </a:p>
        </p:txBody>
      </p:sp>
      <p:sp>
        <p:nvSpPr>
          <p:cNvPr id="13316"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6" name="Rectangle 1"/>
          <p:cNvSpPr>
            <a:spLocks noChangeArrowheads="1"/>
          </p:cNvSpPr>
          <p:nvPr/>
        </p:nvSpPr>
        <p:spPr bwMode="auto">
          <a:xfrm>
            <a:off x="1752600" y="76200"/>
            <a:ext cx="6082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5-1   </a:t>
            </a:r>
            <a:r>
              <a:rPr lang="en-US" sz="3200" dirty="0" smtClean="0">
                <a:latin typeface="Times New Roman" pitchFamily="18" charset="0"/>
                <a:cs typeface="Times New Roman" pitchFamily="18" charset="0"/>
              </a:rPr>
              <a:t>Digital-To-Analog Conversion</a:t>
            </a:r>
            <a:endParaRPr lang="en-US" sz="3200" dirty="0">
              <a:latin typeface="Times New Roman" pitchFamily="18" charset="0"/>
              <a:cs typeface="Times New Roman" pitchFamily="18" charset="0"/>
            </a:endParaRPr>
          </a:p>
        </p:txBody>
      </p:sp>
      <p:sp>
        <p:nvSpPr>
          <p:cNvPr id="5" name="Rectangle 4"/>
          <p:cNvSpPr/>
          <p:nvPr/>
        </p:nvSpPr>
        <p:spPr>
          <a:xfrm>
            <a:off x="152400" y="838200"/>
            <a:ext cx="8918864" cy="4093428"/>
          </a:xfrm>
          <a:prstGeom prst="rect">
            <a:avLst/>
          </a:prstGeom>
        </p:spPr>
        <p:txBody>
          <a:bodyPr wrap="square">
            <a:spAutoFit/>
          </a:bodyPr>
          <a:lstStyle/>
          <a:p>
            <a:pPr marL="285750" indent="-285750">
              <a:spcBef>
                <a:spcPts val="600"/>
              </a:spcBef>
              <a:spcAft>
                <a:spcPts val="600"/>
              </a:spcAft>
              <a:buBlip>
                <a:blip r:embed="rId2"/>
              </a:buBlip>
            </a:pPr>
            <a:r>
              <a:rPr lang="en-US" sz="2000" b="1" dirty="0">
                <a:latin typeface="Times New Roman" pitchFamily="18" charset="0"/>
                <a:cs typeface="Times New Roman" pitchFamily="18" charset="0"/>
              </a:rPr>
              <a:t>Constellation </a:t>
            </a:r>
            <a:r>
              <a:rPr lang="en-US" sz="2000" b="1" dirty="0" smtClean="0">
                <a:latin typeface="Times New Roman" pitchFamily="18" charset="0"/>
                <a:cs typeface="Times New Roman" pitchFamily="18" charset="0"/>
              </a:rPr>
              <a:t>Diagrams:</a:t>
            </a:r>
          </a:p>
          <a:p>
            <a:pPr marL="800100" lvl="1" indent="-342900">
              <a:spcBef>
                <a:spcPts val="600"/>
              </a:spcBef>
              <a:spcAft>
                <a:spcPts val="0"/>
              </a:spcAft>
              <a:buFont typeface="Wingdings" pitchFamily="2" charset="2"/>
              <a:buChar char="§"/>
            </a:pPr>
            <a:r>
              <a:rPr lang="en-US" sz="2000" dirty="0">
                <a:latin typeface="Times New Roman" pitchFamily="18" charset="0"/>
                <a:cs typeface="Times New Roman" pitchFamily="18" charset="0"/>
              </a:rPr>
              <a:t>Constellation is a graphical representation of the phase and amplitude of different bit combinations in digital-to-analog modulation.</a:t>
            </a:r>
            <a:endParaRPr lang="en-US" sz="2000" dirty="0" smtClean="0">
              <a:latin typeface="Times New Roman" pitchFamily="18" charset="0"/>
              <a:cs typeface="Times New Roman" pitchFamily="18" charset="0"/>
            </a:endParaRPr>
          </a:p>
          <a:p>
            <a:pPr marL="800100" lvl="1" indent="-342900">
              <a:spcBef>
                <a:spcPts val="600"/>
              </a:spcBef>
              <a:spcAft>
                <a:spcPts val="0"/>
              </a:spcAft>
              <a:buFont typeface="Wingdings" pitchFamily="2" charset="2"/>
              <a:buChar char="§"/>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constellation diagram helps us to define the amplitude and phase of a signal when we are using two carriers, one in quadrature of the other.</a:t>
            </a:r>
          </a:p>
          <a:p>
            <a:pPr marL="800100" lvl="1" indent="-342900">
              <a:spcBef>
                <a:spcPts val="600"/>
              </a:spcBef>
              <a:spcAft>
                <a:spcPts val="0"/>
              </a:spcAft>
              <a:buFont typeface="Wingdings" pitchFamily="2" charset="2"/>
              <a:buChar char="§"/>
            </a:pPr>
            <a:r>
              <a:rPr lang="en-US" sz="2000" dirty="0">
                <a:latin typeface="Times New Roman" pitchFamily="18" charset="0"/>
                <a:cs typeface="Times New Roman" pitchFamily="18" charset="0"/>
              </a:rPr>
              <a:t>The X-axis represents the in-phase carrier and the Y-axis represents quadrature carrier</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pPr marL="800100" lvl="1" indent="-342900">
              <a:spcBef>
                <a:spcPts val="600"/>
              </a:spcBef>
              <a:spcAft>
                <a:spcPts val="600"/>
              </a:spcAft>
              <a:buFont typeface="Wingdings" pitchFamily="2" charset="2"/>
              <a:buChar char="§"/>
            </a:pPr>
            <a:endParaRPr lang="en-US" sz="2000" dirty="0" smtClean="0">
              <a:latin typeface="Times New Roman" pitchFamily="18" charset="0"/>
              <a:cs typeface="Times New Roman" pitchFamily="18" charset="0"/>
            </a:endParaRPr>
          </a:p>
          <a:p>
            <a:pPr>
              <a:spcBef>
                <a:spcPts val="600"/>
              </a:spcBef>
              <a:spcAft>
                <a:spcPts val="600"/>
              </a:spcAft>
            </a:pPr>
            <a:endParaRPr lang="en-US" sz="2000" b="1" dirty="0" smtClean="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276600"/>
            <a:ext cx="5603875" cy="313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4"/>
          <p:cNvSpPr txBox="1">
            <a:spLocks noChangeArrowheads="1"/>
          </p:cNvSpPr>
          <p:nvPr/>
        </p:nvSpPr>
        <p:spPr bwMode="auto">
          <a:xfrm>
            <a:off x="384969" y="4784220"/>
            <a:ext cx="27352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solidFill>
                  <a:schemeClr val="folHlink"/>
                </a:solidFill>
                <a:latin typeface="Times New Roman" pitchFamily="1" charset="0"/>
              </a:rPr>
              <a:t>Figure 5.12  </a:t>
            </a:r>
            <a:r>
              <a:rPr lang="en-US" i="1" dirty="0">
                <a:latin typeface="Times New Roman" pitchFamily="1" charset="0"/>
              </a:rPr>
              <a:t>Concept of a constellation diagram</a:t>
            </a:r>
          </a:p>
        </p:txBody>
      </p:sp>
    </p:spTree>
    <p:extLst>
      <p:ext uri="{BB962C8B-B14F-4D97-AF65-F5344CB8AC3E}">
        <p14:creationId xmlns:p14="http://schemas.microsoft.com/office/powerpoint/2010/main" val="3326303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a:latin typeface="Times New Roman" pitchFamily="18" charset="0"/>
                <a:cs typeface="Times New Roman" pitchFamily="18" charset="0"/>
              </a:rPr>
              <a:t>02</a:t>
            </a:r>
          </a:p>
        </p:txBody>
      </p:sp>
      <p:sp>
        <p:nvSpPr>
          <p:cNvPr id="6147"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dirty="0">
                <a:latin typeface="Times New Roman" pitchFamily="18" charset="0"/>
                <a:cs typeface="Times New Roman" pitchFamily="18" charset="0"/>
              </a:rPr>
              <a:t>Julia Rahman, Dept. CSE, RUET</a:t>
            </a:r>
          </a:p>
        </p:txBody>
      </p:sp>
      <p:sp>
        <p:nvSpPr>
          <p:cNvPr id="6148" name="Rectangle 1"/>
          <p:cNvSpPr>
            <a:spLocks noChangeArrowheads="1"/>
          </p:cNvSpPr>
          <p:nvPr/>
        </p:nvSpPr>
        <p:spPr bwMode="auto">
          <a:xfrm>
            <a:off x="0" y="2971800"/>
            <a:ext cx="8534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4000" dirty="0">
                <a:latin typeface="Times New Roman" pitchFamily="18" charset="0"/>
                <a:cs typeface="Times New Roman" pitchFamily="18" charset="0"/>
              </a:rPr>
              <a:t>5.1 DIGITAL-TO-ANALOG CONVERSION</a:t>
            </a:r>
          </a:p>
          <a:p>
            <a:pPr algn="ctr"/>
            <a:r>
              <a:rPr lang="en-US" sz="4000" dirty="0" smtClean="0">
                <a:latin typeface="Times New Roman" pitchFamily="18" charset="0"/>
                <a:cs typeface="Times New Roman" pitchFamily="18" charset="0"/>
              </a:rPr>
              <a:t> </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20</a:t>
            </a:r>
            <a:endParaRPr lang="en-US" sz="1400" dirty="0">
              <a:latin typeface="Times New Roman" pitchFamily="18" charset="0"/>
              <a:cs typeface="Times New Roman" pitchFamily="18" charset="0"/>
            </a:endParaRPr>
          </a:p>
        </p:txBody>
      </p:sp>
      <p:sp>
        <p:nvSpPr>
          <p:cNvPr id="13316"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6" name="Rectangle 1"/>
          <p:cNvSpPr>
            <a:spLocks noChangeArrowheads="1"/>
          </p:cNvSpPr>
          <p:nvPr/>
        </p:nvSpPr>
        <p:spPr bwMode="auto">
          <a:xfrm>
            <a:off x="1752600" y="76200"/>
            <a:ext cx="6082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5-1   </a:t>
            </a:r>
            <a:r>
              <a:rPr lang="en-US" sz="3200" dirty="0" smtClean="0">
                <a:latin typeface="Times New Roman" pitchFamily="18" charset="0"/>
                <a:cs typeface="Times New Roman" pitchFamily="18" charset="0"/>
              </a:rPr>
              <a:t>Digital-To-Analog Conversion</a:t>
            </a:r>
            <a:endParaRPr lang="en-US" sz="3200" dirty="0">
              <a:latin typeface="Times New Roman" pitchFamily="18" charset="0"/>
              <a:cs typeface="Times New Roman" pitchFamily="18" charset="0"/>
            </a:endParaRPr>
          </a:p>
        </p:txBody>
      </p:sp>
      <p:sp>
        <p:nvSpPr>
          <p:cNvPr id="5" name="Rectangle 4"/>
          <p:cNvSpPr/>
          <p:nvPr/>
        </p:nvSpPr>
        <p:spPr>
          <a:xfrm>
            <a:off x="228600" y="914400"/>
            <a:ext cx="8763000" cy="1862048"/>
          </a:xfrm>
          <a:prstGeom prst="rect">
            <a:avLst/>
          </a:prstGeom>
        </p:spPr>
        <p:txBody>
          <a:bodyPr wrap="square">
            <a:spAutoFit/>
          </a:bodyPr>
          <a:lstStyle/>
          <a:p>
            <a:pPr marL="285750" indent="-285750">
              <a:spcBef>
                <a:spcPts val="600"/>
              </a:spcBef>
              <a:spcAft>
                <a:spcPts val="600"/>
              </a:spcAft>
              <a:buBlip>
                <a:blip r:embed="rId2"/>
              </a:buBlip>
            </a:pPr>
            <a:r>
              <a:rPr lang="en-US" sz="2000" b="1" dirty="0">
                <a:latin typeface="Times New Roman" pitchFamily="18" charset="0"/>
                <a:cs typeface="Times New Roman" pitchFamily="18" charset="0"/>
              </a:rPr>
              <a:t>Example </a:t>
            </a:r>
            <a:r>
              <a:rPr lang="en-US" sz="2000" b="1" dirty="0" smtClean="0">
                <a:latin typeface="Times New Roman" pitchFamily="18" charset="0"/>
                <a:cs typeface="Times New Roman" pitchFamily="18" charset="0"/>
              </a:rPr>
              <a:t>5.8: </a:t>
            </a:r>
            <a:r>
              <a:rPr lang="en-US" sz="2000" i="1" dirty="0">
                <a:latin typeface="Times New Roman" pitchFamily="1" charset="0"/>
              </a:rPr>
              <a:t>Show the constellation diagrams for an ASK (OOK), BPSK, and QPSK signals</a:t>
            </a:r>
            <a:r>
              <a:rPr lang="en-US" sz="2000" i="1" dirty="0" smtClean="0">
                <a:latin typeface="Times New Roman" pitchFamily="1" charset="0"/>
              </a:rPr>
              <a:t>.</a:t>
            </a:r>
          </a:p>
          <a:p>
            <a:r>
              <a:rPr lang="en-US" sz="2000" i="1" dirty="0" smtClean="0">
                <a:solidFill>
                  <a:schemeClr val="hlink"/>
                </a:solidFill>
                <a:latin typeface="Times New Roman" pitchFamily="1" charset="0"/>
              </a:rPr>
              <a:t>Solution: </a:t>
            </a:r>
            <a:r>
              <a:rPr lang="en-US" sz="2000" i="1" dirty="0" smtClean="0">
                <a:latin typeface="Times" pitchFamily="1" charset="0"/>
              </a:rPr>
              <a:t>Figure </a:t>
            </a:r>
            <a:r>
              <a:rPr lang="en-US" sz="2000" i="1" dirty="0">
                <a:latin typeface="Times" pitchFamily="1" charset="0"/>
              </a:rPr>
              <a:t>5.13 shows the three constellation diagrams.</a:t>
            </a:r>
          </a:p>
          <a:p>
            <a:pPr>
              <a:spcBef>
                <a:spcPts val="600"/>
              </a:spcBef>
              <a:spcAft>
                <a:spcPts val="600"/>
              </a:spcAft>
            </a:pPr>
            <a:endParaRPr lang="en-US" sz="20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3" y="2057400"/>
            <a:ext cx="8135937"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4"/>
          <p:cNvSpPr txBox="1">
            <a:spLocks noChangeArrowheads="1"/>
          </p:cNvSpPr>
          <p:nvPr/>
        </p:nvSpPr>
        <p:spPr bwMode="auto">
          <a:xfrm>
            <a:off x="1905000" y="3962400"/>
            <a:ext cx="41944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chemeClr val="folHlink"/>
                </a:solidFill>
                <a:latin typeface="Times New Roman" pitchFamily="1" charset="0"/>
              </a:rPr>
              <a:t>Figure 5.13  </a:t>
            </a:r>
            <a:r>
              <a:rPr lang="en-US" b="1" i="1" dirty="0">
                <a:latin typeface="Times New Roman" pitchFamily="1" charset="0"/>
              </a:rPr>
              <a:t>Three constellation diagrams</a:t>
            </a:r>
          </a:p>
        </p:txBody>
      </p:sp>
      <p:pic>
        <p:nvPicPr>
          <p:cNvPr id="9"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231" y="4495800"/>
            <a:ext cx="7467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2"/>
          <p:cNvSpPr txBox="1">
            <a:spLocks noChangeArrowheads="1"/>
          </p:cNvSpPr>
          <p:nvPr/>
        </p:nvSpPr>
        <p:spPr bwMode="auto">
          <a:xfrm>
            <a:off x="2355353" y="6172200"/>
            <a:ext cx="48768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smtClean="0">
                <a:solidFill>
                  <a:srgbClr val="0000FF"/>
                </a:solidFill>
                <a:latin typeface="Times New Roman" pitchFamily="18" charset="0"/>
              </a:rPr>
              <a:t>Figure</a:t>
            </a:r>
            <a:r>
              <a:rPr lang="en-US" altLang="en-US" dirty="0" smtClean="0">
                <a:solidFill>
                  <a:schemeClr val="accent2"/>
                </a:solidFill>
                <a:latin typeface="Times New Roman" pitchFamily="18" charset="0"/>
              </a:rPr>
              <a:t>    </a:t>
            </a:r>
            <a:r>
              <a:rPr lang="en-US" altLang="en-US" i="1" dirty="0">
                <a:latin typeface="Times New Roman" pitchFamily="18" charset="0"/>
              </a:rPr>
              <a:t>PSK constellation</a:t>
            </a:r>
          </a:p>
        </p:txBody>
      </p:sp>
    </p:spTree>
    <p:extLst>
      <p:ext uri="{BB962C8B-B14F-4D97-AF65-F5344CB8AC3E}">
        <p14:creationId xmlns:p14="http://schemas.microsoft.com/office/powerpoint/2010/main" val="3326303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21</a:t>
            </a:r>
            <a:endParaRPr lang="en-US" sz="1400" dirty="0">
              <a:latin typeface="Times New Roman" pitchFamily="18" charset="0"/>
              <a:cs typeface="Times New Roman" pitchFamily="18" charset="0"/>
            </a:endParaRPr>
          </a:p>
        </p:txBody>
      </p:sp>
      <p:sp>
        <p:nvSpPr>
          <p:cNvPr id="13316"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6" name="Rectangle 1"/>
          <p:cNvSpPr>
            <a:spLocks noChangeArrowheads="1"/>
          </p:cNvSpPr>
          <p:nvPr/>
        </p:nvSpPr>
        <p:spPr bwMode="auto">
          <a:xfrm>
            <a:off x="1752600" y="76200"/>
            <a:ext cx="6082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5-1   </a:t>
            </a:r>
            <a:r>
              <a:rPr lang="en-US" sz="3200" dirty="0" smtClean="0">
                <a:latin typeface="Times New Roman" pitchFamily="18" charset="0"/>
                <a:cs typeface="Times New Roman" pitchFamily="18" charset="0"/>
              </a:rPr>
              <a:t>Digital-To-Analog Conversion</a:t>
            </a:r>
            <a:endParaRPr lang="en-US" sz="3200" dirty="0">
              <a:latin typeface="Times New Roman" pitchFamily="18" charset="0"/>
              <a:cs typeface="Times New Roman" pitchFamily="18" charset="0"/>
            </a:endParaRPr>
          </a:p>
        </p:txBody>
      </p:sp>
      <p:sp>
        <p:nvSpPr>
          <p:cNvPr id="5" name="Rectangle 4"/>
          <p:cNvSpPr/>
          <p:nvPr/>
        </p:nvSpPr>
        <p:spPr>
          <a:xfrm>
            <a:off x="152400" y="838200"/>
            <a:ext cx="8991600" cy="5093702"/>
          </a:xfrm>
          <a:prstGeom prst="rect">
            <a:avLst/>
          </a:prstGeom>
        </p:spPr>
        <p:txBody>
          <a:bodyPr wrap="square">
            <a:spAutoFit/>
          </a:bodyPr>
          <a:lstStyle/>
          <a:p>
            <a:pPr marL="285750" indent="-285750">
              <a:spcBef>
                <a:spcPts val="600"/>
              </a:spcBef>
              <a:spcAft>
                <a:spcPts val="600"/>
              </a:spcAft>
              <a:buBlip>
                <a:blip r:embed="rId2"/>
              </a:buBlip>
            </a:pPr>
            <a:r>
              <a:rPr lang="en-US" sz="2000" b="1" dirty="0">
                <a:latin typeface="Times New Roman" pitchFamily="18" charset="0"/>
                <a:cs typeface="Times New Roman" pitchFamily="18" charset="0"/>
              </a:rPr>
              <a:t>Quadrature </a:t>
            </a:r>
            <a:r>
              <a:rPr lang="en-US" sz="2000" b="1" dirty="0" smtClean="0">
                <a:latin typeface="Times New Roman" pitchFamily="18" charset="0"/>
                <a:cs typeface="Times New Roman" pitchFamily="18" charset="0"/>
              </a:rPr>
              <a:t>Amplitude Modulation (QAM):</a:t>
            </a:r>
          </a:p>
          <a:p>
            <a:pPr marL="800100" lvl="1" indent="-342900">
              <a:spcBef>
                <a:spcPts val="600"/>
              </a:spcBef>
              <a:spcAft>
                <a:spcPts val="600"/>
              </a:spcAft>
              <a:buFont typeface="Wingdings" pitchFamily="2" charset="2"/>
              <a:buChar char="§"/>
            </a:pPr>
            <a:r>
              <a:rPr lang="en-US" sz="2000" dirty="0">
                <a:latin typeface="Times New Roman" pitchFamily="18" charset="0"/>
                <a:cs typeface="Times New Roman" pitchFamily="18" charset="0"/>
              </a:rPr>
              <a:t>Quadrature amplitude modulation is a combination of ASK and </a:t>
            </a:r>
            <a:r>
              <a:rPr lang="en-US" sz="2000" dirty="0" smtClean="0">
                <a:latin typeface="Times New Roman" pitchFamily="18" charset="0"/>
                <a:cs typeface="Times New Roman" pitchFamily="18" charset="0"/>
              </a:rPr>
              <a:t>PSK, so </a:t>
            </a:r>
            <a:r>
              <a:rPr lang="en-US" sz="2000" dirty="0">
                <a:latin typeface="Times New Roman" pitchFamily="18" charset="0"/>
                <a:cs typeface="Times New Roman" pitchFamily="18" charset="0"/>
              </a:rPr>
              <a:t>that a maximum contrast between each signal unit (bit, </a:t>
            </a:r>
            <a:r>
              <a:rPr lang="en-US" sz="2000" dirty="0" err="1">
                <a:latin typeface="Times New Roman" pitchFamily="18" charset="0"/>
                <a:cs typeface="Times New Roman" pitchFamily="18" charset="0"/>
              </a:rPr>
              <a:t>dibit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tribit</a:t>
            </a:r>
            <a:r>
              <a:rPr lang="en-US" sz="2000" dirty="0">
                <a:latin typeface="Times New Roman" pitchFamily="18" charset="0"/>
                <a:cs typeface="Times New Roman" pitchFamily="18" charset="0"/>
              </a:rPr>
              <a:t>, and so on) is </a:t>
            </a:r>
            <a:r>
              <a:rPr lang="en-US" sz="2000" dirty="0" smtClean="0">
                <a:latin typeface="Times New Roman" pitchFamily="18" charset="0"/>
                <a:cs typeface="Times New Roman" pitchFamily="18" charset="0"/>
              </a:rPr>
              <a:t>achieved.</a:t>
            </a:r>
            <a:endParaRPr lang="en-US" sz="2000" dirty="0">
              <a:latin typeface="Times New Roman" pitchFamily="18" charset="0"/>
              <a:cs typeface="Times New Roman" pitchFamily="18" charset="0"/>
            </a:endParaRPr>
          </a:p>
          <a:p>
            <a:pPr marL="800100" lvl="1" indent="-342900">
              <a:spcBef>
                <a:spcPts val="600"/>
              </a:spcBef>
              <a:spcAft>
                <a:spcPts val="600"/>
              </a:spcAft>
              <a:buFont typeface="Wingdings" pitchFamily="2" charset="2"/>
              <a:buChar char="§"/>
            </a:pPr>
            <a:r>
              <a:rPr lang="en-US" sz="2000" dirty="0">
                <a:latin typeface="Times New Roman" pitchFamily="18" charset="0"/>
                <a:cs typeface="Times New Roman" pitchFamily="18" charset="0"/>
              </a:rPr>
              <a:t>x number of variations in phase and y variations in amplitude </a:t>
            </a:r>
          </a:p>
          <a:p>
            <a:pPr marL="800100" lvl="1" indent="-342900">
              <a:spcBef>
                <a:spcPts val="600"/>
              </a:spcBef>
              <a:spcAft>
                <a:spcPts val="600"/>
              </a:spcAft>
              <a:buFont typeface="Wingdings" pitchFamily="2" charset="2"/>
              <a:buChar char="§"/>
            </a:pPr>
            <a:r>
              <a:rPr lang="en-US" sz="2000" dirty="0">
                <a:latin typeface="Times New Roman" pitchFamily="18" charset="0"/>
                <a:cs typeface="Times New Roman" pitchFamily="18" charset="0"/>
              </a:rPr>
              <a:t>Number of phase shifts is always larger than number of amplitude shifts due to amplitude susceptibility to noise</a:t>
            </a:r>
          </a:p>
          <a:p>
            <a:pPr marL="800100" lvl="1" indent="-342900">
              <a:spcBef>
                <a:spcPts val="600"/>
              </a:spcBef>
              <a:spcAft>
                <a:spcPts val="600"/>
              </a:spcAft>
              <a:buFont typeface="Wingdings" pitchFamily="2" charset="2"/>
              <a:buChar char="§"/>
            </a:pPr>
            <a:r>
              <a:rPr lang="en-US" sz="2000" dirty="0">
                <a:latin typeface="Times New Roman" pitchFamily="18" charset="0"/>
                <a:cs typeface="Times New Roman" pitchFamily="18" charset="0"/>
              </a:rPr>
              <a:t>QAM is therefore less susceptible to noise than ASK</a:t>
            </a:r>
          </a:p>
          <a:p>
            <a:pPr marL="800100" lvl="1" indent="-342900">
              <a:spcBef>
                <a:spcPts val="600"/>
              </a:spcBef>
              <a:spcAft>
                <a:spcPts val="600"/>
              </a:spcAft>
              <a:buFont typeface="Wingdings" pitchFamily="2" charset="2"/>
              <a:buChar char="§"/>
            </a:pPr>
            <a:r>
              <a:rPr lang="en-US" sz="2000" dirty="0">
                <a:latin typeface="Times New Roman" pitchFamily="18" charset="0"/>
                <a:cs typeface="Times New Roman" pitchFamily="18" charset="0"/>
              </a:rPr>
              <a:t>Same bandwidth is required for ASK and PSK</a:t>
            </a:r>
          </a:p>
          <a:p>
            <a:pPr marL="800100" lvl="1" indent="-342900">
              <a:spcBef>
                <a:spcPts val="600"/>
              </a:spcBef>
              <a:spcAft>
                <a:spcPts val="600"/>
              </a:spcAft>
              <a:buFont typeface="Wingdings" pitchFamily="2" charset="2"/>
              <a:buChar char="§"/>
            </a:pPr>
            <a:endParaRPr lang="en-US" sz="2000" dirty="0" smtClean="0">
              <a:latin typeface="Times New Roman" pitchFamily="18" charset="0"/>
              <a:cs typeface="Times New Roman" pitchFamily="18" charset="0"/>
            </a:endParaRPr>
          </a:p>
          <a:p>
            <a:pPr>
              <a:spcBef>
                <a:spcPts val="600"/>
              </a:spcBef>
              <a:spcAft>
                <a:spcPts val="600"/>
              </a:spcAft>
            </a:pPr>
            <a:endParaRPr lang="en-US" sz="2000" b="1" dirty="0" smtClean="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45" y="4419600"/>
            <a:ext cx="8610600" cy="183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4"/>
          <p:cNvSpPr txBox="1">
            <a:spLocks noChangeArrowheads="1"/>
          </p:cNvSpPr>
          <p:nvPr/>
        </p:nvSpPr>
        <p:spPr bwMode="auto">
          <a:xfrm>
            <a:off x="1966555" y="6153090"/>
            <a:ext cx="57296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dirty="0">
                <a:solidFill>
                  <a:schemeClr val="folHlink"/>
                </a:solidFill>
                <a:latin typeface="Times New Roman" pitchFamily="1" charset="0"/>
              </a:rPr>
              <a:t>Figure 5.14  </a:t>
            </a:r>
            <a:r>
              <a:rPr lang="en-US" sz="2000" b="1" i="1" dirty="0">
                <a:latin typeface="Times New Roman" pitchFamily="1" charset="0"/>
              </a:rPr>
              <a:t>Constellation diagrams for some QAMs</a:t>
            </a:r>
          </a:p>
        </p:txBody>
      </p:sp>
    </p:spTree>
    <p:extLst>
      <p:ext uri="{BB962C8B-B14F-4D97-AF65-F5344CB8AC3E}">
        <p14:creationId xmlns:p14="http://schemas.microsoft.com/office/powerpoint/2010/main" val="33263032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52600"/>
            <a:ext cx="8763000"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19"/>
          <p:cNvSpPr txBox="1">
            <a:spLocks noChangeArrowheads="1"/>
          </p:cNvSpPr>
          <p:nvPr/>
        </p:nvSpPr>
        <p:spPr bwMode="auto">
          <a:xfrm>
            <a:off x="152400" y="1219200"/>
            <a:ext cx="594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b="1">
                <a:solidFill>
                  <a:schemeClr val="folHlink"/>
                </a:solidFill>
                <a:latin typeface="Times New Roman" pitchFamily="18" charset="0"/>
              </a:rPr>
              <a:t>Figure 5.14  </a:t>
            </a:r>
            <a:r>
              <a:rPr lang="en-US" sz="2000" b="1" i="1">
                <a:latin typeface="Times New Roman" pitchFamily="18" charset="0"/>
              </a:rPr>
              <a:t>Constellation diagrams for some QAMs</a:t>
            </a:r>
          </a:p>
        </p:txBody>
      </p:sp>
      <p:pic>
        <p:nvPicPr>
          <p:cNvPr id="19461"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890963"/>
            <a:ext cx="7239000" cy="296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
          <p:cNvSpPr>
            <a:spLocks noChangeArrowheads="1"/>
          </p:cNvSpPr>
          <p:nvPr/>
        </p:nvSpPr>
        <p:spPr bwMode="auto">
          <a:xfrm>
            <a:off x="1752600" y="76200"/>
            <a:ext cx="6082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5-1   </a:t>
            </a:r>
            <a:r>
              <a:rPr lang="en-US" sz="3200" dirty="0" smtClean="0">
                <a:latin typeface="Times New Roman" pitchFamily="18" charset="0"/>
                <a:cs typeface="Times New Roman" pitchFamily="18" charset="0"/>
              </a:rPr>
              <a:t>Digital-To-Analog Conversion</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4514059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0" y="914400"/>
            <a:ext cx="8763000" cy="2971800"/>
          </a:xfrm>
          <a:noFill/>
        </p:spPr>
      </p:pic>
      <p:pic>
        <p:nvPicPr>
          <p:cNvPr id="20484" name="Picture 8"/>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04800" y="3962400"/>
            <a:ext cx="8382000" cy="2667000"/>
          </a:xfrm>
          <a:noFill/>
        </p:spPr>
      </p:pic>
      <p:sp>
        <p:nvSpPr>
          <p:cNvPr id="6" name="Rectangle 1"/>
          <p:cNvSpPr>
            <a:spLocks noChangeArrowheads="1"/>
          </p:cNvSpPr>
          <p:nvPr/>
        </p:nvSpPr>
        <p:spPr bwMode="auto">
          <a:xfrm>
            <a:off x="1752600" y="76200"/>
            <a:ext cx="6082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5-1   </a:t>
            </a:r>
            <a:r>
              <a:rPr lang="en-US" sz="3200" dirty="0" smtClean="0">
                <a:latin typeface="Times New Roman" pitchFamily="18" charset="0"/>
                <a:cs typeface="Times New Roman" pitchFamily="18" charset="0"/>
              </a:rPr>
              <a:t>Digital-To-Analog Conversion</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6163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b="1">
              <a:latin typeface="Times New Roman" pitchFamily="18" charset="0"/>
            </a:endParaRPr>
          </a:p>
        </p:txBody>
      </p:sp>
      <p:sp>
        <p:nvSpPr>
          <p:cNvPr id="797701" name="Rectangle 5"/>
          <p:cNvSpPr>
            <a:spLocks noChangeArrowheads="1"/>
          </p:cNvSpPr>
          <p:nvPr/>
        </p:nvSpPr>
        <p:spPr bwMode="auto">
          <a:xfrm>
            <a:off x="191076" y="990600"/>
            <a:ext cx="8800523" cy="1323439"/>
          </a:xfrm>
          <a:prstGeom prst="rect">
            <a:avLst/>
          </a:prstGeom>
          <a:noFill/>
          <a:ln w="9525">
            <a:noFill/>
            <a:miter lim="800000"/>
            <a:headEnd/>
            <a:tailEnd/>
          </a:ln>
          <a:effectLst/>
        </p:spPr>
        <p:txBody>
          <a:bodyPr wrap="square" anchor="ctr">
            <a:spAutoFit/>
          </a:bodyPr>
          <a:lstStyle/>
          <a:p>
            <a:pPr algn="just">
              <a:defRPr/>
            </a:pPr>
            <a:r>
              <a:rPr lang="en-US" sz="2000" dirty="0">
                <a:latin typeface="Times New Roman" pitchFamily="18" charset="0"/>
              </a:rPr>
              <a:t>Analog-to-analog conversion is the representation of analog information by an analog signal. One may ask why we need to modulate an analog signal; it is already analog. Modulation is needed if the medium is </a:t>
            </a:r>
            <a:r>
              <a:rPr lang="en-US" sz="2000" dirty="0" err="1">
                <a:latin typeface="Times New Roman" pitchFamily="18" charset="0"/>
              </a:rPr>
              <a:t>bandpass</a:t>
            </a:r>
            <a:r>
              <a:rPr lang="en-US" sz="2000" dirty="0">
                <a:latin typeface="Times New Roman" pitchFamily="18" charset="0"/>
              </a:rPr>
              <a:t> in nature or if only a </a:t>
            </a:r>
            <a:r>
              <a:rPr lang="en-US" sz="2000" dirty="0" err="1">
                <a:latin typeface="Times New Roman" pitchFamily="18" charset="0"/>
              </a:rPr>
              <a:t>bandpass</a:t>
            </a:r>
            <a:r>
              <a:rPr lang="en-US" sz="2000" dirty="0">
                <a:latin typeface="Times New Roman" pitchFamily="18" charset="0"/>
              </a:rPr>
              <a:t> channel is available to us. </a:t>
            </a:r>
          </a:p>
        </p:txBody>
      </p:sp>
      <p:pic>
        <p:nvPicPr>
          <p:cNvPr id="2765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038600"/>
            <a:ext cx="8391525"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ext Box 9"/>
          <p:cNvSpPr txBox="1">
            <a:spLocks noChangeArrowheads="1"/>
          </p:cNvSpPr>
          <p:nvPr/>
        </p:nvSpPr>
        <p:spPr bwMode="auto">
          <a:xfrm>
            <a:off x="0" y="3200400"/>
            <a:ext cx="554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folHlink"/>
                </a:solidFill>
                <a:latin typeface="Times New Roman" pitchFamily="18" charset="0"/>
              </a:rPr>
              <a:t>Figure 5.15  </a:t>
            </a:r>
            <a:r>
              <a:rPr lang="en-US" sz="2000" b="1" i="1">
                <a:latin typeface="Times New Roman" pitchFamily="18" charset="0"/>
              </a:rPr>
              <a:t>Types of analog-to-analog modulation</a:t>
            </a:r>
          </a:p>
        </p:txBody>
      </p:sp>
      <p:sp>
        <p:nvSpPr>
          <p:cNvPr id="8" name="Rectangle 1"/>
          <p:cNvSpPr>
            <a:spLocks noChangeArrowheads="1"/>
          </p:cNvSpPr>
          <p:nvPr/>
        </p:nvSpPr>
        <p:spPr bwMode="auto">
          <a:xfrm>
            <a:off x="1752600" y="76200"/>
            <a:ext cx="61286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smtClean="0">
                <a:latin typeface="Times New Roman" pitchFamily="18" charset="0"/>
                <a:cs typeface="Times New Roman" pitchFamily="18" charset="0"/>
              </a:rPr>
              <a:t>5-2   Analog-To-Analog Conversion</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9284058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381000" y="974725"/>
            <a:ext cx="3883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folHlink"/>
                </a:solidFill>
                <a:latin typeface="Times New Roman" pitchFamily="18" charset="0"/>
              </a:rPr>
              <a:t>Figure 5.16  </a:t>
            </a:r>
            <a:r>
              <a:rPr lang="en-US" sz="2000" b="1" i="1">
                <a:latin typeface="Times New Roman" pitchFamily="18" charset="0"/>
              </a:rPr>
              <a:t>Amplitude modulation</a:t>
            </a:r>
          </a:p>
        </p:txBody>
      </p:sp>
      <p:pic>
        <p:nvPicPr>
          <p:cNvPr id="2867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6212"/>
            <a:ext cx="8001000" cy="358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761038"/>
            <a:ext cx="6919913"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 Box 9"/>
          <p:cNvSpPr txBox="1">
            <a:spLocks noChangeArrowheads="1"/>
          </p:cNvSpPr>
          <p:nvPr/>
        </p:nvSpPr>
        <p:spPr bwMode="auto">
          <a:xfrm>
            <a:off x="5861050" y="5334000"/>
            <a:ext cx="328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solidFill>
                  <a:schemeClr val="folHlink"/>
                </a:solidFill>
                <a:latin typeface="Times New Roman" pitchFamily="18" charset="0"/>
              </a:rPr>
              <a:t>Figure 5.17  </a:t>
            </a:r>
            <a:r>
              <a:rPr lang="en-US" b="1" i="1">
                <a:latin typeface="Times New Roman" pitchFamily="18" charset="0"/>
              </a:rPr>
              <a:t>AM band allocation</a:t>
            </a:r>
          </a:p>
        </p:txBody>
      </p:sp>
    </p:spTree>
    <p:extLst>
      <p:ext uri="{BB962C8B-B14F-4D97-AF65-F5344CB8AC3E}">
        <p14:creationId xmlns:p14="http://schemas.microsoft.com/office/powerpoint/2010/main" val="27747787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381000" y="228600"/>
            <a:ext cx="3927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folHlink"/>
                </a:solidFill>
                <a:latin typeface="Times New Roman" pitchFamily="18" charset="0"/>
              </a:rPr>
              <a:t>Figure 5.18  </a:t>
            </a:r>
            <a:r>
              <a:rPr lang="en-US" sz="2000" b="1" i="1">
                <a:latin typeface="Times New Roman" pitchFamily="18" charset="0"/>
              </a:rPr>
              <a:t>Frequency modulation</a:t>
            </a:r>
          </a:p>
        </p:txBody>
      </p:sp>
      <p:pic>
        <p:nvPicPr>
          <p:cNvPr id="2969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762000"/>
            <a:ext cx="7772400"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7"/>
          <p:cNvSpPr>
            <a:spLocks noChangeArrowheads="1"/>
          </p:cNvSpPr>
          <p:nvPr/>
        </p:nvSpPr>
        <p:spPr bwMode="auto">
          <a:xfrm>
            <a:off x="0" y="4648200"/>
            <a:ext cx="8953500" cy="701675"/>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algn="ctr" eaLnBrk="0" hangingPunct="0"/>
            <a:r>
              <a:rPr lang="en-US" sz="2000" b="1"/>
              <a:t>The total bandwidth required for FM can be determined from the bandwidth of the audio signal: B</a:t>
            </a:r>
            <a:r>
              <a:rPr lang="en-US" sz="2000" b="1" baseline="-25000"/>
              <a:t>FM</a:t>
            </a:r>
            <a:r>
              <a:rPr lang="en-US" sz="2000" b="1"/>
              <a:t> = 2(1 + β)B.</a:t>
            </a:r>
          </a:p>
        </p:txBody>
      </p:sp>
      <p:pic>
        <p:nvPicPr>
          <p:cNvPr id="2970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486400"/>
            <a:ext cx="70199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 Box 9"/>
          <p:cNvSpPr txBox="1">
            <a:spLocks noChangeArrowheads="1"/>
          </p:cNvSpPr>
          <p:nvPr/>
        </p:nvSpPr>
        <p:spPr bwMode="auto">
          <a:xfrm>
            <a:off x="7239000" y="5486400"/>
            <a:ext cx="1905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folHlink"/>
                </a:solidFill>
                <a:latin typeface="Times New Roman" pitchFamily="18" charset="0"/>
              </a:rPr>
              <a:t>Figure 5.19  </a:t>
            </a:r>
            <a:r>
              <a:rPr lang="en-US" sz="2000" b="1" i="1">
                <a:latin typeface="Times New Roman" pitchFamily="18" charset="0"/>
              </a:rPr>
              <a:t>FM band allocation</a:t>
            </a:r>
          </a:p>
        </p:txBody>
      </p:sp>
    </p:spTree>
    <p:extLst>
      <p:ext uri="{BB962C8B-B14F-4D97-AF65-F5344CB8AC3E}">
        <p14:creationId xmlns:p14="http://schemas.microsoft.com/office/powerpoint/2010/main" val="3485081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381000" y="228600"/>
            <a:ext cx="3433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folHlink"/>
                </a:solidFill>
                <a:latin typeface="Times New Roman" pitchFamily="18" charset="0"/>
              </a:rPr>
              <a:t>Figure 5.20  </a:t>
            </a:r>
            <a:r>
              <a:rPr lang="en-US" sz="2000" b="1" i="1">
                <a:latin typeface="Times New Roman" pitchFamily="18" charset="0"/>
              </a:rPr>
              <a:t>Phase modulation</a:t>
            </a:r>
          </a:p>
        </p:txBody>
      </p:sp>
      <p:pic>
        <p:nvPicPr>
          <p:cNvPr id="307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00" y="762000"/>
            <a:ext cx="87757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Rectangle 7"/>
          <p:cNvSpPr>
            <a:spLocks noChangeArrowheads="1"/>
          </p:cNvSpPr>
          <p:nvPr/>
        </p:nvSpPr>
        <p:spPr bwMode="auto">
          <a:xfrm>
            <a:off x="304800" y="5029200"/>
            <a:ext cx="8839200" cy="118745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algn="ctr" eaLnBrk="0" hangingPunct="0"/>
            <a:r>
              <a:rPr lang="en-US" sz="2400" b="1"/>
              <a:t>The total bandwidth required for PM can be determined from the bandwidth and maximum amplitude of the modulating signal:B</a:t>
            </a:r>
            <a:r>
              <a:rPr lang="en-US" sz="2400" b="1" baseline="-25000"/>
              <a:t>PM</a:t>
            </a:r>
            <a:r>
              <a:rPr lang="en-US" sz="2400" b="1"/>
              <a:t> = 2(1 + β)B.</a:t>
            </a:r>
          </a:p>
        </p:txBody>
      </p:sp>
    </p:spTree>
    <p:extLst>
      <p:ext uri="{BB962C8B-B14F-4D97-AF65-F5344CB8AC3E}">
        <p14:creationId xmlns:p14="http://schemas.microsoft.com/office/powerpoint/2010/main" val="1020355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ustomShape 2"/>
          <p:cNvSpPr>
            <a:spLocks noChangeArrowheads="1"/>
          </p:cNvSpPr>
          <p:nvPr/>
        </p:nvSpPr>
        <p:spPr bwMode="auto">
          <a:xfrm>
            <a:off x="152400" y="914400"/>
            <a:ext cx="8915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lgn="just">
              <a:buSzPct val="100000"/>
              <a:buFontTx/>
              <a:buBlip>
                <a:blip r:embed="rId2"/>
              </a:buBlip>
            </a:pPr>
            <a:r>
              <a:rPr lang="en-US" altLang="zh-TW" sz="2000" b="1" dirty="0">
                <a:latin typeface="Times New Roman" pitchFamily="18" charset="0"/>
                <a:cs typeface="Times New Roman" pitchFamily="18" charset="0"/>
              </a:rPr>
              <a:t>Data Encoding </a:t>
            </a:r>
            <a:r>
              <a:rPr lang="en-US" altLang="zh-TW" sz="2000" dirty="0">
                <a:latin typeface="Times New Roman" pitchFamily="18" charset="0"/>
                <a:cs typeface="Times New Roman" pitchFamily="18" charset="0"/>
              </a:rPr>
              <a:t>refers the various techniques of impressing data (0,1) or information on an electrical, electromagnetic or optical signal that would propagate through the physical medium making up the communication link between the two devices.</a:t>
            </a:r>
          </a:p>
          <a:p>
            <a:pPr lvl="1" algn="just">
              <a:buSzPct val="100000"/>
            </a:pPr>
            <a:endParaRPr lang="en-US" sz="2000" dirty="0">
              <a:latin typeface="Times New Roman" pitchFamily="18" charset="0"/>
              <a:cs typeface="Times New Roman" pitchFamily="18" charset="0"/>
            </a:endParaRPr>
          </a:p>
          <a:p>
            <a:pPr lvl="1">
              <a:buSzPct val="100000"/>
            </a:pPr>
            <a:endParaRPr lang="en-US" sz="2000" dirty="0"/>
          </a:p>
        </p:txBody>
      </p:sp>
      <p:sp>
        <p:nvSpPr>
          <p:cNvPr id="7171"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a:latin typeface="Times New Roman" pitchFamily="18" charset="0"/>
                <a:cs typeface="Times New Roman" pitchFamily="18" charset="0"/>
              </a:rPr>
              <a:t>03</a:t>
            </a:r>
          </a:p>
        </p:txBody>
      </p:sp>
      <p:sp>
        <p:nvSpPr>
          <p:cNvPr id="7172"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7173" name="Rectangle 1"/>
          <p:cNvSpPr>
            <a:spLocks noChangeArrowheads="1"/>
          </p:cNvSpPr>
          <p:nvPr/>
        </p:nvSpPr>
        <p:spPr bwMode="auto">
          <a:xfrm>
            <a:off x="1752600" y="76200"/>
            <a:ext cx="6082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5-1   </a:t>
            </a:r>
            <a:r>
              <a:rPr lang="en-US" sz="3200" dirty="0" smtClean="0">
                <a:latin typeface="Times New Roman" pitchFamily="18" charset="0"/>
                <a:cs typeface="Times New Roman" pitchFamily="18" charset="0"/>
              </a:rPr>
              <a:t>Digital-To-Analog Conversion</a:t>
            </a:r>
            <a:endParaRPr lang="en-US" sz="3200" dirty="0">
              <a:latin typeface="Times New Roman" pitchFamily="18" charset="0"/>
              <a:cs typeface="Times New Roman" pitchFamily="18" charset="0"/>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86000"/>
            <a:ext cx="8534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ustomShape 2"/>
          <p:cNvSpPr>
            <a:spLocks noChangeArrowheads="1"/>
          </p:cNvSpPr>
          <p:nvPr/>
        </p:nvSpPr>
        <p:spPr bwMode="auto">
          <a:xfrm>
            <a:off x="228600" y="1066800"/>
            <a:ext cx="8915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lgn="just">
              <a:buSzPct val="100000"/>
              <a:buBlip>
                <a:blip r:embed="rId2"/>
              </a:buBlip>
              <a:defRPr/>
            </a:pPr>
            <a:r>
              <a:rPr lang="en-US" sz="2400" b="1" dirty="0">
                <a:solidFill>
                  <a:srgbClr val="0070C0"/>
                </a:solidFill>
                <a:latin typeface="Times New Roman" pitchFamily="18" charset="0"/>
                <a:ea typeface="+mn-ea"/>
                <a:cs typeface="Times New Roman" pitchFamily="18" charset="0"/>
              </a:rPr>
              <a:t>Digital-to-analog conversion </a:t>
            </a:r>
            <a:r>
              <a:rPr lang="en-US" sz="2400" dirty="0">
                <a:latin typeface="Times New Roman" pitchFamily="18" charset="0"/>
                <a:ea typeface="+mn-ea"/>
                <a:cs typeface="Times New Roman" pitchFamily="18" charset="0"/>
              </a:rPr>
              <a:t>is the process of changing one of the characteristics of an analog signal based on the information in digital data. </a:t>
            </a:r>
          </a:p>
          <a:p>
            <a:pPr lvl="1" algn="just">
              <a:buSzPct val="100000"/>
              <a:defRPr/>
            </a:pPr>
            <a:endParaRPr lang="en-US" sz="2000" dirty="0">
              <a:latin typeface="Times New Roman" pitchFamily="18" charset="0"/>
              <a:ea typeface="+mn-ea"/>
              <a:cs typeface="Times New Roman" pitchFamily="18" charset="0"/>
            </a:endParaRPr>
          </a:p>
        </p:txBody>
      </p:sp>
      <p:sp>
        <p:nvSpPr>
          <p:cNvPr id="8195"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a:latin typeface="Times New Roman" pitchFamily="18" charset="0"/>
                <a:cs typeface="Times New Roman" pitchFamily="18" charset="0"/>
              </a:rPr>
              <a:t>04</a:t>
            </a:r>
          </a:p>
        </p:txBody>
      </p:sp>
      <p:sp>
        <p:nvSpPr>
          <p:cNvPr id="8196"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6" name="Rectangle 1"/>
          <p:cNvSpPr>
            <a:spLocks noChangeArrowheads="1"/>
          </p:cNvSpPr>
          <p:nvPr/>
        </p:nvSpPr>
        <p:spPr bwMode="auto">
          <a:xfrm>
            <a:off x="1752600" y="76200"/>
            <a:ext cx="6082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5-1   </a:t>
            </a:r>
            <a:r>
              <a:rPr lang="en-US" sz="3200" dirty="0" smtClean="0">
                <a:latin typeface="Times New Roman" pitchFamily="18" charset="0"/>
                <a:cs typeface="Times New Roman" pitchFamily="18" charset="0"/>
              </a:rPr>
              <a:t>Digital-To-Analog Conversion</a:t>
            </a:r>
            <a:endParaRPr lang="en-US" sz="3200" dirty="0">
              <a:latin typeface="Times New Roman" pitchFamily="18" charset="0"/>
              <a:cs typeface="Times New Roman" pitchFamily="18" charset="0"/>
            </a:endParaRPr>
          </a:p>
        </p:txBody>
      </p:sp>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90800"/>
            <a:ext cx="87630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0"/>
          <p:cNvSpPr txBox="1">
            <a:spLocks noChangeArrowheads="1"/>
          </p:cNvSpPr>
          <p:nvPr/>
        </p:nvSpPr>
        <p:spPr bwMode="auto">
          <a:xfrm>
            <a:off x="2516187" y="5394325"/>
            <a:ext cx="4418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a:solidFill>
                  <a:schemeClr val="folHlink"/>
                </a:solidFill>
                <a:latin typeface="Times New Roman" pitchFamily="1" charset="0"/>
              </a:rPr>
              <a:t>Figure 5.1  </a:t>
            </a:r>
            <a:r>
              <a:rPr lang="en-US" sz="2000" b="1" i="1" dirty="0">
                <a:latin typeface="Times New Roman" pitchFamily="1" charset="0"/>
              </a:rPr>
              <a:t>Digital-to-analog conversion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ustomShape 2"/>
          <p:cNvSpPr>
            <a:spLocks noChangeArrowheads="1"/>
          </p:cNvSpPr>
          <p:nvPr/>
        </p:nvSpPr>
        <p:spPr bwMode="auto">
          <a:xfrm>
            <a:off x="152400" y="838200"/>
            <a:ext cx="8991600" cy="566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lvl="1">
              <a:defRPr/>
            </a:pPr>
            <a:endParaRPr lang="en-US" sz="2000" dirty="0">
              <a:latin typeface="Times New Roman" pitchFamily="18" charset="0"/>
              <a:ea typeface="+mn-ea"/>
              <a:cs typeface="Times New Roman" pitchFamily="18" charset="0"/>
            </a:endParaRPr>
          </a:p>
        </p:txBody>
      </p:sp>
      <p:sp>
        <p:nvSpPr>
          <p:cNvPr id="9219"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a:latin typeface="Times New Roman" pitchFamily="18" charset="0"/>
                <a:cs typeface="Times New Roman" pitchFamily="18" charset="0"/>
              </a:rPr>
              <a:t>05</a:t>
            </a:r>
          </a:p>
        </p:txBody>
      </p:sp>
      <p:sp>
        <p:nvSpPr>
          <p:cNvPr id="9220"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6" name="Rectangle 1"/>
          <p:cNvSpPr>
            <a:spLocks noChangeArrowheads="1"/>
          </p:cNvSpPr>
          <p:nvPr/>
        </p:nvSpPr>
        <p:spPr bwMode="auto">
          <a:xfrm>
            <a:off x="1752600" y="76200"/>
            <a:ext cx="6082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5-1   </a:t>
            </a:r>
            <a:r>
              <a:rPr lang="en-US" sz="3200" dirty="0" smtClean="0">
                <a:latin typeface="Times New Roman" pitchFamily="18" charset="0"/>
                <a:cs typeface="Times New Roman" pitchFamily="18" charset="0"/>
              </a:rPr>
              <a:t>Digital-To-Analog Conversion</a:t>
            </a:r>
            <a:endParaRPr lang="en-US" sz="3200" dirty="0">
              <a:latin typeface="Times New Roman" pitchFamily="18" charset="0"/>
              <a:cs typeface="Times New Roman" pitchFamily="18" charset="0"/>
            </a:endParaRPr>
          </a:p>
        </p:txBody>
      </p:sp>
      <p:pic>
        <p:nvPicPr>
          <p:cNvPr id="8" name="Picture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1371600"/>
            <a:ext cx="8401050"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
          <p:cNvSpPr txBox="1">
            <a:spLocks noChangeArrowheads="1"/>
          </p:cNvSpPr>
          <p:nvPr/>
        </p:nvSpPr>
        <p:spPr bwMode="auto">
          <a:xfrm>
            <a:off x="2277068" y="4953000"/>
            <a:ext cx="5557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latin typeface="Times New Roman" pitchFamily="1" charset="0"/>
              </a:rPr>
              <a:t>Figure 5.2  </a:t>
            </a:r>
            <a:r>
              <a:rPr lang="en-US" sz="2000" i="1">
                <a:latin typeface="Times New Roman" pitchFamily="1" charset="0"/>
              </a:rPr>
              <a:t>Types of digital-to-analog conversion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a:latin typeface="Times New Roman" pitchFamily="18" charset="0"/>
                <a:cs typeface="Times New Roman" pitchFamily="18" charset="0"/>
              </a:rPr>
              <a:t>06</a:t>
            </a:r>
          </a:p>
        </p:txBody>
      </p:sp>
      <p:sp>
        <p:nvSpPr>
          <p:cNvPr id="1024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mc:AlternateContent xmlns:mc="http://schemas.openxmlformats.org/markup-compatibility/2006" xmlns:a14="http://schemas.microsoft.com/office/drawing/2010/main">
        <mc:Choice Requires="a14">
          <p:sp>
            <p:nvSpPr>
              <p:cNvPr id="3" name="Rectangle 2"/>
              <p:cNvSpPr/>
              <p:nvPr/>
            </p:nvSpPr>
            <p:spPr>
              <a:xfrm>
                <a:off x="152400" y="1006019"/>
                <a:ext cx="8839200" cy="4835811"/>
              </a:xfrm>
              <a:prstGeom prst="rect">
                <a:avLst/>
              </a:prstGeom>
            </p:spPr>
            <p:txBody>
              <a:bodyPr>
                <a:spAutoFit/>
              </a:bodyPr>
              <a:lstStyle/>
              <a:p>
                <a:pPr marL="285750" indent="-285750">
                  <a:spcAft>
                    <a:spcPts val="600"/>
                  </a:spcAft>
                  <a:buFontTx/>
                  <a:buBlip>
                    <a:blip r:embed="rId2"/>
                  </a:buBlip>
                  <a:defRPr/>
                </a:pPr>
                <a:r>
                  <a:rPr lang="en-US" sz="2000" b="1" dirty="0" smtClean="0">
                    <a:latin typeface="Times New Roman" pitchFamily="18" charset="0"/>
                    <a:ea typeface="DejaVu Sans" charset="0"/>
                    <a:cs typeface="Times New Roman" pitchFamily="18" charset="0"/>
                  </a:rPr>
                  <a:t>Data Element Versus Signal Element:</a:t>
                </a:r>
              </a:p>
              <a:p>
                <a:pPr marL="800100" lvl="1" indent="-342900">
                  <a:spcBef>
                    <a:spcPts val="600"/>
                  </a:spcBef>
                  <a:spcAft>
                    <a:spcPts val="600"/>
                  </a:spcAft>
                  <a:buFont typeface="Wingdings" pitchFamily="2" charset="2"/>
                  <a:buChar char="ü"/>
                  <a:defRPr/>
                </a:pPr>
                <a:r>
                  <a:rPr lang="en-US" sz="2000" b="1" i="1" dirty="0" smtClean="0">
                    <a:solidFill>
                      <a:srgbClr val="0070C0"/>
                    </a:solidFill>
                    <a:latin typeface="Times New Roman" pitchFamily="18" charset="0"/>
                    <a:ea typeface="DejaVu Sans" charset="0"/>
                    <a:cs typeface="Times New Roman" pitchFamily="18" charset="0"/>
                  </a:rPr>
                  <a:t>Data </a:t>
                </a:r>
                <a:r>
                  <a:rPr lang="en-US" sz="2000" b="1" i="1" dirty="0">
                    <a:solidFill>
                      <a:srgbClr val="0070C0"/>
                    </a:solidFill>
                    <a:latin typeface="Times New Roman" pitchFamily="18" charset="0"/>
                    <a:ea typeface="DejaVu Sans" charset="0"/>
                    <a:cs typeface="Times New Roman" pitchFamily="18" charset="0"/>
                  </a:rPr>
                  <a:t>element </a:t>
                </a:r>
                <a:r>
                  <a:rPr lang="en-US" sz="2000" dirty="0">
                    <a:latin typeface="Times New Roman" pitchFamily="18" charset="0"/>
                    <a:ea typeface="DejaVu Sans" charset="0"/>
                    <a:cs typeface="Times New Roman" pitchFamily="18" charset="0"/>
                  </a:rPr>
                  <a:t>as the smallest piece of information to be </a:t>
                </a:r>
                <a:r>
                  <a:rPr lang="en-US" sz="2000" dirty="0" smtClean="0">
                    <a:latin typeface="Times New Roman" pitchFamily="18" charset="0"/>
                    <a:ea typeface="DejaVu Sans" charset="0"/>
                    <a:cs typeface="Times New Roman" pitchFamily="18" charset="0"/>
                  </a:rPr>
                  <a:t>exchanged, the bit.</a:t>
                </a:r>
              </a:p>
              <a:p>
                <a:pPr marL="800100" lvl="1" indent="-342900">
                  <a:spcBef>
                    <a:spcPts val="600"/>
                  </a:spcBef>
                  <a:spcAft>
                    <a:spcPts val="600"/>
                  </a:spcAft>
                  <a:buFont typeface="Wingdings" pitchFamily="2" charset="2"/>
                  <a:buChar char="ü"/>
                  <a:defRPr/>
                </a:pPr>
                <a:r>
                  <a:rPr lang="en-US" sz="2000" b="1" i="1" dirty="0" smtClean="0">
                    <a:solidFill>
                      <a:srgbClr val="0070C0"/>
                    </a:solidFill>
                    <a:latin typeface="Times New Roman" pitchFamily="18" charset="0"/>
                    <a:ea typeface="DejaVu Sans" charset="0"/>
                    <a:cs typeface="Times New Roman" pitchFamily="18" charset="0"/>
                  </a:rPr>
                  <a:t>Signal </a:t>
                </a:r>
                <a:r>
                  <a:rPr lang="en-US" sz="2000" b="1" i="1" dirty="0">
                    <a:solidFill>
                      <a:srgbClr val="0070C0"/>
                    </a:solidFill>
                    <a:latin typeface="Times New Roman" pitchFamily="18" charset="0"/>
                    <a:ea typeface="DejaVu Sans" charset="0"/>
                    <a:cs typeface="Times New Roman" pitchFamily="18" charset="0"/>
                  </a:rPr>
                  <a:t>element </a:t>
                </a:r>
                <a:r>
                  <a:rPr lang="en-US" sz="2000" dirty="0">
                    <a:latin typeface="Times New Roman" pitchFamily="18" charset="0"/>
                    <a:ea typeface="DejaVu Sans" charset="0"/>
                    <a:cs typeface="Times New Roman" pitchFamily="18" charset="0"/>
                  </a:rPr>
                  <a:t>as the smallest unit of a signal that is constant.</a:t>
                </a:r>
              </a:p>
              <a:p>
                <a:pPr marL="342900" indent="-342900">
                  <a:spcBef>
                    <a:spcPts val="600"/>
                  </a:spcBef>
                  <a:spcAft>
                    <a:spcPts val="600"/>
                  </a:spcAft>
                  <a:buBlip>
                    <a:blip r:embed="rId2"/>
                  </a:buBlip>
                  <a:defRPr/>
                </a:pPr>
                <a:r>
                  <a:rPr lang="en-US" sz="2000" b="1" dirty="0">
                    <a:latin typeface="Times New Roman" pitchFamily="18" charset="0"/>
                    <a:ea typeface="DejaVu Sans" charset="0"/>
                    <a:cs typeface="Times New Roman" pitchFamily="18" charset="0"/>
                  </a:rPr>
                  <a:t>Data Rate Versus Signal </a:t>
                </a:r>
                <a:r>
                  <a:rPr lang="en-US" sz="2000" b="1" dirty="0" smtClean="0">
                    <a:latin typeface="Times New Roman" pitchFamily="18" charset="0"/>
                    <a:ea typeface="DejaVu Sans" charset="0"/>
                    <a:cs typeface="Times New Roman" pitchFamily="18" charset="0"/>
                  </a:rPr>
                  <a:t>Rate:</a:t>
                </a:r>
              </a:p>
              <a:p>
                <a:pPr marL="800100" lvl="1" indent="-342900">
                  <a:spcBef>
                    <a:spcPts val="600"/>
                  </a:spcBef>
                  <a:spcAft>
                    <a:spcPts val="600"/>
                  </a:spcAft>
                  <a:buFont typeface="Wingdings" pitchFamily="2" charset="2"/>
                  <a:buChar char="ü"/>
                  <a:defRPr/>
                </a:pPr>
                <a:r>
                  <a:rPr lang="en-US" sz="2000" b="1" i="1" dirty="0" smtClean="0">
                    <a:solidFill>
                      <a:srgbClr val="0070C0"/>
                    </a:solidFill>
                    <a:latin typeface="Times New Roman" pitchFamily="18" charset="0"/>
                    <a:ea typeface="DejaVu Sans" charset="0"/>
                    <a:cs typeface="Times New Roman" pitchFamily="18" charset="0"/>
                  </a:rPr>
                  <a:t>Data rate or Bit </a:t>
                </a:r>
                <a:r>
                  <a:rPr lang="en-US" sz="2000" b="1" i="1" dirty="0">
                    <a:solidFill>
                      <a:srgbClr val="0070C0"/>
                    </a:solidFill>
                    <a:latin typeface="Times New Roman" pitchFamily="18" charset="0"/>
                    <a:ea typeface="DejaVu Sans" charset="0"/>
                    <a:cs typeface="Times New Roman" pitchFamily="18" charset="0"/>
                  </a:rPr>
                  <a:t>rate</a:t>
                </a:r>
                <a:r>
                  <a:rPr lang="en-US" sz="2000" dirty="0">
                    <a:latin typeface="Times New Roman" pitchFamily="18" charset="0"/>
                    <a:ea typeface="DejaVu Sans" charset="0"/>
                    <a:cs typeface="Times New Roman" pitchFamily="18" charset="0"/>
                  </a:rPr>
                  <a:t>, N, is the number of bits per second (bps). </a:t>
                </a:r>
                <a:endParaRPr lang="en-US" sz="2000" dirty="0" smtClean="0">
                  <a:latin typeface="Times New Roman" pitchFamily="18" charset="0"/>
                  <a:ea typeface="DejaVu Sans" charset="0"/>
                  <a:cs typeface="Times New Roman" pitchFamily="18" charset="0"/>
                </a:endParaRPr>
              </a:p>
              <a:p>
                <a:pPr marL="800100" lvl="1" indent="-342900">
                  <a:spcBef>
                    <a:spcPts val="600"/>
                  </a:spcBef>
                  <a:spcAft>
                    <a:spcPts val="600"/>
                  </a:spcAft>
                  <a:buFont typeface="Wingdings" pitchFamily="2" charset="2"/>
                  <a:buChar char="ü"/>
                  <a:defRPr/>
                </a:pPr>
                <a:r>
                  <a:rPr lang="en-US" sz="2000" b="1" i="1" dirty="0" smtClean="0">
                    <a:solidFill>
                      <a:srgbClr val="0070C0"/>
                    </a:solidFill>
                    <a:latin typeface="Times New Roman" pitchFamily="18" charset="0"/>
                    <a:ea typeface="DejaVu Sans" charset="0"/>
                    <a:cs typeface="Times New Roman" pitchFamily="18" charset="0"/>
                  </a:rPr>
                  <a:t>Signal rate or Baud </a:t>
                </a:r>
                <a:r>
                  <a:rPr lang="en-US" sz="2000" b="1" i="1" dirty="0">
                    <a:solidFill>
                      <a:srgbClr val="0070C0"/>
                    </a:solidFill>
                    <a:latin typeface="Times New Roman" pitchFamily="18" charset="0"/>
                    <a:ea typeface="DejaVu Sans" charset="0"/>
                    <a:cs typeface="Times New Roman" pitchFamily="18" charset="0"/>
                  </a:rPr>
                  <a:t>rate</a:t>
                </a:r>
                <a:r>
                  <a:rPr lang="en-US" sz="2000" dirty="0">
                    <a:latin typeface="Times New Roman" pitchFamily="18" charset="0"/>
                    <a:ea typeface="DejaVu Sans" charset="0"/>
                    <a:cs typeface="Times New Roman" pitchFamily="18" charset="0"/>
                  </a:rPr>
                  <a:t> is the number of </a:t>
                </a:r>
                <a:r>
                  <a:rPr lang="en-US" sz="2000" dirty="0" smtClean="0">
                    <a:latin typeface="Times New Roman" pitchFamily="18" charset="0"/>
                    <a:ea typeface="DejaVu Sans" charset="0"/>
                    <a:cs typeface="Times New Roman" pitchFamily="18" charset="0"/>
                  </a:rPr>
                  <a:t>signal elements </a:t>
                </a:r>
                <a:r>
                  <a:rPr lang="en-US" sz="2000" dirty="0">
                    <a:latin typeface="Times New Roman" pitchFamily="18" charset="0"/>
                    <a:ea typeface="DejaVu Sans" charset="0"/>
                    <a:cs typeface="Times New Roman" pitchFamily="18" charset="0"/>
                  </a:rPr>
                  <a:t>per second (bauds). </a:t>
                </a:r>
              </a:p>
              <a:p>
                <a:pPr marL="800100" lvl="1" indent="-342900">
                  <a:spcBef>
                    <a:spcPts val="600"/>
                  </a:spcBef>
                  <a:spcAft>
                    <a:spcPts val="600"/>
                  </a:spcAft>
                  <a:buFont typeface="Wingdings" pitchFamily="2" charset="2"/>
                  <a:buChar char="ü"/>
                  <a:defRPr/>
                </a:pPr>
                <a:r>
                  <a:rPr lang="en-US" sz="2000" dirty="0">
                    <a:latin typeface="Times New Roman" pitchFamily="18" charset="0"/>
                    <a:ea typeface="DejaVu Sans" charset="0"/>
                    <a:cs typeface="Times New Roman" pitchFamily="18" charset="0"/>
                  </a:rPr>
                  <a:t>In the analog transmission of digital data, the signal or baud rate is less than </a:t>
                </a:r>
                <a:br>
                  <a:rPr lang="en-US" sz="2000" dirty="0">
                    <a:latin typeface="Times New Roman" pitchFamily="18" charset="0"/>
                    <a:ea typeface="DejaVu Sans" charset="0"/>
                    <a:cs typeface="Times New Roman" pitchFamily="18" charset="0"/>
                  </a:rPr>
                </a:br>
                <a:r>
                  <a:rPr lang="en-US" sz="2000" dirty="0">
                    <a:latin typeface="Times New Roman" pitchFamily="18" charset="0"/>
                    <a:ea typeface="DejaVu Sans" charset="0"/>
                    <a:cs typeface="Times New Roman" pitchFamily="18" charset="0"/>
                  </a:rPr>
                  <a:t>or equal to the bit rate.</a:t>
                </a:r>
              </a:p>
              <a:p>
                <a:pPr lvl="3">
                  <a:spcBef>
                    <a:spcPts val="600"/>
                  </a:spcBef>
                  <a:spcAft>
                    <a:spcPts val="600"/>
                  </a:spcAft>
                  <a:defRPr/>
                </a:pPr>
                <a:r>
                  <a:rPr lang="en-US" sz="2000" dirty="0" smtClean="0">
                    <a:latin typeface="Times New Roman" pitchFamily="18" charset="0"/>
                    <a:ea typeface="DejaVu Sans" charset="0"/>
                    <a:cs typeface="Times New Roman" pitchFamily="18" charset="0"/>
                  </a:rPr>
                  <a:t>S=N </a:t>
                </a:r>
                <a14:m>
                  <m:oMath xmlns:m="http://schemas.openxmlformats.org/officeDocument/2006/math">
                    <m:r>
                      <a:rPr lang="en-US" sz="2000" i="1" smtClean="0">
                        <a:latin typeface="Cambria Math"/>
                        <a:ea typeface="Cambria Math"/>
                        <a:cs typeface="Times New Roman" pitchFamily="18" charset="0"/>
                      </a:rPr>
                      <m:t>×</m:t>
                    </m:r>
                    <m:r>
                      <a:rPr lang="en-US" sz="2000" b="0" i="1" smtClean="0">
                        <a:latin typeface="Cambria Math"/>
                        <a:ea typeface="Cambria Math"/>
                        <a:cs typeface="Times New Roman" pitchFamily="18" charset="0"/>
                      </a:rPr>
                      <m:t> </m:t>
                    </m:r>
                    <m:f>
                      <m:fPr>
                        <m:ctrlPr>
                          <a:rPr lang="en-US" sz="2000" b="0" i="1" smtClean="0">
                            <a:latin typeface="Cambria Math"/>
                            <a:ea typeface="Cambria Math"/>
                            <a:cs typeface="Times New Roman" pitchFamily="18" charset="0"/>
                          </a:rPr>
                        </m:ctrlPr>
                      </m:fPr>
                      <m:num>
                        <m:r>
                          <a:rPr lang="en-US" sz="2000" b="0" i="1" smtClean="0">
                            <a:latin typeface="Cambria Math"/>
                            <a:ea typeface="Cambria Math"/>
                            <a:cs typeface="Times New Roman" pitchFamily="18" charset="0"/>
                          </a:rPr>
                          <m:t>1</m:t>
                        </m:r>
                      </m:num>
                      <m:den>
                        <m:r>
                          <a:rPr lang="en-US" sz="2000" b="0" i="1" smtClean="0">
                            <a:latin typeface="Cambria Math"/>
                            <a:ea typeface="Cambria Math"/>
                            <a:cs typeface="Times New Roman" pitchFamily="18" charset="0"/>
                          </a:rPr>
                          <m:t>𝑟</m:t>
                        </m:r>
                      </m:den>
                    </m:f>
                  </m:oMath>
                </a14:m>
                <a:r>
                  <a:rPr lang="en-US" sz="2000" dirty="0" smtClean="0">
                    <a:latin typeface="Times New Roman" pitchFamily="18" charset="0"/>
                    <a:ea typeface="DejaVu Sans" charset="0"/>
                    <a:cs typeface="Times New Roman" pitchFamily="18" charset="0"/>
                  </a:rPr>
                  <a:t> </a:t>
                </a:r>
                <a:r>
                  <a:rPr lang="en-US" sz="2000" dirty="0">
                    <a:latin typeface="Times New Roman" pitchFamily="18" charset="0"/>
                    <a:ea typeface="DejaVu Sans" charset="0"/>
                    <a:cs typeface="Times New Roman" pitchFamily="18" charset="0"/>
                  </a:rPr>
                  <a:t>bauds</a:t>
                </a:r>
              </a:p>
              <a:p>
                <a:pPr lvl="2">
                  <a:spcBef>
                    <a:spcPts val="600"/>
                  </a:spcBef>
                  <a:spcAft>
                    <a:spcPts val="600"/>
                  </a:spcAft>
                  <a:defRPr/>
                </a:pPr>
                <a:r>
                  <a:rPr lang="en-US" sz="2000" dirty="0">
                    <a:latin typeface="Times New Roman" pitchFamily="18" charset="0"/>
                    <a:ea typeface="DejaVu Sans" charset="0"/>
                    <a:cs typeface="Times New Roman" pitchFamily="18" charset="0"/>
                  </a:rPr>
                  <a:t>Where r is the number of data bits per signal element.</a:t>
                </a:r>
              </a:p>
            </p:txBody>
          </p:sp>
        </mc:Choice>
        <mc:Fallback xmlns="">
          <p:sp>
            <p:nvSpPr>
              <p:cNvPr id="3" name="Rectangle 2"/>
              <p:cNvSpPr>
                <a:spLocks noRot="1" noChangeAspect="1" noMove="1" noResize="1" noEditPoints="1" noAdjustHandles="1" noChangeArrowheads="1" noChangeShapeType="1" noTextEdit="1"/>
              </p:cNvSpPr>
              <p:nvPr/>
            </p:nvSpPr>
            <p:spPr>
              <a:xfrm>
                <a:off x="152400" y="1006019"/>
                <a:ext cx="8839200" cy="4835811"/>
              </a:xfrm>
              <a:prstGeom prst="rect">
                <a:avLst/>
              </a:prstGeom>
              <a:blipFill rotWithShape="1">
                <a:blip r:embed="rId3"/>
                <a:stretch>
                  <a:fillRect t="-631" b="-1387"/>
                </a:stretch>
              </a:blipFill>
            </p:spPr>
            <p:txBody>
              <a:bodyPr/>
              <a:lstStyle/>
              <a:p>
                <a:r>
                  <a:rPr lang="en-US">
                    <a:noFill/>
                  </a:rPr>
                  <a:t> </a:t>
                </a:r>
              </a:p>
            </p:txBody>
          </p:sp>
        </mc:Fallback>
      </mc:AlternateContent>
      <p:sp>
        <p:nvSpPr>
          <p:cNvPr id="6" name="Rectangle 1"/>
          <p:cNvSpPr>
            <a:spLocks noChangeArrowheads="1"/>
          </p:cNvSpPr>
          <p:nvPr/>
        </p:nvSpPr>
        <p:spPr bwMode="auto">
          <a:xfrm>
            <a:off x="1752600" y="76200"/>
            <a:ext cx="6082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5-1   </a:t>
            </a:r>
            <a:r>
              <a:rPr lang="en-US" sz="3200" dirty="0" smtClean="0">
                <a:latin typeface="Times New Roman" pitchFamily="18" charset="0"/>
                <a:cs typeface="Times New Roman" pitchFamily="18" charset="0"/>
              </a:rPr>
              <a:t>Digital-To-Analog Conversion</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ustomShape 2"/>
          <p:cNvSpPr>
            <a:spLocks noChangeArrowheads="1"/>
          </p:cNvSpPr>
          <p:nvPr/>
        </p:nvSpPr>
        <p:spPr bwMode="auto">
          <a:xfrm>
            <a:off x="152400" y="885825"/>
            <a:ext cx="8991600" cy="566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Bef>
                <a:spcPts val="600"/>
              </a:spcBef>
              <a:spcAft>
                <a:spcPts val="600"/>
              </a:spcAft>
              <a:buSzPct val="100000"/>
              <a:buBlip>
                <a:blip r:embed="rId2"/>
              </a:buBlip>
              <a:defRPr/>
            </a:pPr>
            <a:r>
              <a:rPr lang="en-US" sz="2000" b="1" dirty="0">
                <a:latin typeface="Times New Roman" pitchFamily="18" charset="0"/>
                <a:ea typeface="+mn-ea"/>
                <a:cs typeface="Times New Roman" pitchFamily="18" charset="0"/>
              </a:rPr>
              <a:t>Example </a:t>
            </a:r>
            <a:r>
              <a:rPr lang="en-US" sz="2000" b="1" dirty="0" smtClean="0">
                <a:latin typeface="Times New Roman" pitchFamily="18" charset="0"/>
                <a:ea typeface="+mn-ea"/>
                <a:cs typeface="Times New Roman" pitchFamily="18" charset="0"/>
              </a:rPr>
              <a:t>5.1: </a:t>
            </a:r>
            <a:r>
              <a:rPr lang="en-US" sz="2000" i="1" dirty="0">
                <a:latin typeface="Times New Roman" pitchFamily="1" charset="0"/>
              </a:rPr>
              <a:t>An analog signal carries 4 bits per signal element. If 1000 signal elements are sent per second, find the bit rate</a:t>
            </a:r>
            <a:r>
              <a:rPr lang="en-US" sz="2000" i="1" dirty="0" smtClean="0">
                <a:latin typeface="Times New Roman" pitchFamily="1" charset="0"/>
              </a:rPr>
              <a:t>.</a:t>
            </a:r>
          </a:p>
          <a:p>
            <a:pPr lvl="1">
              <a:spcBef>
                <a:spcPts val="600"/>
              </a:spcBef>
              <a:spcAft>
                <a:spcPts val="600"/>
              </a:spcAft>
            </a:pPr>
            <a:r>
              <a:rPr lang="en-US" sz="2000" i="1" dirty="0" smtClean="0">
                <a:solidFill>
                  <a:schemeClr val="hlink"/>
                </a:solidFill>
                <a:latin typeface="Times New Roman" pitchFamily="1" charset="0"/>
              </a:rPr>
              <a:t>Solution: </a:t>
            </a:r>
            <a:r>
              <a:rPr lang="en-US" sz="2000" i="1" dirty="0" smtClean="0">
                <a:latin typeface="Times" pitchFamily="1" charset="0"/>
              </a:rPr>
              <a:t>In </a:t>
            </a:r>
            <a:r>
              <a:rPr lang="en-US" sz="2000" i="1" dirty="0">
                <a:latin typeface="Times" pitchFamily="1" charset="0"/>
              </a:rPr>
              <a:t>this case, r = 4, S = 1000, and N is unknown. We can find the value of N from</a:t>
            </a:r>
          </a:p>
          <a:p>
            <a:pPr lvl="1">
              <a:spcBef>
                <a:spcPts val="600"/>
              </a:spcBef>
              <a:spcAft>
                <a:spcPts val="600"/>
              </a:spcAft>
              <a:buSzPct val="100000"/>
              <a:defRPr/>
            </a:pPr>
            <a:endParaRPr lang="en-US" sz="2000" i="1" dirty="0" smtClean="0">
              <a:latin typeface="Times New Roman" pitchFamily="1" charset="0"/>
            </a:endParaRPr>
          </a:p>
          <a:p>
            <a:pPr marL="342900" indent="-342900">
              <a:buSzPct val="100000"/>
              <a:buBlip>
                <a:blip r:embed="rId2"/>
              </a:buBlip>
              <a:defRPr/>
            </a:pPr>
            <a:endParaRPr lang="en-US" sz="2000" i="1" dirty="0" smtClean="0">
              <a:latin typeface="Times New Roman" pitchFamily="1" charset="0"/>
            </a:endParaRPr>
          </a:p>
          <a:p>
            <a:pPr marL="342900" indent="-342900">
              <a:buSzPct val="100000"/>
              <a:buBlip>
                <a:blip r:embed="rId2"/>
              </a:buBlip>
              <a:defRPr/>
            </a:pPr>
            <a:endParaRPr lang="en-US" sz="2000" i="1" dirty="0">
              <a:latin typeface="Times New Roman" pitchFamily="1" charset="0"/>
            </a:endParaRPr>
          </a:p>
          <a:p>
            <a:pPr marL="342900" indent="-342900">
              <a:spcBef>
                <a:spcPts val="600"/>
              </a:spcBef>
              <a:spcAft>
                <a:spcPts val="600"/>
              </a:spcAft>
              <a:buSzPct val="100000"/>
              <a:buBlip>
                <a:blip r:embed="rId2"/>
              </a:buBlip>
              <a:defRPr/>
            </a:pPr>
            <a:r>
              <a:rPr lang="en-US" sz="2000" b="1" dirty="0">
                <a:latin typeface="Times New Roman" pitchFamily="1" charset="0"/>
              </a:rPr>
              <a:t>Example </a:t>
            </a:r>
            <a:r>
              <a:rPr lang="en-US" sz="2000" b="1" dirty="0" smtClean="0">
                <a:latin typeface="Times New Roman" pitchFamily="1" charset="0"/>
              </a:rPr>
              <a:t>5.2: </a:t>
            </a:r>
            <a:r>
              <a:rPr lang="en-US" sz="2000" i="1" dirty="0">
                <a:latin typeface="Times New Roman" pitchFamily="1" charset="0"/>
              </a:rPr>
              <a:t>An analog signal has a bit rate of 8000 bps and a baud rate of 1000 baud. How many data elements are carried by each signal element? How many signal elements do we need</a:t>
            </a:r>
            <a:r>
              <a:rPr lang="en-US" sz="2000" i="1" dirty="0" smtClean="0">
                <a:latin typeface="Times New Roman" pitchFamily="1" charset="0"/>
              </a:rPr>
              <a:t>?</a:t>
            </a:r>
          </a:p>
          <a:p>
            <a:pPr lvl="1">
              <a:spcBef>
                <a:spcPts val="600"/>
              </a:spcBef>
              <a:spcAft>
                <a:spcPts val="600"/>
              </a:spcAft>
            </a:pPr>
            <a:r>
              <a:rPr lang="en-US" sz="2000" i="1" dirty="0" smtClean="0">
                <a:solidFill>
                  <a:schemeClr val="hlink"/>
                </a:solidFill>
                <a:latin typeface="Times New Roman" pitchFamily="1" charset="0"/>
              </a:rPr>
              <a:t>Solution: </a:t>
            </a:r>
            <a:r>
              <a:rPr lang="en-US" sz="2000" i="1" dirty="0" smtClean="0">
                <a:latin typeface="Times" pitchFamily="1" charset="0"/>
              </a:rPr>
              <a:t>In </a:t>
            </a:r>
            <a:r>
              <a:rPr lang="en-US" sz="2000" i="1" dirty="0">
                <a:latin typeface="Times" pitchFamily="1" charset="0"/>
              </a:rPr>
              <a:t>this example, S = 1000, N = 8000, and r and L are unknown. We find first the value of r and then the value of L.</a:t>
            </a:r>
          </a:p>
          <a:p>
            <a:pPr lvl="1">
              <a:spcBef>
                <a:spcPts val="600"/>
              </a:spcBef>
              <a:spcAft>
                <a:spcPts val="600"/>
              </a:spcAft>
              <a:buSzPct val="100000"/>
              <a:defRPr/>
            </a:pPr>
            <a:endParaRPr lang="en-US" sz="2000" i="1" dirty="0">
              <a:latin typeface="Times New Roman" pitchFamily="1" charset="0"/>
            </a:endParaRPr>
          </a:p>
          <a:p>
            <a:pPr marL="342900" indent="-342900">
              <a:buSzPct val="100000"/>
              <a:buBlip>
                <a:blip r:embed="rId2"/>
              </a:buBlip>
              <a:defRPr/>
            </a:pPr>
            <a:endParaRPr lang="en-US" sz="2000" b="1" dirty="0">
              <a:latin typeface="Times New Roman" pitchFamily="1" charset="0"/>
            </a:endParaRPr>
          </a:p>
          <a:p>
            <a:pPr marL="342900" indent="-342900">
              <a:buSzPct val="100000"/>
              <a:buBlip>
                <a:blip r:embed="rId2"/>
              </a:buBlip>
              <a:defRPr/>
            </a:pPr>
            <a:endParaRPr lang="en-US" sz="2000" i="1" dirty="0" smtClean="0">
              <a:latin typeface="Times New Roman" pitchFamily="1" charset="0"/>
            </a:endParaRPr>
          </a:p>
          <a:p>
            <a:pPr>
              <a:spcBef>
                <a:spcPts val="600"/>
              </a:spcBef>
              <a:spcAft>
                <a:spcPts val="600"/>
              </a:spcAft>
              <a:buSzPct val="100000"/>
              <a:defRPr/>
            </a:pPr>
            <a:endParaRPr lang="en-US" sz="2000" b="1" dirty="0" smtClean="0">
              <a:latin typeface="Times New Roman" pitchFamily="18" charset="0"/>
              <a:ea typeface="+mn-ea"/>
              <a:cs typeface="Times New Roman" pitchFamily="18" charset="0"/>
            </a:endParaRPr>
          </a:p>
          <a:p>
            <a:pPr>
              <a:buSzPct val="100000"/>
              <a:defRPr/>
            </a:pPr>
            <a:endParaRPr lang="en-US" sz="2000" dirty="0">
              <a:latin typeface="Times New Roman" pitchFamily="18" charset="0"/>
              <a:ea typeface="+mn-ea"/>
              <a:cs typeface="Times New Roman" pitchFamily="18" charset="0"/>
            </a:endParaRPr>
          </a:p>
        </p:txBody>
      </p:sp>
      <p:sp>
        <p:nvSpPr>
          <p:cNvPr id="11267"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a:latin typeface="Times New Roman" pitchFamily="18" charset="0"/>
                <a:cs typeface="Times New Roman" pitchFamily="18" charset="0"/>
              </a:rPr>
              <a:t>07</a:t>
            </a:r>
          </a:p>
        </p:txBody>
      </p:sp>
      <p:sp>
        <p:nvSpPr>
          <p:cNvPr id="11268"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6" name="Rectangle 1"/>
          <p:cNvSpPr>
            <a:spLocks noChangeArrowheads="1"/>
          </p:cNvSpPr>
          <p:nvPr/>
        </p:nvSpPr>
        <p:spPr bwMode="auto">
          <a:xfrm>
            <a:off x="1752600" y="76200"/>
            <a:ext cx="6082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5-1   </a:t>
            </a:r>
            <a:r>
              <a:rPr lang="en-US" sz="3200" dirty="0" smtClean="0">
                <a:latin typeface="Times New Roman" pitchFamily="18" charset="0"/>
                <a:cs typeface="Times New Roman" pitchFamily="18" charset="0"/>
              </a:rPr>
              <a:t>Digital-To-Analog Conversion</a:t>
            </a:r>
            <a:endParaRPr lang="en-US" sz="3200" dirty="0">
              <a:latin typeface="Times New Roman" pitchFamily="18" charset="0"/>
              <a:cs typeface="Times New Roman" pitchFamily="18" charset="0"/>
            </a:endParaRPr>
          </a:p>
        </p:txBody>
      </p:sp>
      <p:pic>
        <p:nvPicPr>
          <p:cNvPr id="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131" y="2438400"/>
            <a:ext cx="6434137" cy="5667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7268" y="5356225"/>
            <a:ext cx="5427663" cy="10445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ustomShape 2"/>
          <p:cNvSpPr>
            <a:spLocks noChangeArrowheads="1"/>
          </p:cNvSpPr>
          <p:nvPr/>
        </p:nvSpPr>
        <p:spPr bwMode="auto">
          <a:xfrm>
            <a:off x="152400" y="885825"/>
            <a:ext cx="8991600" cy="566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lgn="just">
              <a:spcBef>
                <a:spcPts val="600"/>
              </a:spcBef>
              <a:spcAft>
                <a:spcPts val="600"/>
              </a:spcAft>
              <a:buSzPct val="100000"/>
              <a:buBlip>
                <a:blip r:embed="rId2"/>
              </a:buBlip>
              <a:defRPr/>
            </a:pPr>
            <a:r>
              <a:rPr lang="en-US" sz="2000" b="1" dirty="0" smtClean="0">
                <a:latin typeface="Times New Roman" pitchFamily="18" charset="0"/>
                <a:ea typeface="+mn-ea"/>
                <a:cs typeface="Times New Roman" pitchFamily="18" charset="0"/>
              </a:rPr>
              <a:t>Bandwidth:</a:t>
            </a:r>
            <a:endParaRPr lang="en-US" sz="2000" b="1" dirty="0">
              <a:latin typeface="Times New Roman" pitchFamily="18" charset="0"/>
              <a:ea typeface="+mn-ea"/>
              <a:cs typeface="Times New Roman" pitchFamily="18" charset="0"/>
            </a:endParaRPr>
          </a:p>
          <a:p>
            <a:pPr marL="800100" lvl="1" indent="-342900" algn="just">
              <a:spcBef>
                <a:spcPts val="600"/>
              </a:spcBef>
              <a:spcAft>
                <a:spcPts val="600"/>
              </a:spcAft>
              <a:buSzPct val="100000"/>
              <a:buFont typeface="Wingdings" pitchFamily="2" charset="2"/>
              <a:buChar char="§"/>
              <a:defRPr/>
            </a:pPr>
            <a:r>
              <a:rPr lang="en-US" sz="2000" dirty="0">
                <a:latin typeface="Times New Roman" pitchFamily="18" charset="0"/>
                <a:ea typeface="+mn-ea"/>
                <a:cs typeface="Times New Roman" pitchFamily="18" charset="0"/>
              </a:rPr>
              <a:t>The required bandwidth for analog transmission of digital data is proportional to </a:t>
            </a:r>
            <a:r>
              <a:rPr lang="en-US" sz="2000" dirty="0" smtClean="0">
                <a:latin typeface="Times New Roman" pitchFamily="18" charset="0"/>
                <a:ea typeface="+mn-ea"/>
                <a:cs typeface="Times New Roman" pitchFamily="18" charset="0"/>
              </a:rPr>
              <a:t>the signal </a:t>
            </a:r>
            <a:r>
              <a:rPr lang="en-US" sz="2000" dirty="0">
                <a:latin typeface="Times New Roman" pitchFamily="18" charset="0"/>
                <a:ea typeface="+mn-ea"/>
                <a:cs typeface="Times New Roman" pitchFamily="18" charset="0"/>
              </a:rPr>
              <a:t>rate except for </a:t>
            </a:r>
            <a:r>
              <a:rPr lang="en-US" sz="2000" dirty="0" smtClean="0">
                <a:latin typeface="Times New Roman" pitchFamily="18" charset="0"/>
                <a:ea typeface="+mn-ea"/>
                <a:cs typeface="Times New Roman" pitchFamily="18" charset="0"/>
              </a:rPr>
              <a:t>FSK. </a:t>
            </a:r>
          </a:p>
          <a:p>
            <a:pPr marL="342900" indent="-342900" algn="just">
              <a:spcBef>
                <a:spcPts val="600"/>
              </a:spcBef>
              <a:spcAft>
                <a:spcPts val="600"/>
              </a:spcAft>
              <a:buSzPct val="100000"/>
              <a:buBlip>
                <a:blip r:embed="rId2"/>
              </a:buBlip>
              <a:defRPr/>
            </a:pPr>
            <a:r>
              <a:rPr lang="en-US" sz="2000" b="1" dirty="0" smtClean="0">
                <a:latin typeface="Times New Roman" pitchFamily="18" charset="0"/>
                <a:ea typeface="+mn-ea"/>
                <a:cs typeface="Times New Roman" pitchFamily="18" charset="0"/>
              </a:rPr>
              <a:t>Carrier Signal:</a:t>
            </a:r>
          </a:p>
          <a:p>
            <a:pPr marL="800100" lvl="1" indent="-342900" algn="just">
              <a:spcBef>
                <a:spcPts val="600"/>
              </a:spcBef>
              <a:spcAft>
                <a:spcPts val="600"/>
              </a:spcAft>
              <a:buSzPct val="100000"/>
              <a:buFont typeface="Wingdings" pitchFamily="2" charset="2"/>
              <a:buChar char="§"/>
              <a:defRPr/>
            </a:pPr>
            <a:r>
              <a:rPr lang="en-US" sz="2000" b="1" i="1" dirty="0">
                <a:solidFill>
                  <a:srgbClr val="0070C0"/>
                </a:solidFill>
                <a:latin typeface="Times New Roman" pitchFamily="18" charset="0"/>
                <a:ea typeface="+mn-ea"/>
                <a:cs typeface="Times New Roman" pitchFamily="18" charset="0"/>
              </a:rPr>
              <a:t>Carrier Signal - </a:t>
            </a:r>
            <a:r>
              <a:rPr lang="en-US" sz="2000" dirty="0">
                <a:latin typeface="Times New Roman" pitchFamily="18" charset="0"/>
                <a:ea typeface="+mn-ea"/>
                <a:cs typeface="Times New Roman" pitchFamily="18" charset="0"/>
              </a:rPr>
              <a:t>High-frequency signal used for digital-to-analog or analog-to-digital modulation</a:t>
            </a:r>
          </a:p>
          <a:p>
            <a:pPr marL="800100" lvl="1" indent="-342900" algn="just">
              <a:spcBef>
                <a:spcPts val="600"/>
              </a:spcBef>
              <a:spcAft>
                <a:spcPts val="600"/>
              </a:spcAft>
              <a:buSzPct val="100000"/>
              <a:buFont typeface="Wingdings" pitchFamily="2" charset="2"/>
              <a:buChar char="§"/>
              <a:defRPr/>
            </a:pPr>
            <a:r>
              <a:rPr lang="en-US" sz="2000" dirty="0" smtClean="0">
                <a:latin typeface="Times New Roman" pitchFamily="18" charset="0"/>
                <a:ea typeface="+mn-ea"/>
                <a:cs typeface="Times New Roman" pitchFamily="18" charset="0"/>
              </a:rPr>
              <a:t>Sending </a:t>
            </a:r>
            <a:r>
              <a:rPr lang="en-US" sz="2000" dirty="0">
                <a:latin typeface="Times New Roman" pitchFamily="18" charset="0"/>
                <a:ea typeface="+mn-ea"/>
                <a:cs typeface="Times New Roman" pitchFamily="18" charset="0"/>
              </a:rPr>
              <a:t>device produces a high-frequency signal that </a:t>
            </a:r>
            <a:r>
              <a:rPr lang="en-US" sz="2000" dirty="0" smtClean="0">
                <a:latin typeface="Times New Roman" pitchFamily="18" charset="0"/>
                <a:ea typeface="+mn-ea"/>
                <a:cs typeface="Times New Roman" pitchFamily="18" charset="0"/>
              </a:rPr>
              <a:t>acts as </a:t>
            </a:r>
            <a:r>
              <a:rPr lang="en-US" sz="2000" dirty="0">
                <a:latin typeface="Times New Roman" pitchFamily="18" charset="0"/>
                <a:ea typeface="+mn-ea"/>
                <a:cs typeface="Times New Roman" pitchFamily="18" charset="0"/>
              </a:rPr>
              <a:t>a base for the information signal. This base signal is called the </a:t>
            </a:r>
            <a:r>
              <a:rPr lang="en-US" sz="2000" b="1" i="1" dirty="0">
                <a:solidFill>
                  <a:srgbClr val="0070C0"/>
                </a:solidFill>
                <a:latin typeface="Times New Roman" pitchFamily="18" charset="0"/>
                <a:ea typeface="+mn-ea"/>
                <a:cs typeface="Times New Roman" pitchFamily="18" charset="0"/>
              </a:rPr>
              <a:t>carrier signal or </a:t>
            </a:r>
            <a:r>
              <a:rPr lang="en-US" sz="2000" b="1" i="1" dirty="0" smtClean="0">
                <a:solidFill>
                  <a:srgbClr val="0070C0"/>
                </a:solidFill>
                <a:latin typeface="Times New Roman" pitchFamily="18" charset="0"/>
                <a:ea typeface="+mn-ea"/>
                <a:cs typeface="Times New Roman" pitchFamily="18" charset="0"/>
              </a:rPr>
              <a:t>carrier frequency</a:t>
            </a:r>
            <a:r>
              <a:rPr lang="en-US" sz="2000" dirty="0">
                <a:latin typeface="Times New Roman" pitchFamily="18" charset="0"/>
                <a:ea typeface="+mn-ea"/>
                <a:cs typeface="Times New Roman" pitchFamily="18" charset="0"/>
              </a:rPr>
              <a:t>. </a:t>
            </a:r>
            <a:endParaRPr lang="en-US" sz="2000" dirty="0" smtClean="0">
              <a:latin typeface="Times New Roman" pitchFamily="18" charset="0"/>
              <a:ea typeface="+mn-ea"/>
              <a:cs typeface="Times New Roman" pitchFamily="18" charset="0"/>
            </a:endParaRPr>
          </a:p>
          <a:p>
            <a:pPr marL="800100" lvl="1" indent="-342900" algn="just">
              <a:spcBef>
                <a:spcPts val="600"/>
              </a:spcBef>
              <a:spcAft>
                <a:spcPts val="600"/>
              </a:spcAft>
              <a:buSzPct val="100000"/>
              <a:buFont typeface="Wingdings" pitchFamily="2" charset="2"/>
              <a:buChar char="§"/>
              <a:defRPr/>
            </a:pPr>
            <a:r>
              <a:rPr lang="en-US" sz="2000" dirty="0" smtClean="0">
                <a:latin typeface="Times New Roman" pitchFamily="18" charset="0"/>
                <a:ea typeface="+mn-ea"/>
                <a:cs typeface="Times New Roman" pitchFamily="18" charset="0"/>
              </a:rPr>
              <a:t>The </a:t>
            </a:r>
            <a:r>
              <a:rPr lang="en-US" sz="2000" dirty="0">
                <a:latin typeface="Times New Roman" pitchFamily="18" charset="0"/>
                <a:ea typeface="+mn-ea"/>
                <a:cs typeface="Times New Roman" pitchFamily="18" charset="0"/>
              </a:rPr>
              <a:t>receiving device is tuned to the frequency of the carrier signal that </a:t>
            </a:r>
            <a:r>
              <a:rPr lang="en-US" sz="2000" dirty="0" smtClean="0">
                <a:latin typeface="Times New Roman" pitchFamily="18" charset="0"/>
                <a:ea typeface="+mn-ea"/>
                <a:cs typeface="Times New Roman" pitchFamily="18" charset="0"/>
              </a:rPr>
              <a:t>it expects </a:t>
            </a:r>
            <a:r>
              <a:rPr lang="en-US" sz="2000" dirty="0">
                <a:latin typeface="Times New Roman" pitchFamily="18" charset="0"/>
                <a:ea typeface="+mn-ea"/>
                <a:cs typeface="Times New Roman" pitchFamily="18" charset="0"/>
              </a:rPr>
              <a:t>from the sender. </a:t>
            </a:r>
            <a:endParaRPr lang="en-US" sz="2000" dirty="0" smtClean="0">
              <a:latin typeface="Times New Roman" pitchFamily="18" charset="0"/>
              <a:ea typeface="+mn-ea"/>
              <a:cs typeface="Times New Roman" pitchFamily="18" charset="0"/>
            </a:endParaRPr>
          </a:p>
          <a:p>
            <a:pPr marL="800100" lvl="1" indent="-342900" algn="just">
              <a:spcBef>
                <a:spcPts val="600"/>
              </a:spcBef>
              <a:spcAft>
                <a:spcPts val="600"/>
              </a:spcAft>
              <a:buSzPct val="100000"/>
              <a:buFont typeface="Wingdings" pitchFamily="2" charset="2"/>
              <a:buChar char="§"/>
              <a:defRPr/>
            </a:pPr>
            <a:r>
              <a:rPr lang="en-US" sz="2000" dirty="0" smtClean="0">
                <a:latin typeface="Times New Roman" pitchFamily="18" charset="0"/>
                <a:ea typeface="+mn-ea"/>
                <a:cs typeface="Times New Roman" pitchFamily="18" charset="0"/>
              </a:rPr>
              <a:t>Digital </a:t>
            </a:r>
            <a:r>
              <a:rPr lang="en-US" sz="2000" dirty="0">
                <a:latin typeface="Times New Roman" pitchFamily="18" charset="0"/>
                <a:ea typeface="+mn-ea"/>
                <a:cs typeface="Times New Roman" pitchFamily="18" charset="0"/>
              </a:rPr>
              <a:t>information then changes the carrier signal by </a:t>
            </a:r>
            <a:r>
              <a:rPr lang="en-US" sz="2000" dirty="0" smtClean="0">
                <a:latin typeface="Times New Roman" pitchFamily="18" charset="0"/>
                <a:ea typeface="+mn-ea"/>
                <a:cs typeface="Times New Roman" pitchFamily="18" charset="0"/>
              </a:rPr>
              <a:t>modifying one </a:t>
            </a:r>
            <a:r>
              <a:rPr lang="en-US" sz="2000" dirty="0">
                <a:latin typeface="Times New Roman" pitchFamily="18" charset="0"/>
                <a:ea typeface="+mn-ea"/>
                <a:cs typeface="Times New Roman" pitchFamily="18" charset="0"/>
              </a:rPr>
              <a:t>or more of its characteristics (amplitude, frequency, or phase). </a:t>
            </a:r>
            <a:r>
              <a:rPr lang="en-US" sz="2000" dirty="0" smtClean="0">
                <a:latin typeface="Times New Roman" pitchFamily="18" charset="0"/>
                <a:ea typeface="+mn-ea"/>
                <a:cs typeface="Times New Roman" pitchFamily="18" charset="0"/>
              </a:rPr>
              <a:t>This </a:t>
            </a:r>
            <a:r>
              <a:rPr lang="en-US" sz="2000" dirty="0">
                <a:latin typeface="Times New Roman" pitchFamily="18" charset="0"/>
                <a:ea typeface="+mn-ea"/>
                <a:cs typeface="Times New Roman" pitchFamily="18" charset="0"/>
              </a:rPr>
              <a:t>kind </a:t>
            </a:r>
            <a:r>
              <a:rPr lang="en-US" sz="2000" dirty="0" smtClean="0">
                <a:latin typeface="Times New Roman" pitchFamily="18" charset="0"/>
                <a:ea typeface="+mn-ea"/>
                <a:cs typeface="Times New Roman" pitchFamily="18" charset="0"/>
              </a:rPr>
              <a:t>of modification </a:t>
            </a:r>
            <a:r>
              <a:rPr lang="en-US" sz="2000" dirty="0">
                <a:latin typeface="Times New Roman" pitchFamily="18" charset="0"/>
                <a:ea typeface="+mn-ea"/>
                <a:cs typeface="Times New Roman" pitchFamily="18" charset="0"/>
              </a:rPr>
              <a:t>is called </a:t>
            </a:r>
            <a:r>
              <a:rPr lang="en-US" sz="2000" b="1" dirty="0">
                <a:solidFill>
                  <a:srgbClr val="0070C0"/>
                </a:solidFill>
                <a:latin typeface="Times New Roman" pitchFamily="18" charset="0"/>
                <a:ea typeface="+mn-ea"/>
                <a:cs typeface="Times New Roman" pitchFamily="18" charset="0"/>
              </a:rPr>
              <a:t>modulation (shift keying).</a:t>
            </a:r>
            <a:endParaRPr lang="en-US" sz="2000" b="1" i="1" dirty="0" smtClean="0">
              <a:solidFill>
                <a:srgbClr val="0070C0"/>
              </a:solidFill>
              <a:latin typeface="Times New Roman" pitchFamily="1" charset="0"/>
            </a:endParaRPr>
          </a:p>
          <a:p>
            <a:pPr marL="342900" indent="-342900" algn="just">
              <a:buSzPct val="100000"/>
              <a:buBlip>
                <a:blip r:embed="rId2"/>
              </a:buBlip>
              <a:defRPr/>
            </a:pPr>
            <a:endParaRPr lang="en-US" sz="2000" b="1" dirty="0">
              <a:latin typeface="Times New Roman" pitchFamily="1" charset="0"/>
            </a:endParaRPr>
          </a:p>
          <a:p>
            <a:pPr marL="342900" indent="-342900" algn="just">
              <a:buSzPct val="100000"/>
              <a:buBlip>
                <a:blip r:embed="rId2"/>
              </a:buBlip>
              <a:defRPr/>
            </a:pPr>
            <a:endParaRPr lang="en-US" sz="2000" i="1" dirty="0" smtClean="0">
              <a:latin typeface="Times New Roman" pitchFamily="1" charset="0"/>
            </a:endParaRPr>
          </a:p>
          <a:p>
            <a:pPr algn="just">
              <a:spcBef>
                <a:spcPts val="600"/>
              </a:spcBef>
              <a:spcAft>
                <a:spcPts val="600"/>
              </a:spcAft>
              <a:buSzPct val="100000"/>
              <a:defRPr/>
            </a:pPr>
            <a:endParaRPr lang="en-US" sz="2000" b="1" dirty="0" smtClean="0">
              <a:latin typeface="Times New Roman" pitchFamily="18" charset="0"/>
              <a:ea typeface="+mn-ea"/>
              <a:cs typeface="Times New Roman" pitchFamily="18" charset="0"/>
            </a:endParaRPr>
          </a:p>
          <a:p>
            <a:pPr algn="just">
              <a:buSzPct val="100000"/>
              <a:defRPr/>
            </a:pPr>
            <a:endParaRPr lang="en-US" sz="2000" dirty="0">
              <a:latin typeface="Times New Roman" pitchFamily="18" charset="0"/>
              <a:ea typeface="+mn-ea"/>
              <a:cs typeface="Times New Roman" pitchFamily="18" charset="0"/>
            </a:endParaRPr>
          </a:p>
        </p:txBody>
      </p:sp>
      <p:sp>
        <p:nvSpPr>
          <p:cNvPr id="11267"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08</a:t>
            </a:r>
            <a:endParaRPr lang="en-US" sz="1400" dirty="0">
              <a:latin typeface="Times New Roman" pitchFamily="18" charset="0"/>
              <a:cs typeface="Times New Roman" pitchFamily="18" charset="0"/>
            </a:endParaRPr>
          </a:p>
        </p:txBody>
      </p:sp>
      <p:sp>
        <p:nvSpPr>
          <p:cNvPr id="11268"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6" name="Rectangle 1"/>
          <p:cNvSpPr>
            <a:spLocks noChangeArrowheads="1"/>
          </p:cNvSpPr>
          <p:nvPr/>
        </p:nvSpPr>
        <p:spPr bwMode="auto">
          <a:xfrm>
            <a:off x="1752600" y="76200"/>
            <a:ext cx="6082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5-1   </a:t>
            </a:r>
            <a:r>
              <a:rPr lang="en-US" sz="3200" dirty="0" smtClean="0">
                <a:latin typeface="Times New Roman" pitchFamily="18" charset="0"/>
                <a:cs typeface="Times New Roman" pitchFamily="18" charset="0"/>
              </a:rPr>
              <a:t>Digital-To-Analog Conversion</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2791941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ustomShape 2"/>
          <p:cNvSpPr>
            <a:spLocks noChangeArrowheads="1"/>
          </p:cNvSpPr>
          <p:nvPr/>
        </p:nvSpPr>
        <p:spPr bwMode="auto">
          <a:xfrm>
            <a:off x="152400" y="838200"/>
            <a:ext cx="8915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a:spcBef>
                <a:spcPts val="600"/>
              </a:spcBef>
              <a:spcAft>
                <a:spcPts val="600"/>
              </a:spcAft>
              <a:buSzPct val="100000"/>
              <a:buFontTx/>
              <a:buBlip>
                <a:blip r:embed="rId2"/>
              </a:buBlip>
            </a:pPr>
            <a:r>
              <a:rPr lang="en-US" sz="2000" b="1" dirty="0">
                <a:latin typeface="Times New Roman" pitchFamily="18" charset="0"/>
                <a:cs typeface="Times New Roman" pitchFamily="18" charset="0"/>
              </a:rPr>
              <a:t>Amplitude Shift Keying (ASK</a:t>
            </a:r>
            <a:r>
              <a:rPr lang="en-US" sz="2000" b="1" dirty="0" smtClean="0">
                <a:latin typeface="Times New Roman" pitchFamily="18" charset="0"/>
                <a:cs typeface="Times New Roman" pitchFamily="18" charset="0"/>
              </a:rPr>
              <a:t>):</a:t>
            </a:r>
          </a:p>
          <a:p>
            <a:pPr marL="800100" lvl="1" indent="-342900">
              <a:spcBef>
                <a:spcPts val="0"/>
              </a:spcBef>
              <a:spcAft>
                <a:spcPts val="600"/>
              </a:spcAft>
              <a:buSzPct val="100000"/>
              <a:buFont typeface="Wingdings" pitchFamily="2" charset="2"/>
              <a:buChar char="§"/>
            </a:pPr>
            <a:r>
              <a:rPr lang="en-US" sz="2000" dirty="0">
                <a:latin typeface="Times New Roman" pitchFamily="18" charset="0"/>
                <a:cs typeface="Times New Roman" pitchFamily="18" charset="0"/>
              </a:rPr>
              <a:t>ASK is implemented by </a:t>
            </a:r>
            <a:r>
              <a:rPr lang="en-US" sz="2000" i="1" dirty="0">
                <a:solidFill>
                  <a:srgbClr val="FF0000"/>
                </a:solidFill>
                <a:latin typeface="Times New Roman" pitchFamily="18" charset="0"/>
                <a:cs typeface="Times New Roman" pitchFamily="18" charset="0"/>
              </a:rPr>
              <a:t>changing the amplitude </a:t>
            </a:r>
            <a:r>
              <a:rPr lang="en-US" sz="2000" dirty="0">
                <a:latin typeface="Times New Roman" pitchFamily="18" charset="0"/>
                <a:cs typeface="Times New Roman" pitchFamily="18" charset="0"/>
              </a:rPr>
              <a:t>of a carrier signal to reflect amplitude levels in the digital signal.</a:t>
            </a:r>
          </a:p>
          <a:p>
            <a:pPr marL="800100" lvl="1" indent="-342900">
              <a:spcBef>
                <a:spcPts val="0"/>
              </a:spcBef>
              <a:spcAft>
                <a:spcPts val="600"/>
              </a:spcAft>
              <a:buSzPct val="100000"/>
              <a:buFont typeface="Wingdings" pitchFamily="2" charset="2"/>
              <a:buChar char="§"/>
            </a:pPr>
            <a:r>
              <a:rPr lang="en-US" sz="2000" dirty="0">
                <a:solidFill>
                  <a:schemeClr val="tx2"/>
                </a:solidFill>
                <a:latin typeface="Times New Roman" pitchFamily="18" charset="0"/>
                <a:cs typeface="Times New Roman" pitchFamily="18" charset="0"/>
              </a:rPr>
              <a:t>Frequency</a:t>
            </a:r>
            <a:r>
              <a:rPr lang="en-US" sz="2000" dirty="0">
                <a:latin typeface="Times New Roman" pitchFamily="18" charset="0"/>
                <a:cs typeface="Times New Roman" pitchFamily="18" charset="0"/>
              </a:rPr>
              <a:t> and </a:t>
            </a:r>
            <a:r>
              <a:rPr lang="en-US" sz="2000" dirty="0">
                <a:solidFill>
                  <a:schemeClr val="tx2"/>
                </a:solidFill>
                <a:latin typeface="Times New Roman" pitchFamily="18" charset="0"/>
                <a:cs typeface="Times New Roman" pitchFamily="18" charset="0"/>
              </a:rPr>
              <a:t>phase</a:t>
            </a:r>
            <a:r>
              <a:rPr lang="en-US" sz="2000" dirty="0">
                <a:latin typeface="Times New Roman" pitchFamily="18" charset="0"/>
                <a:cs typeface="Times New Roman" pitchFamily="18" charset="0"/>
              </a:rPr>
              <a:t> remain </a:t>
            </a:r>
            <a:r>
              <a:rPr lang="en-US" sz="2000" dirty="0">
                <a:solidFill>
                  <a:schemeClr val="tx2"/>
                </a:solidFill>
                <a:latin typeface="Times New Roman" pitchFamily="18" charset="0"/>
                <a:cs typeface="Times New Roman" pitchFamily="18" charset="0"/>
              </a:rPr>
              <a:t>constant</a:t>
            </a:r>
            <a:r>
              <a:rPr lang="en-US" sz="2000" dirty="0">
                <a:latin typeface="Times New Roman" pitchFamily="18" charset="0"/>
                <a:cs typeface="Times New Roman" pitchFamily="18" charset="0"/>
              </a:rPr>
              <a:t> while amplitude is </a:t>
            </a:r>
            <a:r>
              <a:rPr lang="en-US" sz="2000" dirty="0" smtClean="0">
                <a:latin typeface="Times New Roman" pitchFamily="18" charset="0"/>
                <a:cs typeface="Times New Roman" pitchFamily="18" charset="0"/>
              </a:rPr>
              <a:t>changed.</a:t>
            </a:r>
          </a:p>
          <a:p>
            <a:pPr marL="800100" lvl="1" indent="-342900">
              <a:spcBef>
                <a:spcPts val="0"/>
              </a:spcBef>
              <a:spcAft>
                <a:spcPts val="600"/>
              </a:spcAft>
              <a:buSzPct val="100000"/>
              <a:buFont typeface="Wingdings" pitchFamily="2" charset="2"/>
              <a:buChar char="§"/>
            </a:pPr>
            <a:r>
              <a:rPr lang="en-US" sz="2000" dirty="0">
                <a:latin typeface="Times New Roman" pitchFamily="18" charset="0"/>
                <a:cs typeface="Times New Roman" pitchFamily="18" charset="0"/>
              </a:rPr>
              <a:t>Highly susceptible to </a:t>
            </a:r>
            <a:r>
              <a:rPr lang="en-US" sz="2000" dirty="0">
                <a:solidFill>
                  <a:srgbClr val="FF0000"/>
                </a:solidFill>
                <a:latin typeface="Times New Roman" pitchFamily="18" charset="0"/>
                <a:cs typeface="Times New Roman" pitchFamily="18" charset="0"/>
              </a:rPr>
              <a:t>noise</a:t>
            </a:r>
            <a:r>
              <a:rPr lang="en-US" sz="2000" dirty="0">
                <a:latin typeface="Times New Roman" pitchFamily="18" charset="0"/>
                <a:cs typeface="Times New Roman" pitchFamily="18" charset="0"/>
              </a:rPr>
              <a:t> interference since noise usually affects amplitude</a:t>
            </a:r>
          </a:p>
          <a:p>
            <a:pPr marL="800100" lvl="1" indent="-342900">
              <a:spcBef>
                <a:spcPts val="0"/>
              </a:spcBef>
              <a:spcAft>
                <a:spcPts val="600"/>
              </a:spcAft>
              <a:buSzPct val="100000"/>
              <a:buFont typeface="Wingdings" pitchFamily="2" charset="2"/>
              <a:buChar char="§"/>
            </a:pPr>
            <a:r>
              <a:rPr lang="en-US" sz="2000" dirty="0">
                <a:latin typeface="Times New Roman" pitchFamily="18" charset="0"/>
                <a:cs typeface="Times New Roman" pitchFamily="18" charset="0"/>
              </a:rPr>
              <a:t>Minimum bandwidth required is equal to baud </a:t>
            </a:r>
            <a:r>
              <a:rPr lang="en-US" sz="2000" dirty="0" smtClean="0">
                <a:latin typeface="Times New Roman" pitchFamily="18" charset="0"/>
                <a:cs typeface="Times New Roman" pitchFamily="18" charset="0"/>
              </a:rPr>
              <a:t>rate</a:t>
            </a:r>
          </a:p>
          <a:p>
            <a:pPr marL="342900" indent="-342900" algn="just" eaLnBrk="1" hangingPunct="1">
              <a:spcBef>
                <a:spcPts val="600"/>
              </a:spcBef>
              <a:spcAft>
                <a:spcPts val="600"/>
              </a:spcAft>
              <a:buBlip>
                <a:blip r:embed="rId3"/>
              </a:buBlip>
            </a:pPr>
            <a:r>
              <a:rPr lang="en-US" altLang="zh-TW" sz="2000" b="1" dirty="0" smtClean="0">
                <a:latin typeface="Times New Roman" pitchFamily="18" charset="0"/>
                <a:cs typeface="Times New Roman" pitchFamily="18" charset="0"/>
              </a:rPr>
              <a:t>Binary </a:t>
            </a:r>
            <a:r>
              <a:rPr lang="en-US" altLang="zh-TW" sz="2000" b="1" dirty="0">
                <a:latin typeface="Times New Roman" pitchFamily="18" charset="0"/>
                <a:cs typeface="Times New Roman" pitchFamily="18" charset="0"/>
              </a:rPr>
              <a:t>ASK (BASK)</a:t>
            </a:r>
          </a:p>
          <a:p>
            <a:pPr marL="800100" lvl="1" indent="-342900" algn="just">
              <a:spcBef>
                <a:spcPts val="0"/>
              </a:spcBef>
              <a:spcAft>
                <a:spcPts val="600"/>
              </a:spcAft>
              <a:buFont typeface="Wingdings" pitchFamily="2" charset="2"/>
              <a:buChar char="§"/>
            </a:pPr>
            <a:r>
              <a:rPr lang="en-US" altLang="zh-TW" sz="2000" dirty="0">
                <a:latin typeface="Times New Roman" pitchFamily="18" charset="0"/>
                <a:cs typeface="Times New Roman" pitchFamily="18" charset="0"/>
              </a:rPr>
              <a:t>ASK is normally implemented using only two levels. This is referred to as binary amplitude shift keying or </a:t>
            </a:r>
            <a:r>
              <a:rPr lang="en-US" altLang="zh-TW" sz="2000" dirty="0">
                <a:solidFill>
                  <a:srgbClr val="FF0000"/>
                </a:solidFill>
                <a:latin typeface="Times New Roman" pitchFamily="18" charset="0"/>
                <a:cs typeface="Times New Roman" pitchFamily="18" charset="0"/>
              </a:rPr>
              <a:t>on-off keying (OOK). </a:t>
            </a:r>
          </a:p>
          <a:p>
            <a:pPr marL="800100" lvl="1" indent="-342900" algn="just">
              <a:spcBef>
                <a:spcPts val="0"/>
              </a:spcBef>
              <a:spcAft>
                <a:spcPts val="600"/>
              </a:spcAft>
              <a:buFont typeface="Wingdings" pitchFamily="2" charset="2"/>
              <a:buChar char="§"/>
            </a:pPr>
            <a:r>
              <a:rPr lang="en-US" altLang="zh-TW" sz="2000" dirty="0">
                <a:latin typeface="Times New Roman" pitchFamily="18" charset="0"/>
                <a:cs typeface="Times New Roman" pitchFamily="18" charset="0"/>
              </a:rPr>
              <a:t>The peak amplitude of one signal level is 0; the other is the same as the amplitude of the carrier frequency.</a:t>
            </a:r>
          </a:p>
          <a:p>
            <a:pPr marL="342900" indent="-342900">
              <a:spcBef>
                <a:spcPts val="600"/>
              </a:spcBef>
              <a:spcAft>
                <a:spcPts val="600"/>
              </a:spcAft>
              <a:buSzPct val="100000"/>
              <a:buBlip>
                <a:blip r:embed="rId3"/>
              </a:buBlip>
            </a:pPr>
            <a:r>
              <a:rPr lang="en-US" sz="2000" b="1" dirty="0" smtClean="0">
                <a:latin typeface="Times New Roman" pitchFamily="18" charset="0"/>
                <a:cs typeface="Times New Roman" pitchFamily="18" charset="0"/>
              </a:rPr>
              <a:t>Bandwidth </a:t>
            </a:r>
            <a:r>
              <a:rPr lang="en-US" sz="2000" b="1" dirty="0">
                <a:latin typeface="Times New Roman" pitchFamily="18" charset="0"/>
                <a:cs typeface="Times New Roman" pitchFamily="18" charset="0"/>
              </a:rPr>
              <a:t>of </a:t>
            </a:r>
            <a:r>
              <a:rPr lang="en-US" sz="2000" b="1" dirty="0" smtClean="0">
                <a:latin typeface="Times New Roman" pitchFamily="18" charset="0"/>
                <a:cs typeface="Times New Roman" pitchFamily="18" charset="0"/>
              </a:rPr>
              <a:t>ASK:</a:t>
            </a:r>
          </a:p>
          <a:p>
            <a:pPr marL="800100" lvl="1" indent="-342900">
              <a:spcBef>
                <a:spcPts val="0"/>
              </a:spcBef>
              <a:spcAft>
                <a:spcPts val="600"/>
              </a:spcAft>
              <a:buSzPct val="100000"/>
              <a:buFont typeface="Wingdings" pitchFamily="2" charset="2"/>
              <a:buChar char="§"/>
            </a:pPr>
            <a:r>
              <a:rPr lang="en-US" sz="2000" dirty="0">
                <a:latin typeface="Times New Roman" pitchFamily="18" charset="0"/>
                <a:cs typeface="Times New Roman" pitchFamily="18" charset="0"/>
              </a:rPr>
              <a:t>The bandwidth B of ASK is proportional to the signal rate S.</a:t>
            </a:r>
          </a:p>
          <a:p>
            <a:pPr lvl="1">
              <a:spcBef>
                <a:spcPts val="0"/>
              </a:spcBef>
              <a:spcAft>
                <a:spcPts val="600"/>
              </a:spcAft>
              <a:buSzPct val="100000"/>
            </a:pPr>
            <a:r>
              <a:rPr lang="en-US" sz="2000" dirty="0" smtClean="0">
                <a:latin typeface="Times New Roman" pitchFamily="18" charset="0"/>
                <a:cs typeface="Times New Roman" pitchFamily="18" charset="0"/>
              </a:rPr>
              <a:t>                                      B </a:t>
            </a:r>
            <a:r>
              <a:rPr lang="en-US" sz="2000" dirty="0">
                <a:latin typeface="Times New Roman" pitchFamily="18" charset="0"/>
                <a:cs typeface="Times New Roman" pitchFamily="18" charset="0"/>
              </a:rPr>
              <a:t>= (1+d)S</a:t>
            </a:r>
          </a:p>
          <a:p>
            <a:pPr lvl="1">
              <a:spcBef>
                <a:spcPts val="0"/>
              </a:spcBef>
              <a:spcAft>
                <a:spcPts val="600"/>
              </a:spcAft>
              <a:buSzPct val="100000"/>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d” is due to modulation and filtering, lies between 0 and 1.</a:t>
            </a:r>
          </a:p>
          <a:p>
            <a:pPr>
              <a:spcBef>
                <a:spcPts val="600"/>
              </a:spcBef>
              <a:spcAft>
                <a:spcPts val="600"/>
              </a:spcAft>
              <a:buSzPct val="100000"/>
            </a:pPr>
            <a:endParaRPr lang="en-US" sz="2000" b="1" dirty="0">
              <a:latin typeface="Times New Roman" pitchFamily="18" charset="0"/>
              <a:cs typeface="Times New Roman" pitchFamily="18" charset="0"/>
            </a:endParaRPr>
          </a:p>
        </p:txBody>
      </p:sp>
      <p:sp>
        <p:nvSpPr>
          <p:cNvPr id="13315"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a:latin typeface="Times New Roman" pitchFamily="18" charset="0"/>
                <a:cs typeface="Times New Roman" pitchFamily="18" charset="0"/>
              </a:rPr>
              <a:t>09</a:t>
            </a:r>
          </a:p>
        </p:txBody>
      </p:sp>
      <p:sp>
        <p:nvSpPr>
          <p:cNvPr id="13316"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6" name="Rectangle 1"/>
          <p:cNvSpPr>
            <a:spLocks noChangeArrowheads="1"/>
          </p:cNvSpPr>
          <p:nvPr/>
        </p:nvSpPr>
        <p:spPr bwMode="auto">
          <a:xfrm>
            <a:off x="1752600" y="76200"/>
            <a:ext cx="6082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5-1   </a:t>
            </a:r>
            <a:r>
              <a:rPr lang="en-US" sz="3200" dirty="0" smtClean="0">
                <a:latin typeface="Times New Roman" pitchFamily="18" charset="0"/>
                <a:cs typeface="Times New Roman" pitchFamily="18" charset="0"/>
              </a:rPr>
              <a:t>Digital-To-Analog Conversion</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2027</TotalTime>
  <Words>1754</Words>
  <Application>Microsoft Office PowerPoint</Application>
  <PresentationFormat>On-screen Show (4:3)</PresentationFormat>
  <Paragraphs>187</Paragraphs>
  <Slides>27</Slides>
  <Notes>5</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Julia</dc:creator>
  <cp:lastModifiedBy>Julia Rahman</cp:lastModifiedBy>
  <cp:revision>285</cp:revision>
  <dcterms:modified xsi:type="dcterms:W3CDTF">2019-07-06T08:30:00Z</dcterms:modified>
</cp:coreProperties>
</file>