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9"/>
  </p:notesMasterIdLst>
  <p:sldIdLst>
    <p:sldId id="256" r:id="rId3"/>
    <p:sldId id="336" r:id="rId4"/>
    <p:sldId id="259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53" r:id="rId15"/>
    <p:sldId id="349" r:id="rId16"/>
    <p:sldId id="350" r:id="rId17"/>
    <p:sldId id="351" r:id="rId18"/>
    <p:sldId id="354" r:id="rId19"/>
    <p:sldId id="355" r:id="rId20"/>
    <p:sldId id="356" r:id="rId21"/>
    <p:sldId id="359" r:id="rId22"/>
    <p:sldId id="360" r:id="rId23"/>
    <p:sldId id="361" r:id="rId24"/>
    <p:sldId id="362" r:id="rId25"/>
    <p:sldId id="363" r:id="rId26"/>
    <p:sldId id="371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58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</p:sldIdLst>
  <p:sldSz cx="9144000" cy="6858000" type="screen4x3"/>
  <p:notesSz cx="7772400" cy="1005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ejaVu Sans"/>
        <a:cs typeface="DejaVu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B67BBB9-C4F0-48C2-8CC2-7A1CE8933F31}" type="datetimeFigureOut">
              <a:rPr lang="en-US"/>
              <a:pPr>
                <a:defRPr/>
              </a:pPr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FABAA9A-E475-416C-841F-675E3EFC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3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64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  <a:p>
            <a:pPr lvl="7"/>
            <a:r>
              <a:rPr lang="en-US"/>
              <a:t>Eighth Outline Level</a:t>
            </a:r>
            <a:endParaRPr/>
          </a:p>
          <a:p>
            <a:r>
              <a:rPr lang="en-US"/>
              <a:t>Ninth Outline LevelClick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4/15/11</a:t>
            </a:r>
            <a:endParaRPr>
              <a:latin typeface="+mn-lt"/>
            </a:endParaRPr>
          </a:p>
        </p:txBody>
      </p:sp>
      <p:sp>
        <p:nvSpPr>
          <p:cNvPr id="1029" name="TextShape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smtClean="0">
              <a:cs typeface="Arial" pitchFamily="34" charset="0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8F5E2D87-29EB-4F79-AA71-AA8DA499C2E1}" type="slidenum">
              <a:rPr lang="en-US"/>
              <a:pPr>
                <a:defRPr/>
              </a:pPr>
              <a:t>‹#›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/>
              <a:t>Click to edit the outline text format</a:t>
            </a:r>
            <a:endParaRPr/>
          </a:p>
          <a:p>
            <a:pPr lvl="1"/>
            <a:r>
              <a:rPr lang="en-US"/>
              <a:t>Second Outline Level</a:t>
            </a:r>
            <a:endParaRPr/>
          </a:p>
          <a:p>
            <a:pPr lvl="2"/>
            <a:r>
              <a:rPr lang="en-US"/>
              <a:t>Third Outline Level</a:t>
            </a:r>
            <a:endParaRPr/>
          </a:p>
          <a:p>
            <a:pPr lvl="3"/>
            <a:r>
              <a:rPr lang="en-US"/>
              <a:t>Fourth Outline Level</a:t>
            </a:r>
            <a:endParaRPr/>
          </a:p>
          <a:p>
            <a:pPr lvl="4"/>
            <a:r>
              <a:rPr lang="en-US"/>
              <a:t>Fifth Outline Level</a:t>
            </a:r>
            <a:endParaRPr/>
          </a:p>
          <a:p>
            <a:pPr lvl="5"/>
            <a:r>
              <a:rPr lang="en-US"/>
              <a:t>Sixth Outline Level</a:t>
            </a:r>
            <a:endParaRPr/>
          </a:p>
          <a:p>
            <a:pPr lvl="6"/>
            <a:r>
              <a:rPr lang="en-US"/>
              <a:t>Seventh Outline Level</a:t>
            </a:r>
            <a:endParaRPr/>
          </a:p>
          <a:p>
            <a:pPr lvl="7"/>
            <a:r>
              <a:rPr lang="en-US"/>
              <a:t>Eighth Outline Level</a:t>
            </a:r>
            <a:endParaRPr/>
          </a:p>
          <a:p>
            <a:r>
              <a:rPr lang="en-US"/>
              <a:t>Ninth Outline LevelClick to edit Master text styles</a:t>
            </a:r>
            <a:endParaRPr/>
          </a:p>
          <a:p>
            <a:pPr lvl="1"/>
            <a:r>
              <a:rPr lang="en-US"/>
              <a:t>Second level</a:t>
            </a:r>
            <a:endParaRPr/>
          </a:p>
          <a:p>
            <a:pPr lvl="1"/>
            <a:r>
              <a:rPr lang="en-US"/>
              <a:t>Third level</a:t>
            </a:r>
            <a:endParaRPr/>
          </a:p>
          <a:p>
            <a:pPr lvl="2"/>
            <a:r>
              <a:rPr lang="en-US"/>
              <a:t>Fourth level</a:t>
            </a:r>
            <a:endParaRPr/>
          </a:p>
          <a:p>
            <a:pPr lvl="3"/>
            <a:r>
              <a:rPr lang="en-US"/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4/15/11</a:t>
            </a:r>
            <a:endParaRPr>
              <a:latin typeface="+mn-lt"/>
            </a:endParaRPr>
          </a:p>
        </p:txBody>
      </p:sp>
      <p:sp>
        <p:nvSpPr>
          <p:cNvPr id="2053" name="TextShape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defRPr/>
            </a:pPr>
            <a:endParaRPr lang="en-US" smtClean="0">
              <a:cs typeface="Arial" pitchFamily="34" charset="0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38082EE7-AEA3-4979-BACE-4FAD095BD621}" type="slidenum">
              <a:rPr lang="en-US"/>
              <a:pPr>
                <a:defRPr/>
              </a:pPr>
              <a:t>‹#›</a:t>
            </a:fld>
            <a:endParaRPr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stomShape 1"/>
          <p:cNvSpPr>
            <a:spLocks noChangeArrowheads="1"/>
          </p:cNvSpPr>
          <p:nvPr/>
        </p:nvSpPr>
        <p:spPr bwMode="auto">
          <a:xfrm>
            <a:off x="2590800" y="304800"/>
            <a:ext cx="33067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US" i="1" dirty="0">
                <a:solidFill>
                  <a:srgbClr val="000000"/>
                </a:solidFill>
                <a:latin typeface="Monotype Corsiva" pitchFamily="66" charset="0"/>
              </a:rPr>
              <a:t> </a:t>
            </a:r>
            <a:r>
              <a:rPr lang="en-US" sz="2400" i="1" dirty="0">
                <a:solidFill>
                  <a:srgbClr val="FFFFFF"/>
                </a:solidFill>
                <a:latin typeface="Monotype Corsiva" pitchFamily="66" charset="0"/>
              </a:rPr>
              <a:t>Heaven’s light is our guide”</a:t>
            </a:r>
            <a:endParaRPr lang="en-US" dirty="0"/>
          </a:p>
        </p:txBody>
      </p:sp>
      <p:sp>
        <p:nvSpPr>
          <p:cNvPr id="5123" name="CustomShape 2"/>
          <p:cNvSpPr>
            <a:spLocks noChangeArrowheads="1"/>
          </p:cNvSpPr>
          <p:nvPr/>
        </p:nvSpPr>
        <p:spPr bwMode="auto">
          <a:xfrm>
            <a:off x="457200" y="91440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r>
              <a:rPr lang="en-US" sz="3200" b="1" dirty="0">
                <a:solidFill>
                  <a:srgbClr val="948A54"/>
                </a:solidFill>
                <a:latin typeface="Times New Roman" pitchFamily="18" charset="0"/>
              </a:rPr>
              <a:t>  </a:t>
            </a:r>
            <a:r>
              <a:rPr lang="en-US" sz="2800" b="1" dirty="0">
                <a:solidFill>
                  <a:srgbClr val="948A54"/>
                </a:solidFill>
                <a:latin typeface="Times New Roman" pitchFamily="18" charset="0"/>
              </a:rPr>
              <a:t>Rajshahi University of Engineering &amp; Technology</a:t>
            </a:r>
            <a:endParaRPr lang="en-US" dirty="0"/>
          </a:p>
          <a:p>
            <a:pPr algn="ctr"/>
            <a:r>
              <a:rPr lang="en-US" sz="2800" b="1" dirty="0">
                <a:solidFill>
                  <a:srgbClr val="948A54"/>
                </a:solidFill>
                <a:latin typeface="Times New Roman" pitchFamily="18" charset="0"/>
              </a:rPr>
              <a:t>Department of Computer Science &amp; Engineering</a:t>
            </a:r>
            <a:endParaRPr lang="en-US" dirty="0"/>
          </a:p>
        </p:txBody>
      </p:sp>
      <p:sp>
        <p:nvSpPr>
          <p:cNvPr id="13" name="CustomShape 4"/>
          <p:cNvSpPr/>
          <p:nvPr/>
        </p:nvSpPr>
        <p:spPr>
          <a:xfrm>
            <a:off x="609600" y="2667000"/>
            <a:ext cx="8305800" cy="19050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</a:rPr>
              <a:t>Data Communication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Course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No. 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</a:rPr>
              <a:t>CSE 3103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 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Times New Roman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Chapter 6: Bandwidth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Utilization – Multiplexing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and Spreading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ea"/>
                <a:cs typeface="+mn-cs"/>
              </a:rPr>
              <a:t>Prepared By : Julia Rahman</a:t>
            </a:r>
            <a:endParaRPr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Example 6.1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  <a:p>
            <a:r>
              <a:rPr lang="en-US" sz="2400" dirty="0">
                <a:solidFill>
                  <a:schemeClr val="hlink"/>
                </a:solidFill>
                <a:latin typeface="+mn-lt"/>
              </a:rPr>
              <a:t>Solution</a:t>
            </a:r>
          </a:p>
          <a:p>
            <a:pPr algn="just"/>
            <a:r>
              <a:rPr lang="en-US" sz="2400" dirty="0">
                <a:latin typeface="+mn-lt"/>
              </a:rPr>
              <a:t>We shift (modulate) each of the three voice channels to a different bandwidth, as shown in Figure 6.6. We use the 20- to 24-kHz bandwidth for the first channel, the 24- to 28-kHz bandwidth for the second channel, and the 28- to 32-kHz bandwidth for the third one. Then we combine them as shown in Figure 6.6. 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Example 6.1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59570" y="6069157"/>
            <a:ext cx="3166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6.6  </a:t>
            </a:r>
            <a:r>
              <a:rPr lang="en-US" sz="2000" i="1" dirty="0">
                <a:latin typeface="+mn-lt"/>
              </a:rPr>
              <a:t>Example 6.1</a:t>
            </a:r>
          </a:p>
        </p:txBody>
      </p:sp>
    </p:spTree>
    <p:extLst>
      <p:ext uri="{BB962C8B-B14F-4D97-AF65-F5344CB8AC3E}">
        <p14:creationId xmlns:p14="http://schemas.microsoft.com/office/powerpoint/2010/main" val="20682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Example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6.2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Five channels, each with a 100-kHz bandwidth, are to be multiplexed together. What is the minimum bandwidth of the link if there is a need for a guard band of 10 kHz between the channels to prevent interference?</a:t>
            </a:r>
          </a:p>
          <a:p>
            <a:r>
              <a:rPr lang="en-US" sz="2400" dirty="0" smtClean="0">
                <a:solidFill>
                  <a:schemeClr val="hlink"/>
                </a:solidFill>
                <a:latin typeface="+mn-lt"/>
              </a:rPr>
              <a:t>Solution</a:t>
            </a:r>
            <a:endParaRPr lang="en-US" sz="2400" dirty="0">
              <a:solidFill>
                <a:schemeClr val="hlink"/>
              </a:solidFill>
              <a:latin typeface="+mn-lt"/>
            </a:endParaRPr>
          </a:p>
          <a:p>
            <a:pPr algn="just"/>
            <a:r>
              <a:rPr lang="en-US" sz="2400" dirty="0">
                <a:latin typeface="+mn-lt"/>
              </a:rPr>
              <a:t>For five channels, we need at least four guard bands. This means that the required bandwidth is at least </a:t>
            </a:r>
          </a:p>
          <a:p>
            <a:pPr lvl="1" algn="just"/>
            <a:r>
              <a:rPr lang="en-US" sz="2400" dirty="0">
                <a:latin typeface="+mn-lt"/>
              </a:rPr>
              <a:t>5 × 100 + 4 × 10 = 540 kHz, </a:t>
            </a:r>
            <a:r>
              <a:rPr lang="en-US" sz="2400" dirty="0" smtClean="0">
                <a:latin typeface="+mn-lt"/>
              </a:rPr>
              <a:t>as </a:t>
            </a:r>
            <a:r>
              <a:rPr lang="en-US" sz="2400" dirty="0">
                <a:latin typeface="+mn-lt"/>
              </a:rPr>
              <a:t>shown in </a:t>
            </a:r>
            <a:r>
              <a:rPr lang="en-US" sz="2400" dirty="0" smtClean="0">
                <a:latin typeface="+mn-lt"/>
              </a:rPr>
              <a:t>Figure.</a:t>
            </a:r>
            <a:endParaRPr lang="en-US" sz="2400" dirty="0">
              <a:latin typeface="+mn-lt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68116"/>
            <a:ext cx="7696200" cy="173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Application of Frequency Division Multiplexing (FDM)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AM and FM radio </a:t>
            </a:r>
            <a:r>
              <a:rPr lang="en-US" sz="2400" dirty="0" smtClean="0"/>
              <a:t>broadcasting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530 to 1700 kHz is assigned to </a:t>
            </a:r>
            <a:r>
              <a:rPr lang="en-US" sz="2000" dirty="0" smtClean="0"/>
              <a:t>AM radio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All radio stations need to share this </a:t>
            </a:r>
            <a:r>
              <a:rPr lang="en-US" sz="2000" dirty="0" smtClean="0"/>
              <a:t>band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Each station uses a different carrier </a:t>
            </a:r>
            <a:r>
              <a:rPr lang="en-US" sz="2000" dirty="0" smtClean="0"/>
              <a:t>frequency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FM has a wider band of </a:t>
            </a:r>
            <a:r>
              <a:rPr lang="en-US" sz="2000" dirty="0" smtClean="0"/>
              <a:t>88 to </a:t>
            </a:r>
            <a:r>
              <a:rPr lang="en-US" sz="2000" dirty="0"/>
              <a:t>108 MHz because each station needs a bandwidth of 200 </a:t>
            </a:r>
            <a:r>
              <a:rPr lang="en-US" sz="2000" dirty="0" smtClean="0"/>
              <a:t>kHz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Television broadcasting</a:t>
            </a:r>
          </a:p>
          <a:p>
            <a:pPr marL="800100" lvl="1" indent="-342900" algn="just">
              <a:lnSpc>
                <a:spcPct val="110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Each TV channel </a:t>
            </a:r>
            <a:r>
              <a:rPr lang="en-US" sz="2000" dirty="0" smtClean="0"/>
              <a:t>has its </a:t>
            </a:r>
            <a:r>
              <a:rPr lang="en-US" sz="2000" dirty="0"/>
              <a:t>own bandwidth of 6 MHz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First </a:t>
            </a:r>
            <a:r>
              <a:rPr lang="en-US" sz="2400" dirty="0"/>
              <a:t>generation of cellular telephones (still in operation) also uses FDM.</a:t>
            </a:r>
          </a:p>
        </p:txBody>
      </p:sp>
    </p:spTree>
    <p:extLst>
      <p:ext uri="{BB962C8B-B14F-4D97-AF65-F5344CB8AC3E}">
        <p14:creationId xmlns:p14="http://schemas.microsoft.com/office/powerpoint/2010/main" val="22995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Wave-length Division Multiplexing (WDM)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WDM is an analog multiplexing technique to combine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optical signals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Designed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to use the high-data-rate capability of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fiber-optic cable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Multiplexing allows us to combine several lines into one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WDM is conceptually the same as FDM, except that the multiplexing and </a:t>
            </a:r>
            <a:r>
              <a:rPr lang="en-US" sz="2400" dirty="0" err="1" smtClean="0"/>
              <a:t>demultiplexing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involve </a:t>
            </a:r>
            <a:r>
              <a:rPr lang="en-US" sz="2400" dirty="0">
                <a:solidFill>
                  <a:srgbClr val="FF0000"/>
                </a:solidFill>
              </a:rPr>
              <a:t>optical signals </a:t>
            </a:r>
            <a:r>
              <a:rPr lang="en-US" sz="2400" dirty="0"/>
              <a:t>transmitted through fiber-optic channels. </a:t>
            </a:r>
            <a:endParaRPr lang="en-US" sz="2400" dirty="0" smtClean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idea is </a:t>
            </a:r>
            <a:r>
              <a:rPr lang="en-US" sz="2400" dirty="0" smtClean="0"/>
              <a:t>the same</a:t>
            </a:r>
            <a:r>
              <a:rPr lang="en-US" sz="2400" dirty="0"/>
              <a:t>: </a:t>
            </a:r>
            <a:r>
              <a:rPr lang="en-US" sz="2400" dirty="0" smtClean="0"/>
              <a:t>combining </a:t>
            </a:r>
            <a:r>
              <a:rPr lang="en-US" sz="2400" dirty="0"/>
              <a:t>different signals of different frequencies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difference </a:t>
            </a:r>
            <a:r>
              <a:rPr lang="en-US" sz="2400" dirty="0" smtClean="0"/>
              <a:t>is that </a:t>
            </a:r>
            <a:r>
              <a:rPr lang="en-US" sz="2400" dirty="0"/>
              <a:t>the frequencies are very high.</a:t>
            </a:r>
          </a:p>
        </p:txBody>
      </p:sp>
    </p:spTree>
    <p:extLst>
      <p:ext uri="{BB962C8B-B14F-4D97-AF65-F5344CB8AC3E}">
        <p14:creationId xmlns:p14="http://schemas.microsoft.com/office/powerpoint/2010/main" val="7291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676401"/>
            <a:ext cx="80168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48618" y="5410200"/>
            <a:ext cx="651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6.10  </a:t>
            </a:r>
            <a:r>
              <a:rPr lang="en-US" sz="2000" i="1" dirty="0">
                <a:latin typeface="+mn-lt"/>
              </a:rPr>
              <a:t>Wavelength-division multiplexing (WDM)</a:t>
            </a:r>
          </a:p>
        </p:txBody>
      </p:sp>
    </p:spTree>
    <p:extLst>
      <p:ext uri="{BB962C8B-B14F-4D97-AF65-F5344CB8AC3E}">
        <p14:creationId xmlns:p14="http://schemas.microsoft.com/office/powerpoint/2010/main" val="1483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401050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8600" y="5257800"/>
            <a:ext cx="88933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6.11  </a:t>
            </a:r>
            <a:r>
              <a:rPr lang="en-US" sz="2000" i="1" dirty="0">
                <a:latin typeface="+mn-lt"/>
              </a:rPr>
              <a:t>Prisms in wavelength-division multiplexing and </a:t>
            </a:r>
            <a:r>
              <a:rPr lang="en-US" sz="2000" i="1" dirty="0" err="1">
                <a:latin typeface="+mn-lt"/>
              </a:rPr>
              <a:t>demultiplexing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3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Application of </a:t>
            </a:r>
            <a:r>
              <a:rPr lang="en-US" altLang="zh-TW" sz="2400" b="1" dirty="0">
                <a:cs typeface="Times New Roman" pitchFamily="18" charset="0"/>
              </a:rPr>
              <a:t>Wave-length Division Multiplexing (WDM</a:t>
            </a:r>
            <a:r>
              <a:rPr lang="en-US" altLang="zh-TW" sz="2400" b="1" dirty="0" smtClean="0">
                <a:cs typeface="Times New Roman" pitchFamily="18" charset="0"/>
              </a:rPr>
              <a:t>)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SONET network in which multiple </a:t>
            </a:r>
            <a:r>
              <a:rPr lang="en-US" sz="2400" dirty="0" smtClean="0"/>
              <a:t>optical fiber </a:t>
            </a:r>
            <a:r>
              <a:rPr lang="en-US" sz="2400" dirty="0"/>
              <a:t>lines are multiplexed and </a:t>
            </a:r>
            <a:r>
              <a:rPr lang="en-US" sz="2400" dirty="0" err="1"/>
              <a:t>demultiplexed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Dense </a:t>
            </a:r>
            <a:r>
              <a:rPr lang="en-US" sz="2400" dirty="0"/>
              <a:t>WDM (DWDM), can multiplex a very large </a:t>
            </a:r>
            <a:r>
              <a:rPr lang="en-US" sz="2400" dirty="0" smtClean="0"/>
              <a:t>number of </a:t>
            </a:r>
            <a:r>
              <a:rPr lang="en-US" sz="2400" dirty="0"/>
              <a:t>channels by spacing channels very close to one another. It achieves even </a:t>
            </a:r>
            <a:r>
              <a:rPr lang="en-US" sz="2400" dirty="0" smtClean="0"/>
              <a:t>greater efficiency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3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Time Division Multiplexing (TDM)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digital process allows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several connections to share the high bandwidth of a link.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Instead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of sharing a portion of the bandwidth as in FDM,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time is shared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E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ach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connection occupies a portion of time in the link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TDM is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combining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several low-rate digital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channels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into one high-rate one.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 figure, portions of signals 1, 2, 3, and 4 occupy the link sequentially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7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44713"/>
            <a:ext cx="7980362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86743" y="5638800"/>
            <a:ext cx="6287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6.12  </a:t>
            </a:r>
            <a:r>
              <a:rPr lang="en-US" sz="2400" dirty="0">
                <a:latin typeface="+mn-lt"/>
              </a:rPr>
              <a:t>Time Division Multiplexing </a:t>
            </a:r>
            <a:r>
              <a:rPr lang="en-US" sz="2400" dirty="0">
                <a:solidFill>
                  <a:schemeClr val="folHlink"/>
                </a:solidFill>
                <a:latin typeface="+mn-lt"/>
              </a:rPr>
              <a:t>(</a:t>
            </a:r>
            <a:r>
              <a:rPr lang="en-US" sz="2000" i="1" dirty="0">
                <a:latin typeface="+mn-lt"/>
              </a:rPr>
              <a:t>TDM)</a:t>
            </a:r>
          </a:p>
        </p:txBody>
      </p:sp>
    </p:spTree>
    <p:extLst>
      <p:ext uri="{BB962C8B-B14F-4D97-AF65-F5344CB8AC3E}">
        <p14:creationId xmlns:p14="http://schemas.microsoft.com/office/powerpoint/2010/main" val="15145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In real life, we have links with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limited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bandwidths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Wise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use of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bandwidths is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one of the main challenges of electronic communications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Bandwidth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utilization </a:t>
            </a:r>
            <a:r>
              <a:rPr lang="en-US" sz="2400" dirty="0">
                <a:latin typeface="+mn-lt"/>
                <a:cs typeface="Times New Roman" pitchFamily="18" charset="0"/>
              </a:rPr>
              <a:t>is the wise use of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available </a:t>
            </a:r>
            <a:r>
              <a:rPr lang="en-US" sz="2400" dirty="0">
                <a:latin typeface="+mn-lt"/>
                <a:cs typeface="Times New Roman" pitchFamily="18" charset="0"/>
              </a:rPr>
              <a:t>bandwidth to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achieve specific </a:t>
            </a:r>
            <a:r>
              <a:rPr lang="en-US" sz="2400" dirty="0">
                <a:latin typeface="+mn-lt"/>
                <a:cs typeface="Times New Roman" pitchFamily="18" charset="0"/>
              </a:rPr>
              <a:t>goals</a:t>
            </a:r>
            <a:r>
              <a:rPr lang="en-US" sz="2400" dirty="0" smtClean="0">
                <a:latin typeface="+mn-lt"/>
                <a:cs typeface="Times New Roman" pitchFamily="18" charset="0"/>
              </a:rPr>
              <a:t>.</a:t>
            </a:r>
            <a:endParaRPr lang="en-US" sz="2400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Efficiency can be achieved by multiplexing; i.e., sharing of the bandwidth between multiple users.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multiplexing</a:t>
            </a:r>
            <a:r>
              <a:rPr lang="en-US" sz="2400" dirty="0">
                <a:latin typeface="+mn-lt"/>
                <a:cs typeface="Times New Roman" pitchFamily="18" charset="0"/>
              </a:rPr>
              <a:t>,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combine </a:t>
            </a:r>
            <a:r>
              <a:rPr lang="en-US" sz="2400" dirty="0">
                <a:latin typeface="+mn-lt"/>
                <a:cs typeface="Times New Roman" pitchFamily="18" charset="0"/>
              </a:rPr>
              <a:t>several channels into one.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spreading</a:t>
            </a:r>
            <a:r>
              <a:rPr lang="en-US" sz="2400" dirty="0">
                <a:latin typeface="+mn-lt"/>
                <a:cs typeface="Times New Roman" pitchFamily="18" charset="0"/>
              </a:rPr>
              <a:t>,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expand </a:t>
            </a:r>
            <a:r>
              <a:rPr lang="en-US" sz="2400" dirty="0">
                <a:latin typeface="+mn-lt"/>
                <a:cs typeface="Times New Roman" pitchFamily="18" charset="0"/>
              </a:rPr>
              <a:t>the bandwidth of a channel to insert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redundancy.</a:t>
            </a:r>
            <a:endParaRPr lang="en-US" sz="2400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642126" y="83127"/>
            <a:ext cx="4673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   Bandwidth Utilization </a:t>
            </a:r>
          </a:p>
        </p:txBody>
      </p:sp>
    </p:spTree>
    <p:extLst>
      <p:ext uri="{BB962C8B-B14F-4D97-AF65-F5344CB8AC3E}">
        <p14:creationId xmlns:p14="http://schemas.microsoft.com/office/powerpoint/2010/main" val="32500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Synchronous Time Division Multiplexing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In synchronous TDM, the data flow of each input connection is divided into units,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where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each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input occupies one input time slot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 unit can be 1 bit, one character, or one block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of data.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Each input unit becomes one output unit and occupies </a:t>
            </a:r>
            <a:r>
              <a:rPr lang="en-US" sz="2400" dirty="0">
                <a:solidFill>
                  <a:srgbClr val="FF0000"/>
                </a:solidFill>
              </a:rPr>
              <a:t>one output time slot</a:t>
            </a:r>
            <a:r>
              <a:rPr lang="en-US" sz="2400" dirty="0"/>
              <a:t>.</a:t>
            </a:r>
            <a:endParaRPr lang="en-US" altLang="zh-TW" sz="2400" dirty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synchronous TDM, the data rate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of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 link is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 times faster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and the unit duration is n times shorter.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8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1"/>
            <a:ext cx="8153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28800" y="5562600"/>
            <a:ext cx="6333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  <a:cs typeface="Times New Roman" pitchFamily="18" charset="0"/>
              </a:rPr>
              <a:t>Figure 6.13  </a:t>
            </a:r>
            <a:r>
              <a:rPr lang="en-US" sz="2000" i="1" dirty="0">
                <a:latin typeface="+mn-lt"/>
                <a:cs typeface="Times New Roman" pitchFamily="18" charset="0"/>
              </a:rPr>
              <a:t>Synchronous time-division multiplexing</a:t>
            </a:r>
          </a:p>
        </p:txBody>
      </p:sp>
    </p:spTree>
    <p:extLst>
      <p:ext uri="{BB962C8B-B14F-4D97-AF65-F5344CB8AC3E}">
        <p14:creationId xmlns:p14="http://schemas.microsoft.com/office/powerpoint/2010/main" val="9930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Example </a:t>
            </a:r>
            <a:r>
              <a:rPr lang="en-US" altLang="zh-TW" sz="2400" b="1" dirty="0" smtClean="0">
                <a:latin typeface="+mn-lt"/>
                <a:cs typeface="Times New Roman" pitchFamily="18" charset="0"/>
              </a:rPr>
              <a:t>6.5</a:t>
            </a:r>
            <a:endParaRPr lang="en-US" altLang="zh-TW" sz="2400" b="1" dirty="0">
              <a:latin typeface="+mn-lt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In Figure 6.13, the data rate for each one of the 3 input connection is 1 kbps. If 1 bit at a time is multiplexed (a unit is 1 bit), what is the duration of (a) each input slot, (b) each output slot, and (c) each frame?</a:t>
            </a:r>
          </a:p>
          <a:p>
            <a:r>
              <a:rPr lang="en-US" sz="2400" dirty="0" smtClean="0">
                <a:solidFill>
                  <a:schemeClr val="hlink"/>
                </a:solidFill>
                <a:latin typeface="+mn-lt"/>
              </a:rPr>
              <a:t>Solution</a:t>
            </a:r>
            <a:endParaRPr lang="en-US" sz="2400" dirty="0">
              <a:solidFill>
                <a:schemeClr val="hlink"/>
              </a:solidFill>
              <a:latin typeface="+mn-lt"/>
            </a:endParaRPr>
          </a:p>
          <a:p>
            <a:pPr algn="just"/>
            <a:r>
              <a:rPr lang="en-US" sz="2400" dirty="0">
                <a:latin typeface="+mn-lt"/>
              </a:rPr>
              <a:t>We can answer the questions as follows: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data rate of each input connection is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1 kbps</a:t>
            </a:r>
            <a:r>
              <a:rPr lang="en-US" sz="2000" dirty="0">
                <a:latin typeface="+mn-lt"/>
              </a:rPr>
              <a:t>. This means that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bit duration is 1/1000 s or 1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ms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>
                <a:latin typeface="+mn-lt"/>
              </a:rPr>
              <a:t> The duration of the input time slot is 1 </a:t>
            </a:r>
            <a:r>
              <a:rPr lang="en-US" sz="2000" dirty="0" err="1">
                <a:latin typeface="+mn-lt"/>
              </a:rPr>
              <a:t>ms</a:t>
            </a:r>
            <a:r>
              <a:rPr lang="en-US" sz="2000" dirty="0">
                <a:latin typeface="+mn-lt"/>
              </a:rPr>
              <a:t> (same as bit duration).</a:t>
            </a:r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000" dirty="0" smtClean="0"/>
              <a:t>The </a:t>
            </a:r>
            <a:r>
              <a:rPr lang="en-US" sz="2000" dirty="0"/>
              <a:t>duration of each output time slot is one-third of the input time slot. This means that the duration of the output time slot is 1/3 </a:t>
            </a:r>
            <a:r>
              <a:rPr lang="en-US" sz="2000" dirty="0" err="1"/>
              <a:t>ms.</a:t>
            </a:r>
            <a:endParaRPr lang="en-US" sz="2000" dirty="0"/>
          </a:p>
          <a:p>
            <a:pPr marL="457200" indent="-457200">
              <a:lnSpc>
                <a:spcPct val="110000"/>
              </a:lnSpc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000" dirty="0" smtClean="0"/>
              <a:t>Each </a:t>
            </a:r>
            <a:r>
              <a:rPr lang="en-US" sz="2000" dirty="0"/>
              <a:t>frame carries three output time slots. So the duration of a frame is 3 × 1/3 </a:t>
            </a:r>
            <a:r>
              <a:rPr lang="en-US" sz="2000" dirty="0" err="1"/>
              <a:t>ms</a:t>
            </a:r>
            <a:r>
              <a:rPr lang="en-US" sz="2000" dirty="0"/>
              <a:t>, or 1 </a:t>
            </a:r>
            <a:r>
              <a:rPr lang="en-US" sz="2000" dirty="0" err="1"/>
              <a:t>ms.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100000"/>
            </a:pPr>
            <a:r>
              <a:rPr lang="en-US" dirty="0"/>
              <a:t>Note: The duration of a frame is the same as the duration of an input unit.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Interleaving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The process of taking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 group of bits from each input line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for multiplexing is called interleaving.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We interleave bits (1 - n) from each input onto one output.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124200"/>
            <a:ext cx="87376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51981" y="5867400"/>
            <a:ext cx="3238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6.15  </a:t>
            </a:r>
            <a:r>
              <a:rPr lang="en-US" sz="2000" i="1" dirty="0">
                <a:latin typeface="+mn-lt"/>
              </a:rPr>
              <a:t>Interleaving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5181600"/>
            <a:ext cx="419100" cy="91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399" y="6098232"/>
            <a:ext cx="223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rotating switch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2033190" y="5181600"/>
            <a:ext cx="4291410" cy="91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Empty Slots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cs typeface="Times New Roman" pitchFamily="18" charset="0"/>
              </a:rPr>
              <a:t>Synchronous TDM is </a:t>
            </a:r>
            <a:r>
              <a:rPr lang="en-US" altLang="zh-TW" sz="2400" dirty="0">
                <a:solidFill>
                  <a:srgbClr val="FF0000"/>
                </a:solidFill>
                <a:cs typeface="Times New Roman" pitchFamily="18" charset="0"/>
              </a:rPr>
              <a:t>not as efficient </a:t>
            </a:r>
            <a:r>
              <a:rPr lang="en-US" altLang="zh-TW" sz="2400" dirty="0" smtClean="0">
                <a:cs typeface="Times New Roman" pitchFamily="18" charset="0"/>
              </a:rPr>
              <a:t>because if </a:t>
            </a:r>
            <a:r>
              <a:rPr lang="en-US" altLang="zh-TW" sz="2400" dirty="0">
                <a:cs typeface="Times New Roman" pitchFamily="18" charset="0"/>
              </a:rPr>
              <a:t>a source does not have data </a:t>
            </a:r>
            <a:r>
              <a:rPr lang="en-US" altLang="zh-TW" sz="2400" dirty="0" smtClean="0">
                <a:cs typeface="Times New Roman" pitchFamily="18" charset="0"/>
              </a:rPr>
              <a:t>to send</a:t>
            </a:r>
            <a:r>
              <a:rPr lang="en-US" altLang="zh-TW" sz="2400" dirty="0">
                <a:cs typeface="Times New Roman" pitchFamily="18" charset="0"/>
              </a:rPr>
              <a:t>, the corresponding slot in the output frame is </a:t>
            </a:r>
            <a:r>
              <a:rPr lang="en-US" altLang="zh-TW" sz="2400" dirty="0">
                <a:solidFill>
                  <a:srgbClr val="FF0000"/>
                </a:solidFill>
                <a:cs typeface="Times New Roman" pitchFamily="18" charset="0"/>
              </a:rPr>
              <a:t>empty</a:t>
            </a:r>
            <a:r>
              <a:rPr lang="en-US" altLang="zh-TW" sz="2400" dirty="0" smtClean="0"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That is wasteful of bandwidth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7" y="3505200"/>
            <a:ext cx="8043862" cy="22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110634" y="5789612"/>
            <a:ext cx="3236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6.18  </a:t>
            </a:r>
            <a:r>
              <a:rPr lang="en-US" sz="2000" i="1" dirty="0">
                <a:latin typeface="+mn-lt"/>
              </a:rPr>
              <a:t>Empty slots</a:t>
            </a:r>
          </a:p>
        </p:txBody>
      </p:sp>
    </p:spTree>
    <p:extLst>
      <p:ext uri="{BB962C8B-B14F-4D97-AF65-F5344CB8AC3E}">
        <p14:creationId xmlns:p14="http://schemas.microsoft.com/office/powerpoint/2010/main" val="7111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Data </a:t>
            </a:r>
            <a:r>
              <a:rPr lang="en-US" altLang="zh-TW" sz="2400" b="1" dirty="0">
                <a:latin typeface="+mn-lt"/>
                <a:cs typeface="Times New Roman" pitchFamily="18" charset="0"/>
              </a:rPr>
              <a:t>Rate Management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Not all input links maybe have the same data rate.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Some links maybe slower. There maybe several different input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link speeds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There are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three strategies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that can be used to overcome the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data rate mismatch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: multilevel,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multi-slot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and pulse stuffing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1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Multilevel Multiplexing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Multilevel multiplexing is a technique used when the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data rate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of an input line is a multiple of others.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471738"/>
            <a:ext cx="7897812" cy="29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0" y="5562600"/>
            <a:ext cx="4410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6.19  </a:t>
            </a:r>
            <a:r>
              <a:rPr lang="en-US" sz="2000" i="1" dirty="0">
                <a:latin typeface="+mn-lt"/>
              </a:rPr>
              <a:t>Multilevel multiplexing</a:t>
            </a:r>
          </a:p>
        </p:txBody>
      </p:sp>
    </p:spTree>
    <p:extLst>
      <p:ext uri="{BB962C8B-B14F-4D97-AF65-F5344CB8AC3E}">
        <p14:creationId xmlns:p14="http://schemas.microsoft.com/office/powerpoint/2010/main" val="41988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Multiple-Slot Allocation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Used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when there is a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GCD between the data rates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higher bit rate channels are allocated more slots per frame, and the output frame rate is a multiple of each input link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 serial-to-parallel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converter in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the line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to make two inputs out of one.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8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524000"/>
            <a:ext cx="7751762" cy="327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57400" y="5181600"/>
            <a:ext cx="47083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6.20  </a:t>
            </a:r>
            <a:r>
              <a:rPr lang="en-US" sz="2000" i="1" dirty="0">
                <a:latin typeface="+mn-lt"/>
              </a:rPr>
              <a:t>Multiple-slot multiplexing</a:t>
            </a:r>
          </a:p>
        </p:txBody>
      </p:sp>
    </p:spTree>
    <p:extLst>
      <p:ext uri="{BB962C8B-B14F-4D97-AF65-F5344CB8AC3E}">
        <p14:creationId xmlns:p14="http://schemas.microsoft.com/office/powerpoint/2010/main" val="320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AU" sz="2400" b="1" dirty="0"/>
              <a:t>Pulse Stuffing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Sometimes the bit rates of sources are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not multiple integers of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each other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Therefore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neither of the above two techniques can be applied.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One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solution is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to make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 highest input data rate the dominant data rate and then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add dummy bits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to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the input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lines with lower rates. This will increase their rates.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This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technique is called </a:t>
            </a:r>
            <a:r>
              <a:rPr lang="en-US" altLang="zh-TW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pulse stuffing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, bit padding, or bit stuffing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6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If the bandwidth of a link is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greater than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 bandwidth needs of the devices connected to it, the bandwidth is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wasted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Whenever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the bandwidth of a medium linking two devices is greater than the bandwidth needs of the devices, the link can be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shared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Multiplexing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is the set of techniques that allows the (simultaneous) transmission of multiple signals across a single data link.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As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data and telecommunications use increases, so does traffic.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7086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667000" y="5105400"/>
            <a:ext cx="3451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6.21  </a:t>
            </a:r>
            <a:r>
              <a:rPr lang="en-US" sz="2000" i="1" dirty="0">
                <a:latin typeface="+mn-lt"/>
              </a:rPr>
              <a:t>Pulse stuffing</a:t>
            </a:r>
          </a:p>
        </p:txBody>
      </p:sp>
    </p:spTree>
    <p:extLst>
      <p:ext uri="{BB962C8B-B14F-4D97-AF65-F5344CB8AC3E}">
        <p14:creationId xmlns:p14="http://schemas.microsoft.com/office/powerpoint/2010/main" val="13434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Frame Synchronizing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If the. multiplexer and the </a:t>
            </a:r>
            <a:r>
              <a:rPr lang="en-US" altLang="zh-TW" sz="2200" dirty="0" err="1" smtClean="0">
                <a:latin typeface="+mn-lt"/>
                <a:cs typeface="Times New Roman" pitchFamily="18" charset="0"/>
              </a:rPr>
              <a:t>demultiplexer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 are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not synchronized, a bit belonging to one channel may be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received by </a:t>
            </a:r>
            <a:r>
              <a:rPr lang="en-US" altLang="zh-TW" sz="22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the wrong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channel.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To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ensure that the receiver correctly reads the incoming bits, i.e., knows the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a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incoming bit boundaries to interpret a “1” and “0”, a known bit pattern is used between the frames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The receiver looks for the anticipated bit and starts counting bits till the end of the frame.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Then it starts over again with the reception of another known bit.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These bits (or bit patterns) are called synchronization bit(s).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They are part of the overhead of transmission.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8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981200"/>
            <a:ext cx="8035925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05187" y="5105400"/>
            <a:ext cx="33233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6.22  </a:t>
            </a:r>
            <a:r>
              <a:rPr lang="en-US" sz="2000" i="1" dirty="0">
                <a:latin typeface="+mn-lt"/>
              </a:rPr>
              <a:t>Framing bits</a:t>
            </a:r>
          </a:p>
        </p:txBody>
      </p:sp>
    </p:spTree>
    <p:extLst>
      <p:ext uri="{BB962C8B-B14F-4D97-AF65-F5344CB8AC3E}">
        <p14:creationId xmlns:p14="http://schemas.microsoft.com/office/powerpoint/2010/main" val="33628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Application of </a:t>
            </a:r>
            <a:r>
              <a:rPr lang="en-US" altLang="zh-TW" sz="2400" b="1" dirty="0">
                <a:cs typeface="Times New Roman" pitchFamily="18" charset="0"/>
              </a:rPr>
              <a:t>Synchronous </a:t>
            </a:r>
            <a:r>
              <a:rPr lang="en-US" altLang="zh-TW" sz="2400" b="1" dirty="0" smtClean="0">
                <a:cs typeface="Times New Roman" pitchFamily="18" charset="0"/>
              </a:rPr>
              <a:t>TDM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Some </a:t>
            </a:r>
            <a:r>
              <a:rPr lang="en-US" sz="2400" dirty="0">
                <a:solidFill>
                  <a:srgbClr val="FF0000"/>
                </a:solidFill>
              </a:rPr>
              <a:t>second-generation cellular telephone</a:t>
            </a:r>
            <a:r>
              <a:rPr lang="en-US" sz="2400" dirty="0"/>
              <a:t> companies use synchronous TDM. </a:t>
            </a:r>
            <a:endParaRPr lang="en-US" sz="2400" dirty="0" smtClean="0"/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/>
              <a:t>Using </a:t>
            </a:r>
            <a:r>
              <a:rPr lang="en-US" sz="2400" dirty="0"/>
              <a:t>TDM, the number of telephone users </a:t>
            </a:r>
            <a:r>
              <a:rPr lang="en-US" sz="2400" dirty="0" smtClean="0"/>
              <a:t>in each </a:t>
            </a:r>
            <a:r>
              <a:rPr lang="en-US" sz="2400" dirty="0"/>
              <a:t>area is now </a:t>
            </a:r>
            <a:r>
              <a:rPr lang="en-US" sz="2400" dirty="0">
                <a:solidFill>
                  <a:srgbClr val="FF0000"/>
                </a:solidFill>
              </a:rPr>
              <a:t>6 times greater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1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Statistical Time Division Multiplexing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 statistical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time-division multiplexing, slots are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dynamically allocated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to improve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bandwidth efficiency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Only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when an input line has a slot's worth of data to send is it given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a slot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in the output frame.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statistical multiplexing, the number of slots in each frame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is less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than the number of input lines. 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T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he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multiplexer checks each input line in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round-robin fashion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; it allocates a slot for an input line if the line has data to send; otherwise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, it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skips the line and checks the next line.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5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1"/>
            <a:ext cx="6934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90800" y="6047510"/>
            <a:ext cx="4334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6.26  </a:t>
            </a:r>
            <a:r>
              <a:rPr lang="en-US" sz="2000" i="1" dirty="0">
                <a:latin typeface="+mn-lt"/>
              </a:rPr>
              <a:t>TDM slot comparison</a:t>
            </a:r>
          </a:p>
        </p:txBody>
      </p:sp>
    </p:spTree>
    <p:extLst>
      <p:ext uri="{BB962C8B-B14F-4D97-AF65-F5344CB8AC3E}">
        <p14:creationId xmlns:p14="http://schemas.microsoft.com/office/powerpoint/2010/main" val="28054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Addressing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An output slot in synchronous TDM is totally occupied by data;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in statistical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TDM, a slot needs to carry data as well as the address of the destination.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In synchronous TDM, there is no need for addressing; synchronization and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pre-assigned relationships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between the inputs and outputs serve as an address.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Slot Size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cs typeface="Times New Roman" pitchFamily="18" charset="0"/>
              </a:rPr>
              <a:t>Since a slot carries both data and an address in statistical TDM, the ratio of the data </a:t>
            </a:r>
            <a:r>
              <a:rPr lang="en-US" altLang="zh-TW" sz="2200" dirty="0" smtClean="0">
                <a:cs typeface="Times New Roman" pitchFamily="18" charset="0"/>
              </a:rPr>
              <a:t>size to </a:t>
            </a:r>
            <a:r>
              <a:rPr lang="en-US" altLang="zh-TW" sz="2200" dirty="0">
                <a:cs typeface="Times New Roman" pitchFamily="18" charset="0"/>
              </a:rPr>
              <a:t>address size must be reasonable to make transmission efficient. </a:t>
            </a:r>
            <a:endParaRPr lang="en-US" altLang="zh-TW" sz="2200" dirty="0" smtClean="0"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cs typeface="Times New Roman" pitchFamily="18" charset="0"/>
              </a:rPr>
              <a:t>For </a:t>
            </a:r>
            <a:r>
              <a:rPr lang="en-US" altLang="zh-TW" sz="2200" dirty="0">
                <a:cs typeface="Times New Roman" pitchFamily="18" charset="0"/>
              </a:rPr>
              <a:t>example, </a:t>
            </a:r>
            <a:r>
              <a:rPr lang="en-US" altLang="zh-TW" sz="2200" dirty="0" smtClean="0">
                <a:cs typeface="Times New Roman" pitchFamily="18" charset="0"/>
              </a:rPr>
              <a:t>it would </a:t>
            </a:r>
            <a:r>
              <a:rPr lang="en-US" altLang="zh-TW" sz="2200" dirty="0">
                <a:cs typeface="Times New Roman" pitchFamily="18" charset="0"/>
              </a:rPr>
              <a:t>be inefficient to send 1 bit per slot as data when the address is 3 bits. </a:t>
            </a:r>
            <a:r>
              <a:rPr lang="en-US" altLang="zh-TW" sz="2200" dirty="0" smtClean="0">
                <a:cs typeface="Times New Roman" pitchFamily="18" charset="0"/>
              </a:rPr>
              <a:t>In </a:t>
            </a:r>
            <a:r>
              <a:rPr lang="en-US" altLang="zh-TW" sz="2200" dirty="0">
                <a:cs typeface="Times New Roman" pitchFamily="18" charset="0"/>
              </a:rPr>
              <a:t>statistical TDM, a block of data is usually </a:t>
            </a:r>
            <a:r>
              <a:rPr lang="en-US" altLang="zh-TW" sz="2200" dirty="0" smtClean="0">
                <a:cs typeface="Times New Roman" pitchFamily="18" charset="0"/>
              </a:rPr>
              <a:t>many bytes </a:t>
            </a:r>
            <a:r>
              <a:rPr lang="en-US" altLang="zh-TW" sz="2200" dirty="0">
                <a:cs typeface="Times New Roman" pitchFamily="18" charset="0"/>
              </a:rPr>
              <a:t>while the address is just a few bytes.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77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latin typeface="+mn-lt"/>
                <a:cs typeface="Times New Roman" pitchFamily="18" charset="0"/>
              </a:rPr>
              <a:t>No Synchronization Bit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There is another difference between synchronous and statistical TDM,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is at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the frame level.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The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frames in statistical TDM need not be synchronized, so we do 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not need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synchronization bits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Bandwidth</a:t>
            </a:r>
            <a:endParaRPr lang="en-US" altLang="zh-TW" sz="2400" b="1" dirty="0" smtClean="0"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cs typeface="Times New Roman" pitchFamily="18" charset="0"/>
              </a:rPr>
              <a:t>In statistical TDM, the capacity of the link is normally less than the sum of the </a:t>
            </a:r>
            <a:r>
              <a:rPr lang="en-US" altLang="zh-TW" sz="2200" dirty="0" smtClean="0">
                <a:cs typeface="Times New Roman" pitchFamily="18" charset="0"/>
              </a:rPr>
              <a:t>capacities of </a:t>
            </a:r>
            <a:r>
              <a:rPr lang="en-US" altLang="zh-TW" sz="2200" dirty="0">
                <a:cs typeface="Times New Roman" pitchFamily="18" charset="0"/>
              </a:rPr>
              <a:t>each channel. </a:t>
            </a:r>
            <a:endParaRPr lang="en-US" altLang="zh-TW" sz="2200" dirty="0" smtClean="0"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cs typeface="Times New Roman" pitchFamily="18" charset="0"/>
              </a:rPr>
              <a:t>The </a:t>
            </a:r>
            <a:r>
              <a:rPr lang="en-US" altLang="zh-TW" sz="2200" dirty="0">
                <a:cs typeface="Times New Roman" pitchFamily="18" charset="0"/>
              </a:rPr>
              <a:t>designers of statistical TDM define the capacity of the </a:t>
            </a:r>
            <a:r>
              <a:rPr lang="en-US" altLang="zh-TW" sz="2200" dirty="0" smtClean="0">
                <a:cs typeface="Times New Roman" pitchFamily="18" charset="0"/>
              </a:rPr>
              <a:t>link based </a:t>
            </a:r>
            <a:r>
              <a:rPr lang="en-US" altLang="zh-TW" sz="2200" dirty="0">
                <a:cs typeface="Times New Roman" pitchFamily="18" charset="0"/>
              </a:rPr>
              <a:t>on the statistics of the load for each channel. </a:t>
            </a:r>
            <a:endParaRPr lang="en-US" altLang="zh-TW" sz="2200" dirty="0" smtClean="0"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0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stomShape 2"/>
              <p:cNvSpPr>
                <a:spLocks noChangeArrowheads="1"/>
              </p:cNvSpPr>
              <p:nvPr/>
            </p:nvSpPr>
            <p:spPr bwMode="auto">
              <a:xfrm>
                <a:off x="533400" y="914399"/>
                <a:ext cx="8534400" cy="5729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/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In spread spectrum, we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combine </a:t>
                </a: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signals like multiplexing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from different sources to fit into a larger bandwidth, </a:t>
                </a: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but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goals are </a:t>
                </a: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different.</a:t>
                </a:r>
                <a:endParaRPr lang="en-US" altLang="zh-TW" sz="2200" dirty="0">
                  <a:latin typeface="+mn-lt"/>
                  <a:cs typeface="Times New Roman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In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wireless applications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, stations must be able to share the medium without interception by an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eavesdropper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 and without being subject to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jamming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 from a malicious </a:t>
                </a: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intruder.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To achieve these goals, spread spectrum techniques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add 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redundancy</a:t>
                </a: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200" dirty="0"/>
                  <a:t>If the required bandwidth for each </a:t>
                </a:r>
                <a:r>
                  <a:rPr lang="en-US" sz="2200" dirty="0" smtClean="0"/>
                  <a:t>station is </a:t>
                </a:r>
                <a:r>
                  <a:rPr lang="en-US" sz="2200" dirty="0"/>
                  <a:t>B, spread spectrum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expands 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ss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200">
                            <a:solidFill>
                              <a:srgbClr val="FF0000"/>
                            </a:solidFill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200">
                            <a:solidFill>
                              <a:srgbClr val="FF0000"/>
                            </a:solidFill>
                            <a:latin typeface="Cambria Math"/>
                          </a:rPr>
                          <m:t>ss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&gt;&gt; B</a:t>
                </a:r>
                <a:r>
                  <a:rPr lang="en-US" sz="2200" dirty="0" smtClean="0"/>
                  <a:t>.</a:t>
                </a: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200" dirty="0"/>
                  <a:t>The expanded </a:t>
                </a:r>
                <a:r>
                  <a:rPr lang="en-US" sz="2200" dirty="0" smtClean="0"/>
                  <a:t>bandwidth allows </a:t>
                </a:r>
                <a:r>
                  <a:rPr lang="en-US" sz="2200" dirty="0"/>
                  <a:t>the source to </a:t>
                </a:r>
                <a:r>
                  <a:rPr lang="en-US" sz="2200" dirty="0">
                    <a:solidFill>
                      <a:srgbClr val="FF0000"/>
                    </a:solidFill>
                  </a:rPr>
                  <a:t>wrap its message in a protective envelope</a:t>
                </a:r>
                <a:r>
                  <a:rPr lang="en-US" sz="2200" dirty="0"/>
                  <a:t> for a more secure transmission</a:t>
                </a:r>
                <a:r>
                  <a:rPr lang="en-US" sz="2200" dirty="0" smtClean="0"/>
                  <a:t>.</a:t>
                </a: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200" dirty="0"/>
                  <a:t>An analogy is </a:t>
                </a:r>
                <a:r>
                  <a:rPr lang="en-US" sz="2200" dirty="0" smtClean="0"/>
                  <a:t>sending </a:t>
                </a:r>
                <a:r>
                  <a:rPr lang="en-US" sz="2200" dirty="0"/>
                  <a:t>expensive gift. </a:t>
                </a:r>
                <a:r>
                  <a:rPr lang="en-US" sz="2200" dirty="0" smtClean="0"/>
                  <a:t>Insert </a:t>
                </a:r>
                <a:r>
                  <a:rPr lang="en-US" sz="2200" dirty="0"/>
                  <a:t>the gift </a:t>
                </a:r>
                <a:r>
                  <a:rPr lang="en-US" sz="2200" dirty="0" smtClean="0"/>
                  <a:t>in a </a:t>
                </a:r>
                <a:r>
                  <a:rPr lang="en-US" sz="2200" dirty="0"/>
                  <a:t>special box to prevent it from being damaged during transportation, and </a:t>
                </a:r>
                <a:r>
                  <a:rPr lang="en-US" sz="2200" dirty="0" smtClean="0"/>
                  <a:t>use a superior </a:t>
                </a:r>
                <a:r>
                  <a:rPr lang="en-US" sz="2200" dirty="0"/>
                  <a:t>delivery service to guarantee the safety of the package.</a:t>
                </a:r>
              </a:p>
            </p:txBody>
          </p:sp>
        </mc:Choice>
        <mc:Fallback>
          <p:sp>
            <p:nvSpPr>
              <p:cNvPr id="7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399"/>
                <a:ext cx="8534400" cy="5729287"/>
              </a:xfrm>
              <a:prstGeom prst="rect">
                <a:avLst/>
              </a:prstGeom>
              <a:blipFill rotWithShape="1">
                <a:blip r:embed="rId2"/>
                <a:stretch>
                  <a:fillRect l="-786" t="-532" r="-929" b="-51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5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stomShape 2"/>
              <p:cNvSpPr>
                <a:spLocks noChangeArrowheads="1"/>
              </p:cNvSpPr>
              <p:nvPr/>
            </p:nvSpPr>
            <p:spPr bwMode="auto">
              <a:xfrm>
                <a:off x="436417" y="3429000"/>
                <a:ext cx="8534400" cy="3076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/>
              <a:p>
                <a:pPr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</a:pPr>
                <a:r>
                  <a:rPr lang="en-US" sz="2200" b="1" dirty="0"/>
                  <a:t>Spread spectrum achieves its </a:t>
                </a:r>
                <a:r>
                  <a:rPr lang="en-US" sz="2200" b="1" dirty="0" smtClean="0"/>
                  <a:t>goals through </a:t>
                </a:r>
                <a:r>
                  <a:rPr lang="en-US" sz="2200" b="1" dirty="0"/>
                  <a:t>two principles:</a:t>
                </a:r>
              </a:p>
              <a:p>
                <a:pPr marL="457200" indent="-4572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+mj-lt"/>
                  <a:buAutoNum type="arabicPeriod"/>
                </a:pPr>
                <a:r>
                  <a:rPr lang="en-US" sz="2200" dirty="0"/>
                  <a:t>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bandwidth</a:t>
                </a:r>
                <a:r>
                  <a:rPr lang="en-US" sz="2200" dirty="0"/>
                  <a:t> allocated to each station needs to be, by far, </a:t>
                </a:r>
                <a:r>
                  <a:rPr lang="en-US" sz="2200" dirty="0">
                    <a:solidFill>
                      <a:srgbClr val="FF0000"/>
                    </a:solidFill>
                  </a:rPr>
                  <a:t>larger than what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is needed</a:t>
                </a:r>
                <a:r>
                  <a:rPr lang="en-US" sz="2200" dirty="0"/>
                  <a:t>. This allows redundancy.</a:t>
                </a:r>
              </a:p>
              <a:p>
                <a:pPr marL="457200" indent="-4572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+mj-lt"/>
                  <a:buAutoNum type="arabicPeriod"/>
                </a:pPr>
                <a:r>
                  <a:rPr lang="en-US" sz="2200" dirty="0" smtClean="0"/>
                  <a:t>The </a:t>
                </a:r>
                <a:r>
                  <a:rPr lang="en-US" sz="2200" dirty="0"/>
                  <a:t>expanding of the original bandwidth B to the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2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200">
                            <a:latin typeface="Cambria Math"/>
                          </a:rPr>
                          <m:t>ss</m:t>
                        </m:r>
                      </m:sub>
                    </m:sSub>
                  </m:oMath>
                </a14:m>
                <a:r>
                  <a:rPr lang="en-US" sz="2200" dirty="0"/>
                  <a:t> must be done by </a:t>
                </a:r>
                <a:r>
                  <a:rPr lang="en-US" sz="2200" dirty="0" smtClean="0"/>
                  <a:t>a process </a:t>
                </a:r>
                <a:r>
                  <a:rPr lang="en-US" sz="2200" dirty="0"/>
                  <a:t>that is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independent of the original signal</a:t>
                </a:r>
                <a:r>
                  <a:rPr lang="en-US" sz="2200" dirty="0"/>
                  <a:t>. In other words, the </a:t>
                </a:r>
                <a:r>
                  <a:rPr lang="en-US" sz="2200" dirty="0" smtClean="0"/>
                  <a:t>spreading process </a:t>
                </a:r>
                <a:r>
                  <a:rPr lang="en-US" sz="2200" dirty="0"/>
                  <a:t>occurs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after the signal is created</a:t>
                </a:r>
                <a:r>
                  <a:rPr lang="en-US" sz="2200" dirty="0"/>
                  <a:t> by the source.</a:t>
                </a:r>
              </a:p>
            </p:txBody>
          </p:sp>
        </mc:Choice>
        <mc:Fallback>
          <p:sp>
            <p:nvSpPr>
              <p:cNvPr id="7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417" y="3429000"/>
                <a:ext cx="8534400" cy="3076575"/>
              </a:xfrm>
              <a:prstGeom prst="rect">
                <a:avLst/>
              </a:prstGeom>
              <a:blipFill rotWithShape="1">
                <a:blip r:embed="rId2"/>
                <a:stretch>
                  <a:fillRect l="-929" t="-1190" r="-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1219200"/>
            <a:ext cx="836814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4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1"/>
            <a:ext cx="8464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29766" y="4953000"/>
            <a:ext cx="4908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6.1  </a:t>
            </a:r>
            <a:r>
              <a:rPr lang="en-US" sz="2000" i="1" dirty="0">
                <a:latin typeface="+mn-lt"/>
              </a:rPr>
              <a:t>Dividing a link into channels</a:t>
            </a:r>
          </a:p>
        </p:txBody>
      </p:sp>
    </p:spTree>
    <p:extLst>
      <p:ext uri="{BB962C8B-B14F-4D97-AF65-F5344CB8AC3E}">
        <p14:creationId xmlns:p14="http://schemas.microsoft.com/office/powerpoint/2010/main" val="4721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stomShape 2"/>
              <p:cNvSpPr>
                <a:spLocks noChangeArrowheads="1"/>
              </p:cNvSpPr>
              <p:nvPr/>
            </p:nvSpPr>
            <p:spPr bwMode="auto">
              <a:xfrm>
                <a:off x="533400" y="914399"/>
                <a:ext cx="8534400" cy="5729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/>
              <a:p>
                <a:pPr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</a:pPr>
                <a:r>
                  <a:rPr lang="en-US" altLang="zh-TW" sz="2200" b="1" dirty="0" smtClean="0">
                    <a:latin typeface="+mn-lt"/>
                    <a:cs typeface="Times New Roman" pitchFamily="18" charset="0"/>
                  </a:rPr>
                  <a:t>Two </a:t>
                </a:r>
                <a:r>
                  <a:rPr lang="en-US" altLang="zh-TW" sz="2200" b="1" dirty="0">
                    <a:latin typeface="+mn-lt"/>
                    <a:cs typeface="Times New Roman" pitchFamily="18" charset="0"/>
                  </a:rPr>
                  <a:t>techniques to spread the bandwidth: </a:t>
                </a:r>
                <a:endParaRPr lang="en-US" altLang="zh-TW" sz="2200" b="1" dirty="0" smtClean="0">
                  <a:latin typeface="+mn-lt"/>
                  <a:cs typeface="Times New Roman" pitchFamily="18" charset="0"/>
                </a:endParaRPr>
              </a:p>
              <a:p>
                <a:pPr marL="457200" indent="-4572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+mj-lt"/>
                  <a:buAutoNum type="arabicPeriod"/>
                </a:pP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Frequency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hopping spread </a:t>
                </a: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spectrum (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FHSS) and </a:t>
                </a:r>
                <a:endParaRPr lang="en-US" altLang="zh-TW" sz="2200" dirty="0" smtClean="0">
                  <a:latin typeface="+mn-lt"/>
                  <a:cs typeface="Times New Roman" pitchFamily="18" charset="0"/>
                </a:endParaRPr>
              </a:p>
              <a:p>
                <a:pPr marL="457200" indent="-4572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+mj-lt"/>
                  <a:buAutoNum type="arabicPeriod"/>
                </a:pP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Direct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sequence spread spectrum (DSSS).</a:t>
                </a:r>
              </a:p>
              <a:p>
                <a:pPr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</a:pPr>
                <a:r>
                  <a:rPr lang="en-US" altLang="zh-TW" sz="2200" b="1" dirty="0">
                    <a:cs typeface="Times New Roman" pitchFamily="18" charset="0"/>
                  </a:rPr>
                  <a:t>Frequency hopping spread spectrum (FHSS)</a:t>
                </a:r>
                <a:endParaRPr lang="en-US" altLang="zh-TW" sz="2200" b="1" dirty="0" smtClean="0">
                  <a:latin typeface="+mn-lt"/>
                  <a:cs typeface="Times New Roman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Uses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M different 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carrier frequencies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that are modulated by the source </a:t>
                </a: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signal.</a:t>
                </a: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200" dirty="0"/>
                  <a:t>At </a:t>
                </a:r>
                <a:r>
                  <a:rPr lang="en-US" sz="2200" dirty="0">
                    <a:solidFill>
                      <a:srgbClr val="FF0000"/>
                    </a:solidFill>
                  </a:rPr>
                  <a:t>one moment</a:t>
                </a:r>
                <a:r>
                  <a:rPr lang="en-US" sz="2200" dirty="0"/>
                  <a:t>, the signal modulates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one carrier frequency</a:t>
                </a:r>
                <a:r>
                  <a:rPr lang="en-US" sz="2200" dirty="0"/>
                  <a:t>; at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next moment</a:t>
                </a:r>
                <a:r>
                  <a:rPr lang="en-US" sz="2200" dirty="0"/>
                  <a:t>, the signal modulates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another carrier frequency</a:t>
                </a:r>
                <a:r>
                  <a:rPr lang="en-US" sz="2200" dirty="0"/>
                  <a:t>. </a:t>
                </a:r>
                <a:endParaRPr lang="en-US" sz="2200" dirty="0" smtClean="0"/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200" dirty="0" smtClean="0"/>
                  <a:t>Modulation </a:t>
                </a:r>
                <a:r>
                  <a:rPr lang="en-US" sz="2200" dirty="0"/>
                  <a:t>is done using </a:t>
                </a:r>
                <a:r>
                  <a:rPr lang="en-US" sz="2200" dirty="0">
                    <a:solidFill>
                      <a:srgbClr val="FF0000"/>
                    </a:solidFill>
                  </a:rPr>
                  <a:t>one carrier frequency at a time</a:t>
                </a:r>
                <a:r>
                  <a:rPr lang="en-US" sz="2200" dirty="0" smtClean="0"/>
                  <a:t>, M </a:t>
                </a:r>
                <a:r>
                  <a:rPr lang="en-US" sz="2200" dirty="0"/>
                  <a:t>frequencies are used in the long run. </a:t>
                </a:r>
                <a:endParaRPr lang="en-US" sz="2200" dirty="0" smtClean="0"/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sz="2200" dirty="0" smtClean="0"/>
                  <a:t>The </a:t>
                </a:r>
                <a:r>
                  <a:rPr lang="en-US" sz="2200" dirty="0"/>
                  <a:t>bandwidth occupied by a source </a:t>
                </a:r>
                <a:r>
                  <a:rPr lang="en-US" sz="2200" dirty="0" smtClean="0"/>
                  <a:t>after spreading </a:t>
                </a:r>
                <a:r>
                  <a:rPr lang="en-US" sz="22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200">
                            <a:solidFill>
                              <a:srgbClr val="FF0000"/>
                            </a:solidFill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pH</m:t>
                        </m:r>
                        <m:r>
                          <a:rPr lang="en-AU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&gt;&gt;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sz="2200" dirty="0" smtClean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7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399"/>
                <a:ext cx="8534400" cy="5729287"/>
              </a:xfrm>
              <a:prstGeom prst="rect">
                <a:avLst/>
              </a:prstGeom>
              <a:blipFill rotWithShape="1">
                <a:blip r:embed="rId2"/>
                <a:stretch>
                  <a:fillRect l="-929" t="-532" r="-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38200" y="6036984"/>
            <a:ext cx="8040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</a:t>
            </a:r>
            <a:r>
              <a:rPr lang="en-US" sz="2400" dirty="0" smtClean="0">
                <a:solidFill>
                  <a:schemeClr val="folHlink"/>
                </a:solidFill>
                <a:latin typeface="+mn-lt"/>
              </a:rPr>
              <a:t>6.28  </a:t>
            </a:r>
            <a:r>
              <a:rPr lang="en-US" sz="2400" dirty="0">
                <a:latin typeface="+mn-lt"/>
              </a:rPr>
              <a:t>Frequency hopping spread spectrum (FHSS)</a:t>
            </a:r>
            <a:endParaRPr lang="en-US" sz="2000" i="1" dirty="0">
              <a:latin typeface="+mn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p:pic>
        <p:nvPicPr>
          <p:cNvPr id="2050" name="Picture 2" descr="C:\Users\khaled\Downloads\slide33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740841" cy="49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stomShape 2"/>
              <p:cNvSpPr>
                <a:spLocks noChangeArrowheads="1"/>
              </p:cNvSpPr>
              <p:nvPr/>
            </p:nvSpPr>
            <p:spPr bwMode="auto">
              <a:xfrm>
                <a:off x="533400" y="914399"/>
                <a:ext cx="8534400" cy="5729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/>
              <a:p>
                <a:pPr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</a:pPr>
                <a:r>
                  <a:rPr lang="en-US" altLang="zh-TW" sz="2400" b="1" dirty="0" smtClean="0">
                    <a:cs typeface="Times New Roman" pitchFamily="18" charset="0"/>
                  </a:rPr>
                  <a:t>Frequency hopping spread spectrum (FHSS)</a:t>
                </a:r>
                <a:endParaRPr lang="en-US" altLang="zh-TW" sz="2400" dirty="0" smtClean="0">
                  <a:latin typeface="+mn-lt"/>
                  <a:cs typeface="Times New Roman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A pseudorandom code generator</a:t>
                </a: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, called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pseudorandom noise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(PN), creates a 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k-bit pattern for every hopping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2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.</a:t>
                </a:r>
                <a:endParaRPr lang="en-US" altLang="zh-TW" sz="2200" dirty="0">
                  <a:latin typeface="+mn-lt"/>
                  <a:cs typeface="Times New Roman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The frequency table uses the pattern to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find the frequency to be used for this 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hopping period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and passes 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it to the frequency synthesizer. </a:t>
                </a:r>
                <a:endParaRPr lang="en-US" altLang="zh-TW" sz="2200" dirty="0" smtClean="0">
                  <a:latin typeface="+mn-lt"/>
                  <a:cs typeface="Times New Roman" pitchFamily="18" charset="0"/>
                </a:endParaRPr>
              </a:p>
              <a:p>
                <a:pPr marL="342900" indent="-342900" algn="just">
                  <a:lnSpc>
                    <a:spcPct val="110000"/>
                  </a:lnSpc>
                  <a:spcAft>
                    <a:spcPts val="600"/>
                  </a:spcAft>
                  <a:buClr>
                    <a:srgbClr val="7030A0"/>
                  </a:buClr>
                  <a:buSzPct val="100000"/>
                  <a:buFont typeface="Wingdings" pitchFamily="2" charset="2"/>
                  <a:buChar char="§"/>
                </a:pPr>
                <a:r>
                  <a:rPr lang="en-US" altLang="zh-TW" sz="2200" dirty="0" smtClean="0">
                    <a:latin typeface="+mn-lt"/>
                    <a:cs typeface="Times New Roman" pitchFamily="18" charset="0"/>
                  </a:rPr>
                  <a:t>The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frequency synthesizer creates 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a carrier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signal of that frequency</a:t>
                </a:r>
                <a:r>
                  <a:rPr lang="en-US" altLang="zh-TW" sz="2200" dirty="0">
                    <a:latin typeface="+mn-lt"/>
                    <a:cs typeface="Times New Roman" pitchFamily="18" charset="0"/>
                  </a:rPr>
                  <a:t>, and the source signal modulates the carrier signal.</a:t>
                </a:r>
                <a:endParaRPr lang="en-US" sz="2200" dirty="0"/>
              </a:p>
            </p:txBody>
          </p:sp>
        </mc:Choice>
        <mc:Fallback>
          <p:sp>
            <p:nvSpPr>
              <p:cNvPr id="7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399"/>
                <a:ext cx="8534400" cy="5729287"/>
              </a:xfrm>
              <a:prstGeom prst="rect">
                <a:avLst/>
              </a:prstGeom>
              <a:blipFill rotWithShape="1">
                <a:blip r:embed="rId2"/>
                <a:stretch>
                  <a:fillRect l="-1143" t="-638" r="-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41763" y="5981565"/>
            <a:ext cx="6088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</a:t>
            </a:r>
            <a:r>
              <a:rPr lang="en-US" sz="2400" dirty="0" smtClean="0">
                <a:solidFill>
                  <a:schemeClr val="folHlink"/>
                </a:solidFill>
                <a:latin typeface="+mn-lt"/>
              </a:rPr>
              <a:t>6.29  </a:t>
            </a:r>
            <a:r>
              <a:rPr lang="en-US" sz="2400" dirty="0">
                <a:latin typeface="+mn-lt"/>
              </a:rPr>
              <a:t>Frequency </a:t>
            </a:r>
            <a:r>
              <a:rPr lang="en-US" sz="2400" dirty="0" smtClean="0">
                <a:latin typeface="+mn-lt"/>
              </a:rPr>
              <a:t>selection </a:t>
            </a:r>
            <a:r>
              <a:rPr lang="en-US" sz="2400" dirty="0">
                <a:latin typeface="+mn-lt"/>
              </a:rPr>
              <a:t>in FHSS</a:t>
            </a:r>
            <a:endParaRPr lang="en-US" sz="2000" i="1" dirty="0">
              <a:latin typeface="+mn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p:pic>
        <p:nvPicPr>
          <p:cNvPr id="3074" name="Picture 2" descr="C:\Users\khaled\Downloads\slide34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56" y="1295400"/>
            <a:ext cx="7147340" cy="427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Direct Sequence Spread </a:t>
            </a:r>
            <a:r>
              <a:rPr lang="en-US" altLang="zh-TW" sz="2400" b="1" dirty="0" smtClean="0">
                <a:cs typeface="Times New Roman" pitchFamily="18" charset="0"/>
              </a:rPr>
              <a:t>Spectrum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>
                <a:latin typeface="+mn-lt"/>
                <a:cs typeface="Times New Roman" pitchFamily="18" charset="0"/>
              </a:rPr>
              <a:t>The direct sequence spread spectrum (DSSS) technique also expands the bandwidth of the original signal, but the process is different.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DSSS, we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replace each data bit with n bits using a spreading code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. </a:t>
            </a:r>
            <a:endParaRPr lang="en-US" altLang="zh-TW" sz="22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200" dirty="0" smtClean="0">
                <a:latin typeface="+mn-lt"/>
                <a:cs typeface="Times New Roman" pitchFamily="18" charset="0"/>
              </a:rPr>
              <a:t>In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other words,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each bit is assigned a code of n bits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, called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chips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, where the chip rate is </a:t>
            </a:r>
            <a:r>
              <a:rPr lang="en-US" altLang="zh-TW" sz="2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 times </a:t>
            </a:r>
            <a:r>
              <a:rPr lang="en-US" altLang="zh-TW" sz="2200" dirty="0">
                <a:latin typeface="+mn-lt"/>
                <a:cs typeface="Times New Roman" pitchFamily="18" charset="0"/>
              </a:rPr>
              <a:t>that of the data bit</a:t>
            </a:r>
            <a:r>
              <a:rPr lang="en-US" altLang="zh-TW" sz="2200" dirty="0" smtClean="0">
                <a:latin typeface="+mn-lt"/>
                <a:cs typeface="Times New Roman" pitchFamily="18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78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751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</a:t>
            </a:r>
            <a:r>
              <a:rPr lang="en-US" sz="2400" dirty="0" smtClean="0">
                <a:solidFill>
                  <a:schemeClr val="folHlink"/>
                </a:solidFill>
                <a:latin typeface="+mn-lt"/>
              </a:rPr>
              <a:t>6.32  </a:t>
            </a:r>
            <a:r>
              <a:rPr lang="en-US" sz="2400" dirty="0" smtClean="0">
                <a:latin typeface="+mn-lt"/>
              </a:rPr>
              <a:t>DSSS</a:t>
            </a:r>
            <a:endParaRPr lang="en-US" sz="2000" i="1" dirty="0">
              <a:latin typeface="+mn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p:pic>
        <p:nvPicPr>
          <p:cNvPr id="4098" name="Picture 2" descr="C:\Users\khaled\Downloads\slide37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590800" y="76200"/>
            <a:ext cx="5224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6-2   SPREAD SPECTRUM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>
                <a:cs typeface="Times New Roman" pitchFamily="18" charset="0"/>
              </a:rPr>
              <a:t>Direct Sequence Spread </a:t>
            </a:r>
            <a:r>
              <a:rPr lang="en-US" altLang="zh-TW" sz="2400" b="1" dirty="0" smtClean="0">
                <a:cs typeface="Times New Roman" pitchFamily="18" charset="0"/>
              </a:rPr>
              <a:t>Spectrum</a:t>
            </a:r>
            <a:endParaRPr lang="en-US" altLang="zh-TW" sz="2400" dirty="0" smtClean="0">
              <a:latin typeface="+mn-lt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1719263"/>
            <a:ext cx="8763000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77045" y="5715000"/>
            <a:ext cx="4001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</a:t>
            </a:r>
            <a:r>
              <a:rPr lang="en-US" sz="2400" dirty="0" smtClean="0">
                <a:solidFill>
                  <a:schemeClr val="folHlink"/>
                </a:solidFill>
                <a:latin typeface="+mn-lt"/>
              </a:rPr>
              <a:t>6.32  </a:t>
            </a:r>
            <a:r>
              <a:rPr lang="en-US" sz="2400" dirty="0" smtClean="0">
                <a:latin typeface="+mn-lt"/>
              </a:rPr>
              <a:t>DSSS example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6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828801"/>
            <a:ext cx="8318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93823" y="5257800"/>
            <a:ext cx="46923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6.2  </a:t>
            </a:r>
            <a:r>
              <a:rPr lang="en-US" sz="2000" i="1" dirty="0">
                <a:latin typeface="+mn-lt"/>
              </a:rPr>
              <a:t>Categories of multiplexing</a:t>
            </a:r>
          </a:p>
        </p:txBody>
      </p:sp>
    </p:spTree>
    <p:extLst>
      <p:ext uri="{BB962C8B-B14F-4D97-AF65-F5344CB8AC3E}">
        <p14:creationId xmlns:p14="http://schemas.microsoft.com/office/powerpoint/2010/main" val="27231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Frequency Division Multiplexing (FDM)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altLang="zh-TW" sz="2400" dirty="0">
                <a:latin typeface="+mn-lt"/>
                <a:cs typeface="Times New Roman" pitchFamily="18" charset="0"/>
              </a:rPr>
              <a:t>A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n </a:t>
            </a:r>
            <a:r>
              <a:rPr lang="en-US" altLang="zh-TW" sz="2400" dirty="0">
                <a:latin typeface="+mn-lt"/>
                <a:cs typeface="Times New Roman" pitchFamily="18" charset="0"/>
              </a:rPr>
              <a:t>analog technique that can be applied when the bandwidth of a link (in hertz) is greater than the combined bandwidths of the signals to be </a:t>
            </a:r>
            <a:r>
              <a:rPr lang="en-US" altLang="zh-TW" sz="2400" dirty="0" smtClean="0">
                <a:latin typeface="+mn-lt"/>
                <a:cs typeface="Times New Roman" pitchFamily="18" charset="0"/>
              </a:rPr>
              <a:t>transmitted.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S</a:t>
            </a:r>
            <a:r>
              <a:rPr lang="en-US" sz="2400" dirty="0" smtClean="0">
                <a:latin typeface="+mn-lt"/>
                <a:cs typeface="Times New Roman" pitchFamily="18" charset="0"/>
              </a:rPr>
              <a:t>ignals </a:t>
            </a:r>
            <a:r>
              <a:rPr lang="en-US" sz="2400" dirty="0">
                <a:latin typeface="+mn-lt"/>
                <a:cs typeface="Times New Roman" pitchFamily="18" charset="0"/>
              </a:rPr>
              <a:t>generated by each sending device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modulate different </a:t>
            </a:r>
            <a:r>
              <a:rPr lang="en-US" sz="2400" dirty="0">
                <a:latin typeface="+mn-lt"/>
                <a:cs typeface="Times New Roman" pitchFamily="18" charset="0"/>
              </a:rPr>
              <a:t>carrier frequencies.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  <a:cs typeface="Times New Roman" pitchFamily="18" charset="0"/>
              </a:rPr>
              <a:t>M</a:t>
            </a:r>
            <a:r>
              <a:rPr lang="en-US" sz="2400" dirty="0" smtClean="0">
                <a:latin typeface="+mn-lt"/>
                <a:cs typeface="Times New Roman" pitchFamily="18" charset="0"/>
              </a:rPr>
              <a:t>odulated </a:t>
            </a:r>
            <a:r>
              <a:rPr lang="en-US" sz="2400" dirty="0">
                <a:latin typeface="+mn-lt"/>
                <a:cs typeface="Times New Roman" pitchFamily="18" charset="0"/>
              </a:rPr>
              <a:t>signals are then combined into a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single </a:t>
            </a:r>
            <a:r>
              <a:rPr lang="en-US" sz="24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composite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signal </a:t>
            </a:r>
            <a:r>
              <a:rPr lang="en-US" sz="2400" dirty="0">
                <a:latin typeface="+mn-lt"/>
                <a:cs typeface="Times New Roman" pitchFamily="18" charset="0"/>
              </a:rPr>
              <a:t>that can be transported by the link</a:t>
            </a:r>
            <a:r>
              <a:rPr lang="en-US" sz="2400" dirty="0" smtClean="0">
                <a:latin typeface="+mn-lt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Carrier </a:t>
            </a:r>
            <a:r>
              <a:rPr lang="en-US" sz="2400" dirty="0">
                <a:latin typeface="+mn-lt"/>
                <a:cs typeface="Times New Roman" pitchFamily="18" charset="0"/>
              </a:rPr>
              <a:t>frequencies are separated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by sufficient </a:t>
            </a:r>
            <a:r>
              <a:rPr lang="en-US" sz="2400" dirty="0">
                <a:latin typeface="+mn-lt"/>
                <a:cs typeface="Times New Roman" pitchFamily="18" charset="0"/>
              </a:rPr>
              <a:t>bandwidth to accommodate the modulated signal. </a:t>
            </a:r>
            <a:endParaRPr lang="en-US" sz="2400" dirty="0" smtClean="0">
              <a:latin typeface="+mn-lt"/>
              <a:cs typeface="Times New Roman" pitchFamily="18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+mn-lt"/>
                <a:cs typeface="Times New Roman" pitchFamily="18" charset="0"/>
              </a:rPr>
              <a:t>Channels </a:t>
            </a:r>
            <a:r>
              <a:rPr lang="en-US" sz="2400" dirty="0">
                <a:latin typeface="+mn-lt"/>
                <a:cs typeface="Times New Roman" pitchFamily="18" charset="0"/>
              </a:rPr>
              <a:t>can be separated </a:t>
            </a:r>
            <a:r>
              <a:rPr lang="en-US" sz="2400" dirty="0" smtClean="0">
                <a:latin typeface="+mn-lt"/>
                <a:cs typeface="Times New Roman" pitchFamily="18" charset="0"/>
              </a:rPr>
              <a:t>by </a:t>
            </a:r>
            <a:r>
              <a:rPr lang="en-US" sz="2400" dirty="0"/>
              <a:t>strips of </a:t>
            </a:r>
            <a:r>
              <a:rPr lang="en-US" sz="2400" dirty="0">
                <a:solidFill>
                  <a:srgbClr val="FF0000"/>
                </a:solidFill>
              </a:rPr>
              <a:t>unused bandwidth-guard </a:t>
            </a:r>
            <a:r>
              <a:rPr lang="en-US" sz="2400" dirty="0" smtClean="0">
                <a:solidFill>
                  <a:srgbClr val="FF0000"/>
                </a:solidFill>
              </a:rPr>
              <a:t>bands </a:t>
            </a:r>
            <a:r>
              <a:rPr lang="en-US" sz="2400" dirty="0" smtClean="0"/>
              <a:t>to </a:t>
            </a:r>
            <a:r>
              <a:rPr lang="en-US" sz="2400" dirty="0"/>
              <a:t>prevent signals from overlapping.</a:t>
            </a:r>
            <a:endParaRPr lang="en-US" sz="2400" dirty="0">
              <a:latin typeface="+mn-lt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46531" y="4953000"/>
            <a:ext cx="6999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6.3  </a:t>
            </a:r>
            <a:r>
              <a:rPr lang="en-US" sz="2400" dirty="0">
                <a:latin typeface="+mn-lt"/>
              </a:rPr>
              <a:t>Frequency-division multiplexing (FDM)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79316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9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Frequency Division Multiplexing (FDM) </a:t>
            </a:r>
            <a:r>
              <a:rPr lang="en-US" altLang="zh-TW" sz="2400" b="1" dirty="0">
                <a:latin typeface="+mn-lt"/>
                <a:cs typeface="Times New Roman" pitchFamily="18" charset="0"/>
              </a:rPr>
              <a:t>Process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973263"/>
            <a:ext cx="8255000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63106" y="5867400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6.4  </a:t>
            </a:r>
            <a:r>
              <a:rPr lang="en-US" sz="2000" i="1" dirty="0">
                <a:latin typeface="+mn-lt"/>
              </a:rPr>
              <a:t>FDM process</a:t>
            </a:r>
          </a:p>
        </p:txBody>
      </p:sp>
    </p:spTree>
    <p:extLst>
      <p:ext uri="{BB962C8B-B14F-4D97-AF65-F5344CB8AC3E}">
        <p14:creationId xmlns:p14="http://schemas.microsoft.com/office/powerpoint/2010/main" val="20056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8"/>
          <p:cNvSpPr txBox="1">
            <a:spLocks noChangeArrowheads="1"/>
          </p:cNvSpPr>
          <p:nvPr/>
        </p:nvSpPr>
        <p:spPr bwMode="auto">
          <a:xfrm>
            <a:off x="2362200" y="6505575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Julia Rahman, Dept. CSE, RUET</a:t>
            </a:r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964359" y="76200"/>
            <a:ext cx="4095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  <a:cs typeface="Times New Roman" pitchFamily="18" charset="0"/>
              </a:rPr>
              <a:t>6-1   MULTIPLEXING</a:t>
            </a:r>
          </a:p>
        </p:txBody>
      </p:sp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533400" y="914399"/>
            <a:ext cx="8534400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rgbClr val="7030A0"/>
              </a:buClr>
              <a:buSzPct val="100000"/>
            </a:pPr>
            <a:r>
              <a:rPr lang="en-US" altLang="zh-TW" sz="2400" b="1" dirty="0" smtClean="0">
                <a:latin typeface="+mn-lt"/>
                <a:cs typeface="Times New Roman" pitchFamily="18" charset="0"/>
              </a:rPr>
              <a:t>Frequency Division Multiplexing (FDM) </a:t>
            </a:r>
            <a:r>
              <a:rPr lang="en-US" altLang="zh-TW" sz="2400" b="1" dirty="0">
                <a:latin typeface="+mn-lt"/>
                <a:cs typeface="Times New Roman" pitchFamily="18" charset="0"/>
              </a:rPr>
              <a:t>Process</a:t>
            </a:r>
            <a:endParaRPr lang="en-US" altLang="zh-TW" sz="2400" b="1" dirty="0" smtClean="0">
              <a:latin typeface="+mn-lt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</a:pP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70075"/>
            <a:ext cx="85566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89212" y="5867400"/>
            <a:ext cx="5049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+mn-lt"/>
              </a:rPr>
              <a:t>Figure 6.5  </a:t>
            </a:r>
            <a:r>
              <a:rPr lang="en-US" sz="2000" i="1" dirty="0">
                <a:latin typeface="+mn-lt"/>
              </a:rPr>
              <a:t>FDM </a:t>
            </a:r>
            <a:r>
              <a:rPr lang="en-US" sz="2000" i="1" dirty="0" err="1">
                <a:latin typeface="+mn-lt"/>
              </a:rPr>
              <a:t>demultiplexing</a:t>
            </a:r>
            <a:r>
              <a:rPr lang="en-US" sz="2000" i="1" dirty="0">
                <a:latin typeface="+mn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283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2854</Words>
  <Application>Microsoft Office PowerPoint</Application>
  <PresentationFormat>On-screen Show (4:3)</PresentationFormat>
  <Paragraphs>258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julia</cp:lastModifiedBy>
  <cp:revision>305</cp:revision>
  <dcterms:modified xsi:type="dcterms:W3CDTF">2018-03-30T06:56:28Z</dcterms:modified>
</cp:coreProperties>
</file>