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3"/>
  </p:notesMasterIdLst>
  <p:sldIdLst>
    <p:sldId id="256" r:id="rId3"/>
    <p:sldId id="336" r:id="rId4"/>
    <p:sldId id="385" r:id="rId5"/>
    <p:sldId id="386" r:id="rId6"/>
    <p:sldId id="259" r:id="rId7"/>
    <p:sldId id="387" r:id="rId8"/>
    <p:sldId id="388" r:id="rId9"/>
    <p:sldId id="389" r:id="rId10"/>
    <p:sldId id="391" r:id="rId11"/>
    <p:sldId id="390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2" r:id="rId41"/>
    <p:sldId id="420" r:id="rId42"/>
    <p:sldId id="423" r:id="rId43"/>
    <p:sldId id="424" r:id="rId44"/>
    <p:sldId id="425" r:id="rId45"/>
    <p:sldId id="426" r:id="rId46"/>
    <p:sldId id="427" r:id="rId47"/>
    <p:sldId id="430" r:id="rId48"/>
    <p:sldId id="431" r:id="rId49"/>
    <p:sldId id="429" r:id="rId50"/>
    <p:sldId id="432" r:id="rId51"/>
    <p:sldId id="433" r:id="rId52"/>
  </p:sldIdLst>
  <p:sldSz cx="9144000" cy="6858000" type="screen4x3"/>
  <p:notesSz cx="7772400" cy="10058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B67BBB9-C4F0-48C2-8CC2-7A1CE8933F31}" type="datetimeFigureOut">
              <a:rPr lang="en-US"/>
              <a:pPr>
                <a:defRPr/>
              </a:pPr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FABAA9A-E475-416C-841F-675E3EFC2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9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64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  <a:p>
            <a:pPr lvl="7"/>
            <a:r>
              <a:rPr lang="en-US"/>
              <a:t>Eighth Outline Level</a:t>
            </a:r>
            <a:endParaRPr/>
          </a:p>
          <a:p>
            <a:r>
              <a:rPr lang="en-US"/>
              <a:t>Ninth Outline LevelClick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4/15/11</a:t>
            </a:r>
            <a:endParaRPr>
              <a:latin typeface="+mn-lt"/>
            </a:endParaRPr>
          </a:p>
        </p:txBody>
      </p:sp>
      <p:sp>
        <p:nvSpPr>
          <p:cNvPr id="1029" name="TextShape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defRPr/>
            </a:pPr>
            <a:endParaRPr lang="en-US" smtClean="0">
              <a:cs typeface="Arial" pitchFamily="34" charset="0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8F5E2D87-29EB-4F79-AA71-AA8DA499C2E1}" type="slidenum">
              <a:rPr lang="en-US"/>
              <a:pPr>
                <a:defRPr/>
              </a:pPr>
              <a:t>‹#›</a:t>
            </a:fld>
            <a:endParaRPr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  <a:p>
            <a:pPr lvl="7"/>
            <a:r>
              <a:rPr lang="en-US"/>
              <a:t>Eighth Outline Level</a:t>
            </a:r>
            <a:endParaRPr/>
          </a:p>
          <a:p>
            <a:r>
              <a:rPr lang="en-US"/>
              <a:t>Ninth Outline LevelClick to edit Master text styles</a:t>
            </a:r>
            <a:endParaRPr/>
          </a:p>
          <a:p>
            <a:pPr lvl="1"/>
            <a:r>
              <a:rPr lang="en-US"/>
              <a:t>Second level</a:t>
            </a:r>
            <a:endParaRPr/>
          </a:p>
          <a:p>
            <a:pPr lvl="1"/>
            <a:r>
              <a:rPr lang="en-US"/>
              <a:t>Third level</a:t>
            </a:r>
            <a:endParaRPr/>
          </a:p>
          <a:p>
            <a:pPr lvl="2"/>
            <a:r>
              <a:rPr lang="en-US"/>
              <a:t>Fourth level</a:t>
            </a:r>
            <a:endParaRPr/>
          </a:p>
          <a:p>
            <a:pPr lvl="3"/>
            <a:r>
              <a:rPr lang="en-US"/>
              <a:t>Fifth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4/15/11</a:t>
            </a:r>
            <a:endParaRPr>
              <a:latin typeface="+mn-lt"/>
            </a:endParaRPr>
          </a:p>
        </p:txBody>
      </p:sp>
      <p:sp>
        <p:nvSpPr>
          <p:cNvPr id="2053" name="TextShape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defRPr/>
            </a:pPr>
            <a:endParaRPr lang="en-US" smtClean="0">
              <a:cs typeface="Arial" pitchFamily="34" charset="0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38082EE7-AEA3-4979-BACE-4FAD095BD621}" type="slidenum">
              <a:rPr lang="en-US"/>
              <a:pPr>
                <a:defRPr/>
              </a:pPr>
              <a:t>‹#›</a:t>
            </a:fld>
            <a:endParaRPr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ustomShape 1"/>
          <p:cNvSpPr>
            <a:spLocks noChangeArrowheads="1"/>
          </p:cNvSpPr>
          <p:nvPr/>
        </p:nvSpPr>
        <p:spPr bwMode="auto">
          <a:xfrm>
            <a:off x="2590800" y="304800"/>
            <a:ext cx="33067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r>
              <a:rPr lang="en-US" i="1" dirty="0">
                <a:solidFill>
                  <a:srgbClr val="000000"/>
                </a:solidFill>
                <a:latin typeface="Monotype Corsiva" pitchFamily="66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Monotype Corsiva" pitchFamily="66" charset="0"/>
              </a:rPr>
              <a:t>Heaven’s light is our guide”</a:t>
            </a:r>
            <a:endParaRPr lang="en-US" dirty="0"/>
          </a:p>
        </p:txBody>
      </p:sp>
      <p:sp>
        <p:nvSpPr>
          <p:cNvPr id="5123" name="CustomShape 2"/>
          <p:cNvSpPr>
            <a:spLocks noChangeArrowheads="1"/>
          </p:cNvSpPr>
          <p:nvPr/>
        </p:nvSpPr>
        <p:spPr bwMode="auto">
          <a:xfrm>
            <a:off x="457200" y="91440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r>
              <a:rPr lang="en-US" sz="3200" b="1" dirty="0">
                <a:solidFill>
                  <a:srgbClr val="948A54"/>
                </a:solidFill>
                <a:latin typeface="Times New Roman" pitchFamily="18" charset="0"/>
              </a:rPr>
              <a:t>  </a:t>
            </a:r>
            <a:r>
              <a:rPr lang="en-US" sz="2800" b="1" dirty="0">
                <a:solidFill>
                  <a:srgbClr val="948A54"/>
                </a:solidFill>
                <a:latin typeface="Times New Roman" pitchFamily="18" charset="0"/>
              </a:rPr>
              <a:t>Rajshahi University of Engineering &amp; Technology</a:t>
            </a:r>
            <a:endParaRPr lang="en-US" dirty="0"/>
          </a:p>
          <a:p>
            <a:pPr algn="ctr"/>
            <a:r>
              <a:rPr lang="en-US" sz="2800" b="1" dirty="0">
                <a:solidFill>
                  <a:srgbClr val="948A54"/>
                </a:solidFill>
                <a:latin typeface="Times New Roman" pitchFamily="18" charset="0"/>
              </a:rPr>
              <a:t>Department of Computer Science &amp; Engineering</a:t>
            </a:r>
            <a:endParaRPr lang="en-US" dirty="0"/>
          </a:p>
        </p:txBody>
      </p:sp>
      <p:sp>
        <p:nvSpPr>
          <p:cNvPr id="13" name="CustomShape 4"/>
          <p:cNvSpPr/>
          <p:nvPr/>
        </p:nvSpPr>
        <p:spPr>
          <a:xfrm>
            <a:off x="609600" y="2667000"/>
            <a:ext cx="8305800" cy="19050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</a:rPr>
              <a:t>Data Communication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Course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No. 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</a:rPr>
              <a:t>CSE 3103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 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Chapter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7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: Transmission Media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Prepared By : Julia Rahman</a:t>
            </a:r>
            <a:endParaRPr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Types of Twisted-pair cable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Unshielded Twisted Pair (UTP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-US" sz="2400" dirty="0"/>
              <a:t>Shielded Twisted Pair (STP</a:t>
            </a:r>
            <a:r>
              <a:rPr lang="en-US" sz="2400" dirty="0" smtClean="0"/>
              <a:t>)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AU" sz="2400" b="1" dirty="0"/>
              <a:t>Unshielded Twisted Pair (UTP</a:t>
            </a:r>
            <a:r>
              <a:rPr lang="en-AU" sz="2400" b="1" dirty="0" smtClean="0"/>
              <a:t>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Pair of unshielded </a:t>
            </a:r>
            <a:r>
              <a:rPr lang="en-US" sz="2400" dirty="0" smtClean="0"/>
              <a:t>wires wound </a:t>
            </a:r>
            <a:r>
              <a:rPr lang="en-US" sz="2400" dirty="0"/>
              <a:t>around </a:t>
            </a:r>
            <a:r>
              <a:rPr lang="en-US" sz="2400" dirty="0" smtClean="0"/>
              <a:t>each other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dirty="0"/>
              <a:t>Easiest to </a:t>
            </a:r>
            <a:r>
              <a:rPr lang="en-AU" sz="2400" dirty="0" smtClean="0"/>
              <a:t>install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49" y="3505200"/>
            <a:ext cx="3682949" cy="294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0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AU" sz="2400" b="1" dirty="0" smtClean="0"/>
              <a:t>Unshielded </a:t>
            </a:r>
            <a:r>
              <a:rPr lang="en-AU" sz="2400" b="1" dirty="0"/>
              <a:t>Twisted Pair (UTP</a:t>
            </a:r>
            <a:r>
              <a:rPr lang="en-AU" sz="2400" b="1" dirty="0" smtClean="0"/>
              <a:t>) (cont.)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dirty="0" smtClean="0"/>
              <a:t>Applications: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Telephone subscribers connect to the central </a:t>
            </a:r>
            <a:r>
              <a:rPr lang="en-US" sz="2200" dirty="0" smtClean="0"/>
              <a:t>telephone office</a:t>
            </a:r>
            <a:endParaRPr lang="en-US" sz="2200" dirty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DSL </a:t>
            </a:r>
            <a:r>
              <a:rPr lang="en-US" sz="2200" dirty="0"/>
              <a:t>lines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LAN </a:t>
            </a:r>
            <a:r>
              <a:rPr lang="en-US" sz="2200" dirty="0"/>
              <a:t>– 10Mbps or </a:t>
            </a:r>
            <a:r>
              <a:rPr lang="en-US" sz="2200" dirty="0" smtClean="0"/>
              <a:t>100Mbps</a:t>
            </a:r>
            <a:endParaRPr lang="en-US" sz="2200" dirty="0"/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UTP cable type:</a:t>
            </a:r>
          </a:p>
        </p:txBody>
      </p:sp>
      <p:pic>
        <p:nvPicPr>
          <p:cNvPr id="4098" name="Picture 2" descr="C:\Users\khaled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8999"/>
            <a:ext cx="3619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1055" y="5122103"/>
            <a:ext cx="4177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Cat means category according to IEEE standards. IEEE is de jure standard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AU" sz="2400" b="1" dirty="0" smtClean="0"/>
              <a:t>Unshielded </a:t>
            </a:r>
            <a:r>
              <a:rPr lang="en-AU" sz="2400" b="1" dirty="0"/>
              <a:t>Twisted Pair (UTP</a:t>
            </a:r>
            <a:r>
              <a:rPr lang="en-AU" sz="2400" b="1" dirty="0" smtClean="0"/>
              <a:t>) (cont.)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b="1" dirty="0"/>
              <a:t>UTP connector and Tools</a:t>
            </a:r>
            <a:r>
              <a:rPr lang="en-AU" sz="2400" dirty="0" smtClean="0"/>
              <a:t>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RJ45 (RJ stands for registered jack) is </a:t>
            </a:r>
            <a:r>
              <a:rPr lang="en-US" sz="2200" dirty="0">
                <a:solidFill>
                  <a:srgbClr val="FF0000"/>
                </a:solidFill>
              </a:rPr>
              <a:t>a keyed connector</a:t>
            </a:r>
            <a:r>
              <a:rPr lang="en-US" sz="2200" dirty="0"/>
              <a:t>, </a:t>
            </a:r>
            <a:r>
              <a:rPr lang="en-US" sz="2200" dirty="0" smtClean="0"/>
              <a:t>it means </a:t>
            </a:r>
            <a:r>
              <a:rPr lang="en-US" sz="2200" dirty="0"/>
              <a:t>that it can be </a:t>
            </a:r>
            <a:r>
              <a:rPr lang="en-US" sz="2200" dirty="0">
                <a:solidFill>
                  <a:srgbClr val="FF0000"/>
                </a:solidFill>
              </a:rPr>
              <a:t>inserted in only one </a:t>
            </a:r>
            <a:r>
              <a:rPr lang="en-US" sz="2200" dirty="0" smtClean="0">
                <a:solidFill>
                  <a:srgbClr val="FF0000"/>
                </a:solidFill>
              </a:rPr>
              <a:t>way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5486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027" y="2909455"/>
            <a:ext cx="308768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78599" y="5257800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Crimper Tool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58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AU" sz="2400" b="1" dirty="0" smtClean="0"/>
              <a:t>Unshielded </a:t>
            </a:r>
            <a:r>
              <a:rPr lang="en-AU" sz="2400" b="1" dirty="0"/>
              <a:t>Twisted Pair (UTP</a:t>
            </a:r>
            <a:r>
              <a:rPr lang="en-AU" sz="2400" b="1" dirty="0" smtClean="0"/>
              <a:t>) (cont.)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b="1" dirty="0"/>
              <a:t>Advantages of UTP</a:t>
            </a:r>
            <a:r>
              <a:rPr lang="en-AU" sz="2400" b="1" dirty="0" smtClean="0"/>
              <a:t>:</a:t>
            </a:r>
            <a:endParaRPr lang="en-AU" sz="24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Affordable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Most </a:t>
            </a:r>
            <a:r>
              <a:rPr lang="en-US" sz="2200" dirty="0"/>
              <a:t>compatible cabling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Major </a:t>
            </a:r>
            <a:r>
              <a:rPr lang="en-US" sz="2200" dirty="0"/>
              <a:t>networking </a:t>
            </a:r>
            <a:r>
              <a:rPr lang="en-US" sz="2200" dirty="0" smtClean="0"/>
              <a:t>system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</a:pPr>
            <a:endParaRPr lang="en-US" sz="2200" dirty="0"/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b="1" dirty="0" smtClean="0"/>
              <a:t>Disadvantages </a:t>
            </a:r>
            <a:r>
              <a:rPr lang="en-AU" sz="2400" b="1" dirty="0"/>
              <a:t>of UTP:</a:t>
            </a:r>
            <a:endParaRPr lang="en-AU" sz="2400" dirty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Suffers from external Electromagnetic interference</a:t>
            </a:r>
            <a:endParaRPr lang="en-US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18359"/>
            <a:ext cx="3114675" cy="2038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0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AU" sz="2400" b="1" dirty="0"/>
              <a:t>S</a:t>
            </a:r>
            <a:r>
              <a:rPr lang="en-AU" sz="2400" b="1" dirty="0" smtClean="0"/>
              <a:t>hielded </a:t>
            </a:r>
            <a:r>
              <a:rPr lang="en-AU" sz="2400" b="1" dirty="0"/>
              <a:t>Twisted Pair </a:t>
            </a:r>
            <a:r>
              <a:rPr lang="en-AU" sz="2400" b="1" dirty="0" smtClean="0"/>
              <a:t>(STP)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Pair of wires </a:t>
            </a:r>
            <a:r>
              <a:rPr lang="en-US" sz="2400" dirty="0" smtClean="0"/>
              <a:t>wound around </a:t>
            </a:r>
            <a:r>
              <a:rPr lang="en-US" sz="2400" dirty="0"/>
              <a:t>each </a:t>
            </a:r>
            <a:r>
              <a:rPr lang="en-US" sz="2400" dirty="0" smtClean="0"/>
              <a:t>other placed </a:t>
            </a:r>
            <a:r>
              <a:rPr lang="en-US" sz="2400" dirty="0"/>
              <a:t>inside </a:t>
            </a:r>
            <a:r>
              <a:rPr lang="en-US" sz="2400" dirty="0" smtClean="0"/>
              <a:t>a protective </a:t>
            </a:r>
            <a:r>
              <a:rPr lang="en-US" sz="2400" dirty="0"/>
              <a:t>foil wrap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Metal </a:t>
            </a:r>
            <a:r>
              <a:rPr lang="en-US" sz="2400" dirty="0"/>
              <a:t>braid or </a:t>
            </a:r>
            <a:r>
              <a:rPr lang="en-US" sz="2400" dirty="0" smtClean="0"/>
              <a:t>sheath foil </a:t>
            </a:r>
            <a:r>
              <a:rPr lang="en-US" sz="2400" dirty="0"/>
              <a:t>that </a:t>
            </a:r>
            <a:r>
              <a:rPr lang="en-US" sz="2400" dirty="0" smtClean="0"/>
              <a:t>reduces interference</a:t>
            </a:r>
            <a:endParaRPr lang="en-US" sz="2400" dirty="0"/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Harder </a:t>
            </a:r>
            <a:r>
              <a:rPr lang="en-US" sz="2400" dirty="0"/>
              <a:t>to </a:t>
            </a:r>
            <a:r>
              <a:rPr lang="en-US" sz="2400" dirty="0" smtClean="0"/>
              <a:t>handle (</a:t>
            </a:r>
            <a:r>
              <a:rPr lang="en-US" sz="2400" dirty="0"/>
              <a:t>thick, heavy)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594821"/>
            <a:ext cx="3781425" cy="265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5" descr="C:\Users\khaled\Download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32908"/>
            <a:ext cx="3771900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AU" sz="2400" b="1" dirty="0"/>
              <a:t>S</a:t>
            </a:r>
            <a:r>
              <a:rPr lang="en-AU" sz="2400" b="1" dirty="0" smtClean="0"/>
              <a:t>hielded </a:t>
            </a:r>
            <a:r>
              <a:rPr lang="en-AU" sz="2400" b="1" dirty="0"/>
              <a:t>Twisted Pair </a:t>
            </a:r>
            <a:r>
              <a:rPr lang="en-AU" sz="2400" b="1" dirty="0" smtClean="0"/>
              <a:t>(STP) (cont.)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dirty="0" smtClean="0"/>
              <a:t>Applications: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STP is used in IBM token ring networks.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Higher </a:t>
            </a:r>
            <a:r>
              <a:rPr lang="en-US" sz="2200" dirty="0"/>
              <a:t>transmission rates over longer distances</a:t>
            </a:r>
            <a:r>
              <a:rPr lang="en-US" sz="2200" dirty="0" smtClean="0"/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b="1" dirty="0"/>
              <a:t>Advantages of UTP:</a:t>
            </a:r>
            <a:endParaRPr lang="en-AU" sz="2400" dirty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Shielded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Faster </a:t>
            </a:r>
            <a:r>
              <a:rPr lang="en-US" sz="2200" dirty="0"/>
              <a:t>than UTP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b="1" dirty="0" smtClean="0"/>
              <a:t>Disadvantages of UTP:</a:t>
            </a:r>
            <a:endParaRPr lang="en-AU" sz="24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More expensive than UTP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High </a:t>
            </a:r>
            <a:r>
              <a:rPr lang="en-US" sz="2400" dirty="0"/>
              <a:t>attenuation rate</a:t>
            </a:r>
            <a:endParaRPr lang="en-US" sz="22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57700"/>
            <a:ext cx="3181350" cy="2095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90825"/>
            <a:ext cx="32575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3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Co-axial Cable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Co-axial cable carries signal of higher frequency ranges than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twisted pair cable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Coax has a central core conductor of solid or stranded </a:t>
            </a:r>
            <a:r>
              <a:rPr lang="en-US" sz="2400" dirty="0" smtClean="0"/>
              <a:t>wire, enclosed </a:t>
            </a:r>
            <a:r>
              <a:rPr lang="en-US" sz="2400" dirty="0"/>
              <a:t>in an insulating sheath, which is, in turn, encased in an outer </a:t>
            </a:r>
            <a:r>
              <a:rPr lang="en-US" sz="2400" dirty="0" smtClean="0"/>
              <a:t>conductor of </a:t>
            </a:r>
            <a:r>
              <a:rPr lang="en-US" sz="2400" dirty="0"/>
              <a:t>metal foil, braid, or a combination of the two.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Outer </a:t>
            </a:r>
            <a:r>
              <a:rPr lang="en-US" sz="2400" dirty="0"/>
              <a:t>conductor serves as a shield against noise and a </a:t>
            </a:r>
            <a:r>
              <a:rPr lang="en-US" sz="2400" dirty="0" smtClean="0"/>
              <a:t>second conductor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This outer conductor is also enclosed in an insulating sheath, and the whole cable </a:t>
            </a:r>
            <a:r>
              <a:rPr lang="en-US" sz="2400" dirty="0" smtClean="0"/>
              <a:t>is protected </a:t>
            </a:r>
            <a:r>
              <a:rPr lang="en-US" sz="2400" dirty="0"/>
              <a:t>by a plastic cover</a:t>
            </a:r>
          </a:p>
        </p:txBody>
      </p:sp>
    </p:spTree>
    <p:extLst>
      <p:ext uri="{BB962C8B-B14F-4D97-AF65-F5344CB8AC3E}">
        <p14:creationId xmlns:p14="http://schemas.microsoft.com/office/powerpoint/2010/main" val="38446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Co-axial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79" y="1843088"/>
            <a:ext cx="4172521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752600"/>
            <a:ext cx="45339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6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Co-axial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Coaxial Cable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Standards: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Coaxial cables are categorized by their </a:t>
            </a:r>
            <a:r>
              <a:rPr lang="en-US" sz="2200" dirty="0">
                <a:solidFill>
                  <a:srgbClr val="FF0000"/>
                </a:solidFill>
              </a:rPr>
              <a:t>radio government (RG) </a:t>
            </a:r>
            <a:r>
              <a:rPr lang="en-US" sz="2200" dirty="0"/>
              <a:t>ratings. </a:t>
            </a:r>
            <a:endParaRPr lang="en-US" sz="22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Each </a:t>
            </a:r>
            <a:r>
              <a:rPr lang="en-US" sz="2200" dirty="0"/>
              <a:t>RG </a:t>
            </a:r>
            <a:r>
              <a:rPr lang="en-US" sz="2200" dirty="0" smtClean="0"/>
              <a:t>number denotes </a:t>
            </a:r>
            <a:r>
              <a:rPr lang="en-US" sz="2200" dirty="0"/>
              <a:t>a unique set of physical specifications, including the wire gauge of </a:t>
            </a:r>
            <a:r>
              <a:rPr lang="en-US" sz="2200" dirty="0" smtClean="0"/>
              <a:t>the inner </a:t>
            </a:r>
            <a:r>
              <a:rPr lang="en-US" sz="2200" dirty="0"/>
              <a:t>conductor, the thickness and type of the inner insulator, the construction of </a:t>
            </a:r>
            <a:r>
              <a:rPr lang="en-US" sz="2200" dirty="0" smtClean="0"/>
              <a:t>the shield</a:t>
            </a:r>
            <a:r>
              <a:rPr lang="en-US" sz="2200" dirty="0"/>
              <a:t>, and the size and type of the outer casing.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19600"/>
            <a:ext cx="5894387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151980" y="6414655"/>
            <a:ext cx="446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Table 7.2  </a:t>
            </a:r>
            <a:r>
              <a:rPr lang="en-US" sz="2000" i="1" dirty="0">
                <a:latin typeface="Times New Roman" charset="0"/>
              </a:rPr>
              <a:t>Categories of coaxial cables</a:t>
            </a:r>
          </a:p>
        </p:txBody>
      </p:sp>
    </p:spTree>
    <p:extLst>
      <p:ext uri="{BB962C8B-B14F-4D97-AF65-F5344CB8AC3E}">
        <p14:creationId xmlns:p14="http://schemas.microsoft.com/office/powerpoint/2010/main" val="39535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Co-axial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Coaxial Cable Connectors: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</a:pPr>
            <a:r>
              <a:rPr lang="en-US" sz="2200" dirty="0"/>
              <a:t>To connect coaxial cable to devices we need coaxial </a:t>
            </a:r>
            <a:r>
              <a:rPr lang="en-US" sz="2200" dirty="0" smtClean="0"/>
              <a:t>connectors </a:t>
            </a:r>
            <a:r>
              <a:rPr lang="en-US" sz="2200" dirty="0"/>
              <a:t>- BNC </a:t>
            </a:r>
            <a:r>
              <a:rPr lang="en-US" sz="2200" dirty="0" smtClean="0"/>
              <a:t>(</a:t>
            </a:r>
            <a:r>
              <a:rPr lang="en-US" sz="2200" dirty="0" err="1" smtClean="0"/>
              <a:t>Bayone</a:t>
            </a:r>
            <a:r>
              <a:rPr lang="en-US" sz="2200" dirty="0" smtClean="0"/>
              <a:t> </a:t>
            </a:r>
            <a:r>
              <a:rPr lang="en-US" sz="2200" dirty="0"/>
              <a:t>Neil </a:t>
            </a:r>
            <a:r>
              <a:rPr lang="en-US" sz="2200" dirty="0" err="1" smtClean="0"/>
              <a:t>Concelman</a:t>
            </a:r>
            <a:r>
              <a:rPr lang="en-US" sz="2200" dirty="0" smtClean="0"/>
              <a:t>) </a:t>
            </a:r>
            <a:r>
              <a:rPr lang="en-US" sz="2200" dirty="0"/>
              <a:t>Connectors </a:t>
            </a:r>
            <a:endParaRPr lang="en-US" sz="22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solidFill>
                  <a:srgbClr val="FF0000"/>
                </a:solidFill>
              </a:rPr>
              <a:t>BNC Connector </a:t>
            </a:r>
            <a:r>
              <a:rPr lang="en-US" sz="2200" dirty="0"/>
              <a:t>is used at the end of the cable to a device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Example: TV set </a:t>
            </a:r>
            <a:r>
              <a:rPr lang="en-US" sz="2200" dirty="0" err="1"/>
              <a:t>conenction</a:t>
            </a:r>
            <a:endParaRPr lang="en-US" sz="2200" dirty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BNC </a:t>
            </a:r>
            <a:r>
              <a:rPr lang="en-US" sz="2200" dirty="0">
                <a:solidFill>
                  <a:srgbClr val="FF0000"/>
                </a:solidFill>
              </a:rPr>
              <a:t>T connector </a:t>
            </a:r>
            <a:r>
              <a:rPr lang="en-US" sz="2200" dirty="0"/>
              <a:t>used to Ethernet networks to branch </a:t>
            </a:r>
            <a:r>
              <a:rPr lang="en-US" sz="2200" dirty="0" smtClean="0"/>
              <a:t>out connection </a:t>
            </a:r>
            <a:r>
              <a:rPr lang="en-US" sz="2200" dirty="0"/>
              <a:t>to computer or other devices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BNC </a:t>
            </a:r>
            <a:r>
              <a:rPr lang="en-US" sz="2200" dirty="0">
                <a:solidFill>
                  <a:srgbClr val="FF0000"/>
                </a:solidFill>
              </a:rPr>
              <a:t>terminator </a:t>
            </a:r>
            <a:r>
              <a:rPr lang="en-US" sz="2200" dirty="0"/>
              <a:t>is used at the end of the cable to prevent </a:t>
            </a:r>
            <a:r>
              <a:rPr lang="en-US" sz="2200" dirty="0" smtClean="0"/>
              <a:t>the reflection </a:t>
            </a:r>
            <a:r>
              <a:rPr lang="en-US" sz="2200" dirty="0"/>
              <a:t>of the signal</a:t>
            </a:r>
          </a:p>
        </p:txBody>
      </p:sp>
    </p:spTree>
    <p:extLst>
      <p:ext uri="{BB962C8B-B14F-4D97-AF65-F5344CB8AC3E}">
        <p14:creationId xmlns:p14="http://schemas.microsoft.com/office/powerpoint/2010/main" val="26177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A </a:t>
            </a: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transmission medium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can be broadly defined as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anything that can carry 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information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 from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 source to a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destination.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For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example, the transmission medium for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two people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having a dinner conversation is the air. The air can also be used to convey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the message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in a smoke signal or semaphore.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For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written message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, the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transmission medium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might be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 mail carrier, a truck, or an airplane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Data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transmitted normally through </a:t>
            </a: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electrical </a:t>
            </a:r>
            <a:r>
              <a:rPr lang="en-US" altLang="zh-TW" sz="2400" dirty="0" smtClean="0">
                <a:solidFill>
                  <a:srgbClr val="7030A0"/>
                </a:solidFill>
                <a:latin typeface="+mn-lt"/>
                <a:cs typeface="Times New Roman" pitchFamily="18" charset="0"/>
              </a:rPr>
              <a:t>or electromagnetic </a:t>
            </a: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signals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Signals are transmitted in form of </a:t>
            </a:r>
            <a:r>
              <a:rPr lang="en-US" altLang="zh-TW" sz="2400" dirty="0" smtClean="0">
                <a:solidFill>
                  <a:srgbClr val="7030A0"/>
                </a:solidFill>
                <a:latin typeface="+mn-lt"/>
                <a:cs typeface="Times New Roman" pitchFamily="18" charset="0"/>
              </a:rPr>
              <a:t>electromagnetic energy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+mn-lt"/>
                <a:cs typeface="Times New Roman" pitchFamily="18" charset="0"/>
              </a:rPr>
              <a:t>Transmission </a:t>
            </a:r>
            <a:r>
              <a:rPr lang="en-US" sz="2400" dirty="0">
                <a:latin typeface="+mn-lt"/>
                <a:cs typeface="Times New Roman" pitchFamily="18" charset="0"/>
              </a:rPr>
              <a:t>media are actually located </a:t>
            </a:r>
            <a:r>
              <a:rPr lang="en-US" sz="2400" dirty="0" smtClean="0">
                <a:solidFill>
                  <a:srgbClr val="7030A0"/>
                </a:solidFill>
                <a:latin typeface="+mn-lt"/>
                <a:cs typeface="Times New Roman" pitchFamily="18" charset="0"/>
              </a:rPr>
              <a:t>below the </a:t>
            </a:r>
            <a:r>
              <a:rPr lang="en-US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physical layer</a:t>
            </a:r>
            <a:r>
              <a:rPr lang="en-US" sz="2400" dirty="0">
                <a:latin typeface="+mn-lt"/>
                <a:cs typeface="Times New Roman" pitchFamily="18" charset="0"/>
              </a:rPr>
              <a:t> and are directly controlled by the physical layer.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SzPct val="100000"/>
            </a:pPr>
            <a:endParaRPr lang="en-US" dirty="0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642126" y="83127"/>
            <a:ext cx="4283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 Transmission Media </a:t>
            </a:r>
          </a:p>
        </p:txBody>
      </p:sp>
    </p:spTree>
    <p:extLst>
      <p:ext uri="{BB962C8B-B14F-4D97-AF65-F5344CB8AC3E}">
        <p14:creationId xmlns:p14="http://schemas.microsoft.com/office/powerpoint/2010/main" val="32500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Co-axial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Coaxial Cable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Connectors (cont.):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924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4600" y="5410200"/>
            <a:ext cx="338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Figure 7.8  </a:t>
            </a:r>
            <a:r>
              <a:rPr lang="en-US" sz="2000" i="1" dirty="0">
                <a:latin typeface="Times New Roman" charset="0"/>
              </a:rPr>
              <a:t>BNC connectors</a:t>
            </a:r>
          </a:p>
        </p:txBody>
      </p:sp>
    </p:spTree>
    <p:extLst>
      <p:ext uri="{BB962C8B-B14F-4D97-AF65-F5344CB8AC3E}">
        <p14:creationId xmlns:p14="http://schemas.microsoft.com/office/powerpoint/2010/main" val="4422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Co-axial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Application: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Most versatile </a:t>
            </a:r>
            <a:r>
              <a:rPr lang="en-US" sz="2200" dirty="0" smtClean="0"/>
              <a:t>medium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Analog telephone networks </a:t>
            </a:r>
            <a:r>
              <a:rPr lang="en-US" sz="2200" dirty="0" smtClean="0"/>
              <a:t>– a single </a:t>
            </a:r>
            <a:r>
              <a:rPr lang="en-US" sz="2200" dirty="0"/>
              <a:t>coaxial </a:t>
            </a:r>
            <a:r>
              <a:rPr lang="en-US" sz="2200" dirty="0" smtClean="0"/>
              <a:t>network could </a:t>
            </a:r>
            <a:r>
              <a:rPr lang="en-US" sz="2200" dirty="0"/>
              <a:t>carry </a:t>
            </a:r>
            <a:r>
              <a:rPr lang="en-US" sz="2200" dirty="0">
                <a:solidFill>
                  <a:srgbClr val="FF0000"/>
                </a:solidFill>
              </a:rPr>
              <a:t>10,000 voice signals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Cable TV </a:t>
            </a:r>
            <a:r>
              <a:rPr lang="en-US" sz="2200" dirty="0" smtClean="0"/>
              <a:t>networks</a:t>
            </a:r>
            <a:endParaRPr lang="en-US" sz="2200" dirty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Short </a:t>
            </a:r>
            <a:r>
              <a:rPr lang="en-US" sz="2200" dirty="0"/>
              <a:t>distance computer systems links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Ethernet </a:t>
            </a:r>
            <a:r>
              <a:rPr lang="en-US" sz="2200" dirty="0" smtClean="0"/>
              <a:t>LANs</a:t>
            </a:r>
            <a:endParaRPr lang="en-US" sz="2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43400"/>
            <a:ext cx="4724914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11430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Co-axial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Advantages: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Easy to wire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Easy </a:t>
            </a:r>
            <a:r>
              <a:rPr lang="en-US" sz="2200" dirty="0"/>
              <a:t>to expand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Moderate </a:t>
            </a:r>
            <a:r>
              <a:rPr lang="en-US" sz="2200" dirty="0"/>
              <a:t>level of Electro Magnetic </a:t>
            </a:r>
            <a:r>
              <a:rPr lang="en-US" sz="2200" dirty="0" smtClean="0"/>
              <a:t>Interference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altLang="zh-TW" sz="2400" dirty="0" smtClean="0"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cs typeface="Times New Roman" pitchFamily="18" charset="0"/>
              </a:rPr>
              <a:t>Disadvantages</a:t>
            </a:r>
            <a:r>
              <a:rPr lang="en-US" altLang="zh-TW" sz="2400" dirty="0">
                <a:cs typeface="Times New Roman" pitchFamily="18" charset="0"/>
              </a:rPr>
              <a:t>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Single cable failure can take down an entire network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Cost </a:t>
            </a:r>
            <a:r>
              <a:rPr lang="en-US" sz="2200" dirty="0"/>
              <a:t>of installation of a coaxial cable is high due to </a:t>
            </a:r>
            <a:r>
              <a:rPr lang="en-US" sz="2200" dirty="0" smtClean="0"/>
              <a:t>its thickness </a:t>
            </a:r>
            <a:r>
              <a:rPr lang="en-US" sz="2200" dirty="0"/>
              <a:t>and stiffness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Cost </a:t>
            </a:r>
            <a:r>
              <a:rPr lang="en-US" sz="2200" dirty="0"/>
              <a:t>of maintenance is also high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14400"/>
            <a:ext cx="251459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Fiber-Optic Cable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 fiber-optic cable is made of glass or plastic and transmits signals in the form of light.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To understand optical fiber, we first need to explore several aspects of the nature of light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Nature of light</a:t>
            </a:r>
            <a:r>
              <a:rPr lang="en-US" sz="2400" dirty="0" smtClean="0"/>
              <a:t>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Light travels in a straight line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If </a:t>
            </a:r>
            <a:r>
              <a:rPr lang="en-US" sz="2200" dirty="0"/>
              <a:t>light goes from one substance to another then the ray of light </a:t>
            </a:r>
            <a:r>
              <a:rPr lang="en-US" sz="2200" dirty="0" smtClean="0"/>
              <a:t>changes direction</a:t>
            </a:r>
            <a:endParaRPr lang="en-US" sz="2200" dirty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Ray </a:t>
            </a:r>
            <a:r>
              <a:rPr lang="en-US" sz="2200" dirty="0"/>
              <a:t>of light changes direction when goes from more dense to a less </a:t>
            </a:r>
            <a:r>
              <a:rPr lang="en-US" sz="2200" dirty="0" smtClean="0"/>
              <a:t>dense substance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46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Fiber-Optic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dirty="0"/>
              <a:t>Bending of light ray</a:t>
            </a:r>
            <a:r>
              <a:rPr lang="en-US" sz="2400" dirty="0" smtClean="0"/>
              <a:t>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>
                <a:solidFill>
                  <a:srgbClr val="FF0000"/>
                </a:solidFill>
              </a:rPr>
              <a:t>Angle of Incidence</a:t>
            </a:r>
            <a:r>
              <a:rPr lang="en-US" sz="2200" dirty="0"/>
              <a:t> (I): the angle the ray makes with the </a:t>
            </a:r>
            <a:r>
              <a:rPr lang="en-US" sz="2200" dirty="0" smtClean="0"/>
              <a:t>line perpendicular </a:t>
            </a:r>
            <a:r>
              <a:rPr lang="en-US" sz="2200" dirty="0"/>
              <a:t>to the interface between the two substances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Critical </a:t>
            </a:r>
            <a:r>
              <a:rPr lang="en-US" sz="2200" dirty="0">
                <a:solidFill>
                  <a:srgbClr val="FF0000"/>
                </a:solidFill>
              </a:rPr>
              <a:t>Angle: </a:t>
            </a:r>
            <a:r>
              <a:rPr lang="en-US" sz="2200" dirty="0"/>
              <a:t>the angle of incidence which provides </a:t>
            </a:r>
            <a:r>
              <a:rPr lang="en-US" sz="2200" dirty="0" smtClean="0"/>
              <a:t>an angle </a:t>
            </a:r>
            <a:r>
              <a:rPr lang="en-US" sz="2200" dirty="0"/>
              <a:t>of refraction of 90-degrees.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855748"/>
            <a:ext cx="8070850" cy="2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48110" y="6248400"/>
            <a:ext cx="564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Figure 7.10  Fiber optics: </a:t>
            </a:r>
            <a:r>
              <a:rPr lang="en-US" sz="2000" i="1" dirty="0">
                <a:latin typeface="Times New Roman" charset="0"/>
              </a:rPr>
              <a:t>Bending of light ray</a:t>
            </a:r>
          </a:p>
        </p:txBody>
      </p:sp>
    </p:spTree>
    <p:extLst>
      <p:ext uri="{BB962C8B-B14F-4D97-AF65-F5344CB8AC3E}">
        <p14:creationId xmlns:p14="http://schemas.microsoft.com/office/powerpoint/2010/main" val="34970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Fiber-Optic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Uses reflection to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guide light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through a channel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Core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of glass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or plastic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surrounded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by Cladding</a:t>
            </a:r>
            <a:endParaRPr lang="en-US" altLang="zh-TW" sz="2400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Cladding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of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less dense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glass or plastic</a:t>
            </a:r>
            <a:endParaRPr lang="en-US" sz="22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3063875"/>
            <a:ext cx="83089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51054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An optical fiber cable has a cylindrical </a:t>
            </a:r>
            <a:r>
              <a:rPr lang="en-US" sz="2400" dirty="0" smtClean="0"/>
              <a:t>shape and </a:t>
            </a:r>
            <a:r>
              <a:rPr lang="en-US" sz="2400" dirty="0"/>
              <a:t>consists of </a:t>
            </a:r>
            <a:r>
              <a:rPr lang="en-US" sz="2400" dirty="0">
                <a:solidFill>
                  <a:srgbClr val="FF0000"/>
                </a:solidFill>
              </a:rPr>
              <a:t>three concentric </a:t>
            </a:r>
            <a:r>
              <a:rPr lang="en-US" sz="2400" dirty="0"/>
              <a:t>sections:</a:t>
            </a:r>
          </a:p>
          <a:p>
            <a:pPr algn="just"/>
            <a:r>
              <a:rPr lang="en-US" sz="2400" dirty="0"/>
              <a:t>the core, the cladding, and the </a:t>
            </a:r>
            <a:r>
              <a:rPr lang="en-US" sz="2400" dirty="0" smtClean="0"/>
              <a:t>jacket(outer </a:t>
            </a:r>
            <a:r>
              <a:rPr lang="en-AU" sz="2400" dirty="0" smtClean="0"/>
              <a:t>part </a:t>
            </a:r>
            <a:r>
              <a:rPr lang="en-AU" sz="2400" dirty="0"/>
              <a:t>of the cable).</a:t>
            </a:r>
          </a:p>
        </p:txBody>
      </p:sp>
    </p:spTree>
    <p:extLst>
      <p:ext uri="{BB962C8B-B14F-4D97-AF65-F5344CB8AC3E}">
        <p14:creationId xmlns:p14="http://schemas.microsoft.com/office/powerpoint/2010/main" val="24182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Fiber-Optic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843088"/>
            <a:ext cx="6499225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0" y="6064248"/>
            <a:ext cx="376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Figure 7.14  </a:t>
            </a:r>
            <a:r>
              <a:rPr lang="en-US" sz="2000" i="1" dirty="0">
                <a:latin typeface="Times New Roman" charset="0"/>
              </a:rPr>
              <a:t>Fiber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29158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Fiber-Optic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Connectors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three types </a:t>
            </a:r>
            <a:r>
              <a:rPr lang="en-US" sz="2400" dirty="0"/>
              <a:t>of connectors for fiber-optic cables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ubscriber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channel (SC) connector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used for cable TV. It uses a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push/pull locking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system.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Straight-tip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(ST)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connector is used for connecting cable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to networking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devices. It uses a bayonet locking system and is more reliable than SC.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MT-RJ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 is a connector that is the same size as RJ45.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62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Fiber-Optic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Connectors (cont.)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90713"/>
            <a:ext cx="8593138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77999" y="6096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Figure 7.15  </a:t>
            </a:r>
            <a:r>
              <a:rPr lang="en-US" sz="2000" i="1" dirty="0">
                <a:latin typeface="Times New Roman" charset="0"/>
              </a:rPr>
              <a:t>Fiber-optic cable connectors</a:t>
            </a:r>
          </a:p>
        </p:txBody>
      </p:sp>
    </p:spTree>
    <p:extLst>
      <p:ext uri="{BB962C8B-B14F-4D97-AF65-F5344CB8AC3E}">
        <p14:creationId xmlns:p14="http://schemas.microsoft.com/office/powerpoint/2010/main" val="34026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Fiber-Optic Cable (cont.)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Application: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Telecommunications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I</a:t>
            </a:r>
            <a:r>
              <a:rPr lang="en-US" sz="2200" dirty="0" smtClean="0"/>
              <a:t>n </a:t>
            </a:r>
            <a:r>
              <a:rPr lang="en-US" sz="2200" dirty="0"/>
              <a:t>backbone networks because its wide bandwidth </a:t>
            </a:r>
            <a:r>
              <a:rPr lang="en-US" sz="2200" dirty="0" smtClean="0"/>
              <a:t>is cost-effective</a:t>
            </a:r>
            <a:r>
              <a:rPr lang="en-US" sz="2200" dirty="0"/>
              <a:t>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Local </a:t>
            </a:r>
            <a:r>
              <a:rPr lang="en-US" sz="2200" dirty="0"/>
              <a:t>Area Networks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Cable </a:t>
            </a:r>
            <a:r>
              <a:rPr lang="en-US" sz="2200" dirty="0"/>
              <a:t>TV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CCTV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AU" sz="2400" dirty="0"/>
              <a:t>SONET network</a:t>
            </a:r>
            <a:endParaRPr lang="en-US" sz="2200" dirty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Medical </a:t>
            </a:r>
            <a:r>
              <a:rPr lang="en-US" sz="2200" dirty="0"/>
              <a:t>Education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99" y="3076575"/>
            <a:ext cx="3810000" cy="3019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9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642126" y="83127"/>
            <a:ext cx="4283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 Transmission Media 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133600"/>
            <a:ext cx="8729662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76400" y="5105400"/>
            <a:ext cx="6354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7.1  </a:t>
            </a:r>
            <a:r>
              <a:rPr lang="en-US" sz="2000" i="1" dirty="0">
                <a:latin typeface="+mn-lt"/>
              </a:rPr>
              <a:t>Transmission medium and physical layer</a:t>
            </a:r>
          </a:p>
        </p:txBody>
      </p:sp>
    </p:spTree>
    <p:extLst>
      <p:ext uri="{BB962C8B-B14F-4D97-AF65-F5344CB8AC3E}">
        <p14:creationId xmlns:p14="http://schemas.microsoft.com/office/powerpoint/2010/main" val="20561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Fiber-Optic Cable (cont.)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Advantages:</a:t>
            </a:r>
          </a:p>
          <a:p>
            <a:pPr marL="800100" lvl="1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Greater </a:t>
            </a:r>
            <a:r>
              <a:rPr lang="en-US" sz="2200" dirty="0" smtClean="0"/>
              <a:t>capacity </a:t>
            </a:r>
            <a:r>
              <a:rPr lang="en-US" sz="2200" dirty="0"/>
              <a:t>or Higher bandwidth; Example: Data rates at 100 </a:t>
            </a:r>
            <a:r>
              <a:rPr lang="en-US" sz="2200" dirty="0" err="1"/>
              <a:t>Gbps</a:t>
            </a:r>
            <a:endParaRPr lang="en-US" sz="2200" dirty="0"/>
          </a:p>
          <a:p>
            <a:pPr marL="800100" lvl="1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Smaller </a:t>
            </a:r>
            <a:r>
              <a:rPr lang="en-US" sz="2200" dirty="0"/>
              <a:t>size &amp; light weight</a:t>
            </a:r>
          </a:p>
          <a:p>
            <a:pPr marL="800100" lvl="1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Lower signal </a:t>
            </a:r>
            <a:r>
              <a:rPr lang="en-US" sz="2200" dirty="0"/>
              <a:t>attenuation</a:t>
            </a:r>
          </a:p>
          <a:p>
            <a:pPr marL="800100" lvl="1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Electromagnetic isolation</a:t>
            </a:r>
          </a:p>
          <a:p>
            <a:pPr marL="800100" lvl="1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Immunity to electromagnetic interference – Electromagnetic  noise cannot affect</a:t>
            </a:r>
          </a:p>
          <a:p>
            <a:pPr marL="800100" lvl="1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More </a:t>
            </a:r>
            <a:r>
              <a:rPr lang="en-US" sz="2200" dirty="0"/>
              <a:t>resistance to corrosive materials</a:t>
            </a:r>
          </a:p>
          <a:p>
            <a:pPr marL="800100" lvl="1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Greater </a:t>
            </a:r>
            <a:r>
              <a:rPr lang="en-US" sz="2200" dirty="0"/>
              <a:t>repeater spacing </a:t>
            </a:r>
            <a:r>
              <a:rPr lang="en-US" sz="2200" dirty="0" smtClean="0"/>
              <a:t>facility - Example: After </a:t>
            </a:r>
            <a:r>
              <a:rPr lang="en-US" sz="2200" dirty="0"/>
              <a:t>every 10s of km at least</a:t>
            </a:r>
            <a:endParaRPr lang="en-US" altLang="zh-TW" sz="2400" dirty="0" smtClean="0"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70" y="2390775"/>
            <a:ext cx="3048000" cy="2028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7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Fiber-Optic Cable (cont.)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cs typeface="Times New Roman" pitchFamily="18" charset="0"/>
              </a:rPr>
              <a:t>Disadvantages</a:t>
            </a:r>
            <a:r>
              <a:rPr lang="en-US" altLang="zh-TW" sz="2400" dirty="0">
                <a:cs typeface="Times New Roman" pitchFamily="18" charset="0"/>
              </a:rPr>
              <a:t>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Installation and maintenance need expertise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Only </a:t>
            </a:r>
            <a:r>
              <a:rPr lang="en-US" sz="2200" dirty="0"/>
              <a:t>Unidirectional light propagation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Much </a:t>
            </a:r>
            <a:r>
              <a:rPr lang="en-US" sz="2200" dirty="0"/>
              <a:t>more expensive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5257800" cy="3124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Fiber-Optic Cable Propagation Modes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cs typeface="Times New Roman" pitchFamily="18" charset="0"/>
              </a:rPr>
              <a:t>When signal goes from one point to another there are need </a:t>
            </a:r>
            <a:r>
              <a:rPr lang="en-US" altLang="zh-TW" sz="2400" dirty="0" smtClean="0">
                <a:cs typeface="Times New Roman" pitchFamily="18" charset="0"/>
              </a:rPr>
              <a:t>for propagation </a:t>
            </a:r>
            <a:r>
              <a:rPr lang="en-US" altLang="zh-TW" sz="2400" dirty="0">
                <a:cs typeface="Times New Roman" pitchFamily="18" charset="0"/>
              </a:rPr>
              <a:t>modes.</a:t>
            </a:r>
            <a:endParaRPr lang="en-US" sz="22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590800"/>
            <a:ext cx="76327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2800" y="6109855"/>
            <a:ext cx="383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Figure 7.12  </a:t>
            </a:r>
            <a:r>
              <a:rPr lang="en-US" sz="2000" i="1" dirty="0">
                <a:latin typeface="Times New Roman" charset="0"/>
              </a:rPr>
              <a:t>Propagation modes</a:t>
            </a:r>
          </a:p>
        </p:txBody>
      </p:sp>
    </p:spTree>
    <p:extLst>
      <p:ext uri="{BB962C8B-B14F-4D97-AF65-F5344CB8AC3E}">
        <p14:creationId xmlns:p14="http://schemas.microsoft.com/office/powerpoint/2010/main" val="38958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Fiber-Optic Cable Propagation </a:t>
            </a:r>
            <a:r>
              <a:rPr lang="en-US" altLang="zh-TW" sz="2400" b="1" dirty="0" smtClean="0">
                <a:cs typeface="Times New Roman" pitchFamily="18" charset="0"/>
              </a:rPr>
              <a:t>Modes (cont.)</a:t>
            </a:r>
            <a:endParaRPr lang="en-US" altLang="zh-TW" sz="2400" b="1" dirty="0"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b="1" dirty="0" smtClean="0">
                <a:cs typeface="Times New Roman" pitchFamily="18" charset="0"/>
              </a:rPr>
              <a:t>Multimode: 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cs typeface="Times New Roman" pitchFamily="18" charset="0"/>
              </a:rPr>
              <a:t>Multiple </a:t>
            </a:r>
            <a:r>
              <a:rPr lang="en-US" altLang="zh-TW" sz="2000" dirty="0">
                <a:cs typeface="Times New Roman" pitchFamily="18" charset="0"/>
              </a:rPr>
              <a:t>beams from a light </a:t>
            </a:r>
            <a:r>
              <a:rPr lang="en-US" altLang="zh-TW" sz="2000" dirty="0" smtClean="0">
                <a:cs typeface="Times New Roman" pitchFamily="18" charset="0"/>
              </a:rPr>
              <a:t>source move </a:t>
            </a:r>
            <a:r>
              <a:rPr lang="en-US" altLang="zh-TW" sz="2000" dirty="0">
                <a:cs typeface="Times New Roman" pitchFamily="18" charset="0"/>
              </a:rPr>
              <a:t>through the core in different paths. </a:t>
            </a:r>
            <a:endParaRPr lang="en-US" altLang="zh-TW" sz="2000" dirty="0" smtClean="0"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cs typeface="Times New Roman" pitchFamily="18" charset="0"/>
              </a:rPr>
              <a:t>How </a:t>
            </a:r>
            <a:r>
              <a:rPr lang="en-US" altLang="zh-TW" sz="2000" dirty="0">
                <a:cs typeface="Times New Roman" pitchFamily="18" charset="0"/>
              </a:rPr>
              <a:t>these beams move within the </a:t>
            </a:r>
            <a:r>
              <a:rPr lang="en-US" altLang="zh-TW" sz="2000" dirty="0" smtClean="0">
                <a:cs typeface="Times New Roman" pitchFamily="18" charset="0"/>
              </a:rPr>
              <a:t>cable depends </a:t>
            </a:r>
            <a:r>
              <a:rPr lang="en-US" altLang="zh-TW" sz="2000" dirty="0">
                <a:cs typeface="Times New Roman" pitchFamily="18" charset="0"/>
              </a:rPr>
              <a:t>on the structure </a:t>
            </a:r>
            <a:r>
              <a:rPr lang="en-US" altLang="zh-TW" sz="2000" dirty="0" smtClean="0">
                <a:cs typeface="Times New Roman" pitchFamily="18" charset="0"/>
              </a:rPr>
              <a:t>of the core</a:t>
            </a:r>
            <a:endParaRPr lang="en-US" altLang="zh-TW" sz="2000" dirty="0"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-US" altLang="zh-TW" sz="2400" b="1" dirty="0" smtClean="0">
                <a:cs typeface="Times New Roman" pitchFamily="18" charset="0"/>
              </a:rPr>
              <a:t>Multimode </a:t>
            </a:r>
            <a:r>
              <a:rPr lang="en-US" altLang="zh-TW" sz="2400" b="1" dirty="0">
                <a:cs typeface="Times New Roman" pitchFamily="18" charset="0"/>
              </a:rPr>
              <a:t>step-index </a:t>
            </a:r>
            <a:r>
              <a:rPr lang="en-US" altLang="zh-TW" sz="2400" b="1" dirty="0" smtClean="0">
                <a:cs typeface="Times New Roman" pitchFamily="18" charset="0"/>
              </a:rPr>
              <a:t>fiber:</a:t>
            </a:r>
            <a:r>
              <a:rPr lang="en-US" altLang="zh-TW" sz="2000" b="1" dirty="0" smtClean="0">
                <a:cs typeface="Times New Roman" pitchFamily="18" charset="0"/>
              </a:rPr>
              <a:t> 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cs typeface="Times New Roman" pitchFamily="18" charset="0"/>
              </a:rPr>
              <a:t>Density </a:t>
            </a:r>
            <a:r>
              <a:rPr lang="en-US" altLang="zh-TW" sz="2000" dirty="0">
                <a:cs typeface="Times New Roman" pitchFamily="18" charset="0"/>
              </a:rPr>
              <a:t>of the core remains constant from </a:t>
            </a:r>
            <a:r>
              <a:rPr lang="en-US" altLang="zh-TW" sz="2000" dirty="0" smtClean="0">
                <a:cs typeface="Times New Roman" pitchFamily="18" charset="0"/>
              </a:rPr>
              <a:t>the center </a:t>
            </a:r>
            <a:r>
              <a:rPr lang="en-US" altLang="zh-TW" sz="2000" dirty="0">
                <a:cs typeface="Times New Roman" pitchFamily="18" charset="0"/>
              </a:rPr>
              <a:t>to the </a:t>
            </a:r>
            <a:r>
              <a:rPr lang="en-US" altLang="zh-TW" sz="2000" dirty="0" smtClean="0">
                <a:cs typeface="Times New Roman" pitchFamily="18" charset="0"/>
              </a:rPr>
              <a:t>edges.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cs typeface="Times New Roman" pitchFamily="18" charset="0"/>
              </a:rPr>
              <a:t>A </a:t>
            </a:r>
            <a:r>
              <a:rPr lang="en-US" altLang="zh-TW" sz="2000" dirty="0">
                <a:cs typeface="Times New Roman" pitchFamily="18" charset="0"/>
              </a:rPr>
              <a:t>beam of light moves through this constant density in a </a:t>
            </a:r>
            <a:r>
              <a:rPr lang="en-US" altLang="zh-TW" sz="2000" dirty="0" smtClean="0">
                <a:cs typeface="Times New Roman" pitchFamily="18" charset="0"/>
              </a:rPr>
              <a:t>straight line </a:t>
            </a:r>
            <a:r>
              <a:rPr lang="en-US" altLang="zh-TW" sz="2000" dirty="0">
                <a:cs typeface="Times New Roman" pitchFamily="18" charset="0"/>
              </a:rPr>
              <a:t>until it reaches the interface of the core and the cladding. </a:t>
            </a:r>
            <a:endParaRPr lang="en-US" altLang="zh-TW" sz="2000" dirty="0" smtClean="0"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cs typeface="Times New Roman" pitchFamily="18" charset="0"/>
              </a:rPr>
              <a:t>At </a:t>
            </a:r>
            <a:r>
              <a:rPr lang="en-US" altLang="zh-TW" sz="2000" dirty="0">
                <a:cs typeface="Times New Roman" pitchFamily="18" charset="0"/>
              </a:rPr>
              <a:t>the interface, there </a:t>
            </a:r>
            <a:r>
              <a:rPr lang="en-US" altLang="zh-TW" sz="2000" dirty="0" smtClean="0">
                <a:cs typeface="Times New Roman" pitchFamily="18" charset="0"/>
              </a:rPr>
              <a:t>is an </a:t>
            </a:r>
            <a:r>
              <a:rPr lang="en-US" altLang="zh-TW" sz="2000" dirty="0">
                <a:cs typeface="Times New Roman" pitchFamily="18" charset="0"/>
              </a:rPr>
              <a:t>abrupt change due to a lower density; this alters the angle of the beam's motion. </a:t>
            </a:r>
            <a:endParaRPr lang="en-US" altLang="zh-TW" sz="2000" dirty="0" smtClean="0"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cs typeface="Times New Roman" pitchFamily="18" charset="0"/>
              </a:rPr>
              <a:t>The term </a:t>
            </a:r>
            <a:r>
              <a:rPr lang="en-US" altLang="zh-TW" sz="2000" dirty="0">
                <a:cs typeface="Times New Roman" pitchFamily="18" charset="0"/>
              </a:rPr>
              <a:t>step index refers to the suddenness of this change, which contributes to the </a:t>
            </a:r>
            <a:r>
              <a:rPr lang="en-US" altLang="zh-TW" sz="2000" dirty="0" smtClean="0">
                <a:cs typeface="Times New Roman" pitchFamily="18" charset="0"/>
              </a:rPr>
              <a:t>distortion of </a:t>
            </a:r>
            <a:r>
              <a:rPr lang="en-US" altLang="zh-TW" sz="2000" dirty="0">
                <a:cs typeface="Times New Roman" pitchFamily="18" charset="0"/>
              </a:rPr>
              <a:t>the signal as it passes through the fiber</a:t>
            </a:r>
            <a:r>
              <a:rPr lang="en-US" altLang="zh-TW" sz="2400" dirty="0" smtClean="0">
                <a:cs typeface="Times New Roman" pitchFamily="18" charset="0"/>
              </a:rPr>
              <a:t>.</a:t>
            </a:r>
            <a:endParaRPr lang="en-US" altLang="zh-TW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Fiber-Optic Cable Propagation </a:t>
            </a:r>
            <a:r>
              <a:rPr lang="en-US" altLang="zh-TW" sz="2400" b="1" dirty="0" smtClean="0">
                <a:cs typeface="Times New Roman" pitchFamily="18" charset="0"/>
              </a:rPr>
              <a:t>Modes (cont.)</a:t>
            </a:r>
            <a:endParaRPr lang="en-US" altLang="zh-TW" sz="2400" b="1" dirty="0"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solidFill>
                  <a:srgbClr val="7030A0"/>
                </a:solidFill>
                <a:cs typeface="Times New Roman" pitchFamily="18" charset="0"/>
              </a:rPr>
              <a:t>2.  </a:t>
            </a:r>
            <a:r>
              <a:rPr lang="en-US" altLang="zh-TW" sz="2400" b="1" dirty="0">
                <a:cs typeface="Times New Roman" pitchFamily="18" charset="0"/>
              </a:rPr>
              <a:t>Multimode graded-index </a:t>
            </a:r>
            <a:r>
              <a:rPr lang="en-US" altLang="zh-TW" sz="2400" b="1" dirty="0" smtClean="0">
                <a:cs typeface="Times New Roman" pitchFamily="18" charset="0"/>
              </a:rPr>
              <a:t>fiber:</a:t>
            </a:r>
            <a:r>
              <a:rPr lang="en-US" altLang="zh-TW" sz="2000" b="1" dirty="0" smtClean="0">
                <a:cs typeface="Times New Roman" pitchFamily="18" charset="0"/>
              </a:rPr>
              <a:t> 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cs typeface="Times New Roman" pitchFamily="18" charset="0"/>
              </a:rPr>
              <a:t>Decreases distortion of </a:t>
            </a:r>
            <a:r>
              <a:rPr lang="en-US" altLang="zh-TW" sz="2000" dirty="0">
                <a:cs typeface="Times New Roman" pitchFamily="18" charset="0"/>
              </a:rPr>
              <a:t>the signal through the cable. </a:t>
            </a:r>
            <a:endParaRPr lang="en-US" altLang="zh-TW" sz="2000" dirty="0" smtClean="0"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cs typeface="Times New Roman" pitchFamily="18" charset="0"/>
              </a:rPr>
              <a:t>The </a:t>
            </a:r>
            <a:r>
              <a:rPr lang="en-US" altLang="zh-TW" sz="2000" dirty="0">
                <a:cs typeface="Times New Roman" pitchFamily="18" charset="0"/>
              </a:rPr>
              <a:t>word index here refers to the index of refraction.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cs typeface="Times New Roman" pitchFamily="18" charset="0"/>
              </a:rPr>
              <a:t>One </a:t>
            </a:r>
            <a:r>
              <a:rPr lang="en-US" altLang="zh-TW" sz="2000" dirty="0">
                <a:cs typeface="Times New Roman" pitchFamily="18" charset="0"/>
              </a:rPr>
              <a:t>with varying </a:t>
            </a:r>
            <a:r>
              <a:rPr lang="en-US" altLang="zh-TW" sz="2000" dirty="0">
                <a:solidFill>
                  <a:srgbClr val="FF0000"/>
                </a:solidFill>
                <a:cs typeface="Times New Roman" pitchFamily="18" charset="0"/>
              </a:rPr>
              <a:t>densities</a:t>
            </a:r>
            <a:r>
              <a:rPr lang="en-US" altLang="zh-TW" sz="2000" dirty="0">
                <a:cs typeface="Times New Roman" pitchFamily="18" charset="0"/>
              </a:rPr>
              <a:t>. </a:t>
            </a:r>
            <a:endParaRPr lang="en-US" altLang="zh-TW" sz="2000" dirty="0" smtClean="0"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cs typeface="Times New Roman" pitchFamily="18" charset="0"/>
              </a:rPr>
              <a:t>Density </a:t>
            </a:r>
            <a:r>
              <a:rPr lang="en-US" altLang="zh-TW" sz="2000" dirty="0">
                <a:cs typeface="Times New Roman" pitchFamily="18" charset="0"/>
              </a:rPr>
              <a:t>is </a:t>
            </a:r>
            <a:r>
              <a:rPr lang="en-US" altLang="zh-TW" sz="2000" dirty="0">
                <a:solidFill>
                  <a:srgbClr val="FF0000"/>
                </a:solidFill>
                <a:cs typeface="Times New Roman" pitchFamily="18" charset="0"/>
              </a:rPr>
              <a:t>highest at the center </a:t>
            </a:r>
            <a:r>
              <a:rPr lang="en-US" altLang="zh-TW" sz="2000" dirty="0">
                <a:cs typeface="Times New Roman" pitchFamily="18" charset="0"/>
              </a:rPr>
              <a:t>of the core </a:t>
            </a:r>
            <a:r>
              <a:rPr lang="en-US" altLang="zh-TW" sz="2000" dirty="0" smtClean="0">
                <a:cs typeface="Times New Roman" pitchFamily="18" charset="0"/>
              </a:rPr>
              <a:t>and decreases </a:t>
            </a:r>
            <a:r>
              <a:rPr lang="en-US" altLang="zh-TW" sz="2000" dirty="0">
                <a:cs typeface="Times New Roman" pitchFamily="18" charset="0"/>
              </a:rPr>
              <a:t>gradually to its lowest at the edge. </a:t>
            </a:r>
            <a:endParaRPr lang="en-US" altLang="zh-TW" sz="20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Fiber-Optic Cable Propagation </a:t>
            </a:r>
            <a:r>
              <a:rPr lang="en-US" altLang="zh-TW" sz="2400" b="1" dirty="0" smtClean="0">
                <a:cs typeface="Times New Roman" pitchFamily="18" charset="0"/>
              </a:rPr>
              <a:t>Modes (cont.)</a:t>
            </a:r>
            <a:endParaRPr lang="en-US" altLang="zh-TW" sz="2400" b="1" dirty="0"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/>
              <a:t>Single-Mode: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U</a:t>
            </a:r>
            <a:r>
              <a:rPr lang="en-US" sz="2000" dirty="0" smtClean="0"/>
              <a:t>ses </a:t>
            </a:r>
            <a:r>
              <a:rPr lang="en-US" sz="2000" dirty="0"/>
              <a:t>step-index fiber and a highly focused source of </a:t>
            </a:r>
            <a:r>
              <a:rPr lang="en-US" sz="2000" dirty="0" smtClean="0"/>
              <a:t>light that </a:t>
            </a:r>
            <a:r>
              <a:rPr lang="en-US" sz="2000" dirty="0"/>
              <a:t>limits beams to a small range of angles, all close to the horizontal. </a:t>
            </a:r>
            <a:endParaRPr lang="en-US" sz="20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The single-mode fiber </a:t>
            </a:r>
            <a:r>
              <a:rPr lang="en-US" sz="2000" dirty="0"/>
              <a:t>itself is manufactured with a much smaller diameter than </a:t>
            </a:r>
            <a:r>
              <a:rPr lang="en-US" sz="2000" dirty="0" smtClean="0"/>
              <a:t>multimode fiber</a:t>
            </a:r>
            <a:r>
              <a:rPr lang="en-US" sz="2000" dirty="0"/>
              <a:t>, and with </a:t>
            </a:r>
            <a:r>
              <a:rPr lang="en-US" sz="2000" dirty="0" smtClean="0"/>
              <a:t>substantially </a:t>
            </a:r>
            <a:r>
              <a:rPr lang="en-US" sz="2000" dirty="0"/>
              <a:t>lower density (index of refraction). </a:t>
            </a:r>
            <a:endParaRPr lang="en-US" sz="20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decrease in </a:t>
            </a:r>
            <a:r>
              <a:rPr lang="en-US" sz="2000" dirty="0" smtClean="0"/>
              <a:t>density results </a:t>
            </a:r>
            <a:r>
              <a:rPr lang="en-US" sz="2000" dirty="0"/>
              <a:t>in a critical angle that is close enough to 90° to make the propagation of </a:t>
            </a:r>
            <a:r>
              <a:rPr lang="en-US" sz="2000" dirty="0" smtClean="0"/>
              <a:t>beams almost </a:t>
            </a:r>
            <a:r>
              <a:rPr lang="en-US" sz="2000" dirty="0"/>
              <a:t>horizontal. </a:t>
            </a:r>
            <a:endParaRPr lang="en-US" sz="20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this case, propagation of different beams is almost identical, </a:t>
            </a:r>
            <a:r>
              <a:rPr lang="en-US" sz="2000" dirty="0" smtClean="0"/>
              <a:t>and delays </a:t>
            </a:r>
            <a:r>
              <a:rPr lang="en-US" sz="2000" dirty="0"/>
              <a:t>are negligible. </a:t>
            </a:r>
            <a:endParaRPr lang="en-US" sz="20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All </a:t>
            </a:r>
            <a:r>
              <a:rPr lang="en-US" sz="2000" dirty="0"/>
              <a:t>the beams arrive at the destination "together" and can </a:t>
            </a:r>
            <a:r>
              <a:rPr lang="en-US" sz="2000" dirty="0" smtClean="0"/>
              <a:t>be recombined </a:t>
            </a:r>
            <a:r>
              <a:rPr lang="en-US" sz="2000" dirty="0"/>
              <a:t>with little distortion to the signal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6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Fiber-Optic Cable Propagation </a:t>
            </a:r>
            <a:r>
              <a:rPr lang="en-US" altLang="zh-TW" sz="2400" b="1" dirty="0" smtClean="0">
                <a:cs typeface="Times New Roman" pitchFamily="18" charset="0"/>
              </a:rPr>
              <a:t>Modes (cont.)</a:t>
            </a:r>
            <a:endParaRPr lang="en-US" altLang="zh-TW" sz="2400" b="1" dirty="0"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371600"/>
            <a:ext cx="6370637" cy="497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05113" y="6331527"/>
            <a:ext cx="250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Figure 7.13  </a:t>
            </a:r>
            <a:r>
              <a:rPr lang="en-US" sz="2000" i="1" dirty="0">
                <a:latin typeface="Times New Roman" charset="0"/>
              </a:rPr>
              <a:t>Modes</a:t>
            </a:r>
          </a:p>
        </p:txBody>
      </p:sp>
    </p:spTree>
    <p:extLst>
      <p:ext uri="{BB962C8B-B14F-4D97-AF65-F5344CB8AC3E}">
        <p14:creationId xmlns:p14="http://schemas.microsoft.com/office/powerpoint/2010/main" val="35002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Unguided media transport electromagnetic waves without using a physical conductor.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This type of communication is often referred to as wireless communication. </a:t>
            </a:r>
            <a:endParaRPr lang="en-US" sz="2400" dirty="0" smtClean="0"/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Signals are </a:t>
            </a:r>
            <a:r>
              <a:rPr lang="en-US" sz="2400" dirty="0"/>
              <a:t>normally broadcast through free space and thus are available to anyone who has </a:t>
            </a:r>
            <a:r>
              <a:rPr lang="en-US" sz="2400" dirty="0" smtClean="0"/>
              <a:t>a device </a:t>
            </a:r>
            <a:r>
              <a:rPr lang="en-US" sz="2400" dirty="0"/>
              <a:t>capable of receiving them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962400"/>
            <a:ext cx="84010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6248400"/>
            <a:ext cx="752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Figure 7.17  </a:t>
            </a:r>
            <a:r>
              <a:rPr lang="en-US" sz="2000" i="1" dirty="0">
                <a:latin typeface="Times New Roman" charset="0"/>
              </a:rPr>
              <a:t>Electromagnetic spectrum for wireless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820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304800" y="914400"/>
            <a:ext cx="8839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/>
              <a:t>Propagation </a:t>
            </a:r>
            <a:r>
              <a:rPr lang="en-US" sz="2400" b="1" dirty="0" smtClean="0"/>
              <a:t>methods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Unguided signals travels from the source to destination </a:t>
            </a:r>
            <a:r>
              <a:rPr lang="en-US" sz="2200" dirty="0" smtClean="0"/>
              <a:t>in several </a:t>
            </a:r>
            <a:r>
              <a:rPr lang="en-US" sz="2200" dirty="0"/>
              <a:t>ways it is known as </a:t>
            </a:r>
            <a:r>
              <a:rPr lang="en-US" sz="2200" dirty="0">
                <a:solidFill>
                  <a:srgbClr val="7030A0"/>
                </a:solidFill>
              </a:rPr>
              <a:t>propagation</a:t>
            </a:r>
            <a:r>
              <a:rPr lang="en-US" sz="2200" dirty="0"/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200" dirty="0"/>
              <a:t>They are three </a:t>
            </a:r>
            <a:r>
              <a:rPr lang="en-AU" sz="2200" dirty="0" smtClean="0"/>
              <a:t>types</a:t>
            </a:r>
            <a:r>
              <a:rPr lang="en-AU" sz="2400" dirty="0"/>
              <a:t>.</a:t>
            </a:r>
            <a:endParaRPr lang="en-AU" sz="2400" dirty="0" smtClean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9" y="2743200"/>
            <a:ext cx="850106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328069" y="6324600"/>
            <a:ext cx="404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Figure 7.18  </a:t>
            </a:r>
            <a:r>
              <a:rPr lang="en-US" sz="2000" i="1" dirty="0">
                <a:latin typeface="Times New Roman" charset="0"/>
              </a:rPr>
              <a:t>Propagation methods</a:t>
            </a:r>
          </a:p>
        </p:txBody>
      </p:sp>
    </p:spTree>
    <p:extLst>
      <p:ext uri="{BB962C8B-B14F-4D97-AF65-F5344CB8AC3E}">
        <p14:creationId xmlns:p14="http://schemas.microsoft.com/office/powerpoint/2010/main" val="27203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304800" y="838200"/>
            <a:ext cx="883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lvl="1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</a:pPr>
            <a:r>
              <a:rPr lang="en-US" sz="2200" b="1" dirty="0"/>
              <a:t>Propagation methods (cont.)</a:t>
            </a:r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-US" sz="2200" b="1" dirty="0" smtClean="0"/>
              <a:t>Ground propagation</a:t>
            </a:r>
            <a:r>
              <a:rPr lang="en-US" sz="2400" dirty="0" smtClean="0"/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1676400"/>
            <a:ext cx="7772400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Radio waves travel through the </a:t>
            </a:r>
            <a:r>
              <a:rPr lang="en-US" sz="2000" dirty="0">
                <a:solidFill>
                  <a:srgbClr val="FF0000"/>
                </a:solidFill>
              </a:rPr>
              <a:t>lowest portion </a:t>
            </a:r>
            <a:r>
              <a:rPr lang="en-US" sz="2000" dirty="0"/>
              <a:t>of the atmosphere, hugging the earth. </a:t>
            </a:r>
          </a:p>
          <a:p>
            <a:pPr marL="457200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These low-frequency signals emanate in all directions from the transmitting antenna and follow the curvature of the planet. </a:t>
            </a:r>
          </a:p>
          <a:p>
            <a:pPr marL="457200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Distance depends on the amount of power in the signal: The greater the power, the greater the distance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26460"/>
            <a:ext cx="7543800" cy="252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9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642126" y="83127"/>
            <a:ext cx="4283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 Transmission Media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4243" y="5715000"/>
            <a:ext cx="5218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7.2  </a:t>
            </a:r>
            <a:r>
              <a:rPr lang="en-US" sz="2000" i="1" dirty="0">
                <a:latin typeface="+mn-lt"/>
              </a:rPr>
              <a:t>Classes of transmission media</a:t>
            </a:r>
          </a:p>
        </p:txBody>
      </p:sp>
    </p:spTree>
    <p:extLst>
      <p:ext uri="{BB962C8B-B14F-4D97-AF65-F5344CB8AC3E}">
        <p14:creationId xmlns:p14="http://schemas.microsoft.com/office/powerpoint/2010/main" val="39685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/>
              <a:t>Propagation </a:t>
            </a:r>
            <a:r>
              <a:rPr lang="en-US" sz="2400" b="1" dirty="0" smtClean="0"/>
              <a:t>methods (cont.)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200" b="1" dirty="0" smtClean="0">
                <a:solidFill>
                  <a:srgbClr val="7030A0"/>
                </a:solidFill>
              </a:rPr>
              <a:t>2.  </a:t>
            </a:r>
            <a:r>
              <a:rPr lang="en-US" sz="2200" b="1" dirty="0" smtClean="0"/>
              <a:t>Sky propagation</a:t>
            </a:r>
          </a:p>
          <a:p>
            <a:pPr marL="1371600" lvl="2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Higher-frequency </a:t>
            </a:r>
            <a:r>
              <a:rPr lang="en-US" sz="2000" dirty="0"/>
              <a:t>radio waves radiate upward into the </a:t>
            </a:r>
            <a:r>
              <a:rPr lang="en-US" sz="2000" dirty="0" smtClean="0"/>
              <a:t>ionosphere (</a:t>
            </a:r>
            <a:r>
              <a:rPr lang="en-US" sz="2000" dirty="0"/>
              <a:t>the layer of atmosphere where particles exist as ions) where they are reflected back </a:t>
            </a:r>
            <a:r>
              <a:rPr lang="en-US" sz="2000" dirty="0" smtClean="0"/>
              <a:t>to earth</a:t>
            </a:r>
            <a:r>
              <a:rPr lang="en-US" sz="2000" dirty="0"/>
              <a:t>. </a:t>
            </a:r>
            <a:endParaRPr lang="en-US" sz="2000" dirty="0" smtClean="0"/>
          </a:p>
          <a:p>
            <a:pPr marL="1371600" lvl="2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type of transmission allows for greater distances with lower output </a:t>
            </a:r>
            <a:r>
              <a:rPr lang="en-US" sz="2000" dirty="0" smtClean="0"/>
              <a:t>power.</a:t>
            </a:r>
            <a:endParaRPr lang="en-US" sz="2400" dirty="0"/>
          </a:p>
          <a:p>
            <a:pPr lvl="1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</a:pPr>
            <a:endParaRPr lang="en-US" sz="2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1"/>
            <a:ext cx="7848600" cy="278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0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/>
              <a:t>Propagation </a:t>
            </a:r>
            <a:r>
              <a:rPr lang="en-US" sz="2400" b="1" dirty="0" smtClean="0"/>
              <a:t>methods (cont.)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200" b="1" dirty="0" smtClean="0">
                <a:solidFill>
                  <a:srgbClr val="7030A0"/>
                </a:solidFill>
              </a:rPr>
              <a:t>3. </a:t>
            </a:r>
            <a:r>
              <a:rPr lang="en-US" sz="2200" b="1" dirty="0" smtClean="0"/>
              <a:t>Line-of-Sight Propagation</a:t>
            </a:r>
          </a:p>
          <a:p>
            <a:pPr marL="1371600" lvl="2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Very </a:t>
            </a:r>
            <a:r>
              <a:rPr lang="en-US" sz="2000" dirty="0"/>
              <a:t>high-frequency signals are transmitted in </a:t>
            </a:r>
            <a:r>
              <a:rPr lang="en-US" sz="2000" dirty="0" smtClean="0"/>
              <a:t>straight lines </a:t>
            </a:r>
            <a:r>
              <a:rPr lang="en-US" sz="2000" dirty="0"/>
              <a:t>directly from </a:t>
            </a:r>
            <a:r>
              <a:rPr lang="en-US" sz="2000" dirty="0">
                <a:solidFill>
                  <a:srgbClr val="FF0000"/>
                </a:solidFill>
              </a:rPr>
              <a:t>antenna to antenna</a:t>
            </a:r>
            <a:r>
              <a:rPr lang="en-US" sz="2000" dirty="0"/>
              <a:t>. </a:t>
            </a:r>
            <a:endParaRPr lang="en-US" sz="2000" dirty="0" smtClean="0"/>
          </a:p>
          <a:p>
            <a:pPr marL="1371600" lvl="2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Antennas must be directional, facing each other, and either tall enough or close enough together not to be affected by the curvature </a:t>
            </a:r>
            <a:r>
              <a:rPr lang="en-US" sz="2000" dirty="0" smtClean="0"/>
              <a:t>of the </a:t>
            </a:r>
            <a:r>
              <a:rPr lang="en-US" sz="2000" dirty="0"/>
              <a:t>earth. </a:t>
            </a:r>
            <a:endParaRPr lang="en-US" sz="2000" dirty="0" smtClean="0"/>
          </a:p>
          <a:p>
            <a:pPr marL="1371600" lvl="2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Line-of-sight </a:t>
            </a:r>
            <a:r>
              <a:rPr lang="en-US" sz="2000" dirty="0"/>
              <a:t>propagation is tricky because radio transmissions cannot </a:t>
            </a:r>
            <a:r>
              <a:rPr lang="en-US" sz="2000" dirty="0" smtClean="0"/>
              <a:t>be completely </a:t>
            </a:r>
            <a:r>
              <a:rPr lang="en-US" sz="2000" dirty="0"/>
              <a:t>focused.</a:t>
            </a:r>
            <a:endParaRPr lang="en-US" sz="2000" b="1" dirty="0" smtClean="0"/>
          </a:p>
          <a:p>
            <a:pPr lvl="1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</a:pPr>
            <a:endParaRPr lang="en-US" sz="2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29124"/>
            <a:ext cx="72390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4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/>
              <a:t>Propagation </a:t>
            </a:r>
            <a:r>
              <a:rPr lang="en-US" sz="2400" b="1" dirty="0" smtClean="0"/>
              <a:t>methods (cont.)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b="1" dirty="0"/>
              <a:t>Bands using propagation method</a:t>
            </a:r>
            <a:endParaRPr lang="en-US" sz="2200" b="1" dirty="0" smtClean="0"/>
          </a:p>
          <a:p>
            <a:pPr lvl="1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001000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 smtClean="0"/>
              <a:t>Types </a:t>
            </a:r>
            <a:r>
              <a:rPr lang="en-US" sz="2400" b="1" dirty="0"/>
              <a:t>of Wireless transmission waves</a:t>
            </a:r>
            <a:endParaRPr lang="en-US" sz="2400" b="1" dirty="0" smtClean="0"/>
          </a:p>
          <a:p>
            <a:pPr lvl="1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</a:pPr>
            <a:endParaRPr lang="en-US" sz="22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43113"/>
            <a:ext cx="82391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06650" y="5562600"/>
            <a:ext cx="478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Figure 7.19  </a:t>
            </a:r>
            <a:r>
              <a:rPr lang="en-US" sz="2000" i="1" dirty="0">
                <a:latin typeface="Times New Roman" charset="0"/>
              </a:rPr>
              <a:t>Wireless transmission waves</a:t>
            </a:r>
          </a:p>
        </p:txBody>
      </p:sp>
    </p:spTree>
    <p:extLst>
      <p:ext uri="{BB962C8B-B14F-4D97-AF65-F5344CB8AC3E}">
        <p14:creationId xmlns:p14="http://schemas.microsoft.com/office/powerpoint/2010/main" val="24453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457200" y="914400"/>
            <a:ext cx="8686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/>
              <a:t>Unguided Media – Radio Waves</a:t>
            </a:r>
            <a:endParaRPr lang="en-US" sz="2400" b="1" dirty="0" smtClean="0"/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Omnidirectional Antenna – when an antenna transmits radio waves, they are propagated in all directions. sending </a:t>
            </a:r>
            <a:r>
              <a:rPr lang="en-US" sz="2200" dirty="0" smtClean="0"/>
              <a:t>and receiving </a:t>
            </a:r>
            <a:r>
              <a:rPr lang="en-US" sz="2200" dirty="0"/>
              <a:t>antennas do not have to be aligned.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Frequencies </a:t>
            </a:r>
            <a:r>
              <a:rPr lang="en-US" sz="2200" dirty="0"/>
              <a:t>between </a:t>
            </a:r>
            <a:r>
              <a:rPr lang="en-US" sz="2200" dirty="0" smtClean="0"/>
              <a:t>3 KHz </a:t>
            </a:r>
            <a:r>
              <a:rPr lang="en-US" sz="2200" dirty="0"/>
              <a:t>and 1 GHz</a:t>
            </a:r>
            <a:r>
              <a:rPr lang="en-US" sz="2200" dirty="0" smtClean="0"/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Radio waves, particularly those waves that propagate in the sky mode, can </a:t>
            </a:r>
            <a:r>
              <a:rPr lang="en-US" sz="2200" dirty="0" smtClean="0"/>
              <a:t>travel long </a:t>
            </a:r>
            <a:r>
              <a:rPr lang="en-US" sz="2200" dirty="0"/>
              <a:t>distances</a:t>
            </a:r>
            <a:r>
              <a:rPr lang="en-US" sz="2200" dirty="0" smtClean="0"/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The radio </a:t>
            </a:r>
            <a:r>
              <a:rPr lang="en-US" sz="2200" dirty="0"/>
              <a:t>wave band is relatively narrow, just under 1 GHz, compared to the </a:t>
            </a:r>
            <a:r>
              <a:rPr lang="en-US" sz="2200" dirty="0" smtClean="0"/>
              <a:t>microwave band</a:t>
            </a:r>
            <a:r>
              <a:rPr lang="en-US" sz="2200" dirty="0"/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Radio waves can penetrate buildings easily, so that widely use for indoors &amp; outdoors communication. But disadvantage is </a:t>
            </a:r>
            <a:r>
              <a:rPr lang="en-US" sz="2200" dirty="0" smtClean="0"/>
              <a:t>we </a:t>
            </a:r>
            <a:r>
              <a:rPr lang="en-US" sz="2200" dirty="0"/>
              <a:t>cannot isolate a communication to just inside or outside a building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20287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457200" y="914400"/>
            <a:ext cx="6019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/>
              <a:t>Unguided Media – Radio </a:t>
            </a:r>
            <a:r>
              <a:rPr lang="en-US" sz="2400" b="1" dirty="0" smtClean="0"/>
              <a:t>Waves (cont.)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b="1" dirty="0"/>
              <a:t>Omnidirectional Antenna </a:t>
            </a:r>
            <a:r>
              <a:rPr lang="en-US" sz="2200" dirty="0"/>
              <a:t>– </a:t>
            </a:r>
            <a:endParaRPr lang="en-US" sz="2200" dirty="0" smtClean="0"/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Radio waves use omnidirectional antennas that send out signals in all directions.</a:t>
            </a:r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Based on the wavelength, strength, and the purpose of transmission, we can have </a:t>
            </a:r>
            <a:r>
              <a:rPr lang="en-US" sz="2000" dirty="0" smtClean="0"/>
              <a:t>several types </a:t>
            </a:r>
            <a:r>
              <a:rPr lang="en-US" sz="2000" dirty="0"/>
              <a:t>of </a:t>
            </a:r>
            <a:r>
              <a:rPr lang="en-US" sz="2000" dirty="0" smtClean="0"/>
              <a:t>antennas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b="1" dirty="0"/>
              <a:t>Applications </a:t>
            </a:r>
            <a:r>
              <a:rPr lang="en-US" sz="2200" dirty="0"/>
              <a:t>– </a:t>
            </a:r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O</a:t>
            </a:r>
            <a:r>
              <a:rPr lang="en-US" sz="2000" dirty="0" smtClean="0"/>
              <a:t>mnidirectional </a:t>
            </a:r>
            <a:r>
              <a:rPr lang="en-US" sz="2000" dirty="0"/>
              <a:t>characteristics of radio waves make them useful for multicasting,</a:t>
            </a:r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AM </a:t>
            </a:r>
            <a:r>
              <a:rPr lang="en-US" sz="2000" dirty="0"/>
              <a:t>and FM radio, television, </a:t>
            </a:r>
            <a:r>
              <a:rPr lang="en-US" sz="2000" dirty="0" smtClean="0"/>
              <a:t>maritime radio</a:t>
            </a:r>
            <a:r>
              <a:rPr lang="en-US" sz="2000" dirty="0"/>
              <a:t>, cordless phones, and paging are examples of multicasting.</a:t>
            </a:r>
            <a:endParaRPr lang="en-AU" sz="24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76400"/>
            <a:ext cx="2446996" cy="367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7887" y="5867400"/>
            <a:ext cx="445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Figure 7.20  </a:t>
            </a:r>
            <a:r>
              <a:rPr lang="en-US" sz="2000" i="1" dirty="0">
                <a:latin typeface="Times New Roman" charset="0"/>
              </a:rPr>
              <a:t>Omnidirectional antenna</a:t>
            </a:r>
          </a:p>
        </p:txBody>
      </p:sp>
    </p:spTree>
    <p:extLst>
      <p:ext uri="{BB962C8B-B14F-4D97-AF65-F5344CB8AC3E}">
        <p14:creationId xmlns:p14="http://schemas.microsoft.com/office/powerpoint/2010/main" val="15923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457200" y="914400"/>
            <a:ext cx="8686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/>
              <a:t>Unguided Media – Microwaves</a:t>
            </a:r>
            <a:endParaRPr lang="en-US" sz="2400" b="1" dirty="0" smtClean="0"/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Electromagnetic waves having frequencies between I and 300 GHz are called microwaves.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dirty="0" smtClean="0"/>
              <a:t>Microwaves </a:t>
            </a:r>
            <a:r>
              <a:rPr lang="en-AU" sz="2400" dirty="0"/>
              <a:t>are </a:t>
            </a:r>
            <a:r>
              <a:rPr lang="en-AU" sz="2400" dirty="0" smtClean="0"/>
              <a:t>unidirectional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When an antenna transmits microwave waves, </a:t>
            </a:r>
            <a:r>
              <a:rPr lang="en-US" sz="2400" dirty="0" smtClean="0"/>
              <a:t>they can </a:t>
            </a:r>
            <a:r>
              <a:rPr lang="en-US" sz="2400" dirty="0"/>
              <a:t>be narrowly focused. This means that the sending and receiving antennas need </a:t>
            </a:r>
            <a:r>
              <a:rPr lang="en-US" sz="2400" dirty="0" smtClean="0"/>
              <a:t>to be </a:t>
            </a:r>
            <a:r>
              <a:rPr lang="en-US" sz="2400" dirty="0">
                <a:solidFill>
                  <a:srgbClr val="FF0000"/>
                </a:solidFill>
              </a:rPr>
              <a:t>aligned</a:t>
            </a:r>
            <a:r>
              <a:rPr lang="en-US" sz="2400" dirty="0" smtClean="0"/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dirty="0"/>
              <a:t>Microwave propagation is line-of-sight</a:t>
            </a:r>
            <a:r>
              <a:rPr lang="en-AU" sz="2400" dirty="0" smtClean="0"/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Very high-frequency microwaves cannot penetrate walls. This characteristic can </a:t>
            </a:r>
            <a:r>
              <a:rPr lang="en-US" sz="2400" dirty="0" smtClean="0"/>
              <a:t>be a </a:t>
            </a:r>
            <a:r>
              <a:rPr lang="en-US" sz="2400" dirty="0"/>
              <a:t>disadvantage if receivers are inside buildings.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microwave band is relatively wide, almost 299 GHz. 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3771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457200" y="914400"/>
            <a:ext cx="8686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/>
              <a:t>Unguided Media – </a:t>
            </a:r>
            <a:r>
              <a:rPr lang="en-US" sz="2400" b="1" dirty="0" smtClean="0"/>
              <a:t>Microwaves (cont.)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There </a:t>
            </a:r>
            <a:r>
              <a:rPr lang="en-US" sz="2400" dirty="0"/>
              <a:t>are two types of micro waves data communication </a:t>
            </a:r>
            <a:r>
              <a:rPr lang="en-US" sz="2400" dirty="0" smtClean="0"/>
              <a:t>system : </a:t>
            </a:r>
            <a:r>
              <a:rPr lang="en-US" sz="2400" dirty="0"/>
              <a:t>terrestrial and satellite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Micro </a:t>
            </a:r>
            <a:r>
              <a:rPr lang="en-US" sz="2400" dirty="0"/>
              <a:t>waves are widely used for one to one </a:t>
            </a:r>
            <a:r>
              <a:rPr lang="en-US" sz="2400" dirty="0" smtClean="0"/>
              <a:t>communication between </a:t>
            </a:r>
            <a:r>
              <a:rPr lang="en-US" sz="2400" dirty="0"/>
              <a:t>sender and </a:t>
            </a:r>
            <a:r>
              <a:rPr lang="en-US" sz="2400" dirty="0" smtClean="0"/>
              <a:t>receiver</a:t>
            </a:r>
            <a:endParaRPr lang="en-US" sz="2400" dirty="0"/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example: cellular phone, satellite networks and in </a:t>
            </a:r>
            <a:r>
              <a:rPr lang="en-US" sz="2400" dirty="0" smtClean="0"/>
              <a:t>wireless LANs(</a:t>
            </a:r>
            <a:r>
              <a:rPr lang="en-US" sz="2400" dirty="0" err="1" smtClean="0"/>
              <a:t>wifi</a:t>
            </a:r>
            <a:r>
              <a:rPr lang="en-US" sz="2400" dirty="0"/>
              <a:t>), </a:t>
            </a:r>
            <a:r>
              <a:rPr lang="en-US" sz="2400" dirty="0" err="1"/>
              <a:t>WiMAX</a:t>
            </a:r>
            <a:r>
              <a:rPr lang="en-US" sz="2400" dirty="0" smtClean="0"/>
              <a:t>, GPS</a:t>
            </a:r>
            <a:endParaRPr lang="en-AU" sz="24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6720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214812"/>
            <a:ext cx="1295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3848100"/>
            <a:ext cx="3076575" cy="2705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8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304800" y="838200"/>
            <a:ext cx="8839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/>
              <a:t>Unidirectional </a:t>
            </a:r>
            <a:r>
              <a:rPr lang="en-US" sz="2400" b="1" dirty="0" smtClean="0"/>
              <a:t>Antenna</a:t>
            </a:r>
          </a:p>
          <a:p>
            <a:r>
              <a:rPr lang="en-AU" sz="2400" dirty="0" smtClean="0"/>
              <a:t>Two </a:t>
            </a:r>
            <a:r>
              <a:rPr lang="en-US" sz="2400" dirty="0" smtClean="0"/>
              <a:t>types </a:t>
            </a:r>
            <a:r>
              <a:rPr lang="en-US" sz="2400" dirty="0"/>
              <a:t>of antennas are used for microwave communications</a:t>
            </a:r>
            <a:endParaRPr lang="en-US" sz="2400" b="1" dirty="0" smtClean="0"/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b="1" dirty="0" smtClean="0"/>
              <a:t>Parabolic </a:t>
            </a:r>
            <a:r>
              <a:rPr lang="en-US" sz="2200" b="1" dirty="0"/>
              <a:t>dish antenna</a:t>
            </a:r>
            <a:r>
              <a:rPr lang="en-US" sz="2200" dirty="0"/>
              <a:t>– </a:t>
            </a:r>
            <a:endParaRPr lang="en-US" sz="2200" dirty="0" smtClean="0"/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Based </a:t>
            </a:r>
            <a:r>
              <a:rPr lang="en-US" sz="2000" dirty="0"/>
              <a:t>on the geometry of a parabola: </a:t>
            </a:r>
            <a:endParaRPr lang="en-US" sz="2000" dirty="0" smtClean="0"/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Every line parallel </a:t>
            </a:r>
            <a:r>
              <a:rPr lang="en-US" sz="2000" dirty="0"/>
              <a:t>to the line of symmetry (line of sight) reflects off the curve at angles such </a:t>
            </a:r>
            <a:r>
              <a:rPr lang="en-US" sz="2000" dirty="0" smtClean="0"/>
              <a:t>that all </a:t>
            </a:r>
            <a:r>
              <a:rPr lang="en-US" sz="2000" dirty="0"/>
              <a:t>the lines intersect in a common point called the focus. </a:t>
            </a:r>
            <a:endParaRPr lang="en-US" sz="2000" dirty="0" smtClean="0"/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parabolic dish works as </a:t>
            </a:r>
            <a:r>
              <a:rPr lang="en-US" sz="2000" dirty="0" smtClean="0"/>
              <a:t>a </a:t>
            </a:r>
            <a:r>
              <a:rPr lang="en-US" sz="2000" dirty="0"/>
              <a:t>funnel, catching a wide range of waves and directing them to a common point.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b="1" dirty="0" smtClean="0"/>
              <a:t>Horn </a:t>
            </a:r>
            <a:r>
              <a:rPr lang="en-US" sz="2200" b="1" dirty="0"/>
              <a:t>antenna </a:t>
            </a:r>
            <a:r>
              <a:rPr lang="en-US" sz="2200" dirty="0"/>
              <a:t>– </a:t>
            </a:r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Looks </a:t>
            </a:r>
            <a:r>
              <a:rPr lang="en-US" sz="2000" dirty="0"/>
              <a:t>like a gigantic scoop. </a:t>
            </a:r>
            <a:endParaRPr lang="en-US" sz="2000" dirty="0" smtClean="0"/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Outgoing </a:t>
            </a:r>
            <a:r>
              <a:rPr lang="en-US" sz="2000" dirty="0"/>
              <a:t>transmissions are </a:t>
            </a:r>
            <a:r>
              <a:rPr lang="en-US" sz="2000" dirty="0" smtClean="0"/>
              <a:t>broadcast up </a:t>
            </a:r>
            <a:r>
              <a:rPr lang="en-US" sz="2000" dirty="0"/>
              <a:t>a stem (resembling a handle) and deflected outward in a series of narrow </a:t>
            </a:r>
            <a:r>
              <a:rPr lang="en-US" sz="2000" dirty="0" smtClean="0"/>
              <a:t>parallel beams </a:t>
            </a:r>
            <a:r>
              <a:rPr lang="en-US" sz="2000" dirty="0"/>
              <a:t>by the curved head. </a:t>
            </a:r>
            <a:endParaRPr lang="en-US" sz="2000" dirty="0" smtClean="0"/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Received </a:t>
            </a:r>
            <a:r>
              <a:rPr lang="en-US" sz="2000" dirty="0"/>
              <a:t>transmissions are collected by the scooped shape </a:t>
            </a:r>
            <a:r>
              <a:rPr lang="en-US" sz="2000" dirty="0" smtClean="0"/>
              <a:t>of the horn.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9191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304800" y="8382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/>
              <a:t>Unidirectional </a:t>
            </a:r>
            <a:r>
              <a:rPr lang="en-US" sz="2400" b="1" dirty="0" smtClean="0"/>
              <a:t>Antenna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051050"/>
            <a:ext cx="7394575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0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Guided media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, which are those that provide a conduit from one device to another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, include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twisted-pair cable, coaxial cable, and fiber-optic cable.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A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signal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traveling along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any of these media is directed and contained by </a:t>
            </a: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the physical limits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of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the medium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Twisted-pair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and coaxial cable use </a:t>
            </a: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metallic (copper) conductors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 that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accept and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transport signals in the </a:t>
            </a: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form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 of </a:t>
            </a: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electric current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Optical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fiber is a cable that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accepts and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transports signals in the </a:t>
            </a: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form of light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SzPct val="100000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990600" y="96982"/>
            <a:ext cx="6957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7-2  </a:t>
            </a:r>
            <a:r>
              <a:rPr lang="en-AU" sz="3200" dirty="0"/>
              <a:t>UNGUIDED MEDIA: WIRELESS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457200" y="914400"/>
            <a:ext cx="8686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sz="2400" b="1" dirty="0" smtClean="0"/>
              <a:t>Unguided Media – Infrared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Frequencies between 300 GHz to 400 THz.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Used </a:t>
            </a:r>
            <a:r>
              <a:rPr lang="en-US" sz="2200" dirty="0"/>
              <a:t>for short-range </a:t>
            </a:r>
            <a:r>
              <a:rPr lang="en-US" sz="2200" dirty="0" smtClean="0"/>
              <a:t>communication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C</a:t>
            </a:r>
            <a:r>
              <a:rPr lang="en-US" sz="2200" smtClean="0"/>
              <a:t>annot </a:t>
            </a:r>
            <a:r>
              <a:rPr lang="en-US" sz="2200" dirty="0"/>
              <a:t>penetrate walls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Example</a:t>
            </a:r>
            <a:r>
              <a:rPr lang="en-US" sz="2200" dirty="0"/>
              <a:t>: Night Vision Camera</a:t>
            </a:r>
            <a:r>
              <a:rPr lang="en-US" sz="2200" dirty="0" smtClean="0"/>
              <a:t>, Remote </a:t>
            </a:r>
            <a:r>
              <a:rPr lang="en-US" sz="2200" dirty="0"/>
              <a:t>control</a:t>
            </a:r>
            <a:r>
              <a:rPr lang="en-US" sz="2200" dirty="0" smtClean="0"/>
              <a:t>, File </a:t>
            </a:r>
            <a:r>
              <a:rPr lang="en-US" sz="2200" dirty="0"/>
              <a:t>sharing between two phones</a:t>
            </a:r>
            <a:r>
              <a:rPr lang="en-US" sz="2200" dirty="0" smtClean="0"/>
              <a:t>, Communication </a:t>
            </a:r>
            <a:r>
              <a:rPr lang="en-US" sz="2200" dirty="0"/>
              <a:t>between a PC and </a:t>
            </a:r>
            <a:r>
              <a:rPr lang="en-US" sz="2200" dirty="0" smtClean="0"/>
              <a:t>peripheral device</a:t>
            </a:r>
            <a:r>
              <a:rPr lang="en-US" sz="2200" dirty="0"/>
              <a:t>,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6199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Twisted-pair cable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 twisted pair consists of two conductors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Basically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copper based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With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its own plastic insulation, twisted together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276600"/>
            <a:ext cx="8267700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3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6705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Twisted-pair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Provide protection against </a:t>
            </a: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cross talk </a:t>
            </a:r>
            <a:r>
              <a:rPr lang="en-US" altLang="zh-TW" sz="2400" dirty="0" smtClean="0">
                <a:solidFill>
                  <a:srgbClr val="7030A0"/>
                </a:solidFill>
                <a:latin typeface="+mn-lt"/>
                <a:cs typeface="Times New Roman" pitchFamily="18" charset="0"/>
              </a:rPr>
              <a:t>or interference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(noise)</a:t>
            </a:r>
            <a:endParaRPr lang="en-US" altLang="zh-TW" sz="2400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One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wire use to </a:t>
            </a: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carry signals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to the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receiver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Second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wire used as a </a:t>
            </a: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ground </a:t>
            </a:r>
            <a:r>
              <a:rPr lang="en-US" altLang="zh-TW" sz="2400" dirty="0" smtClean="0">
                <a:solidFill>
                  <a:srgbClr val="7030A0"/>
                </a:solidFill>
                <a:latin typeface="+mn-lt"/>
                <a:cs typeface="Times New Roman" pitchFamily="18" charset="0"/>
              </a:rPr>
              <a:t>reference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For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twisting, after receiving the signal remains same.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Therefore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number of twists per unit length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,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determines the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quality of cable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signal sent by the sender on one of the wires, interference (noise</a:t>
            </a:r>
            <a:r>
              <a:rPr lang="en-US" sz="2400" dirty="0" smtClean="0"/>
              <a:t>) and </a:t>
            </a:r>
            <a:r>
              <a:rPr lang="en-US" sz="2400" dirty="0"/>
              <a:t>crosstalk may affect both wires and create unwanted signals.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817418"/>
            <a:ext cx="1904999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0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Twisted-pair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If the two wires are parallel, the effect of these unwanted signals is not the same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in both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wires because they are at different locations relative to the noise or crosstalk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sources (</a:t>
            </a:r>
            <a:r>
              <a:rPr lang="en-US" altLang="zh-TW" sz="2400" dirty="0" err="1">
                <a:latin typeface="+mn-lt"/>
                <a:cs typeface="Times New Roman" pitchFamily="18" charset="0"/>
              </a:rPr>
              <a:t>e,g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., one is closer and the other is farther).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This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results in a difference at the receiver.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By twisting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the pairs, a balance is maintained.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31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14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7-1  GUIDED MEDIA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458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Twisted-pair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cable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b="1" dirty="0"/>
              <a:t>Advantages</a:t>
            </a:r>
            <a:r>
              <a:rPr lang="en-AU" sz="2400" b="1" dirty="0" smtClean="0"/>
              <a:t>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Cheap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Easy </a:t>
            </a:r>
            <a:r>
              <a:rPr lang="en-US" sz="2200" dirty="0"/>
              <a:t>to work with</a:t>
            </a:r>
            <a:endParaRPr lang="en-AU" sz="2200" dirty="0" smtClean="0"/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AU" sz="2400" b="1" dirty="0" smtClean="0"/>
              <a:t>Disadvantages: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Low data rate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Short </a:t>
            </a:r>
            <a:r>
              <a:rPr lang="en-US" sz="2200" dirty="0"/>
              <a:t>range</a:t>
            </a:r>
            <a:endParaRPr lang="en-AU" sz="2200" dirty="0" smtClean="0"/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/>
              <a:t>Application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Very common medium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Can </a:t>
            </a:r>
            <a:r>
              <a:rPr lang="en-US" sz="2200" dirty="0"/>
              <a:t>be use in telephone network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Connection </a:t>
            </a:r>
            <a:r>
              <a:rPr lang="en-US" sz="2200" dirty="0"/>
              <a:t>Within the buildings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For </a:t>
            </a:r>
            <a:r>
              <a:rPr lang="en-US" sz="2200" dirty="0"/>
              <a:t>local area networks (LAN)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964" y="15240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9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2700</Words>
  <Application>Microsoft Office PowerPoint</Application>
  <PresentationFormat>On-screen Show (4:3)</PresentationFormat>
  <Paragraphs>316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DejaVu Sans</vt:lpstr>
      <vt:lpstr>Monotype Corsiva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</dc:creator>
  <cp:lastModifiedBy>Ismail hossain</cp:lastModifiedBy>
  <cp:revision>319</cp:revision>
  <dcterms:modified xsi:type="dcterms:W3CDTF">2018-09-04T15:21:15Z</dcterms:modified>
</cp:coreProperties>
</file>