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6"/>
  </p:notesMasterIdLst>
  <p:sldIdLst>
    <p:sldId id="256" r:id="rId3"/>
    <p:sldId id="336" r:id="rId4"/>
    <p:sldId id="434" r:id="rId5"/>
    <p:sldId id="435" r:id="rId6"/>
    <p:sldId id="386" r:id="rId7"/>
    <p:sldId id="259" r:id="rId8"/>
    <p:sldId id="436" r:id="rId9"/>
    <p:sldId id="437" r:id="rId10"/>
    <p:sldId id="438" r:id="rId11"/>
    <p:sldId id="441" r:id="rId12"/>
    <p:sldId id="439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8" r:id="rId29"/>
    <p:sldId id="459" r:id="rId30"/>
    <p:sldId id="457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70" r:id="rId41"/>
    <p:sldId id="469" r:id="rId42"/>
    <p:sldId id="471" r:id="rId43"/>
    <p:sldId id="472" r:id="rId44"/>
    <p:sldId id="473" r:id="rId45"/>
  </p:sldIdLst>
  <p:sldSz cx="9144000" cy="6858000" type="screen4x3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67BBB9-C4F0-48C2-8CC2-7A1CE8933F31}" type="datetimeFigureOut">
              <a:rPr lang="en-US"/>
              <a:pPr>
                <a:defRPr/>
              </a:pPr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FABAA9A-E475-416C-841F-675E3EFC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1029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8F5E2D87-29EB-4F79-AA71-AA8DA499C2E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1"/>
            <a:r>
              <a:rPr lang="en-US"/>
              <a:t>Third level</a:t>
            </a:r>
            <a:endParaRPr/>
          </a:p>
          <a:p>
            <a:pPr lvl="2"/>
            <a:r>
              <a:rPr lang="en-US"/>
              <a:t>Fourth level</a:t>
            </a:r>
            <a:endParaRPr/>
          </a:p>
          <a:p>
            <a:pPr lvl="3"/>
            <a:r>
              <a:rPr lang="en-US"/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2053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8082EE7-AEA3-4979-BACE-4FAD095BD62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2590800" y="304800"/>
            <a:ext cx="3306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i="1" dirty="0">
                <a:solidFill>
                  <a:srgbClr val="000000"/>
                </a:solidFill>
                <a:latin typeface="Monotype Corsiva" pitchFamily="66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Monotype Corsiva" pitchFamily="66" charset="0"/>
              </a:rPr>
              <a:t>Heaven’s light is our guide”</a:t>
            </a:r>
            <a:endParaRPr lang="en-US" dirty="0"/>
          </a:p>
        </p:txBody>
      </p:sp>
      <p:sp>
        <p:nvSpPr>
          <p:cNvPr id="5123" name="CustomShape 2"/>
          <p:cNvSpPr>
            <a:spLocks noChangeArrowheads="1"/>
          </p:cNvSpPr>
          <p:nvPr/>
        </p:nvSpPr>
        <p:spPr bwMode="auto">
          <a:xfrm>
            <a:off x="457200" y="91440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sz="3200" b="1" dirty="0">
                <a:solidFill>
                  <a:srgbClr val="948A54"/>
                </a:solidFill>
                <a:latin typeface="Times New Roman" pitchFamily="18" charset="0"/>
              </a:rPr>
              <a:t>  </a:t>
            </a:r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Rajshahi University of Engineering &amp; Technology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Department of Computer Science &amp; Engineering</a:t>
            </a:r>
            <a:endParaRPr lang="en-US" dirty="0"/>
          </a:p>
        </p:txBody>
      </p:sp>
      <p:sp>
        <p:nvSpPr>
          <p:cNvPr id="13" name="CustomShape 4"/>
          <p:cNvSpPr/>
          <p:nvPr/>
        </p:nvSpPr>
        <p:spPr>
          <a:xfrm>
            <a:off x="609600" y="2667000"/>
            <a:ext cx="8305800" cy="19050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Data Communication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Course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No. 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CSE 3103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Chapter 8: Switching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Prepared By : Julia Rahman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8382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Three Phases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connection setup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, data transfer, and connection teardown.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Setup Phase </a:t>
            </a:r>
            <a:endParaRPr lang="en-US" altLang="zh-TW" sz="2400" dirty="0" smtClean="0">
              <a:solidFill>
                <a:srgbClr val="7030A0"/>
              </a:solidFill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A dedicated circuit needs to be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established by 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sending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 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request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“A”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sends a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setup request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that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includes 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the address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of system M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, to switch I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Switch I finds a channel between itself and switch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IV that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can be dedicated for this purpose. Switch I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sends request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to switch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IV → to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switch III.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Switch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III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informs M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of system A's intention at this time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Make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connection 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by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acknowledgment from system M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to system A by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in the opposite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direction. 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Only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after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receiving acknowledgment by A connection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established.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39010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Setup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Phase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(cont.)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78" y="1600200"/>
            <a:ext cx="682377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9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8382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Three Phases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– connection setup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, data transfer, and connection teardown.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Data transfer phase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After the establishment of the dedicated circuit (channels), the two parties can transfer data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Teardown</a:t>
            </a:r>
            <a:r>
              <a:rPr lang="en-US" altLang="zh-TW" sz="240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7030A0"/>
                </a:solidFill>
                <a:cs typeface="Times New Roman" pitchFamily="18" charset="0"/>
              </a:rPr>
              <a:t>phase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Signal is sent to each switch to release resources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altLang="zh-TW" sz="2200" dirty="0">
              <a:latin typeface="+mn-lt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6043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8382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Efficiency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Not efficient </a:t>
            </a:r>
            <a:r>
              <a:rPr lang="en-US" sz="2200" dirty="0"/>
              <a:t>as the other </a:t>
            </a:r>
            <a:r>
              <a:rPr lang="en-US" sz="2200" dirty="0" smtClean="0"/>
              <a:t>two types </a:t>
            </a:r>
            <a:r>
              <a:rPr lang="en-US" sz="2200" dirty="0"/>
              <a:t>of networks because resources are allocated during the entire duration of the connection</a:t>
            </a:r>
            <a:r>
              <a:rPr lang="en-US" sz="2200" dirty="0" smtClean="0"/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These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resources are unavailable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to other connections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cs typeface="Times New Roman" pitchFamily="18" charset="0"/>
              </a:rPr>
              <a:t>Delay</a:t>
            </a:r>
            <a:endParaRPr lang="en-US" altLang="zh-TW" sz="2400" b="1" dirty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Delay is </a:t>
            </a:r>
            <a:r>
              <a:rPr lang="en-US" sz="2200" dirty="0" smtClean="0">
                <a:solidFill>
                  <a:srgbClr val="FF0000"/>
                </a:solidFill>
              </a:rPr>
              <a:t>minimal</a:t>
            </a:r>
          </a:p>
          <a:p>
            <a:pPr marL="800100" lvl="1" indent="-3429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During data transfer the data are not delayed at each switch;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the resources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are allocated for the duration of the connection.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2454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95400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0105" y="5943600"/>
            <a:ext cx="536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8.6  </a:t>
            </a:r>
            <a:r>
              <a:rPr lang="en-US" sz="2000" i="1" dirty="0">
                <a:latin typeface="Times New Roman" pitchFamily="18" charset="0"/>
              </a:rPr>
              <a:t>Delay in a circuit-switched network</a:t>
            </a:r>
          </a:p>
        </p:txBody>
      </p:sp>
    </p:spTree>
    <p:extLst>
      <p:ext uri="{BB962C8B-B14F-4D97-AF65-F5344CB8AC3E}">
        <p14:creationId xmlns:p14="http://schemas.microsoft.com/office/powerpoint/2010/main" val="12904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Data are transmitted in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discrete units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called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packets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Size of the packet depends on the protocol and network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Packets switched networks are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connectionless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, hence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no resource allocation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 This means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that there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is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no reserved bandwidth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 on the links, and there is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no scheduled processing time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for each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packet.</a:t>
            </a:r>
            <a:endParaRPr lang="en-US" altLang="zh-TW" sz="22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Connectionless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means the switch does not keep information about the connection state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Resources are allocated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on demand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allocation is done on a </a:t>
            </a:r>
            <a:r>
              <a:rPr lang="en-US" altLang="zh-TW" sz="2200" dirty="0" smtClean="0">
                <a:solidFill>
                  <a:srgbClr val="7030A0"/>
                </a:solidFill>
                <a:latin typeface="+mn-lt"/>
                <a:cs typeface="Times New Roman" pitchFamily="18" charset="0"/>
              </a:rPr>
              <a:t>first come, first-served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basis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 When a switch receives a packet, no matter what is the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source or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destination, the packet must wait if there are other packets being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processed.</a:t>
            </a:r>
            <a:endParaRPr lang="en-US" altLang="zh-TW" sz="22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Datagram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switching is done at </a:t>
            </a:r>
            <a:r>
              <a:rPr lang="en-US" altLang="zh-TW" sz="2200" dirty="0">
                <a:solidFill>
                  <a:srgbClr val="7030A0"/>
                </a:solidFill>
                <a:latin typeface="+mn-lt"/>
                <a:cs typeface="Times New Roman" pitchFamily="18" charset="0"/>
              </a:rPr>
              <a:t>network layer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</p:spTree>
    <p:extLst>
      <p:ext uri="{BB962C8B-B14F-4D97-AF65-F5344CB8AC3E}">
        <p14:creationId xmlns:p14="http://schemas.microsoft.com/office/powerpoint/2010/main" val="20636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5" y="1143000"/>
            <a:ext cx="8474075" cy="30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76400" y="4648200"/>
            <a:ext cx="674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8.7  </a:t>
            </a:r>
            <a:r>
              <a:rPr lang="en-US" sz="2000" i="1" dirty="0">
                <a:latin typeface="Times New Roman" pitchFamily="18" charset="0"/>
              </a:rPr>
              <a:t>A datagram network with four switches (routers)</a:t>
            </a:r>
          </a:p>
        </p:txBody>
      </p:sp>
    </p:spTree>
    <p:extLst>
      <p:ext uri="{BB962C8B-B14F-4D97-AF65-F5344CB8AC3E}">
        <p14:creationId xmlns:p14="http://schemas.microsoft.com/office/powerpoint/2010/main" val="28136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Routing table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No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setup or teardown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phases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Each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switch (or packet switch) has a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routing table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which is based on the destination address.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routing tables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dynamic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and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updated periodically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destination addresses and the corresponding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forwarding output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ports are recorded in the tables.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This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different from the table of a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circuit switched network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in which each entry is created when the setup phase is completed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and deleted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when the teardown phase is over.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</p:spTree>
    <p:extLst>
      <p:ext uri="{BB962C8B-B14F-4D97-AF65-F5344CB8AC3E}">
        <p14:creationId xmlns:p14="http://schemas.microsoft.com/office/powerpoint/2010/main" val="722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Routing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table (cont.)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97013"/>
            <a:ext cx="273367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13633" y="6096000"/>
            <a:ext cx="551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8.8  </a:t>
            </a:r>
            <a:r>
              <a:rPr lang="en-US" sz="2000" i="1" dirty="0">
                <a:latin typeface="Times New Roman" pitchFamily="18" charset="0"/>
              </a:rPr>
              <a:t>Routing table in a datagram network</a:t>
            </a:r>
          </a:p>
        </p:txBody>
      </p:sp>
    </p:spTree>
    <p:extLst>
      <p:ext uri="{BB962C8B-B14F-4D97-AF65-F5344CB8AC3E}">
        <p14:creationId xmlns:p14="http://schemas.microsoft.com/office/powerpoint/2010/main" val="12879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Destination Address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Every packet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carries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 header that contains, among other information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, the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destination address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of the packet.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When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the switch receives the packet,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this destination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address is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examined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; the routing table is consulted to find the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corresponding port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through which the packet should be forwarded.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This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address, unlike the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address in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 virtual-circuit-switched network, remains the same during the entire journey of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the packet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</p:spTree>
    <p:extLst>
      <p:ext uri="{BB962C8B-B14F-4D97-AF65-F5344CB8AC3E}">
        <p14:creationId xmlns:p14="http://schemas.microsoft.com/office/powerpoint/2010/main" val="12145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When there are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multiple devices,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problem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is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how to connect them to make one-to-one communication possible.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One solution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 mesh topology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or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star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topology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Limitation of these methods for large network– 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Impractical (number of link and the length of the link is too much)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Wasteful (</a:t>
            </a:r>
            <a:r>
              <a:rPr lang="en-US" altLang="zh-TW" sz="2000" dirty="0">
                <a:cs typeface="Times New Roman" pitchFamily="18" charset="0"/>
              </a:rPr>
              <a:t>majority of those links would be idle most of the time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)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cost-inefficient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,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Multipoint topologies (like bus)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ruled out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because the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distances between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devices and the total number of devices increase beyond the capacities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media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and equipment.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better solution is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switching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dirty="0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3602996" y="83127"/>
            <a:ext cx="2395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 Switching </a:t>
            </a:r>
          </a:p>
        </p:txBody>
      </p:sp>
    </p:spTree>
    <p:extLst>
      <p:ext uri="{BB962C8B-B14F-4D97-AF65-F5344CB8AC3E}">
        <p14:creationId xmlns:p14="http://schemas.microsoft.com/office/powerpoint/2010/main" val="3250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Efficiency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The efficiency of a datagram network is </a:t>
            </a:r>
            <a:r>
              <a:rPr lang="en-US" sz="2200" dirty="0">
                <a:solidFill>
                  <a:srgbClr val="FF0000"/>
                </a:solidFill>
              </a:rPr>
              <a:t>better</a:t>
            </a:r>
            <a:r>
              <a:rPr lang="en-US" sz="2200" dirty="0"/>
              <a:t> than that of a circuit-switched network;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Resources </a:t>
            </a:r>
            <a:r>
              <a:rPr lang="en-US" sz="2200" dirty="0"/>
              <a:t>are allocated only when there are packets to be transferred. </a:t>
            </a:r>
            <a:endParaRPr lang="en-US" sz="22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cs typeface="Times New Roman" pitchFamily="18" charset="0"/>
              </a:rPr>
              <a:t>Delay</a:t>
            </a:r>
            <a:endParaRPr lang="en-US" altLang="zh-TW" sz="2400" b="1" dirty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Greater </a:t>
            </a:r>
            <a:r>
              <a:rPr lang="en-US" sz="2200" dirty="0">
                <a:solidFill>
                  <a:srgbClr val="FF0000"/>
                </a:solidFill>
              </a:rPr>
              <a:t>delay </a:t>
            </a:r>
            <a:r>
              <a:rPr lang="en-US" sz="2200" dirty="0"/>
              <a:t>in a datagram network than in a virtual-circuit network.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N</a:t>
            </a:r>
            <a:r>
              <a:rPr lang="en-US" sz="2200" dirty="0" smtClean="0"/>
              <a:t>o </a:t>
            </a:r>
            <a:r>
              <a:rPr lang="en-US" sz="2200" dirty="0"/>
              <a:t>setup and teardown phases, each packet may experience a wait at </a:t>
            </a:r>
            <a:r>
              <a:rPr lang="en-US" sz="2200" dirty="0" smtClean="0"/>
              <a:t>a switch </a:t>
            </a:r>
            <a:r>
              <a:rPr lang="en-US" sz="2200" dirty="0"/>
              <a:t>before it is forwarded. </a:t>
            </a:r>
            <a:endParaRPr lang="en-US" sz="22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dirty="0"/>
              <a:t>addition, since not all packets in a message </a:t>
            </a:r>
            <a:r>
              <a:rPr lang="en-US" sz="2200" dirty="0" smtClean="0"/>
              <a:t>necessarily travel </a:t>
            </a:r>
            <a:r>
              <a:rPr lang="en-US" sz="2200" dirty="0"/>
              <a:t>through the same switches, the delay is not uniform for the packets of a message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</p:spTree>
    <p:extLst>
      <p:ext uri="{BB962C8B-B14F-4D97-AF65-F5344CB8AC3E}">
        <p14:creationId xmlns:p14="http://schemas.microsoft.com/office/powerpoint/2010/main" val="32058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0836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8.2 DATAGRAM NETWORKS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52601"/>
            <a:ext cx="8172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18752" y="1066800"/>
            <a:ext cx="4476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400" dirty="0"/>
              <a:t>Total Delay = 3T + 3t+ w1+ w2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4923" y="5791200"/>
            <a:ext cx="469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8.9  </a:t>
            </a:r>
            <a:r>
              <a:rPr lang="en-US" sz="2000" i="1">
                <a:latin typeface="Times New Roman" pitchFamily="18" charset="0"/>
              </a:rPr>
              <a:t>Delay in a datagram network</a:t>
            </a:r>
          </a:p>
        </p:txBody>
      </p:sp>
    </p:spTree>
    <p:extLst>
      <p:ext uri="{BB962C8B-B14F-4D97-AF65-F5344CB8AC3E}">
        <p14:creationId xmlns:p14="http://schemas.microsoft.com/office/powerpoint/2010/main" val="36858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A virtual-circuit network is a cross between a circuit-switched network and a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datagram network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It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has some characteristics of both.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As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in a circuit-switched network, there are setup and teardown phases in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addition to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data transfer phase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Resources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can be allocated during the setup phase,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as in a circuit-switched network, or on demand, as in a datagram network.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As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in a datagram network,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data are packetized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and each packet carries an address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in the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header.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As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in a circuit-switched network, all packets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follow the same path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established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during the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connection.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virtual-circuit network is normally implemented in 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data link layer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, while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 circuit-switched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network is implemented in the physical layer and a datagram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network in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network layer.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36952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812925"/>
            <a:ext cx="8262937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43200" y="6019800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8.10  </a:t>
            </a:r>
            <a:r>
              <a:rPr lang="en-US" sz="2000" i="1" dirty="0">
                <a:latin typeface="Times New Roman" pitchFamily="18" charset="0"/>
              </a:rPr>
              <a:t>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1776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Addressing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Two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types of addressing are involved: global and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local (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virtual-circuit identifier).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Global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Addressing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>
                <a:latin typeface="+mn-lt"/>
                <a:cs typeface="Times New Roman" pitchFamily="18" charset="0"/>
              </a:rPr>
              <a:t>A source or a destination needs to have a global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address – unique addresses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Virtual-Circuit Identifier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The identifier that is actually used for data transfer is called the </a:t>
            </a:r>
            <a:r>
              <a:rPr lang="en-US" sz="2000" dirty="0">
                <a:solidFill>
                  <a:srgbClr val="FF0000"/>
                </a:solidFill>
              </a:rPr>
              <a:t>virtual-circuit </a:t>
            </a:r>
            <a:r>
              <a:rPr lang="en-US" sz="2000" dirty="0" smtClean="0">
                <a:solidFill>
                  <a:srgbClr val="FF0000"/>
                </a:solidFill>
              </a:rPr>
              <a:t>identifier (VCI)</a:t>
            </a:r>
            <a:r>
              <a:rPr lang="en-US" sz="2000" dirty="0" smtClean="0"/>
              <a:t>. 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A VCI, </a:t>
            </a:r>
            <a:r>
              <a:rPr lang="en-US" sz="2000" dirty="0"/>
              <a:t>unlike a global address, is a small number that has only switch scope;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It is used by a frame between two switches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When a frame arrives at a switch, it has </a:t>
            </a:r>
            <a:r>
              <a:rPr lang="en-US" sz="2000" dirty="0" smtClean="0"/>
              <a:t>a VCI</a:t>
            </a:r>
            <a:r>
              <a:rPr lang="en-US" sz="2000" dirty="0"/>
              <a:t>; when it leaves, it has a different </a:t>
            </a:r>
            <a:r>
              <a:rPr lang="en-US" sz="2000" dirty="0" err="1"/>
              <a:t>VCl</a:t>
            </a:r>
            <a:r>
              <a:rPr lang="en-US" sz="20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7482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Addressing (cont.)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9" y="1752600"/>
            <a:ext cx="749617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4572000"/>
            <a:ext cx="433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8.11  </a:t>
            </a:r>
            <a:r>
              <a:rPr lang="en-US" sz="2000" i="1" dirty="0">
                <a:latin typeface="Times New Roman" pitchFamily="18" charset="0"/>
              </a:rPr>
              <a:t>Virtual-circuit identifier</a:t>
            </a:r>
          </a:p>
        </p:txBody>
      </p:sp>
    </p:spTree>
    <p:extLst>
      <p:ext uri="{BB962C8B-B14F-4D97-AF65-F5344CB8AC3E}">
        <p14:creationId xmlns:p14="http://schemas.microsoft.com/office/powerpoint/2010/main" val="26451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Setup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Phase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>
                <a:latin typeface="+mn-lt"/>
                <a:cs typeface="Times New Roman" pitchFamily="18" charset="0"/>
              </a:rPr>
              <a:t>source and destination use their global addresses to help switches make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table entries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for the connection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switch creates an entry for a virtual </a:t>
            </a:r>
            <a:r>
              <a:rPr lang="en-US" sz="2000" dirty="0" smtClean="0"/>
              <a:t>circuit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Suppose source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A needs to create a virtual circuit to B. Two steps are required: the setup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request and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acknowledgment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b="1" dirty="0"/>
              <a:t>Setup </a:t>
            </a:r>
            <a:r>
              <a:rPr lang="en-US" sz="2000" b="1" dirty="0" smtClean="0"/>
              <a:t>Request: </a:t>
            </a:r>
            <a:r>
              <a:rPr lang="en-US" sz="2000" dirty="0"/>
              <a:t>A setup request frame is sent from the source to the </a:t>
            </a:r>
            <a:r>
              <a:rPr lang="en-US" sz="2000" dirty="0" smtClean="0"/>
              <a:t>destination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b="1" dirty="0" smtClean="0">
                <a:latin typeface="+mn-lt"/>
                <a:cs typeface="Times New Roman" pitchFamily="18" charset="0"/>
              </a:rPr>
              <a:t>Acknowledgment: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A special frame, called the acknowledgment frame,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completes the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entries in the switching tables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39792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Setup Phase (cont.)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696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45456" y="6019800"/>
            <a:ext cx="611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8.14  </a:t>
            </a:r>
            <a:r>
              <a:rPr lang="en-US" sz="2000" i="1" dirty="0">
                <a:latin typeface="Times New Roman" pitchFamily="18" charset="0"/>
              </a:rPr>
              <a:t>Setup request in a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25779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Setup Phase (cont.)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157413"/>
            <a:ext cx="8034337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0873" y="6248400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8.15  </a:t>
            </a:r>
            <a:r>
              <a:rPr lang="en-US" sz="2000" i="1" dirty="0">
                <a:latin typeface="Times New Roman" pitchFamily="18" charset="0"/>
              </a:rPr>
              <a:t>Setup acknowledgment in a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28586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Data </a:t>
            </a:r>
            <a:r>
              <a:rPr lang="en-US" sz="2400" dirty="0"/>
              <a:t>Transfer Phase</a:t>
            </a:r>
            <a:endParaRPr lang="en-US" sz="24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To transfer a frame from a source to its destination, all switches need to have a </a:t>
            </a:r>
            <a:r>
              <a:rPr lang="en-US" sz="2000" dirty="0" smtClean="0"/>
              <a:t>table entry </a:t>
            </a:r>
            <a:r>
              <a:rPr lang="en-US" sz="2000" dirty="0"/>
              <a:t>for this virtual circuit.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table, in its simplest form, has four columns.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This means </a:t>
            </a:r>
            <a:r>
              <a:rPr lang="en-US" sz="2000" dirty="0"/>
              <a:t>that the switch holds four pieces of information for each virtual circuit that </a:t>
            </a:r>
            <a:r>
              <a:rPr lang="en-US" sz="2000" dirty="0" smtClean="0"/>
              <a:t>is already </a:t>
            </a:r>
            <a:r>
              <a:rPr lang="en-US" sz="2000" dirty="0"/>
              <a:t>set up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The data transfer phase is active until the source sends all its frames to the destination.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The procedure at the switch is the same for each frame of a message.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The process creates </a:t>
            </a:r>
            <a:r>
              <a:rPr lang="en-US" sz="2000" dirty="0"/>
              <a:t>a virtual circuit, not a real circuit, between the source and destination.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34791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switched network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consists of a series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inter-linked nodes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called switches.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Switches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are devices capable of creating temporary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connections between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two or more devices linked to the switch.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 switched network, some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these nodes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are connected to the end systems (computers or telephones, for example).</a:t>
            </a:r>
            <a:endParaRPr lang="en-US" dirty="0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3602996" y="83127"/>
            <a:ext cx="2395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 Switching </a:t>
            </a:r>
          </a:p>
        </p:txBody>
      </p:sp>
    </p:spTree>
    <p:extLst>
      <p:ext uri="{BB962C8B-B14F-4D97-AF65-F5344CB8AC3E}">
        <p14:creationId xmlns:p14="http://schemas.microsoft.com/office/powerpoint/2010/main" val="31886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Data </a:t>
            </a:r>
            <a:r>
              <a:rPr lang="en-US" sz="2400" dirty="0"/>
              <a:t>Transfer </a:t>
            </a:r>
            <a:r>
              <a:rPr lang="en-US" sz="2400" dirty="0" smtClean="0"/>
              <a:t>Phase (cont.)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7911"/>
            <a:ext cx="6870700" cy="420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6866" y="6144491"/>
            <a:ext cx="652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8.12  </a:t>
            </a:r>
            <a:r>
              <a:rPr lang="en-US" sz="2000" i="1" dirty="0">
                <a:latin typeface="Times New Roman" pitchFamily="18" charset="0"/>
              </a:rPr>
              <a:t>Switch and tables in a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35434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Data </a:t>
            </a:r>
            <a:r>
              <a:rPr lang="en-US" sz="2400" dirty="0"/>
              <a:t>Transfer </a:t>
            </a:r>
            <a:r>
              <a:rPr lang="en-US" sz="2400" dirty="0" smtClean="0"/>
              <a:t>Phase (cont.)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239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19714" y="6269182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8.13  </a:t>
            </a:r>
            <a:r>
              <a:rPr lang="en-US" sz="2000" i="1" dirty="0">
                <a:latin typeface="Times New Roman" pitchFamily="18" charset="0"/>
              </a:rPr>
              <a:t>Source-to-destination data transfer in a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25965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Transmission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Three Phases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Teardown </a:t>
            </a:r>
            <a:r>
              <a:rPr lang="en-US" sz="2400" dirty="0"/>
              <a:t>Phase</a:t>
            </a:r>
            <a:endParaRPr lang="en-US" sz="24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In this phase, source A, after sending all frames to B, sends a special frame called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teardown </a:t>
            </a:r>
            <a:r>
              <a:rPr lang="en-US" sz="2000" dirty="0">
                <a:solidFill>
                  <a:srgbClr val="FF0000"/>
                </a:solidFill>
              </a:rPr>
              <a:t>request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Destination </a:t>
            </a:r>
            <a:r>
              <a:rPr lang="en-US" sz="2000" dirty="0"/>
              <a:t>B responds with a teardown confirmation frame. </a:t>
            </a:r>
            <a:endParaRPr lang="en-US" sz="2000" dirty="0" smtClean="0"/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All switches </a:t>
            </a:r>
            <a:r>
              <a:rPr lang="en-US" sz="2000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 the corresponding entry from their tables.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3431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Efficiency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In virtual-circuit switching, all </a:t>
            </a:r>
            <a:r>
              <a:rPr lang="en-US" sz="2200" dirty="0" smtClean="0"/>
              <a:t>packets belonging </a:t>
            </a:r>
            <a:r>
              <a:rPr lang="en-US" sz="2200" dirty="0"/>
              <a:t>to the same source </a:t>
            </a:r>
            <a:r>
              <a:rPr lang="en-US" sz="2200" dirty="0" smtClean="0"/>
              <a:t>and destination </a:t>
            </a:r>
            <a:r>
              <a:rPr lang="en-US" sz="2200" dirty="0"/>
              <a:t>travel the same path;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But the packets may arrive at the destination with different delays if resource allocation is on demand.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 There is one big advantage in a virtual-circuit network even if resource </a:t>
            </a:r>
            <a:r>
              <a:rPr lang="en-US" sz="2200" dirty="0" smtClean="0"/>
              <a:t>allocation is </a:t>
            </a:r>
            <a:r>
              <a:rPr lang="en-US" sz="2200" dirty="0"/>
              <a:t>on demand.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cs typeface="Times New Roman" pitchFamily="18" charset="0"/>
              </a:rPr>
              <a:t>Delay</a:t>
            </a:r>
            <a:endParaRPr lang="en-US" altLang="zh-TW" sz="2400" b="1" dirty="0"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/>
              <a:t>One-time </a:t>
            </a:r>
            <a:r>
              <a:rPr lang="en-US" sz="2200" dirty="0"/>
              <a:t>delay for setup and a one-time delay </a:t>
            </a:r>
            <a:r>
              <a:rPr lang="en-US" sz="2200" dirty="0" smtClean="0"/>
              <a:t>for teardown.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200" dirty="0"/>
              <a:t>If resources are allocated during the setup phase, there is no wait time </a:t>
            </a:r>
            <a:r>
              <a:rPr lang="en-US" sz="2200" dirty="0" smtClean="0"/>
              <a:t>for individual </a:t>
            </a:r>
            <a:r>
              <a:rPr lang="en-US" sz="2200" dirty="0"/>
              <a:t>packets.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</p:spTree>
    <p:extLst>
      <p:ext uri="{BB962C8B-B14F-4D97-AF65-F5344CB8AC3E}">
        <p14:creationId xmlns:p14="http://schemas.microsoft.com/office/powerpoint/2010/main" val="375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752" y="1066800"/>
            <a:ext cx="743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400" dirty="0"/>
              <a:t>Total delay = 3T + 3ζ+ setup delay + teardown delay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0" y="110836"/>
            <a:ext cx="6871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8.3 VIRTUAL-CIRCUIT NETWORKS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701800"/>
            <a:ext cx="87296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09641" y="6248400"/>
            <a:ext cx="530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8.16  </a:t>
            </a:r>
            <a:r>
              <a:rPr lang="en-US" sz="2000" i="1" dirty="0">
                <a:latin typeface="Times New Roman" pitchFamily="18" charset="0"/>
              </a:rPr>
              <a:t>Delay in a virtual-circuit network</a:t>
            </a:r>
          </a:p>
        </p:txBody>
      </p:sp>
    </p:spTree>
    <p:extLst>
      <p:ext uri="{BB962C8B-B14F-4D97-AF65-F5344CB8AC3E}">
        <p14:creationId xmlns:p14="http://schemas.microsoft.com/office/powerpoint/2010/main" val="27208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Structure of Circuit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Switches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Two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technologies: the space-division switch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or 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time-division switch.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Space-division switch: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paths in the circuit are separated from one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another spatially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This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technology was originally designed for use in analog networks but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is used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currently in both analog and digital networks.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Crossbar </a:t>
            </a:r>
            <a:r>
              <a:rPr lang="en-US" sz="2400" b="1" dirty="0" smtClean="0"/>
              <a:t>Switch</a:t>
            </a: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/>
              <a:t>connects n inputs to m outputs in a grid, </a:t>
            </a:r>
            <a:r>
              <a:rPr lang="en-US" sz="2000" dirty="0" smtClean="0"/>
              <a:t>using electronic micro-switches </a:t>
            </a:r>
            <a:r>
              <a:rPr lang="en-US" sz="2000" dirty="0"/>
              <a:t>(transistors) at each </a:t>
            </a:r>
            <a:r>
              <a:rPr lang="en-US" sz="2000" dirty="0" smtClean="0"/>
              <a:t>cross-point</a:t>
            </a: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Major </a:t>
            </a:r>
            <a:r>
              <a:rPr lang="en-US" sz="2000" dirty="0" smtClean="0">
                <a:solidFill>
                  <a:srgbClr val="FF0000"/>
                </a:solidFill>
              </a:rPr>
              <a:t>limitation</a:t>
            </a:r>
            <a:r>
              <a:rPr lang="en-US" sz="2000" dirty="0"/>
              <a:t> – huge number of cross-points required. To connect n inputs to m outputs using a crossbar switch requires n x m cross-points. </a:t>
            </a:r>
            <a:r>
              <a:rPr lang="en-US" sz="2000" dirty="0" smtClean="0"/>
              <a:t>Only </a:t>
            </a:r>
            <a:r>
              <a:rPr lang="en-US" sz="2000" dirty="0" smtClean="0">
                <a:solidFill>
                  <a:srgbClr val="FF0000"/>
                </a:solidFill>
              </a:rPr>
              <a:t>fewer </a:t>
            </a:r>
            <a:r>
              <a:rPr lang="en-US" sz="2000" dirty="0">
                <a:solidFill>
                  <a:srgbClr val="FF0000"/>
                </a:solidFill>
              </a:rPr>
              <a:t>than 25 percent </a:t>
            </a:r>
            <a:r>
              <a:rPr lang="en-US" sz="2000" dirty="0"/>
              <a:t>of the </a:t>
            </a:r>
            <a:r>
              <a:rPr lang="en-US" sz="2000" dirty="0" smtClean="0"/>
              <a:t>cross-points </a:t>
            </a:r>
            <a:r>
              <a:rPr lang="en-US" sz="2000" dirty="0"/>
              <a:t>are in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</a:t>
            </a:r>
            <a:r>
              <a:rPr lang="en-US" sz="2000" dirty="0" smtClean="0"/>
              <a:t>at any </a:t>
            </a:r>
            <a:r>
              <a:rPr lang="en-US" sz="2000" dirty="0"/>
              <a:t>given time.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</p:spTree>
    <p:extLst>
      <p:ext uri="{BB962C8B-B14F-4D97-AF65-F5344CB8AC3E}">
        <p14:creationId xmlns:p14="http://schemas.microsoft.com/office/powerpoint/2010/main" val="1060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71613"/>
            <a:ext cx="7797800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0" y="6172200"/>
            <a:ext cx="711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8.17  </a:t>
            </a:r>
            <a:r>
              <a:rPr lang="en-US" sz="2000" i="1" dirty="0">
                <a:latin typeface="Times New Roman" pitchFamily="18" charset="0"/>
              </a:rPr>
              <a:t>Crossbar switch with three inputs and four outputs</a:t>
            </a:r>
          </a:p>
        </p:txBody>
      </p:sp>
    </p:spTree>
    <p:extLst>
      <p:ext uri="{BB962C8B-B14F-4D97-AF65-F5344CB8AC3E}">
        <p14:creationId xmlns:p14="http://schemas.microsoft.com/office/powerpoint/2010/main" val="4244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pace-division switch (cont.):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Multistage Switch</a:t>
            </a:r>
            <a:endParaRPr lang="en-US" sz="2400" b="1" dirty="0" smtClean="0"/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/>
              <a:t>The solution </a:t>
            </a:r>
            <a:r>
              <a:rPr lang="en-US" sz="2000" dirty="0" smtClean="0"/>
              <a:t>of </a:t>
            </a:r>
            <a:r>
              <a:rPr lang="en-US" sz="2000" dirty="0"/>
              <a:t>the crossbar </a:t>
            </a:r>
            <a:r>
              <a:rPr lang="en-US" sz="2000" dirty="0" smtClean="0"/>
              <a:t>switch limitation </a:t>
            </a:r>
            <a:r>
              <a:rPr lang="en-US" sz="2000" dirty="0"/>
              <a:t>is </a:t>
            </a:r>
            <a:r>
              <a:rPr lang="en-US" sz="2000" dirty="0" smtClean="0"/>
              <a:t>the multistage </a:t>
            </a:r>
            <a:r>
              <a:rPr lang="en-US" sz="2000" dirty="0"/>
              <a:t>switch, which </a:t>
            </a:r>
            <a:r>
              <a:rPr lang="en-US" sz="2000" dirty="0">
                <a:solidFill>
                  <a:srgbClr val="FF0000"/>
                </a:solidFill>
              </a:rPr>
              <a:t>combines crossbar switches in several </a:t>
            </a:r>
            <a:r>
              <a:rPr lang="en-US" sz="2000" dirty="0"/>
              <a:t>(normally three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stages</a:t>
            </a:r>
            <a:r>
              <a:rPr lang="en-US" sz="2000" dirty="0" smtClean="0"/>
              <a:t>. </a:t>
            </a: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/>
              <a:t>To design a three-stage switch, we follow these steps:</a:t>
            </a:r>
          </a:p>
          <a:p>
            <a:pPr marL="1828800" lvl="3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divide the N input lines into groups, each of n lines. For each group, we </a:t>
            </a:r>
            <a:r>
              <a:rPr lang="en-US" sz="2000" dirty="0" smtClean="0"/>
              <a:t>use one </a:t>
            </a:r>
            <a:r>
              <a:rPr lang="en-US" sz="2000" dirty="0"/>
              <a:t>crossbar of size n x k, where k is the number of crossbars in the middle stage.</a:t>
            </a:r>
          </a:p>
          <a:p>
            <a:pPr marL="1828800" lvl="3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use k crossbars, each of size (N/n) x (N/n) in the middle stage.</a:t>
            </a:r>
          </a:p>
          <a:p>
            <a:pPr marL="1828800" lvl="3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use N/n crossbars, each of size k x n at the third stage</a:t>
            </a:r>
            <a:r>
              <a:rPr lang="en-US" sz="2000" dirty="0" smtClean="0"/>
              <a:t>.</a:t>
            </a:r>
          </a:p>
          <a:p>
            <a:pPr marL="1257300" lvl="2" indent="-3429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Drawback </a:t>
            </a:r>
            <a:r>
              <a:rPr lang="en-US" sz="2000" dirty="0" smtClean="0"/>
              <a:t>– blocking during periods of </a:t>
            </a:r>
            <a:r>
              <a:rPr lang="en-US" sz="2000" dirty="0"/>
              <a:t>heavy </a:t>
            </a:r>
            <a:r>
              <a:rPr lang="en-US" sz="2000" dirty="0" smtClean="0"/>
              <a:t>traffic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</p:spTree>
    <p:extLst>
      <p:ext uri="{BB962C8B-B14F-4D97-AF65-F5344CB8AC3E}">
        <p14:creationId xmlns:p14="http://schemas.microsoft.com/office/powerpoint/2010/main" val="1353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019300"/>
            <a:ext cx="86010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76600" y="5791200"/>
            <a:ext cx="364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8.18  </a:t>
            </a:r>
            <a:r>
              <a:rPr lang="en-US" sz="2000" i="1">
                <a:latin typeface="Times New Roman" pitchFamily="18" charset="0"/>
              </a:rPr>
              <a:t>Multistage switch</a:t>
            </a:r>
          </a:p>
        </p:txBody>
      </p:sp>
    </p:spTree>
    <p:extLst>
      <p:ext uri="{BB962C8B-B14F-4D97-AF65-F5344CB8AC3E}">
        <p14:creationId xmlns:p14="http://schemas.microsoft.com/office/powerpoint/2010/main" val="17633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"/>
          <a:stretch>
            <a:fillRect/>
          </a:stretch>
        </p:blipFill>
        <p:spPr bwMode="auto">
          <a:xfrm>
            <a:off x="685800" y="1143000"/>
            <a:ext cx="7848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422564" y="48768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end systems (communicating devices) are labeled A, B, C, D, and so on,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switches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are labeled I, II, III, IV, and V. Each switch is connected to multiple links.</a:t>
            </a:r>
            <a:endParaRPr lang="en-US" dirty="0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3602996" y="83127"/>
            <a:ext cx="2395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 Switching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" y="990600"/>
            <a:ext cx="6157912" cy="253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5617" y="4038600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  </a:t>
            </a:r>
            <a:r>
              <a:rPr lang="en-US" sz="2000" i="1" dirty="0">
                <a:latin typeface="Times New Roman" pitchFamily="18" charset="0"/>
              </a:rPr>
              <a:t>Switched network</a:t>
            </a:r>
          </a:p>
        </p:txBody>
      </p:sp>
    </p:spTree>
    <p:extLst>
      <p:ext uri="{BB962C8B-B14F-4D97-AF65-F5344CB8AC3E}">
        <p14:creationId xmlns:p14="http://schemas.microsoft.com/office/powerpoint/2010/main" val="8748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Structure of Circuit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Switches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Time-division switch: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Uses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time-division multiplexing (TDM) inside a switch. </a:t>
            </a:r>
          </a:p>
          <a:p>
            <a:pPr marL="914400" lvl="1" indent="-4572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latin typeface="+mn-lt"/>
              </a:rPr>
              <a:t>Time-Slot Interchange</a:t>
            </a:r>
            <a:endParaRPr lang="en-US" sz="2400" b="1" dirty="0" smtClean="0">
              <a:latin typeface="+mn-lt"/>
            </a:endParaRPr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/>
              <a:t>Figure 8.19 shows a system connecting four input lines </a:t>
            </a:r>
            <a:r>
              <a:rPr lang="en-US" sz="2000" dirty="0" smtClean="0"/>
              <a:t>to four </a:t>
            </a:r>
            <a:r>
              <a:rPr lang="en-US" sz="2000" dirty="0"/>
              <a:t>output lines. </a:t>
            </a:r>
            <a:endParaRPr lang="en-US" sz="2000" dirty="0" smtClean="0"/>
          </a:p>
          <a:p>
            <a:pPr marL="1371600" lvl="2" indent="-457200" algn="just">
              <a:lnSpc>
                <a:spcPct val="110000"/>
              </a:lnSpc>
              <a:spcAft>
                <a:spcPts val="600"/>
              </a:spcAft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Imagine </a:t>
            </a:r>
            <a:r>
              <a:rPr lang="en-US" sz="2000" dirty="0"/>
              <a:t>that each input line wants to send data to an output </a:t>
            </a:r>
            <a:r>
              <a:rPr lang="en-US" sz="2000" dirty="0" smtClean="0"/>
              <a:t>line according </a:t>
            </a:r>
            <a:r>
              <a:rPr lang="en-US" sz="2000" dirty="0"/>
              <a:t>to the </a:t>
            </a:r>
            <a:r>
              <a:rPr lang="en-US" sz="2000" dirty="0" smtClean="0"/>
              <a:t>pattern shown in figure.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</p:spTree>
    <p:extLst>
      <p:ext uri="{BB962C8B-B14F-4D97-AF65-F5344CB8AC3E}">
        <p14:creationId xmlns:p14="http://schemas.microsoft.com/office/powerpoint/2010/main" val="1295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3425"/>
            <a:ext cx="770572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47516" y="5638800"/>
            <a:ext cx="411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8.19  </a:t>
            </a:r>
            <a:r>
              <a:rPr lang="en-US" sz="2000" i="1" dirty="0">
                <a:latin typeface="Times New Roman" pitchFamily="18" charset="0"/>
              </a:rPr>
              <a:t>Time-slot interchange</a:t>
            </a:r>
          </a:p>
        </p:txBody>
      </p:sp>
    </p:spTree>
    <p:extLst>
      <p:ext uri="{BB962C8B-B14F-4D97-AF65-F5344CB8AC3E}">
        <p14:creationId xmlns:p14="http://schemas.microsoft.com/office/powerpoint/2010/main" val="2195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Structure of Circuit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Switches</a:t>
            </a:r>
          </a:p>
          <a:p>
            <a:pPr marL="342900" indent="-342900" algn="just">
              <a:lnSpc>
                <a:spcPct val="110000"/>
              </a:lnSpc>
              <a:spcAft>
                <a:spcPts val="4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Time- and Space-Division Switch Combinations: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advantage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 of space-division switching is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instantaneous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Its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disadvantage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 is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number of </a:t>
            </a:r>
            <a:r>
              <a:rPr lang="en-US" altLang="zh-TW" sz="20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crosspoints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required to make space-division switching acceptable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in terms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of blocking.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advantage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 of time-division switching is that it needs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</a:t>
            </a:r>
            <a:r>
              <a:rPr lang="en-US" altLang="zh-TW" sz="20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crosspoints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Its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disadvantag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e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, in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case of TSI, is that processing each connection creates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delays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 Each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time slot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must be stored by the RAM, then retrieved and passed on.</a:t>
            </a: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>
                <a:latin typeface="+mn-lt"/>
                <a:cs typeface="Times New Roman" pitchFamily="18" charset="0"/>
              </a:rPr>
              <a:t>C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ombine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space-division and time-division technologies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to take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advantage of the best of both. </a:t>
            </a:r>
            <a:endParaRPr lang="en-US" altLang="zh-TW" sz="2000" dirty="0" smtClean="0">
              <a:latin typeface="+mn-lt"/>
              <a:cs typeface="Times New Roman" pitchFamily="18" charset="0"/>
            </a:endParaRPr>
          </a:p>
          <a:p>
            <a:pPr marL="914400" lvl="1" indent="-457200" algn="just">
              <a:lnSpc>
                <a:spcPct val="110000"/>
              </a:lnSpc>
              <a:spcAft>
                <a:spcPts val="4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Combining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two results in switches that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are optimized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both physically (the number of </a:t>
            </a:r>
            <a:r>
              <a:rPr lang="en-US" altLang="zh-TW" sz="2000" dirty="0" err="1">
                <a:latin typeface="+mn-lt"/>
                <a:cs typeface="Times New Roman" pitchFamily="18" charset="0"/>
              </a:rPr>
              <a:t>crosspoints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) and temporally (the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amount of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delay). Multistage switches of this sort can be designed as time-space-time (TST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) switch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</p:spTree>
    <p:extLst>
      <p:ext uri="{BB962C8B-B14F-4D97-AF65-F5344CB8AC3E}">
        <p14:creationId xmlns:p14="http://schemas.microsoft.com/office/powerpoint/2010/main" val="20928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0836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8.4 STRUCTURE OF A SWITCH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327150"/>
            <a:ext cx="829945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6812" y="6172200"/>
            <a:ext cx="426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8.20  </a:t>
            </a:r>
            <a:r>
              <a:rPr lang="en-US" sz="2000" i="1" dirty="0">
                <a:latin typeface="Times New Roman" pitchFamily="18" charset="0"/>
              </a:rPr>
              <a:t>Time-space-time switch</a:t>
            </a:r>
          </a:p>
        </p:txBody>
      </p:sp>
    </p:spTree>
    <p:extLst>
      <p:ext uri="{BB962C8B-B14F-4D97-AF65-F5344CB8AC3E}">
        <p14:creationId xmlns:p14="http://schemas.microsoft.com/office/powerpoint/2010/main" val="25090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2996" y="83127"/>
            <a:ext cx="2395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 Switching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0" y="1066800"/>
            <a:ext cx="83280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91555" y="4648200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8.2  </a:t>
            </a:r>
            <a:r>
              <a:rPr lang="en-US" sz="2000" i="1" dirty="0">
                <a:latin typeface="Times New Roman" pitchFamily="18" charset="0"/>
              </a:rPr>
              <a:t>Taxonomy of switched networks</a:t>
            </a: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345642" y="52578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Circuit switching and packet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switching are commonly used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today.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Message switching </a:t>
            </a:r>
            <a:r>
              <a:rPr lang="en-US" sz="2200" dirty="0">
                <a:latin typeface="+mn-lt"/>
              </a:rPr>
              <a:t>has been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phased out </a:t>
            </a:r>
            <a:r>
              <a:rPr lang="en-US" sz="2200" dirty="0">
                <a:latin typeface="+mn-lt"/>
              </a:rPr>
              <a:t>in general communications but still has networking </a:t>
            </a:r>
            <a:r>
              <a:rPr lang="en-US" sz="2200" dirty="0" smtClean="0">
                <a:latin typeface="+mn-lt"/>
              </a:rPr>
              <a:t>applications.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circuit-switched network consists of a set of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switches connected by physical links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connection between two stations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dedicated path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made of one or more links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Each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connection uses only one dedicated channel on each link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Each link is normally divided into n channels by using FDM or TDM.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link can be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permanent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(leased line) or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temporary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 (telephone)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143000"/>
            <a:ext cx="7532687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2200" y="5867400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8.3  </a:t>
            </a:r>
            <a:r>
              <a:rPr lang="en-US" sz="2000" i="1">
                <a:latin typeface="Times New Roman" pitchFamily="18" charset="0"/>
              </a:rPr>
              <a:t>A trivial circuit-switched network</a:t>
            </a:r>
          </a:p>
        </p:txBody>
      </p:sp>
    </p:spTree>
    <p:extLst>
      <p:ext uri="{BB962C8B-B14F-4D97-AF65-F5344CB8AC3E}">
        <p14:creationId xmlns:p14="http://schemas.microsoft.com/office/powerpoint/2010/main" val="764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When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end system A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needs to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communicate with end system M, system A needs to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etup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phase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–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r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equest 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 connection to M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that must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be accepted by all switches as well as by M itself.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circuit (channel) is reserved on each link, and the combination of circuits or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channels defines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the dedicated path.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After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the dedicated path made of connected circuits (channels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) is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established, data transfer can take place.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After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all data have been transferred,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the circuits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are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teardown.</a:t>
            </a:r>
            <a:endParaRPr lang="en-US" altLang="zh-TW" sz="2200" dirty="0">
              <a:latin typeface="+mn-lt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10741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need to emphasize several points here: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Circuit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switching takes place at 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physical layer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Before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starting communication, the stations must make a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reservation for the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resources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to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be used during the communication. These resources, such as channels (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bandwidth in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FDM and time slots in TDM), switch buffers, switch processing time, and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switch input/output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ports, must remain dedicated during the entire duration of data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transfer until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teardown phase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Data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transferred between the two stations are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not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packetized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.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data are a continuous flow sent by the source station and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received by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the destination station, although there may be periods of silence.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000" dirty="0" smtClean="0">
                <a:latin typeface="+mn-lt"/>
                <a:cs typeface="Times New Roman" pitchFamily="18" charset="0"/>
              </a:rPr>
              <a:t>There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is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 addressing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involved during data transfer. The switches route the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data based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on their occupied band (FDM) or time slot (TDM). Of course, there is </a:t>
            </a:r>
            <a:r>
              <a:rPr lang="en-US" altLang="zh-TW" sz="2000" dirty="0" smtClean="0">
                <a:latin typeface="+mn-lt"/>
                <a:cs typeface="Times New Roman" pitchFamily="18" charset="0"/>
              </a:rPr>
              <a:t>end-to end addressing </a:t>
            </a:r>
            <a:r>
              <a:rPr lang="en-US" altLang="zh-TW" sz="2000" dirty="0">
                <a:latin typeface="+mn-lt"/>
                <a:cs typeface="Times New Roman" pitchFamily="18" charset="0"/>
              </a:rPr>
              <a:t>used during the setup phase, as we will see shortly.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0078" y="110836"/>
            <a:ext cx="7321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8.1 CIRCUIT-SWITCHED NETWORKS</a:t>
            </a:r>
          </a:p>
        </p:txBody>
      </p:sp>
    </p:spTree>
    <p:extLst>
      <p:ext uri="{BB962C8B-B14F-4D97-AF65-F5344CB8AC3E}">
        <p14:creationId xmlns:p14="http://schemas.microsoft.com/office/powerpoint/2010/main" val="20851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2494</Words>
  <Application>Microsoft Office PowerPoint</Application>
  <PresentationFormat>On-screen Show (4:3)</PresentationFormat>
  <Paragraphs>226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335</cp:revision>
  <dcterms:modified xsi:type="dcterms:W3CDTF">2018-04-18T08:48:05Z</dcterms:modified>
</cp:coreProperties>
</file>