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8" r:id="rId2"/>
    <p:sldId id="259" r:id="rId3"/>
    <p:sldId id="261" r:id="rId4"/>
    <p:sldId id="260" r:id="rId5"/>
    <p:sldId id="275" r:id="rId6"/>
    <p:sldId id="262" r:id="rId7"/>
    <p:sldId id="263" r:id="rId8"/>
    <p:sldId id="264" r:id="rId9"/>
    <p:sldId id="277" r:id="rId10"/>
    <p:sldId id="278" r:id="rId11"/>
    <p:sldId id="265" r:id="rId12"/>
    <p:sldId id="273" r:id="rId13"/>
    <p:sldId id="279" r:id="rId14"/>
    <p:sldId id="274" r:id="rId15"/>
    <p:sldId id="266" r:id="rId16"/>
    <p:sldId id="267" r:id="rId17"/>
    <p:sldId id="268" r:id="rId18"/>
    <p:sldId id="276" r:id="rId19"/>
    <p:sldId id="269" r:id="rId20"/>
    <p:sldId id="270" r:id="rId21"/>
    <p:sldId id="271" r:id="rId22"/>
    <p:sldId id="272" r:id="rId23"/>
    <p:sldId id="293" r:id="rId24"/>
    <p:sldId id="280" r:id="rId25"/>
    <p:sldId id="281" r:id="rId26"/>
    <p:sldId id="282" r:id="rId27"/>
    <p:sldId id="283" r:id="rId28"/>
    <p:sldId id="284" r:id="rId29"/>
    <p:sldId id="285" r:id="rId30"/>
    <p:sldId id="286" r:id="rId31"/>
    <p:sldId id="287" r:id="rId32"/>
    <p:sldId id="288" r:id="rId33"/>
    <p:sldId id="294"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245DC0-65BD-4CCC-BB13-645CB9F2BCD5}" type="datetimeFigureOut">
              <a:rPr lang="en-US" smtClean="0"/>
              <a:t>2017-05-20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10467-28FA-4691-9272-CE32D0FA6298}" type="slidenum">
              <a:rPr lang="en-US" smtClean="0"/>
              <a:t>‹#›</a:t>
            </a:fld>
            <a:endParaRPr lang="en-US"/>
          </a:p>
        </p:txBody>
      </p:sp>
    </p:spTree>
    <p:extLst>
      <p:ext uri="{BB962C8B-B14F-4D97-AF65-F5344CB8AC3E}">
        <p14:creationId xmlns:p14="http://schemas.microsoft.com/office/powerpoint/2010/main" val="1444677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1398C-0C8F-4FBE-B3F1-03EB517D6E57}" type="slidenum">
              <a:rPr lang="en-US"/>
              <a:pPr/>
              <a:t>6</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a:xfrm>
            <a:off x="914400" y="4344025"/>
            <a:ext cx="5029200" cy="4114488"/>
          </a:xfrm>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AF1CA-61E8-48CC-9456-92227C1C43E6}" type="slidenum">
              <a:rPr lang="en-US"/>
              <a:pPr/>
              <a:t>19</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542CE-4144-448F-ACC5-8AEC54750599}" type="slidenum">
              <a:rPr lang="en-US"/>
              <a:pPr/>
              <a:t>20</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C06E0-4D9B-412A-8839-39A15167E1E4}" type="slidenum">
              <a:rPr lang="en-US"/>
              <a:pPr/>
              <a:t>21</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820863" y="609600"/>
            <a:ext cx="3444875" cy="2584450"/>
          </a:xfrm>
          <a:ln/>
        </p:spPr>
      </p:sp>
      <p:sp>
        <p:nvSpPr>
          <p:cNvPr id="808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C8AC3-66A8-4A67-A868-5FA03692E740}" type="slidenum">
              <a:rPr lang="en-US"/>
              <a:pPr/>
              <a:t>7</a:t>
            </a:fld>
            <a:endParaRPr 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ED5C52-BDD5-4F9A-9316-A93B5759D1DE}" type="slidenum">
              <a:rPr lang="en-US"/>
              <a:pPr/>
              <a:t>11</a:t>
            </a:fld>
            <a:endParaRPr 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a:xfrm>
            <a:off x="914400" y="4344025"/>
            <a:ext cx="5029200" cy="4114488"/>
          </a:xfrm>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816100" y="609600"/>
            <a:ext cx="3454400" cy="2590800"/>
          </a:xfrm>
          <a:ln/>
        </p:spPr>
      </p:sp>
      <p:sp>
        <p:nvSpPr>
          <p:cNvPr id="819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816100" y="609600"/>
            <a:ext cx="3454400" cy="2590800"/>
          </a:xfrm>
          <a:ln/>
        </p:spPr>
      </p:sp>
      <p:sp>
        <p:nvSpPr>
          <p:cNvPr id="829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C6F5F-86A3-432A-ADA8-B80BAB4BB401}" type="slidenum">
              <a:rPr lang="en-US"/>
              <a:pPr/>
              <a:t>15</a:t>
            </a:fld>
            <a:endParaRPr 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3BE94-29BC-41DC-9269-8BE966AA36FB}" type="slidenum">
              <a:rPr lang="en-US"/>
              <a:pPr/>
              <a:t>16</a:t>
            </a:fld>
            <a:endParaRPr 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a:xfrm>
            <a:off x="914400" y="4344025"/>
            <a:ext cx="5029200" cy="4114488"/>
          </a:xfrm>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C0246-73AE-47BD-83E7-17C6DCF1A8A4}" type="slidenum">
              <a:rPr lang="en-US"/>
              <a:pPr/>
              <a:t>17</a:t>
            </a:fld>
            <a:endParaRPr 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a:xfrm>
            <a:off x="914400" y="4344025"/>
            <a:ext cx="5029200" cy="4114488"/>
          </a:xfrm>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820863" y="609600"/>
            <a:ext cx="3444875" cy="2584450"/>
          </a:xfrm>
          <a:ln/>
        </p:spPr>
      </p:sp>
      <p:sp>
        <p:nvSpPr>
          <p:cNvPr id="839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CAFF51-C0E6-469C-9E0C-F0D3D27837F0}" type="datetimeFigureOut">
              <a:rPr lang="en-US" smtClean="0"/>
              <a:t>2017-05-20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209599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AFF51-C0E6-469C-9E0C-F0D3D27837F0}" type="datetimeFigureOut">
              <a:rPr lang="en-US" smtClean="0"/>
              <a:t>2017-05-20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384428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AFF51-C0E6-469C-9E0C-F0D3D27837F0}" type="datetimeFigureOut">
              <a:rPr lang="en-US" smtClean="0"/>
              <a:t>2017-05-20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109586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781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AAC87225-F2C5-4B9E-91B8-CB4AC6E70CCA}" type="slidenum">
              <a:rPr lang="en-US"/>
              <a:pPr/>
              <a:t>‹#›</a:t>
            </a:fld>
            <a:endParaRPr lang="en-US"/>
          </a:p>
        </p:txBody>
      </p:sp>
    </p:spTree>
    <p:extLst>
      <p:ext uri="{BB962C8B-B14F-4D97-AF65-F5344CB8AC3E}">
        <p14:creationId xmlns:p14="http://schemas.microsoft.com/office/powerpoint/2010/main" val="1694687411"/>
      </p:ext>
    </p:extLst>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AFF51-C0E6-469C-9E0C-F0D3D27837F0}" type="datetimeFigureOut">
              <a:rPr lang="en-US" smtClean="0"/>
              <a:t>2017-05-20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279065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CAFF51-C0E6-469C-9E0C-F0D3D27837F0}" type="datetimeFigureOut">
              <a:rPr lang="en-US" smtClean="0"/>
              <a:t>2017-05-20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347301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AFF51-C0E6-469C-9E0C-F0D3D27837F0}" type="datetimeFigureOut">
              <a:rPr lang="en-US" smtClean="0"/>
              <a:t>2017-05-20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339890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CAFF51-C0E6-469C-9E0C-F0D3D27837F0}" type="datetimeFigureOut">
              <a:rPr lang="en-US" smtClean="0"/>
              <a:t>2017-05-20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46249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CAFF51-C0E6-469C-9E0C-F0D3D27837F0}" type="datetimeFigureOut">
              <a:rPr lang="en-US" smtClean="0"/>
              <a:t>2017-05-20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176767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AFF51-C0E6-469C-9E0C-F0D3D27837F0}" type="datetimeFigureOut">
              <a:rPr lang="en-US" smtClean="0"/>
              <a:t>2017-05-20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361872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AFF51-C0E6-469C-9E0C-F0D3D27837F0}" type="datetimeFigureOut">
              <a:rPr lang="en-US" smtClean="0"/>
              <a:t>2017-05-20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14630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AFF51-C0E6-469C-9E0C-F0D3D27837F0}" type="datetimeFigureOut">
              <a:rPr lang="en-US" smtClean="0"/>
              <a:t>2017-05-20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ACBDD-B5AE-4C85-BDD1-5B96F958F856}" type="slidenum">
              <a:rPr lang="en-US" smtClean="0"/>
              <a:t>‹#›</a:t>
            </a:fld>
            <a:endParaRPr lang="en-US"/>
          </a:p>
        </p:txBody>
      </p:sp>
    </p:spTree>
    <p:extLst>
      <p:ext uri="{BB962C8B-B14F-4D97-AF65-F5344CB8AC3E}">
        <p14:creationId xmlns:p14="http://schemas.microsoft.com/office/powerpoint/2010/main" val="362073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AFF51-C0E6-469C-9E0C-F0D3D27837F0}" type="datetimeFigureOut">
              <a:rPr lang="en-US" smtClean="0"/>
              <a:t>2017-05-20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ACBDD-B5AE-4C85-BDD1-5B96F958F856}" type="slidenum">
              <a:rPr lang="en-US" smtClean="0"/>
              <a:t>‹#›</a:t>
            </a:fld>
            <a:endParaRPr lang="en-US"/>
          </a:p>
        </p:txBody>
      </p:sp>
    </p:spTree>
    <p:extLst>
      <p:ext uri="{BB962C8B-B14F-4D97-AF65-F5344CB8AC3E}">
        <p14:creationId xmlns:p14="http://schemas.microsoft.com/office/powerpoint/2010/main" val="2583176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slideLayout" Target="../slideLayouts/slideLayout2.xml"/><Relationship Id="rId7" Type="http://schemas.openxmlformats.org/officeDocument/2006/relationships/oleObject" Target="../embeddings/oleObject3.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Microsoft_Excel_97-2003_Worksheet1.xls"/></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Microsoft_Excel_97-2003_Worksheet2.xls"/></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10.bin"/><Relationship Id="rId4" Type="http://schemas.openxmlformats.org/officeDocument/2006/relationships/image" Target="../media/image2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14.bin"/><Relationship Id="rId4" Type="http://schemas.openxmlformats.org/officeDocument/2006/relationships/image" Target="../media/image2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905000" y="533400"/>
            <a:ext cx="4805363" cy="641350"/>
          </a:xfrm>
          <a:prstGeom prst="rect">
            <a:avLst/>
          </a:prstGeom>
          <a:solidFill>
            <a:srgbClr val="FFFF00"/>
          </a:solidFill>
          <a:ln>
            <a:noFill/>
          </a:ln>
          <a:effectLst/>
          <a:extLst/>
        </p:spPr>
        <p:txBody>
          <a:bodyPr wrap="none">
            <a:spAutoFit/>
          </a:bodyPr>
          <a:lstStyle/>
          <a:p>
            <a:pPr eaLnBrk="1" hangingPunct="1">
              <a:defRPr/>
            </a:pPr>
            <a:r>
              <a:rPr lang="en-US" sz="3600">
                <a:effectLst>
                  <a:outerShdw blurRad="38100" dist="38100" dir="2700000" algn="tl">
                    <a:srgbClr val="000000"/>
                  </a:outerShdw>
                </a:effectLst>
                <a:latin typeface="Tahoma" pitchFamily="34" charset="0"/>
              </a:rPr>
              <a:t>What is a Statistic????</a:t>
            </a:r>
            <a:r>
              <a:rPr lang="en-US" sz="3600">
                <a:effectLst>
                  <a:outerShdw blurRad="38100" dist="38100" dir="2700000" algn="tl">
                    <a:srgbClr val="FFFFFF"/>
                  </a:outerShdw>
                </a:effectLst>
                <a:latin typeface="Tahoma" pitchFamily="34" charset="0"/>
              </a:rPr>
              <a:t> </a:t>
            </a:r>
          </a:p>
        </p:txBody>
      </p:sp>
      <p:sp>
        <p:nvSpPr>
          <p:cNvPr id="4099" name="Oval 6"/>
          <p:cNvSpPr>
            <a:spLocks noChangeArrowheads="1"/>
          </p:cNvSpPr>
          <p:nvPr/>
        </p:nvSpPr>
        <p:spPr bwMode="auto">
          <a:xfrm>
            <a:off x="2514600" y="2209800"/>
            <a:ext cx="3276600" cy="1981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eaLnBrk="1" hangingPunct="1">
              <a:defRPr/>
            </a:pPr>
            <a:r>
              <a:rPr lang="en-US" sz="2800">
                <a:latin typeface="Comic Sans MS" pitchFamily="66" charset="0"/>
              </a:rPr>
              <a:t>Population</a:t>
            </a:r>
          </a:p>
        </p:txBody>
      </p:sp>
      <p:sp>
        <p:nvSpPr>
          <p:cNvPr id="22536" name="Oval 8"/>
          <p:cNvSpPr>
            <a:spLocks noChangeArrowheads="1"/>
          </p:cNvSpPr>
          <p:nvPr/>
        </p:nvSpPr>
        <p:spPr bwMode="auto">
          <a:xfrm>
            <a:off x="914400" y="3505200"/>
            <a:ext cx="990600" cy="838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eaLnBrk="1" hangingPunct="1">
              <a:defRPr/>
            </a:pPr>
            <a:r>
              <a:rPr lang="en-US">
                <a:latin typeface="Comic Sans MS" pitchFamily="66" charset="0"/>
              </a:rPr>
              <a:t>Sample</a:t>
            </a:r>
          </a:p>
        </p:txBody>
      </p:sp>
      <p:sp>
        <p:nvSpPr>
          <p:cNvPr id="22540" name="Oval 12"/>
          <p:cNvSpPr>
            <a:spLocks noChangeArrowheads="1"/>
          </p:cNvSpPr>
          <p:nvPr/>
        </p:nvSpPr>
        <p:spPr bwMode="auto">
          <a:xfrm>
            <a:off x="5410200" y="1752600"/>
            <a:ext cx="990600" cy="838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eaLnBrk="1" hangingPunct="1">
              <a:defRPr/>
            </a:pPr>
            <a:r>
              <a:rPr lang="en-US">
                <a:latin typeface="Comic Sans MS" pitchFamily="66" charset="0"/>
              </a:rPr>
              <a:t>Sample</a:t>
            </a:r>
          </a:p>
        </p:txBody>
      </p:sp>
      <p:sp>
        <p:nvSpPr>
          <p:cNvPr id="22541" name="Oval 13"/>
          <p:cNvSpPr>
            <a:spLocks noChangeArrowheads="1"/>
          </p:cNvSpPr>
          <p:nvPr/>
        </p:nvSpPr>
        <p:spPr bwMode="auto">
          <a:xfrm>
            <a:off x="6629400" y="2133600"/>
            <a:ext cx="990600" cy="838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eaLnBrk="1" hangingPunct="1">
              <a:defRPr/>
            </a:pPr>
            <a:r>
              <a:rPr lang="en-US">
                <a:latin typeface="Comic Sans MS" pitchFamily="66" charset="0"/>
              </a:rPr>
              <a:t>Sample</a:t>
            </a:r>
          </a:p>
        </p:txBody>
      </p:sp>
      <p:sp>
        <p:nvSpPr>
          <p:cNvPr id="22542" name="Oval 14"/>
          <p:cNvSpPr>
            <a:spLocks noChangeArrowheads="1"/>
          </p:cNvSpPr>
          <p:nvPr/>
        </p:nvSpPr>
        <p:spPr bwMode="auto">
          <a:xfrm>
            <a:off x="685800" y="1905000"/>
            <a:ext cx="990600" cy="838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eaLnBrk="1" hangingPunct="1">
              <a:defRPr/>
            </a:pPr>
            <a:r>
              <a:rPr lang="en-US">
                <a:latin typeface="Comic Sans MS" pitchFamily="66" charset="0"/>
              </a:rPr>
              <a:t>Sample</a:t>
            </a:r>
          </a:p>
        </p:txBody>
      </p:sp>
      <p:sp>
        <p:nvSpPr>
          <p:cNvPr id="22544" name="Line 16"/>
          <p:cNvSpPr>
            <a:spLocks noChangeShapeType="1"/>
          </p:cNvSpPr>
          <p:nvPr/>
        </p:nvSpPr>
        <p:spPr bwMode="auto">
          <a:xfrm flipH="1">
            <a:off x="1905000" y="32766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5" name="Line 17"/>
          <p:cNvSpPr>
            <a:spLocks noChangeShapeType="1"/>
          </p:cNvSpPr>
          <p:nvPr/>
        </p:nvSpPr>
        <p:spPr bwMode="auto">
          <a:xfrm flipH="1" flipV="1">
            <a:off x="17526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Line 18"/>
          <p:cNvSpPr>
            <a:spLocks noChangeShapeType="1"/>
          </p:cNvSpPr>
          <p:nvPr/>
        </p:nvSpPr>
        <p:spPr bwMode="auto">
          <a:xfrm flipV="1">
            <a:off x="5105400" y="24384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7" name="Line 19"/>
          <p:cNvSpPr>
            <a:spLocks noChangeShapeType="1"/>
          </p:cNvSpPr>
          <p:nvPr/>
        </p:nvSpPr>
        <p:spPr bwMode="auto">
          <a:xfrm flipV="1">
            <a:off x="5562600" y="2819400"/>
            <a:ext cx="1066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Text Box 20"/>
          <p:cNvSpPr txBox="1">
            <a:spLocks noChangeArrowheads="1"/>
          </p:cNvSpPr>
          <p:nvPr/>
        </p:nvSpPr>
        <p:spPr bwMode="auto">
          <a:xfrm>
            <a:off x="1279506" y="4876800"/>
            <a:ext cx="6261138" cy="1200329"/>
          </a:xfrm>
          <a:prstGeom prst="rect">
            <a:avLst/>
          </a:prstGeom>
          <a:solidFill>
            <a:srgbClr val="FFFF00"/>
          </a:solidFill>
          <a:ln w="9525">
            <a:solidFill>
              <a:srgbClr val="FF9966"/>
            </a:solidFill>
            <a:miter lim="800000"/>
            <a:headEnd/>
            <a:tailEnd/>
          </a:ln>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pPr algn="ctr" eaLnBrk="1" hangingPunct="1"/>
            <a:r>
              <a:rPr lang="en-US" sz="2400" dirty="0">
                <a:latin typeface="Tahoma" pitchFamily="34" charset="0"/>
              </a:rPr>
              <a:t>Parameter: value that describes a population</a:t>
            </a:r>
          </a:p>
          <a:p>
            <a:pPr algn="ctr" eaLnBrk="1" hangingPunct="1"/>
            <a:endParaRPr lang="en-US" sz="2400" dirty="0">
              <a:latin typeface="Tahoma" pitchFamily="34" charset="0"/>
            </a:endParaRPr>
          </a:p>
          <a:p>
            <a:pPr algn="ctr" eaLnBrk="1" hangingPunct="1"/>
            <a:r>
              <a:rPr lang="en-US" sz="2400" dirty="0">
                <a:latin typeface="Tahoma" pitchFamily="34" charset="0"/>
              </a:rPr>
              <a:t>Statistic: a value that describes a sample </a:t>
            </a:r>
          </a:p>
        </p:txBody>
      </p:sp>
      <p:pic>
        <p:nvPicPr>
          <p:cNvPr id="4110" name="Picture 23" descr="an04325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1663" y="3735388"/>
            <a:ext cx="4572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24" descr="an04325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72067">
            <a:off x="4724400" y="40386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25" descr="an04325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72067">
            <a:off x="4572000" y="3886200"/>
            <a:ext cx="4572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6" descr="an04325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72067">
            <a:off x="4876800" y="4191000"/>
            <a:ext cx="4572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31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4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4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5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animBg="1"/>
      <p:bldP spid="22540" grpId="0" animBg="1"/>
      <p:bldP spid="22541" grpId="0" animBg="1"/>
      <p:bldP spid="22542" grpId="0" animBg="1"/>
      <p:bldP spid="22544" grpId="0" animBg="1"/>
      <p:bldP spid="22545" grpId="0" animBg="1"/>
      <p:bldP spid="22546" grpId="0" animBg="1"/>
      <p:bldP spid="225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en-US" sz="2800" smtClean="0">
                <a:latin typeface="Arial" pitchFamily="34" charset="0"/>
                <a:cs typeface="Arial" pitchFamily="34" charset="0"/>
              </a:rPr>
              <a:t>Any peak is considered a mode, even if all peaks do not have the same height.</a:t>
            </a:r>
          </a:p>
        </p:txBody>
      </p:sp>
      <p:sp>
        <p:nvSpPr>
          <p:cNvPr id="5" name="Content Placeholder 4"/>
          <p:cNvSpPr>
            <a:spLocks noGrp="1"/>
          </p:cNvSpPr>
          <p:nvPr>
            <p:ph sz="quarter" idx="1"/>
          </p:nvPr>
        </p:nvSpPr>
        <p:spPr>
          <a:xfrm>
            <a:off x="914400" y="1524000"/>
            <a:ext cx="5867400" cy="4572000"/>
          </a:xfrm>
        </p:spPr>
        <p:txBody>
          <a:bodyPr/>
          <a:lstStyle/>
          <a:p>
            <a:r>
              <a:rPr lang="en-US" sz="2400" smtClean="0">
                <a:latin typeface="Arial Narrow" pitchFamily="34" charset="0"/>
              </a:rPr>
              <a:t>A distribution with a single peak is called a single-peaked, or unimodal, distribution.</a:t>
            </a:r>
          </a:p>
          <a:p>
            <a:endParaRPr lang="en-US" sz="2400" smtClean="0">
              <a:latin typeface="Arial Narrow" pitchFamily="34" charset="0"/>
            </a:endParaRPr>
          </a:p>
          <a:p>
            <a:pPr>
              <a:buFont typeface="Wingdings 2" pitchFamily="18" charset="2"/>
              <a:buNone/>
            </a:pPr>
            <a:endParaRPr lang="en-US" sz="2400" smtClean="0">
              <a:latin typeface="Arial Narrow" pitchFamily="34" charset="0"/>
            </a:endParaRPr>
          </a:p>
          <a:p>
            <a:r>
              <a:rPr lang="en-US" sz="2400" smtClean="0">
                <a:latin typeface="Arial Narrow" pitchFamily="34" charset="0"/>
              </a:rPr>
              <a:t>A distribution with two peaks, even though not the same size, is a bimodal distribution.</a:t>
            </a:r>
          </a:p>
          <a:p>
            <a:endParaRPr lang="en-US" sz="2400" smtClean="0">
              <a:latin typeface="Arial Narrow" pitchFamily="34" charset="0"/>
            </a:endParaRPr>
          </a:p>
          <a:p>
            <a:endParaRPr lang="en-US" sz="2400" smtClean="0">
              <a:latin typeface="Arial Narrow" pitchFamily="34" charset="0"/>
            </a:endParaRPr>
          </a:p>
          <a:p>
            <a:r>
              <a:rPr lang="en-US" sz="2400" smtClean="0">
                <a:latin typeface="Arial Narrow" pitchFamily="34" charset="0"/>
              </a:rPr>
              <a:t>What is the following distribution?</a:t>
            </a:r>
          </a:p>
        </p:txBody>
      </p:sp>
      <p:pic>
        <p:nvPicPr>
          <p:cNvPr id="8196" name="Picture 17" descr="Pink tissue 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1447800"/>
            <a:ext cx="16605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8" descr="Pink tissue pa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3124200"/>
            <a:ext cx="1662113"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9" descr="Pink tissue pap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4876800"/>
            <a:ext cx="1901825"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218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down)">
                                      <p:cBhvr>
                                        <p:cTn id="12" dur="500"/>
                                        <p:tgtEl>
                                          <p:spTgt spid="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wipe(down)">
                                      <p:cBhvr>
                                        <p:cTn id="1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normAutofit fontScale="90000"/>
          </a:bodyPr>
          <a:lstStyle/>
          <a:p>
            <a:r>
              <a:rPr lang="en-US"/>
              <a:t>Symmetrical vs. Skewed Frequency Distributions</a:t>
            </a:r>
          </a:p>
        </p:txBody>
      </p:sp>
      <p:sp>
        <p:nvSpPr>
          <p:cNvPr id="357379" name="Rectangle 3"/>
          <p:cNvSpPr>
            <a:spLocks noGrp="1" noChangeArrowheads="1"/>
          </p:cNvSpPr>
          <p:nvPr>
            <p:ph type="body" idx="1"/>
          </p:nvPr>
        </p:nvSpPr>
        <p:spPr/>
        <p:txBody>
          <a:bodyPr>
            <a:normAutofit lnSpcReduction="10000"/>
          </a:bodyPr>
          <a:lstStyle/>
          <a:p>
            <a:r>
              <a:rPr lang="en-US"/>
              <a:t>Symmetrical distribution</a:t>
            </a:r>
          </a:p>
          <a:p>
            <a:pPr lvl="1"/>
            <a:r>
              <a:rPr lang="en-US"/>
              <a:t>Approximately equal numbers of observations above and below the middle</a:t>
            </a:r>
          </a:p>
          <a:p>
            <a:r>
              <a:rPr lang="en-US"/>
              <a:t>Skewed distribution</a:t>
            </a:r>
          </a:p>
          <a:p>
            <a:pPr lvl="1"/>
            <a:r>
              <a:rPr lang="en-US"/>
              <a:t>One side is more spread out that the other, like a tail</a:t>
            </a:r>
          </a:p>
          <a:p>
            <a:pPr lvl="1"/>
            <a:r>
              <a:rPr lang="en-US"/>
              <a:t>Direction of the skew</a:t>
            </a:r>
          </a:p>
          <a:p>
            <a:pPr lvl="2"/>
            <a:r>
              <a:rPr lang="en-US"/>
              <a:t>Positive or negative (right or left)</a:t>
            </a:r>
          </a:p>
          <a:p>
            <a:pPr lvl="2"/>
            <a:r>
              <a:rPr lang="en-US"/>
              <a:t>Side with the fewer scores </a:t>
            </a:r>
          </a:p>
          <a:p>
            <a:pPr lvl="2"/>
            <a:r>
              <a:rPr lang="en-US"/>
              <a:t>Side that looks like a tail</a:t>
            </a:r>
          </a:p>
          <a:p>
            <a:pPr lvl="1"/>
            <a:endParaRPr lang="en-US"/>
          </a:p>
          <a:p>
            <a:pPr lvl="1"/>
            <a:endParaRPr lang="en-US"/>
          </a:p>
        </p:txBody>
      </p:sp>
    </p:spTree>
    <p:extLst>
      <p:ext uri="{BB962C8B-B14F-4D97-AF65-F5344CB8AC3E}">
        <p14:creationId xmlns:p14="http://schemas.microsoft.com/office/powerpoint/2010/main" val="3074739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73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73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73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73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73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73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7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idx="1"/>
          </p:nvPr>
        </p:nvSpPr>
        <p:spPr>
          <a:xfrm>
            <a:off x="838200" y="1676400"/>
            <a:ext cx="7848600" cy="3435350"/>
          </a:xfrm>
        </p:spPr>
        <p:txBody>
          <a:bodyPr>
            <a:normAutofit fontScale="77500" lnSpcReduction="20000"/>
          </a:bodyPr>
          <a:lstStyle/>
          <a:p>
            <a:r>
              <a:rPr lang="en-US" sz="2400" smtClean="0"/>
              <a:t>The shape of the distribution is said to be </a:t>
            </a:r>
            <a:r>
              <a:rPr lang="en-US" sz="2400" b="1" smtClean="0">
                <a:solidFill>
                  <a:schemeClr val="folHlink"/>
                </a:solidFill>
              </a:rPr>
              <a:t>symmetric</a:t>
            </a:r>
            <a:r>
              <a:rPr lang="en-US" sz="2400" smtClean="0"/>
              <a:t> if the observations are balanced, or evenly distributed, about the center; coefficient  of skewness equal zero</a:t>
            </a:r>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pPr>
              <a:buFont typeface="Wingdings" pitchFamily="2" charset="2"/>
              <a:buNone/>
            </a:pPr>
            <a:endParaRPr lang="en-US" sz="2400" smtClean="0"/>
          </a:p>
          <a:p>
            <a:pPr>
              <a:buFont typeface="Wingdings" pitchFamily="2" charset="2"/>
              <a:buNone/>
            </a:pPr>
            <a:r>
              <a:rPr lang="en-US" sz="2400" smtClean="0"/>
              <a:t>  </a:t>
            </a:r>
          </a:p>
        </p:txBody>
      </p:sp>
      <p:graphicFrame>
        <p:nvGraphicFramePr>
          <p:cNvPr id="15362" name="Object 12"/>
          <p:cNvGraphicFramePr>
            <a:graphicFrameLocks noChangeAspect="1"/>
          </p:cNvGraphicFramePr>
          <p:nvPr/>
        </p:nvGraphicFramePr>
        <p:xfrm>
          <a:off x="2414588" y="2806700"/>
          <a:ext cx="4194175" cy="2305050"/>
        </p:xfrm>
        <a:graphic>
          <a:graphicData uri="http://schemas.openxmlformats.org/presentationml/2006/ole">
            <mc:AlternateContent xmlns:mc="http://schemas.openxmlformats.org/markup-compatibility/2006">
              <mc:Choice xmlns:v="urn:schemas-microsoft-com:vml" Requires="v">
                <p:oleObj spid="_x0000_s1042" name="Worksheet" r:id="rId5" imgW="4667374" imgH="2790647" progId="Excel.Sheet.8">
                  <p:embed/>
                </p:oleObj>
              </mc:Choice>
              <mc:Fallback>
                <p:oleObj name="Worksheet" r:id="rId5" imgW="4667374" imgH="279064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4588" y="2806700"/>
                        <a:ext cx="41941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b="1">
                <a:solidFill>
                  <a:schemeClr val="tx1"/>
                </a:solidFill>
                <a:latin typeface="Arial" charset="0"/>
              </a:defRPr>
            </a:lvl1pPr>
            <a:lvl2pPr marL="742950" indent="-285750" defTabSz="852488" eaLnBrk="0" hangingPunct="0">
              <a:defRPr sz="2400" b="1">
                <a:solidFill>
                  <a:schemeClr val="tx1"/>
                </a:solidFill>
                <a:latin typeface="Arial" charset="0"/>
              </a:defRPr>
            </a:lvl2pPr>
            <a:lvl3pPr marL="1143000" indent="-228600" defTabSz="852488" eaLnBrk="0" hangingPunct="0">
              <a:defRPr sz="2400" b="1">
                <a:solidFill>
                  <a:schemeClr val="tx1"/>
                </a:solidFill>
                <a:latin typeface="Arial" charset="0"/>
              </a:defRPr>
            </a:lvl3pPr>
            <a:lvl4pPr marL="1600200" indent="-228600" defTabSz="852488" eaLnBrk="0" hangingPunct="0">
              <a:defRPr sz="2400" b="1">
                <a:solidFill>
                  <a:schemeClr val="tx1"/>
                </a:solidFill>
                <a:latin typeface="Arial" charset="0"/>
              </a:defRPr>
            </a:lvl4pPr>
            <a:lvl5pPr marL="2057400" indent="-228600" defTabSz="852488" eaLnBrk="0" hangingPunct="0">
              <a:defRPr sz="2400" b="1">
                <a:solidFill>
                  <a:schemeClr val="tx1"/>
                </a:solidFill>
                <a:latin typeface="Arial" charset="0"/>
              </a:defRPr>
            </a:lvl5pPr>
            <a:lvl6pPr marL="2514600" indent="-228600" defTabSz="852488" eaLnBrk="0" fontAlgn="base" hangingPunct="0">
              <a:spcBef>
                <a:spcPct val="0"/>
              </a:spcBef>
              <a:spcAft>
                <a:spcPct val="0"/>
              </a:spcAft>
              <a:defRPr sz="2400" b="1">
                <a:solidFill>
                  <a:schemeClr val="tx1"/>
                </a:solidFill>
                <a:latin typeface="Arial" charset="0"/>
              </a:defRPr>
            </a:lvl6pPr>
            <a:lvl7pPr marL="2971800" indent="-228600" defTabSz="852488" eaLnBrk="0" fontAlgn="base" hangingPunct="0">
              <a:spcBef>
                <a:spcPct val="0"/>
              </a:spcBef>
              <a:spcAft>
                <a:spcPct val="0"/>
              </a:spcAft>
              <a:defRPr sz="2400" b="1">
                <a:solidFill>
                  <a:schemeClr val="tx1"/>
                </a:solidFill>
                <a:latin typeface="Arial" charset="0"/>
              </a:defRPr>
            </a:lvl7pPr>
            <a:lvl8pPr marL="3429000" indent="-228600" defTabSz="852488" eaLnBrk="0" fontAlgn="base" hangingPunct="0">
              <a:spcBef>
                <a:spcPct val="0"/>
              </a:spcBef>
              <a:spcAft>
                <a:spcPct val="0"/>
              </a:spcAft>
              <a:defRPr sz="2400" b="1">
                <a:solidFill>
                  <a:schemeClr val="tx1"/>
                </a:solidFill>
                <a:latin typeface="Arial" charset="0"/>
              </a:defRPr>
            </a:lvl8pPr>
            <a:lvl9pPr marL="3886200" indent="-228600" defTabSz="852488" eaLnBrk="0" fontAlgn="base" hangingPunct="0">
              <a:spcBef>
                <a:spcPct val="0"/>
              </a:spcBef>
              <a:spcAft>
                <a:spcPct val="0"/>
              </a:spcAft>
              <a:defRPr sz="2400" b="1">
                <a:solidFill>
                  <a:schemeClr val="tx1"/>
                </a:solidFill>
                <a:latin typeface="Arial" charset="0"/>
              </a:defRPr>
            </a:lvl9pPr>
          </a:lstStyle>
          <a:p>
            <a:pPr eaLnBrk="1" hangingPunct="1"/>
            <a:r>
              <a:rPr lang="en-US" sz="1000" b="0"/>
              <a:t>Chap 3-</a:t>
            </a:r>
            <a:fld id="{0AFCBDF3-78E1-4141-91DB-9BC54CF4984F}" type="slidenum">
              <a:rPr lang="en-US" sz="1000" b="0"/>
              <a:pPr eaLnBrk="1" hangingPunct="1"/>
              <a:t>12</a:t>
            </a:fld>
            <a:endParaRPr lang="en-US" sz="1000" b="0"/>
          </a:p>
        </p:txBody>
      </p:sp>
      <p:sp>
        <p:nvSpPr>
          <p:cNvPr id="7" name="TextBox 6"/>
          <p:cNvSpPr txBox="1"/>
          <p:nvPr/>
        </p:nvSpPr>
        <p:spPr>
          <a:xfrm>
            <a:off x="512763" y="5367338"/>
            <a:ext cx="8266112" cy="120015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spAutoFit/>
          </a:bodyPr>
          <a:lstStyle/>
          <a:p>
            <a:pPr algn="just">
              <a:defRPr/>
            </a:pPr>
            <a:r>
              <a:rPr lang="en-US" dirty="0"/>
              <a:t>When the distribution is </a:t>
            </a:r>
            <a:r>
              <a:rPr lang="en-US" dirty="0" err="1"/>
              <a:t>unimodal</a:t>
            </a:r>
            <a:r>
              <a:rPr lang="en-US" dirty="0"/>
              <a:t>, the mean, median, and mode are all equal to one another and are located at the center of the distribution</a:t>
            </a:r>
          </a:p>
        </p:txBody>
      </p:sp>
      <p:sp>
        <p:nvSpPr>
          <p:cNvPr id="8" name="Title 1"/>
          <p:cNvSpPr txBox="1">
            <a:spLocks/>
          </p:cNvSpPr>
          <p:nvPr/>
        </p:nvSpPr>
        <p:spPr>
          <a:xfrm>
            <a:off x="457200" y="138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Symmetry</a:t>
            </a:r>
            <a:endParaRPr lang="en-US" dirty="0"/>
          </a:p>
        </p:txBody>
      </p:sp>
    </p:spTree>
    <p:custDataLst>
      <p:tags r:id="rId2"/>
    </p:custDataLst>
    <p:extLst>
      <p:ext uri="{BB962C8B-B14F-4D97-AF65-F5344CB8AC3E}">
        <p14:creationId xmlns:p14="http://schemas.microsoft.com/office/powerpoint/2010/main" val="1354110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3855"/>
            <a:ext cx="8229600" cy="1143000"/>
          </a:xfrm>
        </p:spPr>
        <p:txBody>
          <a:bodyPr/>
          <a:lstStyle/>
          <a:p>
            <a:r>
              <a:rPr lang="en-US" dirty="0" smtClean="0"/>
              <a:t>Symmetry</a:t>
            </a:r>
          </a:p>
        </p:txBody>
      </p:sp>
      <p:sp>
        <p:nvSpPr>
          <p:cNvPr id="3" name="Content Placeholder 2"/>
          <p:cNvSpPr>
            <a:spLocks noGrp="1"/>
          </p:cNvSpPr>
          <p:nvPr>
            <p:ph sz="quarter" idx="1"/>
          </p:nvPr>
        </p:nvSpPr>
        <p:spPr>
          <a:xfrm>
            <a:off x="914400" y="1447800"/>
            <a:ext cx="7772400" cy="4953000"/>
          </a:xfrm>
        </p:spPr>
        <p:txBody>
          <a:bodyPr>
            <a:normAutofit fontScale="92500" lnSpcReduction="10000"/>
          </a:bodyPr>
          <a:lstStyle/>
          <a:p>
            <a:r>
              <a:rPr lang="en-US" sz="3200" dirty="0" smtClean="0">
                <a:latin typeface="Arial" pitchFamily="34" charset="0"/>
                <a:cs typeface="Arial" pitchFamily="34" charset="0"/>
              </a:rPr>
              <a:t>A distribution is </a:t>
            </a:r>
            <a:r>
              <a:rPr lang="en-US" sz="3200" b="1" dirty="0" smtClean="0">
                <a:latin typeface="Arial" pitchFamily="34" charset="0"/>
                <a:cs typeface="Arial" pitchFamily="34" charset="0"/>
              </a:rPr>
              <a:t>symmetric</a:t>
            </a:r>
            <a:r>
              <a:rPr lang="en-US" sz="3200" dirty="0" smtClean="0">
                <a:latin typeface="Arial" pitchFamily="34" charset="0"/>
                <a:cs typeface="Arial" pitchFamily="34" charset="0"/>
              </a:rPr>
              <a:t> if its left half is a mirror image of its right half.</a:t>
            </a:r>
          </a:p>
          <a:p>
            <a:endParaRPr lang="en-US" sz="3200" dirty="0" smtClean="0">
              <a:latin typeface="Arial" pitchFamily="34" charset="0"/>
              <a:cs typeface="Arial" pitchFamily="34" charset="0"/>
            </a:endParaRPr>
          </a:p>
          <a:p>
            <a:endParaRPr lang="en-US" sz="3200" dirty="0" smtClean="0">
              <a:latin typeface="Arial" pitchFamily="34" charset="0"/>
              <a:cs typeface="Arial" pitchFamily="34" charset="0"/>
            </a:endParaRPr>
          </a:p>
          <a:p>
            <a:endParaRPr lang="en-US" sz="3200" dirty="0" smtClean="0">
              <a:latin typeface="Arial" pitchFamily="34" charset="0"/>
              <a:cs typeface="Arial" pitchFamily="34" charset="0"/>
            </a:endParaRPr>
          </a:p>
          <a:p>
            <a:endParaRPr lang="en-US" sz="3200" dirty="0" smtClean="0">
              <a:latin typeface="Arial" pitchFamily="34" charset="0"/>
              <a:cs typeface="Arial" pitchFamily="34" charset="0"/>
            </a:endParaRPr>
          </a:p>
          <a:p>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A symmetric distribution with a single peak and a bell shape is known as a </a:t>
            </a:r>
            <a:r>
              <a:rPr lang="en-US" sz="3200" b="1" dirty="0" smtClean="0">
                <a:latin typeface="Arial" pitchFamily="34" charset="0"/>
                <a:cs typeface="Arial" pitchFamily="34" charset="0"/>
              </a:rPr>
              <a:t>normal distribution</a:t>
            </a:r>
            <a:r>
              <a:rPr lang="en-US" sz="3200" dirty="0" smtClean="0">
                <a:latin typeface="Arial" pitchFamily="34" charset="0"/>
                <a:cs typeface="Arial" pitchFamily="34" charset="0"/>
              </a:rPr>
              <a:t>.</a:t>
            </a:r>
          </a:p>
        </p:txBody>
      </p:sp>
      <p:pic>
        <p:nvPicPr>
          <p:cNvPr id="10244" name="Picture 8"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220503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9"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743200"/>
            <a:ext cx="218598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0" descr="Pink tissue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2688" y="2743200"/>
            <a:ext cx="21955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918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28600" y="20782"/>
            <a:ext cx="8229600" cy="1143000"/>
          </a:xfrm>
        </p:spPr>
        <p:txBody>
          <a:bodyPr/>
          <a:lstStyle/>
          <a:p>
            <a:r>
              <a:rPr lang="en-US" dirty="0" err="1" smtClean="0"/>
              <a:t>Skewness</a:t>
            </a:r>
            <a:endParaRPr lang="en-US" dirty="0" smtClean="0"/>
          </a:p>
        </p:txBody>
      </p:sp>
      <p:sp>
        <p:nvSpPr>
          <p:cNvPr id="16389" name="Rectangle 3"/>
          <p:cNvSpPr>
            <a:spLocks noGrp="1" noChangeArrowheads="1"/>
          </p:cNvSpPr>
          <p:nvPr>
            <p:ph type="body" idx="1"/>
          </p:nvPr>
        </p:nvSpPr>
        <p:spPr>
          <a:xfrm>
            <a:off x="457200" y="1219200"/>
            <a:ext cx="8382000" cy="1447800"/>
          </a:xfrm>
        </p:spPr>
        <p:txBody>
          <a:bodyPr>
            <a:normAutofit/>
          </a:bodyPr>
          <a:lstStyle/>
          <a:p>
            <a:pPr algn="just">
              <a:lnSpc>
                <a:spcPct val="90000"/>
              </a:lnSpc>
            </a:pPr>
            <a:r>
              <a:rPr lang="en-US" dirty="0" smtClean="0"/>
              <a:t>The shape of the distribution is said to be </a:t>
            </a:r>
            <a:r>
              <a:rPr lang="en-US" b="1" dirty="0" smtClean="0">
                <a:solidFill>
                  <a:schemeClr val="folHlink"/>
                </a:solidFill>
              </a:rPr>
              <a:t>skewed</a:t>
            </a:r>
            <a:r>
              <a:rPr lang="en-US" dirty="0" smtClean="0"/>
              <a:t> if the observations are not symmetrically distributed around the center.</a:t>
            </a:r>
          </a:p>
        </p:txBody>
      </p:sp>
      <p:graphicFrame>
        <p:nvGraphicFramePr>
          <p:cNvPr id="16386" name="Object 22"/>
          <p:cNvGraphicFramePr>
            <a:graphicFrameLocks noChangeAspect="1"/>
          </p:cNvGraphicFramePr>
          <p:nvPr/>
        </p:nvGraphicFramePr>
        <p:xfrm>
          <a:off x="5105400" y="2743200"/>
          <a:ext cx="3505200" cy="2003425"/>
        </p:xfrm>
        <a:graphic>
          <a:graphicData uri="http://schemas.openxmlformats.org/presentationml/2006/ole">
            <mc:AlternateContent xmlns:mc="http://schemas.openxmlformats.org/markup-compatibility/2006">
              <mc:Choice xmlns:v="urn:schemas-microsoft-com:vml" Requires="v">
                <p:oleObj spid="_x0000_s2082" name="Chart" r:id="rId5" imgW="5512680" imgH="3150000" progId="Excel.Sheet.8">
                  <p:embed/>
                </p:oleObj>
              </mc:Choice>
              <mc:Fallback>
                <p:oleObj name="Chart" r:id="rId5" imgW="5512680" imgH="31500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743200"/>
                        <a:ext cx="3505200"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23"/>
          <p:cNvGraphicFramePr>
            <a:graphicFrameLocks noChangeAspect="1"/>
          </p:cNvGraphicFramePr>
          <p:nvPr/>
        </p:nvGraphicFramePr>
        <p:xfrm>
          <a:off x="5105400" y="4724400"/>
          <a:ext cx="3505200" cy="2030413"/>
        </p:xfrm>
        <a:graphic>
          <a:graphicData uri="http://schemas.openxmlformats.org/presentationml/2006/ole">
            <mc:AlternateContent xmlns:mc="http://schemas.openxmlformats.org/markup-compatibility/2006">
              <mc:Choice xmlns:v="urn:schemas-microsoft-com:vml" Requires="v">
                <p:oleObj spid="_x0000_s2083" name="Chart" r:id="rId7" imgW="5512680" imgH="3150000" progId="Excel.Sheet.8">
                  <p:embed/>
                </p:oleObj>
              </mc:Choice>
              <mc:Fallback>
                <p:oleObj name="Chart" r:id="rId7" imgW="5512680" imgH="3150000"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724400"/>
                        <a:ext cx="3505200"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1" name="Text Box 8"/>
          <p:cNvSpPr txBox="1">
            <a:spLocks noChangeArrowheads="1"/>
          </p:cNvSpPr>
          <p:nvPr/>
        </p:nvSpPr>
        <p:spPr bwMode="auto">
          <a:xfrm>
            <a:off x="609600" y="3239943"/>
            <a:ext cx="44196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sz="2000" dirty="0"/>
              <a:t>A </a:t>
            </a:r>
            <a:r>
              <a:rPr lang="en-US" sz="2000" dirty="0">
                <a:solidFill>
                  <a:schemeClr val="hlink"/>
                </a:solidFill>
              </a:rPr>
              <a:t>positively skewed</a:t>
            </a:r>
            <a:r>
              <a:rPr lang="en-US" sz="2000" dirty="0"/>
              <a:t> distribution (skewed to the right) has a tail that extends to the right in the direction of positive values. </a:t>
            </a:r>
          </a:p>
          <a:p>
            <a:pPr eaLnBrk="1" hangingPunct="1"/>
            <a:endParaRPr lang="en-US" sz="2000" dirty="0"/>
          </a:p>
          <a:p>
            <a:pPr eaLnBrk="1" hangingPunct="1"/>
            <a:endParaRPr lang="en-US" sz="2000" dirty="0"/>
          </a:p>
          <a:p>
            <a:pPr eaLnBrk="1" hangingPunct="1"/>
            <a:r>
              <a:rPr lang="en-US" sz="2000" dirty="0"/>
              <a:t>A </a:t>
            </a:r>
            <a:r>
              <a:rPr lang="en-US" sz="2000" dirty="0">
                <a:solidFill>
                  <a:schemeClr val="hlink"/>
                </a:solidFill>
              </a:rPr>
              <a:t>negatively skewed</a:t>
            </a:r>
            <a:r>
              <a:rPr lang="en-US" sz="2000" dirty="0"/>
              <a:t> distribution (skewed to the left) has a tail that extends to the left in the direction of negative values.</a:t>
            </a:r>
          </a:p>
          <a:p>
            <a:pPr eaLnBrk="1" hangingPunct="1">
              <a:spcBef>
                <a:spcPct val="50000"/>
              </a:spcBef>
            </a:pPr>
            <a:endParaRPr lang="en-US" sz="2000" dirty="0"/>
          </a:p>
        </p:txBody>
      </p:sp>
    </p:spTree>
    <p:custDataLst>
      <p:tags r:id="rId2"/>
    </p:custDataLst>
    <p:extLst>
      <p:ext uri="{BB962C8B-B14F-4D97-AF65-F5344CB8AC3E}">
        <p14:creationId xmlns:p14="http://schemas.microsoft.com/office/powerpoint/2010/main" val="3297791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t>Symmetrical vs. Skewed</a:t>
            </a:r>
          </a:p>
        </p:txBody>
      </p:sp>
      <p:sp>
        <p:nvSpPr>
          <p:cNvPr id="359427" name="Rectangle 3"/>
          <p:cNvSpPr>
            <a:spLocks noGrp="1" noChangeArrowheads="1"/>
          </p:cNvSpPr>
          <p:nvPr>
            <p:ph type="body" idx="1"/>
          </p:nvPr>
        </p:nvSpPr>
        <p:spPr/>
        <p:txBody>
          <a:bodyPr/>
          <a:lstStyle/>
          <a:p>
            <a:endParaRPr lang="en-GB"/>
          </a:p>
        </p:txBody>
      </p:sp>
      <p:grpSp>
        <p:nvGrpSpPr>
          <p:cNvPr id="359428" name="Group 4"/>
          <p:cNvGrpSpPr>
            <a:grpSpLocks/>
          </p:cNvGrpSpPr>
          <p:nvPr/>
        </p:nvGrpSpPr>
        <p:grpSpPr bwMode="auto">
          <a:xfrm>
            <a:off x="952500" y="1600200"/>
            <a:ext cx="7239000" cy="5257800"/>
            <a:chOff x="672" y="864"/>
            <a:chExt cx="4560" cy="3312"/>
          </a:xfrm>
        </p:grpSpPr>
        <p:graphicFrame>
          <p:nvGraphicFramePr>
            <p:cNvPr id="359429" name="Object 5"/>
            <p:cNvGraphicFramePr>
              <a:graphicFrameLocks noChangeAspect="1"/>
            </p:cNvGraphicFramePr>
            <p:nvPr/>
          </p:nvGraphicFramePr>
          <p:xfrm>
            <a:off x="672" y="864"/>
            <a:ext cx="4560" cy="3312"/>
          </p:xfrm>
          <a:graphic>
            <a:graphicData uri="http://schemas.openxmlformats.org/presentationml/2006/ole">
              <mc:AlternateContent xmlns:mc="http://schemas.openxmlformats.org/markup-compatibility/2006">
                <mc:Choice xmlns:v="urn:schemas-microsoft-com:vml" Requires="v">
                  <p:oleObj spid="_x0000_s3090" name="Graph Sheet" r:id="rId4" imgW="3352680" imgH="2590560" progId="SPLUSGraphSheetFileType">
                    <p:embed/>
                  </p:oleObj>
                </mc:Choice>
                <mc:Fallback>
                  <p:oleObj name="Graph Sheet" r:id="rId4" imgW="3352680" imgH="2590560" progId="SPLUSGraphSheetFileTyp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883" t="9764" r="3883" b="3534"/>
                        <a:stretch>
                          <a:fillRect/>
                        </a:stretch>
                      </p:blipFill>
                      <p:spPr bwMode="auto">
                        <a:xfrm>
                          <a:off x="672" y="864"/>
                          <a:ext cx="4560" cy="33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9430" name="Text Box 6"/>
            <p:cNvSpPr txBox="1">
              <a:spLocks noChangeArrowheads="1"/>
            </p:cNvSpPr>
            <p:nvPr/>
          </p:nvSpPr>
          <p:spPr bwMode="auto">
            <a:xfrm>
              <a:off x="2400" y="1008"/>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a:solidFill>
                    <a:srgbClr val="FF5050"/>
                  </a:solidFill>
                </a:rPr>
                <a:t>Symmetric</a:t>
              </a:r>
            </a:p>
          </p:txBody>
        </p:sp>
        <p:sp>
          <p:nvSpPr>
            <p:cNvPr id="359431" name="Text Box 7"/>
            <p:cNvSpPr txBox="1">
              <a:spLocks noChangeArrowheads="1"/>
            </p:cNvSpPr>
            <p:nvPr/>
          </p:nvSpPr>
          <p:spPr bwMode="auto">
            <a:xfrm>
              <a:off x="1680" y="2544"/>
              <a:ext cx="7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a:solidFill>
                    <a:srgbClr val="FF5050"/>
                  </a:solidFill>
                </a:rPr>
                <a:t>Skewed Right</a:t>
              </a:r>
            </a:p>
          </p:txBody>
        </p:sp>
        <p:sp>
          <p:nvSpPr>
            <p:cNvPr id="359432" name="Text Box 8"/>
            <p:cNvSpPr txBox="1">
              <a:spLocks noChangeArrowheads="1"/>
            </p:cNvSpPr>
            <p:nvPr/>
          </p:nvSpPr>
          <p:spPr bwMode="auto">
            <a:xfrm>
              <a:off x="3408" y="2592"/>
              <a:ext cx="7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a:solidFill>
                    <a:srgbClr val="FF5050"/>
                  </a:solidFill>
                </a:rPr>
                <a:t>Skewed Left</a:t>
              </a:r>
            </a:p>
          </p:txBody>
        </p:sp>
        <p:sp>
          <p:nvSpPr>
            <p:cNvPr id="359433" name="Freeform 9"/>
            <p:cNvSpPr>
              <a:spLocks/>
            </p:cNvSpPr>
            <p:nvPr/>
          </p:nvSpPr>
          <p:spPr bwMode="auto">
            <a:xfrm>
              <a:off x="1997" y="2885"/>
              <a:ext cx="33" cy="706"/>
            </a:xfrm>
            <a:custGeom>
              <a:avLst/>
              <a:gdLst>
                <a:gd name="T0" fmla="*/ 33 w 33"/>
                <a:gd name="T1" fmla="*/ 0 h 706"/>
                <a:gd name="T2" fmla="*/ 0 w 33"/>
                <a:gd name="T3" fmla="*/ 369 h 706"/>
                <a:gd name="T4" fmla="*/ 8 w 33"/>
                <a:gd name="T5" fmla="*/ 706 h 706"/>
              </a:gdLst>
              <a:ahLst/>
              <a:cxnLst>
                <a:cxn ang="0">
                  <a:pos x="T0" y="T1"/>
                </a:cxn>
                <a:cxn ang="0">
                  <a:pos x="T2" y="T3"/>
                </a:cxn>
                <a:cxn ang="0">
                  <a:pos x="T4" y="T5"/>
                </a:cxn>
              </a:cxnLst>
              <a:rect l="0" t="0" r="r" b="b"/>
              <a:pathLst>
                <a:path w="33" h="706">
                  <a:moveTo>
                    <a:pt x="33" y="0"/>
                  </a:moveTo>
                  <a:cubicBezTo>
                    <a:pt x="26" y="124"/>
                    <a:pt x="17" y="246"/>
                    <a:pt x="0" y="369"/>
                  </a:cubicBezTo>
                  <a:cubicBezTo>
                    <a:pt x="3" y="481"/>
                    <a:pt x="8" y="706"/>
                    <a:pt x="8" y="706"/>
                  </a:cubicBezTo>
                </a:path>
              </a:pathLst>
            </a:custGeom>
            <a:noFill/>
            <a:ln w="9525">
              <a:solidFill>
                <a:srgbClr val="FF505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434" name="Freeform 10"/>
            <p:cNvSpPr>
              <a:spLocks/>
            </p:cNvSpPr>
            <p:nvPr/>
          </p:nvSpPr>
          <p:spPr bwMode="auto">
            <a:xfrm>
              <a:off x="3633" y="2934"/>
              <a:ext cx="197" cy="690"/>
            </a:xfrm>
            <a:custGeom>
              <a:avLst/>
              <a:gdLst>
                <a:gd name="T0" fmla="*/ 131 w 197"/>
                <a:gd name="T1" fmla="*/ 0 h 690"/>
                <a:gd name="T2" fmla="*/ 57 w 197"/>
                <a:gd name="T3" fmla="*/ 115 h 690"/>
                <a:gd name="T4" fmla="*/ 24 w 197"/>
                <a:gd name="T5" fmla="*/ 164 h 690"/>
                <a:gd name="T6" fmla="*/ 0 w 197"/>
                <a:gd name="T7" fmla="*/ 288 h 690"/>
                <a:gd name="T8" fmla="*/ 8 w 197"/>
                <a:gd name="T9" fmla="*/ 386 h 690"/>
                <a:gd name="T10" fmla="*/ 82 w 197"/>
                <a:gd name="T11" fmla="*/ 526 h 690"/>
                <a:gd name="T12" fmla="*/ 139 w 197"/>
                <a:gd name="T13" fmla="*/ 641 h 690"/>
                <a:gd name="T14" fmla="*/ 197 w 197"/>
                <a:gd name="T15" fmla="*/ 690 h 6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 h="690">
                  <a:moveTo>
                    <a:pt x="131" y="0"/>
                  </a:moveTo>
                  <a:cubicBezTo>
                    <a:pt x="98" y="34"/>
                    <a:pt x="81" y="75"/>
                    <a:pt x="57" y="115"/>
                  </a:cubicBezTo>
                  <a:cubicBezTo>
                    <a:pt x="47" y="132"/>
                    <a:pt x="24" y="164"/>
                    <a:pt x="24" y="164"/>
                  </a:cubicBezTo>
                  <a:cubicBezTo>
                    <a:pt x="13" y="208"/>
                    <a:pt x="6" y="242"/>
                    <a:pt x="0" y="288"/>
                  </a:cubicBezTo>
                  <a:cubicBezTo>
                    <a:pt x="3" y="321"/>
                    <a:pt x="4" y="353"/>
                    <a:pt x="8" y="386"/>
                  </a:cubicBezTo>
                  <a:cubicBezTo>
                    <a:pt x="14" y="430"/>
                    <a:pt x="65" y="483"/>
                    <a:pt x="82" y="526"/>
                  </a:cubicBezTo>
                  <a:cubicBezTo>
                    <a:pt x="101" y="572"/>
                    <a:pt x="97" y="602"/>
                    <a:pt x="139" y="641"/>
                  </a:cubicBezTo>
                  <a:cubicBezTo>
                    <a:pt x="158" y="659"/>
                    <a:pt x="179" y="672"/>
                    <a:pt x="197" y="690"/>
                  </a:cubicBezTo>
                </a:path>
              </a:pathLst>
            </a:custGeom>
            <a:noFill/>
            <a:ln w="9525">
              <a:solidFill>
                <a:srgbClr val="FF505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69884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Skewed Frequency Distributions</a:t>
            </a:r>
          </a:p>
        </p:txBody>
      </p:sp>
      <p:sp>
        <p:nvSpPr>
          <p:cNvPr id="361475" name="Rectangle 3"/>
          <p:cNvSpPr>
            <a:spLocks noGrp="1" noChangeArrowheads="1"/>
          </p:cNvSpPr>
          <p:nvPr>
            <p:ph type="body" idx="1"/>
          </p:nvPr>
        </p:nvSpPr>
        <p:spPr/>
        <p:txBody>
          <a:bodyPr/>
          <a:lstStyle/>
          <a:p>
            <a:r>
              <a:rPr lang="en-US" dirty="0"/>
              <a:t>Positively skewed</a:t>
            </a:r>
          </a:p>
          <a:p>
            <a:pPr lvl="1"/>
            <a:r>
              <a:rPr lang="en-US" dirty="0" smtClean="0"/>
              <a:t>Skewed </a:t>
            </a:r>
            <a:r>
              <a:rPr lang="en-US" dirty="0"/>
              <a:t>right</a:t>
            </a:r>
          </a:p>
          <a:p>
            <a:pPr lvl="1"/>
            <a:r>
              <a:rPr lang="en-US" dirty="0"/>
              <a:t>Tail trails to the right</a:t>
            </a:r>
          </a:p>
          <a:p>
            <a:pPr lvl="1"/>
            <a:r>
              <a:rPr lang="en-US" b="1" i="1" dirty="0"/>
              <a:t>*** The skew describes the skinny end ***</a:t>
            </a:r>
            <a:endParaRPr lang="en-US" dirty="0"/>
          </a:p>
          <a:p>
            <a:pPr lvl="1"/>
            <a:endParaRPr lang="en-US" dirty="0"/>
          </a:p>
        </p:txBody>
      </p:sp>
      <p:graphicFrame>
        <p:nvGraphicFramePr>
          <p:cNvPr id="361476" name="Object 4"/>
          <p:cNvGraphicFramePr>
            <a:graphicFrameLocks noChangeAspect="1"/>
          </p:cNvGraphicFramePr>
          <p:nvPr/>
        </p:nvGraphicFramePr>
        <p:xfrm>
          <a:off x="2287588" y="3657600"/>
          <a:ext cx="4570412" cy="3074988"/>
        </p:xfrm>
        <a:graphic>
          <a:graphicData uri="http://schemas.openxmlformats.org/presentationml/2006/ole">
            <mc:AlternateContent xmlns:mc="http://schemas.openxmlformats.org/markup-compatibility/2006">
              <mc:Choice xmlns:v="urn:schemas-microsoft-com:vml" Requires="v">
                <p:oleObj spid="_x0000_s4114" name="Worksheet" r:id="rId4" imgW="10744200" imgH="7226300" progId="Excel.Sheet.8">
                  <p:embed/>
                </p:oleObj>
              </mc:Choice>
              <mc:Fallback>
                <p:oleObj name="Worksheet" r:id="rId4" imgW="10744200" imgH="72263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588" y="3657600"/>
                        <a:ext cx="4570412" cy="307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9061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Skewed Frequency Distributions</a:t>
            </a:r>
          </a:p>
        </p:txBody>
      </p:sp>
      <p:sp>
        <p:nvSpPr>
          <p:cNvPr id="363523" name="Rectangle 3"/>
          <p:cNvSpPr>
            <a:spLocks noGrp="1" noChangeArrowheads="1"/>
          </p:cNvSpPr>
          <p:nvPr>
            <p:ph type="body" idx="1"/>
          </p:nvPr>
        </p:nvSpPr>
        <p:spPr/>
        <p:txBody>
          <a:bodyPr/>
          <a:lstStyle/>
          <a:p>
            <a:r>
              <a:rPr lang="en-US"/>
              <a:t>Negatively skewed</a:t>
            </a:r>
          </a:p>
          <a:p>
            <a:pPr lvl="1"/>
            <a:r>
              <a:rPr lang="en-US"/>
              <a:t>Skewed left</a:t>
            </a:r>
          </a:p>
          <a:p>
            <a:pPr lvl="1"/>
            <a:r>
              <a:rPr lang="en-US"/>
              <a:t>Tail trails to the left</a:t>
            </a:r>
          </a:p>
        </p:txBody>
      </p:sp>
      <p:graphicFrame>
        <p:nvGraphicFramePr>
          <p:cNvPr id="363524" name="Object 4"/>
          <p:cNvGraphicFramePr>
            <a:graphicFrameLocks noChangeAspect="1"/>
          </p:cNvGraphicFramePr>
          <p:nvPr/>
        </p:nvGraphicFramePr>
        <p:xfrm>
          <a:off x="2287588" y="3657600"/>
          <a:ext cx="4570412" cy="3073400"/>
        </p:xfrm>
        <a:graphic>
          <a:graphicData uri="http://schemas.openxmlformats.org/presentationml/2006/ole">
            <mc:AlternateContent xmlns:mc="http://schemas.openxmlformats.org/markup-compatibility/2006">
              <mc:Choice xmlns:v="urn:schemas-microsoft-com:vml" Requires="v">
                <p:oleObj spid="_x0000_s5138" name="Worksheet" r:id="rId4" imgW="10744200" imgH="7226300" progId="Excel.Sheet.8">
                  <p:embed/>
                </p:oleObj>
              </mc:Choice>
              <mc:Fallback>
                <p:oleObj name="Worksheet" r:id="rId4" imgW="10744200" imgH="72263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588" y="3657600"/>
                        <a:ext cx="4570412"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2316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b="1">
                <a:solidFill>
                  <a:schemeClr val="tx1"/>
                </a:solidFill>
                <a:latin typeface="Arial" charset="0"/>
              </a:defRPr>
            </a:lvl1pPr>
            <a:lvl2pPr marL="742950" indent="-285750" defTabSz="852488" eaLnBrk="0" hangingPunct="0">
              <a:defRPr sz="2400" b="1">
                <a:solidFill>
                  <a:schemeClr val="tx1"/>
                </a:solidFill>
                <a:latin typeface="Arial" charset="0"/>
              </a:defRPr>
            </a:lvl2pPr>
            <a:lvl3pPr marL="1143000" indent="-228600" defTabSz="852488" eaLnBrk="0" hangingPunct="0">
              <a:defRPr sz="2400" b="1">
                <a:solidFill>
                  <a:schemeClr val="tx1"/>
                </a:solidFill>
                <a:latin typeface="Arial" charset="0"/>
              </a:defRPr>
            </a:lvl3pPr>
            <a:lvl4pPr marL="1600200" indent="-228600" defTabSz="852488" eaLnBrk="0" hangingPunct="0">
              <a:defRPr sz="2400" b="1">
                <a:solidFill>
                  <a:schemeClr val="tx1"/>
                </a:solidFill>
                <a:latin typeface="Arial" charset="0"/>
              </a:defRPr>
            </a:lvl4pPr>
            <a:lvl5pPr marL="2057400" indent="-228600" defTabSz="852488" eaLnBrk="0" hangingPunct="0">
              <a:defRPr sz="2400" b="1">
                <a:solidFill>
                  <a:schemeClr val="tx1"/>
                </a:solidFill>
                <a:latin typeface="Arial" charset="0"/>
              </a:defRPr>
            </a:lvl5pPr>
            <a:lvl6pPr marL="2514600" indent="-228600" defTabSz="852488" eaLnBrk="0" fontAlgn="base" hangingPunct="0">
              <a:spcBef>
                <a:spcPct val="0"/>
              </a:spcBef>
              <a:spcAft>
                <a:spcPct val="0"/>
              </a:spcAft>
              <a:defRPr sz="2400" b="1">
                <a:solidFill>
                  <a:schemeClr val="tx1"/>
                </a:solidFill>
                <a:latin typeface="Arial" charset="0"/>
              </a:defRPr>
            </a:lvl6pPr>
            <a:lvl7pPr marL="2971800" indent="-228600" defTabSz="852488" eaLnBrk="0" fontAlgn="base" hangingPunct="0">
              <a:spcBef>
                <a:spcPct val="0"/>
              </a:spcBef>
              <a:spcAft>
                <a:spcPct val="0"/>
              </a:spcAft>
              <a:defRPr sz="2400" b="1">
                <a:solidFill>
                  <a:schemeClr val="tx1"/>
                </a:solidFill>
                <a:latin typeface="Arial" charset="0"/>
              </a:defRPr>
            </a:lvl7pPr>
            <a:lvl8pPr marL="3429000" indent="-228600" defTabSz="852488" eaLnBrk="0" fontAlgn="base" hangingPunct="0">
              <a:spcBef>
                <a:spcPct val="0"/>
              </a:spcBef>
              <a:spcAft>
                <a:spcPct val="0"/>
              </a:spcAft>
              <a:defRPr sz="2400" b="1">
                <a:solidFill>
                  <a:schemeClr val="tx1"/>
                </a:solidFill>
                <a:latin typeface="Arial" charset="0"/>
              </a:defRPr>
            </a:lvl8pPr>
            <a:lvl9pPr marL="3886200" indent="-228600" defTabSz="852488" eaLnBrk="0" fontAlgn="base" hangingPunct="0">
              <a:spcBef>
                <a:spcPct val="0"/>
              </a:spcBef>
              <a:spcAft>
                <a:spcPct val="0"/>
              </a:spcAft>
              <a:defRPr sz="2400" b="1">
                <a:solidFill>
                  <a:schemeClr val="tx1"/>
                </a:solidFill>
                <a:latin typeface="Arial" charset="0"/>
              </a:defRPr>
            </a:lvl9pPr>
          </a:lstStyle>
          <a:p>
            <a:pPr eaLnBrk="1" hangingPunct="1"/>
            <a:r>
              <a:rPr lang="en-US" sz="1000" b="0"/>
              <a:t>Statistics for Business and Economics</a:t>
            </a:r>
          </a:p>
        </p:txBody>
      </p:sp>
      <p:sp>
        <p:nvSpPr>
          <p:cNvPr id="430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b="1">
                <a:solidFill>
                  <a:schemeClr val="tx1"/>
                </a:solidFill>
                <a:latin typeface="Arial" charset="0"/>
              </a:defRPr>
            </a:lvl1pPr>
            <a:lvl2pPr marL="742950" indent="-285750" defTabSz="852488" eaLnBrk="0" hangingPunct="0">
              <a:defRPr sz="2400" b="1">
                <a:solidFill>
                  <a:schemeClr val="tx1"/>
                </a:solidFill>
                <a:latin typeface="Arial" charset="0"/>
              </a:defRPr>
            </a:lvl2pPr>
            <a:lvl3pPr marL="1143000" indent="-228600" defTabSz="852488" eaLnBrk="0" hangingPunct="0">
              <a:defRPr sz="2400" b="1">
                <a:solidFill>
                  <a:schemeClr val="tx1"/>
                </a:solidFill>
                <a:latin typeface="Arial" charset="0"/>
              </a:defRPr>
            </a:lvl3pPr>
            <a:lvl4pPr marL="1600200" indent="-228600" defTabSz="852488" eaLnBrk="0" hangingPunct="0">
              <a:defRPr sz="2400" b="1">
                <a:solidFill>
                  <a:schemeClr val="tx1"/>
                </a:solidFill>
                <a:latin typeface="Arial" charset="0"/>
              </a:defRPr>
            </a:lvl4pPr>
            <a:lvl5pPr marL="2057400" indent="-228600" defTabSz="852488" eaLnBrk="0" hangingPunct="0">
              <a:defRPr sz="2400" b="1">
                <a:solidFill>
                  <a:schemeClr val="tx1"/>
                </a:solidFill>
                <a:latin typeface="Arial" charset="0"/>
              </a:defRPr>
            </a:lvl5pPr>
            <a:lvl6pPr marL="2514600" indent="-228600" defTabSz="852488" eaLnBrk="0" fontAlgn="base" hangingPunct="0">
              <a:spcBef>
                <a:spcPct val="0"/>
              </a:spcBef>
              <a:spcAft>
                <a:spcPct val="0"/>
              </a:spcAft>
              <a:defRPr sz="2400" b="1">
                <a:solidFill>
                  <a:schemeClr val="tx1"/>
                </a:solidFill>
                <a:latin typeface="Arial" charset="0"/>
              </a:defRPr>
            </a:lvl6pPr>
            <a:lvl7pPr marL="2971800" indent="-228600" defTabSz="852488" eaLnBrk="0" fontAlgn="base" hangingPunct="0">
              <a:spcBef>
                <a:spcPct val="0"/>
              </a:spcBef>
              <a:spcAft>
                <a:spcPct val="0"/>
              </a:spcAft>
              <a:defRPr sz="2400" b="1">
                <a:solidFill>
                  <a:schemeClr val="tx1"/>
                </a:solidFill>
                <a:latin typeface="Arial" charset="0"/>
              </a:defRPr>
            </a:lvl7pPr>
            <a:lvl8pPr marL="3429000" indent="-228600" defTabSz="852488" eaLnBrk="0" fontAlgn="base" hangingPunct="0">
              <a:spcBef>
                <a:spcPct val="0"/>
              </a:spcBef>
              <a:spcAft>
                <a:spcPct val="0"/>
              </a:spcAft>
              <a:defRPr sz="2400" b="1">
                <a:solidFill>
                  <a:schemeClr val="tx1"/>
                </a:solidFill>
                <a:latin typeface="Arial" charset="0"/>
              </a:defRPr>
            </a:lvl8pPr>
            <a:lvl9pPr marL="3886200" indent="-228600" defTabSz="852488" eaLnBrk="0" fontAlgn="base" hangingPunct="0">
              <a:spcBef>
                <a:spcPct val="0"/>
              </a:spcBef>
              <a:spcAft>
                <a:spcPct val="0"/>
              </a:spcAft>
              <a:defRPr sz="2400" b="1">
                <a:solidFill>
                  <a:schemeClr val="tx1"/>
                </a:solidFill>
                <a:latin typeface="Arial" charset="0"/>
              </a:defRPr>
            </a:lvl9pPr>
          </a:lstStyle>
          <a:p>
            <a:pPr eaLnBrk="1" hangingPunct="1"/>
            <a:r>
              <a:rPr lang="en-US" sz="1000" b="0"/>
              <a:t>Chap 3-</a:t>
            </a:r>
            <a:fld id="{13B70EB2-4E39-42E8-BAE9-E390DCEAB1D9}" type="slidenum">
              <a:rPr lang="en-US" sz="1000" b="0"/>
              <a:pPr eaLnBrk="1" hangingPunct="1"/>
              <a:t>18</a:t>
            </a:fld>
            <a:endParaRPr lang="en-US" sz="1000" b="0"/>
          </a:p>
        </p:txBody>
      </p:sp>
      <p:sp>
        <p:nvSpPr>
          <p:cNvPr id="43012" name="Rectangle 45"/>
          <p:cNvSpPr>
            <a:spLocks noChangeArrowheads="1"/>
          </p:cNvSpPr>
          <p:nvPr/>
        </p:nvSpPr>
        <p:spPr bwMode="auto">
          <a:xfrm>
            <a:off x="6096000" y="3733800"/>
            <a:ext cx="2895600" cy="2438400"/>
          </a:xfrm>
          <a:prstGeom prst="rect">
            <a:avLst/>
          </a:prstGeom>
          <a:solidFill>
            <a:srgbClr val="FDE0BD"/>
          </a:solidFill>
          <a:ln w="9525">
            <a:solidFill>
              <a:schemeClr val="tx1"/>
            </a:solidFill>
            <a:miter lim="800000"/>
            <a:headEnd/>
            <a:tailEnd/>
          </a:ln>
        </p:spPr>
        <p:txBody>
          <a:bodyPr wrap="none" anchor="ctr"/>
          <a:lstStyle/>
          <a:p>
            <a:endParaRPr lang="sk-SK"/>
          </a:p>
        </p:txBody>
      </p:sp>
      <p:sp>
        <p:nvSpPr>
          <p:cNvPr id="43013" name="Rectangle 46"/>
          <p:cNvSpPr>
            <a:spLocks noChangeArrowheads="1"/>
          </p:cNvSpPr>
          <p:nvPr/>
        </p:nvSpPr>
        <p:spPr bwMode="auto">
          <a:xfrm>
            <a:off x="152400" y="3733800"/>
            <a:ext cx="2895600" cy="2438400"/>
          </a:xfrm>
          <a:prstGeom prst="rect">
            <a:avLst/>
          </a:prstGeom>
          <a:solidFill>
            <a:srgbClr val="FDE0BD"/>
          </a:solidFill>
          <a:ln w="9525">
            <a:solidFill>
              <a:schemeClr val="tx1"/>
            </a:solidFill>
            <a:miter lim="800000"/>
            <a:headEnd/>
            <a:tailEnd/>
          </a:ln>
        </p:spPr>
        <p:txBody>
          <a:bodyPr wrap="none" anchor="ctr"/>
          <a:lstStyle/>
          <a:p>
            <a:endParaRPr lang="sk-SK"/>
          </a:p>
        </p:txBody>
      </p:sp>
      <p:sp>
        <p:nvSpPr>
          <p:cNvPr id="43014" name="Rectangle 44"/>
          <p:cNvSpPr>
            <a:spLocks noChangeArrowheads="1"/>
          </p:cNvSpPr>
          <p:nvPr/>
        </p:nvSpPr>
        <p:spPr bwMode="auto">
          <a:xfrm>
            <a:off x="3124200" y="3733800"/>
            <a:ext cx="2895600" cy="2438400"/>
          </a:xfrm>
          <a:prstGeom prst="rect">
            <a:avLst/>
          </a:prstGeom>
          <a:solidFill>
            <a:srgbClr val="FDE0BD"/>
          </a:solidFill>
          <a:ln w="9525">
            <a:solidFill>
              <a:schemeClr val="tx2"/>
            </a:solidFill>
            <a:miter lim="800000"/>
            <a:headEnd/>
            <a:tailEnd/>
          </a:ln>
        </p:spPr>
        <p:txBody>
          <a:bodyPr wrap="none" anchor="ctr"/>
          <a:lstStyle/>
          <a:p>
            <a:endParaRPr lang="sk-SK"/>
          </a:p>
        </p:txBody>
      </p:sp>
      <p:sp>
        <p:nvSpPr>
          <p:cNvPr id="43015" name="Rectangle 2"/>
          <p:cNvSpPr>
            <a:spLocks noGrp="1" noChangeArrowheads="1"/>
          </p:cNvSpPr>
          <p:nvPr>
            <p:ph type="title"/>
          </p:nvPr>
        </p:nvSpPr>
        <p:spPr/>
        <p:txBody>
          <a:bodyPr/>
          <a:lstStyle/>
          <a:p>
            <a:pPr eaLnBrk="1" hangingPunct="1">
              <a:lnSpc>
                <a:spcPct val="80000"/>
              </a:lnSpc>
            </a:pPr>
            <a:r>
              <a:rPr lang="en-US" smtClean="0"/>
              <a:t>Shape of a Distribution</a:t>
            </a:r>
          </a:p>
        </p:txBody>
      </p:sp>
      <p:sp>
        <p:nvSpPr>
          <p:cNvPr id="43016" name="Rectangle 3"/>
          <p:cNvSpPr>
            <a:spLocks noGrp="1" noChangeArrowheads="1"/>
          </p:cNvSpPr>
          <p:nvPr>
            <p:ph type="body" idx="1"/>
          </p:nvPr>
        </p:nvSpPr>
        <p:spPr>
          <a:xfrm>
            <a:off x="838200" y="1868488"/>
            <a:ext cx="8077200" cy="1743075"/>
          </a:xfrm>
        </p:spPr>
        <p:txBody>
          <a:bodyPr>
            <a:normAutofit lnSpcReduction="10000"/>
          </a:bodyPr>
          <a:lstStyle/>
          <a:p>
            <a:pPr eaLnBrk="1" hangingPunct="1">
              <a:lnSpc>
                <a:spcPct val="110000"/>
              </a:lnSpc>
            </a:pPr>
            <a:r>
              <a:rPr lang="en-US" smtClean="0"/>
              <a:t>Describes how data are distributed</a:t>
            </a:r>
          </a:p>
          <a:p>
            <a:pPr eaLnBrk="1" hangingPunct="1">
              <a:lnSpc>
                <a:spcPct val="110000"/>
              </a:lnSpc>
            </a:pPr>
            <a:r>
              <a:rPr lang="en-US" smtClean="0"/>
              <a:t>Measures of </a:t>
            </a:r>
            <a:r>
              <a:rPr lang="en-US" smtClean="0">
                <a:solidFill>
                  <a:schemeClr val="folHlink"/>
                </a:solidFill>
              </a:rPr>
              <a:t>shape</a:t>
            </a:r>
          </a:p>
          <a:p>
            <a:pPr lvl="1" eaLnBrk="1" hangingPunct="1">
              <a:lnSpc>
                <a:spcPct val="110000"/>
              </a:lnSpc>
            </a:pPr>
            <a:r>
              <a:rPr lang="en-US" smtClean="0"/>
              <a:t>Symmetric or skewed</a:t>
            </a:r>
          </a:p>
        </p:txBody>
      </p:sp>
      <p:sp>
        <p:nvSpPr>
          <p:cNvPr id="43017" name="Freeform 4"/>
          <p:cNvSpPr>
            <a:spLocks/>
          </p:cNvSpPr>
          <p:nvPr/>
        </p:nvSpPr>
        <p:spPr bwMode="auto">
          <a:xfrm>
            <a:off x="2090738" y="4819650"/>
            <a:ext cx="452437" cy="1071563"/>
          </a:xfrm>
          <a:custGeom>
            <a:avLst/>
            <a:gdLst>
              <a:gd name="T0" fmla="*/ 715723476 w 285"/>
              <a:gd name="T1" fmla="*/ 1698586284 h 675"/>
              <a:gd name="T2" fmla="*/ 640118904 w 285"/>
              <a:gd name="T3" fmla="*/ 1680945983 h 675"/>
              <a:gd name="T4" fmla="*/ 602315825 w 285"/>
              <a:gd name="T5" fmla="*/ 1660784334 h 675"/>
              <a:gd name="T6" fmla="*/ 567033691 w 285"/>
              <a:gd name="T7" fmla="*/ 1633061818 h 675"/>
              <a:gd name="T8" fmla="*/ 529232199 w 285"/>
              <a:gd name="T9" fmla="*/ 1595260264 h 675"/>
              <a:gd name="T10" fmla="*/ 491429120 w 285"/>
              <a:gd name="T11" fmla="*/ 1542336184 h 675"/>
              <a:gd name="T12" fmla="*/ 453627628 w 285"/>
              <a:gd name="T13" fmla="*/ 1469252439 h 675"/>
              <a:gd name="T14" fmla="*/ 378022957 w 285"/>
              <a:gd name="T15" fmla="*/ 1275199593 h 675"/>
              <a:gd name="T16" fmla="*/ 299897439 w 285"/>
              <a:gd name="T17" fmla="*/ 997982377 h 675"/>
              <a:gd name="T18" fmla="*/ 229333173 w 285"/>
              <a:gd name="T19" fmla="*/ 662802155 h 675"/>
              <a:gd name="T20" fmla="*/ 191531631 w 285"/>
              <a:gd name="T21" fmla="*/ 496471826 h 675"/>
              <a:gd name="T22" fmla="*/ 153728551 w 285"/>
              <a:gd name="T23" fmla="*/ 335181709 h 675"/>
              <a:gd name="T24" fmla="*/ 113406113 w 285"/>
              <a:gd name="T25" fmla="*/ 196572258 h 675"/>
              <a:gd name="T26" fmla="*/ 75604596 w 285"/>
              <a:gd name="T27" fmla="*/ 90725659 h 675"/>
              <a:gd name="T28" fmla="*/ 37801504 w 285"/>
              <a:gd name="T29" fmla="*/ 25201571 h 675"/>
              <a:gd name="T30" fmla="*/ 0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5"/>
              <a:gd name="T49" fmla="*/ 0 h 675"/>
              <a:gd name="T50" fmla="*/ 285 w 285"/>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5" h="675">
                <a:moveTo>
                  <a:pt x="284" y="674"/>
                </a:moveTo>
                <a:lnTo>
                  <a:pt x="254" y="667"/>
                </a:lnTo>
                <a:lnTo>
                  <a:pt x="239" y="659"/>
                </a:lnTo>
                <a:lnTo>
                  <a:pt x="225" y="648"/>
                </a:lnTo>
                <a:lnTo>
                  <a:pt x="210" y="633"/>
                </a:lnTo>
                <a:lnTo>
                  <a:pt x="195" y="612"/>
                </a:lnTo>
                <a:lnTo>
                  <a:pt x="180" y="583"/>
                </a:lnTo>
                <a:lnTo>
                  <a:pt x="150" y="506"/>
                </a:lnTo>
                <a:lnTo>
                  <a:pt x="119" y="396"/>
                </a:lnTo>
                <a:lnTo>
                  <a:pt x="91" y="263"/>
                </a:lnTo>
                <a:lnTo>
                  <a:pt x="76" y="197"/>
                </a:lnTo>
                <a:lnTo>
                  <a:pt x="61" y="133"/>
                </a:lnTo>
                <a:lnTo>
                  <a:pt x="45" y="78"/>
                </a:lnTo>
                <a:lnTo>
                  <a:pt x="30" y="36"/>
                </a:lnTo>
                <a:lnTo>
                  <a:pt x="15" y="10"/>
                </a:lnTo>
                <a:lnTo>
                  <a:pt x="0" y="0"/>
                </a:lnTo>
              </a:path>
            </a:pathLst>
          </a:custGeom>
          <a:noFill/>
          <a:ln w="254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8" name="Freeform 5"/>
          <p:cNvSpPr>
            <a:spLocks/>
          </p:cNvSpPr>
          <p:nvPr/>
        </p:nvSpPr>
        <p:spPr bwMode="auto">
          <a:xfrm>
            <a:off x="738188" y="4819650"/>
            <a:ext cx="1354137" cy="1071563"/>
          </a:xfrm>
          <a:custGeom>
            <a:avLst/>
            <a:gdLst>
              <a:gd name="T0" fmla="*/ 0 w 853"/>
              <a:gd name="T1" fmla="*/ 1698586284 h 675"/>
              <a:gd name="T2" fmla="*/ 226814013 w 853"/>
              <a:gd name="T3" fmla="*/ 1680945983 h 675"/>
              <a:gd name="T4" fmla="*/ 337700815 w 853"/>
              <a:gd name="T5" fmla="*/ 1660784334 h 675"/>
              <a:gd name="T6" fmla="*/ 451107078 w 853"/>
              <a:gd name="T7" fmla="*/ 1633061818 h 675"/>
              <a:gd name="T8" fmla="*/ 567034189 w 853"/>
              <a:gd name="T9" fmla="*/ 1595260264 h 675"/>
              <a:gd name="T10" fmla="*/ 677920992 w 853"/>
              <a:gd name="T11" fmla="*/ 1542336184 h 675"/>
              <a:gd name="T12" fmla="*/ 791328742 w 853"/>
              <a:gd name="T13" fmla="*/ 1469252439 h 675"/>
              <a:gd name="T14" fmla="*/ 1015621906 w 853"/>
              <a:gd name="T15" fmla="*/ 1275199593 h 675"/>
              <a:gd name="T16" fmla="*/ 1244956768 w 853"/>
              <a:gd name="T17" fmla="*/ 997982377 h 675"/>
              <a:gd name="T18" fmla="*/ 1469249734 w 853"/>
              <a:gd name="T19" fmla="*/ 662802155 h 675"/>
              <a:gd name="T20" fmla="*/ 1582657485 w 853"/>
              <a:gd name="T21" fmla="*/ 496471826 h 675"/>
              <a:gd name="T22" fmla="*/ 1698584993 w 853"/>
              <a:gd name="T23" fmla="*/ 335181709 h 675"/>
              <a:gd name="T24" fmla="*/ 1806950847 w 853"/>
              <a:gd name="T25" fmla="*/ 196572258 h 675"/>
              <a:gd name="T26" fmla="*/ 1922877958 w 853"/>
              <a:gd name="T27" fmla="*/ 90725659 h 675"/>
              <a:gd name="T28" fmla="*/ 2036285709 w 853"/>
              <a:gd name="T29" fmla="*/ 25201571 h 675"/>
              <a:gd name="T30" fmla="*/ 2147172511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53"/>
              <a:gd name="T49" fmla="*/ 0 h 675"/>
              <a:gd name="T50" fmla="*/ 853 w 853"/>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53" h="675">
                <a:moveTo>
                  <a:pt x="0" y="674"/>
                </a:moveTo>
                <a:lnTo>
                  <a:pt x="90" y="667"/>
                </a:lnTo>
                <a:lnTo>
                  <a:pt x="134" y="659"/>
                </a:lnTo>
                <a:lnTo>
                  <a:pt x="179" y="648"/>
                </a:lnTo>
                <a:lnTo>
                  <a:pt x="225" y="633"/>
                </a:lnTo>
                <a:lnTo>
                  <a:pt x="269" y="612"/>
                </a:lnTo>
                <a:lnTo>
                  <a:pt x="314" y="583"/>
                </a:lnTo>
                <a:lnTo>
                  <a:pt x="403" y="506"/>
                </a:lnTo>
                <a:lnTo>
                  <a:pt x="494" y="396"/>
                </a:lnTo>
                <a:lnTo>
                  <a:pt x="583" y="263"/>
                </a:lnTo>
                <a:lnTo>
                  <a:pt x="628" y="197"/>
                </a:lnTo>
                <a:lnTo>
                  <a:pt x="674" y="133"/>
                </a:lnTo>
                <a:lnTo>
                  <a:pt x="717" y="78"/>
                </a:lnTo>
                <a:lnTo>
                  <a:pt x="763" y="36"/>
                </a:lnTo>
                <a:lnTo>
                  <a:pt x="808" y="10"/>
                </a:lnTo>
                <a:lnTo>
                  <a:pt x="852" y="0"/>
                </a:lnTo>
              </a:path>
            </a:pathLst>
          </a:custGeom>
          <a:noFill/>
          <a:ln w="254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9" name="Freeform 6"/>
          <p:cNvSpPr>
            <a:spLocks/>
          </p:cNvSpPr>
          <p:nvPr/>
        </p:nvSpPr>
        <p:spPr bwMode="auto">
          <a:xfrm>
            <a:off x="4559300" y="4819650"/>
            <a:ext cx="904875" cy="1071563"/>
          </a:xfrm>
          <a:custGeom>
            <a:avLst/>
            <a:gdLst>
              <a:gd name="T0" fmla="*/ 1433969483 w 570"/>
              <a:gd name="T1" fmla="*/ 1698586284 h 675"/>
              <a:gd name="T2" fmla="*/ 1280239224 w 570"/>
              <a:gd name="T3" fmla="*/ 1680945983 h 675"/>
              <a:gd name="T4" fmla="*/ 1204634568 w 570"/>
              <a:gd name="T5" fmla="*/ 1660784334 h 675"/>
              <a:gd name="T6" fmla="*/ 1131550862 w 570"/>
              <a:gd name="T7" fmla="*/ 1633061818 h 675"/>
              <a:gd name="T8" fmla="*/ 1055946207 w 570"/>
              <a:gd name="T9" fmla="*/ 1595260264 h 675"/>
              <a:gd name="T10" fmla="*/ 980341552 w 570"/>
              <a:gd name="T11" fmla="*/ 1542336184 h 675"/>
              <a:gd name="T12" fmla="*/ 902215948 w 570"/>
              <a:gd name="T13" fmla="*/ 1469252439 h 675"/>
              <a:gd name="T14" fmla="*/ 756046750 w 570"/>
              <a:gd name="T15" fmla="*/ 1275199593 h 675"/>
              <a:gd name="T16" fmla="*/ 602318078 w 570"/>
              <a:gd name="T17" fmla="*/ 997982377 h 675"/>
              <a:gd name="T18" fmla="*/ 448587819 w 570"/>
              <a:gd name="T19" fmla="*/ 662802155 h 675"/>
              <a:gd name="T20" fmla="*/ 378023375 w 570"/>
              <a:gd name="T21" fmla="*/ 496471826 h 675"/>
              <a:gd name="T22" fmla="*/ 302418720 w 570"/>
              <a:gd name="T23" fmla="*/ 335181709 h 675"/>
              <a:gd name="T24" fmla="*/ 224294703 w 570"/>
              <a:gd name="T25" fmla="*/ 196572258 h 675"/>
              <a:gd name="T26" fmla="*/ 148689998 w 570"/>
              <a:gd name="T27" fmla="*/ 90725659 h 675"/>
              <a:gd name="T28" fmla="*/ 73085319 w 570"/>
              <a:gd name="T29" fmla="*/ 25201571 h 675"/>
              <a:gd name="T30" fmla="*/ 0 w 570"/>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0"/>
              <a:gd name="T49" fmla="*/ 0 h 675"/>
              <a:gd name="T50" fmla="*/ 570 w 570"/>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0" h="675">
                <a:moveTo>
                  <a:pt x="569" y="674"/>
                </a:moveTo>
                <a:lnTo>
                  <a:pt x="508" y="667"/>
                </a:lnTo>
                <a:lnTo>
                  <a:pt x="478" y="659"/>
                </a:lnTo>
                <a:lnTo>
                  <a:pt x="449" y="648"/>
                </a:lnTo>
                <a:lnTo>
                  <a:pt x="419" y="633"/>
                </a:lnTo>
                <a:lnTo>
                  <a:pt x="389" y="612"/>
                </a:lnTo>
                <a:lnTo>
                  <a:pt x="358" y="583"/>
                </a:lnTo>
                <a:lnTo>
                  <a:pt x="300" y="506"/>
                </a:lnTo>
                <a:lnTo>
                  <a:pt x="239" y="396"/>
                </a:lnTo>
                <a:lnTo>
                  <a:pt x="178" y="263"/>
                </a:lnTo>
                <a:lnTo>
                  <a:pt x="150" y="197"/>
                </a:lnTo>
                <a:lnTo>
                  <a:pt x="120" y="133"/>
                </a:lnTo>
                <a:lnTo>
                  <a:pt x="89" y="78"/>
                </a:lnTo>
                <a:lnTo>
                  <a:pt x="59" y="36"/>
                </a:lnTo>
                <a:lnTo>
                  <a:pt x="29" y="10"/>
                </a:lnTo>
                <a:lnTo>
                  <a:pt x="0" y="0"/>
                </a:lnTo>
              </a:path>
            </a:pathLst>
          </a:custGeom>
          <a:noFill/>
          <a:ln w="254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0" name="Freeform 7"/>
          <p:cNvSpPr>
            <a:spLocks/>
          </p:cNvSpPr>
          <p:nvPr/>
        </p:nvSpPr>
        <p:spPr bwMode="auto">
          <a:xfrm>
            <a:off x="3657600" y="4819650"/>
            <a:ext cx="903288" cy="1071563"/>
          </a:xfrm>
          <a:custGeom>
            <a:avLst/>
            <a:gdLst>
              <a:gd name="T0" fmla="*/ 0 w 569"/>
              <a:gd name="T1" fmla="*/ 1698586284 h 675"/>
              <a:gd name="T2" fmla="*/ 148690081 w 569"/>
              <a:gd name="T3" fmla="*/ 1680945983 h 675"/>
              <a:gd name="T4" fmla="*/ 224294827 w 569"/>
              <a:gd name="T5" fmla="*/ 1660784334 h 675"/>
              <a:gd name="T6" fmla="*/ 302418887 w 569"/>
              <a:gd name="T7" fmla="*/ 1633061818 h 675"/>
              <a:gd name="T8" fmla="*/ 378023584 w 569"/>
              <a:gd name="T9" fmla="*/ 1595260264 h 675"/>
              <a:gd name="T10" fmla="*/ 448588067 w 569"/>
              <a:gd name="T11" fmla="*/ 1542336184 h 675"/>
              <a:gd name="T12" fmla="*/ 526713714 w 569"/>
              <a:gd name="T13" fmla="*/ 1469252439 h 675"/>
              <a:gd name="T14" fmla="*/ 677923108 w 569"/>
              <a:gd name="T15" fmla="*/ 1275199593 h 675"/>
              <a:gd name="T16" fmla="*/ 826611551 w 569"/>
              <a:gd name="T17" fmla="*/ 997982377 h 675"/>
              <a:gd name="T18" fmla="*/ 980342094 w 569"/>
              <a:gd name="T19" fmla="*/ 662802155 h 675"/>
              <a:gd name="T20" fmla="*/ 1055946791 w 569"/>
              <a:gd name="T21" fmla="*/ 496471826 h 675"/>
              <a:gd name="T22" fmla="*/ 1131551488 w 569"/>
              <a:gd name="T23" fmla="*/ 335181709 h 675"/>
              <a:gd name="T24" fmla="*/ 1204635234 w 569"/>
              <a:gd name="T25" fmla="*/ 196572258 h 675"/>
              <a:gd name="T26" fmla="*/ 1280239931 w 569"/>
              <a:gd name="T27" fmla="*/ 90725659 h 675"/>
              <a:gd name="T28" fmla="*/ 1355844628 w 569"/>
              <a:gd name="T29" fmla="*/ 25201571 h 675"/>
              <a:gd name="T30" fmla="*/ 1431449325 w 569"/>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9"/>
              <a:gd name="T49" fmla="*/ 0 h 675"/>
              <a:gd name="T50" fmla="*/ 569 w 569"/>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9" h="675">
                <a:moveTo>
                  <a:pt x="0" y="674"/>
                </a:moveTo>
                <a:lnTo>
                  <a:pt x="59" y="667"/>
                </a:lnTo>
                <a:lnTo>
                  <a:pt x="89" y="659"/>
                </a:lnTo>
                <a:lnTo>
                  <a:pt x="120" y="648"/>
                </a:lnTo>
                <a:lnTo>
                  <a:pt x="150" y="633"/>
                </a:lnTo>
                <a:lnTo>
                  <a:pt x="178" y="612"/>
                </a:lnTo>
                <a:lnTo>
                  <a:pt x="209" y="583"/>
                </a:lnTo>
                <a:lnTo>
                  <a:pt x="269" y="506"/>
                </a:lnTo>
                <a:lnTo>
                  <a:pt x="328" y="396"/>
                </a:lnTo>
                <a:lnTo>
                  <a:pt x="389" y="263"/>
                </a:lnTo>
                <a:lnTo>
                  <a:pt x="419" y="197"/>
                </a:lnTo>
                <a:lnTo>
                  <a:pt x="449" y="133"/>
                </a:lnTo>
                <a:lnTo>
                  <a:pt x="478" y="78"/>
                </a:lnTo>
                <a:lnTo>
                  <a:pt x="508" y="36"/>
                </a:lnTo>
                <a:lnTo>
                  <a:pt x="538" y="10"/>
                </a:lnTo>
                <a:lnTo>
                  <a:pt x="568" y="0"/>
                </a:lnTo>
              </a:path>
            </a:pathLst>
          </a:custGeom>
          <a:noFill/>
          <a:ln w="254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1" name="Freeform 8"/>
          <p:cNvSpPr>
            <a:spLocks/>
          </p:cNvSpPr>
          <p:nvPr/>
        </p:nvSpPr>
        <p:spPr bwMode="auto">
          <a:xfrm>
            <a:off x="7194550" y="4795838"/>
            <a:ext cx="1354138" cy="1071562"/>
          </a:xfrm>
          <a:custGeom>
            <a:avLst/>
            <a:gdLst>
              <a:gd name="T0" fmla="*/ 2147174097 w 853"/>
              <a:gd name="T1" fmla="*/ 1698584699 h 675"/>
              <a:gd name="T2" fmla="*/ 1917840653 w 853"/>
              <a:gd name="T3" fmla="*/ 1680942826 h 675"/>
              <a:gd name="T4" fmla="*/ 1809473131 w 853"/>
              <a:gd name="T5" fmla="*/ 1660781196 h 675"/>
              <a:gd name="T6" fmla="*/ 1693545934 w 853"/>
              <a:gd name="T7" fmla="*/ 1633060294 h 675"/>
              <a:gd name="T8" fmla="*/ 1580139291 w 853"/>
              <a:gd name="T9" fmla="*/ 1595257188 h 675"/>
              <a:gd name="T10" fmla="*/ 1469252406 w 853"/>
              <a:gd name="T11" fmla="*/ 1542334744 h 675"/>
              <a:gd name="T12" fmla="*/ 1355844572 w 853"/>
              <a:gd name="T13" fmla="*/ 1469249480 h 675"/>
              <a:gd name="T14" fmla="*/ 1126511128 w 853"/>
              <a:gd name="T15" fmla="*/ 1275198403 h 675"/>
              <a:gd name="T16" fmla="*/ 902216409 w 853"/>
              <a:gd name="T17" fmla="*/ 997981445 h 675"/>
              <a:gd name="T18" fmla="*/ 677923080 w 853"/>
              <a:gd name="T19" fmla="*/ 662799949 h 675"/>
              <a:gd name="T20" fmla="*/ 564515245 w 853"/>
              <a:gd name="T21" fmla="*/ 496469775 h 675"/>
              <a:gd name="T22" fmla="*/ 448588048 w 853"/>
              <a:gd name="T23" fmla="*/ 335179809 h 675"/>
              <a:gd name="T24" fmla="*/ 340222015 w 853"/>
              <a:gd name="T25" fmla="*/ 196572074 h 675"/>
              <a:gd name="T26" fmla="*/ 224294818 w 853"/>
              <a:gd name="T27" fmla="*/ 90725575 h 675"/>
              <a:gd name="T28" fmla="*/ 110886934 w 853"/>
              <a:gd name="T29" fmla="*/ 25201548 h 675"/>
              <a:gd name="T30" fmla="*/ 0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53"/>
              <a:gd name="T49" fmla="*/ 0 h 675"/>
              <a:gd name="T50" fmla="*/ 853 w 853"/>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53" h="675">
                <a:moveTo>
                  <a:pt x="852" y="674"/>
                </a:moveTo>
                <a:lnTo>
                  <a:pt x="761" y="667"/>
                </a:lnTo>
                <a:lnTo>
                  <a:pt x="718" y="659"/>
                </a:lnTo>
                <a:lnTo>
                  <a:pt x="672" y="648"/>
                </a:lnTo>
                <a:lnTo>
                  <a:pt x="627" y="633"/>
                </a:lnTo>
                <a:lnTo>
                  <a:pt x="583" y="612"/>
                </a:lnTo>
                <a:lnTo>
                  <a:pt x="538" y="583"/>
                </a:lnTo>
                <a:lnTo>
                  <a:pt x="447" y="506"/>
                </a:lnTo>
                <a:lnTo>
                  <a:pt x="358" y="396"/>
                </a:lnTo>
                <a:lnTo>
                  <a:pt x="269" y="263"/>
                </a:lnTo>
                <a:lnTo>
                  <a:pt x="224" y="197"/>
                </a:lnTo>
                <a:lnTo>
                  <a:pt x="178" y="133"/>
                </a:lnTo>
                <a:lnTo>
                  <a:pt x="135" y="78"/>
                </a:lnTo>
                <a:lnTo>
                  <a:pt x="89" y="36"/>
                </a:lnTo>
                <a:lnTo>
                  <a:pt x="44" y="10"/>
                </a:lnTo>
                <a:lnTo>
                  <a:pt x="0" y="0"/>
                </a:lnTo>
              </a:path>
            </a:pathLst>
          </a:custGeom>
          <a:noFill/>
          <a:ln w="254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2" name="Freeform 9"/>
          <p:cNvSpPr>
            <a:spLocks/>
          </p:cNvSpPr>
          <p:nvPr/>
        </p:nvSpPr>
        <p:spPr bwMode="auto">
          <a:xfrm>
            <a:off x="6743700" y="4795838"/>
            <a:ext cx="452438" cy="1071562"/>
          </a:xfrm>
          <a:custGeom>
            <a:avLst/>
            <a:gdLst>
              <a:gd name="T0" fmla="*/ 0 w 285"/>
              <a:gd name="T1" fmla="*/ 1698584699 h 675"/>
              <a:gd name="T2" fmla="*/ 70564448 w 285"/>
              <a:gd name="T3" fmla="*/ 1680942826 h 675"/>
              <a:gd name="T4" fmla="*/ 108367635 w 285"/>
              <a:gd name="T5" fmla="*/ 1660781196 h 675"/>
              <a:gd name="T6" fmla="*/ 148690163 w 285"/>
              <a:gd name="T7" fmla="*/ 1633060294 h 675"/>
              <a:gd name="T8" fmla="*/ 186491738 w 285"/>
              <a:gd name="T9" fmla="*/ 1595257188 h 675"/>
              <a:gd name="T10" fmla="*/ 224294951 w 285"/>
              <a:gd name="T11" fmla="*/ 1542334744 h 675"/>
              <a:gd name="T12" fmla="*/ 262096527 w 285"/>
              <a:gd name="T13" fmla="*/ 1469249480 h 675"/>
              <a:gd name="T14" fmla="*/ 337701265 w 285"/>
              <a:gd name="T15" fmla="*/ 1275198403 h 675"/>
              <a:gd name="T16" fmla="*/ 415826956 w 285"/>
              <a:gd name="T17" fmla="*/ 997981445 h 675"/>
              <a:gd name="T18" fmla="*/ 486391478 w 285"/>
              <a:gd name="T19" fmla="*/ 662799949 h 675"/>
              <a:gd name="T20" fmla="*/ 524193053 w 285"/>
              <a:gd name="T21" fmla="*/ 496469775 h 675"/>
              <a:gd name="T22" fmla="*/ 561996216 w 285"/>
              <a:gd name="T23" fmla="*/ 335179809 h 675"/>
              <a:gd name="T24" fmla="*/ 602318744 w 285"/>
              <a:gd name="T25" fmla="*/ 196572074 h 675"/>
              <a:gd name="T26" fmla="*/ 640120319 w 285"/>
              <a:gd name="T27" fmla="*/ 90725575 h 675"/>
              <a:gd name="T28" fmla="*/ 677923482 w 285"/>
              <a:gd name="T29" fmla="*/ 25201548 h 675"/>
              <a:gd name="T30" fmla="*/ 715725058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5"/>
              <a:gd name="T49" fmla="*/ 0 h 675"/>
              <a:gd name="T50" fmla="*/ 285 w 285"/>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5" h="675">
                <a:moveTo>
                  <a:pt x="0" y="674"/>
                </a:moveTo>
                <a:lnTo>
                  <a:pt x="28" y="667"/>
                </a:lnTo>
                <a:lnTo>
                  <a:pt x="43" y="659"/>
                </a:lnTo>
                <a:lnTo>
                  <a:pt x="59" y="648"/>
                </a:lnTo>
                <a:lnTo>
                  <a:pt x="74" y="633"/>
                </a:lnTo>
                <a:lnTo>
                  <a:pt x="89" y="612"/>
                </a:lnTo>
                <a:lnTo>
                  <a:pt x="104" y="583"/>
                </a:lnTo>
                <a:lnTo>
                  <a:pt x="134" y="506"/>
                </a:lnTo>
                <a:lnTo>
                  <a:pt x="165" y="396"/>
                </a:lnTo>
                <a:lnTo>
                  <a:pt x="193" y="263"/>
                </a:lnTo>
                <a:lnTo>
                  <a:pt x="208" y="197"/>
                </a:lnTo>
                <a:lnTo>
                  <a:pt x="223" y="133"/>
                </a:lnTo>
                <a:lnTo>
                  <a:pt x="239" y="78"/>
                </a:lnTo>
                <a:lnTo>
                  <a:pt x="254" y="36"/>
                </a:lnTo>
                <a:lnTo>
                  <a:pt x="269" y="10"/>
                </a:lnTo>
                <a:lnTo>
                  <a:pt x="284" y="0"/>
                </a:lnTo>
              </a:path>
            </a:pathLst>
          </a:custGeom>
          <a:noFill/>
          <a:ln w="254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7" name="Rectangle 10"/>
          <p:cNvSpPr>
            <a:spLocks noChangeArrowheads="1"/>
          </p:cNvSpPr>
          <p:nvPr/>
        </p:nvSpPr>
        <p:spPr bwMode="auto">
          <a:xfrm>
            <a:off x="3144838" y="4306888"/>
            <a:ext cx="2973387" cy="3968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2000" dirty="0">
                <a:solidFill>
                  <a:schemeClr val="tx2"/>
                </a:solidFill>
                <a:cs typeface="+mn-cs"/>
              </a:rPr>
              <a:t>Mean =</a:t>
            </a:r>
            <a:r>
              <a:rPr lang="en-US" sz="2000" dirty="0">
                <a:solidFill>
                  <a:srgbClr val="FF0000"/>
                </a:solidFill>
                <a:cs typeface="+mn-cs"/>
              </a:rPr>
              <a:t> Median = </a:t>
            </a:r>
            <a:r>
              <a:rPr lang="en-US" sz="2000" dirty="0">
                <a:solidFill>
                  <a:schemeClr val="accent1">
                    <a:lumMod val="60000"/>
                    <a:lumOff val="40000"/>
                  </a:schemeClr>
                </a:solidFill>
                <a:cs typeface="+mn-cs"/>
              </a:rPr>
              <a:t>Mode</a:t>
            </a:r>
            <a:endParaRPr lang="en-US" sz="1800" dirty="0">
              <a:solidFill>
                <a:schemeClr val="accent1">
                  <a:lumMod val="60000"/>
                  <a:lumOff val="40000"/>
                </a:schemeClr>
              </a:solidFill>
              <a:cs typeface="+mn-cs"/>
            </a:endParaRPr>
          </a:p>
        </p:txBody>
      </p:sp>
      <p:sp>
        <p:nvSpPr>
          <p:cNvPr id="43024" name="Rectangle 11"/>
          <p:cNvSpPr>
            <a:spLocks noChangeArrowheads="1"/>
          </p:cNvSpPr>
          <p:nvPr/>
        </p:nvSpPr>
        <p:spPr bwMode="auto">
          <a:xfrm>
            <a:off x="4779963" y="4318000"/>
            <a:ext cx="244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800">
                <a:solidFill>
                  <a:srgbClr val="FF0000"/>
                </a:solidFill>
              </a:rPr>
              <a:t> </a:t>
            </a:r>
          </a:p>
        </p:txBody>
      </p:sp>
      <p:sp>
        <p:nvSpPr>
          <p:cNvPr id="43025" name="Rectangle 12"/>
          <p:cNvSpPr>
            <a:spLocks noChangeArrowheads="1"/>
          </p:cNvSpPr>
          <p:nvPr/>
        </p:nvSpPr>
        <p:spPr bwMode="auto">
          <a:xfrm>
            <a:off x="6164263" y="4648200"/>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sk-SK"/>
          </a:p>
        </p:txBody>
      </p:sp>
      <p:sp>
        <p:nvSpPr>
          <p:cNvPr id="18450" name="Rectangle 13"/>
          <p:cNvSpPr>
            <a:spLocks noChangeArrowheads="1"/>
          </p:cNvSpPr>
          <p:nvPr/>
        </p:nvSpPr>
        <p:spPr bwMode="auto">
          <a:xfrm>
            <a:off x="152400" y="4332288"/>
            <a:ext cx="2971800" cy="3968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2000" dirty="0">
                <a:solidFill>
                  <a:schemeClr val="tx2"/>
                </a:solidFill>
                <a:cs typeface="+mn-cs"/>
              </a:rPr>
              <a:t>Mean &lt;</a:t>
            </a:r>
            <a:r>
              <a:rPr lang="en-US" sz="2000" dirty="0">
                <a:solidFill>
                  <a:srgbClr val="FF0000"/>
                </a:solidFill>
                <a:cs typeface="+mn-cs"/>
              </a:rPr>
              <a:t> Median &lt; </a:t>
            </a:r>
            <a:r>
              <a:rPr lang="en-US" sz="2000" dirty="0">
                <a:solidFill>
                  <a:schemeClr val="accent1">
                    <a:lumMod val="60000"/>
                    <a:lumOff val="40000"/>
                  </a:schemeClr>
                </a:solidFill>
                <a:cs typeface="+mn-cs"/>
              </a:rPr>
              <a:t>Mode</a:t>
            </a:r>
          </a:p>
        </p:txBody>
      </p:sp>
      <p:sp>
        <p:nvSpPr>
          <p:cNvPr id="43027" name="Rectangle 14"/>
          <p:cNvSpPr>
            <a:spLocks noChangeArrowheads="1"/>
          </p:cNvSpPr>
          <p:nvPr/>
        </p:nvSpPr>
        <p:spPr bwMode="auto">
          <a:xfrm>
            <a:off x="2393950" y="4665663"/>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sk-SK"/>
          </a:p>
        </p:txBody>
      </p:sp>
      <p:sp>
        <p:nvSpPr>
          <p:cNvPr id="18452" name="Rectangle 15"/>
          <p:cNvSpPr>
            <a:spLocks noChangeArrowheads="1"/>
          </p:cNvSpPr>
          <p:nvPr/>
        </p:nvSpPr>
        <p:spPr bwMode="auto">
          <a:xfrm>
            <a:off x="5999163" y="4343400"/>
            <a:ext cx="3035300" cy="396875"/>
          </a:xfrm>
          <a:prstGeom prst="rect">
            <a:avLst/>
          </a:prstGeom>
          <a:noFill/>
          <a:ln w="12700">
            <a:noFill/>
            <a:miter lim="800000"/>
            <a:headEnd/>
            <a:tailEnd/>
          </a:ln>
          <a:effectLst/>
        </p:spPr>
        <p:txBody>
          <a:bodyPr lIns="90488" tIns="44450" rIns="90488" bIns="44450">
            <a:spAutoFit/>
          </a:bodyPr>
          <a:lstStyle/>
          <a:p>
            <a:pPr eaLnBrk="0" hangingPunct="0">
              <a:defRPr/>
            </a:pPr>
            <a:r>
              <a:rPr lang="en-US" sz="1800" dirty="0">
                <a:solidFill>
                  <a:srgbClr val="FF00FF"/>
                </a:solidFill>
                <a:cs typeface="+mn-cs"/>
              </a:rPr>
              <a:t> </a:t>
            </a:r>
            <a:r>
              <a:rPr lang="en-US" sz="2000" dirty="0">
                <a:solidFill>
                  <a:schemeClr val="tx2"/>
                </a:solidFill>
                <a:cs typeface="+mn-cs"/>
              </a:rPr>
              <a:t>Mean</a:t>
            </a:r>
            <a:r>
              <a:rPr lang="en-US" sz="2000" dirty="0">
                <a:solidFill>
                  <a:srgbClr val="FF0000"/>
                </a:solidFill>
                <a:cs typeface="+mn-cs"/>
              </a:rPr>
              <a:t> &lt;Median </a:t>
            </a:r>
            <a:r>
              <a:rPr lang="en-US" sz="2000" dirty="0">
                <a:solidFill>
                  <a:schemeClr val="tx2"/>
                </a:solidFill>
                <a:cs typeface="+mn-cs"/>
              </a:rPr>
              <a:t>&lt; </a:t>
            </a:r>
            <a:r>
              <a:rPr lang="en-US" sz="2000" dirty="0">
                <a:solidFill>
                  <a:schemeClr val="accent1">
                    <a:lumMod val="60000"/>
                    <a:lumOff val="40000"/>
                  </a:schemeClr>
                </a:solidFill>
                <a:cs typeface="+mn-cs"/>
              </a:rPr>
              <a:t>Mode</a:t>
            </a:r>
            <a:endParaRPr lang="en-US" sz="1800" dirty="0">
              <a:solidFill>
                <a:schemeClr val="accent1">
                  <a:lumMod val="60000"/>
                  <a:lumOff val="40000"/>
                </a:schemeClr>
              </a:solidFill>
              <a:cs typeface="+mn-cs"/>
            </a:endParaRPr>
          </a:p>
        </p:txBody>
      </p:sp>
      <p:sp>
        <p:nvSpPr>
          <p:cNvPr id="43029" name="Rectangle 16"/>
          <p:cNvSpPr>
            <a:spLocks noChangeArrowheads="1"/>
          </p:cNvSpPr>
          <p:nvPr/>
        </p:nvSpPr>
        <p:spPr bwMode="auto">
          <a:xfrm>
            <a:off x="8666163" y="4648200"/>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sk-SK"/>
          </a:p>
        </p:txBody>
      </p:sp>
      <p:sp>
        <p:nvSpPr>
          <p:cNvPr id="43030" name="Line 18"/>
          <p:cNvSpPr>
            <a:spLocks noChangeShapeType="1"/>
          </p:cNvSpPr>
          <p:nvPr/>
        </p:nvSpPr>
        <p:spPr bwMode="auto">
          <a:xfrm flipH="1">
            <a:off x="7391400" y="4876800"/>
            <a:ext cx="0" cy="1066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19"/>
          <p:cNvSpPr>
            <a:spLocks noChangeShapeType="1"/>
          </p:cNvSpPr>
          <p:nvPr/>
        </p:nvSpPr>
        <p:spPr bwMode="auto">
          <a:xfrm>
            <a:off x="7620000" y="5257800"/>
            <a:ext cx="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2" name="Line 21"/>
          <p:cNvSpPr>
            <a:spLocks noChangeShapeType="1"/>
          </p:cNvSpPr>
          <p:nvPr/>
        </p:nvSpPr>
        <p:spPr bwMode="auto">
          <a:xfrm flipH="1">
            <a:off x="1752600" y="5105400"/>
            <a:ext cx="0" cy="8382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3" name="Line 22"/>
          <p:cNvSpPr>
            <a:spLocks noChangeShapeType="1"/>
          </p:cNvSpPr>
          <p:nvPr/>
        </p:nvSpPr>
        <p:spPr bwMode="auto">
          <a:xfrm flipH="1">
            <a:off x="1524000" y="5519738"/>
            <a:ext cx="1588" cy="42386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3"/>
          <p:cNvSpPr>
            <a:spLocks noChangeShapeType="1"/>
          </p:cNvSpPr>
          <p:nvPr/>
        </p:nvSpPr>
        <p:spPr bwMode="auto">
          <a:xfrm>
            <a:off x="4572000" y="4800600"/>
            <a:ext cx="0" cy="1143000"/>
          </a:xfrm>
          <a:prstGeom prst="line">
            <a:avLst/>
          </a:prstGeom>
          <a:ln w="19050">
            <a:headEnd/>
            <a:tailEnd/>
          </a:ln>
        </p:spPr>
        <p:style>
          <a:lnRef idx="1">
            <a:schemeClr val="accent1"/>
          </a:lnRef>
          <a:fillRef idx="0">
            <a:schemeClr val="accent1"/>
          </a:fillRef>
          <a:effectRef idx="0">
            <a:schemeClr val="accent1"/>
          </a:effectRef>
          <a:fontRef idx="minor">
            <a:schemeClr val="tx1"/>
          </a:fontRef>
        </p:style>
        <p:txBody>
          <a:bodyPr wrap="none" anchor="ctr"/>
          <a:lstStyle/>
          <a:p>
            <a:pPr>
              <a:defRPr/>
            </a:pPr>
            <a:endParaRPr lang="sk-SK"/>
          </a:p>
        </p:txBody>
      </p:sp>
      <p:sp>
        <p:nvSpPr>
          <p:cNvPr id="43035" name="Line 24"/>
          <p:cNvSpPr>
            <a:spLocks noChangeShapeType="1"/>
          </p:cNvSpPr>
          <p:nvPr/>
        </p:nvSpPr>
        <p:spPr bwMode="auto">
          <a:xfrm>
            <a:off x="4572000" y="4965700"/>
            <a:ext cx="0" cy="83502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26"/>
          <p:cNvSpPr>
            <a:spLocks noChangeShapeType="1"/>
          </p:cNvSpPr>
          <p:nvPr/>
        </p:nvSpPr>
        <p:spPr bwMode="auto">
          <a:xfrm>
            <a:off x="3581400" y="5943600"/>
            <a:ext cx="19812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7" name="Rectangle 28"/>
          <p:cNvSpPr>
            <a:spLocks noChangeArrowheads="1"/>
          </p:cNvSpPr>
          <p:nvPr/>
        </p:nvSpPr>
        <p:spPr bwMode="auto">
          <a:xfrm>
            <a:off x="4467225" y="600392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sk-SK"/>
          </a:p>
        </p:txBody>
      </p:sp>
      <p:sp>
        <p:nvSpPr>
          <p:cNvPr id="43038" name="Line 29"/>
          <p:cNvSpPr>
            <a:spLocks noChangeShapeType="1"/>
          </p:cNvSpPr>
          <p:nvPr/>
        </p:nvSpPr>
        <p:spPr bwMode="auto">
          <a:xfrm>
            <a:off x="6629400" y="5943600"/>
            <a:ext cx="189865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9" name="Rectangle 31"/>
          <p:cNvSpPr>
            <a:spLocks noChangeArrowheads="1"/>
          </p:cNvSpPr>
          <p:nvPr/>
        </p:nvSpPr>
        <p:spPr bwMode="auto">
          <a:xfrm>
            <a:off x="7553325" y="5980113"/>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sk-SK"/>
          </a:p>
        </p:txBody>
      </p:sp>
      <p:sp>
        <p:nvSpPr>
          <p:cNvPr id="43040" name="Line 32"/>
          <p:cNvSpPr>
            <a:spLocks noChangeShapeType="1"/>
          </p:cNvSpPr>
          <p:nvPr/>
        </p:nvSpPr>
        <p:spPr bwMode="auto">
          <a:xfrm>
            <a:off x="685800" y="5943600"/>
            <a:ext cx="1905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1" name="Rectangle 34"/>
          <p:cNvSpPr>
            <a:spLocks noChangeArrowheads="1"/>
          </p:cNvSpPr>
          <p:nvPr/>
        </p:nvSpPr>
        <p:spPr bwMode="auto">
          <a:xfrm>
            <a:off x="1547813" y="600392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sk-SK"/>
          </a:p>
        </p:txBody>
      </p:sp>
      <p:sp>
        <p:nvSpPr>
          <p:cNvPr id="43042" name="Rectangle 41"/>
          <p:cNvSpPr>
            <a:spLocks noChangeArrowheads="1"/>
          </p:cNvSpPr>
          <p:nvPr/>
        </p:nvSpPr>
        <p:spPr bwMode="auto">
          <a:xfrm>
            <a:off x="6289675" y="3803650"/>
            <a:ext cx="25352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t>Right-Skewed</a:t>
            </a:r>
          </a:p>
        </p:txBody>
      </p:sp>
      <p:sp>
        <p:nvSpPr>
          <p:cNvPr id="43043" name="Rectangle 42"/>
          <p:cNvSpPr>
            <a:spLocks noChangeArrowheads="1"/>
          </p:cNvSpPr>
          <p:nvPr/>
        </p:nvSpPr>
        <p:spPr bwMode="auto">
          <a:xfrm>
            <a:off x="603250" y="3816350"/>
            <a:ext cx="22796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t>Left-Skewed</a:t>
            </a:r>
          </a:p>
        </p:txBody>
      </p:sp>
      <p:sp>
        <p:nvSpPr>
          <p:cNvPr id="43044" name="Rectangle 43"/>
          <p:cNvSpPr>
            <a:spLocks noChangeArrowheads="1"/>
          </p:cNvSpPr>
          <p:nvPr/>
        </p:nvSpPr>
        <p:spPr bwMode="auto">
          <a:xfrm>
            <a:off x="3670300" y="3816350"/>
            <a:ext cx="2000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t>Symmetric</a:t>
            </a:r>
          </a:p>
        </p:txBody>
      </p:sp>
      <p:sp>
        <p:nvSpPr>
          <p:cNvPr id="37" name="Line 21"/>
          <p:cNvSpPr>
            <a:spLocks noChangeShapeType="1"/>
          </p:cNvSpPr>
          <p:nvPr/>
        </p:nvSpPr>
        <p:spPr bwMode="auto">
          <a:xfrm flipH="1">
            <a:off x="2084388" y="4819650"/>
            <a:ext cx="0" cy="1096963"/>
          </a:xfrm>
          <a:prstGeom prst="line">
            <a:avLst/>
          </a:prstGeom>
          <a:ln w="19050">
            <a:headEnd/>
            <a:tailEnd/>
          </a:ln>
        </p:spPr>
        <p:style>
          <a:lnRef idx="1">
            <a:schemeClr val="accent1"/>
          </a:lnRef>
          <a:fillRef idx="0">
            <a:schemeClr val="accent1"/>
          </a:fillRef>
          <a:effectRef idx="0">
            <a:schemeClr val="accent1"/>
          </a:effectRef>
          <a:fontRef idx="minor">
            <a:schemeClr val="tx1"/>
          </a:fontRef>
        </p:style>
        <p:txBody>
          <a:bodyPr wrap="none" anchor="ctr"/>
          <a:lstStyle/>
          <a:p>
            <a:pPr>
              <a:defRPr/>
            </a:pPr>
            <a:endParaRPr lang="sk-SK"/>
          </a:p>
        </p:txBody>
      </p:sp>
      <p:sp>
        <p:nvSpPr>
          <p:cNvPr id="38" name="Line 21"/>
          <p:cNvSpPr>
            <a:spLocks noChangeShapeType="1"/>
          </p:cNvSpPr>
          <p:nvPr/>
        </p:nvSpPr>
        <p:spPr bwMode="auto">
          <a:xfrm flipH="1">
            <a:off x="4572000" y="5075238"/>
            <a:ext cx="0" cy="438150"/>
          </a:xfrm>
          <a:prstGeom prst="line">
            <a:avLst/>
          </a:prstGeom>
          <a:noFill/>
          <a:ln w="25400">
            <a:solidFill>
              <a:schemeClr val="tx2">
                <a:lumMod val="75000"/>
              </a:schemeClr>
            </a:solidFill>
            <a:round/>
            <a:headEnd/>
            <a:tailEnd/>
          </a:ln>
          <a:effectLst/>
        </p:spPr>
        <p:txBody>
          <a:bodyPr wrap="none" anchor="ctr"/>
          <a:lstStyle/>
          <a:p>
            <a:pPr>
              <a:defRPr/>
            </a:pPr>
            <a:endParaRPr lang="sk-SK">
              <a:cs typeface="+mn-cs"/>
            </a:endParaRPr>
          </a:p>
        </p:txBody>
      </p:sp>
      <p:sp>
        <p:nvSpPr>
          <p:cNvPr id="39" name="Line 23"/>
          <p:cNvSpPr>
            <a:spLocks noChangeShapeType="1"/>
          </p:cNvSpPr>
          <p:nvPr/>
        </p:nvSpPr>
        <p:spPr bwMode="auto">
          <a:xfrm>
            <a:off x="7205663" y="4819650"/>
            <a:ext cx="0" cy="1143000"/>
          </a:xfrm>
          <a:prstGeom prst="line">
            <a:avLst/>
          </a:prstGeom>
          <a:ln w="19050">
            <a:headEnd/>
            <a:tailEnd/>
          </a:ln>
        </p:spPr>
        <p:style>
          <a:lnRef idx="1">
            <a:schemeClr val="accent1"/>
          </a:lnRef>
          <a:fillRef idx="0">
            <a:schemeClr val="accent1"/>
          </a:fillRef>
          <a:effectRef idx="0">
            <a:schemeClr val="accent1"/>
          </a:effectRef>
          <a:fontRef idx="minor">
            <a:schemeClr val="tx1"/>
          </a:fontRef>
        </p:style>
        <p:txBody>
          <a:bodyPr wrap="none" anchor="ctr"/>
          <a:lstStyle/>
          <a:p>
            <a:pPr>
              <a:defRPr/>
            </a:pPr>
            <a:endParaRPr lang="sk-SK"/>
          </a:p>
        </p:txBody>
      </p:sp>
    </p:spTree>
    <p:custDataLst>
      <p:tags r:id="rId1"/>
    </p:custDataLst>
    <p:extLst>
      <p:ext uri="{BB962C8B-B14F-4D97-AF65-F5344CB8AC3E}">
        <p14:creationId xmlns:p14="http://schemas.microsoft.com/office/powerpoint/2010/main" val="3769737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dirty="0"/>
              <a:t>Shape of </a:t>
            </a:r>
            <a:r>
              <a:rPr lang="en-US" dirty="0" smtClean="0"/>
              <a:t>Distribution</a:t>
            </a:r>
            <a:endParaRPr lang="en-US" dirty="0"/>
          </a:p>
        </p:txBody>
      </p:sp>
      <p:sp>
        <p:nvSpPr>
          <p:cNvPr id="192515" name="Rectangle 3"/>
          <p:cNvSpPr>
            <a:spLocks noGrp="1" noChangeArrowheads="1"/>
          </p:cNvSpPr>
          <p:nvPr>
            <p:ph type="body" idx="1"/>
          </p:nvPr>
        </p:nvSpPr>
        <p:spPr>
          <a:xfrm>
            <a:off x="566738" y="1752600"/>
            <a:ext cx="8577262" cy="4267200"/>
          </a:xfrm>
        </p:spPr>
        <p:txBody>
          <a:bodyPr/>
          <a:lstStyle/>
          <a:p>
            <a:r>
              <a:rPr lang="en-US" dirty="0"/>
              <a:t>Shape of </a:t>
            </a:r>
            <a:r>
              <a:rPr lang="en-US" dirty="0" smtClean="0"/>
              <a:t>distribution </a:t>
            </a:r>
            <a:r>
              <a:rPr lang="en-US" dirty="0"/>
              <a:t>is measured by </a:t>
            </a:r>
          </a:p>
          <a:p>
            <a:pPr lvl="1"/>
            <a:r>
              <a:rPr lang="en-US" dirty="0" err="1"/>
              <a:t>Skewness</a:t>
            </a:r>
            <a:r>
              <a:rPr lang="en-US" dirty="0"/>
              <a:t> </a:t>
            </a:r>
          </a:p>
          <a:p>
            <a:pPr lvl="1"/>
            <a:r>
              <a:rPr lang="en-US" dirty="0"/>
              <a:t>Kurtosis</a:t>
            </a:r>
          </a:p>
          <a:p>
            <a:pPr>
              <a:buFont typeface="Wingdings" charset="2"/>
              <a:buNone/>
            </a:pPr>
            <a:endParaRPr lang="en-US" dirty="0"/>
          </a:p>
          <a:p>
            <a:pPr>
              <a:buFont typeface="Wingdings" charset="2"/>
              <a:buNone/>
            </a:pPr>
            <a:endParaRPr lang="en-US" dirty="0"/>
          </a:p>
          <a:p>
            <a:pPr lvl="1">
              <a:buFont typeface="Wingdings" charset="2"/>
              <a:buNone/>
            </a:pPr>
            <a:endParaRPr lang="en-US" dirty="0"/>
          </a:p>
        </p:txBody>
      </p:sp>
    </p:spTree>
    <p:extLst>
      <p:ext uri="{BB962C8B-B14F-4D97-AF65-F5344CB8AC3E}">
        <p14:creationId xmlns:p14="http://schemas.microsoft.com/office/powerpoint/2010/main" val="3538776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4225" y="568325"/>
            <a:ext cx="7543800" cy="646113"/>
          </a:xfrm>
          <a:prstGeom prst="rect">
            <a:avLst/>
          </a:prstGeom>
        </p:spPr>
        <p:txBody>
          <a:bodyPr>
            <a:spAutoFit/>
          </a:bodyPr>
          <a:lstStyle/>
          <a:p>
            <a:pPr eaLnBrk="1" hangingPunct="1">
              <a:defRPr/>
            </a:pPr>
            <a:r>
              <a:rPr lang="en-US" sz="3600" b="1" dirty="0">
                <a:effectLst>
                  <a:outerShdw blurRad="38100" dist="38100" dir="2700000" algn="tl">
                    <a:srgbClr val="C0C0C0"/>
                  </a:outerShdw>
                </a:effectLst>
                <a:latin typeface="Segoe UI Semibold" pitchFamily="34" charset="0"/>
              </a:rPr>
              <a:t>Descriptive &amp; Inferential Statistics</a:t>
            </a:r>
            <a:endParaRPr lang="en-US" sz="3600" dirty="0">
              <a:latin typeface="Segoe UI Semibold" pitchFamily="34" charset="0"/>
            </a:endParaRPr>
          </a:p>
        </p:txBody>
      </p:sp>
      <p:sp>
        <p:nvSpPr>
          <p:cNvPr id="5" name="Rectangle 3"/>
          <p:cNvSpPr txBox="1">
            <a:spLocks noChangeArrowheads="1"/>
          </p:cNvSpPr>
          <p:nvPr/>
        </p:nvSpPr>
        <p:spPr>
          <a:xfrm>
            <a:off x="609600" y="1371600"/>
            <a:ext cx="3808413" cy="4114800"/>
          </a:xfrm>
          <a:prstGeom prst="rect">
            <a:avLst/>
          </a:prstGeom>
          <a:solidFill>
            <a:srgbClr val="FFFF00"/>
          </a:solid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 typeface="Wingdings" pitchFamily="2" charset="2"/>
              <a:buNone/>
              <a:defRPr/>
            </a:pPr>
            <a:r>
              <a:rPr lang="en-US" i="1" dirty="0" smtClean="0">
                <a:solidFill>
                  <a:schemeClr val="folHlink"/>
                </a:solidFill>
                <a:effectLst>
                  <a:outerShdw blurRad="38100" dist="38100" dir="2700000" algn="tl">
                    <a:srgbClr val="000000"/>
                  </a:outerShdw>
                </a:effectLst>
              </a:rPr>
              <a:t>Descriptive Statistics</a:t>
            </a:r>
          </a:p>
          <a:p>
            <a:pPr eaLnBrk="1" hangingPunct="1">
              <a:buFont typeface="Wingdings" pitchFamily="2" charset="2"/>
              <a:buNone/>
              <a:defRPr/>
            </a:pPr>
            <a:r>
              <a:rPr lang="en-US" dirty="0" smtClean="0">
                <a:effectLst>
                  <a:outerShdw blurRad="38100" dist="38100" dir="2700000" algn="tl">
                    <a:srgbClr val="FFFFFF"/>
                  </a:outerShdw>
                </a:effectLst>
              </a:rPr>
              <a:t>  </a:t>
            </a:r>
          </a:p>
          <a:p>
            <a:pPr eaLnBrk="1" hangingPunct="1">
              <a:defRPr/>
            </a:pPr>
            <a:r>
              <a:rPr lang="en-US" dirty="0" smtClean="0">
                <a:effectLst>
                  <a:outerShdw blurRad="38100" dist="38100" dir="2700000" algn="tl">
                    <a:srgbClr val="FFFFFF"/>
                  </a:outerShdw>
                </a:effectLst>
              </a:rPr>
              <a:t>Organize</a:t>
            </a:r>
          </a:p>
          <a:p>
            <a:pPr eaLnBrk="1" hangingPunct="1">
              <a:defRPr/>
            </a:pPr>
            <a:r>
              <a:rPr lang="en-US" dirty="0" smtClean="0">
                <a:effectLst>
                  <a:outerShdw blurRad="38100" dist="38100" dir="2700000" algn="tl">
                    <a:srgbClr val="FFFFFF"/>
                  </a:outerShdw>
                </a:effectLst>
              </a:rPr>
              <a:t>Summarize</a:t>
            </a:r>
          </a:p>
          <a:p>
            <a:pPr eaLnBrk="1" hangingPunct="1">
              <a:defRPr/>
            </a:pPr>
            <a:r>
              <a:rPr lang="en-US" dirty="0" smtClean="0">
                <a:effectLst>
                  <a:outerShdw blurRad="38100" dist="38100" dir="2700000" algn="tl">
                    <a:srgbClr val="FFFFFF"/>
                  </a:outerShdw>
                </a:effectLst>
              </a:rPr>
              <a:t>Simplify</a:t>
            </a:r>
          </a:p>
          <a:p>
            <a:pPr eaLnBrk="1" hangingPunct="1">
              <a:defRPr/>
            </a:pPr>
            <a:r>
              <a:rPr lang="en-US" dirty="0" smtClean="0">
                <a:effectLst>
                  <a:outerShdw blurRad="38100" dist="38100" dir="2700000" algn="tl">
                    <a:srgbClr val="FFFFFF"/>
                  </a:outerShdw>
                </a:effectLst>
              </a:rPr>
              <a:t>Presentation of data</a:t>
            </a:r>
          </a:p>
        </p:txBody>
      </p:sp>
      <p:sp>
        <p:nvSpPr>
          <p:cNvPr id="6" name="Rectangle 6"/>
          <p:cNvSpPr>
            <a:spLocks noChangeArrowheads="1"/>
          </p:cNvSpPr>
          <p:nvPr/>
        </p:nvSpPr>
        <p:spPr bwMode="auto">
          <a:xfrm>
            <a:off x="4572000" y="1371600"/>
            <a:ext cx="3808413" cy="4114800"/>
          </a:xfrm>
          <a:prstGeom prst="rect">
            <a:avLst/>
          </a:prstGeom>
          <a:solidFill>
            <a:schemeClr val="accent2">
              <a:lumMod val="40000"/>
              <a:lumOff val="60000"/>
            </a:schemeClr>
          </a:solidFill>
          <a:ln>
            <a:noFill/>
          </a:ln>
          <a:effectLst/>
          <a:extLst/>
        </p:spPr>
        <p:txBody>
          <a:bodyPr/>
          <a:lstStyle/>
          <a:p>
            <a:pPr eaLnBrk="1" hangingPunct="1">
              <a:spcBef>
                <a:spcPct val="20000"/>
              </a:spcBef>
              <a:buClr>
                <a:schemeClr val="tx1"/>
              </a:buClr>
              <a:buSzPct val="65000"/>
              <a:defRPr/>
            </a:pPr>
            <a:r>
              <a:rPr lang="en-US" sz="3200" i="1"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Inferential Statistics</a:t>
            </a:r>
          </a:p>
          <a:p>
            <a:pPr eaLnBrk="1" hangingPunct="1">
              <a:spcBef>
                <a:spcPct val="20000"/>
              </a:spcBef>
              <a:buClr>
                <a:schemeClr val="tx1"/>
              </a:buClr>
              <a:buSzPct val="65000"/>
              <a:defRPr/>
            </a:pPr>
            <a:r>
              <a:rPr lang="en-US" sz="2800" dirty="0">
                <a:effectLst>
                  <a:outerShdw blurRad="38100" dist="38100" dir="2700000" algn="tl">
                    <a:srgbClr val="C0C0C0"/>
                  </a:outerShdw>
                </a:effectLst>
                <a:latin typeface="Tahoma" pitchFamily="34" charset="0"/>
              </a:rPr>
              <a:t>  </a:t>
            </a:r>
          </a:p>
          <a:p>
            <a:pPr marL="457200" indent="-457200" eaLnBrk="1" hangingPunct="1">
              <a:spcBef>
                <a:spcPct val="20000"/>
              </a:spcBef>
              <a:buClr>
                <a:schemeClr val="tx1"/>
              </a:buClr>
              <a:buSzPct val="100000"/>
              <a:buFont typeface="Arial" pitchFamily="34" charset="0"/>
              <a:buChar char="•"/>
              <a:defRPr/>
            </a:pPr>
            <a:r>
              <a:rPr lang="en-US" sz="2800" dirty="0">
                <a:effectLst>
                  <a:outerShdw blurRad="38100" dist="38100" dir="2700000" algn="tl">
                    <a:srgbClr val="C0C0C0"/>
                  </a:outerShdw>
                </a:effectLst>
                <a:latin typeface="Tahoma" pitchFamily="34" charset="0"/>
              </a:rPr>
              <a:t>Generalize from samples to pops</a:t>
            </a:r>
          </a:p>
          <a:p>
            <a:pPr marL="457200" indent="-457200" eaLnBrk="1" hangingPunct="1">
              <a:spcBef>
                <a:spcPct val="20000"/>
              </a:spcBef>
              <a:buClr>
                <a:schemeClr val="tx1"/>
              </a:buClr>
              <a:buSzPct val="100000"/>
              <a:buFont typeface="Arial" pitchFamily="34" charset="0"/>
              <a:buChar char="•"/>
              <a:defRPr/>
            </a:pPr>
            <a:r>
              <a:rPr lang="en-US" sz="2800" dirty="0">
                <a:effectLst>
                  <a:outerShdw blurRad="38100" dist="38100" dir="2700000" algn="tl">
                    <a:srgbClr val="C0C0C0"/>
                  </a:outerShdw>
                </a:effectLst>
                <a:latin typeface="Tahoma" pitchFamily="34" charset="0"/>
              </a:rPr>
              <a:t>Hypothesis testing</a:t>
            </a:r>
          </a:p>
          <a:p>
            <a:pPr marL="457200" indent="-457200" eaLnBrk="1" hangingPunct="1">
              <a:spcBef>
                <a:spcPct val="20000"/>
              </a:spcBef>
              <a:buClr>
                <a:schemeClr val="tx1"/>
              </a:buClr>
              <a:buSzPct val="100000"/>
              <a:buFont typeface="Arial" pitchFamily="34" charset="0"/>
              <a:buChar char="•"/>
              <a:defRPr/>
            </a:pPr>
            <a:r>
              <a:rPr lang="en-US" sz="2800" dirty="0">
                <a:effectLst>
                  <a:outerShdw blurRad="38100" dist="38100" dir="2700000" algn="tl">
                    <a:srgbClr val="C0C0C0"/>
                  </a:outerShdw>
                </a:effectLst>
                <a:latin typeface="Tahoma" pitchFamily="34" charset="0"/>
              </a:rPr>
              <a:t>Relationships among variables </a:t>
            </a:r>
          </a:p>
          <a:p>
            <a:pPr marL="457200" indent="-457200" eaLnBrk="1" hangingPunct="1">
              <a:spcBef>
                <a:spcPct val="20000"/>
              </a:spcBef>
              <a:buClr>
                <a:schemeClr val="tx1"/>
              </a:buClr>
              <a:buSzPct val="65000"/>
              <a:buFont typeface="Arial" pitchFamily="34" charset="0"/>
              <a:buChar char="•"/>
              <a:defRPr/>
            </a:pPr>
            <a:endParaRPr lang="en-US" sz="2800" dirty="0">
              <a:effectLst>
                <a:outerShdw blurRad="38100" dist="38100" dir="2700000" algn="tl">
                  <a:srgbClr val="C0C0C0"/>
                </a:outerShdw>
              </a:effectLst>
              <a:latin typeface="Tahoma" pitchFamily="34" charset="0"/>
            </a:endParaRPr>
          </a:p>
          <a:p>
            <a:pPr marL="457200" indent="-457200" eaLnBrk="1" hangingPunct="1">
              <a:spcBef>
                <a:spcPct val="20000"/>
              </a:spcBef>
              <a:buClr>
                <a:schemeClr val="tx1"/>
              </a:buClr>
              <a:buSzPct val="65000"/>
              <a:buFont typeface="Arial" pitchFamily="34" charset="0"/>
              <a:buChar char="•"/>
              <a:defRPr/>
            </a:pPr>
            <a:endParaRPr lang="en-US" sz="2800" dirty="0">
              <a:effectLst>
                <a:outerShdw blurRad="38100" dist="38100" dir="2700000" algn="tl">
                  <a:srgbClr val="C0C0C0"/>
                </a:outerShdw>
              </a:effectLst>
              <a:latin typeface="Tahoma" pitchFamily="34" charset="0"/>
            </a:endParaRPr>
          </a:p>
        </p:txBody>
      </p:sp>
      <p:sp>
        <p:nvSpPr>
          <p:cNvPr id="5125" name="Text Box 5"/>
          <p:cNvSpPr txBox="1">
            <a:spLocks noChangeArrowheads="1"/>
          </p:cNvSpPr>
          <p:nvPr/>
        </p:nvSpPr>
        <p:spPr bwMode="auto">
          <a:xfrm>
            <a:off x="1295400" y="5715000"/>
            <a:ext cx="227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pPr eaLnBrk="1" hangingPunct="1"/>
            <a:r>
              <a:rPr lang="en-US" sz="2400">
                <a:latin typeface="Tahoma" pitchFamily="34" charset="0"/>
              </a:rPr>
              <a:t>Describing data</a:t>
            </a:r>
          </a:p>
        </p:txBody>
      </p:sp>
      <p:sp>
        <p:nvSpPr>
          <p:cNvPr id="5126" name="Line 6"/>
          <p:cNvSpPr>
            <a:spLocks noChangeShapeType="1"/>
          </p:cNvSpPr>
          <p:nvPr/>
        </p:nvSpPr>
        <p:spPr bwMode="auto">
          <a:xfrm>
            <a:off x="2362200" y="4876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5"/>
          <p:cNvSpPr txBox="1">
            <a:spLocks noChangeArrowheads="1"/>
          </p:cNvSpPr>
          <p:nvPr/>
        </p:nvSpPr>
        <p:spPr bwMode="auto">
          <a:xfrm>
            <a:off x="5181600" y="5745163"/>
            <a:ext cx="24669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Symbol" pitchFamily="18" charset="2"/>
              </a:defRPr>
            </a:lvl1pPr>
            <a:lvl2pPr marL="742950" indent="-285750" eaLnBrk="0" hangingPunct="0">
              <a:defRPr sz="2400">
                <a:solidFill>
                  <a:schemeClr val="tx1"/>
                </a:solidFill>
                <a:latin typeface="Symbol" pitchFamily="18" charset="2"/>
              </a:defRPr>
            </a:lvl2pPr>
            <a:lvl3pPr marL="1143000" indent="-228600" eaLnBrk="0" hangingPunct="0">
              <a:defRPr sz="2400">
                <a:solidFill>
                  <a:schemeClr val="tx1"/>
                </a:solidFill>
                <a:latin typeface="Symbol" pitchFamily="18" charset="2"/>
              </a:defRPr>
            </a:lvl3pPr>
            <a:lvl4pPr marL="1600200" indent="-228600" eaLnBrk="0" hangingPunct="0">
              <a:defRPr sz="2400">
                <a:solidFill>
                  <a:schemeClr val="tx1"/>
                </a:solidFill>
                <a:latin typeface="Symbol" pitchFamily="18" charset="2"/>
              </a:defRPr>
            </a:lvl4pPr>
            <a:lvl5pPr marL="2057400" indent="-228600" eaLnBrk="0" hangingPunct="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eaLnBrk="1" hangingPunct="1">
              <a:defRPr/>
            </a:pPr>
            <a:r>
              <a:rPr lang="en-US" dirty="0" smtClean="0">
                <a:effectLst>
                  <a:outerShdw blurRad="38100" dist="38100" dir="2700000" algn="tl">
                    <a:srgbClr val="C0C0C0"/>
                  </a:outerShdw>
                </a:effectLst>
                <a:latin typeface="Tahoma" pitchFamily="34" charset="0"/>
              </a:rPr>
              <a:t>Make predictions</a:t>
            </a:r>
            <a:endParaRPr lang="en-US" b="1" dirty="0" smtClean="0">
              <a:solidFill>
                <a:srgbClr val="FFFF00"/>
              </a:solidFill>
              <a:latin typeface="Comic Sans MS" pitchFamily="66" charset="0"/>
            </a:endParaRPr>
          </a:p>
          <a:p>
            <a:pPr eaLnBrk="1" hangingPunct="1">
              <a:defRPr/>
            </a:pPr>
            <a:endParaRPr lang="en-US" dirty="0" smtClean="0">
              <a:latin typeface="Tahoma" pitchFamily="34" charset="0"/>
            </a:endParaRPr>
          </a:p>
        </p:txBody>
      </p:sp>
      <p:sp>
        <p:nvSpPr>
          <p:cNvPr id="5128" name="Line 6"/>
          <p:cNvSpPr>
            <a:spLocks noChangeShapeType="1"/>
          </p:cNvSpPr>
          <p:nvPr/>
        </p:nvSpPr>
        <p:spPr bwMode="auto">
          <a:xfrm>
            <a:off x="6248400" y="4906963"/>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0058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Skewness</a:t>
            </a:r>
          </a:p>
        </p:txBody>
      </p:sp>
      <p:sp>
        <p:nvSpPr>
          <p:cNvPr id="194563" name="Rectangle 3"/>
          <p:cNvSpPr>
            <a:spLocks noGrp="1" noChangeArrowheads="1"/>
          </p:cNvSpPr>
          <p:nvPr>
            <p:ph type="body" sz="half" idx="1"/>
          </p:nvPr>
        </p:nvSpPr>
        <p:spPr>
          <a:xfrm>
            <a:off x="566738" y="1752600"/>
            <a:ext cx="8348662" cy="4267200"/>
          </a:xfrm>
        </p:spPr>
        <p:txBody>
          <a:bodyPr/>
          <a:lstStyle/>
          <a:p>
            <a:r>
              <a:rPr lang="en-US" sz="2600"/>
              <a:t>Measures asymmetry of data </a:t>
            </a:r>
          </a:p>
          <a:p>
            <a:pPr lvl="1"/>
            <a:r>
              <a:rPr lang="en-US" sz="2200"/>
              <a:t>Positive or right skewed: </a:t>
            </a:r>
            <a:r>
              <a:rPr lang="en-US" sz="1800"/>
              <a:t>Longer right tail</a:t>
            </a:r>
          </a:p>
          <a:p>
            <a:pPr lvl="1"/>
            <a:r>
              <a:rPr lang="en-US" sz="2200"/>
              <a:t>Negative or left skewed: </a:t>
            </a:r>
            <a:r>
              <a:rPr lang="en-US" sz="1800"/>
              <a:t>Longer left tail</a:t>
            </a:r>
          </a:p>
          <a:p>
            <a:endParaRPr lang="en-US" sz="2600"/>
          </a:p>
        </p:txBody>
      </p:sp>
      <p:graphicFrame>
        <p:nvGraphicFramePr>
          <p:cNvPr id="194564" name="Object 4"/>
          <p:cNvGraphicFramePr>
            <a:graphicFrameLocks noGrp="1" noChangeAspect="1"/>
          </p:cNvGraphicFramePr>
          <p:nvPr>
            <p:ph sz="half" idx="2"/>
          </p:nvPr>
        </p:nvGraphicFramePr>
        <p:xfrm>
          <a:off x="1219200" y="3124200"/>
          <a:ext cx="6019800" cy="2847975"/>
        </p:xfrm>
        <a:graphic>
          <a:graphicData uri="http://schemas.openxmlformats.org/presentationml/2006/ole">
            <mc:AlternateContent xmlns:mc="http://schemas.openxmlformats.org/markup-compatibility/2006">
              <mc:Choice xmlns:v="urn:schemas-microsoft-com:vml" Requires="v">
                <p:oleObj spid="_x0000_s6162" name="Equation" r:id="rId4" imgW="2361960" imgH="1117440" progId="Equation.3">
                  <p:embed/>
                </p:oleObj>
              </mc:Choice>
              <mc:Fallback>
                <p:oleObj name="Equation" r:id="rId4" imgW="236196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124200"/>
                        <a:ext cx="6019800"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53351380"/>
      </p:ext>
    </p:extLst>
  </p:cSld>
  <p:clrMapOvr>
    <a:masterClrMapping/>
  </p:clrMapOvr>
  <p:transition>
    <p:cover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Kurtosis</a:t>
            </a:r>
          </a:p>
        </p:txBody>
      </p:sp>
      <p:sp>
        <p:nvSpPr>
          <p:cNvPr id="197635" name="Rectangle 3"/>
          <p:cNvSpPr>
            <a:spLocks noGrp="1" noChangeArrowheads="1"/>
          </p:cNvSpPr>
          <p:nvPr>
            <p:ph type="body" sz="half" idx="1"/>
          </p:nvPr>
        </p:nvSpPr>
        <p:spPr>
          <a:xfrm>
            <a:off x="566738" y="1752600"/>
            <a:ext cx="8577262" cy="4267200"/>
          </a:xfrm>
        </p:spPr>
        <p:txBody>
          <a:bodyPr/>
          <a:lstStyle/>
          <a:p>
            <a:r>
              <a:rPr lang="en-US" sz="2600"/>
              <a:t>Measures peakedness of the distribution of data. The kurtosis of normal distribution is 0.</a:t>
            </a:r>
          </a:p>
        </p:txBody>
      </p:sp>
      <p:graphicFrame>
        <p:nvGraphicFramePr>
          <p:cNvPr id="197636" name="Object 4"/>
          <p:cNvGraphicFramePr>
            <a:graphicFrameLocks noGrp="1" noChangeAspect="1"/>
          </p:cNvGraphicFramePr>
          <p:nvPr>
            <p:ph sz="half" idx="2"/>
          </p:nvPr>
        </p:nvGraphicFramePr>
        <p:xfrm>
          <a:off x="914400" y="2819400"/>
          <a:ext cx="6248400" cy="2957513"/>
        </p:xfrm>
        <a:graphic>
          <a:graphicData uri="http://schemas.openxmlformats.org/presentationml/2006/ole">
            <mc:AlternateContent xmlns:mc="http://schemas.openxmlformats.org/markup-compatibility/2006">
              <mc:Choice xmlns:v="urn:schemas-microsoft-com:vml" Requires="v">
                <p:oleObj spid="_x0000_s7186" name="Equation" r:id="rId4" imgW="2361960" imgH="1117440" progId="Equation.3">
                  <p:embed/>
                </p:oleObj>
              </mc:Choice>
              <mc:Fallback>
                <p:oleObj name="Equation" r:id="rId4" imgW="236196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819400"/>
                        <a:ext cx="6248400" cy="295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2531432"/>
      </p:ext>
    </p:extLst>
  </p:cSld>
  <p:clrMapOvr>
    <a:masterClrMapping/>
  </p:clrMapOvr>
  <p:transition>
    <p:cover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smtClean="0"/>
              <a:t>Skewness</a:t>
            </a:r>
          </a:p>
        </p:txBody>
      </p:sp>
      <p:sp>
        <p:nvSpPr>
          <p:cNvPr id="14342" name="Rectangle 3"/>
          <p:cNvSpPr>
            <a:spLocks noGrp="1" noChangeArrowheads="1"/>
          </p:cNvSpPr>
          <p:nvPr>
            <p:ph type="body" idx="1"/>
          </p:nvPr>
        </p:nvSpPr>
        <p:spPr>
          <a:xfrm>
            <a:off x="533400" y="1676400"/>
            <a:ext cx="8382000" cy="4532313"/>
          </a:xfrm>
        </p:spPr>
        <p:txBody>
          <a:bodyPr/>
          <a:lstStyle/>
          <a:p>
            <a:pPr eaLnBrk="1" hangingPunct="1"/>
            <a:r>
              <a:rPr lang="en-US" smtClean="0"/>
              <a:t>Shows asymmetry and refers to the shape of a distribution</a:t>
            </a:r>
          </a:p>
          <a:p>
            <a:pPr eaLnBrk="1" hangingPunct="1"/>
            <a:r>
              <a:rPr lang="en-US" smtClean="0"/>
              <a:t>Can take on </a:t>
            </a:r>
            <a:r>
              <a:rPr lang="en-US" smtClean="0">
                <a:solidFill>
                  <a:schemeClr val="hlink"/>
                </a:solidFill>
              </a:rPr>
              <a:t>positive, negative or zero values</a:t>
            </a:r>
          </a:p>
          <a:p>
            <a:pPr eaLnBrk="1" hangingPunct="1"/>
            <a:endParaRPr lang="en-US" sz="1400" smtClean="0"/>
          </a:p>
          <a:p>
            <a:pPr eaLnBrk="1" hangingPunct="1">
              <a:buFont typeface="Wingdings" pitchFamily="2" charset="2"/>
              <a:buNone/>
            </a:pPr>
            <a:endParaRPr lang="en-US" sz="1400" smtClean="0"/>
          </a:p>
        </p:txBody>
      </p:sp>
      <p:graphicFrame>
        <p:nvGraphicFramePr>
          <p:cNvPr id="14338" name="Object 16"/>
          <p:cNvGraphicFramePr>
            <a:graphicFrameLocks noChangeAspect="1"/>
          </p:cNvGraphicFramePr>
          <p:nvPr/>
        </p:nvGraphicFramePr>
        <p:xfrm>
          <a:off x="401638" y="4160838"/>
          <a:ext cx="8461375" cy="1379537"/>
        </p:xfrm>
        <a:graphic>
          <a:graphicData uri="http://schemas.openxmlformats.org/presentationml/2006/ole">
            <mc:AlternateContent xmlns:mc="http://schemas.openxmlformats.org/markup-compatibility/2006">
              <mc:Choice xmlns:v="urn:schemas-microsoft-com:vml" Requires="v">
                <p:oleObj spid="_x0000_s8210" name="Equation" r:id="rId5" imgW="3733800" imgH="609600" progId="">
                  <p:embed/>
                </p:oleObj>
              </mc:Choice>
              <mc:Fallback>
                <p:oleObj name="Equation" r:id="rId5" imgW="3733800" imgH="609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38" y="4160838"/>
                        <a:ext cx="8461375" cy="1379537"/>
                      </a:xfrm>
                      <a:prstGeom prst="rect">
                        <a:avLst/>
                      </a:prstGeom>
                      <a:solidFill>
                        <a:srgbClr val="CCECFF"/>
                      </a:solidFill>
                      <a:ln w="9525">
                        <a:solidFill>
                          <a:schemeClr val="tx1"/>
                        </a:solidFill>
                        <a:miter lim="800000"/>
                        <a:headEnd/>
                        <a:tailEnd/>
                      </a:ln>
                    </p:spPr>
                  </p:pic>
                </p:oleObj>
              </mc:Fallback>
            </mc:AlternateContent>
          </a:graphicData>
        </a:graphic>
      </p:graphicFrame>
    </p:spTree>
    <p:custDataLst>
      <p:tags r:id="rId2"/>
    </p:custDataLst>
    <p:extLst>
      <p:ext uri="{BB962C8B-B14F-4D97-AF65-F5344CB8AC3E}">
        <p14:creationId xmlns:p14="http://schemas.microsoft.com/office/powerpoint/2010/main" val="2261132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2775" y="228600"/>
            <a:ext cx="8153400" cy="990600"/>
          </a:xfrm>
        </p:spPr>
        <p:txBody>
          <a:bodyPr/>
          <a:lstStyle/>
          <a:p>
            <a:pPr eaLnBrk="1" hangingPunct="1"/>
            <a:r>
              <a:rPr lang="en-US" sz="4000" smtClean="0"/>
              <a:t>Outlier</a:t>
            </a:r>
          </a:p>
        </p:txBody>
      </p:sp>
      <p:sp>
        <p:nvSpPr>
          <p:cNvPr id="51203" name="Rectangle 3"/>
          <p:cNvSpPr>
            <a:spLocks noGrp="1" noChangeArrowheads="1"/>
          </p:cNvSpPr>
          <p:nvPr>
            <p:ph type="body" idx="1"/>
          </p:nvPr>
        </p:nvSpPr>
        <p:spPr>
          <a:xfrm>
            <a:off x="612775" y="1600200"/>
            <a:ext cx="8153400" cy="4495800"/>
          </a:xfrm>
        </p:spPr>
        <p:txBody>
          <a:bodyPr/>
          <a:lstStyle/>
          <a:p>
            <a:pPr eaLnBrk="1" hangingPunct="1">
              <a:buFont typeface="Wingdings" charset="2"/>
              <a:buNone/>
            </a:pPr>
            <a:r>
              <a:rPr lang="en-US" smtClean="0"/>
              <a:t>An </a:t>
            </a:r>
            <a:r>
              <a:rPr lang="en-US" smtClean="0">
                <a:solidFill>
                  <a:srgbClr val="810F79"/>
                </a:solidFill>
              </a:rPr>
              <a:t>outlier</a:t>
            </a:r>
            <a:r>
              <a:rPr lang="en-US" smtClean="0"/>
              <a:t> falls far from the rest of the data</a:t>
            </a:r>
          </a:p>
        </p:txBody>
      </p:sp>
      <p:pic>
        <p:nvPicPr>
          <p:cNvPr id="51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62200"/>
            <a:ext cx="49530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7141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Grp="1" noChangeArrowheads="1"/>
          </p:cNvSpPr>
          <p:nvPr>
            <p:ph type="title"/>
          </p:nvPr>
        </p:nvSpPr>
        <p:spPr>
          <a:xfrm>
            <a:off x="762000" y="304800"/>
            <a:ext cx="7391400" cy="1066800"/>
          </a:xfrm>
          <a:noFill/>
          <a:ln/>
        </p:spPr>
        <p:txBody>
          <a:bodyPr/>
          <a:lstStyle/>
          <a:p>
            <a:r>
              <a:rPr lang="en-US" sz="3200" b="1" dirty="0">
                <a:latin typeface="Times New Roman" pitchFamily="18" charset="0"/>
                <a:cs typeface="Times New Roman" pitchFamily="18" charset="0"/>
              </a:rPr>
              <a:t>OUTLIERS</a:t>
            </a:r>
          </a:p>
        </p:txBody>
      </p:sp>
      <p:sp>
        <p:nvSpPr>
          <p:cNvPr id="110601" name="Text Box 9"/>
          <p:cNvSpPr txBox="1">
            <a:spLocks noChangeArrowheads="1"/>
          </p:cNvSpPr>
          <p:nvPr/>
        </p:nvSpPr>
        <p:spPr bwMode="auto">
          <a:xfrm>
            <a:off x="568037" y="2057400"/>
            <a:ext cx="83058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buFontTx/>
              <a:buChar char="•"/>
            </a:pPr>
            <a:r>
              <a:rPr lang="en-US" sz="2400" b="1" dirty="0">
                <a:latin typeface="Times New Roman" pitchFamily="18" charset="0"/>
                <a:cs typeface="Times New Roman" pitchFamily="18" charset="0"/>
              </a:rPr>
              <a:t> </a:t>
            </a:r>
            <a:r>
              <a:rPr lang="en-US" sz="2800" b="1" dirty="0">
                <a:latin typeface="Times New Roman" pitchFamily="18" charset="0"/>
                <a:cs typeface="Times New Roman" pitchFamily="18" charset="0"/>
              </a:rPr>
              <a:t>Recall that an outlier is an extremely small or extremely large data value when compared with the rest of the data values.</a:t>
            </a:r>
          </a:p>
          <a:p>
            <a:pPr algn="just">
              <a:spcBef>
                <a:spcPct val="50000"/>
              </a:spcBef>
              <a:buFontTx/>
              <a:buChar char="•"/>
            </a:pPr>
            <a:r>
              <a:rPr lang="en-US" sz="2800" b="1" dirty="0">
                <a:latin typeface="Times New Roman" pitchFamily="18" charset="0"/>
                <a:cs typeface="Times New Roman" pitchFamily="18" charset="0"/>
              </a:rPr>
              <a:t>The following procedure allows us to check whether a data value can be considered as an outlier.</a:t>
            </a:r>
          </a:p>
          <a:p>
            <a:pPr algn="just">
              <a:spcBef>
                <a:spcPct val="50000"/>
              </a:spcBef>
            </a:pPr>
            <a:r>
              <a:rPr lang="en-US" sz="2400" b="1" dirty="0">
                <a:latin typeface="Times New Roman" pitchFamily="18" charset="0"/>
                <a:cs typeface="Times New Roman" pitchFamily="18" charset="0"/>
              </a:rPr>
              <a:t> </a:t>
            </a:r>
          </a:p>
        </p:txBody>
      </p:sp>
    </p:spTree>
    <p:extLst>
      <p:ext uri="{BB962C8B-B14F-4D97-AF65-F5344CB8AC3E}">
        <p14:creationId xmlns:p14="http://schemas.microsoft.com/office/powerpoint/2010/main" val="238961392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601">
                                            <p:txEl>
                                              <p:pRg st="0" end="0"/>
                                            </p:txEl>
                                          </p:spTgt>
                                        </p:tgtEl>
                                        <p:attrNameLst>
                                          <p:attrName>style.visibility</p:attrName>
                                        </p:attrNameLst>
                                      </p:cBhvr>
                                      <p:to>
                                        <p:strVal val="visible"/>
                                      </p:to>
                                    </p:set>
                                    <p:animEffect transition="in" filter="wipe(left)">
                                      <p:cBhvr>
                                        <p:cTn id="7" dur="500"/>
                                        <p:tgtEl>
                                          <p:spTgt spid="1106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601">
                                            <p:txEl>
                                              <p:pRg st="1" end="1"/>
                                            </p:txEl>
                                          </p:spTgt>
                                        </p:tgtEl>
                                        <p:attrNameLst>
                                          <p:attrName>style.visibility</p:attrName>
                                        </p:attrNameLst>
                                      </p:cBhvr>
                                      <p:to>
                                        <p:strVal val="visible"/>
                                      </p:to>
                                    </p:set>
                                    <p:animEffect transition="in" filter="wipe(left)">
                                      <p:cBhvr>
                                        <p:cTn id="12" dur="500"/>
                                        <p:tgtEl>
                                          <p:spTgt spid="1106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601">
                                            <p:txEl>
                                              <p:pRg st="2" end="2"/>
                                            </p:txEl>
                                          </p:spTgt>
                                        </p:tgtEl>
                                        <p:attrNameLst>
                                          <p:attrName>style.visibility</p:attrName>
                                        </p:attrNameLst>
                                      </p:cBhvr>
                                      <p:to>
                                        <p:strVal val="visible"/>
                                      </p:to>
                                    </p:set>
                                    <p:animEffect transition="in" filter="wipe(left)">
                                      <p:cBhvr>
                                        <p:cTn id="17" dur="500"/>
                                        <p:tgtEl>
                                          <p:spTgt spid="1106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85800" y="304800"/>
            <a:ext cx="7772400" cy="1066800"/>
          </a:xfrm>
          <a:noFill/>
          <a:ln/>
        </p:spPr>
        <p:txBody>
          <a:bodyPr/>
          <a:lstStyle/>
          <a:p>
            <a:r>
              <a:rPr lang="en-US" sz="3200" b="1" dirty="0">
                <a:latin typeface="Times New Roman" pitchFamily="18" charset="0"/>
                <a:cs typeface="Times New Roman" pitchFamily="18" charset="0"/>
              </a:rPr>
              <a:t>Procedure to Check for OUTLIERS</a:t>
            </a:r>
          </a:p>
        </p:txBody>
      </p:sp>
      <p:sp>
        <p:nvSpPr>
          <p:cNvPr id="165891" name="Text Box 3"/>
          <p:cNvSpPr txBox="1">
            <a:spLocks noChangeArrowheads="1"/>
          </p:cNvSpPr>
          <p:nvPr/>
        </p:nvSpPr>
        <p:spPr bwMode="auto">
          <a:xfrm>
            <a:off x="533400" y="1905000"/>
            <a:ext cx="8382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buFontTx/>
              <a:buChar char="•"/>
            </a:pPr>
            <a:r>
              <a:rPr lang="en-US" sz="2400" b="1" dirty="0">
                <a:latin typeface="Times New Roman" pitchFamily="18" charset="0"/>
                <a:cs typeface="Times New Roman" pitchFamily="18" charset="0"/>
              </a:rPr>
              <a:t> </a:t>
            </a:r>
            <a:r>
              <a:rPr lang="en-US" sz="2800" b="1" dirty="0">
                <a:latin typeface="Times New Roman" pitchFamily="18" charset="0"/>
                <a:cs typeface="Times New Roman" pitchFamily="18" charset="0"/>
              </a:rPr>
              <a:t>The following steps will allow us to check whether a given value in a data set can be classified as an outlier.</a:t>
            </a:r>
          </a:p>
          <a:p>
            <a:pPr algn="just">
              <a:spcBef>
                <a:spcPct val="50000"/>
              </a:spcBef>
              <a:buFontTx/>
              <a:buChar char="•"/>
            </a:pPr>
            <a:r>
              <a:rPr lang="en-US" sz="2800" b="1" i="1" dirty="0">
                <a:latin typeface="Times New Roman" pitchFamily="18" charset="0"/>
                <a:cs typeface="Times New Roman" pitchFamily="18" charset="0"/>
              </a:rPr>
              <a:t>Step 1: </a:t>
            </a:r>
            <a:r>
              <a:rPr lang="en-US" sz="2800" b="1" dirty="0">
                <a:latin typeface="Times New Roman" pitchFamily="18" charset="0"/>
                <a:cs typeface="Times New Roman" pitchFamily="18" charset="0"/>
              </a:rPr>
              <a:t>Arrange the data in order from smallest to largest.</a:t>
            </a:r>
          </a:p>
          <a:p>
            <a:pPr algn="just">
              <a:spcBef>
                <a:spcPct val="50000"/>
              </a:spcBef>
              <a:buFontTx/>
              <a:buChar char="•"/>
            </a:pPr>
            <a:r>
              <a:rPr lang="en-US" sz="2800" b="1" i="1" dirty="0">
                <a:latin typeface="Times New Roman" pitchFamily="18" charset="0"/>
                <a:cs typeface="Times New Roman" pitchFamily="18" charset="0"/>
              </a:rPr>
              <a:t>Step 2:</a:t>
            </a:r>
            <a:r>
              <a:rPr lang="en-US" sz="2800" b="1" dirty="0">
                <a:latin typeface="Times New Roman" pitchFamily="18" charset="0"/>
                <a:cs typeface="Times New Roman" pitchFamily="18" charset="0"/>
              </a:rPr>
              <a:t> Determine the first quartile Q</a:t>
            </a:r>
            <a:r>
              <a:rPr lang="en-US" sz="2800" b="1" baseline="-25000" dirty="0">
                <a:latin typeface="Times New Roman" pitchFamily="18" charset="0"/>
                <a:cs typeface="Times New Roman" pitchFamily="18" charset="0"/>
              </a:rPr>
              <a:t>1</a:t>
            </a:r>
            <a:r>
              <a:rPr lang="en-US" sz="2800" b="1" dirty="0">
                <a:latin typeface="Times New Roman" pitchFamily="18" charset="0"/>
                <a:cs typeface="Times New Roman" pitchFamily="18" charset="0"/>
              </a:rPr>
              <a:t> and the third quartile Q</a:t>
            </a:r>
            <a:r>
              <a:rPr lang="en-US" sz="2800" b="1" baseline="-25000" dirty="0">
                <a:latin typeface="Times New Roman" pitchFamily="18" charset="0"/>
                <a:cs typeface="Times New Roman" pitchFamily="18" charset="0"/>
              </a:rPr>
              <a:t>3</a:t>
            </a:r>
            <a:r>
              <a:rPr lang="en-US" sz="2800" b="1" dirty="0">
                <a:latin typeface="Times New Roman" pitchFamily="18" charset="0"/>
                <a:cs typeface="Times New Roman" pitchFamily="18" charset="0"/>
              </a:rPr>
              <a:t>. (Recall Q</a:t>
            </a:r>
            <a:r>
              <a:rPr lang="en-US" sz="2800" b="1" baseline="-25000" dirty="0">
                <a:latin typeface="Times New Roman" pitchFamily="18" charset="0"/>
                <a:cs typeface="Times New Roman" pitchFamily="18" charset="0"/>
              </a:rPr>
              <a:t>1</a:t>
            </a:r>
            <a:r>
              <a:rPr lang="en-US" sz="2800" b="1" dirty="0">
                <a:latin typeface="Times New Roman" pitchFamily="18" charset="0"/>
                <a:cs typeface="Times New Roman" pitchFamily="18" charset="0"/>
              </a:rPr>
              <a:t> = P</a:t>
            </a:r>
            <a:r>
              <a:rPr lang="en-US" sz="2800" b="1" baseline="-25000" dirty="0">
                <a:latin typeface="Times New Roman" pitchFamily="18" charset="0"/>
                <a:cs typeface="Times New Roman" pitchFamily="18" charset="0"/>
              </a:rPr>
              <a:t>25</a:t>
            </a:r>
            <a:r>
              <a:rPr lang="en-US" sz="2800" b="1" dirty="0">
                <a:latin typeface="Times New Roman" pitchFamily="18" charset="0"/>
                <a:cs typeface="Times New Roman" pitchFamily="18" charset="0"/>
              </a:rPr>
              <a:t> and Q</a:t>
            </a:r>
            <a:r>
              <a:rPr lang="en-US" sz="2800" b="1" baseline="-25000" dirty="0">
                <a:latin typeface="Times New Roman" pitchFamily="18" charset="0"/>
                <a:cs typeface="Times New Roman" pitchFamily="18" charset="0"/>
              </a:rPr>
              <a:t>3</a:t>
            </a:r>
            <a:r>
              <a:rPr lang="en-US" sz="2800" b="1" dirty="0">
                <a:latin typeface="Times New Roman" pitchFamily="18" charset="0"/>
                <a:cs typeface="Times New Roman" pitchFamily="18" charset="0"/>
              </a:rPr>
              <a:t> = P</a:t>
            </a:r>
            <a:r>
              <a:rPr lang="en-US" sz="2800" b="1" baseline="-25000" dirty="0">
                <a:latin typeface="Times New Roman" pitchFamily="18" charset="0"/>
                <a:cs typeface="Times New Roman" pitchFamily="18" charset="0"/>
              </a:rPr>
              <a:t>75</a:t>
            </a:r>
            <a:r>
              <a:rPr lang="en-US" sz="2800" b="1"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p>
        </p:txBody>
      </p:sp>
    </p:spTree>
    <p:extLst>
      <p:ext uri="{BB962C8B-B14F-4D97-AF65-F5344CB8AC3E}">
        <p14:creationId xmlns:p14="http://schemas.microsoft.com/office/powerpoint/2010/main" val="5528940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left)">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wipe(left)">
                                      <p:cBhvr>
                                        <p:cTn id="12" dur="500"/>
                                        <p:tgtEl>
                                          <p:spTgt spid="165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wipe(left)">
                                      <p:cBhvr>
                                        <p:cTn id="17" dur="500"/>
                                        <p:tgtEl>
                                          <p:spTgt spid="165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26"/>
          <p:cNvSpPr>
            <a:spLocks noGrp="1" noChangeArrowheads="1"/>
          </p:cNvSpPr>
          <p:nvPr>
            <p:ph type="title"/>
          </p:nvPr>
        </p:nvSpPr>
        <p:spPr>
          <a:xfrm>
            <a:off x="1143000" y="533400"/>
            <a:ext cx="7391400" cy="1066800"/>
          </a:xfrm>
          <a:noFill/>
          <a:ln/>
        </p:spPr>
        <p:txBody>
          <a:bodyPr/>
          <a:lstStyle/>
          <a:p>
            <a:r>
              <a:rPr lang="en-US" sz="3200" b="1" dirty="0">
                <a:latin typeface="Times New Roman" pitchFamily="18" charset="0"/>
                <a:cs typeface="Times New Roman" pitchFamily="18" charset="0"/>
              </a:rPr>
              <a:t>Procedure to Check for OUTLIERS</a:t>
            </a:r>
          </a:p>
        </p:txBody>
      </p:sp>
      <p:sp>
        <p:nvSpPr>
          <p:cNvPr id="166915" name="Text Box 1027"/>
          <p:cNvSpPr txBox="1">
            <a:spLocks noChangeArrowheads="1"/>
          </p:cNvSpPr>
          <p:nvPr/>
        </p:nvSpPr>
        <p:spPr bwMode="auto">
          <a:xfrm>
            <a:off x="588818" y="2667000"/>
            <a:ext cx="82296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buFontTx/>
              <a:buChar char="•"/>
            </a:pPr>
            <a:r>
              <a:rPr lang="en-US" sz="2400" b="1" dirty="0">
                <a:latin typeface="Times New Roman" pitchFamily="18" charset="0"/>
                <a:cs typeface="Times New Roman" pitchFamily="18" charset="0"/>
              </a:rPr>
              <a:t> </a:t>
            </a:r>
            <a:r>
              <a:rPr lang="en-US" sz="2800" b="1" i="1" dirty="0">
                <a:latin typeface="Times New Roman" pitchFamily="18" charset="0"/>
                <a:cs typeface="Times New Roman" pitchFamily="18" charset="0"/>
              </a:rPr>
              <a:t>Step 3: </a:t>
            </a:r>
            <a:r>
              <a:rPr lang="en-US" sz="2800" b="1" dirty="0">
                <a:latin typeface="Times New Roman" pitchFamily="18" charset="0"/>
                <a:cs typeface="Times New Roman" pitchFamily="18" charset="0"/>
              </a:rPr>
              <a:t>Find the interquartile range (IQR).  IQR = Q</a:t>
            </a:r>
            <a:r>
              <a:rPr lang="en-US" sz="2800" b="1" baseline="-25000" dirty="0">
                <a:latin typeface="Times New Roman" pitchFamily="18" charset="0"/>
                <a:cs typeface="Times New Roman" pitchFamily="18" charset="0"/>
              </a:rPr>
              <a:t>3</a:t>
            </a:r>
            <a:r>
              <a:rPr lang="en-US" sz="2800" b="1" dirty="0">
                <a:latin typeface="Times New Roman" pitchFamily="18" charset="0"/>
                <a:cs typeface="Times New Roman" pitchFamily="18" charset="0"/>
              </a:rPr>
              <a:t> – Q</a:t>
            </a:r>
            <a:r>
              <a:rPr lang="en-US" sz="2800" b="1" baseline="-25000" dirty="0">
                <a:latin typeface="Times New Roman" pitchFamily="18" charset="0"/>
                <a:cs typeface="Times New Roman" pitchFamily="18" charset="0"/>
              </a:rPr>
              <a:t>1</a:t>
            </a:r>
            <a:r>
              <a:rPr lang="en-US" sz="2800" b="1" dirty="0">
                <a:latin typeface="Times New Roman" pitchFamily="18" charset="0"/>
                <a:cs typeface="Times New Roman" pitchFamily="18" charset="0"/>
              </a:rPr>
              <a:t>.</a:t>
            </a:r>
          </a:p>
          <a:p>
            <a:pPr algn="just">
              <a:spcBef>
                <a:spcPct val="50000"/>
              </a:spcBef>
              <a:buFontTx/>
              <a:buChar char="•"/>
            </a:pPr>
            <a:r>
              <a:rPr lang="en-US" sz="2800" b="1" i="1" dirty="0">
                <a:latin typeface="Times New Roman" pitchFamily="18" charset="0"/>
                <a:cs typeface="Times New Roman" pitchFamily="18" charset="0"/>
              </a:rPr>
              <a:t>Step 4:</a:t>
            </a:r>
            <a:r>
              <a:rPr lang="en-US" sz="2800" b="1" dirty="0">
                <a:latin typeface="Times New Roman" pitchFamily="18" charset="0"/>
                <a:cs typeface="Times New Roman" pitchFamily="18" charset="0"/>
              </a:rPr>
              <a:t> Compute (Q</a:t>
            </a:r>
            <a:r>
              <a:rPr lang="en-US" sz="2800" b="1" baseline="-25000" dirty="0">
                <a:latin typeface="Times New Roman" pitchFamily="18" charset="0"/>
                <a:cs typeface="Times New Roman" pitchFamily="18" charset="0"/>
              </a:rPr>
              <a:t>1</a:t>
            </a:r>
            <a:r>
              <a:rPr lang="en-US" sz="2800" b="1" dirty="0">
                <a:latin typeface="Times New Roman" pitchFamily="18" charset="0"/>
                <a:cs typeface="Times New Roman" pitchFamily="18" charset="0"/>
              </a:rPr>
              <a:t> – 1.5</a:t>
            </a:r>
            <a:r>
              <a:rPr lang="en-US" sz="2800" b="1" dirty="0">
                <a:latin typeface="Times New Roman" pitchFamily="18" charset="0"/>
                <a:cs typeface="Times New Roman" pitchFamily="18" charset="0"/>
                <a:sym typeface="Symbol" pitchFamily="18" charset="2"/>
              </a:rPr>
              <a:t>IQR) </a:t>
            </a:r>
            <a:r>
              <a:rPr lang="en-US" sz="2800" b="1" dirty="0">
                <a:latin typeface="Times New Roman" pitchFamily="18" charset="0"/>
                <a:cs typeface="Times New Roman" pitchFamily="18" charset="0"/>
              </a:rPr>
              <a:t>and (Q</a:t>
            </a:r>
            <a:r>
              <a:rPr lang="en-US" sz="2800" b="1" baseline="-25000" dirty="0">
                <a:latin typeface="Times New Roman" pitchFamily="18" charset="0"/>
                <a:cs typeface="Times New Roman" pitchFamily="18" charset="0"/>
              </a:rPr>
              <a:t>3</a:t>
            </a:r>
            <a:r>
              <a:rPr lang="en-US" sz="2800" b="1" dirty="0">
                <a:latin typeface="Times New Roman" pitchFamily="18" charset="0"/>
                <a:cs typeface="Times New Roman" pitchFamily="18" charset="0"/>
              </a:rPr>
              <a:t> + 1.5</a:t>
            </a:r>
            <a:r>
              <a:rPr lang="en-US" sz="2800" b="1" dirty="0">
                <a:latin typeface="Times New Roman" pitchFamily="18" charset="0"/>
                <a:cs typeface="Times New Roman" pitchFamily="18" charset="0"/>
                <a:sym typeface="Symbol" pitchFamily="18" charset="2"/>
              </a:rPr>
              <a:t>IQR).</a:t>
            </a:r>
          </a:p>
        </p:txBody>
      </p:sp>
    </p:spTree>
    <p:extLst>
      <p:ext uri="{BB962C8B-B14F-4D97-AF65-F5344CB8AC3E}">
        <p14:creationId xmlns:p14="http://schemas.microsoft.com/office/powerpoint/2010/main" val="111621197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left)">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wipe(left)">
                                      <p:cBhvr>
                                        <p:cTn id="12" dur="500"/>
                                        <p:tgtEl>
                                          <p:spTgt spid="166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046018" y="457200"/>
            <a:ext cx="7391400" cy="1066800"/>
          </a:xfrm>
          <a:noFill/>
          <a:ln/>
        </p:spPr>
        <p:txBody>
          <a:bodyPr/>
          <a:lstStyle/>
          <a:p>
            <a:r>
              <a:rPr lang="en-US" sz="3200" b="1" dirty="0">
                <a:latin typeface="Times New Roman" pitchFamily="18" charset="0"/>
                <a:cs typeface="Times New Roman" pitchFamily="18" charset="0"/>
              </a:rPr>
              <a:t>Procedure to Check for OUTLIERS</a:t>
            </a:r>
          </a:p>
        </p:txBody>
      </p:sp>
      <p:sp>
        <p:nvSpPr>
          <p:cNvPr id="167939" name="Text Box 3"/>
          <p:cNvSpPr txBox="1">
            <a:spLocks noChangeArrowheads="1"/>
          </p:cNvSpPr>
          <p:nvPr/>
        </p:nvSpPr>
        <p:spPr bwMode="auto">
          <a:xfrm>
            <a:off x="678873" y="2133600"/>
            <a:ext cx="800100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buFontTx/>
              <a:buChar char="•"/>
            </a:pPr>
            <a:r>
              <a:rPr lang="en-US" sz="2800" b="1" i="1" dirty="0">
                <a:latin typeface="Times New Roman" pitchFamily="18" charset="0"/>
                <a:cs typeface="Times New Roman" pitchFamily="18" charset="0"/>
                <a:sym typeface="Symbol" pitchFamily="18" charset="2"/>
              </a:rPr>
              <a:t> </a:t>
            </a:r>
            <a:r>
              <a:rPr lang="en-US" sz="2400" b="1" i="1" dirty="0">
                <a:latin typeface="Times New Roman" pitchFamily="18" charset="0"/>
                <a:cs typeface="Times New Roman" pitchFamily="18" charset="0"/>
                <a:sym typeface="Symbol" pitchFamily="18" charset="2"/>
              </a:rPr>
              <a:t>Step 5:</a:t>
            </a:r>
            <a:r>
              <a:rPr lang="en-US" sz="2400" b="1" dirty="0">
                <a:latin typeface="Times New Roman" pitchFamily="18" charset="0"/>
                <a:cs typeface="Times New Roman" pitchFamily="18" charset="0"/>
              </a:rPr>
              <a:t> Let x be the data value that is being checked to determine whether it is an outlier.</a:t>
            </a:r>
          </a:p>
          <a:p>
            <a:pPr algn="just">
              <a:spcBef>
                <a:spcPct val="50000"/>
              </a:spcBef>
              <a:buFontTx/>
              <a:buChar char="•"/>
            </a:pPr>
            <a:r>
              <a:rPr lang="en-US" sz="2400" b="1" dirty="0">
                <a:latin typeface="Times New Roman" pitchFamily="18" charset="0"/>
                <a:cs typeface="Times New Roman" pitchFamily="18" charset="0"/>
              </a:rPr>
              <a:t> (a) If the value of x is smaller than      (Q</a:t>
            </a:r>
            <a:r>
              <a:rPr lang="en-US" sz="2400" b="1" baseline="-25000" dirty="0">
                <a:latin typeface="Times New Roman" pitchFamily="18" charset="0"/>
                <a:cs typeface="Times New Roman" pitchFamily="18" charset="0"/>
              </a:rPr>
              <a:t>1</a:t>
            </a:r>
            <a:r>
              <a:rPr lang="en-US" sz="2400" b="1" dirty="0">
                <a:latin typeface="Times New Roman" pitchFamily="18" charset="0"/>
                <a:cs typeface="Times New Roman" pitchFamily="18" charset="0"/>
              </a:rPr>
              <a:t> – 1.5</a:t>
            </a:r>
            <a:r>
              <a:rPr lang="en-US" sz="2400" b="1" dirty="0">
                <a:latin typeface="Times New Roman" pitchFamily="18" charset="0"/>
                <a:cs typeface="Times New Roman" pitchFamily="18" charset="0"/>
                <a:sym typeface="Symbol" pitchFamily="18" charset="2"/>
              </a:rPr>
              <a:t>IQR), then x is classified as an outlier. </a:t>
            </a:r>
          </a:p>
          <a:p>
            <a:pPr algn="just">
              <a:spcBef>
                <a:spcPct val="50000"/>
              </a:spcBef>
              <a:buFontTx/>
              <a:buChar char="•"/>
            </a:pPr>
            <a:r>
              <a:rPr lang="en-US" sz="2400" b="1" dirty="0">
                <a:latin typeface="Times New Roman" pitchFamily="18" charset="0"/>
                <a:cs typeface="Times New Roman" pitchFamily="18" charset="0"/>
              </a:rPr>
              <a:t> (b) If the value of x is larger than       (Q</a:t>
            </a:r>
            <a:r>
              <a:rPr lang="en-US" sz="2400" b="1" baseline="-25000" dirty="0">
                <a:latin typeface="Times New Roman" pitchFamily="18" charset="0"/>
                <a:cs typeface="Times New Roman" pitchFamily="18" charset="0"/>
              </a:rPr>
              <a:t>3</a:t>
            </a:r>
            <a:r>
              <a:rPr lang="en-US" sz="2400" b="1" dirty="0">
                <a:latin typeface="Times New Roman" pitchFamily="18" charset="0"/>
                <a:cs typeface="Times New Roman" pitchFamily="18" charset="0"/>
              </a:rPr>
              <a:t> + 1.5</a:t>
            </a:r>
            <a:r>
              <a:rPr lang="en-US" sz="2400" b="1" dirty="0">
                <a:latin typeface="Times New Roman" pitchFamily="18" charset="0"/>
                <a:cs typeface="Times New Roman" pitchFamily="18" charset="0"/>
                <a:sym typeface="Symbol" pitchFamily="18" charset="2"/>
              </a:rPr>
              <a:t>IQR), then x is classified as an  x is an outlier.</a:t>
            </a:r>
            <a:r>
              <a:rPr lang="en-US" sz="2400" b="1" dirty="0">
                <a:latin typeface="Times New Roman" pitchFamily="18" charset="0"/>
                <a:cs typeface="Times New Roman" pitchFamily="18" charset="0"/>
              </a:rPr>
              <a:t> </a:t>
            </a:r>
          </a:p>
        </p:txBody>
      </p:sp>
    </p:spTree>
    <p:extLst>
      <p:ext uri="{BB962C8B-B14F-4D97-AF65-F5344CB8AC3E}">
        <p14:creationId xmlns:p14="http://schemas.microsoft.com/office/powerpoint/2010/main" val="322629249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left)">
                                      <p:cBhvr>
                                        <p:cTn id="7" dur="5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wipe(left)">
                                      <p:cBhvr>
                                        <p:cTn id="12" dur="500"/>
                                        <p:tgtEl>
                                          <p:spTgt spid="167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wipe(left)">
                                      <p:cBhvr>
                                        <p:cTn id="17" dur="500"/>
                                        <p:tgtEl>
                                          <p:spTgt spid="167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1447800" y="838200"/>
            <a:ext cx="7391400" cy="1066800"/>
          </a:xfrm>
          <a:noFill/>
          <a:ln/>
        </p:spPr>
        <p:txBody>
          <a:bodyPr/>
          <a:lstStyle/>
          <a:p>
            <a:r>
              <a:rPr lang="en-US" sz="3200">
                <a:solidFill>
                  <a:srgbClr val="9933FF"/>
                </a:solidFill>
                <a:effectLst>
                  <a:outerShdw blurRad="38100" dist="38100" dir="2700000" algn="tl">
                    <a:srgbClr val="000000"/>
                  </a:outerShdw>
                </a:effectLst>
                <a:latin typeface="Comic Sans MS" pitchFamily="66" charset="0"/>
              </a:rPr>
              <a:t>Procedure to Check for OUTLIERS</a:t>
            </a:r>
          </a:p>
        </p:txBody>
      </p:sp>
      <p:graphicFrame>
        <p:nvGraphicFramePr>
          <p:cNvPr id="168967" name="Object 7"/>
          <p:cNvGraphicFramePr>
            <a:graphicFrameLocks noChangeAspect="1"/>
          </p:cNvGraphicFramePr>
          <p:nvPr>
            <p:extLst>
              <p:ext uri="{D42A27DB-BD31-4B8C-83A1-F6EECF244321}">
                <p14:modId xmlns:p14="http://schemas.microsoft.com/office/powerpoint/2010/main" val="1440618403"/>
              </p:ext>
            </p:extLst>
          </p:nvPr>
        </p:nvGraphicFramePr>
        <p:xfrm>
          <a:off x="1524000" y="2362200"/>
          <a:ext cx="6248400" cy="3195638"/>
        </p:xfrm>
        <a:graphic>
          <a:graphicData uri="http://schemas.openxmlformats.org/presentationml/2006/ole">
            <mc:AlternateContent xmlns:mc="http://schemas.openxmlformats.org/markup-compatibility/2006">
              <mc:Choice xmlns:v="urn:schemas-microsoft-com:vml" Requires="v">
                <p:oleObj spid="_x0000_s9227" name="Bitmap Image" r:id="rId3" imgW="4563112" imgH="2333333" progId="Paint.Picture">
                  <p:embed/>
                </p:oleObj>
              </mc:Choice>
              <mc:Fallback>
                <p:oleObj name="Bitmap Image" r:id="rId3" imgW="4563112" imgH="23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62200"/>
                        <a:ext cx="6248400" cy="3195638"/>
                      </a:xfrm>
                      <a:prstGeom prst="rect">
                        <a:avLst/>
                      </a:prstGeom>
                      <a:noFill/>
                      <a:ln w="12700">
                        <a:solidFill>
                          <a:srgbClr val="FF0000"/>
                        </a:solidFill>
                        <a:miter lim="800000"/>
                        <a:headEnd type="none" w="sm" len="sm"/>
                        <a:tailEnd type="none" w="sm" len="sm"/>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extLst>
      <p:ext uri="{BB962C8B-B14F-4D97-AF65-F5344CB8AC3E}">
        <p14:creationId xmlns:p14="http://schemas.microsoft.com/office/powerpoint/2010/main" val="3172334220"/>
      </p:ext>
    </p:extLst>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457200" y="1524000"/>
            <a:ext cx="8153400" cy="3657600"/>
          </a:xfrm>
          <a:ln/>
        </p:spPr>
        <p:txBody>
          <a:bodyPr>
            <a:normAutofit/>
          </a:bodyPr>
          <a:lstStyle/>
          <a:p>
            <a:pPr algn="just">
              <a:lnSpc>
                <a:spcPct val="90000"/>
              </a:lnSpc>
              <a:spcBef>
                <a:spcPct val="0"/>
              </a:spcBef>
              <a:buClr>
                <a:srgbClr val="CC6600"/>
              </a:buClr>
              <a:buSzTx/>
              <a:buFontTx/>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data below represent the 20 countries with the largest number of total Olympic medals, including the United States, which had 101 medals for the 1996 Atlanta games. Determine whether the number of medals won by the United States is an outlier relative to the numbers for the other countries</a:t>
            </a:r>
            <a:r>
              <a:rPr lang="en-US" sz="2400" dirty="0" smtClean="0">
                <a:latin typeface="Times New Roman" pitchFamily="18" charset="0"/>
                <a:cs typeface="Times New Roman" pitchFamily="18" charset="0"/>
              </a:rPr>
              <a:t>.</a:t>
            </a:r>
          </a:p>
          <a:p>
            <a:pPr algn="just">
              <a:lnSpc>
                <a:spcPct val="90000"/>
              </a:lnSpc>
              <a:spcBef>
                <a:spcPct val="0"/>
              </a:spcBef>
              <a:buClr>
                <a:srgbClr val="CC6600"/>
              </a:buClr>
              <a:buSzTx/>
              <a:buFontTx/>
              <a:buChar char="•"/>
            </a:pPr>
            <a:endParaRPr lang="en-US" sz="2400" dirty="0">
              <a:latin typeface="Times New Roman" pitchFamily="18" charset="0"/>
              <a:cs typeface="Times New Roman" pitchFamily="18" charset="0"/>
            </a:endParaRPr>
          </a:p>
          <a:p>
            <a:pPr algn="just">
              <a:lnSpc>
                <a:spcPct val="90000"/>
              </a:lnSpc>
              <a:spcBef>
                <a:spcPct val="0"/>
              </a:spcBef>
              <a:buClr>
                <a:srgbClr val="CC6600"/>
              </a:buClr>
              <a:buSzTx/>
              <a:buFontTx/>
              <a:buChar char="•"/>
            </a:pPr>
            <a:endParaRPr lang="en-US" sz="2400" dirty="0" smtClean="0">
              <a:latin typeface="Times New Roman" pitchFamily="18" charset="0"/>
              <a:cs typeface="Times New Roman" pitchFamily="18" charset="0"/>
            </a:endParaRPr>
          </a:p>
          <a:p>
            <a:pPr algn="just">
              <a:lnSpc>
                <a:spcPct val="90000"/>
              </a:lnSpc>
              <a:spcBef>
                <a:spcPct val="0"/>
              </a:spcBef>
              <a:buClr>
                <a:srgbClr val="CC6600"/>
              </a:buClr>
              <a:buSzTx/>
              <a:buFontTx/>
              <a:buChar char="•"/>
            </a:pPr>
            <a:endParaRPr lang="en-US" sz="2400" dirty="0" smtClean="0">
              <a:latin typeface="Times New Roman" pitchFamily="18" charset="0"/>
              <a:cs typeface="Times New Roman" pitchFamily="18" charset="0"/>
            </a:endParaRPr>
          </a:p>
          <a:p>
            <a:pPr algn="just">
              <a:lnSpc>
                <a:spcPct val="90000"/>
              </a:lnSpc>
              <a:spcBef>
                <a:spcPct val="0"/>
              </a:spcBef>
              <a:buClr>
                <a:srgbClr val="CC6600"/>
              </a:buClr>
              <a:buSzTx/>
              <a:buFontTx/>
              <a:buChar char="•"/>
            </a:pPr>
            <a:endParaRPr lang="en-US" sz="2400" dirty="0">
              <a:latin typeface="Times New Roman" pitchFamily="18" charset="0"/>
              <a:cs typeface="Times New Roman" pitchFamily="18" charset="0"/>
            </a:endParaRPr>
          </a:p>
          <a:p>
            <a:pPr algn="just">
              <a:lnSpc>
                <a:spcPct val="90000"/>
              </a:lnSpc>
              <a:spcBef>
                <a:spcPct val="0"/>
              </a:spcBef>
              <a:buClr>
                <a:srgbClr val="CC6600"/>
              </a:buClr>
              <a:buSzTx/>
              <a:buFontTx/>
              <a:buChar char="•"/>
            </a:pPr>
            <a:r>
              <a:rPr lang="en-US" sz="2400" dirty="0">
                <a:latin typeface="Times New Roman" pitchFamily="18" charset="0"/>
                <a:cs typeface="Times New Roman" pitchFamily="18" charset="0"/>
              </a:rPr>
              <a:t>The data is given on the next slide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2" name="Rectangle 1"/>
          <p:cNvSpPr/>
          <p:nvPr/>
        </p:nvSpPr>
        <p:spPr>
          <a:xfrm>
            <a:off x="3429000" y="457200"/>
            <a:ext cx="1540806" cy="523220"/>
          </a:xfrm>
          <a:prstGeom prst="rect">
            <a:avLst/>
          </a:prstGeom>
        </p:spPr>
        <p:txBody>
          <a:bodyPr wrap="none">
            <a:spAutoFit/>
          </a:bodyPr>
          <a:lstStyle/>
          <a:p>
            <a:r>
              <a:rPr lang="en-US" sz="2800" b="1" dirty="0" smtClean="0">
                <a:latin typeface="Times New Roman" pitchFamily="18" charset="0"/>
                <a:cs typeface="Times New Roman" pitchFamily="18" charset="0"/>
              </a:rPr>
              <a:t>Example</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667508100"/>
      </p:ext>
    </p:extLst>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sk-SK" smtClean="0"/>
              <a:t>Types of statistics</a:t>
            </a:r>
          </a:p>
        </p:txBody>
      </p:sp>
      <p:sp>
        <p:nvSpPr>
          <p:cNvPr id="17411" name="Content Placeholder 2"/>
          <p:cNvSpPr>
            <a:spLocks noGrp="1"/>
          </p:cNvSpPr>
          <p:nvPr>
            <p:ph sz="quarter" idx="1"/>
          </p:nvPr>
        </p:nvSpPr>
        <p:spPr>
          <a:xfrm>
            <a:off x="533400" y="1600200"/>
            <a:ext cx="8229600" cy="4525963"/>
          </a:xfrm>
        </p:spPr>
        <p:txBody>
          <a:bodyPr>
            <a:normAutofit fontScale="85000" lnSpcReduction="10000"/>
          </a:bodyPr>
          <a:lstStyle/>
          <a:p>
            <a:pPr eaLnBrk="1" hangingPunct="1"/>
            <a:r>
              <a:rPr lang="sk-SK" b="1" dirty="0" smtClean="0"/>
              <a:t>Descriptive statistics </a:t>
            </a:r>
            <a:r>
              <a:rPr lang="sk-SK" dirty="0" smtClean="0"/>
              <a:t>– Methods of organizing, summarizing, and presenting data in an informative way</a:t>
            </a:r>
            <a:endParaRPr lang="en-US" dirty="0" smtClean="0"/>
          </a:p>
          <a:p>
            <a:pPr eaLnBrk="1" hangingPunct="1"/>
            <a:endParaRPr lang="sk-SK" dirty="0" smtClean="0"/>
          </a:p>
          <a:p>
            <a:pPr eaLnBrk="1" hangingPunct="1"/>
            <a:r>
              <a:rPr lang="sk-SK" b="1" dirty="0" smtClean="0"/>
              <a:t>Inferential statistics </a:t>
            </a:r>
            <a:r>
              <a:rPr lang="sk-SK" dirty="0" smtClean="0"/>
              <a:t>– The methods used to determine something about a population on the basis of a sample</a:t>
            </a:r>
          </a:p>
          <a:p>
            <a:pPr lvl="1" eaLnBrk="1" hangingPunct="1"/>
            <a:r>
              <a:rPr lang="sk-SK" dirty="0" smtClean="0"/>
              <a:t>Population –The entire set of individuals or objects of interest or the measurements obtained from all individuals or objects of interest</a:t>
            </a:r>
          </a:p>
          <a:p>
            <a:pPr lvl="1" eaLnBrk="1" hangingPunct="1"/>
            <a:r>
              <a:rPr lang="sk-SK" dirty="0" smtClean="0"/>
              <a:t>Sample – A portion, or part, of the population of interest</a:t>
            </a:r>
          </a:p>
        </p:txBody>
      </p:sp>
    </p:spTree>
    <p:extLst>
      <p:ext uri="{BB962C8B-B14F-4D97-AF65-F5344CB8AC3E}">
        <p14:creationId xmlns:p14="http://schemas.microsoft.com/office/powerpoint/2010/main" val="27248231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body" idx="1"/>
          </p:nvPr>
        </p:nvSpPr>
        <p:spPr>
          <a:xfrm>
            <a:off x="638928" y="1524000"/>
            <a:ext cx="8047872" cy="3810000"/>
          </a:xfrm>
          <a:ln/>
        </p:spPr>
        <p:txBody>
          <a:bodyPr/>
          <a:lstStyle/>
          <a:p>
            <a:pPr algn="just">
              <a:lnSpc>
                <a:spcPct val="90000"/>
              </a:lnSpc>
              <a:spcBef>
                <a:spcPct val="0"/>
              </a:spcBef>
              <a:buClr>
                <a:srgbClr val="CC6600"/>
              </a:buClr>
              <a:buSzTx/>
              <a:buFontTx/>
              <a:buChar char="•"/>
            </a:pPr>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values – 63, 65, 50, 37, 35, 41, 25, 23, 27, 21, 17, 17, 20, 19, 22, 15, 15, 15, 15, 101</a:t>
            </a:r>
            <a:r>
              <a:rPr lang="en-US" sz="2400" dirty="0" smtClean="0">
                <a:latin typeface="Times New Roman" pitchFamily="18" charset="0"/>
                <a:cs typeface="Times New Roman" pitchFamily="18" charset="0"/>
              </a:rPr>
              <a:t>.</a:t>
            </a:r>
          </a:p>
          <a:p>
            <a:pPr marL="0" indent="0" algn="just">
              <a:lnSpc>
                <a:spcPct val="90000"/>
              </a:lnSpc>
              <a:spcBef>
                <a:spcPct val="0"/>
              </a:spcBef>
              <a:buClr>
                <a:srgbClr val="CC6600"/>
              </a:buClr>
              <a:buSzTx/>
              <a:buNone/>
            </a:pPr>
            <a:endParaRPr lang="en-US" sz="2400" dirty="0">
              <a:latin typeface="Times New Roman" pitchFamily="18" charset="0"/>
              <a:cs typeface="Times New Roman" pitchFamily="18" charset="0"/>
            </a:endParaRPr>
          </a:p>
          <a:p>
            <a:pPr algn="just">
              <a:lnSpc>
                <a:spcPct val="90000"/>
              </a:lnSpc>
              <a:spcBef>
                <a:spcPct val="0"/>
              </a:spcBef>
              <a:buClr>
                <a:srgbClr val="CC6600"/>
              </a:buClr>
              <a:buSzTx/>
              <a:buFontTx/>
              <a:buChar char="•"/>
            </a:pPr>
            <a:r>
              <a:rPr lang="en-US" sz="2400" dirty="0">
                <a:latin typeface="Times New Roman" pitchFamily="18" charset="0"/>
                <a:cs typeface="Times New Roman" pitchFamily="18" charset="0"/>
              </a:rPr>
              <a:t>Solution: First, we need to arrange the data set in order.  The ordered set is – 15  15  15  15  17  17  19  20  21  22  23  25  27  35  37  41  50  63  65  101</a:t>
            </a:r>
            <a:r>
              <a:rPr lang="en-US" sz="2400" dirty="0" smtClean="0">
                <a:latin typeface="Times New Roman" pitchFamily="18" charset="0"/>
                <a:cs typeface="Times New Roman" pitchFamily="18" charset="0"/>
              </a:rPr>
              <a:t>.</a:t>
            </a:r>
          </a:p>
          <a:p>
            <a:pPr algn="just">
              <a:lnSpc>
                <a:spcPct val="90000"/>
              </a:lnSpc>
              <a:spcBef>
                <a:spcPct val="0"/>
              </a:spcBef>
              <a:buClr>
                <a:srgbClr val="CC6600"/>
              </a:buClr>
              <a:buSzTx/>
              <a:buFontTx/>
              <a:buChar char="•"/>
            </a:pPr>
            <a:endParaRPr lang="en-US" sz="2400" dirty="0">
              <a:latin typeface="Times New Roman" pitchFamily="18" charset="0"/>
              <a:cs typeface="Times New Roman" pitchFamily="18" charset="0"/>
            </a:endParaRPr>
          </a:p>
          <a:p>
            <a:pPr algn="just">
              <a:lnSpc>
                <a:spcPct val="90000"/>
              </a:lnSpc>
              <a:spcBef>
                <a:spcPct val="0"/>
              </a:spcBef>
              <a:buClr>
                <a:srgbClr val="CC6600"/>
              </a:buClr>
              <a:buSzTx/>
              <a:buFontTx/>
              <a:buChar char="•"/>
            </a:pPr>
            <a:r>
              <a:rPr lang="en-US" sz="2400" dirty="0">
                <a:latin typeface="Times New Roman" pitchFamily="18" charset="0"/>
                <a:cs typeface="Times New Roman" pitchFamily="18" charset="0"/>
              </a:rPr>
              <a:t>Next we need to determine the first and third quartiles</a:t>
            </a:r>
            <a:r>
              <a:rPr lang="en-US" sz="2400" dirty="0" smtClean="0">
                <a:latin typeface="Times New Roman" pitchFamily="18" charset="0"/>
                <a:cs typeface="Times New Roman" pitchFamily="18" charset="0"/>
              </a:rPr>
              <a:t>.</a:t>
            </a:r>
          </a:p>
          <a:p>
            <a:pPr algn="just">
              <a:lnSpc>
                <a:spcPct val="90000"/>
              </a:lnSpc>
              <a:spcBef>
                <a:spcPct val="0"/>
              </a:spcBef>
              <a:buClr>
                <a:srgbClr val="CC6600"/>
              </a:buClr>
              <a:buSzTx/>
              <a:buFontTx/>
              <a:buChar char="•"/>
            </a:pPr>
            <a:endParaRPr lang="en-US" sz="2400" dirty="0">
              <a:latin typeface="Times New Roman" pitchFamily="18" charset="0"/>
              <a:cs typeface="Times New Roman" pitchFamily="18" charset="0"/>
            </a:endParaRPr>
          </a:p>
          <a:p>
            <a:pPr algn="just">
              <a:lnSpc>
                <a:spcPct val="90000"/>
              </a:lnSpc>
              <a:spcBef>
                <a:spcPct val="0"/>
              </a:spcBef>
              <a:buClr>
                <a:srgbClr val="CC6600"/>
              </a:buClr>
              <a:buSzTx/>
              <a:buFontTx/>
              <a:buChar char="•"/>
            </a:pPr>
            <a:r>
              <a:rPr lang="en-US" sz="2400" dirty="0">
                <a:latin typeface="Times New Roman" pitchFamily="18" charset="0"/>
                <a:cs typeface="Times New Roman" pitchFamily="18" charset="0"/>
              </a:rPr>
              <a:t>Verify that Q</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 P</a:t>
            </a:r>
            <a:r>
              <a:rPr lang="en-US" sz="2400" baseline="-25000" dirty="0">
                <a:latin typeface="Times New Roman" pitchFamily="18" charset="0"/>
                <a:cs typeface="Times New Roman" pitchFamily="18" charset="0"/>
              </a:rPr>
              <a:t>25</a:t>
            </a:r>
            <a:r>
              <a:rPr lang="en-US" sz="2400" dirty="0">
                <a:latin typeface="Times New Roman" pitchFamily="18" charset="0"/>
                <a:cs typeface="Times New Roman" pitchFamily="18" charset="0"/>
              </a:rPr>
              <a:t> = 17 and Q</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 P</a:t>
            </a:r>
            <a:r>
              <a:rPr lang="en-US" sz="2400" baseline="-25000" dirty="0">
                <a:latin typeface="Times New Roman" pitchFamily="18" charset="0"/>
                <a:cs typeface="Times New Roman" pitchFamily="18" charset="0"/>
              </a:rPr>
              <a:t>75</a:t>
            </a:r>
            <a:r>
              <a:rPr lang="en-US" sz="2400" dirty="0">
                <a:latin typeface="Times New Roman" pitchFamily="18" charset="0"/>
                <a:cs typeface="Times New Roman" pitchFamily="18" charset="0"/>
              </a:rPr>
              <a:t> = 39.           </a:t>
            </a:r>
          </a:p>
        </p:txBody>
      </p:sp>
      <p:sp>
        <p:nvSpPr>
          <p:cNvPr id="2" name="Rectangle 1"/>
          <p:cNvSpPr/>
          <p:nvPr/>
        </p:nvSpPr>
        <p:spPr>
          <a:xfrm>
            <a:off x="3276600" y="443345"/>
            <a:ext cx="3389069" cy="523220"/>
          </a:xfrm>
          <a:prstGeom prst="rect">
            <a:avLst/>
          </a:prstGeom>
        </p:spPr>
        <p:txBody>
          <a:bodyPr wrap="none">
            <a:spAutoFit/>
          </a:bodyPr>
          <a:lstStyle/>
          <a:p>
            <a:r>
              <a:rPr lang="en-US" sz="2800" b="1" dirty="0">
                <a:latin typeface="Times New Roman" pitchFamily="18" charset="0"/>
                <a:cs typeface="Times New Roman" pitchFamily="18" charset="0"/>
              </a:rPr>
              <a:t>Example (continued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40696456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9986">
                                            <p:txEl>
                                              <p:pRg st="0" end="0"/>
                                            </p:txEl>
                                          </p:spTgt>
                                        </p:tgtEl>
                                        <p:attrNameLst>
                                          <p:attrName>style.visibility</p:attrName>
                                        </p:attrNameLst>
                                      </p:cBhvr>
                                      <p:to>
                                        <p:strVal val="visible"/>
                                      </p:to>
                                    </p:set>
                                    <p:animEffect transition="in" filter="blinds(vertical)">
                                      <p:cBhvr>
                                        <p:cTn id="7" dur="500"/>
                                        <p:tgtEl>
                                          <p:spTgt spid="169986">
                                            <p:txEl>
                                              <p:pRg st="0" end="0"/>
                                            </p:txEl>
                                          </p:spTgt>
                                        </p:tgtEl>
                                      </p:cBhvr>
                                    </p:animEffect>
                                  </p:childTnLst>
                                  <p:subTnLst>
                                    <p:animClr clrSpc="rgb" dir="cw">
                                      <p:cBhvr override="childStyle">
                                        <p:cTn dur="1" fill="hold" display="0" masterRel="nextClick" afterEffect="1"/>
                                        <p:tgtEl>
                                          <p:spTgt spid="169986">
                                            <p:txEl>
                                              <p:pRg st="0" end="0"/>
                                            </p:txEl>
                                          </p:spTgt>
                                        </p:tgtEl>
                                        <p:attrNameLst>
                                          <p:attrName>ppt_c</p:attrName>
                                        </p:attrNameLst>
                                      </p:cBhvr>
                                      <p:to>
                                        <a:schemeClr val="accent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9986">
                                            <p:txEl>
                                              <p:pRg st="2" end="2"/>
                                            </p:txEl>
                                          </p:spTgt>
                                        </p:tgtEl>
                                        <p:attrNameLst>
                                          <p:attrName>style.visibility</p:attrName>
                                        </p:attrNameLst>
                                      </p:cBhvr>
                                      <p:to>
                                        <p:strVal val="visible"/>
                                      </p:to>
                                    </p:set>
                                    <p:animEffect transition="in" filter="blinds(vertical)">
                                      <p:cBhvr>
                                        <p:cTn id="12" dur="500"/>
                                        <p:tgtEl>
                                          <p:spTgt spid="169986">
                                            <p:txEl>
                                              <p:pRg st="2" end="2"/>
                                            </p:txEl>
                                          </p:spTgt>
                                        </p:tgtEl>
                                      </p:cBhvr>
                                    </p:animEffect>
                                  </p:childTnLst>
                                  <p:subTnLst>
                                    <p:animClr clrSpc="rgb" dir="cw">
                                      <p:cBhvr override="childStyle">
                                        <p:cTn dur="1" fill="hold" display="0" masterRel="nextClick" afterEffect="1"/>
                                        <p:tgtEl>
                                          <p:spTgt spid="169986">
                                            <p:txEl>
                                              <p:pRg st="2" end="2"/>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9986">
                                            <p:txEl>
                                              <p:pRg st="4" end="4"/>
                                            </p:txEl>
                                          </p:spTgt>
                                        </p:tgtEl>
                                        <p:attrNameLst>
                                          <p:attrName>style.visibility</p:attrName>
                                        </p:attrNameLst>
                                      </p:cBhvr>
                                      <p:to>
                                        <p:strVal val="visible"/>
                                      </p:to>
                                    </p:set>
                                    <p:animEffect transition="in" filter="blinds(vertical)">
                                      <p:cBhvr>
                                        <p:cTn id="17" dur="500"/>
                                        <p:tgtEl>
                                          <p:spTgt spid="169986">
                                            <p:txEl>
                                              <p:pRg st="4" end="4"/>
                                            </p:txEl>
                                          </p:spTgt>
                                        </p:tgtEl>
                                      </p:cBhvr>
                                    </p:animEffect>
                                  </p:childTnLst>
                                  <p:subTnLst>
                                    <p:animClr clrSpc="rgb" dir="cw">
                                      <p:cBhvr override="childStyle">
                                        <p:cTn dur="1" fill="hold" display="0" masterRel="nextClick" afterEffect="1"/>
                                        <p:tgtEl>
                                          <p:spTgt spid="169986">
                                            <p:txEl>
                                              <p:pRg st="4" end="4"/>
                                            </p:txEl>
                                          </p:spTgt>
                                        </p:tgtEl>
                                        <p:attrNameLst>
                                          <p:attrName>ppt_c</p:attrName>
                                        </p:attrNameLst>
                                      </p:cBhvr>
                                      <p:to>
                                        <a:schemeClr val="accent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9986">
                                            <p:txEl>
                                              <p:pRg st="6" end="6"/>
                                            </p:txEl>
                                          </p:spTgt>
                                        </p:tgtEl>
                                        <p:attrNameLst>
                                          <p:attrName>style.visibility</p:attrName>
                                        </p:attrNameLst>
                                      </p:cBhvr>
                                      <p:to>
                                        <p:strVal val="visible"/>
                                      </p:to>
                                    </p:set>
                                    <p:animEffect transition="in" filter="blinds(vertical)">
                                      <p:cBhvr>
                                        <p:cTn id="22" dur="500"/>
                                        <p:tgtEl>
                                          <p:spTgt spid="169986">
                                            <p:txEl>
                                              <p:pRg st="6" end="6"/>
                                            </p:txEl>
                                          </p:spTgt>
                                        </p:tgtEl>
                                      </p:cBhvr>
                                    </p:animEffect>
                                  </p:childTnLst>
                                  <p:subTnLst>
                                    <p:animClr clrSpc="rgb" dir="cw">
                                      <p:cBhvr override="childStyle">
                                        <p:cTn dur="1" fill="hold" display="0" masterRel="nextClick" afterEffect="1"/>
                                        <p:tgtEl>
                                          <p:spTgt spid="169986">
                                            <p:txEl>
                                              <p:pRg st="6" end="6"/>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a:xfrm>
            <a:off x="457200" y="1371600"/>
            <a:ext cx="8305800" cy="4267200"/>
          </a:xfrm>
          <a:ln/>
        </p:spPr>
        <p:txBody>
          <a:bodyPr>
            <a:normAutofit lnSpcReduction="10000"/>
          </a:bodyPr>
          <a:lstStyle/>
          <a:p>
            <a:pPr algn="just">
              <a:lnSpc>
                <a:spcPct val="90000"/>
              </a:lnSpc>
              <a:spcBef>
                <a:spcPct val="0"/>
              </a:spcBef>
              <a:buClr>
                <a:srgbClr val="CC6600"/>
              </a:buClr>
              <a:buSzTx/>
              <a:buFontTx/>
              <a:buChar char="•"/>
            </a:pPr>
            <a:r>
              <a:rPr lang="en-US" sz="2400" dirty="0" smtClean="0">
                <a:latin typeface="Times New Roman" pitchFamily="18" charset="0"/>
                <a:cs typeface="Times New Roman" pitchFamily="18" charset="0"/>
              </a:rPr>
              <a:t>Thus </a:t>
            </a:r>
            <a:r>
              <a:rPr lang="en-US" sz="2400" dirty="0">
                <a:latin typeface="Times New Roman" pitchFamily="18" charset="0"/>
                <a:cs typeface="Times New Roman" pitchFamily="18" charset="0"/>
              </a:rPr>
              <a:t>the IQR = 39 – 17 = 22</a:t>
            </a:r>
            <a:r>
              <a:rPr lang="en-US" sz="2400" dirty="0" smtClean="0">
                <a:latin typeface="Times New Roman" pitchFamily="18" charset="0"/>
                <a:cs typeface="Times New Roman" pitchFamily="18" charset="0"/>
              </a:rPr>
              <a:t>.</a:t>
            </a:r>
          </a:p>
          <a:p>
            <a:pPr algn="just">
              <a:lnSpc>
                <a:spcPct val="90000"/>
              </a:lnSpc>
              <a:spcBef>
                <a:spcPct val="0"/>
              </a:spcBef>
              <a:buClr>
                <a:srgbClr val="CC6600"/>
              </a:buClr>
              <a:buSzTx/>
              <a:buFontTx/>
              <a:buChar char="•"/>
            </a:pPr>
            <a:endParaRPr lang="en-US" sz="2400" dirty="0">
              <a:latin typeface="Times New Roman" pitchFamily="18" charset="0"/>
              <a:cs typeface="Times New Roman" pitchFamily="18" charset="0"/>
            </a:endParaRPr>
          </a:p>
          <a:p>
            <a:pPr algn="just">
              <a:lnSpc>
                <a:spcPct val="90000"/>
              </a:lnSpc>
              <a:spcBef>
                <a:spcPct val="0"/>
              </a:spcBef>
              <a:buClr>
                <a:srgbClr val="CC6600"/>
              </a:buClr>
              <a:buSzTx/>
              <a:buFontTx/>
              <a:buChar char="•"/>
            </a:pPr>
            <a:r>
              <a:rPr lang="en-US" sz="2400" dirty="0">
                <a:latin typeface="Times New Roman" pitchFamily="18" charset="0"/>
                <a:cs typeface="Times New Roman" pitchFamily="18" charset="0"/>
              </a:rPr>
              <a:t>Now, </a:t>
            </a:r>
            <a:r>
              <a:rPr lang="en-US" sz="2000"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1.5</a:t>
            </a:r>
            <a:r>
              <a:rPr lang="en-US" sz="2000" dirty="0">
                <a:latin typeface="Times New Roman" pitchFamily="18" charset="0"/>
                <a:cs typeface="Times New Roman" pitchFamily="18" charset="0"/>
                <a:sym typeface="Symbol" pitchFamily="18" charset="2"/>
              </a:rPr>
              <a:t>IQR</a:t>
            </a:r>
            <a:r>
              <a:rPr lang="en-US" sz="2400" dirty="0">
                <a:latin typeface="Times New Roman" pitchFamily="18" charset="0"/>
                <a:cs typeface="Times New Roman" pitchFamily="18" charset="0"/>
              </a:rPr>
              <a:t> = 17 – (1.5</a:t>
            </a:r>
            <a:r>
              <a:rPr lang="en-US" sz="2400" dirty="0">
                <a:latin typeface="Times New Roman" pitchFamily="18" charset="0"/>
                <a:cs typeface="Times New Roman" pitchFamily="18" charset="0"/>
                <a:sym typeface="Symbol" pitchFamily="18" charset="2"/>
              </a:rPr>
              <a:t>22) = -16</a:t>
            </a:r>
            <a:r>
              <a:rPr lang="en-US" sz="2400" dirty="0" smtClean="0">
                <a:latin typeface="Times New Roman" pitchFamily="18" charset="0"/>
                <a:cs typeface="Times New Roman" pitchFamily="18" charset="0"/>
                <a:sym typeface="Symbol" pitchFamily="18" charset="2"/>
              </a:rPr>
              <a:t>.</a:t>
            </a:r>
          </a:p>
          <a:p>
            <a:pPr algn="just">
              <a:lnSpc>
                <a:spcPct val="90000"/>
              </a:lnSpc>
              <a:spcBef>
                <a:spcPct val="0"/>
              </a:spcBef>
              <a:buClr>
                <a:srgbClr val="CC6600"/>
              </a:buClr>
              <a:buSzTx/>
              <a:buFontTx/>
              <a:buChar char="•"/>
            </a:pPr>
            <a:endParaRPr lang="en-US" sz="2400" dirty="0">
              <a:latin typeface="Times New Roman" pitchFamily="18" charset="0"/>
              <a:cs typeface="Times New Roman" pitchFamily="18" charset="0"/>
              <a:sym typeface="Symbol" pitchFamily="18" charset="2"/>
            </a:endParaRPr>
          </a:p>
          <a:p>
            <a:pPr algn="just">
              <a:lnSpc>
                <a:spcPct val="90000"/>
              </a:lnSpc>
              <a:spcBef>
                <a:spcPct val="0"/>
              </a:spcBef>
              <a:buClr>
                <a:srgbClr val="CC6600"/>
              </a:buClr>
              <a:buSzTx/>
              <a:buFontTx/>
              <a:buChar char="•"/>
            </a:pPr>
            <a:r>
              <a:rPr lang="en-US" sz="2400" dirty="0">
                <a:latin typeface="Times New Roman" pitchFamily="18" charset="0"/>
                <a:cs typeface="Times New Roman" pitchFamily="18" charset="0"/>
                <a:sym typeface="Symbol" pitchFamily="18" charset="2"/>
              </a:rPr>
              <a:t>and, </a:t>
            </a:r>
            <a:r>
              <a:rPr lang="en-US" sz="2000"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+ 1.5</a:t>
            </a:r>
            <a:r>
              <a:rPr lang="en-US" sz="2000" dirty="0">
                <a:latin typeface="Times New Roman" pitchFamily="18" charset="0"/>
                <a:cs typeface="Times New Roman" pitchFamily="18" charset="0"/>
                <a:sym typeface="Symbol" pitchFamily="18" charset="2"/>
              </a:rPr>
              <a:t>IQR = 39 + </a:t>
            </a:r>
            <a:r>
              <a:rPr lang="en-US" sz="2400" dirty="0">
                <a:latin typeface="Times New Roman" pitchFamily="18" charset="0"/>
                <a:cs typeface="Times New Roman" pitchFamily="18" charset="0"/>
              </a:rPr>
              <a:t>(1.5</a:t>
            </a:r>
            <a:r>
              <a:rPr lang="en-US" sz="2400" dirty="0">
                <a:latin typeface="Times New Roman" pitchFamily="18" charset="0"/>
                <a:cs typeface="Times New Roman" pitchFamily="18" charset="0"/>
                <a:sym typeface="Symbol" pitchFamily="18" charset="2"/>
              </a:rPr>
              <a:t>22) = 72</a:t>
            </a:r>
            <a:r>
              <a:rPr lang="en-US" sz="2400" dirty="0" smtClean="0">
                <a:latin typeface="Times New Roman" pitchFamily="18" charset="0"/>
                <a:cs typeface="Times New Roman" pitchFamily="18" charset="0"/>
                <a:sym typeface="Symbol" pitchFamily="18" charset="2"/>
              </a:rPr>
              <a:t>.</a:t>
            </a:r>
          </a:p>
          <a:p>
            <a:pPr algn="just">
              <a:lnSpc>
                <a:spcPct val="90000"/>
              </a:lnSpc>
              <a:spcBef>
                <a:spcPct val="0"/>
              </a:spcBef>
              <a:buClr>
                <a:srgbClr val="CC6600"/>
              </a:buClr>
              <a:buSzTx/>
              <a:buFontTx/>
              <a:buChar char="•"/>
            </a:pPr>
            <a:endParaRPr lang="en-US" sz="2400" dirty="0">
              <a:latin typeface="Times New Roman" pitchFamily="18" charset="0"/>
              <a:cs typeface="Times New Roman" pitchFamily="18" charset="0"/>
              <a:sym typeface="Symbol" pitchFamily="18" charset="2"/>
            </a:endParaRPr>
          </a:p>
          <a:p>
            <a:pPr algn="just">
              <a:lnSpc>
                <a:spcPct val="90000"/>
              </a:lnSpc>
              <a:spcBef>
                <a:spcPct val="0"/>
              </a:spcBef>
              <a:buClr>
                <a:srgbClr val="CC6600"/>
              </a:buClr>
              <a:buSzTx/>
              <a:buFontTx/>
              <a:buChar char="•"/>
            </a:pPr>
            <a:r>
              <a:rPr lang="en-US" sz="2400" dirty="0">
                <a:latin typeface="Times New Roman" pitchFamily="18" charset="0"/>
                <a:cs typeface="Times New Roman" pitchFamily="18" charset="0"/>
                <a:sym typeface="Symbol" pitchFamily="18" charset="2"/>
              </a:rPr>
              <a:t>Since, 101 &gt; 72, the value of 101 is an outlier relative to the rest of the values in the data set (based on the procedure presented here</a:t>
            </a:r>
            <a:r>
              <a:rPr lang="en-US" sz="2400" dirty="0" smtClean="0">
                <a:latin typeface="Times New Roman" pitchFamily="18" charset="0"/>
                <a:cs typeface="Times New Roman" pitchFamily="18" charset="0"/>
                <a:sym typeface="Symbol" pitchFamily="18" charset="2"/>
              </a:rPr>
              <a:t>).</a:t>
            </a:r>
          </a:p>
          <a:p>
            <a:pPr marL="0" indent="0" algn="just">
              <a:lnSpc>
                <a:spcPct val="90000"/>
              </a:lnSpc>
              <a:spcBef>
                <a:spcPct val="0"/>
              </a:spcBef>
              <a:buClr>
                <a:srgbClr val="CC6600"/>
              </a:buClr>
              <a:buSzTx/>
              <a:buNone/>
            </a:pPr>
            <a:endParaRPr lang="en-US" sz="2400" dirty="0">
              <a:latin typeface="Times New Roman" pitchFamily="18" charset="0"/>
              <a:cs typeface="Times New Roman" pitchFamily="18" charset="0"/>
              <a:sym typeface="Symbol" pitchFamily="18" charset="2"/>
            </a:endParaRPr>
          </a:p>
          <a:p>
            <a:pPr algn="just">
              <a:lnSpc>
                <a:spcPct val="90000"/>
              </a:lnSpc>
              <a:spcBef>
                <a:spcPct val="0"/>
              </a:spcBef>
              <a:buClr>
                <a:srgbClr val="CC6600"/>
              </a:buClr>
              <a:buSzTx/>
              <a:buFontTx/>
              <a:buChar char="•"/>
            </a:pPr>
            <a:r>
              <a:rPr lang="en-US" sz="2400" dirty="0">
                <a:latin typeface="Times New Roman" pitchFamily="18" charset="0"/>
                <a:cs typeface="Times New Roman" pitchFamily="18" charset="0"/>
                <a:sym typeface="Symbol" pitchFamily="18" charset="2"/>
              </a:rPr>
              <a:t>That is, the number of medals won by the United States is an outlier relative to the numbers won by the other 19 countries for the 1996 Atlanta Olympic Games. </a:t>
            </a:r>
          </a:p>
        </p:txBody>
      </p:sp>
      <p:sp>
        <p:nvSpPr>
          <p:cNvPr id="2" name="Rectangle 1"/>
          <p:cNvSpPr/>
          <p:nvPr/>
        </p:nvSpPr>
        <p:spPr>
          <a:xfrm>
            <a:off x="3200400" y="228600"/>
            <a:ext cx="2242922" cy="369332"/>
          </a:xfrm>
          <a:prstGeom prst="rect">
            <a:avLst/>
          </a:prstGeom>
        </p:spPr>
        <p:txBody>
          <a:bodyPr wrap="none">
            <a:spAutoFit/>
          </a:bodyPr>
          <a:lstStyle/>
          <a:p>
            <a:pPr algn="just"/>
            <a:r>
              <a:rPr lang="en-US" b="1" dirty="0">
                <a:latin typeface="Times New Roman" pitchFamily="18" charset="0"/>
                <a:cs typeface="Times New Roman" pitchFamily="18" charset="0"/>
              </a:rPr>
              <a:t>Example (continued</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52485146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1010">
                                            <p:txEl>
                                              <p:pRg st="0" end="0"/>
                                            </p:txEl>
                                          </p:spTgt>
                                        </p:tgtEl>
                                        <p:attrNameLst>
                                          <p:attrName>style.visibility</p:attrName>
                                        </p:attrNameLst>
                                      </p:cBhvr>
                                      <p:to>
                                        <p:strVal val="visible"/>
                                      </p:to>
                                    </p:set>
                                    <p:animEffect transition="in" filter="blinds(vertical)">
                                      <p:cBhvr>
                                        <p:cTn id="7" dur="500"/>
                                        <p:tgtEl>
                                          <p:spTgt spid="171010">
                                            <p:txEl>
                                              <p:pRg st="0" end="0"/>
                                            </p:txEl>
                                          </p:spTgt>
                                        </p:tgtEl>
                                      </p:cBhvr>
                                    </p:animEffect>
                                  </p:childTnLst>
                                  <p:subTnLst>
                                    <p:animClr clrSpc="rgb" dir="cw">
                                      <p:cBhvr override="childStyle">
                                        <p:cTn dur="1" fill="hold" display="0" masterRel="nextClick" afterEffect="1"/>
                                        <p:tgtEl>
                                          <p:spTgt spid="171010">
                                            <p:txEl>
                                              <p:pRg st="0" end="0"/>
                                            </p:txEl>
                                          </p:spTgt>
                                        </p:tgtEl>
                                        <p:attrNameLst>
                                          <p:attrName>ppt_c</p:attrName>
                                        </p:attrNameLst>
                                      </p:cBhvr>
                                      <p:to>
                                        <a:schemeClr val="accent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71010">
                                            <p:txEl>
                                              <p:pRg st="2" end="2"/>
                                            </p:txEl>
                                          </p:spTgt>
                                        </p:tgtEl>
                                        <p:attrNameLst>
                                          <p:attrName>style.visibility</p:attrName>
                                        </p:attrNameLst>
                                      </p:cBhvr>
                                      <p:to>
                                        <p:strVal val="visible"/>
                                      </p:to>
                                    </p:set>
                                    <p:animEffect transition="in" filter="blinds(vertical)">
                                      <p:cBhvr>
                                        <p:cTn id="12" dur="500"/>
                                        <p:tgtEl>
                                          <p:spTgt spid="171010">
                                            <p:txEl>
                                              <p:pRg st="2" end="2"/>
                                            </p:txEl>
                                          </p:spTgt>
                                        </p:tgtEl>
                                      </p:cBhvr>
                                    </p:animEffect>
                                  </p:childTnLst>
                                  <p:subTnLst>
                                    <p:animClr clrSpc="rgb" dir="cw">
                                      <p:cBhvr override="childStyle">
                                        <p:cTn dur="1" fill="hold" display="0" masterRel="nextClick" afterEffect="1"/>
                                        <p:tgtEl>
                                          <p:spTgt spid="171010">
                                            <p:txEl>
                                              <p:pRg st="2" end="2"/>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1010">
                                            <p:txEl>
                                              <p:pRg st="4" end="4"/>
                                            </p:txEl>
                                          </p:spTgt>
                                        </p:tgtEl>
                                        <p:attrNameLst>
                                          <p:attrName>style.visibility</p:attrName>
                                        </p:attrNameLst>
                                      </p:cBhvr>
                                      <p:to>
                                        <p:strVal val="visible"/>
                                      </p:to>
                                    </p:set>
                                    <p:animEffect transition="in" filter="blinds(vertical)">
                                      <p:cBhvr>
                                        <p:cTn id="17" dur="500"/>
                                        <p:tgtEl>
                                          <p:spTgt spid="171010">
                                            <p:txEl>
                                              <p:pRg st="4" end="4"/>
                                            </p:txEl>
                                          </p:spTgt>
                                        </p:tgtEl>
                                      </p:cBhvr>
                                    </p:animEffect>
                                  </p:childTnLst>
                                  <p:subTnLst>
                                    <p:animClr clrSpc="rgb" dir="cw">
                                      <p:cBhvr override="childStyle">
                                        <p:cTn dur="1" fill="hold" display="0" masterRel="nextClick" afterEffect="1"/>
                                        <p:tgtEl>
                                          <p:spTgt spid="171010">
                                            <p:txEl>
                                              <p:pRg st="4" end="4"/>
                                            </p:txEl>
                                          </p:spTgt>
                                        </p:tgtEl>
                                        <p:attrNameLst>
                                          <p:attrName>ppt_c</p:attrName>
                                        </p:attrNameLst>
                                      </p:cBhvr>
                                      <p:to>
                                        <a:schemeClr val="accent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71010">
                                            <p:txEl>
                                              <p:pRg st="6" end="6"/>
                                            </p:txEl>
                                          </p:spTgt>
                                        </p:tgtEl>
                                        <p:attrNameLst>
                                          <p:attrName>style.visibility</p:attrName>
                                        </p:attrNameLst>
                                      </p:cBhvr>
                                      <p:to>
                                        <p:strVal val="visible"/>
                                      </p:to>
                                    </p:set>
                                    <p:animEffect transition="in" filter="blinds(vertical)">
                                      <p:cBhvr>
                                        <p:cTn id="22" dur="500"/>
                                        <p:tgtEl>
                                          <p:spTgt spid="171010">
                                            <p:txEl>
                                              <p:pRg st="6" end="6"/>
                                            </p:txEl>
                                          </p:spTgt>
                                        </p:tgtEl>
                                      </p:cBhvr>
                                    </p:animEffect>
                                  </p:childTnLst>
                                  <p:subTnLst>
                                    <p:animClr clrSpc="rgb" dir="cw">
                                      <p:cBhvr override="childStyle">
                                        <p:cTn dur="1" fill="hold" display="0" masterRel="nextClick" afterEffect="1"/>
                                        <p:tgtEl>
                                          <p:spTgt spid="171010">
                                            <p:txEl>
                                              <p:pRg st="6" end="6"/>
                                            </p:txEl>
                                          </p:spTgt>
                                        </p:tgtEl>
                                        <p:attrNameLst>
                                          <p:attrName>ppt_c</p:attrName>
                                        </p:attrNameLst>
                                      </p:cBhvr>
                                      <p:to>
                                        <a:schemeClr val="accent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71010">
                                            <p:txEl>
                                              <p:pRg st="8" end="8"/>
                                            </p:txEl>
                                          </p:spTgt>
                                        </p:tgtEl>
                                        <p:attrNameLst>
                                          <p:attrName>style.visibility</p:attrName>
                                        </p:attrNameLst>
                                      </p:cBhvr>
                                      <p:to>
                                        <p:strVal val="visible"/>
                                      </p:to>
                                    </p:set>
                                    <p:animEffect transition="in" filter="blinds(vertical)">
                                      <p:cBhvr>
                                        <p:cTn id="27" dur="500"/>
                                        <p:tgtEl>
                                          <p:spTgt spid="171010">
                                            <p:txEl>
                                              <p:pRg st="8" end="8"/>
                                            </p:txEl>
                                          </p:spTgt>
                                        </p:tgtEl>
                                      </p:cBhvr>
                                    </p:animEffect>
                                  </p:childTnLst>
                                  <p:subTnLst>
                                    <p:animClr clrSpc="rgb" dir="cw">
                                      <p:cBhvr override="childStyle">
                                        <p:cTn dur="1" fill="hold" display="0" masterRel="nextClick" afterEffect="1"/>
                                        <p:tgtEl>
                                          <p:spTgt spid="171010">
                                            <p:txEl>
                                              <p:pRg st="8" end="8"/>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533400" y="533400"/>
            <a:ext cx="8301038" cy="1905000"/>
          </a:xfrm>
          <a:noFill/>
          <a:ln/>
        </p:spPr>
        <p:txBody>
          <a:bodyPr/>
          <a:lstStyle/>
          <a:p>
            <a:r>
              <a:rPr lang="en-US" sz="2800" dirty="0">
                <a:latin typeface="Times New Roman" pitchFamily="18" charset="0"/>
                <a:cs typeface="Times New Roman" pitchFamily="18" charset="0"/>
              </a:rPr>
              <a:t>Pictorial Representation for the OUTLIER of the Number of Olympic Medals Won by the United States in 1996 Atlanta Games.</a:t>
            </a:r>
          </a:p>
        </p:txBody>
      </p:sp>
      <p:sp>
        <p:nvSpPr>
          <p:cNvPr id="172036" name="Rectangle 4"/>
          <p:cNvSpPr>
            <a:spLocks noChangeArrowheads="1"/>
          </p:cNvSpPr>
          <p:nvPr/>
        </p:nvSpPr>
        <p:spPr bwMode="auto">
          <a:xfrm>
            <a:off x="1676400" y="4114800"/>
            <a:ext cx="6781800" cy="381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72037" name="Line 5"/>
          <p:cNvSpPr>
            <a:spLocks noChangeShapeType="1"/>
          </p:cNvSpPr>
          <p:nvPr/>
        </p:nvSpPr>
        <p:spPr bwMode="auto">
          <a:xfrm>
            <a:off x="2286000" y="3810000"/>
            <a:ext cx="0" cy="990600"/>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itchFamily="18" charset="0"/>
              <a:cs typeface="Times New Roman" pitchFamily="18" charset="0"/>
            </a:endParaRPr>
          </a:p>
        </p:txBody>
      </p:sp>
      <p:sp>
        <p:nvSpPr>
          <p:cNvPr id="172038" name="Line 6"/>
          <p:cNvSpPr>
            <a:spLocks noChangeShapeType="1"/>
          </p:cNvSpPr>
          <p:nvPr/>
        </p:nvSpPr>
        <p:spPr bwMode="auto">
          <a:xfrm>
            <a:off x="6248400" y="3886200"/>
            <a:ext cx="0" cy="990600"/>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itchFamily="18" charset="0"/>
              <a:cs typeface="Times New Roman" pitchFamily="18" charset="0"/>
            </a:endParaRPr>
          </a:p>
        </p:txBody>
      </p:sp>
      <p:sp>
        <p:nvSpPr>
          <p:cNvPr id="172040" name="Text Box 8"/>
          <p:cNvSpPr txBox="1">
            <a:spLocks noChangeArrowheads="1"/>
          </p:cNvSpPr>
          <p:nvPr/>
        </p:nvSpPr>
        <p:spPr bwMode="auto">
          <a:xfrm>
            <a:off x="1981200" y="4953000"/>
            <a:ext cx="492443" cy="369332"/>
          </a:xfrm>
          <a:prstGeom prst="rect">
            <a:avLst/>
          </a:prstGeom>
          <a:solidFill>
            <a:srgbClr val="FFCCFF"/>
          </a:solidFill>
          <a:ln w="9525">
            <a:solidFill>
              <a:srgbClr val="FF0000"/>
            </a:solidFill>
            <a:miter lim="800000"/>
            <a:headEnd type="none" w="sm" len="sm"/>
            <a:tailEnd type="none" w="sm" len="sm"/>
          </a:ln>
          <a:effectLst>
            <a:outerShdw dist="107763" dir="18900000" algn="ctr" rotWithShape="0">
              <a:schemeClr val="bg2"/>
            </a:outerShdw>
          </a:effectLst>
        </p:spPr>
        <p:txBody>
          <a:bodyPr wrap="none">
            <a:spAutoFit/>
          </a:bodyPr>
          <a:lstStyle/>
          <a:p>
            <a:r>
              <a:rPr lang="en-US" b="1">
                <a:latin typeface="Times New Roman" pitchFamily="18" charset="0"/>
                <a:cs typeface="Times New Roman" pitchFamily="18" charset="0"/>
              </a:rPr>
              <a:t>-16</a:t>
            </a:r>
          </a:p>
        </p:txBody>
      </p:sp>
      <p:sp>
        <p:nvSpPr>
          <p:cNvPr id="172041" name="Text Box 9"/>
          <p:cNvSpPr txBox="1">
            <a:spLocks noChangeArrowheads="1"/>
          </p:cNvSpPr>
          <p:nvPr/>
        </p:nvSpPr>
        <p:spPr bwMode="auto">
          <a:xfrm>
            <a:off x="5943600" y="5029200"/>
            <a:ext cx="546945" cy="369332"/>
          </a:xfrm>
          <a:prstGeom prst="rect">
            <a:avLst/>
          </a:prstGeom>
          <a:solidFill>
            <a:srgbClr val="FFCCFF"/>
          </a:solidFill>
          <a:ln w="9525">
            <a:solidFill>
              <a:srgbClr val="FF0000"/>
            </a:solidFill>
            <a:miter lim="800000"/>
            <a:headEnd type="none" w="sm" len="sm"/>
            <a:tailEnd type="none" w="sm" len="sm"/>
          </a:ln>
          <a:effectLst>
            <a:outerShdw dist="107763" dir="18900000" algn="ctr" rotWithShape="0">
              <a:schemeClr val="bg2"/>
            </a:outerShdw>
          </a:effectLst>
        </p:spPr>
        <p:txBody>
          <a:bodyPr wrap="none">
            <a:spAutoFit/>
          </a:bodyPr>
          <a:lstStyle/>
          <a:p>
            <a:r>
              <a:rPr lang="en-US" b="1">
                <a:latin typeface="Times New Roman" pitchFamily="18" charset="0"/>
                <a:cs typeface="Times New Roman" pitchFamily="18" charset="0"/>
              </a:rPr>
              <a:t>+72</a:t>
            </a:r>
          </a:p>
        </p:txBody>
      </p:sp>
      <p:sp>
        <p:nvSpPr>
          <p:cNvPr id="172042" name="Line 10"/>
          <p:cNvSpPr>
            <a:spLocks noChangeShapeType="1"/>
          </p:cNvSpPr>
          <p:nvPr/>
        </p:nvSpPr>
        <p:spPr bwMode="auto">
          <a:xfrm>
            <a:off x="6781800" y="3581400"/>
            <a:ext cx="0" cy="53340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itchFamily="18" charset="0"/>
              <a:cs typeface="Times New Roman" pitchFamily="18" charset="0"/>
            </a:endParaRPr>
          </a:p>
        </p:txBody>
      </p:sp>
      <p:sp>
        <p:nvSpPr>
          <p:cNvPr id="172043" name="Text Box 11"/>
          <p:cNvSpPr txBox="1">
            <a:spLocks noChangeArrowheads="1"/>
          </p:cNvSpPr>
          <p:nvPr/>
        </p:nvSpPr>
        <p:spPr bwMode="auto">
          <a:xfrm>
            <a:off x="6553200" y="3124200"/>
            <a:ext cx="530915" cy="369332"/>
          </a:xfrm>
          <a:prstGeom prst="rect">
            <a:avLst/>
          </a:prstGeom>
          <a:solidFill>
            <a:srgbClr val="FFCCFF"/>
          </a:solidFill>
          <a:ln w="9525">
            <a:solidFill>
              <a:srgbClr val="FF0000"/>
            </a:solidFill>
            <a:miter lim="800000"/>
            <a:headEnd type="none" w="sm" len="sm"/>
            <a:tailEnd type="none" w="sm" len="sm"/>
          </a:ln>
          <a:effectLst>
            <a:outerShdw dist="107763" dir="18900000" algn="ctr" rotWithShape="0">
              <a:schemeClr val="bg2"/>
            </a:outerShdw>
          </a:effectLst>
        </p:spPr>
        <p:txBody>
          <a:bodyPr wrap="none">
            <a:spAutoFit/>
          </a:bodyPr>
          <a:lstStyle/>
          <a:p>
            <a:r>
              <a:rPr lang="en-US" b="1">
                <a:latin typeface="Times New Roman" pitchFamily="18" charset="0"/>
                <a:cs typeface="Times New Roman" pitchFamily="18" charset="0"/>
              </a:rPr>
              <a:t>101</a:t>
            </a:r>
          </a:p>
        </p:txBody>
      </p:sp>
      <p:sp>
        <p:nvSpPr>
          <p:cNvPr id="172044" name="Text Box 12"/>
          <p:cNvSpPr txBox="1">
            <a:spLocks noChangeArrowheads="1"/>
          </p:cNvSpPr>
          <p:nvPr/>
        </p:nvSpPr>
        <p:spPr bwMode="auto">
          <a:xfrm>
            <a:off x="7467600" y="3048000"/>
            <a:ext cx="1249060" cy="369332"/>
          </a:xfrm>
          <a:prstGeom prst="rect">
            <a:avLst/>
          </a:prstGeom>
          <a:solidFill>
            <a:srgbClr val="FFCCFF"/>
          </a:solidFill>
          <a:ln w="9525">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n-US" b="1">
                <a:latin typeface="Times New Roman" pitchFamily="18" charset="0"/>
                <a:cs typeface="Times New Roman" pitchFamily="18" charset="0"/>
              </a:rPr>
              <a:t>OUTLIER</a:t>
            </a:r>
          </a:p>
        </p:txBody>
      </p:sp>
      <p:sp>
        <p:nvSpPr>
          <p:cNvPr id="172045" name="Line 13"/>
          <p:cNvSpPr>
            <a:spLocks noChangeShapeType="1"/>
          </p:cNvSpPr>
          <p:nvPr/>
        </p:nvSpPr>
        <p:spPr bwMode="auto">
          <a:xfrm>
            <a:off x="7239000" y="3276600"/>
            <a:ext cx="152400" cy="0"/>
          </a:xfrm>
          <a:prstGeom prst="line">
            <a:avLst/>
          </a:prstGeom>
          <a:noFill/>
          <a:ln w="12700">
            <a:solidFill>
              <a:srgbClr val="FF3399"/>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76051508"/>
      </p:ext>
    </p:extLst>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en-US" smtClean="0"/>
              <a:t>Outliers based on z-scores</a:t>
            </a:r>
          </a:p>
        </p:txBody>
      </p:sp>
      <p:sp>
        <p:nvSpPr>
          <p:cNvPr id="39939" name="Rectangle 3"/>
          <p:cNvSpPr>
            <a:spLocks noGrp="1" noChangeArrowheads="1"/>
          </p:cNvSpPr>
          <p:nvPr>
            <p:ph idx="1"/>
          </p:nvPr>
        </p:nvSpPr>
        <p:spPr/>
        <p:txBody>
          <a:bodyPr/>
          <a:lstStyle/>
          <a:p>
            <a:r>
              <a:rPr lang="en-US" smtClean="0"/>
              <a:t>When we consider the empirical rule an observation with a </a:t>
            </a:r>
            <a:br>
              <a:rPr lang="en-US" smtClean="0"/>
            </a:br>
            <a:r>
              <a:rPr lang="en-US" smtClean="0"/>
              <a:t>      </a:t>
            </a:r>
            <a:r>
              <a:rPr lang="en-US" smtClean="0">
                <a:solidFill>
                  <a:srgbClr val="FFFF00"/>
                </a:solidFill>
              </a:rPr>
              <a:t>z-score &lt; -2.00   </a:t>
            </a:r>
            <a:r>
              <a:rPr lang="en-US" smtClean="0"/>
              <a:t>or</a:t>
            </a:r>
            <a:r>
              <a:rPr lang="en-US" smtClean="0">
                <a:solidFill>
                  <a:srgbClr val="FFFF00"/>
                </a:solidFill>
              </a:rPr>
              <a:t>    z-score &gt; 2.00 </a:t>
            </a:r>
            <a:br>
              <a:rPr lang="en-US" smtClean="0">
                <a:solidFill>
                  <a:srgbClr val="FFFF00"/>
                </a:solidFill>
              </a:rPr>
            </a:br>
            <a:r>
              <a:rPr lang="en-US" smtClean="0"/>
              <a:t>might be characterized as a </a:t>
            </a:r>
            <a:r>
              <a:rPr lang="en-US" smtClean="0">
                <a:solidFill>
                  <a:srgbClr val="FFFF00"/>
                </a:solidFill>
              </a:rPr>
              <a:t>mild outlier</a:t>
            </a:r>
            <a:r>
              <a:rPr lang="en-US" smtClean="0"/>
              <a:t>.</a:t>
            </a:r>
            <a:br>
              <a:rPr lang="en-US" smtClean="0"/>
            </a:br>
            <a:endParaRPr lang="en-US" smtClean="0"/>
          </a:p>
          <a:p>
            <a:r>
              <a:rPr lang="en-US" smtClean="0"/>
              <a:t>Any observation with a </a:t>
            </a:r>
            <a:br>
              <a:rPr lang="en-US" smtClean="0"/>
            </a:br>
            <a:r>
              <a:rPr lang="en-US" smtClean="0"/>
              <a:t>   </a:t>
            </a:r>
            <a:r>
              <a:rPr lang="en-US" smtClean="0">
                <a:solidFill>
                  <a:srgbClr val="FFFF00"/>
                </a:solidFill>
              </a:rPr>
              <a:t>z-score &lt; - 3.00     </a:t>
            </a:r>
            <a:r>
              <a:rPr lang="en-US" smtClean="0"/>
              <a:t>or</a:t>
            </a:r>
            <a:r>
              <a:rPr lang="en-US" smtClean="0">
                <a:solidFill>
                  <a:srgbClr val="FFFF00"/>
                </a:solidFill>
              </a:rPr>
              <a:t>    z-score &gt; 3.00 </a:t>
            </a:r>
          </a:p>
          <a:p>
            <a:pPr>
              <a:buFontTx/>
              <a:buNone/>
            </a:pPr>
            <a:r>
              <a:rPr lang="en-US" smtClean="0"/>
              <a:t>   might be characterized as an </a:t>
            </a:r>
            <a:r>
              <a:rPr lang="en-US" smtClean="0">
                <a:solidFill>
                  <a:srgbClr val="FFFF00"/>
                </a:solidFill>
              </a:rPr>
              <a:t>extreme outlier</a:t>
            </a:r>
            <a:r>
              <a:rPr lang="en-US" smtClean="0"/>
              <a:t>.</a:t>
            </a:r>
          </a:p>
        </p:txBody>
      </p:sp>
    </p:spTree>
    <p:extLst>
      <p:ext uri="{BB962C8B-B14F-4D97-AF65-F5344CB8AC3E}">
        <p14:creationId xmlns:p14="http://schemas.microsoft.com/office/powerpoint/2010/main" val="1232428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atin typeface="Times New Roman" pitchFamily="18" charset="0"/>
                <a:cs typeface="Times New Roman" pitchFamily="18" charset="0"/>
              </a:rPr>
              <a:t>Standard Deviation</a:t>
            </a:r>
          </a:p>
        </p:txBody>
      </p:sp>
      <p:sp>
        <p:nvSpPr>
          <p:cNvPr id="67587" name="Rectangle 3"/>
          <p:cNvSpPr>
            <a:spLocks noGrp="1" noChangeArrowheads="1"/>
          </p:cNvSpPr>
          <p:nvPr>
            <p:ph type="body" idx="1"/>
          </p:nvPr>
        </p:nvSpPr>
        <p:spPr>
          <a:xfrm>
            <a:off x="838200" y="1524000"/>
            <a:ext cx="8077200" cy="4532313"/>
          </a:xfrm>
        </p:spPr>
        <p:txBody>
          <a:bodyPr/>
          <a:lstStyle/>
          <a:p>
            <a:r>
              <a:rPr lang="en-US">
                <a:latin typeface="Times New Roman" pitchFamily="18" charset="0"/>
                <a:cs typeface="Times New Roman" pitchFamily="18" charset="0"/>
              </a:rPr>
              <a:t>Most important measure of variation</a:t>
            </a:r>
          </a:p>
          <a:p>
            <a:r>
              <a:rPr lang="en-US">
                <a:latin typeface="Times New Roman" pitchFamily="18" charset="0"/>
                <a:cs typeface="Times New Roman" pitchFamily="18" charset="0"/>
              </a:rPr>
              <a:t>Shows variation about the mean</a:t>
            </a:r>
          </a:p>
          <a:p>
            <a:r>
              <a:rPr lang="en-US">
                <a:latin typeface="Times New Roman" pitchFamily="18" charset="0"/>
                <a:cs typeface="Times New Roman" pitchFamily="18" charset="0"/>
              </a:rPr>
              <a:t>Has the same units as the original data</a:t>
            </a:r>
          </a:p>
          <a:p>
            <a:pPr lvl="1"/>
            <a:r>
              <a:rPr lang="en-US">
                <a:latin typeface="Times New Roman" pitchFamily="18" charset="0"/>
                <a:cs typeface="Times New Roman" pitchFamily="18" charset="0"/>
              </a:rPr>
              <a:t>Sample standard deviation:</a:t>
            </a:r>
          </a:p>
          <a:p>
            <a:pPr lvl="1"/>
            <a:endParaRPr lang="en-US">
              <a:latin typeface="Times New Roman" pitchFamily="18" charset="0"/>
              <a:cs typeface="Times New Roman" pitchFamily="18" charset="0"/>
            </a:endParaRPr>
          </a:p>
          <a:p>
            <a:pPr lvl="1"/>
            <a:endParaRPr lang="en-US">
              <a:latin typeface="Times New Roman" pitchFamily="18" charset="0"/>
              <a:cs typeface="Times New Roman" pitchFamily="18" charset="0"/>
            </a:endParaRPr>
          </a:p>
          <a:p>
            <a:pPr lvl="1"/>
            <a:endParaRPr lang="en-US">
              <a:latin typeface="Times New Roman" pitchFamily="18" charset="0"/>
              <a:cs typeface="Times New Roman" pitchFamily="18" charset="0"/>
            </a:endParaRPr>
          </a:p>
          <a:p>
            <a:pPr lvl="1">
              <a:lnSpc>
                <a:spcPct val="80000"/>
              </a:lnSpc>
            </a:pPr>
            <a:r>
              <a:rPr lang="en-US">
                <a:latin typeface="Times New Roman" pitchFamily="18" charset="0"/>
                <a:cs typeface="Times New Roman" pitchFamily="18" charset="0"/>
              </a:rPr>
              <a:t>Population standard deviation:</a:t>
            </a:r>
          </a:p>
        </p:txBody>
      </p:sp>
      <p:graphicFrame>
        <p:nvGraphicFramePr>
          <p:cNvPr id="67588" name="Object 4"/>
          <p:cNvGraphicFramePr>
            <a:graphicFrameLocks noChangeAspect="1"/>
          </p:cNvGraphicFramePr>
          <p:nvPr>
            <p:extLst>
              <p:ext uri="{D42A27DB-BD31-4B8C-83A1-F6EECF244321}">
                <p14:modId xmlns:p14="http://schemas.microsoft.com/office/powerpoint/2010/main" val="3183868018"/>
              </p:ext>
            </p:extLst>
          </p:nvPr>
        </p:nvGraphicFramePr>
        <p:xfrm>
          <a:off x="5410200" y="3276600"/>
          <a:ext cx="2895600" cy="1566863"/>
        </p:xfrm>
        <a:graphic>
          <a:graphicData uri="http://schemas.openxmlformats.org/presentationml/2006/ole">
            <mc:AlternateContent xmlns:mc="http://schemas.openxmlformats.org/markup-compatibility/2006">
              <mc:Choice xmlns:v="urn:schemas-microsoft-com:vml" Requires="v">
                <p:oleObj spid="_x0000_s10260" name="Equation" r:id="rId3" imgW="1218960" imgH="660240" progId="Equation.DSMT4">
                  <p:embed/>
                </p:oleObj>
              </mc:Choice>
              <mc:Fallback>
                <p:oleObj name="Equation" r:id="rId3" imgW="1218960" imgH="660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276600"/>
                        <a:ext cx="2895600" cy="156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p:cNvGraphicFramePr>
            <a:graphicFrameLocks noChangeAspect="1"/>
          </p:cNvGraphicFramePr>
          <p:nvPr>
            <p:extLst>
              <p:ext uri="{D42A27DB-BD31-4B8C-83A1-F6EECF244321}">
                <p14:modId xmlns:p14="http://schemas.microsoft.com/office/powerpoint/2010/main" val="1978517616"/>
              </p:ext>
            </p:extLst>
          </p:nvPr>
        </p:nvGraphicFramePr>
        <p:xfrm>
          <a:off x="5422900" y="5029200"/>
          <a:ext cx="2882900" cy="1579563"/>
        </p:xfrm>
        <a:graphic>
          <a:graphicData uri="http://schemas.openxmlformats.org/presentationml/2006/ole">
            <mc:AlternateContent xmlns:mc="http://schemas.openxmlformats.org/markup-compatibility/2006">
              <mc:Choice xmlns:v="urn:schemas-microsoft-com:vml" Requires="v">
                <p:oleObj spid="_x0000_s10261" name="Equation" r:id="rId5" imgW="1206360" imgH="660240" progId="Equation.DSMT4">
                  <p:embed/>
                </p:oleObj>
              </mc:Choice>
              <mc:Fallback>
                <p:oleObj name="Equation" r:id="rId5" imgW="1206360" imgH="660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2900" y="5029200"/>
                        <a:ext cx="2882900" cy="157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71310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nSpc>
                <a:spcPct val="80000"/>
              </a:lnSpc>
            </a:pPr>
            <a:r>
              <a:rPr lang="en-US">
                <a:latin typeface="Times New Roman" pitchFamily="18" charset="0"/>
                <a:cs typeface="Times New Roman" pitchFamily="18" charset="0"/>
              </a:rPr>
              <a:t>Comparing Standard Deviations</a:t>
            </a:r>
          </a:p>
        </p:txBody>
      </p:sp>
      <p:graphicFrame>
        <p:nvGraphicFramePr>
          <p:cNvPr id="68612" name="Object 4">
            <a:hlinkClick r:id="" action="ppaction://ole?verb=0"/>
          </p:cNvPr>
          <p:cNvGraphicFramePr>
            <a:graphicFrameLocks/>
          </p:cNvGraphicFramePr>
          <p:nvPr>
            <p:extLst>
              <p:ext uri="{D42A27DB-BD31-4B8C-83A1-F6EECF244321}">
                <p14:modId xmlns:p14="http://schemas.microsoft.com/office/powerpoint/2010/main" val="3801557517"/>
              </p:ext>
            </p:extLst>
          </p:nvPr>
        </p:nvGraphicFramePr>
        <p:xfrm>
          <a:off x="4503738" y="3308350"/>
          <a:ext cx="430212" cy="544513"/>
        </p:xfrm>
        <a:graphic>
          <a:graphicData uri="http://schemas.openxmlformats.org/presentationml/2006/ole">
            <mc:AlternateContent xmlns:mc="http://schemas.openxmlformats.org/markup-compatibility/2006">
              <mc:Choice xmlns:v="urn:schemas-microsoft-com:vml" Requires="v">
                <p:oleObj spid="_x0000_s11275" name="Equation" r:id="rId3" imgW="428400" imgH="542880" progId="Equation.DSMT4">
                  <p:embed/>
                </p:oleObj>
              </mc:Choice>
              <mc:Fallback>
                <p:oleObj name="Equation" r:id="rId3" imgW="428400" imgH="54288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3738" y="3308350"/>
                        <a:ext cx="430212"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3" name="Rectangle 5"/>
          <p:cNvSpPr>
            <a:spLocks noChangeArrowheads="1"/>
          </p:cNvSpPr>
          <p:nvPr/>
        </p:nvSpPr>
        <p:spPr bwMode="auto">
          <a:xfrm>
            <a:off x="7077075" y="1981200"/>
            <a:ext cx="1838325" cy="71147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b="1">
                <a:latin typeface="Times New Roman" pitchFamily="18" charset="0"/>
                <a:cs typeface="Times New Roman" pitchFamily="18" charset="0"/>
              </a:rPr>
              <a:t>Mean = 15.5</a:t>
            </a:r>
          </a:p>
          <a:p>
            <a:pPr eaLnBrk="0" hangingPunct="0">
              <a:lnSpc>
                <a:spcPct val="30000"/>
              </a:lnSpc>
              <a:spcBef>
                <a:spcPct val="50000"/>
              </a:spcBef>
            </a:pPr>
            <a:r>
              <a:rPr lang="en-US" sz="2800" b="1">
                <a:latin typeface="Times New Roman" pitchFamily="18" charset="0"/>
                <a:cs typeface="Times New Roman" pitchFamily="18" charset="0"/>
              </a:rPr>
              <a:t>  s  = </a:t>
            </a:r>
            <a:r>
              <a:rPr lang="en-US" b="1">
                <a:latin typeface="Times New Roman" pitchFamily="18" charset="0"/>
                <a:cs typeface="Times New Roman" pitchFamily="18" charset="0"/>
              </a:rPr>
              <a:t>3.338</a:t>
            </a:r>
            <a:r>
              <a:rPr lang="en-US" sz="2800" b="1">
                <a:latin typeface="Times New Roman" pitchFamily="18" charset="0"/>
                <a:cs typeface="Times New Roman" pitchFamily="18" charset="0"/>
              </a:rPr>
              <a:t>         </a:t>
            </a:r>
          </a:p>
        </p:txBody>
      </p:sp>
      <p:sp>
        <p:nvSpPr>
          <p:cNvPr id="68614" name="Line 6"/>
          <p:cNvSpPr>
            <a:spLocks noChangeShapeType="1"/>
          </p:cNvSpPr>
          <p:nvPr/>
        </p:nvSpPr>
        <p:spPr bwMode="auto">
          <a:xfrm>
            <a:off x="1179513" y="2667000"/>
            <a:ext cx="51831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itchFamily="18" charset="0"/>
              <a:cs typeface="Times New Roman" pitchFamily="18" charset="0"/>
            </a:endParaRPr>
          </a:p>
        </p:txBody>
      </p:sp>
      <p:sp>
        <p:nvSpPr>
          <p:cNvPr id="68615" name="Rectangle 7"/>
          <p:cNvSpPr>
            <a:spLocks noChangeArrowheads="1"/>
          </p:cNvSpPr>
          <p:nvPr/>
        </p:nvSpPr>
        <p:spPr bwMode="auto">
          <a:xfrm>
            <a:off x="981075" y="2654300"/>
            <a:ext cx="5572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000" b="1">
                <a:latin typeface="Times New Roman" pitchFamily="18" charset="0"/>
                <a:cs typeface="Times New Roman" pitchFamily="18" charset="0"/>
              </a:rPr>
              <a:t>11    12    13    14    15    16    17    18    19    20   21</a:t>
            </a:r>
          </a:p>
        </p:txBody>
      </p:sp>
      <p:sp>
        <p:nvSpPr>
          <p:cNvPr id="68616" name="Oval 8"/>
          <p:cNvSpPr>
            <a:spLocks noChangeArrowheads="1"/>
          </p:cNvSpPr>
          <p:nvPr/>
        </p:nvSpPr>
        <p:spPr bwMode="auto">
          <a:xfrm>
            <a:off x="1062038" y="24384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17" name="Oval 9"/>
          <p:cNvSpPr>
            <a:spLocks noChangeArrowheads="1"/>
          </p:cNvSpPr>
          <p:nvPr/>
        </p:nvSpPr>
        <p:spPr bwMode="auto">
          <a:xfrm>
            <a:off x="1595438" y="24384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18" name="Oval 10"/>
          <p:cNvSpPr>
            <a:spLocks noChangeArrowheads="1"/>
          </p:cNvSpPr>
          <p:nvPr/>
        </p:nvSpPr>
        <p:spPr bwMode="auto">
          <a:xfrm>
            <a:off x="2128838" y="24384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19" name="Oval 11"/>
          <p:cNvSpPr>
            <a:spLocks noChangeArrowheads="1"/>
          </p:cNvSpPr>
          <p:nvPr/>
        </p:nvSpPr>
        <p:spPr bwMode="auto">
          <a:xfrm>
            <a:off x="3652838" y="24384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20" name="Oval 12"/>
          <p:cNvSpPr>
            <a:spLocks noChangeArrowheads="1"/>
          </p:cNvSpPr>
          <p:nvPr/>
        </p:nvSpPr>
        <p:spPr bwMode="auto">
          <a:xfrm>
            <a:off x="3652838" y="22098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21" name="Oval 13"/>
          <p:cNvSpPr>
            <a:spLocks noChangeArrowheads="1"/>
          </p:cNvSpPr>
          <p:nvPr/>
        </p:nvSpPr>
        <p:spPr bwMode="auto">
          <a:xfrm>
            <a:off x="4110038" y="24384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22" name="Oval 14"/>
          <p:cNvSpPr>
            <a:spLocks noChangeArrowheads="1"/>
          </p:cNvSpPr>
          <p:nvPr/>
        </p:nvSpPr>
        <p:spPr bwMode="auto">
          <a:xfrm>
            <a:off x="4643438" y="24384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23" name="Oval 15"/>
          <p:cNvSpPr>
            <a:spLocks noChangeArrowheads="1"/>
          </p:cNvSpPr>
          <p:nvPr/>
        </p:nvSpPr>
        <p:spPr bwMode="auto">
          <a:xfrm>
            <a:off x="6091238" y="24384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24" name="Rectangle 16"/>
          <p:cNvSpPr>
            <a:spLocks noChangeArrowheads="1"/>
          </p:cNvSpPr>
          <p:nvPr/>
        </p:nvSpPr>
        <p:spPr bwMode="auto">
          <a:xfrm>
            <a:off x="981075" y="4102100"/>
            <a:ext cx="5495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000" b="1">
                <a:latin typeface="Times New Roman" pitchFamily="18" charset="0"/>
                <a:cs typeface="Times New Roman" pitchFamily="18" charset="0"/>
              </a:rPr>
              <a:t>11    12    13    14    15    16    17    18    19    20   21</a:t>
            </a:r>
          </a:p>
        </p:txBody>
      </p:sp>
      <p:sp>
        <p:nvSpPr>
          <p:cNvPr id="68625" name="Rectangle 17"/>
          <p:cNvSpPr>
            <a:spLocks noChangeArrowheads="1"/>
          </p:cNvSpPr>
          <p:nvPr/>
        </p:nvSpPr>
        <p:spPr bwMode="auto">
          <a:xfrm>
            <a:off x="1063625" y="3354388"/>
            <a:ext cx="1292225" cy="366767"/>
          </a:xfrm>
          <a:prstGeom prst="rect">
            <a:avLst/>
          </a:prstGeom>
          <a:solidFill>
            <a:srgbClr val="FFABAB"/>
          </a:solidFill>
          <a:ln w="12700">
            <a:solidFill>
              <a:srgbClr val="FEEBB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b="1">
                <a:latin typeface="Times New Roman" pitchFamily="18" charset="0"/>
                <a:cs typeface="Times New Roman" pitchFamily="18" charset="0"/>
              </a:rPr>
              <a:t>Data B</a:t>
            </a:r>
          </a:p>
        </p:txBody>
      </p:sp>
      <p:sp>
        <p:nvSpPr>
          <p:cNvPr id="68626" name="Rectangle 18"/>
          <p:cNvSpPr>
            <a:spLocks noChangeArrowheads="1"/>
          </p:cNvSpPr>
          <p:nvPr/>
        </p:nvSpPr>
        <p:spPr bwMode="auto">
          <a:xfrm>
            <a:off x="1063625" y="1830388"/>
            <a:ext cx="1292225" cy="366767"/>
          </a:xfrm>
          <a:prstGeom prst="rect">
            <a:avLst/>
          </a:prstGeom>
          <a:solidFill>
            <a:srgbClr val="FFFF99"/>
          </a:solidFill>
          <a:ln w="12700">
            <a:solidFill>
              <a:srgbClr val="FEEBB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b="1">
                <a:latin typeface="Times New Roman" pitchFamily="18" charset="0"/>
                <a:cs typeface="Times New Roman" pitchFamily="18" charset="0"/>
              </a:rPr>
              <a:t>Data A</a:t>
            </a:r>
          </a:p>
        </p:txBody>
      </p:sp>
      <p:sp>
        <p:nvSpPr>
          <p:cNvPr id="68627" name="Line 19"/>
          <p:cNvSpPr>
            <a:spLocks noChangeShapeType="1"/>
          </p:cNvSpPr>
          <p:nvPr/>
        </p:nvSpPr>
        <p:spPr bwMode="auto">
          <a:xfrm>
            <a:off x="1155700" y="4114800"/>
            <a:ext cx="51831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itchFamily="18" charset="0"/>
              <a:cs typeface="Times New Roman" pitchFamily="18" charset="0"/>
            </a:endParaRPr>
          </a:p>
        </p:txBody>
      </p:sp>
      <p:sp>
        <p:nvSpPr>
          <p:cNvPr id="68628" name="Oval 20"/>
          <p:cNvSpPr>
            <a:spLocks noChangeArrowheads="1"/>
          </p:cNvSpPr>
          <p:nvPr/>
        </p:nvSpPr>
        <p:spPr bwMode="auto">
          <a:xfrm>
            <a:off x="3119438" y="3886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29" name="Oval 21"/>
          <p:cNvSpPr>
            <a:spLocks noChangeArrowheads="1"/>
          </p:cNvSpPr>
          <p:nvPr/>
        </p:nvSpPr>
        <p:spPr bwMode="auto">
          <a:xfrm>
            <a:off x="3652838" y="3886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30" name="Oval 22"/>
          <p:cNvSpPr>
            <a:spLocks noChangeArrowheads="1"/>
          </p:cNvSpPr>
          <p:nvPr/>
        </p:nvSpPr>
        <p:spPr bwMode="auto">
          <a:xfrm>
            <a:off x="3119438" y="36576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31" name="Oval 23"/>
          <p:cNvSpPr>
            <a:spLocks noChangeArrowheads="1"/>
          </p:cNvSpPr>
          <p:nvPr/>
        </p:nvSpPr>
        <p:spPr bwMode="auto">
          <a:xfrm>
            <a:off x="3652838" y="36576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32" name="Oval 24"/>
          <p:cNvSpPr>
            <a:spLocks noChangeArrowheads="1"/>
          </p:cNvSpPr>
          <p:nvPr/>
        </p:nvSpPr>
        <p:spPr bwMode="auto">
          <a:xfrm>
            <a:off x="3119438" y="34290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33" name="Oval 25"/>
          <p:cNvSpPr>
            <a:spLocks noChangeArrowheads="1"/>
          </p:cNvSpPr>
          <p:nvPr/>
        </p:nvSpPr>
        <p:spPr bwMode="auto">
          <a:xfrm>
            <a:off x="3652838" y="34290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34" name="Oval 26"/>
          <p:cNvSpPr>
            <a:spLocks noChangeArrowheads="1"/>
          </p:cNvSpPr>
          <p:nvPr/>
        </p:nvSpPr>
        <p:spPr bwMode="auto">
          <a:xfrm>
            <a:off x="2662238" y="3886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35" name="Oval 27"/>
          <p:cNvSpPr>
            <a:spLocks noChangeArrowheads="1"/>
          </p:cNvSpPr>
          <p:nvPr/>
        </p:nvSpPr>
        <p:spPr bwMode="auto">
          <a:xfrm>
            <a:off x="4110038" y="3886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36" name="Rectangle 28"/>
          <p:cNvSpPr>
            <a:spLocks noChangeArrowheads="1"/>
          </p:cNvSpPr>
          <p:nvPr/>
        </p:nvSpPr>
        <p:spPr bwMode="auto">
          <a:xfrm>
            <a:off x="7081838" y="3657600"/>
            <a:ext cx="1833562" cy="797654"/>
          </a:xfrm>
          <a:prstGeom prst="rect">
            <a:avLst/>
          </a:prstGeom>
          <a:solidFill>
            <a:srgbClr val="FFABA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b="1">
                <a:latin typeface="Times New Roman" pitchFamily="18" charset="0"/>
                <a:cs typeface="Times New Roman" pitchFamily="18" charset="0"/>
              </a:rPr>
              <a:t>Mean = 15.5</a:t>
            </a:r>
          </a:p>
          <a:p>
            <a:pPr eaLnBrk="0" hangingPunct="0">
              <a:lnSpc>
                <a:spcPct val="50000"/>
              </a:lnSpc>
              <a:spcBef>
                <a:spcPct val="50000"/>
              </a:spcBef>
            </a:pPr>
            <a:r>
              <a:rPr lang="en-US" sz="2800" b="1">
                <a:latin typeface="Times New Roman" pitchFamily="18" charset="0"/>
                <a:cs typeface="Times New Roman" pitchFamily="18" charset="0"/>
              </a:rPr>
              <a:t>  s = </a:t>
            </a:r>
            <a:r>
              <a:rPr lang="en-US" b="1">
                <a:latin typeface="Times New Roman" pitchFamily="18" charset="0"/>
                <a:cs typeface="Times New Roman" pitchFamily="18" charset="0"/>
              </a:rPr>
              <a:t>.9258</a:t>
            </a:r>
          </a:p>
        </p:txBody>
      </p:sp>
      <p:sp>
        <p:nvSpPr>
          <p:cNvPr id="68637" name="Rectangle 29"/>
          <p:cNvSpPr>
            <a:spLocks noChangeArrowheads="1"/>
          </p:cNvSpPr>
          <p:nvPr/>
        </p:nvSpPr>
        <p:spPr bwMode="auto">
          <a:xfrm>
            <a:off x="981075" y="5638800"/>
            <a:ext cx="5724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000" b="1">
                <a:latin typeface="Times New Roman" pitchFamily="18" charset="0"/>
                <a:cs typeface="Times New Roman" pitchFamily="18" charset="0"/>
              </a:rPr>
              <a:t>11    12    13    14    15    16    17    18    19    20   21</a:t>
            </a:r>
          </a:p>
        </p:txBody>
      </p:sp>
      <p:sp>
        <p:nvSpPr>
          <p:cNvPr id="68638" name="Line 30"/>
          <p:cNvSpPr>
            <a:spLocks noChangeShapeType="1"/>
          </p:cNvSpPr>
          <p:nvPr/>
        </p:nvSpPr>
        <p:spPr bwMode="auto">
          <a:xfrm>
            <a:off x="1155700" y="5638800"/>
            <a:ext cx="51831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itchFamily="18" charset="0"/>
              <a:cs typeface="Times New Roman" pitchFamily="18" charset="0"/>
            </a:endParaRPr>
          </a:p>
        </p:txBody>
      </p:sp>
      <p:sp>
        <p:nvSpPr>
          <p:cNvPr id="68639" name="Oval 31"/>
          <p:cNvSpPr>
            <a:spLocks noChangeArrowheads="1"/>
          </p:cNvSpPr>
          <p:nvPr/>
        </p:nvSpPr>
        <p:spPr bwMode="auto">
          <a:xfrm>
            <a:off x="1062038" y="5410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40" name="Oval 32"/>
          <p:cNvSpPr>
            <a:spLocks noChangeArrowheads="1"/>
          </p:cNvSpPr>
          <p:nvPr/>
        </p:nvSpPr>
        <p:spPr bwMode="auto">
          <a:xfrm>
            <a:off x="1062038" y="51816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41" name="Oval 33"/>
          <p:cNvSpPr>
            <a:spLocks noChangeArrowheads="1"/>
          </p:cNvSpPr>
          <p:nvPr/>
        </p:nvSpPr>
        <p:spPr bwMode="auto">
          <a:xfrm>
            <a:off x="1062038" y="49530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42" name="Oval 34"/>
          <p:cNvSpPr>
            <a:spLocks noChangeArrowheads="1"/>
          </p:cNvSpPr>
          <p:nvPr/>
        </p:nvSpPr>
        <p:spPr bwMode="auto">
          <a:xfrm>
            <a:off x="5634038" y="5410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43" name="Oval 35"/>
          <p:cNvSpPr>
            <a:spLocks noChangeArrowheads="1"/>
          </p:cNvSpPr>
          <p:nvPr/>
        </p:nvSpPr>
        <p:spPr bwMode="auto">
          <a:xfrm>
            <a:off x="5634038" y="51816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44" name="Oval 36"/>
          <p:cNvSpPr>
            <a:spLocks noChangeArrowheads="1"/>
          </p:cNvSpPr>
          <p:nvPr/>
        </p:nvSpPr>
        <p:spPr bwMode="auto">
          <a:xfrm>
            <a:off x="5634038" y="49530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45" name="Oval 37"/>
          <p:cNvSpPr>
            <a:spLocks noChangeArrowheads="1"/>
          </p:cNvSpPr>
          <p:nvPr/>
        </p:nvSpPr>
        <p:spPr bwMode="auto">
          <a:xfrm>
            <a:off x="1595438" y="5410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46" name="Oval 38"/>
          <p:cNvSpPr>
            <a:spLocks noChangeArrowheads="1"/>
          </p:cNvSpPr>
          <p:nvPr/>
        </p:nvSpPr>
        <p:spPr bwMode="auto">
          <a:xfrm>
            <a:off x="5176838" y="5410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647" name="Rectangle 39"/>
          <p:cNvSpPr>
            <a:spLocks noChangeArrowheads="1"/>
          </p:cNvSpPr>
          <p:nvPr/>
        </p:nvSpPr>
        <p:spPr bwMode="auto">
          <a:xfrm>
            <a:off x="7081838" y="5181600"/>
            <a:ext cx="1833562" cy="742254"/>
          </a:xfrm>
          <a:prstGeom prst="rect">
            <a:avLst/>
          </a:prstGeom>
          <a:solidFill>
            <a:srgbClr val="AFC2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80000"/>
              </a:lnSpc>
              <a:spcBef>
                <a:spcPct val="50000"/>
              </a:spcBef>
            </a:pPr>
            <a:r>
              <a:rPr lang="en-US" b="1">
                <a:latin typeface="Times New Roman" pitchFamily="18" charset="0"/>
                <a:cs typeface="Times New Roman" pitchFamily="18" charset="0"/>
              </a:rPr>
              <a:t>Mean = 15.5</a:t>
            </a:r>
          </a:p>
          <a:p>
            <a:pPr eaLnBrk="0" hangingPunct="0">
              <a:lnSpc>
                <a:spcPct val="50000"/>
              </a:lnSpc>
              <a:spcBef>
                <a:spcPct val="50000"/>
              </a:spcBef>
            </a:pPr>
            <a:r>
              <a:rPr lang="en-US" sz="2800" b="1">
                <a:latin typeface="Times New Roman" pitchFamily="18" charset="0"/>
                <a:cs typeface="Times New Roman" pitchFamily="18" charset="0"/>
              </a:rPr>
              <a:t>  s = </a:t>
            </a:r>
            <a:r>
              <a:rPr lang="en-US" b="1">
                <a:latin typeface="Times New Roman" pitchFamily="18" charset="0"/>
                <a:cs typeface="Times New Roman" pitchFamily="18" charset="0"/>
              </a:rPr>
              <a:t>4.57</a:t>
            </a:r>
          </a:p>
        </p:txBody>
      </p:sp>
      <p:sp>
        <p:nvSpPr>
          <p:cNvPr id="68648" name="Rectangle 40"/>
          <p:cNvSpPr>
            <a:spLocks noChangeArrowheads="1"/>
          </p:cNvSpPr>
          <p:nvPr/>
        </p:nvSpPr>
        <p:spPr bwMode="auto">
          <a:xfrm>
            <a:off x="1520825" y="4802188"/>
            <a:ext cx="1292225" cy="366767"/>
          </a:xfrm>
          <a:prstGeom prst="rect">
            <a:avLst/>
          </a:prstGeom>
          <a:solidFill>
            <a:srgbClr val="AFC2FF"/>
          </a:solidFill>
          <a:ln w="12700">
            <a:solidFill>
              <a:srgbClr val="FEEBB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b="1">
                <a:latin typeface="Times New Roman" pitchFamily="18" charset="0"/>
                <a:cs typeface="Times New Roman" pitchFamily="18" charset="0"/>
              </a:rPr>
              <a:t>Data C</a:t>
            </a:r>
          </a:p>
        </p:txBody>
      </p:sp>
    </p:spTree>
    <p:extLst>
      <p:ext uri="{BB962C8B-B14F-4D97-AF65-F5344CB8AC3E}">
        <p14:creationId xmlns:p14="http://schemas.microsoft.com/office/powerpoint/2010/main" val="1617441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nSpc>
                <a:spcPct val="80000"/>
              </a:lnSpc>
            </a:pPr>
            <a:r>
              <a:rPr lang="en-US">
                <a:latin typeface="Times New Roman" pitchFamily="18" charset="0"/>
                <a:cs typeface="Times New Roman" pitchFamily="18" charset="0"/>
              </a:rPr>
              <a:t>Coefficient of Variation</a:t>
            </a:r>
          </a:p>
        </p:txBody>
      </p:sp>
      <p:sp>
        <p:nvSpPr>
          <p:cNvPr id="69635" name="Rectangle 3"/>
          <p:cNvSpPr>
            <a:spLocks noGrp="1" noChangeArrowheads="1"/>
          </p:cNvSpPr>
          <p:nvPr>
            <p:ph type="body" idx="1"/>
          </p:nvPr>
        </p:nvSpPr>
        <p:spPr/>
        <p:txBody>
          <a:bodyPr/>
          <a:lstStyle/>
          <a:p>
            <a:pPr>
              <a:lnSpc>
                <a:spcPct val="120000"/>
              </a:lnSpc>
            </a:pPr>
            <a:r>
              <a:rPr lang="en-US">
                <a:latin typeface="Times New Roman" pitchFamily="18" charset="0"/>
                <a:cs typeface="Times New Roman" pitchFamily="18" charset="0"/>
              </a:rPr>
              <a:t>Measures relative variation</a:t>
            </a:r>
          </a:p>
          <a:p>
            <a:pPr>
              <a:lnSpc>
                <a:spcPct val="120000"/>
              </a:lnSpc>
            </a:pPr>
            <a:r>
              <a:rPr lang="en-US">
                <a:latin typeface="Times New Roman" pitchFamily="18" charset="0"/>
                <a:cs typeface="Times New Roman" pitchFamily="18" charset="0"/>
              </a:rPr>
              <a:t>Always in percentage (%)</a:t>
            </a:r>
          </a:p>
          <a:p>
            <a:pPr>
              <a:lnSpc>
                <a:spcPct val="120000"/>
              </a:lnSpc>
            </a:pPr>
            <a:r>
              <a:rPr lang="en-US">
                <a:latin typeface="Times New Roman" pitchFamily="18" charset="0"/>
                <a:cs typeface="Times New Roman" pitchFamily="18" charset="0"/>
              </a:rPr>
              <a:t>Shows variation relative to mean</a:t>
            </a:r>
          </a:p>
          <a:p>
            <a:pPr>
              <a:lnSpc>
                <a:spcPct val="120000"/>
              </a:lnSpc>
            </a:pPr>
            <a:r>
              <a:rPr lang="en-US">
                <a:latin typeface="Times New Roman" pitchFamily="18" charset="0"/>
                <a:cs typeface="Times New Roman" pitchFamily="18" charset="0"/>
              </a:rPr>
              <a:t>Is used to compare two or more sets of data measured in different units</a:t>
            </a:r>
          </a:p>
          <a:p>
            <a:pPr>
              <a:lnSpc>
                <a:spcPct val="120000"/>
              </a:lnSpc>
            </a:pPr>
            <a:r>
              <a:rPr lang="en-US">
                <a:latin typeface="Times New Roman" pitchFamily="18" charset="0"/>
                <a:cs typeface="Times New Roman" pitchFamily="18" charset="0"/>
              </a:rPr>
              <a:t> </a:t>
            </a:r>
          </a:p>
        </p:txBody>
      </p:sp>
      <p:graphicFrame>
        <p:nvGraphicFramePr>
          <p:cNvPr id="69636" name="Object 4"/>
          <p:cNvGraphicFramePr>
            <a:graphicFrameLocks noChangeAspect="1"/>
          </p:cNvGraphicFramePr>
          <p:nvPr>
            <p:extLst>
              <p:ext uri="{D42A27DB-BD31-4B8C-83A1-F6EECF244321}">
                <p14:modId xmlns:p14="http://schemas.microsoft.com/office/powerpoint/2010/main" val="2810607309"/>
              </p:ext>
            </p:extLst>
          </p:nvPr>
        </p:nvGraphicFramePr>
        <p:xfrm>
          <a:off x="1219200" y="4876800"/>
          <a:ext cx="3200400" cy="1279525"/>
        </p:xfrm>
        <a:graphic>
          <a:graphicData uri="http://schemas.openxmlformats.org/presentationml/2006/ole">
            <mc:AlternateContent xmlns:mc="http://schemas.openxmlformats.org/markup-compatibility/2006">
              <mc:Choice xmlns:v="urn:schemas-microsoft-com:vml" Requires="v">
                <p:oleObj spid="_x0000_s12299" name="Equation" r:id="rId3" imgW="1079280" imgH="431640" progId="Equation.DSMT4">
                  <p:embed/>
                </p:oleObj>
              </mc:Choice>
              <mc:Fallback>
                <p:oleObj name="Equation" r:id="rId3" imgW="107928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876800"/>
                        <a:ext cx="320040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03123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76200"/>
            <a:ext cx="8229600" cy="1143000"/>
          </a:xfrm>
        </p:spPr>
        <p:txBody>
          <a:bodyPr>
            <a:normAutofit fontScale="90000"/>
          </a:bodyPr>
          <a:lstStyle/>
          <a:p>
            <a:pPr>
              <a:lnSpc>
                <a:spcPct val="80000"/>
              </a:lnSpc>
            </a:pPr>
            <a:r>
              <a:rPr lang="en-US">
                <a:latin typeface="Times New Roman" pitchFamily="18" charset="0"/>
                <a:cs typeface="Times New Roman" pitchFamily="18" charset="0"/>
              </a:rPr>
              <a:t>Comparing Coefficient </a:t>
            </a:r>
            <a:br>
              <a:rPr lang="en-US">
                <a:latin typeface="Times New Roman" pitchFamily="18" charset="0"/>
                <a:cs typeface="Times New Roman" pitchFamily="18" charset="0"/>
              </a:rPr>
            </a:br>
            <a:r>
              <a:rPr lang="en-US">
                <a:latin typeface="Times New Roman" pitchFamily="18" charset="0"/>
                <a:cs typeface="Times New Roman" pitchFamily="18" charset="0"/>
              </a:rPr>
              <a:t>of Variation</a:t>
            </a:r>
          </a:p>
        </p:txBody>
      </p:sp>
      <p:sp>
        <p:nvSpPr>
          <p:cNvPr id="71683" name="Rectangle 3"/>
          <p:cNvSpPr>
            <a:spLocks noGrp="1" noChangeArrowheads="1"/>
          </p:cNvSpPr>
          <p:nvPr>
            <p:ph type="body" idx="1"/>
          </p:nvPr>
        </p:nvSpPr>
        <p:spPr>
          <a:xfrm>
            <a:off x="838200" y="1249362"/>
            <a:ext cx="8077200" cy="4532313"/>
          </a:xfrm>
        </p:spPr>
        <p:txBody>
          <a:bodyPr>
            <a:normAutofit fontScale="85000" lnSpcReduction="20000"/>
          </a:bodyPr>
          <a:lstStyle/>
          <a:p>
            <a:pPr>
              <a:lnSpc>
                <a:spcPct val="90000"/>
              </a:lnSpc>
            </a:pPr>
            <a:r>
              <a:rPr lang="en-US" dirty="0">
                <a:latin typeface="Times New Roman" pitchFamily="18" charset="0"/>
                <a:cs typeface="Times New Roman" pitchFamily="18" charset="0"/>
              </a:rPr>
              <a:t>Stock A:</a:t>
            </a:r>
          </a:p>
          <a:p>
            <a:pPr lvl="1">
              <a:lnSpc>
                <a:spcPct val="90000"/>
              </a:lnSpc>
            </a:pPr>
            <a:r>
              <a:rPr lang="en-US" dirty="0">
                <a:latin typeface="Times New Roman" pitchFamily="18" charset="0"/>
                <a:cs typeface="Times New Roman" pitchFamily="18" charset="0"/>
              </a:rPr>
              <a:t>Average price last year = $50</a:t>
            </a:r>
          </a:p>
          <a:p>
            <a:pPr lvl="1">
              <a:lnSpc>
                <a:spcPct val="90000"/>
              </a:lnSpc>
            </a:pPr>
            <a:r>
              <a:rPr lang="en-US" dirty="0">
                <a:latin typeface="Times New Roman" pitchFamily="18" charset="0"/>
                <a:cs typeface="Times New Roman" pitchFamily="18" charset="0"/>
              </a:rPr>
              <a:t>Standard deviation = $5</a:t>
            </a:r>
          </a:p>
          <a:p>
            <a:pPr>
              <a:lnSpc>
                <a:spcPct val="90000"/>
              </a:lnSpc>
            </a:pPr>
            <a:r>
              <a:rPr lang="en-US" dirty="0">
                <a:latin typeface="Times New Roman" pitchFamily="18" charset="0"/>
                <a:cs typeface="Times New Roman" pitchFamily="18" charset="0"/>
              </a:rPr>
              <a:t>Stock B:</a:t>
            </a:r>
          </a:p>
          <a:p>
            <a:pPr lvl="1">
              <a:lnSpc>
                <a:spcPct val="90000"/>
              </a:lnSpc>
            </a:pPr>
            <a:r>
              <a:rPr lang="en-US" dirty="0">
                <a:latin typeface="Times New Roman" pitchFamily="18" charset="0"/>
                <a:cs typeface="Times New Roman" pitchFamily="18" charset="0"/>
              </a:rPr>
              <a:t>Average price last year = $100</a:t>
            </a:r>
          </a:p>
          <a:p>
            <a:pPr lvl="1">
              <a:lnSpc>
                <a:spcPct val="90000"/>
              </a:lnSpc>
            </a:pPr>
            <a:r>
              <a:rPr lang="en-US" dirty="0">
                <a:latin typeface="Times New Roman" pitchFamily="18" charset="0"/>
                <a:cs typeface="Times New Roman" pitchFamily="18" charset="0"/>
              </a:rPr>
              <a:t>Standard deviation = $5</a:t>
            </a:r>
          </a:p>
          <a:p>
            <a:pPr>
              <a:lnSpc>
                <a:spcPct val="90000"/>
              </a:lnSpc>
            </a:pPr>
            <a:r>
              <a:rPr lang="en-US" dirty="0">
                <a:latin typeface="Times New Roman" pitchFamily="18" charset="0"/>
                <a:cs typeface="Times New Roman" pitchFamily="18" charset="0"/>
              </a:rPr>
              <a:t>Coefficient of variation</a:t>
            </a:r>
            <a:r>
              <a:rPr lang="en-US" dirty="0" smtClean="0">
                <a:latin typeface="Times New Roman" pitchFamily="18" charset="0"/>
                <a:cs typeface="Times New Roman" pitchFamily="18" charset="0"/>
              </a:rPr>
              <a:t>:</a:t>
            </a:r>
          </a:p>
          <a:p>
            <a:pPr>
              <a:lnSpc>
                <a:spcPct val="90000"/>
              </a:lnSpc>
            </a:pPr>
            <a:endParaRPr lang="en-US" dirty="0">
              <a:latin typeface="Times New Roman" pitchFamily="18" charset="0"/>
              <a:cs typeface="Times New Roman" pitchFamily="18" charset="0"/>
            </a:endParaRPr>
          </a:p>
          <a:p>
            <a:pPr lvl="1">
              <a:lnSpc>
                <a:spcPct val="90000"/>
              </a:lnSpc>
            </a:pPr>
            <a:r>
              <a:rPr lang="en-US" dirty="0">
                <a:latin typeface="Times New Roman" pitchFamily="18" charset="0"/>
                <a:cs typeface="Times New Roman" pitchFamily="18" charset="0"/>
              </a:rPr>
              <a:t>Stock A:</a:t>
            </a:r>
          </a:p>
          <a:p>
            <a:pPr lvl="1">
              <a:lnSpc>
                <a:spcPct val="90000"/>
              </a:lnSpc>
            </a:pPr>
            <a:endParaRPr lang="en-US" dirty="0" smtClean="0">
              <a:latin typeface="Times New Roman" pitchFamily="18" charset="0"/>
              <a:cs typeface="Times New Roman" pitchFamily="18" charset="0"/>
            </a:endParaRPr>
          </a:p>
          <a:p>
            <a:pPr lvl="1">
              <a:lnSpc>
                <a:spcPct val="90000"/>
              </a:lnSpc>
            </a:pPr>
            <a:endParaRPr lang="en-US" dirty="0">
              <a:latin typeface="Times New Roman" pitchFamily="18" charset="0"/>
              <a:cs typeface="Times New Roman" pitchFamily="18" charset="0"/>
            </a:endParaRPr>
          </a:p>
          <a:p>
            <a:pPr lvl="1">
              <a:lnSpc>
                <a:spcPct val="90000"/>
              </a:lnSpc>
            </a:pPr>
            <a:endParaRPr lang="en-US" dirty="0">
              <a:latin typeface="Times New Roman" pitchFamily="18" charset="0"/>
              <a:cs typeface="Times New Roman" pitchFamily="18" charset="0"/>
            </a:endParaRPr>
          </a:p>
          <a:p>
            <a:pPr lvl="1">
              <a:lnSpc>
                <a:spcPct val="90000"/>
              </a:lnSpc>
            </a:pPr>
            <a:r>
              <a:rPr lang="en-US" dirty="0">
                <a:latin typeface="Times New Roman" pitchFamily="18" charset="0"/>
                <a:cs typeface="Times New Roman" pitchFamily="18" charset="0"/>
              </a:rPr>
              <a:t>Stock B:</a:t>
            </a:r>
          </a:p>
        </p:txBody>
      </p:sp>
      <p:graphicFrame>
        <p:nvGraphicFramePr>
          <p:cNvPr id="71684" name="Object 4"/>
          <p:cNvGraphicFramePr>
            <a:graphicFrameLocks noChangeAspect="1"/>
          </p:cNvGraphicFramePr>
          <p:nvPr>
            <p:extLst>
              <p:ext uri="{D42A27DB-BD31-4B8C-83A1-F6EECF244321}">
                <p14:modId xmlns:p14="http://schemas.microsoft.com/office/powerpoint/2010/main" val="1984714327"/>
              </p:ext>
            </p:extLst>
          </p:nvPr>
        </p:nvGraphicFramePr>
        <p:xfrm>
          <a:off x="3048000" y="3810000"/>
          <a:ext cx="5334000" cy="960438"/>
        </p:xfrm>
        <a:graphic>
          <a:graphicData uri="http://schemas.openxmlformats.org/presentationml/2006/ole">
            <mc:AlternateContent xmlns:mc="http://schemas.openxmlformats.org/markup-compatibility/2006">
              <mc:Choice xmlns:v="urn:schemas-microsoft-com:vml" Requires="v">
                <p:oleObj spid="_x0000_s13332" name="Equation" r:id="rId3" imgW="2400120" imgH="431640" progId="Equation.DSMT4">
                  <p:embed/>
                </p:oleObj>
              </mc:Choice>
              <mc:Fallback>
                <p:oleObj name="Equation" r:id="rId3" imgW="240012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810000"/>
                        <a:ext cx="5334000"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5" name="Object 5"/>
          <p:cNvGraphicFramePr>
            <a:graphicFrameLocks noChangeAspect="1"/>
          </p:cNvGraphicFramePr>
          <p:nvPr>
            <p:extLst>
              <p:ext uri="{D42A27DB-BD31-4B8C-83A1-F6EECF244321}">
                <p14:modId xmlns:p14="http://schemas.microsoft.com/office/powerpoint/2010/main" val="3780288739"/>
              </p:ext>
            </p:extLst>
          </p:nvPr>
        </p:nvGraphicFramePr>
        <p:xfrm>
          <a:off x="3124200" y="5029200"/>
          <a:ext cx="5362575" cy="960438"/>
        </p:xfrm>
        <a:graphic>
          <a:graphicData uri="http://schemas.openxmlformats.org/presentationml/2006/ole">
            <mc:AlternateContent xmlns:mc="http://schemas.openxmlformats.org/markup-compatibility/2006">
              <mc:Choice xmlns:v="urn:schemas-microsoft-com:vml" Requires="v">
                <p:oleObj spid="_x0000_s13333" name="Equation" r:id="rId5" imgW="2412720" imgH="431640" progId="Equation.DSMT4">
                  <p:embed/>
                </p:oleObj>
              </mc:Choice>
              <mc:Fallback>
                <p:oleObj name="Equation" r:id="rId5" imgW="241272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029200"/>
                        <a:ext cx="5362575"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9821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2819400" y="838200"/>
            <a:ext cx="3505200"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sz="2800">
                <a:solidFill>
                  <a:schemeClr val="folHlink"/>
                </a:solidFill>
                <a:effectLst>
                  <a:outerShdw blurRad="38100" dist="38100" dir="2700000" algn="tl">
                    <a:srgbClr val="FFFFFF"/>
                  </a:outerShdw>
                </a:effectLst>
                <a:latin typeface="Tahoma" pitchFamily="34" charset="0"/>
              </a:rPr>
              <a:t>Descriptive Statistics</a:t>
            </a:r>
          </a:p>
        </p:txBody>
      </p:sp>
      <p:sp>
        <p:nvSpPr>
          <p:cNvPr id="6147" name="Text Box 5"/>
          <p:cNvSpPr txBox="1">
            <a:spLocks noChangeArrowheads="1"/>
          </p:cNvSpPr>
          <p:nvPr/>
        </p:nvSpPr>
        <p:spPr bwMode="auto">
          <a:xfrm>
            <a:off x="3505200" y="1752600"/>
            <a:ext cx="1768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pPr eaLnBrk="1" hangingPunct="1"/>
            <a:r>
              <a:rPr lang="en-US" sz="3600">
                <a:latin typeface="Tahoma" pitchFamily="34" charset="0"/>
              </a:rPr>
              <a:t>3 Types</a:t>
            </a:r>
          </a:p>
        </p:txBody>
      </p:sp>
      <p:sp>
        <p:nvSpPr>
          <p:cNvPr id="6148" name="Line 6"/>
          <p:cNvSpPr>
            <a:spLocks noChangeShapeType="1"/>
          </p:cNvSpPr>
          <p:nvPr/>
        </p:nvSpPr>
        <p:spPr bwMode="auto">
          <a:xfrm flipH="1">
            <a:off x="1981200" y="2438400"/>
            <a:ext cx="16764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Text Box 7"/>
          <p:cNvSpPr txBox="1">
            <a:spLocks noChangeArrowheads="1"/>
          </p:cNvSpPr>
          <p:nvPr/>
        </p:nvSpPr>
        <p:spPr bwMode="auto">
          <a:xfrm>
            <a:off x="457200" y="3802063"/>
            <a:ext cx="373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pPr eaLnBrk="1" hangingPunct="1"/>
            <a:r>
              <a:rPr lang="en-US" sz="2400">
                <a:latin typeface="Tahoma" pitchFamily="34" charset="0"/>
              </a:rPr>
              <a:t>1. Frequency Distributions</a:t>
            </a:r>
          </a:p>
        </p:txBody>
      </p:sp>
      <p:sp>
        <p:nvSpPr>
          <p:cNvPr id="6150" name="Line 8"/>
          <p:cNvSpPr>
            <a:spLocks noChangeShapeType="1"/>
          </p:cNvSpPr>
          <p:nvPr/>
        </p:nvSpPr>
        <p:spPr bwMode="auto">
          <a:xfrm>
            <a:off x="4495800" y="2514600"/>
            <a:ext cx="0" cy="25146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9"/>
          <p:cNvSpPr>
            <a:spLocks noChangeShapeType="1"/>
          </p:cNvSpPr>
          <p:nvPr/>
        </p:nvSpPr>
        <p:spPr bwMode="auto">
          <a:xfrm>
            <a:off x="5029200" y="2438400"/>
            <a:ext cx="18288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Text Box 10"/>
          <p:cNvSpPr txBox="1">
            <a:spLocks noChangeArrowheads="1"/>
          </p:cNvSpPr>
          <p:nvPr/>
        </p:nvSpPr>
        <p:spPr bwMode="auto">
          <a:xfrm>
            <a:off x="5943600" y="3810000"/>
            <a:ext cx="260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pPr eaLnBrk="1" hangingPunct="1"/>
            <a:r>
              <a:rPr lang="en-US" sz="2400">
                <a:latin typeface="Tahoma" pitchFamily="34" charset="0"/>
              </a:rPr>
              <a:t>3. Summary Stats</a:t>
            </a:r>
          </a:p>
        </p:txBody>
      </p:sp>
      <p:sp>
        <p:nvSpPr>
          <p:cNvPr id="5129" name="Text Box 11"/>
          <p:cNvSpPr txBox="1">
            <a:spLocks noChangeArrowheads="1"/>
          </p:cNvSpPr>
          <p:nvPr/>
        </p:nvSpPr>
        <p:spPr bwMode="auto">
          <a:xfrm>
            <a:off x="2590800" y="5181600"/>
            <a:ext cx="4070350" cy="461963"/>
          </a:xfrm>
          <a:prstGeom prst="rect">
            <a:avLst/>
          </a:prstGeom>
          <a:solidFill>
            <a:schemeClr val="accent2">
              <a:lumMod val="40000"/>
              <a:lumOff val="60000"/>
            </a:schemeClr>
          </a:solidFill>
          <a:ln>
            <a:noFill/>
          </a:ln>
          <a:effectLst/>
        </p:spPr>
        <p:txBody>
          <a:bodyPr wrap="none">
            <a:spAutoFit/>
          </a:bodyPr>
          <a:lstStyle>
            <a:lvl1pPr eaLnBrk="0" hangingPunct="0">
              <a:defRPr sz="2400">
                <a:solidFill>
                  <a:schemeClr val="tx1"/>
                </a:solidFill>
                <a:latin typeface="Symbol" pitchFamily="18" charset="2"/>
              </a:defRPr>
            </a:lvl1pPr>
            <a:lvl2pPr marL="742950" indent="-285750" eaLnBrk="0" hangingPunct="0">
              <a:defRPr sz="2400">
                <a:solidFill>
                  <a:schemeClr val="tx1"/>
                </a:solidFill>
                <a:latin typeface="Symbol" pitchFamily="18" charset="2"/>
              </a:defRPr>
            </a:lvl2pPr>
            <a:lvl3pPr marL="1143000" indent="-228600" eaLnBrk="0" hangingPunct="0">
              <a:defRPr sz="2400">
                <a:solidFill>
                  <a:schemeClr val="tx1"/>
                </a:solidFill>
                <a:latin typeface="Symbol" pitchFamily="18" charset="2"/>
              </a:defRPr>
            </a:lvl3pPr>
            <a:lvl4pPr marL="1600200" indent="-228600" eaLnBrk="0" hangingPunct="0">
              <a:defRPr sz="2400">
                <a:solidFill>
                  <a:schemeClr val="tx1"/>
                </a:solidFill>
                <a:latin typeface="Symbol" pitchFamily="18" charset="2"/>
              </a:defRPr>
            </a:lvl4pPr>
            <a:lvl5pPr marL="2057400" indent="-228600" eaLnBrk="0" hangingPunct="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eaLnBrk="1" hangingPunct="1">
              <a:defRPr/>
            </a:pPr>
            <a:r>
              <a:rPr lang="en-US" dirty="0" smtClean="0">
                <a:latin typeface="Tahoma" pitchFamily="34" charset="0"/>
              </a:rPr>
              <a:t>2. Graphical Representations</a:t>
            </a:r>
          </a:p>
        </p:txBody>
      </p:sp>
      <p:sp>
        <p:nvSpPr>
          <p:cNvPr id="6154" name="Oval 12"/>
          <p:cNvSpPr>
            <a:spLocks noChangeArrowheads="1"/>
          </p:cNvSpPr>
          <p:nvPr/>
        </p:nvSpPr>
        <p:spPr bwMode="auto">
          <a:xfrm>
            <a:off x="457200" y="4343400"/>
            <a:ext cx="2895600" cy="914400"/>
          </a:xfrm>
          <a:prstGeom prst="ellipse">
            <a:avLst/>
          </a:prstGeom>
          <a:solidFill>
            <a:srgbClr val="FFFF00"/>
          </a:solidFill>
          <a:ln w="38100">
            <a:solidFill>
              <a:srgbClr val="669900"/>
            </a:solidFill>
            <a:round/>
            <a:headEnd/>
            <a:tailEnd/>
          </a:ln>
        </p:spPr>
        <p:txBody>
          <a:bodyPr wrap="none" anchor="ctr"/>
          <a:lstStyle/>
          <a:p>
            <a:pPr algn="ctr" eaLnBrk="1" hangingPunct="1"/>
            <a:r>
              <a:rPr lang="en-US" sz="1800" i="1">
                <a:latin typeface="Tahoma" pitchFamily="34" charset="0"/>
              </a:rPr>
              <a:t># of Ss that fall</a:t>
            </a:r>
          </a:p>
          <a:p>
            <a:pPr algn="ctr" eaLnBrk="1" hangingPunct="1"/>
            <a:r>
              <a:rPr lang="en-US" sz="1800" i="1">
                <a:latin typeface="Tahoma" pitchFamily="34" charset="0"/>
              </a:rPr>
              <a:t>in a particular category</a:t>
            </a:r>
          </a:p>
        </p:txBody>
      </p:sp>
      <p:sp>
        <p:nvSpPr>
          <p:cNvPr id="6155" name="Oval 13"/>
          <p:cNvSpPr>
            <a:spLocks noChangeArrowheads="1"/>
          </p:cNvSpPr>
          <p:nvPr/>
        </p:nvSpPr>
        <p:spPr bwMode="auto">
          <a:xfrm>
            <a:off x="5638800" y="4343400"/>
            <a:ext cx="2895600" cy="914400"/>
          </a:xfrm>
          <a:prstGeom prst="ellipse">
            <a:avLst/>
          </a:prstGeom>
          <a:solidFill>
            <a:srgbClr val="FFFF00"/>
          </a:solidFill>
          <a:ln w="38100">
            <a:solidFill>
              <a:srgbClr val="FF9966"/>
            </a:solidFill>
            <a:round/>
            <a:headEnd/>
            <a:tailEnd/>
          </a:ln>
        </p:spPr>
        <p:txBody>
          <a:bodyPr wrap="none" anchor="ctr"/>
          <a:lstStyle/>
          <a:p>
            <a:pPr algn="ctr" eaLnBrk="1" hangingPunct="1"/>
            <a:r>
              <a:rPr lang="en-US" sz="1800" i="1">
                <a:latin typeface="Tahoma" pitchFamily="34" charset="0"/>
              </a:rPr>
              <a:t>Describe data in just one </a:t>
            </a:r>
          </a:p>
          <a:p>
            <a:pPr algn="ctr" eaLnBrk="1" hangingPunct="1"/>
            <a:r>
              <a:rPr lang="en-US" sz="1800" i="1">
                <a:latin typeface="Tahoma" pitchFamily="34" charset="0"/>
              </a:rPr>
              <a:t>number</a:t>
            </a:r>
          </a:p>
        </p:txBody>
      </p:sp>
      <p:sp>
        <p:nvSpPr>
          <p:cNvPr id="5132" name="Oval 14"/>
          <p:cNvSpPr>
            <a:spLocks noChangeArrowheads="1"/>
          </p:cNvSpPr>
          <p:nvPr/>
        </p:nvSpPr>
        <p:spPr bwMode="auto">
          <a:xfrm>
            <a:off x="2971800" y="5638800"/>
            <a:ext cx="2895600" cy="914400"/>
          </a:xfrm>
          <a:prstGeom prst="ellipse">
            <a:avLst/>
          </a:prstGeom>
          <a:solidFill>
            <a:schemeClr val="accent2">
              <a:lumMod val="40000"/>
              <a:lumOff val="60000"/>
            </a:schemeClr>
          </a:solidFill>
          <a:ln w="38100">
            <a:solidFill>
              <a:srgbClr val="FF9966"/>
            </a:solidFill>
            <a:round/>
            <a:headEnd/>
            <a:tailEnd/>
          </a:ln>
          <a:effectLst/>
        </p:spPr>
        <p:txBody>
          <a:bodyPr wrap="none" anchor="ctr"/>
          <a:lstStyle/>
          <a:p>
            <a:pPr algn="ctr" eaLnBrk="1" hangingPunct="1">
              <a:defRPr/>
            </a:pPr>
            <a:r>
              <a:rPr lang="en-US" sz="1800" i="1">
                <a:latin typeface="Tahoma" pitchFamily="34" charset="0"/>
              </a:rPr>
              <a:t>Graphs &amp; Tables</a:t>
            </a:r>
          </a:p>
        </p:txBody>
      </p:sp>
    </p:spTree>
    <p:extLst>
      <p:ext uri="{BB962C8B-B14F-4D97-AF65-F5344CB8AC3E}">
        <p14:creationId xmlns:p14="http://schemas.microsoft.com/office/powerpoint/2010/main" val="61129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pPr lvl="1" eaLnBrk="1" hangingPunct="1">
              <a:lnSpc>
                <a:spcPct val="90000"/>
              </a:lnSpc>
            </a:pPr>
            <a:r>
              <a:rPr lang="en-US" sz="2400" dirty="0" smtClean="0"/>
              <a:t>SPREAD (dispersion)</a:t>
            </a:r>
          </a:p>
          <a:p>
            <a:pPr lvl="2" eaLnBrk="1" hangingPunct="1">
              <a:lnSpc>
                <a:spcPct val="90000"/>
              </a:lnSpc>
            </a:pPr>
            <a:r>
              <a:rPr lang="en-US" sz="2000" dirty="0" smtClean="0"/>
              <a:t>Range</a:t>
            </a:r>
          </a:p>
          <a:p>
            <a:pPr lvl="2" eaLnBrk="1" hangingPunct="1">
              <a:lnSpc>
                <a:spcPct val="90000"/>
              </a:lnSpc>
            </a:pPr>
            <a:r>
              <a:rPr lang="en-US" sz="2000" dirty="0" smtClean="0"/>
              <a:t>Symmetric distributions</a:t>
            </a:r>
          </a:p>
          <a:p>
            <a:pPr lvl="3" eaLnBrk="1" hangingPunct="1">
              <a:lnSpc>
                <a:spcPct val="90000"/>
              </a:lnSpc>
            </a:pPr>
            <a:r>
              <a:rPr lang="en-US" sz="1800" dirty="0" smtClean="0"/>
              <a:t>Standard deviation</a:t>
            </a:r>
          </a:p>
          <a:p>
            <a:pPr lvl="3" eaLnBrk="1" hangingPunct="1">
              <a:lnSpc>
                <a:spcPct val="90000"/>
              </a:lnSpc>
            </a:pPr>
            <a:r>
              <a:rPr lang="en-US" sz="1800" dirty="0" smtClean="0"/>
              <a:t>Variance</a:t>
            </a:r>
          </a:p>
          <a:p>
            <a:pPr lvl="2" eaLnBrk="1" hangingPunct="1">
              <a:lnSpc>
                <a:spcPct val="90000"/>
              </a:lnSpc>
            </a:pPr>
            <a:r>
              <a:rPr lang="en-US" sz="2000" dirty="0" smtClean="0"/>
              <a:t>Skewed distributions</a:t>
            </a:r>
          </a:p>
          <a:p>
            <a:pPr lvl="3" eaLnBrk="1" hangingPunct="1">
              <a:lnSpc>
                <a:spcPct val="90000"/>
              </a:lnSpc>
            </a:pPr>
            <a:r>
              <a:rPr lang="en-US" sz="1800" dirty="0" smtClean="0"/>
              <a:t>Quartiles</a:t>
            </a:r>
          </a:p>
          <a:p>
            <a:pPr lvl="3" eaLnBrk="1" hangingPunct="1">
              <a:lnSpc>
                <a:spcPct val="90000"/>
              </a:lnSpc>
            </a:pPr>
            <a:r>
              <a:rPr lang="en-US" sz="1800" dirty="0" smtClean="0"/>
              <a:t>Min</a:t>
            </a:r>
          </a:p>
          <a:p>
            <a:pPr lvl="3" eaLnBrk="1" hangingPunct="1">
              <a:lnSpc>
                <a:spcPct val="90000"/>
              </a:lnSpc>
            </a:pPr>
            <a:r>
              <a:rPr lang="en-US" sz="1800" dirty="0" smtClean="0"/>
              <a:t>Max</a:t>
            </a:r>
          </a:p>
          <a:p>
            <a:pPr lvl="3" eaLnBrk="1" hangingPunct="1">
              <a:lnSpc>
                <a:spcPct val="90000"/>
              </a:lnSpc>
            </a:pPr>
            <a:r>
              <a:rPr lang="en-US" sz="1800" dirty="0" smtClean="0"/>
              <a:t>Interquartile range</a:t>
            </a:r>
          </a:p>
          <a:p>
            <a:pPr lvl="3" eaLnBrk="1" hangingPunct="1">
              <a:lnSpc>
                <a:spcPct val="90000"/>
              </a:lnSpc>
            </a:pPr>
            <a:r>
              <a:rPr lang="en-US" sz="1800" dirty="0" smtClean="0"/>
              <a:t>Percentiles</a:t>
            </a:r>
          </a:p>
        </p:txBody>
      </p:sp>
      <p:sp>
        <p:nvSpPr>
          <p:cNvPr id="3" name="Rectangle 2"/>
          <p:cNvSpPr/>
          <p:nvPr/>
        </p:nvSpPr>
        <p:spPr>
          <a:xfrm>
            <a:off x="2743200" y="381000"/>
            <a:ext cx="3167277" cy="424732"/>
          </a:xfrm>
          <a:prstGeom prst="rect">
            <a:avLst/>
          </a:prstGeom>
        </p:spPr>
        <p:txBody>
          <a:bodyPr wrap="none">
            <a:spAutoFit/>
          </a:bodyPr>
          <a:lstStyle/>
          <a:p>
            <a:pPr lvl="1">
              <a:lnSpc>
                <a:spcPct val="90000"/>
              </a:lnSpc>
            </a:pPr>
            <a:r>
              <a:rPr lang="en-US" sz="2400" dirty="0" smtClean="0"/>
              <a:t>SPREAD (dispersion)</a:t>
            </a:r>
          </a:p>
        </p:txBody>
      </p:sp>
    </p:spTree>
    <p:extLst>
      <p:ext uri="{BB962C8B-B14F-4D97-AF65-F5344CB8AC3E}">
        <p14:creationId xmlns:p14="http://schemas.microsoft.com/office/powerpoint/2010/main" val="904331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Frequency Polygons</a:t>
            </a:r>
          </a:p>
        </p:txBody>
      </p:sp>
      <p:sp>
        <p:nvSpPr>
          <p:cNvPr id="344067" name="Rectangle 3"/>
          <p:cNvSpPr>
            <a:spLocks noChangeArrowheads="1"/>
          </p:cNvSpPr>
          <p:nvPr/>
        </p:nvSpPr>
        <p:spPr bwMode="auto">
          <a:xfrm>
            <a:off x="685800" y="1481138"/>
            <a:ext cx="8001000"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90000"/>
              <a:buFont typeface="Wingdings" pitchFamily="2" charset="2"/>
              <a:buChar char="n"/>
            </a:pPr>
            <a:r>
              <a:rPr lang="en-US" sz="2800"/>
              <a:t>Frequency Polygons </a:t>
            </a:r>
          </a:p>
          <a:p>
            <a:pPr marL="742950" lvl="1" indent="-285750">
              <a:spcBef>
                <a:spcPct val="20000"/>
              </a:spcBef>
              <a:buClr>
                <a:schemeClr val="accent1"/>
              </a:buClr>
              <a:buSzPct val="75000"/>
              <a:buFont typeface="Wingdings" pitchFamily="2" charset="2"/>
              <a:buChar char="n"/>
            </a:pPr>
            <a:r>
              <a:rPr lang="en-US" sz="2600"/>
              <a:t>Depicts information from a frequency table or a grouped frequency table as a </a:t>
            </a:r>
            <a:r>
              <a:rPr lang="en-US" sz="2600" b="1">
                <a:solidFill>
                  <a:srgbClr val="971151"/>
                </a:solidFill>
              </a:rPr>
              <a:t>line graph</a:t>
            </a:r>
            <a:endParaRPr lang="en-US" sz="2200"/>
          </a:p>
        </p:txBody>
      </p:sp>
      <p:pic>
        <p:nvPicPr>
          <p:cNvPr id="344068" name="Picture 4" descr="021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59013" y="2963863"/>
            <a:ext cx="4903787" cy="3665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86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457200" y="152400"/>
            <a:ext cx="8229600" cy="755073"/>
          </a:xfrm>
        </p:spPr>
        <p:txBody>
          <a:bodyPr>
            <a:normAutofit fontScale="90000"/>
          </a:bodyPr>
          <a:lstStyle/>
          <a:p>
            <a:r>
              <a:rPr lang="en-US" dirty="0"/>
              <a:t>Frequency Polygon</a:t>
            </a:r>
          </a:p>
        </p:txBody>
      </p:sp>
      <p:sp>
        <p:nvSpPr>
          <p:cNvPr id="367619" name="Rectangle 3"/>
          <p:cNvSpPr>
            <a:spLocks noGrp="1" noChangeArrowheads="1"/>
          </p:cNvSpPr>
          <p:nvPr>
            <p:ph type="body" idx="1"/>
          </p:nvPr>
        </p:nvSpPr>
        <p:spPr>
          <a:xfrm>
            <a:off x="914400" y="1600200"/>
            <a:ext cx="7772400" cy="4648200"/>
          </a:xfrm>
        </p:spPr>
        <p:txBody>
          <a:bodyPr/>
          <a:lstStyle/>
          <a:p>
            <a:pPr>
              <a:lnSpc>
                <a:spcPct val="80000"/>
              </a:lnSpc>
            </a:pPr>
            <a:endParaRPr lang="en-US" sz="2400" dirty="0"/>
          </a:p>
          <a:p>
            <a:pPr>
              <a:lnSpc>
                <a:spcPct val="80000"/>
              </a:lnSpc>
            </a:pPr>
            <a:endParaRPr lang="en-US" sz="2400" dirty="0"/>
          </a:p>
          <a:p>
            <a:pPr>
              <a:lnSpc>
                <a:spcPct val="80000"/>
              </a:lnSpc>
              <a:buFont typeface="Wingdings" pitchFamily="2" charset="2"/>
              <a:buNone/>
            </a:pPr>
            <a:endParaRPr lang="en-US" sz="2400" dirty="0"/>
          </a:p>
          <a:p>
            <a:pPr>
              <a:lnSpc>
                <a:spcPct val="80000"/>
              </a:lnSpc>
              <a:buFont typeface="Wingdings" pitchFamily="2" charset="2"/>
              <a:buNone/>
            </a:pPr>
            <a:endParaRPr lang="en-US" sz="2400" dirty="0"/>
          </a:p>
          <a:p>
            <a:pPr>
              <a:lnSpc>
                <a:spcPct val="80000"/>
              </a:lnSpc>
              <a:buFont typeface="Wingdings" pitchFamily="2" charset="2"/>
              <a:buNone/>
            </a:pPr>
            <a:endParaRPr lang="en-US" sz="2400" dirty="0"/>
          </a:p>
          <a:p>
            <a:pPr>
              <a:lnSpc>
                <a:spcPct val="80000"/>
              </a:lnSpc>
              <a:buFont typeface="Wingdings" pitchFamily="2" charset="2"/>
              <a:buNone/>
            </a:pPr>
            <a:endParaRPr lang="en-US" sz="2400" dirty="0"/>
          </a:p>
          <a:p>
            <a:pPr>
              <a:lnSpc>
                <a:spcPct val="80000"/>
              </a:lnSpc>
              <a:buFont typeface="Wingdings" pitchFamily="2" charset="2"/>
              <a:buNone/>
            </a:pPr>
            <a:endParaRPr lang="en-US" sz="2400" dirty="0"/>
          </a:p>
          <a:p>
            <a:pPr>
              <a:lnSpc>
                <a:spcPct val="80000"/>
              </a:lnSpc>
              <a:buFont typeface="Wingdings" pitchFamily="2" charset="2"/>
              <a:buNone/>
            </a:pPr>
            <a:endParaRPr lang="en-US" sz="2400" dirty="0"/>
          </a:p>
          <a:p>
            <a:pPr>
              <a:lnSpc>
                <a:spcPct val="80000"/>
              </a:lnSpc>
              <a:buFont typeface="Wingdings" pitchFamily="2" charset="2"/>
              <a:buNone/>
            </a:pPr>
            <a:r>
              <a:rPr lang="en-US" sz="2400" dirty="0"/>
              <a:t>A smoothed out histogram</a:t>
            </a:r>
          </a:p>
          <a:p>
            <a:pPr>
              <a:lnSpc>
                <a:spcPct val="80000"/>
              </a:lnSpc>
              <a:buFont typeface="Wingdings" pitchFamily="2" charset="2"/>
              <a:buNone/>
            </a:pPr>
            <a:r>
              <a:rPr lang="en-US" sz="2400" dirty="0"/>
              <a:t>Make a point representing </a:t>
            </a:r>
            <a:r>
              <a:rPr lang="en-US" sz="2400" i="1" dirty="0"/>
              <a:t>f</a:t>
            </a:r>
            <a:r>
              <a:rPr lang="en-US" sz="2400" dirty="0"/>
              <a:t> of each value</a:t>
            </a:r>
          </a:p>
          <a:p>
            <a:pPr>
              <a:lnSpc>
                <a:spcPct val="80000"/>
              </a:lnSpc>
              <a:buFont typeface="Wingdings" pitchFamily="2" charset="2"/>
              <a:buNone/>
            </a:pPr>
            <a:r>
              <a:rPr lang="en-US" sz="2400" dirty="0"/>
              <a:t>Connect dots</a:t>
            </a:r>
          </a:p>
          <a:p>
            <a:pPr>
              <a:lnSpc>
                <a:spcPct val="80000"/>
              </a:lnSpc>
              <a:buFont typeface="Wingdings" pitchFamily="2" charset="2"/>
              <a:buNone/>
            </a:pPr>
            <a:r>
              <a:rPr lang="en-US" sz="2400" dirty="0" smtClean="0"/>
              <a:t>Useful </a:t>
            </a:r>
            <a:r>
              <a:rPr lang="en-US" sz="2400" dirty="0"/>
              <a:t>for comparing distributions in two </a:t>
            </a:r>
            <a:r>
              <a:rPr lang="en-US" sz="2400" dirty="0" smtClean="0"/>
              <a:t>samples</a:t>
            </a:r>
            <a:endParaRPr lang="en-US" sz="2400" dirty="0"/>
          </a:p>
        </p:txBody>
      </p:sp>
      <p:pic>
        <p:nvPicPr>
          <p:cNvPr id="3676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43000"/>
            <a:ext cx="4748213" cy="298132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470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457200"/>
            <a:ext cx="8229600" cy="1143000"/>
          </a:xfrm>
        </p:spPr>
        <p:txBody>
          <a:bodyPr/>
          <a:lstStyle/>
          <a:p>
            <a:pPr eaLnBrk="1" hangingPunct="1"/>
            <a:r>
              <a:rPr lang="en-US" dirty="0" smtClean="0"/>
              <a:t>Describing distributions</a:t>
            </a:r>
          </a:p>
        </p:txBody>
      </p:sp>
      <p:sp>
        <p:nvSpPr>
          <p:cNvPr id="11267" name="Rectangle 3"/>
          <p:cNvSpPr>
            <a:spLocks noGrp="1" noChangeArrowheads="1"/>
          </p:cNvSpPr>
          <p:nvPr>
            <p:ph type="body" idx="1"/>
          </p:nvPr>
        </p:nvSpPr>
        <p:spPr>
          <a:xfrm>
            <a:off x="457200" y="1981200"/>
            <a:ext cx="8229600" cy="3200400"/>
          </a:xfrm>
        </p:spPr>
        <p:txBody>
          <a:bodyPr>
            <a:normAutofit fontScale="92500" lnSpcReduction="20000"/>
          </a:bodyPr>
          <a:lstStyle/>
          <a:p>
            <a:pPr eaLnBrk="1" hangingPunct="1">
              <a:lnSpc>
                <a:spcPct val="90000"/>
              </a:lnSpc>
            </a:pPr>
            <a:r>
              <a:rPr lang="en-US" dirty="0" smtClean="0"/>
              <a:t>SHAPE</a:t>
            </a:r>
          </a:p>
          <a:p>
            <a:pPr lvl="1" eaLnBrk="1" hangingPunct="1">
              <a:lnSpc>
                <a:spcPct val="90000"/>
              </a:lnSpc>
            </a:pPr>
            <a:r>
              <a:rPr lang="en-US" dirty="0" smtClean="0"/>
              <a:t>Graphs</a:t>
            </a:r>
          </a:p>
          <a:p>
            <a:pPr lvl="2">
              <a:lnSpc>
                <a:spcPct val="90000"/>
              </a:lnSpc>
            </a:pPr>
            <a:r>
              <a:rPr lang="en-US" dirty="0" smtClean="0"/>
              <a:t>Histograms</a:t>
            </a:r>
          </a:p>
          <a:p>
            <a:pPr lvl="2">
              <a:lnSpc>
                <a:spcPct val="90000"/>
              </a:lnSpc>
            </a:pPr>
            <a:r>
              <a:rPr lang="en-US" dirty="0" smtClean="0"/>
              <a:t>Stem and leaf plots</a:t>
            </a:r>
          </a:p>
          <a:p>
            <a:pPr lvl="2">
              <a:lnSpc>
                <a:spcPct val="90000"/>
              </a:lnSpc>
            </a:pPr>
            <a:r>
              <a:rPr lang="en-US" dirty="0" smtClean="0"/>
              <a:t>Box plots</a:t>
            </a:r>
          </a:p>
          <a:p>
            <a:pPr lvl="1" eaLnBrk="1" hangingPunct="1">
              <a:lnSpc>
                <a:spcPct val="90000"/>
              </a:lnSpc>
            </a:pPr>
            <a:r>
              <a:rPr lang="en-US" dirty="0" smtClean="0"/>
              <a:t>Number of Modes</a:t>
            </a:r>
          </a:p>
          <a:p>
            <a:pPr lvl="1" eaLnBrk="1" hangingPunct="1">
              <a:lnSpc>
                <a:spcPct val="90000"/>
              </a:lnSpc>
            </a:pPr>
            <a:r>
              <a:rPr lang="en-US" dirty="0" smtClean="0"/>
              <a:t>Variation</a:t>
            </a:r>
          </a:p>
          <a:p>
            <a:pPr lvl="1" eaLnBrk="1" hangingPunct="1">
              <a:lnSpc>
                <a:spcPct val="90000"/>
              </a:lnSpc>
            </a:pPr>
            <a:r>
              <a:rPr lang="en-US" dirty="0" smtClean="0"/>
              <a:t>Words</a:t>
            </a:r>
          </a:p>
          <a:p>
            <a:pPr lvl="2" eaLnBrk="1" hangingPunct="1">
              <a:lnSpc>
                <a:spcPct val="90000"/>
              </a:lnSpc>
            </a:pPr>
            <a:r>
              <a:rPr lang="en-US" dirty="0" smtClean="0"/>
              <a:t>Symmetric, skewed, bell shaped, flat, peaked</a:t>
            </a:r>
          </a:p>
        </p:txBody>
      </p:sp>
    </p:spTree>
    <p:extLst>
      <p:ext uri="{BB962C8B-B14F-4D97-AF65-F5344CB8AC3E}">
        <p14:creationId xmlns:p14="http://schemas.microsoft.com/office/powerpoint/2010/main" val="2483767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Number of Modes</a:t>
            </a:r>
          </a:p>
        </p:txBody>
      </p:sp>
      <p:sp>
        <p:nvSpPr>
          <p:cNvPr id="7171" name="Content Placeholder 2"/>
          <p:cNvSpPr>
            <a:spLocks noGrp="1"/>
          </p:cNvSpPr>
          <p:nvPr>
            <p:ph sz="quarter" idx="1"/>
          </p:nvPr>
        </p:nvSpPr>
        <p:spPr/>
        <p:txBody>
          <a:bodyPr/>
          <a:lstStyle/>
          <a:p>
            <a:r>
              <a:rPr lang="en-US" sz="2800" smtClean="0">
                <a:latin typeface="Arial" pitchFamily="34" charset="0"/>
                <a:cs typeface="Arial" pitchFamily="34" charset="0"/>
              </a:rPr>
              <a:t>One way to describe the shape of a distribution is by its number of peaks, or modes.</a:t>
            </a:r>
          </a:p>
          <a:p>
            <a:r>
              <a:rPr lang="en-US" sz="2800" smtClean="0">
                <a:latin typeface="Arial" pitchFamily="34" charset="0"/>
                <a:cs typeface="Arial" pitchFamily="34" charset="0"/>
              </a:rPr>
              <a:t>Uniform distribution—has no mode because all data values have the same frequency.</a:t>
            </a:r>
          </a:p>
          <a:p>
            <a:endParaRPr lang="en-US" sz="3200" smtClean="0">
              <a:latin typeface="Arial" pitchFamily="34" charset="0"/>
              <a:cs typeface="Arial" pitchFamily="34" charset="0"/>
            </a:endParaRPr>
          </a:p>
        </p:txBody>
      </p:sp>
      <p:pic>
        <p:nvPicPr>
          <p:cNvPr id="7172" name="Picture 16"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657600"/>
            <a:ext cx="2388864"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32672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3.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4.xml><?xml version="1.0" encoding="utf-8"?>
<p:tagLst xmlns:a="http://schemas.openxmlformats.org/drawingml/2006/main" xmlns:r="http://schemas.openxmlformats.org/officeDocument/2006/relationships" xmlns:p="http://schemas.openxmlformats.org/presentationml/2006/main">
  <p:tag name="ISPRING_AUDIO_BITRA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1477</Words>
  <Application>Microsoft Office PowerPoint</Application>
  <PresentationFormat>On-screen Show (4:3)</PresentationFormat>
  <Paragraphs>267</Paragraphs>
  <Slides>37</Slides>
  <Notes>13</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37</vt:i4>
      </vt:variant>
    </vt:vector>
  </HeadingPairs>
  <TitlesOfParts>
    <vt:vector size="43" baseType="lpstr">
      <vt:lpstr>Office Theme</vt:lpstr>
      <vt:lpstr>Worksheet</vt:lpstr>
      <vt:lpstr>Chart</vt:lpstr>
      <vt:lpstr>Graph Sheet</vt:lpstr>
      <vt:lpstr>Equation</vt:lpstr>
      <vt:lpstr>Bitmap Image</vt:lpstr>
      <vt:lpstr>PowerPoint Presentation</vt:lpstr>
      <vt:lpstr>PowerPoint Presentation</vt:lpstr>
      <vt:lpstr>Types of statistics</vt:lpstr>
      <vt:lpstr>PowerPoint Presentation</vt:lpstr>
      <vt:lpstr>PowerPoint Presentation</vt:lpstr>
      <vt:lpstr>Frequency Polygons</vt:lpstr>
      <vt:lpstr>Frequency Polygon</vt:lpstr>
      <vt:lpstr>Describing distributions</vt:lpstr>
      <vt:lpstr>Number of Modes</vt:lpstr>
      <vt:lpstr>Any peak is considered a mode, even if all peaks do not have the same height.</vt:lpstr>
      <vt:lpstr>Symmetrical vs. Skewed Frequency Distributions</vt:lpstr>
      <vt:lpstr>PowerPoint Presentation</vt:lpstr>
      <vt:lpstr>Symmetry</vt:lpstr>
      <vt:lpstr>Skewness</vt:lpstr>
      <vt:lpstr>Symmetrical vs. Skewed</vt:lpstr>
      <vt:lpstr>Skewed Frequency Distributions</vt:lpstr>
      <vt:lpstr>Skewed Frequency Distributions</vt:lpstr>
      <vt:lpstr>Shape of a Distribution</vt:lpstr>
      <vt:lpstr>Shape of Distribution</vt:lpstr>
      <vt:lpstr>Skewness</vt:lpstr>
      <vt:lpstr>Kurtosis</vt:lpstr>
      <vt:lpstr>Skewness</vt:lpstr>
      <vt:lpstr>Outlier</vt:lpstr>
      <vt:lpstr>OUTLIERS</vt:lpstr>
      <vt:lpstr>Procedure to Check for OUTLIERS</vt:lpstr>
      <vt:lpstr>Procedure to Check for OUTLIERS</vt:lpstr>
      <vt:lpstr>Procedure to Check for OUTLIERS</vt:lpstr>
      <vt:lpstr>Procedure to Check for OUTLIERS</vt:lpstr>
      <vt:lpstr>PowerPoint Presentation</vt:lpstr>
      <vt:lpstr>PowerPoint Presentation</vt:lpstr>
      <vt:lpstr>PowerPoint Presentation</vt:lpstr>
      <vt:lpstr>Pictorial Representation for the OUTLIER of the Number of Olympic Medals Won by the United States in 1996 Atlanta Games.</vt:lpstr>
      <vt:lpstr>Outliers based on z-scores</vt:lpstr>
      <vt:lpstr>Standard Deviation</vt:lpstr>
      <vt:lpstr>Comparing Standard Deviations</vt:lpstr>
      <vt:lpstr>Coefficient of Variation</vt:lpstr>
      <vt:lpstr>Comparing Coefficient  of Variation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dc:creator>
  <cp:lastModifiedBy>Joy</cp:lastModifiedBy>
  <cp:revision>15</cp:revision>
  <dcterms:created xsi:type="dcterms:W3CDTF">2017-05-19T16:58:30Z</dcterms:created>
  <dcterms:modified xsi:type="dcterms:W3CDTF">2017-05-20T02:32:06Z</dcterms:modified>
</cp:coreProperties>
</file>