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61" r:id="rId5"/>
    <p:sldId id="262" r:id="rId6"/>
    <p:sldId id="259" r:id="rId7"/>
    <p:sldId id="267" r:id="rId8"/>
    <p:sldId id="263" r:id="rId9"/>
    <p:sldId id="264" r:id="rId10"/>
    <p:sldId id="265" r:id="rId11"/>
    <p:sldId id="273" r:id="rId12"/>
    <p:sldId id="274" r:id="rId13"/>
    <p:sldId id="268" r:id="rId14"/>
    <p:sldId id="269" r:id="rId15"/>
    <p:sldId id="270" r:id="rId16"/>
    <p:sldId id="272" r:id="rId17"/>
    <p:sldId id="266" r:id="rId18"/>
    <p:sldId id="260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0D7CE-CD2E-4794-BC2A-330DDF32CF7A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2411-FD75-4AD6-B268-F23824BE6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42411-FD75-4AD6-B268-F23824BE66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2335-900E-4609-B0F2-27A6C0F9CE53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6C20-C2C4-4C26-9E10-384D5907E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1447800"/>
            <a:ext cx="88392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1524000"/>
            <a:ext cx="76200" cy="533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04800" y="-3810000"/>
            <a:ext cx="76200" cy="533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8534400" y="1447800"/>
            <a:ext cx="88392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8600" y="1371600"/>
            <a:ext cx="228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9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01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75050" y="1761667"/>
            <a:ext cx="5111750" cy="287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It is possible to have many virtual machines on one real machine.</a:t>
            </a:r>
          </a:p>
          <a:p>
            <a:r>
              <a:rPr lang="en-US" sz="1800" dirty="0" smtClean="0"/>
              <a:t>Host: Windows Server 2003 x64</a:t>
            </a:r>
          </a:p>
          <a:p>
            <a:r>
              <a:rPr lang="en-US" sz="1800" dirty="0" smtClean="0"/>
              <a:t>Guest: Windows Server 2003 (3 guests)</a:t>
            </a:r>
          </a:p>
          <a:p>
            <a:r>
              <a:rPr lang="en-US" sz="1800" dirty="0" smtClean="0"/>
              <a:t>Virtualizer: VirtualBox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Two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Hosted Virtualization</a:t>
            </a:r>
          </a:p>
          <a:p>
            <a:pPr lvl="1"/>
            <a:r>
              <a:rPr lang="en-US" dirty="0" smtClean="0"/>
              <a:t>Virtual Machines run underneath another Operating System (previous examples)</a:t>
            </a:r>
          </a:p>
          <a:p>
            <a:pPr lvl="1"/>
            <a:r>
              <a:rPr lang="en-US" dirty="0" smtClean="0"/>
              <a:t>VMWare Workstaion/Fusion/Server, VirtualBox</a:t>
            </a:r>
          </a:p>
          <a:p>
            <a:r>
              <a:rPr lang="en-US" dirty="0" smtClean="0"/>
              <a:t>Bare-Metal Virtualizaiton</a:t>
            </a:r>
          </a:p>
          <a:p>
            <a:pPr lvl="1"/>
            <a:r>
              <a:rPr lang="en-US" dirty="0" smtClean="0"/>
              <a:t>No Operating System, the virtualization software (called a Hypervisor) </a:t>
            </a:r>
            <a:r>
              <a:rPr lang="en-US" i="1" dirty="0" smtClean="0"/>
              <a:t>is</a:t>
            </a:r>
            <a:r>
              <a:rPr lang="en-US" dirty="0" smtClean="0"/>
              <a:t> the operating system. </a:t>
            </a:r>
          </a:p>
          <a:p>
            <a:pPr lvl="1"/>
            <a:r>
              <a:rPr lang="en-US" dirty="0" smtClean="0"/>
              <a:t>VMWare ESX, Xen, Microsoft Hyper-V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Two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Hypervisors are usually accessed remotely (from other computers)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Hosted Virtualization may be used locally (e.g. on your computer screen) or remotely.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3810000"/>
            <a:ext cx="273431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 descr="win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810000"/>
            <a:ext cx="3511296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VMWare ESX Console – not very useful. It can be operated from another computer.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943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Virtual PC running Windows 95 on my laptop, along with AutoCAD and Opera.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 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810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8200" y="3733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257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09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514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00600" y="4038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00600" y="5562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638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6" y="41148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533400" y="2514600"/>
            <a:ext cx="3657600" cy="403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Host OS – Windows Server 2003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85800" y="2971800"/>
            <a:ext cx="3352800" cy="3505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Virtualizer – VMWare Server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62000" y="32766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62000" y="43434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62000" y="54102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48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6" y="44196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1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886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76800" y="46482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4648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8200" y="49530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953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6019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6019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6019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6019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124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" y="3048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 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810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8200" y="3733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257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09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514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00600" y="4038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00600" y="5562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638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6" y="41148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33400" y="2514600"/>
            <a:ext cx="36576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– VMWare ESX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62000" y="33528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62000" y="44196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62000" y="54864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56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6" y="44958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95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96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76800" y="46482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4648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8200" y="50292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502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124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ectangle 41"/>
          <p:cNvSpPr/>
          <p:nvPr/>
        </p:nvSpPr>
        <p:spPr>
          <a:xfrm>
            <a:off x="762000" y="2895600"/>
            <a:ext cx="32004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Panel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200" y="2971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2590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Power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 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810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8200" y="3733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257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22098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514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800600" y="4038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00600" y="5562600"/>
            <a:ext cx="35052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638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6" y="41148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33400" y="2514600"/>
            <a:ext cx="36576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– VMWare ESX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62000" y="33528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1</a:t>
            </a:r>
          </a:p>
          <a:p>
            <a:pPr algn="ctr"/>
            <a:r>
              <a:rPr lang="en-US" dirty="0" smtClean="0"/>
              <a:t>Windows Server 2003</a:t>
            </a:r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62000" y="44196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2</a:t>
            </a:r>
          </a:p>
          <a:p>
            <a:pPr algn="ctr"/>
            <a:r>
              <a:rPr lang="en-US" dirty="0" smtClean="0"/>
              <a:t>CentOS Linux</a:t>
            </a:r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62000" y="5486400"/>
            <a:ext cx="32004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3</a:t>
            </a:r>
          </a:p>
          <a:p>
            <a:pPr algn="ctr"/>
            <a:r>
              <a:rPr lang="en-US" dirty="0" smtClean="0"/>
              <a:t>Windows Server 2008</a:t>
            </a:r>
          </a:p>
          <a:p>
            <a:pPr algn="ctr"/>
            <a:endParaRPr lang="en-US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56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6" y="4495800"/>
            <a:ext cx="31142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95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96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76800" y="46482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4648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8200" y="5029200"/>
            <a:ext cx="3017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502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124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ectangle 41"/>
          <p:cNvSpPr/>
          <p:nvPr/>
        </p:nvSpPr>
        <p:spPr>
          <a:xfrm>
            <a:off x="762000" y="2895600"/>
            <a:ext cx="32004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Panel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200" y="2971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2590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" name="Group 47"/>
          <p:cNvGrpSpPr/>
          <p:nvPr/>
        </p:nvGrpSpPr>
        <p:grpSpPr>
          <a:xfrm>
            <a:off x="8534400" y="2209800"/>
            <a:ext cx="381000" cy="381000"/>
            <a:chOff x="2286000" y="533400"/>
            <a:chExt cx="381000" cy="381000"/>
          </a:xfrm>
        </p:grpSpPr>
        <p:sp>
          <p:nvSpPr>
            <p:cNvPr id="47" name="Rectangle 46"/>
            <p:cNvSpPr/>
            <p:nvPr/>
          </p:nvSpPr>
          <p:spPr>
            <a:xfrm>
              <a:off x="2286000" y="5334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146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38400" y="838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34400" y="3733800"/>
            <a:ext cx="381000" cy="381000"/>
            <a:chOff x="2286000" y="533400"/>
            <a:chExt cx="381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2286000" y="5334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622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146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438400" y="838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34400" y="5257800"/>
            <a:ext cx="381000" cy="381000"/>
            <a:chOff x="2286000" y="533400"/>
            <a:chExt cx="381000" cy="381000"/>
          </a:xfrm>
        </p:grpSpPr>
        <p:sp>
          <p:nvSpPr>
            <p:cNvPr id="60" name="Rectangle 59"/>
            <p:cNvSpPr/>
            <p:nvPr/>
          </p:nvSpPr>
          <p:spPr>
            <a:xfrm>
              <a:off x="2286000" y="5334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146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38400" y="838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458200" y="2590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400W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8458200" y="4114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400W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458200" y="5638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400W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458200" y="19635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1200W</a:t>
            </a:r>
            <a:endParaRPr lang="en-US" sz="1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8534400" y="1582579"/>
            <a:ext cx="381000" cy="381000"/>
            <a:chOff x="2286000" y="533400"/>
            <a:chExt cx="381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2286000" y="5334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622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46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38400" y="838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114800" y="19635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500W</a:t>
            </a:r>
            <a:endParaRPr lang="en-US" sz="1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4191000" y="1582579"/>
            <a:ext cx="381000" cy="381000"/>
            <a:chOff x="2286000" y="533400"/>
            <a:chExt cx="381000" cy="381000"/>
          </a:xfrm>
        </p:grpSpPr>
        <p:sp>
          <p:nvSpPr>
            <p:cNvPr id="81" name="Rectangle 80"/>
            <p:cNvSpPr/>
            <p:nvPr/>
          </p:nvSpPr>
          <p:spPr>
            <a:xfrm>
              <a:off x="2286000" y="5334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3622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14600" y="609600"/>
              <a:ext cx="45719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438400" y="838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The ViaComp 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 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3810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48200" y="22098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" y="2514600"/>
            <a:ext cx="36576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– VMWare ESX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5105400" y="2209800"/>
            <a:ext cx="3352800" cy="457200"/>
            <a:chOff x="5105400" y="2209800"/>
            <a:chExt cx="3352800" cy="457200"/>
          </a:xfrm>
        </p:grpSpPr>
        <p:sp>
          <p:nvSpPr>
            <p:cNvPr id="11" name="Rectangle 10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" name="Rectangle 41"/>
          <p:cNvSpPr/>
          <p:nvPr/>
        </p:nvSpPr>
        <p:spPr>
          <a:xfrm>
            <a:off x="685800" y="2895600"/>
            <a:ext cx="3352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/>
              <a:t>A server to keep track of</a:t>
            </a:r>
          </a:p>
          <a:p>
            <a:pPr algn="r"/>
            <a:r>
              <a:rPr lang="en-US" sz="1200" dirty="0" smtClean="0"/>
              <a:t>users’ data – Windows Server 2008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2971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2590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Rectangle 51"/>
          <p:cNvSpPr/>
          <p:nvPr/>
        </p:nvSpPr>
        <p:spPr>
          <a:xfrm>
            <a:off x="4648200" y="2743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PC2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105400" y="2743200"/>
            <a:ext cx="3352800" cy="457200"/>
            <a:chOff x="5105400" y="2209800"/>
            <a:chExt cx="3352800" cy="457200"/>
          </a:xfrm>
        </p:grpSpPr>
        <p:sp>
          <p:nvSpPr>
            <p:cNvPr id="54" name="Rectangle 53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0" name="Rectangle 59"/>
          <p:cNvSpPr/>
          <p:nvPr/>
        </p:nvSpPr>
        <p:spPr>
          <a:xfrm>
            <a:off x="4648200" y="32766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105400" y="3276600"/>
            <a:ext cx="3352800" cy="457200"/>
            <a:chOff x="5105400" y="2209800"/>
            <a:chExt cx="3352800" cy="457200"/>
          </a:xfrm>
        </p:grpSpPr>
        <p:sp>
          <p:nvSpPr>
            <p:cNvPr id="62" name="Rectangle 61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8" name="Rectangle 67"/>
          <p:cNvSpPr/>
          <p:nvPr/>
        </p:nvSpPr>
        <p:spPr>
          <a:xfrm>
            <a:off x="4648200" y="38100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PC4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105400" y="3810000"/>
            <a:ext cx="3352800" cy="457200"/>
            <a:chOff x="5105400" y="2209800"/>
            <a:chExt cx="3352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6" name="Rectangle 75"/>
          <p:cNvSpPr/>
          <p:nvPr/>
        </p:nvSpPr>
        <p:spPr>
          <a:xfrm>
            <a:off x="4648200" y="43434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PC5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105400" y="4343400"/>
            <a:ext cx="3352800" cy="457200"/>
            <a:chOff x="5105400" y="2209800"/>
            <a:chExt cx="3352800" cy="457200"/>
          </a:xfrm>
        </p:grpSpPr>
        <p:sp>
          <p:nvSpPr>
            <p:cNvPr id="78" name="Rectangle 77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4" name="Rectangle 83"/>
          <p:cNvSpPr/>
          <p:nvPr/>
        </p:nvSpPr>
        <p:spPr>
          <a:xfrm>
            <a:off x="4648200" y="48768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PC6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5105400" y="4876800"/>
            <a:ext cx="3352800" cy="457200"/>
            <a:chOff x="5105400" y="2209800"/>
            <a:chExt cx="3352800" cy="457200"/>
          </a:xfrm>
        </p:grpSpPr>
        <p:sp>
          <p:nvSpPr>
            <p:cNvPr id="86" name="Rectangle 85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2" name="Rectangle 91"/>
          <p:cNvSpPr/>
          <p:nvPr/>
        </p:nvSpPr>
        <p:spPr>
          <a:xfrm>
            <a:off x="4648200" y="5410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PC7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105400" y="5410200"/>
            <a:ext cx="3352800" cy="457200"/>
            <a:chOff x="5105400" y="2209800"/>
            <a:chExt cx="3352800" cy="457200"/>
          </a:xfrm>
        </p:grpSpPr>
        <p:sp>
          <p:nvSpPr>
            <p:cNvPr id="94" name="Rectangle 93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</a:t>
              </a: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oup 108"/>
          <p:cNvGrpSpPr/>
          <p:nvPr/>
        </p:nvGrpSpPr>
        <p:grpSpPr>
          <a:xfrm>
            <a:off x="685800" y="3352800"/>
            <a:ext cx="3352800" cy="457200"/>
            <a:chOff x="5105400" y="2209800"/>
            <a:chExt cx="3352800" cy="457200"/>
          </a:xfrm>
        </p:grpSpPr>
        <p:sp>
          <p:nvSpPr>
            <p:cNvPr id="110" name="Rectangle 109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7 -1</a:t>
              </a:r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4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6" name="Group 115"/>
          <p:cNvGrpSpPr/>
          <p:nvPr/>
        </p:nvGrpSpPr>
        <p:grpSpPr>
          <a:xfrm>
            <a:off x="685800" y="3810000"/>
            <a:ext cx="3352800" cy="457200"/>
            <a:chOff x="5105400" y="2209800"/>
            <a:chExt cx="3352800" cy="457200"/>
          </a:xfrm>
        </p:grpSpPr>
        <p:sp>
          <p:nvSpPr>
            <p:cNvPr id="117" name="Rectangle 116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7 -2</a:t>
              </a:r>
            </a:p>
          </p:txBody>
        </p:sp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3" name="Group 122"/>
          <p:cNvGrpSpPr/>
          <p:nvPr/>
        </p:nvGrpSpPr>
        <p:grpSpPr>
          <a:xfrm>
            <a:off x="685800" y="4267200"/>
            <a:ext cx="3352800" cy="457200"/>
            <a:chOff x="5105400" y="2209800"/>
            <a:chExt cx="3352800" cy="457200"/>
          </a:xfrm>
        </p:grpSpPr>
        <p:sp>
          <p:nvSpPr>
            <p:cNvPr id="124" name="Rectangle 123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7 -3</a:t>
              </a:r>
            </a:p>
          </p:txBody>
        </p: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0" name="Group 129"/>
          <p:cNvGrpSpPr/>
          <p:nvPr/>
        </p:nvGrpSpPr>
        <p:grpSpPr>
          <a:xfrm>
            <a:off x="685800" y="4724400"/>
            <a:ext cx="3352800" cy="457200"/>
            <a:chOff x="5105400" y="2209800"/>
            <a:chExt cx="3352800" cy="457200"/>
          </a:xfrm>
        </p:grpSpPr>
        <p:sp>
          <p:nvSpPr>
            <p:cNvPr id="131" name="Rectangle 130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7 -4</a:t>
              </a:r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5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6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7" name="Group 136"/>
          <p:cNvGrpSpPr/>
          <p:nvPr/>
        </p:nvGrpSpPr>
        <p:grpSpPr>
          <a:xfrm>
            <a:off x="685800" y="5181600"/>
            <a:ext cx="3352800" cy="457200"/>
            <a:chOff x="5105400" y="2209800"/>
            <a:chExt cx="3352800" cy="457200"/>
          </a:xfrm>
        </p:grpSpPr>
        <p:sp>
          <p:nvSpPr>
            <p:cNvPr id="138" name="Rectangle 137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7 -5</a:t>
              </a:r>
            </a:p>
          </p:txBody>
        </p:sp>
        <p:pic>
          <p:nvPicPr>
            <p:cNvPr id="13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4" name="Group 143"/>
          <p:cNvGrpSpPr/>
          <p:nvPr/>
        </p:nvGrpSpPr>
        <p:grpSpPr>
          <a:xfrm>
            <a:off x="685800" y="5638800"/>
            <a:ext cx="3352800" cy="457200"/>
            <a:chOff x="5105400" y="2209800"/>
            <a:chExt cx="3352800" cy="457200"/>
          </a:xfrm>
        </p:grpSpPr>
        <p:sp>
          <p:nvSpPr>
            <p:cNvPr id="145" name="Rectangle 144"/>
            <p:cNvSpPr/>
            <p:nvPr/>
          </p:nvSpPr>
          <p:spPr>
            <a:xfrm>
              <a:off x="5105400" y="2209800"/>
              <a:ext cx="33528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Windows 7 -6</a:t>
              </a:r>
            </a:p>
          </p:txBody>
        </p:sp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0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2286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5" name="TextBox 164"/>
          <p:cNvSpPr txBox="1"/>
          <p:nvPr/>
        </p:nvSpPr>
        <p:spPr>
          <a:xfrm>
            <a:off x="4267200" y="5943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Disclaimer:</a:t>
            </a:r>
            <a:r>
              <a:rPr lang="en-US" sz="1200" dirty="0" smtClean="0"/>
              <a:t> Information on this slide is for example only, and is not completely accurate. Not endorsed by the University of Miami or VMWare.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to be confused with Emulation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allows dividing of one type of CPU architecture.</a:t>
            </a:r>
          </a:p>
          <a:p>
            <a:r>
              <a:rPr lang="en-US" dirty="0" smtClean="0"/>
              <a:t>Has very little to almost no overhead compared to a native system.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CPU (called architectures) are not compatible. An Emulator can allow one type of CPU to act like (emulate) another.</a:t>
            </a:r>
          </a:p>
          <a:p>
            <a:r>
              <a:rPr lang="en-US" dirty="0" smtClean="0"/>
              <a:t>Has about &lt;20% the speed of a native system of the same spec. (average)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Game Boy Advance Emulator (left) – ARM on Intel x86</a:t>
            </a:r>
          </a:p>
          <a:p>
            <a:r>
              <a:rPr lang="en-US" dirty="0" smtClean="0"/>
              <a:t>Intel Emulator on iPad – Intel x86 on ARM</a:t>
            </a:r>
          </a:p>
          <a:p>
            <a:r>
              <a:rPr lang="en-US" dirty="0" smtClean="0"/>
              <a:t>Wii Emulator on PC – PowerPC on Intel x86-64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217005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1" y="1600200"/>
            <a:ext cx="249155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00200"/>
            <a:ext cx="31960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System, Hosted</a:t>
            </a:r>
          </a:p>
          <a:p>
            <a:pPr lvl="1"/>
            <a:r>
              <a:rPr lang="en-US" dirty="0" smtClean="0"/>
              <a:t>VMWare Workstation/Fusion/Player/Server</a:t>
            </a:r>
          </a:p>
          <a:p>
            <a:pPr lvl="1"/>
            <a:r>
              <a:rPr lang="en-US" dirty="0" smtClean="0"/>
              <a:t>VirtualBox (Oracle/Sun)</a:t>
            </a:r>
          </a:p>
          <a:p>
            <a:pPr lvl="1"/>
            <a:r>
              <a:rPr lang="en-US" dirty="0" smtClean="0"/>
              <a:t>Parallals (Workstaion/Desktop)</a:t>
            </a:r>
          </a:p>
          <a:p>
            <a:pPr lvl="1"/>
            <a:r>
              <a:rPr lang="en-US" dirty="0" smtClean="0"/>
              <a:t>Microsoft Virtual PC</a:t>
            </a:r>
          </a:p>
          <a:p>
            <a:r>
              <a:rPr lang="en-US" dirty="0" smtClean="0"/>
              <a:t>Operating System, Bare-metal Hypervisor</a:t>
            </a:r>
          </a:p>
          <a:p>
            <a:pPr lvl="1"/>
            <a:r>
              <a:rPr lang="en-US" dirty="0" smtClean="0"/>
              <a:t>VMWare ESX</a:t>
            </a:r>
          </a:p>
          <a:p>
            <a:pPr lvl="1"/>
            <a:r>
              <a:rPr lang="en-US" dirty="0" smtClean="0"/>
              <a:t>Microsoft Hyper-V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Marino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virtual version of something.</a:t>
            </a:r>
          </a:p>
          <a:p>
            <a:pPr lvl="1"/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Virtual Applications</a:t>
            </a:r>
          </a:p>
          <a:p>
            <a:r>
              <a:rPr lang="en-US" dirty="0" smtClean="0"/>
              <a:t>Divides up the computer’s resources.</a:t>
            </a:r>
          </a:p>
          <a:p>
            <a:r>
              <a:rPr lang="en-US" dirty="0" smtClean="0"/>
              <a:t>Mac users may be familiar with Virtualization to run Windows on top of OS X.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running one system on top of another (e.g. Windows on a Mac, Linux on Windows)</a:t>
            </a:r>
          </a:p>
          <a:p>
            <a:r>
              <a:rPr lang="en-US" dirty="0" smtClean="0"/>
              <a:t>Allows consolidation of many computers into one. </a:t>
            </a:r>
          </a:p>
          <a:p>
            <a:pPr lvl="1"/>
            <a:r>
              <a:rPr lang="en-US" dirty="0" smtClean="0"/>
              <a:t>Cheaper Hardware</a:t>
            </a:r>
          </a:p>
          <a:p>
            <a:pPr lvl="1"/>
            <a:r>
              <a:rPr lang="en-US" dirty="0" smtClean="0"/>
              <a:t>Saves Energy (and noise)</a:t>
            </a:r>
          </a:p>
          <a:p>
            <a:pPr lvl="1"/>
            <a:r>
              <a:rPr lang="en-US" dirty="0" smtClean="0"/>
              <a:t>An Example is the ViAComp Cloud Computer at the engineering school.</a:t>
            </a:r>
          </a:p>
          <a:p>
            <a:pPr lvl="1"/>
            <a:r>
              <a:rPr lang="en-US" dirty="0" smtClean="0"/>
              <a:t>Easier to manage, repair, and backup.</a:t>
            </a:r>
          </a:p>
          <a:p>
            <a:r>
              <a:rPr lang="en-US" dirty="0" smtClean="0"/>
              <a:t>Run legacy (old) systems.</a:t>
            </a:r>
          </a:p>
          <a:p>
            <a:r>
              <a:rPr lang="en-US" dirty="0" smtClean="0"/>
              <a:t>Sandboxing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Virtualizer</a:t>
            </a:r>
          </a:p>
          <a:p>
            <a:pPr lvl="1"/>
            <a:r>
              <a:rPr lang="en-US" dirty="0" smtClean="0"/>
              <a:t>Program that enables Virutalization (e.g. VMWare Fusion)</a:t>
            </a:r>
          </a:p>
          <a:p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The system that is running the Virtualizer (e.g. Mac OS X)</a:t>
            </a:r>
          </a:p>
          <a:p>
            <a:r>
              <a:rPr lang="en-US" dirty="0" smtClean="0"/>
              <a:t>Guest</a:t>
            </a:r>
          </a:p>
          <a:p>
            <a:pPr lvl="1"/>
            <a:r>
              <a:rPr lang="en-US" dirty="0" smtClean="0"/>
              <a:t>A system that is running inside the Virtualizer (e.g. Microsoft Windows)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Fusion</a:t>
            </a:r>
            <a:endParaRPr lang="en-US" dirty="0"/>
          </a:p>
        </p:txBody>
      </p:sp>
      <p:pic>
        <p:nvPicPr>
          <p:cNvPr id="18" name="Content Placeholder 17" descr="VMware_fusion_windows_7_aer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937076"/>
            <a:ext cx="5111750" cy="452506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Usually used to run Windows on Mac OS X.</a:t>
            </a:r>
          </a:p>
          <a:p>
            <a:r>
              <a:rPr lang="en-US" sz="1800" dirty="0" smtClean="0"/>
              <a:t>Host: Mac OS X Leopard</a:t>
            </a:r>
          </a:p>
          <a:p>
            <a:r>
              <a:rPr lang="en-US" sz="1800" dirty="0" smtClean="0"/>
              <a:t>Guest: Microsoft Windows 7</a:t>
            </a:r>
          </a:p>
          <a:p>
            <a:r>
              <a:rPr lang="en-US" sz="1800" dirty="0" smtClean="0"/>
              <a:t>Virtualizer: VMWare Fusion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on PCs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The reverse does not work so well right now...</a:t>
            </a:r>
            <a:endParaRPr lang="en-US" sz="18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169941"/>
            <a:ext cx="5111750" cy="40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Systems</a:t>
            </a:r>
            <a:endParaRPr lang="en-US" dirty="0"/>
          </a:p>
        </p:txBody>
      </p:sp>
      <p:pic>
        <p:nvPicPr>
          <p:cNvPr id="5" name="Content Placeholder 4" descr="win9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702023"/>
            <a:ext cx="5111750" cy="29951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Old systems don’t run natively on modern hardware. They can be run in a Virtual Machine.</a:t>
            </a:r>
          </a:p>
          <a:p>
            <a:endParaRPr lang="en-US" sz="1800" dirty="0"/>
          </a:p>
          <a:p>
            <a:r>
              <a:rPr lang="en-US" sz="1800" dirty="0" smtClean="0"/>
              <a:t>Host: Microsoft Windows Server 2003</a:t>
            </a:r>
          </a:p>
          <a:p>
            <a:r>
              <a:rPr lang="en-US" sz="1800" dirty="0" smtClean="0"/>
              <a:t>Guest: Microsoft Windows 95 (checked)</a:t>
            </a:r>
          </a:p>
          <a:p>
            <a:r>
              <a:rPr lang="en-US" sz="1800" dirty="0" smtClean="0"/>
              <a:t>Virtualizer: Microsoft Virtual PC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Questionable programs (e.g. Viruses) can be contained to prevent damage to a computer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Host: Microsoft Windows Server 2003 x64</a:t>
            </a:r>
          </a:p>
          <a:p>
            <a:r>
              <a:rPr lang="en-US" sz="1800" dirty="0" smtClean="0"/>
              <a:t>Guest: Windows XP Professional SP2</a:t>
            </a:r>
          </a:p>
          <a:p>
            <a:r>
              <a:rPr lang="en-US" sz="1800" dirty="0" smtClean="0"/>
              <a:t>Virtualizer: VirtualBox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044424"/>
            <a:ext cx="5111750" cy="431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Roadgeek 2005 Series F"/>
        <a:ea typeface=""/>
        <a:cs typeface=""/>
      </a:majorFont>
      <a:minorFont>
        <a:latin typeface="Roadgeek 2005 Series 2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783</Words>
  <Application>Microsoft Office PowerPoint</Application>
  <PresentationFormat>On-screen Show (4:3)</PresentationFormat>
  <Paragraphs>306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Virtualization</vt:lpstr>
      <vt:lpstr>Virtualization</vt:lpstr>
      <vt:lpstr>Uses</vt:lpstr>
      <vt:lpstr>Terminology</vt:lpstr>
      <vt:lpstr>VMWare Fusion</vt:lpstr>
      <vt:lpstr>Mac OS on PCs</vt:lpstr>
      <vt:lpstr>Legacy Systems</vt:lpstr>
      <vt:lpstr>Sandboxing</vt:lpstr>
      <vt:lpstr>Consolidation</vt:lpstr>
      <vt:lpstr>How It Works – Two Types</vt:lpstr>
      <vt:lpstr>How It Works – Two Types</vt:lpstr>
      <vt:lpstr>How it works</vt:lpstr>
      <vt:lpstr>How it works</vt:lpstr>
      <vt:lpstr>Power Usage</vt:lpstr>
      <vt:lpstr>The ViaComp Cloud</vt:lpstr>
      <vt:lpstr>Not to be confused with Emulation</vt:lpstr>
      <vt:lpstr>Examples of Emulators</vt:lpstr>
      <vt:lpstr>Products</vt:lpstr>
    </vt:vector>
  </TitlesOfParts>
  <Company>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 </dc:creator>
  <cp:lastModifiedBy>Information Technology</cp:lastModifiedBy>
  <cp:revision>29</cp:revision>
  <dcterms:created xsi:type="dcterms:W3CDTF">2011-04-03T21:31:45Z</dcterms:created>
  <dcterms:modified xsi:type="dcterms:W3CDTF">2011-04-11T14:04:43Z</dcterms:modified>
</cp:coreProperties>
</file>