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15"/>
  </p:notesMasterIdLst>
  <p:handoutMasterIdLst>
    <p:handoutMasterId r:id="rId216"/>
  </p:handoutMasterIdLst>
  <p:sldIdLst>
    <p:sldId id="424" r:id="rId2"/>
    <p:sldId id="426" r:id="rId3"/>
    <p:sldId id="258" r:id="rId4"/>
    <p:sldId id="572" r:id="rId5"/>
    <p:sldId id="573" r:id="rId6"/>
    <p:sldId id="259" r:id="rId7"/>
    <p:sldId id="574" r:id="rId8"/>
    <p:sldId id="260" r:id="rId9"/>
    <p:sldId id="575" r:id="rId10"/>
    <p:sldId id="576" r:id="rId11"/>
    <p:sldId id="577" r:id="rId12"/>
    <p:sldId id="578" r:id="rId13"/>
    <p:sldId id="579" r:id="rId14"/>
    <p:sldId id="580" r:id="rId15"/>
    <p:sldId id="581" r:id="rId16"/>
    <p:sldId id="582" r:id="rId17"/>
    <p:sldId id="583" r:id="rId18"/>
    <p:sldId id="584" r:id="rId19"/>
    <p:sldId id="585" r:id="rId20"/>
    <p:sldId id="607" r:id="rId21"/>
    <p:sldId id="263" r:id="rId22"/>
    <p:sldId id="586" r:id="rId23"/>
    <p:sldId id="264" r:id="rId24"/>
    <p:sldId id="587" r:id="rId25"/>
    <p:sldId id="608" r:id="rId26"/>
    <p:sldId id="588" r:id="rId27"/>
    <p:sldId id="589" r:id="rId28"/>
    <p:sldId id="590" r:id="rId29"/>
    <p:sldId id="591" r:id="rId30"/>
    <p:sldId id="592" r:id="rId31"/>
    <p:sldId id="593" r:id="rId32"/>
    <p:sldId id="594" r:id="rId33"/>
    <p:sldId id="595" r:id="rId34"/>
    <p:sldId id="596" r:id="rId35"/>
    <p:sldId id="597" r:id="rId36"/>
    <p:sldId id="443" r:id="rId37"/>
    <p:sldId id="598" r:id="rId38"/>
    <p:sldId id="599" r:id="rId39"/>
    <p:sldId id="600" r:id="rId40"/>
    <p:sldId id="601" r:id="rId41"/>
    <p:sldId id="262" r:id="rId42"/>
    <p:sldId id="508" r:id="rId43"/>
    <p:sldId id="602" r:id="rId44"/>
    <p:sldId id="509" r:id="rId45"/>
    <p:sldId id="333" r:id="rId46"/>
    <p:sldId id="335" r:id="rId47"/>
    <p:sldId id="336" r:id="rId48"/>
    <p:sldId id="337" r:id="rId49"/>
    <p:sldId id="603" r:id="rId50"/>
    <p:sldId id="338" r:id="rId51"/>
    <p:sldId id="339" r:id="rId52"/>
    <p:sldId id="340" r:id="rId53"/>
    <p:sldId id="341" r:id="rId54"/>
    <p:sldId id="342" r:id="rId55"/>
    <p:sldId id="348" r:id="rId56"/>
    <p:sldId id="349" r:id="rId57"/>
    <p:sldId id="350" r:id="rId58"/>
    <p:sldId id="351" r:id="rId59"/>
    <p:sldId id="352" r:id="rId60"/>
    <p:sldId id="353" r:id="rId61"/>
    <p:sldId id="604" r:id="rId62"/>
    <p:sldId id="354" r:id="rId63"/>
    <p:sldId id="355" r:id="rId64"/>
    <p:sldId id="356" r:id="rId65"/>
    <p:sldId id="366" r:id="rId66"/>
    <p:sldId id="367" r:id="rId67"/>
    <p:sldId id="369" r:id="rId68"/>
    <p:sldId id="605" r:id="rId69"/>
    <p:sldId id="375" r:id="rId70"/>
    <p:sldId id="376" r:id="rId71"/>
    <p:sldId id="377" r:id="rId72"/>
    <p:sldId id="378" r:id="rId73"/>
    <p:sldId id="379" r:id="rId74"/>
    <p:sldId id="381" r:id="rId75"/>
    <p:sldId id="382" r:id="rId76"/>
    <p:sldId id="383" r:id="rId77"/>
    <p:sldId id="384" r:id="rId78"/>
    <p:sldId id="385" r:id="rId79"/>
    <p:sldId id="387" r:id="rId80"/>
    <p:sldId id="606" r:id="rId81"/>
    <p:sldId id="389" r:id="rId82"/>
    <p:sldId id="388" r:id="rId83"/>
    <p:sldId id="391" r:id="rId84"/>
    <p:sldId id="392" r:id="rId85"/>
    <p:sldId id="393" r:id="rId86"/>
    <p:sldId id="394" r:id="rId87"/>
    <p:sldId id="395" r:id="rId88"/>
    <p:sldId id="396" r:id="rId89"/>
    <p:sldId id="397" r:id="rId90"/>
    <p:sldId id="528" r:id="rId91"/>
    <p:sldId id="525" r:id="rId92"/>
    <p:sldId id="526" r:id="rId93"/>
    <p:sldId id="527" r:id="rId94"/>
    <p:sldId id="529" r:id="rId95"/>
    <p:sldId id="427" r:id="rId96"/>
    <p:sldId id="428" r:id="rId97"/>
    <p:sldId id="429" r:id="rId98"/>
    <p:sldId id="430" r:id="rId99"/>
    <p:sldId id="431" r:id="rId100"/>
    <p:sldId id="432" r:id="rId101"/>
    <p:sldId id="433" r:id="rId102"/>
    <p:sldId id="434" r:id="rId103"/>
    <p:sldId id="435" r:id="rId104"/>
    <p:sldId id="436" r:id="rId105"/>
    <p:sldId id="536" r:id="rId106"/>
    <p:sldId id="437" r:id="rId107"/>
    <p:sldId id="537" r:id="rId108"/>
    <p:sldId id="538" r:id="rId109"/>
    <p:sldId id="539" r:id="rId110"/>
    <p:sldId id="548" r:id="rId111"/>
    <p:sldId id="549" r:id="rId112"/>
    <p:sldId id="550" r:id="rId113"/>
    <p:sldId id="609" r:id="rId114"/>
    <p:sldId id="540" r:id="rId115"/>
    <p:sldId id="541" r:id="rId116"/>
    <p:sldId id="542" r:id="rId117"/>
    <p:sldId id="543" r:id="rId118"/>
    <p:sldId id="545" r:id="rId119"/>
    <p:sldId id="546" r:id="rId120"/>
    <p:sldId id="547" r:id="rId121"/>
    <p:sldId id="553" r:id="rId122"/>
    <p:sldId id="438" r:id="rId123"/>
    <p:sldId id="439" r:id="rId124"/>
    <p:sldId id="440" r:id="rId125"/>
    <p:sldId id="554" r:id="rId126"/>
    <p:sldId id="555" r:id="rId127"/>
    <p:sldId id="551" r:id="rId128"/>
    <p:sldId id="445" r:id="rId129"/>
    <p:sldId id="447" r:id="rId130"/>
    <p:sldId id="448" r:id="rId131"/>
    <p:sldId id="449" r:id="rId132"/>
    <p:sldId id="556" r:id="rId133"/>
    <p:sldId id="557" r:id="rId134"/>
    <p:sldId id="558" r:id="rId135"/>
    <p:sldId id="450" r:id="rId136"/>
    <p:sldId id="451" r:id="rId137"/>
    <p:sldId id="452" r:id="rId138"/>
    <p:sldId id="453" r:id="rId139"/>
    <p:sldId id="454" r:id="rId140"/>
    <p:sldId id="446" r:id="rId141"/>
    <p:sldId id="455" r:id="rId142"/>
    <p:sldId id="456" r:id="rId143"/>
    <p:sldId id="457" r:id="rId144"/>
    <p:sldId id="458" r:id="rId145"/>
    <p:sldId id="459" r:id="rId146"/>
    <p:sldId id="460" r:id="rId147"/>
    <p:sldId id="461" r:id="rId148"/>
    <p:sldId id="462" r:id="rId149"/>
    <p:sldId id="463" r:id="rId150"/>
    <p:sldId id="464" r:id="rId151"/>
    <p:sldId id="552" r:id="rId152"/>
    <p:sldId id="465" r:id="rId153"/>
    <p:sldId id="466" r:id="rId154"/>
    <p:sldId id="467" r:id="rId155"/>
    <p:sldId id="468" r:id="rId156"/>
    <p:sldId id="469" r:id="rId157"/>
    <p:sldId id="470" r:id="rId158"/>
    <p:sldId id="561" r:id="rId159"/>
    <p:sldId id="471" r:id="rId160"/>
    <p:sldId id="472" r:id="rId161"/>
    <p:sldId id="473" r:id="rId162"/>
    <p:sldId id="474" r:id="rId163"/>
    <p:sldId id="475" r:id="rId164"/>
    <p:sldId id="562" r:id="rId165"/>
    <p:sldId id="476" r:id="rId166"/>
    <p:sldId id="477" r:id="rId167"/>
    <p:sldId id="563" r:id="rId168"/>
    <p:sldId id="478" r:id="rId169"/>
    <p:sldId id="564" r:id="rId170"/>
    <p:sldId id="479" r:id="rId171"/>
    <p:sldId id="610" r:id="rId172"/>
    <p:sldId id="481" r:id="rId173"/>
    <p:sldId id="480" r:id="rId174"/>
    <p:sldId id="482" r:id="rId175"/>
    <p:sldId id="483" r:id="rId176"/>
    <p:sldId id="484" r:id="rId177"/>
    <p:sldId id="612" r:id="rId178"/>
    <p:sldId id="611" r:id="rId179"/>
    <p:sldId id="559" r:id="rId180"/>
    <p:sldId id="485" r:id="rId181"/>
    <p:sldId id="565" r:id="rId182"/>
    <p:sldId id="486" r:id="rId183"/>
    <p:sldId id="489" r:id="rId184"/>
    <p:sldId id="487" r:id="rId185"/>
    <p:sldId id="488" r:id="rId186"/>
    <p:sldId id="490" r:id="rId187"/>
    <p:sldId id="491" r:id="rId188"/>
    <p:sldId id="492" r:id="rId189"/>
    <p:sldId id="493" r:id="rId190"/>
    <p:sldId id="494" r:id="rId191"/>
    <p:sldId id="495" r:id="rId192"/>
    <p:sldId id="524" r:id="rId193"/>
    <p:sldId id="502" r:id="rId194"/>
    <p:sldId id="512" r:id="rId195"/>
    <p:sldId id="503" r:id="rId196"/>
    <p:sldId id="516" r:id="rId197"/>
    <p:sldId id="517" r:id="rId198"/>
    <p:sldId id="514" r:id="rId199"/>
    <p:sldId id="518" r:id="rId200"/>
    <p:sldId id="513" r:id="rId201"/>
    <p:sldId id="515" r:id="rId202"/>
    <p:sldId id="511" r:id="rId203"/>
    <p:sldId id="519" r:id="rId204"/>
    <p:sldId id="504" r:id="rId205"/>
    <p:sldId id="505" r:id="rId206"/>
    <p:sldId id="522" r:id="rId207"/>
    <p:sldId id="523" r:id="rId208"/>
    <p:sldId id="520" r:id="rId209"/>
    <p:sldId id="568" r:id="rId210"/>
    <p:sldId id="497" r:id="rId211"/>
    <p:sldId id="498" r:id="rId212"/>
    <p:sldId id="499" r:id="rId213"/>
    <p:sldId id="500" r:id="rId214"/>
  </p:sldIdLst>
  <p:sldSz cx="9144000" cy="6858000" type="screen4x3"/>
  <p:notesSz cx="7315200" cy="9601200"/>
  <p:custDataLst>
    <p:tags r:id="rId217"/>
  </p:custDataLst>
  <p:defaultTextStyle>
    <a:defPPr>
      <a:defRPr lang="en-US"/>
    </a:defPPr>
    <a:lvl1pPr algn="ctr" rtl="0" eaLnBrk="0" fontAlgn="base" hangingPunct="0">
      <a:spcBef>
        <a:spcPct val="0"/>
      </a:spcBef>
      <a:spcAft>
        <a:spcPct val="0"/>
      </a:spcAft>
      <a:defRPr b="1" kern="1200">
        <a:solidFill>
          <a:srgbClr val="000000"/>
        </a:solidFill>
        <a:latin typeface="Arial" charset="0"/>
        <a:ea typeface="+mn-ea"/>
        <a:cs typeface="+mn-cs"/>
      </a:defRPr>
    </a:lvl1pPr>
    <a:lvl2pPr marL="457200" algn="ctr" rtl="0" eaLnBrk="0" fontAlgn="base" hangingPunct="0">
      <a:spcBef>
        <a:spcPct val="0"/>
      </a:spcBef>
      <a:spcAft>
        <a:spcPct val="0"/>
      </a:spcAft>
      <a:defRPr b="1" kern="1200">
        <a:solidFill>
          <a:srgbClr val="000000"/>
        </a:solidFill>
        <a:latin typeface="Arial" charset="0"/>
        <a:ea typeface="+mn-ea"/>
        <a:cs typeface="+mn-cs"/>
      </a:defRPr>
    </a:lvl2pPr>
    <a:lvl3pPr marL="914400" algn="ctr" rtl="0" eaLnBrk="0" fontAlgn="base" hangingPunct="0">
      <a:spcBef>
        <a:spcPct val="0"/>
      </a:spcBef>
      <a:spcAft>
        <a:spcPct val="0"/>
      </a:spcAft>
      <a:defRPr b="1" kern="1200">
        <a:solidFill>
          <a:srgbClr val="000000"/>
        </a:solidFill>
        <a:latin typeface="Arial" charset="0"/>
        <a:ea typeface="+mn-ea"/>
        <a:cs typeface="+mn-cs"/>
      </a:defRPr>
    </a:lvl3pPr>
    <a:lvl4pPr marL="1371600" algn="ctr" rtl="0" eaLnBrk="0" fontAlgn="base" hangingPunct="0">
      <a:spcBef>
        <a:spcPct val="0"/>
      </a:spcBef>
      <a:spcAft>
        <a:spcPct val="0"/>
      </a:spcAft>
      <a:defRPr b="1" kern="1200">
        <a:solidFill>
          <a:srgbClr val="000000"/>
        </a:solidFill>
        <a:latin typeface="Arial" charset="0"/>
        <a:ea typeface="+mn-ea"/>
        <a:cs typeface="+mn-cs"/>
      </a:defRPr>
    </a:lvl4pPr>
    <a:lvl5pPr marL="1828800" algn="ctr" rtl="0" eaLnBrk="0" fontAlgn="base" hangingPunct="0">
      <a:spcBef>
        <a:spcPct val="0"/>
      </a:spcBef>
      <a:spcAft>
        <a:spcPct val="0"/>
      </a:spcAft>
      <a:defRPr b="1" kern="1200">
        <a:solidFill>
          <a:srgbClr val="000000"/>
        </a:solidFill>
        <a:latin typeface="Arial" charset="0"/>
        <a:ea typeface="+mn-ea"/>
        <a:cs typeface="+mn-cs"/>
      </a:defRPr>
    </a:lvl5pPr>
    <a:lvl6pPr marL="2286000" algn="l" defTabSz="914400" rtl="0" eaLnBrk="1" latinLnBrk="0" hangingPunct="1">
      <a:defRPr b="1" kern="1200">
        <a:solidFill>
          <a:srgbClr val="000000"/>
        </a:solidFill>
        <a:latin typeface="Arial" charset="0"/>
        <a:ea typeface="+mn-ea"/>
        <a:cs typeface="+mn-cs"/>
      </a:defRPr>
    </a:lvl6pPr>
    <a:lvl7pPr marL="2743200" algn="l" defTabSz="914400" rtl="0" eaLnBrk="1" latinLnBrk="0" hangingPunct="1">
      <a:defRPr b="1" kern="1200">
        <a:solidFill>
          <a:srgbClr val="000000"/>
        </a:solidFill>
        <a:latin typeface="Arial" charset="0"/>
        <a:ea typeface="+mn-ea"/>
        <a:cs typeface="+mn-cs"/>
      </a:defRPr>
    </a:lvl7pPr>
    <a:lvl8pPr marL="3200400" algn="l" defTabSz="914400" rtl="0" eaLnBrk="1" latinLnBrk="0" hangingPunct="1">
      <a:defRPr b="1" kern="1200">
        <a:solidFill>
          <a:srgbClr val="000000"/>
        </a:solidFill>
        <a:latin typeface="Arial" charset="0"/>
        <a:ea typeface="+mn-ea"/>
        <a:cs typeface="+mn-cs"/>
      </a:defRPr>
    </a:lvl8pPr>
    <a:lvl9pPr marL="3657600" algn="l" defTabSz="914400" rtl="0" eaLnBrk="1" latinLnBrk="0" hangingPunct="1">
      <a:defRPr b="1" kern="1200">
        <a:solidFill>
          <a:srgbClr val="000000"/>
        </a:solidFill>
        <a:latin typeface="Arial" charset="0"/>
        <a:ea typeface="+mn-ea"/>
        <a:cs typeface="+mn-cs"/>
      </a:defRPr>
    </a:lvl9pPr>
  </p:defaultTextStyle>
  <p:extLst>
    <p:ext uri="{521415D9-36F7-43E2-AB2F-B90AF26B5E84}">
      <p14:sectionLst xmlns:p14="http://schemas.microsoft.com/office/powerpoint/2010/main">
        <p14:section name="Seção Padrão" id="{57469198-CB1D-40C6-A183-19BDEF74467B}">
          <p14:sldIdLst>
            <p14:sldId id="424"/>
            <p14:sldId id="426"/>
            <p14:sldId id="258"/>
            <p14:sldId id="572"/>
            <p14:sldId id="573"/>
            <p14:sldId id="259"/>
            <p14:sldId id="574"/>
            <p14:sldId id="260"/>
            <p14:sldId id="575"/>
            <p14:sldId id="576"/>
            <p14:sldId id="577"/>
            <p14:sldId id="578"/>
            <p14:sldId id="579"/>
            <p14:sldId id="580"/>
            <p14:sldId id="581"/>
            <p14:sldId id="582"/>
            <p14:sldId id="583"/>
            <p14:sldId id="584"/>
            <p14:sldId id="585"/>
            <p14:sldId id="607"/>
            <p14:sldId id="263"/>
            <p14:sldId id="586"/>
            <p14:sldId id="264"/>
            <p14:sldId id="587"/>
            <p14:sldId id="608"/>
            <p14:sldId id="588"/>
            <p14:sldId id="589"/>
            <p14:sldId id="590"/>
            <p14:sldId id="591"/>
            <p14:sldId id="592"/>
            <p14:sldId id="593"/>
            <p14:sldId id="594"/>
            <p14:sldId id="595"/>
            <p14:sldId id="596"/>
            <p14:sldId id="597"/>
            <p14:sldId id="443"/>
            <p14:sldId id="598"/>
            <p14:sldId id="599"/>
            <p14:sldId id="600"/>
            <p14:sldId id="601"/>
            <p14:sldId id="262"/>
            <p14:sldId id="508"/>
            <p14:sldId id="602"/>
            <p14:sldId id="509"/>
            <p14:sldId id="333"/>
            <p14:sldId id="335"/>
            <p14:sldId id="336"/>
            <p14:sldId id="337"/>
            <p14:sldId id="603"/>
            <p14:sldId id="338"/>
            <p14:sldId id="339"/>
            <p14:sldId id="340"/>
            <p14:sldId id="341"/>
            <p14:sldId id="342"/>
            <p14:sldId id="348"/>
            <p14:sldId id="349"/>
            <p14:sldId id="350"/>
            <p14:sldId id="351"/>
            <p14:sldId id="352"/>
            <p14:sldId id="353"/>
            <p14:sldId id="604"/>
            <p14:sldId id="354"/>
            <p14:sldId id="355"/>
            <p14:sldId id="356"/>
            <p14:sldId id="366"/>
            <p14:sldId id="367"/>
            <p14:sldId id="369"/>
            <p14:sldId id="605"/>
            <p14:sldId id="375"/>
            <p14:sldId id="376"/>
            <p14:sldId id="377"/>
            <p14:sldId id="378"/>
            <p14:sldId id="379"/>
            <p14:sldId id="381"/>
            <p14:sldId id="382"/>
            <p14:sldId id="383"/>
            <p14:sldId id="384"/>
            <p14:sldId id="385"/>
            <p14:sldId id="387"/>
            <p14:sldId id="606"/>
            <p14:sldId id="389"/>
            <p14:sldId id="388"/>
            <p14:sldId id="391"/>
            <p14:sldId id="392"/>
            <p14:sldId id="393"/>
            <p14:sldId id="394"/>
            <p14:sldId id="395"/>
            <p14:sldId id="396"/>
            <p14:sldId id="397"/>
            <p14:sldId id="528"/>
            <p14:sldId id="525"/>
            <p14:sldId id="526"/>
            <p14:sldId id="527"/>
            <p14:sldId id="529"/>
            <p14:sldId id="427"/>
            <p14:sldId id="428"/>
            <p14:sldId id="429"/>
            <p14:sldId id="430"/>
            <p14:sldId id="431"/>
            <p14:sldId id="432"/>
            <p14:sldId id="433"/>
            <p14:sldId id="434"/>
            <p14:sldId id="435"/>
            <p14:sldId id="436"/>
            <p14:sldId id="536"/>
            <p14:sldId id="437"/>
            <p14:sldId id="537"/>
            <p14:sldId id="538"/>
            <p14:sldId id="539"/>
            <p14:sldId id="548"/>
            <p14:sldId id="549"/>
            <p14:sldId id="550"/>
            <p14:sldId id="609"/>
            <p14:sldId id="540"/>
            <p14:sldId id="541"/>
            <p14:sldId id="542"/>
            <p14:sldId id="543"/>
            <p14:sldId id="545"/>
            <p14:sldId id="546"/>
            <p14:sldId id="547"/>
            <p14:sldId id="553"/>
            <p14:sldId id="438"/>
            <p14:sldId id="439"/>
            <p14:sldId id="440"/>
            <p14:sldId id="554"/>
            <p14:sldId id="555"/>
            <p14:sldId id="551"/>
            <p14:sldId id="445"/>
            <p14:sldId id="447"/>
            <p14:sldId id="448"/>
            <p14:sldId id="449"/>
            <p14:sldId id="556"/>
            <p14:sldId id="557"/>
            <p14:sldId id="558"/>
            <p14:sldId id="450"/>
            <p14:sldId id="451"/>
            <p14:sldId id="452"/>
            <p14:sldId id="453"/>
            <p14:sldId id="454"/>
            <p14:sldId id="446"/>
            <p14:sldId id="455"/>
            <p14:sldId id="456"/>
            <p14:sldId id="457"/>
            <p14:sldId id="458"/>
            <p14:sldId id="459"/>
            <p14:sldId id="460"/>
            <p14:sldId id="461"/>
            <p14:sldId id="462"/>
            <p14:sldId id="463"/>
            <p14:sldId id="464"/>
            <p14:sldId id="552"/>
            <p14:sldId id="465"/>
            <p14:sldId id="466"/>
            <p14:sldId id="467"/>
            <p14:sldId id="468"/>
            <p14:sldId id="469"/>
            <p14:sldId id="470"/>
            <p14:sldId id="561"/>
            <p14:sldId id="471"/>
            <p14:sldId id="472"/>
            <p14:sldId id="473"/>
            <p14:sldId id="474"/>
            <p14:sldId id="475"/>
            <p14:sldId id="562"/>
            <p14:sldId id="476"/>
            <p14:sldId id="477"/>
            <p14:sldId id="563"/>
            <p14:sldId id="478"/>
            <p14:sldId id="564"/>
            <p14:sldId id="479"/>
            <p14:sldId id="610"/>
            <p14:sldId id="481"/>
            <p14:sldId id="480"/>
            <p14:sldId id="482"/>
            <p14:sldId id="483"/>
            <p14:sldId id="484"/>
            <p14:sldId id="612"/>
            <p14:sldId id="611"/>
            <p14:sldId id="559"/>
            <p14:sldId id="485"/>
            <p14:sldId id="565"/>
            <p14:sldId id="486"/>
            <p14:sldId id="489"/>
            <p14:sldId id="487"/>
            <p14:sldId id="488"/>
            <p14:sldId id="490"/>
            <p14:sldId id="491"/>
            <p14:sldId id="492"/>
            <p14:sldId id="493"/>
            <p14:sldId id="494"/>
            <p14:sldId id="495"/>
            <p14:sldId id="524"/>
            <p14:sldId id="502"/>
            <p14:sldId id="512"/>
            <p14:sldId id="503"/>
            <p14:sldId id="516"/>
            <p14:sldId id="517"/>
            <p14:sldId id="514"/>
            <p14:sldId id="518"/>
            <p14:sldId id="513"/>
            <p14:sldId id="515"/>
            <p14:sldId id="511"/>
            <p14:sldId id="519"/>
            <p14:sldId id="504"/>
            <p14:sldId id="505"/>
            <p14:sldId id="522"/>
            <p14:sldId id="523"/>
            <p14:sldId id="520"/>
            <p14:sldId id="568"/>
            <p14:sldId id="497"/>
            <p14:sldId id="498"/>
            <p14:sldId id="499"/>
            <p14:sldId id="5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9900"/>
    <a:srgbClr val="0000FF"/>
    <a:srgbClr val="000000"/>
    <a:srgbClr val="DDDDDD"/>
    <a:srgbClr val="5F5F5F"/>
    <a:srgbClr val="FFFF00"/>
    <a:srgbClr val="80808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8531" autoAdjust="0"/>
  </p:normalViewPr>
  <p:slideViewPr>
    <p:cSldViewPr>
      <p:cViewPr varScale="1">
        <p:scale>
          <a:sx n="111" d="100"/>
          <a:sy n="111" d="100"/>
        </p:scale>
        <p:origin x="13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7256"/>
    </p:cViewPr>
  </p:sorterViewPr>
  <p:notesViewPr>
    <p:cSldViewPr>
      <p:cViewPr varScale="1">
        <p:scale>
          <a:sx n="63" d="100"/>
          <a:sy n="63" d="100"/>
        </p:scale>
        <p:origin x="226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handoutMaster" Target="handoutMasters/handout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9298" name="Rectangle 2"/>
          <p:cNvSpPr>
            <a:spLocks noGrp="1" noChangeArrowheads="1"/>
          </p:cNvSpPr>
          <p:nvPr>
            <p:ph type="hdr" sz="quarter"/>
          </p:nvPr>
        </p:nvSpPr>
        <p:spPr bwMode="auto">
          <a:xfrm>
            <a:off x="0" y="0"/>
            <a:ext cx="7315200"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r>
              <a:rPr lang="en-US" dirty="0"/>
              <a:t>20XXX: Class Title</a:t>
            </a:r>
          </a:p>
        </p:txBody>
      </p:sp>
      <p:sp>
        <p:nvSpPr>
          <p:cNvPr id="4393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64916776-4381-47A4-8431-A35BBA70A4CE}" type="slidenum">
              <a:rPr lang="en-US"/>
              <a:pPr>
                <a:defRPr/>
              </a:pPr>
              <a:t>‹nº›</a:t>
            </a:fld>
            <a:endParaRPr lang="en-US"/>
          </a:p>
        </p:txBody>
      </p:sp>
    </p:spTree>
    <p:extLst>
      <p:ext uri="{BB962C8B-B14F-4D97-AF65-F5344CB8AC3E}">
        <p14:creationId xmlns:p14="http://schemas.microsoft.com/office/powerpoint/2010/main" val="1121076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b="0">
                <a:solidFill>
                  <a:schemeClr val="tx1"/>
                </a:solidFill>
              </a:defRPr>
            </a:lvl1pPr>
          </a:lstStyle>
          <a:p>
            <a:pPr>
              <a:defRPr/>
            </a:pPr>
            <a:r>
              <a:rPr lang="en-US" dirty="0"/>
              <a:t>20XXX: Class Title</a:t>
            </a:r>
          </a:p>
        </p:txBody>
      </p:sp>
      <p:sp>
        <p:nvSpPr>
          <p:cNvPr id="194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b="0">
                <a:solidFill>
                  <a:schemeClr val="tx1"/>
                </a:solidFill>
              </a:defRPr>
            </a:lvl1pPr>
          </a:lstStyle>
          <a:p>
            <a:pPr>
              <a:defRPr/>
            </a:pPr>
            <a:endParaRPr lang="en-US"/>
          </a:p>
        </p:txBody>
      </p:sp>
      <p:sp>
        <p:nvSpPr>
          <p:cNvPr id="819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solidFill>
                  <a:schemeClr val="tx1"/>
                </a:solidFill>
              </a:defRPr>
            </a:lvl1pPr>
          </a:lstStyle>
          <a:p>
            <a:pPr>
              <a:defRPr/>
            </a:pPr>
            <a:fld id="{A2FD34C5-4574-4B21-AC47-C799BBDE975B}" type="slidenum">
              <a:rPr lang="en-US"/>
              <a:pPr>
                <a:defRPr/>
              </a:pPr>
              <a:t>‹nº›</a:t>
            </a:fld>
            <a:endParaRPr lang="en-US"/>
          </a:p>
        </p:txBody>
      </p:sp>
    </p:spTree>
    <p:extLst>
      <p:ext uri="{BB962C8B-B14F-4D97-AF65-F5344CB8AC3E}">
        <p14:creationId xmlns:p14="http://schemas.microsoft.com/office/powerpoint/2010/main" val="320516800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Quando a plataforma a ser utilizada apresenta poucos recursos, principalmente no quesito de memória, a utilização de um sistema operacional pode ser inviabilizada. É comum os sistemas operacionais consumirem alguns </a:t>
            </a:r>
            <a:r>
              <a:rPr lang="pt-BR" dirty="0" err="1"/>
              <a:t>kb</a:t>
            </a:r>
            <a:r>
              <a:rPr lang="pt-BR" dirty="0"/>
              <a:t> de memória. O </a:t>
            </a:r>
            <a:r>
              <a:rPr lang="pt-BR" dirty="0" err="1"/>
              <a:t>FreeRTOS</a:t>
            </a:r>
            <a:r>
              <a:rPr lang="pt-BR" dirty="0"/>
              <a:t>, por exemplo, exige um mínimo de 5 </a:t>
            </a:r>
            <a:r>
              <a:rPr lang="pt-BR" dirty="0" err="1"/>
              <a:t>kb</a:t>
            </a:r>
            <a:r>
              <a:rPr lang="pt-BR" dirty="0"/>
              <a:t>. Alguns sistemas mais complexos como o </a:t>
            </a:r>
            <a:r>
              <a:rPr lang="pt-BR" dirty="0" err="1"/>
              <a:t>VxWorks</a:t>
            </a:r>
            <a:r>
              <a:rPr lang="pt-BR" dirty="0"/>
              <a:t> podem alcançar dezenas ou centenas de </a:t>
            </a:r>
            <a:r>
              <a:rPr lang="pt-BR" dirty="0" err="1"/>
              <a:t>kb</a:t>
            </a:r>
            <a:r>
              <a:rPr lang="pt-BR" dirty="0"/>
              <a:t>, inviabilizando seu uso em sistemas com apenas alguns bytes de ROM/Flash.</a:t>
            </a:r>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6</a:t>
            </a:fld>
            <a:endParaRPr lang="pt-BR"/>
          </a:p>
        </p:txBody>
      </p:sp>
    </p:spTree>
    <p:extLst>
      <p:ext uri="{BB962C8B-B14F-4D97-AF65-F5344CB8AC3E}">
        <p14:creationId xmlns:p14="http://schemas.microsoft.com/office/powerpoint/2010/main" val="151605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maneira mais simples de realizar este procedimento é fazer com que, nas vezes que a função for executada e terminar antes, o sistema faça com que ela aguarde até um determinado valor de tempo. Este valor tem que ser maior que o pior caso de execução da função.</a:t>
            </a:r>
          </a:p>
          <a:p>
            <a:r>
              <a:rPr lang="pt-BR" dirty="0"/>
              <a:t>Apesar de não ser ideal, já que o processador irá ficar tempo ocioso apenas para padronizar os tempos de execução das funções, o determinismo atingido por esse método traz imensas vantagens no desenvolvimento. Outra vantagem é que é possível criar uma arquitetura que faça essa garantia consumindo poucos recursos, ou seja, esta é uma abordagem possível de se implementar em sistemas que não são capazes de suportar um sistema de tempo real como o </a:t>
            </a:r>
            <a:r>
              <a:rPr lang="pt-BR" dirty="0" err="1"/>
              <a:t>FreeRTOS</a:t>
            </a:r>
            <a:r>
              <a:rPr lang="pt-BR" dirty="0"/>
              <a:t>.</a:t>
            </a:r>
          </a:p>
          <a:p>
            <a:r>
              <a:rPr lang="pt-BR" dirty="0"/>
              <a:t>Para isso basta ter acesso à um temporizador em hardware. Basta então inicializar a contagem no top-slot da arquitetura de máquina de estados e aguardar o fim da contagem no </a:t>
            </a:r>
            <a:r>
              <a:rPr lang="pt-BR" dirty="0" err="1"/>
              <a:t>bottom</a:t>
            </a:r>
            <a:r>
              <a:rPr lang="pt-BR" dirty="0"/>
              <a:t>-slot. Deste modo, toda vez que um slot terminar, o sistema ficará aguardando o tempo definido antes de iniciar o próximo slot.</a:t>
            </a:r>
          </a:p>
          <a:p>
            <a:endParaRPr lang="pt-BR" dirty="0"/>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34</a:t>
            </a:fld>
            <a:endParaRPr lang="pt-BR"/>
          </a:p>
        </p:txBody>
      </p:sp>
    </p:spTree>
    <p:extLst>
      <p:ext uri="{BB962C8B-B14F-4D97-AF65-F5344CB8AC3E}">
        <p14:creationId xmlns:p14="http://schemas.microsoft.com/office/powerpoint/2010/main" val="241725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Dependendo do tempo escolhido para o slot e do tempo consumido pela função, podem existir espaços vagos na linha de tempo do processador. A figura abaixo apresenta uma linha de tempo de um sistema que possui apenas 1 slot cujo temporizador foi configurado para 8 (</a:t>
            </a:r>
            <a:r>
              <a:rPr lang="pt-BR" dirty="0" err="1"/>
              <a:t>ms</a:t>
            </a:r>
            <a:r>
              <a:rPr lang="pt-BR" dirty="0"/>
              <a:t>).</a:t>
            </a:r>
          </a:p>
          <a:p>
            <a:r>
              <a:rPr lang="pt-BR" dirty="0"/>
              <a:t>A cada ciclo “sobram” 3(</a:t>
            </a:r>
            <a:r>
              <a:rPr lang="pt-BR" dirty="0" err="1"/>
              <a:t>ms</a:t>
            </a:r>
            <a:r>
              <a:rPr lang="pt-BR" dirty="0"/>
              <a:t>). Este tempo pode ser considerado perdido caso exista apenas a tarefa S.1 no sistema. Nesta situação é até mesmo possível diminuir o tempo do temporizador para 5 (</a:t>
            </a:r>
            <a:r>
              <a:rPr lang="pt-BR" dirty="0" err="1"/>
              <a:t>ms</a:t>
            </a:r>
            <a:r>
              <a:rPr lang="pt-BR" dirty="0"/>
              <a:t>). Isto permitiria um acréscimo na frequência de execução da tarefa S.1 que era de 125(Hz) para 200(Hz), ou 60%.</a:t>
            </a:r>
          </a:p>
          <a:p>
            <a:r>
              <a:rPr lang="pt-BR" dirty="0"/>
              <a:t>No entanto, não havendo tempo livre, qualquer alteração acabaria com o determinismo além de impossibilitar o uso de interrupção sem atrapalhar a frequência de execução. Portanto, esse tempo livre é importante por dois motivos: evitar que pequenas alterações não esperadas na execução das funções impactem na taxa de execução e, mais importante ainda, permitir que as interrupções aconteçam sem causar problema na temporização das tarefas.</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37</a:t>
            </a:fld>
            <a:endParaRPr lang="pt-BR"/>
          </a:p>
        </p:txBody>
      </p:sp>
    </p:spTree>
    <p:extLst>
      <p:ext uri="{BB962C8B-B14F-4D97-AF65-F5344CB8AC3E}">
        <p14:creationId xmlns:p14="http://schemas.microsoft.com/office/powerpoint/2010/main" val="264019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A figura abaixo demonstra o mesmo sistema sendo interrompido através de interrupções assíncronas. Neste caso, a interrupção “rouba” 1(</a:t>
            </a:r>
            <a:r>
              <a:rPr lang="pt-BR" dirty="0" err="1"/>
              <a:t>ms</a:t>
            </a:r>
            <a:r>
              <a:rPr lang="pt-BR" dirty="0"/>
              <a:t>) a cada iteração da máquina de estados.</a:t>
            </a:r>
          </a:p>
          <a:p>
            <a:r>
              <a:rPr lang="pt-BR" dirty="0"/>
              <a:t>Como cada interrupção gasta um tempo de 1 (</a:t>
            </a:r>
            <a:r>
              <a:rPr lang="pt-BR" dirty="0" err="1"/>
              <a:t>ms</a:t>
            </a:r>
            <a:r>
              <a:rPr lang="pt-BR" dirty="0"/>
              <a:t>) e temos um tempo livre de 3 (</a:t>
            </a:r>
            <a:r>
              <a:rPr lang="pt-BR" dirty="0" err="1"/>
              <a:t>ms</a:t>
            </a:r>
            <a:r>
              <a:rPr lang="pt-BR" dirty="0"/>
              <a:t>) em cada ciclo, basta garantir que os eventos que geram a interrupção não ultrapassem a frequência de 3 eventos a cada 8 (</a:t>
            </a:r>
            <a:r>
              <a:rPr lang="pt-BR" dirty="0" err="1"/>
              <a:t>ms</a:t>
            </a:r>
            <a:r>
              <a:rPr lang="pt-BR" dirty="0"/>
              <a:t>). Esta análise deve ser feita para assegurar que o sistema, apesar de “perder” tempo de processamento, tenha um modo simples de garantir o determinismo na execução das funções.</a:t>
            </a:r>
          </a:p>
          <a:p>
            <a:r>
              <a:rPr lang="pt-BR" dirty="0"/>
              <a:t>O “perder” está entre aspas pois o tempo que o processador fica aguardando no </a:t>
            </a:r>
            <a:r>
              <a:rPr lang="pt-BR" dirty="0" err="1"/>
              <a:t>bottom</a:t>
            </a:r>
            <a:r>
              <a:rPr lang="pt-BR" dirty="0"/>
              <a:t>-slot é uma ótima oportunidade para colocar o sistema em baixo consumo de energia e permitir que ele seja acordado com a interrupção do timer. Indo por este caminho de economia de energia, o objetivo passa de “ter uma alta taxa de execução sem tempo ocioso” para “possuir o máximo de tempo livre”, reduzindo efetivamente o consumo.</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38</a:t>
            </a:fld>
            <a:endParaRPr lang="pt-BR"/>
          </a:p>
        </p:txBody>
      </p:sp>
    </p:spTree>
    <p:extLst>
      <p:ext uri="{BB962C8B-B14F-4D97-AF65-F5344CB8AC3E}">
        <p14:creationId xmlns:p14="http://schemas.microsoft.com/office/powerpoint/2010/main" val="242849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150D0D58-9CC0-4608-9D9D-D998F9195A3A}" type="slidenum">
              <a:t>45</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36608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B7B61241-B863-4389-8AB4-550D5D39CFA6}" type="slidenum">
              <a:t>46</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386309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13DF97C5-96E6-4B58-B68E-133EB64E0B2A}" type="slidenum">
              <a:t>47</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01443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CB609390-D6A2-497B-B090-C0D0541E9D6C}" type="slidenum">
              <a:t>48</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114523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EE87F44F-858E-4BAE-8B82-A044465C4B14}" type="slidenum">
              <a:t>50</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5635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F92CABCA-357D-431F-852A-36D3D259AF67}" type="slidenum">
              <a:t>51</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156643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75165AB-0A67-4DFB-8873-96F03C5635B7}" type="slidenum">
              <a:t>52</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75480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Apesar das vantagens aparentes, este é um modelo que deve ser usado com cautela. A velocidade de execução do loop principal é dependente das funções implementadas e qualquer alteração pode modificar este tempo. Assim é praticamente impossível utilizar a frequência de execução para realizar alguma tarefa temporal.</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No entanto, o maior problema com esta arquitetura é a criação de rotinas que envolvam leituras de informação ou execuções periódicas. Em geral as leituras envolvem algum tipo de atraso, como a conversão de um sinal analógico ou a recepção de uma mensagem. O problema com as execuções periódicas, é que nem sempre o loop tem tempo constante, podendo variar seu período a cada execução. Mesmo quando o loop apresenta uma constância, o cálculo deste tempo não é simples de fazer, além de se alterar com cada nova adição ou remoção de código e funcionalidade.</a:t>
            </a:r>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Outro problema é a possibilidade de travamento do sistema. Se alguma das funções entrar num loop infinito, ou em qualquer condição de </a:t>
            </a:r>
            <a:r>
              <a:rPr lang="pt-BR" dirty="0" err="1"/>
              <a:t>deadlock</a:t>
            </a:r>
            <a:r>
              <a:rPr lang="pt-BR" dirty="0"/>
              <a:t>, o sistema inteiro ficará paralisado. </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10</a:t>
            </a:fld>
            <a:endParaRPr lang="pt-BR"/>
          </a:p>
        </p:txBody>
      </p:sp>
    </p:spTree>
    <p:extLst>
      <p:ext uri="{BB962C8B-B14F-4D97-AF65-F5344CB8AC3E}">
        <p14:creationId xmlns:p14="http://schemas.microsoft.com/office/powerpoint/2010/main" val="48771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A0B882C6-D417-495C-AA72-83EFF2B9ED57}" type="slidenum">
              <a:t>53</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381713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72B68E48-6124-413B-929E-A0F425360A17}" type="slidenum">
              <a:t>54</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2479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6ACDDDED-A2AA-40CA-8EA6-DB0E3600974B}" type="slidenum">
              <a:t>55</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82974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2DEC36BE-CD98-43D6-B2CA-5BE8D8ED521E}" type="slidenum">
              <a:t>56</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36425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92A27ED-E52A-4C5A-AB34-8830B08997F8}" type="slidenum">
              <a:t>57</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77585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D02D3010-CE06-43D6-B243-9BF628103096}" type="slidenum">
              <a:t>58</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64899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5E97CF4F-9338-41FC-9CC0-4EED59456308}" type="slidenum">
              <a:t>59</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475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51A29339-ABE0-4A7D-BB97-384C9E47D42F}" type="slidenum">
              <a:t>60</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03576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81E5C700-536A-41F8-B452-7D37DD9A66C8}" type="slidenum">
              <a:t>62</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80528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10F8481D-8C76-4088-99EA-0A4282C7E0D2}" type="slidenum">
              <a:t>63</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302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A arquitetura </a:t>
            </a:r>
            <a:r>
              <a:rPr lang="pt-BR" dirty="0" err="1"/>
              <a:t>one</a:t>
            </a:r>
            <a:r>
              <a:rPr lang="pt-BR" dirty="0"/>
              <a:t> single loop pode ser utilizada com sucesso, contanto que a aplicação seja simples e não exija requisitos rigorosos com relação ao tempo de execução. Além disso, é uma abordagem interessante para realizar provas de conceito e testes iniciais em novas plataformas. Lembre-se apenas de documentar e separar as funções em arquivos diferentes, agrupadas pela similaridade ou por tipo de periférico que elas acessam. Isto facilitará a mudança do sistema para arquiteturas mais complexas quando houver a necessidade de fazê-lo.</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11</a:t>
            </a:fld>
            <a:endParaRPr lang="pt-BR"/>
          </a:p>
        </p:txBody>
      </p:sp>
    </p:spTree>
    <p:extLst>
      <p:ext uri="{BB962C8B-B14F-4D97-AF65-F5344CB8AC3E}">
        <p14:creationId xmlns:p14="http://schemas.microsoft.com/office/powerpoint/2010/main" val="285791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670F0F0-0169-44D7-98EC-529DD22AF946}" type="slidenum">
              <a:t>64</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22989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8186F017-BC8D-445E-A7FE-F006926298F7}" type="slidenum">
              <a:t>65</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4269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81DACB78-F3C7-41C3-982A-408114F55AD1}" type="slidenum">
              <a:t>66</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13757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AF4F16BE-2CAF-4FB0-AA6F-63803629CC9B}" type="slidenum">
              <a:t>67</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46327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398781FC-02F3-4CB7-AB25-D2C7FA5F8440}" type="slidenum">
              <a:t>68</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a:xfrm>
            <a:off x="756000" y="5078520"/>
            <a:ext cx="6047640" cy="4721040"/>
          </a:xfrm>
        </p:spPr>
        <p:txBody>
          <a:bodyPr/>
          <a:lstStyle/>
          <a:p>
            <a:endParaRPr lang="en-US"/>
          </a:p>
        </p:txBody>
      </p:sp>
    </p:spTree>
    <p:extLst>
      <p:ext uri="{BB962C8B-B14F-4D97-AF65-F5344CB8AC3E}">
        <p14:creationId xmlns:p14="http://schemas.microsoft.com/office/powerpoint/2010/main" val="794698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9609D61-141B-4563-8819-6E5F793507D0}" type="slidenum">
              <a:t>69</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781301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038CFA51-80BA-4A80-AD7C-928D025BDA4A}" type="slidenum">
              <a:t>70</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705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D9DC1340-6C41-4D7C-9AC6-000F5E28CBD1}" type="slidenum">
              <a:t>71</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27168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D5B5B57-B724-4F21-981A-C8BCBE7D187D}" type="slidenum">
              <a:t>72</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7972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58CA8437-D243-434C-9512-9C7F6AE40FFA}" type="slidenum">
              <a:t>73</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49601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Entre as soluções disponíveis para resolver estes problemas, uma se destaca: as interrupções. Elas permitem que uma função pré-definida seja executada sempre que um evento acontecer. Assim, é possível programar um sistema de modo que ele responda aos eventos e não apenas execute operações de modo sequencial. No entanto, é necessário que o hardware tenha suporte às interrupções. Entre as interrupções mais comuns implementadas pelos fabricantes temos:</a:t>
            </a:r>
          </a:p>
          <a:p>
            <a:pPr lvl="1"/>
            <a:r>
              <a:rPr lang="pt-BR" dirty="0"/>
              <a:t> Temporizadores/relógios: Acontece em tempos pré-definidos;</a:t>
            </a:r>
          </a:p>
          <a:p>
            <a:pPr lvl="1"/>
            <a:r>
              <a:rPr lang="pt-BR" dirty="0"/>
              <a:t>Entradas digitais: Sempre que há mudança no valor de uma porta ou de um terminal;</a:t>
            </a:r>
          </a:p>
          <a:p>
            <a:pPr lvl="1"/>
            <a:r>
              <a:rPr lang="pt-BR" dirty="0"/>
              <a:t>Entradas analógicas: Quando o processo de conversão terminou;</a:t>
            </a:r>
          </a:p>
          <a:p>
            <a:pPr lvl="1"/>
            <a:r>
              <a:rPr lang="pt-BR" dirty="0"/>
              <a:t>Comunicação: Na recepção de uma mensagem/byte ou quando o sistema está disponível para enviar uma informação.</a:t>
            </a:r>
          </a:p>
          <a:p>
            <a:r>
              <a:rPr lang="pt-BR" dirty="0"/>
              <a:t>Além das interrupções geradas pelos periféricos internos, alguns fabricantes oferecem a possibilidade de gerar uma interrupção por um evento externo, disponibilizando um terminal especificamente para isso.</a:t>
            </a:r>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13</a:t>
            </a:fld>
            <a:endParaRPr lang="pt-BR"/>
          </a:p>
        </p:txBody>
      </p:sp>
    </p:spTree>
    <p:extLst>
      <p:ext uri="{BB962C8B-B14F-4D97-AF65-F5344CB8AC3E}">
        <p14:creationId xmlns:p14="http://schemas.microsoft.com/office/powerpoint/2010/main" val="258760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2CC4AAA0-9BDB-42FE-A6DA-5BAB9418C3ED}" type="slidenum">
              <a:t>74</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656789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CE7587A-7F0B-45C0-81F4-255D1AFB61EA}" type="slidenum">
              <a:t>75</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8244747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1AD24ECA-4867-47C6-9D72-BF75678B4093}" type="slidenum">
              <a:t>76</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516112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7271156F-D5F1-4439-B424-8A9F69F18361}" type="slidenum">
              <a:t>77</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r>
              <a:rPr lang="en-US" dirty="0"/>
              <a:t>Completely fair scheduler : </a:t>
            </a:r>
            <a:r>
              <a:rPr lang="en-US" dirty="0" err="1"/>
              <a:t>tarefas</a:t>
            </a:r>
            <a:r>
              <a:rPr lang="en-US" dirty="0"/>
              <a:t> </a:t>
            </a:r>
            <a:r>
              <a:rPr lang="en-US" dirty="0" err="1"/>
              <a:t>que</a:t>
            </a:r>
            <a:r>
              <a:rPr lang="en-US" dirty="0"/>
              <a:t> </a:t>
            </a:r>
            <a:r>
              <a:rPr lang="en-US" dirty="0" err="1"/>
              <a:t>ficam</a:t>
            </a:r>
            <a:r>
              <a:rPr lang="en-US" dirty="0"/>
              <a:t> </a:t>
            </a:r>
            <a:r>
              <a:rPr lang="en-US" dirty="0" err="1"/>
              <a:t>mais</a:t>
            </a:r>
            <a:r>
              <a:rPr lang="en-US" dirty="0"/>
              <a:t> tempo </a:t>
            </a:r>
            <a:r>
              <a:rPr lang="en-US" dirty="0" err="1"/>
              <a:t>dormindo</a:t>
            </a:r>
            <a:r>
              <a:rPr lang="en-US" dirty="0"/>
              <a:t> tem </a:t>
            </a:r>
            <a:r>
              <a:rPr lang="en-US" dirty="0" err="1"/>
              <a:t>prioridade</a:t>
            </a:r>
            <a:endParaRPr lang="en-US" dirty="0"/>
          </a:p>
          <a:p>
            <a:r>
              <a:rPr lang="en-US" dirty="0"/>
              <a:t>Brain fuck</a:t>
            </a:r>
            <a:r>
              <a:rPr lang="en-US" baseline="0" dirty="0"/>
              <a:t> scheduler</a:t>
            </a:r>
            <a:endParaRPr lang="en-US" dirty="0"/>
          </a:p>
        </p:txBody>
      </p:sp>
    </p:spTree>
    <p:extLst>
      <p:ext uri="{BB962C8B-B14F-4D97-AF65-F5344CB8AC3E}">
        <p14:creationId xmlns:p14="http://schemas.microsoft.com/office/powerpoint/2010/main" val="3498349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B42AEAC6-433F-499C-A8F6-A7BCE943ABB4}" type="slidenum">
              <a:t>78</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4082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8FD46799-0ACC-43A9-A120-9FE89BA7C837}" type="slidenum">
              <a:t>79</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65738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756EB4B3-94A0-4626-B430-040EB47B2BA5}" type="slidenum">
              <a:t>81</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04825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D69457B3-DED4-415D-840D-B68B73D31B98}" type="slidenum">
              <a:t>82</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4746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2BEED60A-70FD-4030-A724-8B39AD0920B0}" type="slidenum">
              <a:t>83</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75359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292D5C1-75B5-4778-8789-96A8FB392D34}" type="slidenum">
              <a:t>84</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49620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 desenvolvimento orientado à interrupções, as funcionalidades do sistema são codificadas em funções que são executadas como resposta aos eventos. Esta abordagem reduz drasticamente a latência na resposta aos eventos. No entanto, alguns cuidados devem ser tomados.</a:t>
            </a:r>
          </a:p>
          <a:p>
            <a:r>
              <a:rPr lang="pt-BR" dirty="0"/>
              <a:t> </a:t>
            </a:r>
          </a:p>
          <a:p>
            <a:r>
              <a:rPr lang="pt-BR" dirty="0"/>
              <a:t>A interrupção pausa o fluxo do programa principal, executa a função pré-definida e retorna. Com exceção do tempo transcorrido, o programa principal não percebe a pausa. Se a interrupção for algo recorrente, como uma função de controle temporizada, o tempo gasto na interrupção pode fazer com que o loop principal seja executado muito lentamente, ou até mesmo não seja executado.</a:t>
            </a:r>
          </a:p>
          <a:p>
            <a:r>
              <a:rPr lang="pt-BR" dirty="0"/>
              <a:t> </a:t>
            </a:r>
          </a:p>
          <a:p>
            <a:r>
              <a:rPr lang="pt-BR" dirty="0"/>
              <a:t>De modo geral, é importante que as funções que serão executadas nas interrupções sejam breves. Sempre que possível, deixe o processamento pesado no programa principal.</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14</a:t>
            </a:fld>
            <a:endParaRPr lang="pt-BR"/>
          </a:p>
        </p:txBody>
      </p:sp>
    </p:spTree>
    <p:extLst>
      <p:ext uri="{BB962C8B-B14F-4D97-AF65-F5344CB8AC3E}">
        <p14:creationId xmlns:p14="http://schemas.microsoft.com/office/powerpoint/2010/main" val="23561386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4198F734-465B-412A-9A1A-7476C8DE20FA}" type="slidenum">
              <a:t>85</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4112976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D96A2BD5-8BDA-4AC2-9EED-9F43E773439C}" type="slidenum">
              <a:t>86</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0575647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03681088-5DC8-415F-8C92-DFF3C6C2E17C}" type="slidenum">
              <a:t>87</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680837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1F01ED45-DD44-40C5-9E98-2D97FC53AA9A}" type="slidenum">
              <a:t>88</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503277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ph type="sldNum" sz="quarter" idx="5"/>
          </p:nvPr>
        </p:nvSpPr>
        <p:spPr>
          <a:ln/>
        </p:spPr>
        <p:txBody>
          <a:bodyPr lIns="0" tIns="0" rIns="0" bIns="0" anchor="b">
            <a:noAutofit/>
          </a:bodyPr>
          <a:lstStyle/>
          <a:p>
            <a:pPr lvl="0"/>
            <a:fld id="{3B6AEBA2-75CC-4007-9B52-47D2FCC09953}" type="slidenum">
              <a:t>89</a:t>
            </a:fld>
            <a:endParaRPr lang="en-US"/>
          </a:p>
        </p:txBody>
      </p:sp>
      <p:sp>
        <p:nvSpPr>
          <p:cNvPr id="2" name="Espaço Reservado para Imagem de Slide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Espaço Reservado para Anotações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64820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O problema de perder algum dado da serial é resolvido, no entanto outro problema é inserido. Como as duas funções, a principal e a interrupção, operam com o buffer, é possível que o buffer seja alterado na </a:t>
            </a:r>
            <a:r>
              <a:rPr lang="pt-BR" dirty="0" err="1"/>
              <a:t>interupção</a:t>
            </a:r>
            <a:r>
              <a:rPr lang="pt-BR" dirty="0"/>
              <a:t> enquanto a função principal calcula o CRC da mensagem. Isto pode levar à uma conclusão errada da função </a:t>
            </a:r>
            <a:r>
              <a:rPr lang="pt-BR" dirty="0" err="1"/>
              <a:t>VerificaCRC</a:t>
            </a:r>
            <a:r>
              <a:rPr lang="pt-BR" dirty="0"/>
              <a:t>() ou pior, a função </a:t>
            </a:r>
            <a:r>
              <a:rPr lang="pt-BR" dirty="0" err="1"/>
              <a:t>ExecutaAcao</a:t>
            </a:r>
            <a:r>
              <a:rPr lang="pt-BR" dirty="0"/>
              <a:t>() irá executar uma tarefa de maneira errada.</a:t>
            </a:r>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Existem algumas soluções para evitar esse problema: </a:t>
            </a:r>
            <a:r>
              <a:rPr lang="pt-BR" dirty="0" err="1"/>
              <a:t>mutexes</a:t>
            </a:r>
            <a:r>
              <a:rPr lang="pt-BR" dirty="0"/>
              <a:t>, semáforos, ou filas de mensagens para passar o evento para o programa principal. A solução mais simples é a utilização de uma </a:t>
            </a:r>
            <a:r>
              <a:rPr lang="pt-BR" dirty="0" err="1"/>
              <a:t>flag</a:t>
            </a:r>
            <a:r>
              <a:rPr lang="pt-BR" dirty="0"/>
              <a:t> indicando que a mensagem está em processamento e portanto a interrupção deve evitar alterar a mensagem.</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16</a:t>
            </a:fld>
            <a:endParaRPr lang="pt-BR"/>
          </a:p>
        </p:txBody>
      </p:sp>
    </p:spTree>
    <p:extLst>
      <p:ext uri="{BB962C8B-B14F-4D97-AF65-F5344CB8AC3E}">
        <p14:creationId xmlns:p14="http://schemas.microsoft.com/office/powerpoint/2010/main" val="122854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Outra grande vantagem do uso da interrupção é a possibilidade de se utilizar o modo de baixo consumo de energia de modo simples. Como todas as ações no exemplo citado são executadas apenas quando há uma interrupção o sistema pode pausar o processamento enquanto não houver uma mensagem disponível no buffer. Sendo o sistema inteiro orientado à eventos que geram interrupção, ele automaticamente sairá do modo de baixo consumo sempre que algum evento importante acontecer.</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17</a:t>
            </a:fld>
            <a:endParaRPr lang="pt-BR"/>
          </a:p>
        </p:txBody>
      </p:sp>
    </p:spTree>
    <p:extLst>
      <p:ext uri="{BB962C8B-B14F-4D97-AF65-F5344CB8AC3E}">
        <p14:creationId xmlns:p14="http://schemas.microsoft.com/office/powerpoint/2010/main" val="157514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Podemos notar que neste modelo, após a fase de inicialização, o sistema entra num ciclo, como na abordagem </a:t>
            </a:r>
            <a:r>
              <a:rPr lang="pt-BR" dirty="0" err="1"/>
              <a:t>one</a:t>
            </a:r>
            <a:r>
              <a:rPr lang="pt-BR" dirty="0"/>
              <a:t>-single-loop. Isto é comum em sistemas sequenciais. No entanto, nesta modelagem é possível que a saída de um estado possa ser baseada em alguma condição gerando mais de um caminho de saída. </a:t>
            </a:r>
          </a:p>
          <a:p>
            <a:r>
              <a:rPr lang="pt-BR" dirty="0"/>
              <a:t>Alterando a estrutura acima para que a escrita da serial só aconteça quando houver algum comando, do teclado ou da serial, temos a nova máquina de estado.</a:t>
            </a:r>
          </a:p>
          <a:p>
            <a:endParaRPr lang="pt-BR" dirty="0"/>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27</a:t>
            </a:fld>
            <a:endParaRPr lang="pt-BR"/>
          </a:p>
        </p:txBody>
      </p:sp>
    </p:spTree>
    <p:extLst>
      <p:ext uri="{BB962C8B-B14F-4D97-AF65-F5344CB8AC3E}">
        <p14:creationId xmlns:p14="http://schemas.microsoft.com/office/powerpoint/2010/main" val="3237219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No modelo de máquina de estados, assim que uma função termina, o processador automaticamente passa para a próxima tarefa, independente de questões temporais. No entanto, passa a ser extremamente complicado fazer qualquer garantia de tempo de execução, pois além dos tempos serem regidos pelo tamanho da tarefa, estes tempos podem ainda variar. Um bom exemplo é a recepção de comandos pela serial. Nem sempre o sistema recebe bytes e, mesmo quando recebe, ele precisa aguardar todos os bytes chegarem para processar a mensagem. Assim, a função de recepção tem pelo menos três durações diferentes: quando não há nada na serial, quando há informação na serial a ser salva e quando há uma mensagem para ser processada.</a:t>
            </a:r>
          </a:p>
          <a:p>
            <a:r>
              <a:rPr lang="pt-BR" dirty="0"/>
              <a:t>Uma característica desejada nos sistemas embarcados é que as funções tivessem um tempo determinado de execução. Deste modo, todo o sistema se tornaria mais previsível. </a:t>
            </a:r>
          </a:p>
        </p:txBody>
      </p:sp>
      <p:sp>
        <p:nvSpPr>
          <p:cNvPr id="4" name="Espaço Reservado para Número de Slide 3"/>
          <p:cNvSpPr>
            <a:spLocks noGrp="1"/>
          </p:cNvSpPr>
          <p:nvPr>
            <p:ph type="sldNum" sz="quarter" idx="10"/>
          </p:nvPr>
        </p:nvSpPr>
        <p:spPr/>
        <p:txBody>
          <a:bodyPr/>
          <a:lstStyle/>
          <a:p>
            <a:fld id="{42D80461-139A-44B0-B8EB-7D5853C2DD18}" type="slidenum">
              <a:rPr lang="pt-BR" smtClean="0"/>
              <a:t>33</a:t>
            </a:fld>
            <a:endParaRPr lang="pt-BR"/>
          </a:p>
        </p:txBody>
      </p:sp>
    </p:spTree>
    <p:extLst>
      <p:ext uri="{BB962C8B-B14F-4D97-AF65-F5344CB8AC3E}">
        <p14:creationId xmlns:p14="http://schemas.microsoft.com/office/powerpoint/2010/main" val="98432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MASTERs_2017\Templates\FinalTemplate_FrontPage010516.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5843" name="Rectangle 2"/>
          <p:cNvSpPr>
            <a:spLocks noGrp="1" noChangeArrowheads="1"/>
          </p:cNvSpPr>
          <p:nvPr>
            <p:ph type="ctrTitle"/>
          </p:nvPr>
        </p:nvSpPr>
        <p:spPr>
          <a:xfrm>
            <a:off x="685800" y="2286000"/>
            <a:ext cx="7162800" cy="1066800"/>
          </a:xfrm>
        </p:spPr>
        <p:txBody>
          <a:bodyPr/>
          <a:lstStyle>
            <a:lvl1pPr algn="l">
              <a:defRPr sz="4400" smtClean="0"/>
            </a:lvl1pPr>
          </a:lstStyle>
          <a:p>
            <a:r>
              <a:rPr lang="en-US" dirty="0"/>
              <a:t>Click to edit Master title style</a:t>
            </a:r>
          </a:p>
        </p:txBody>
      </p:sp>
      <p:sp>
        <p:nvSpPr>
          <p:cNvPr id="35844" name="Rectangle 3"/>
          <p:cNvSpPr>
            <a:spLocks noGrp="1" noChangeArrowheads="1"/>
          </p:cNvSpPr>
          <p:nvPr>
            <p:ph type="subTitle" idx="1"/>
          </p:nvPr>
        </p:nvSpPr>
        <p:spPr>
          <a:xfrm>
            <a:off x="685800" y="3429000"/>
            <a:ext cx="7162800" cy="2286000"/>
          </a:xfrm>
        </p:spPr>
        <p:txBody>
          <a:bodyPr/>
          <a:lstStyle>
            <a:lvl1pPr marL="0" indent="0" algn="l">
              <a:buFont typeface="Monotype Sorts" pitchFamily="2" charset="2"/>
              <a:buNone/>
              <a:defRPr sz="4400" smtClean="0"/>
            </a:lvl1pPr>
          </a:lstStyle>
          <a:p>
            <a:r>
              <a:rPr lang="en-US" dirty="0"/>
              <a:t>Click to edit Master subtitle style</a:t>
            </a:r>
          </a:p>
        </p:txBody>
      </p:sp>
      <p:sp>
        <p:nvSpPr>
          <p:cNvPr id="12" name="Text Box 8"/>
          <p:cNvSpPr txBox="1">
            <a:spLocks noChangeArrowheads="1"/>
          </p:cNvSpPr>
          <p:nvPr userDrawn="1"/>
        </p:nvSpPr>
        <p:spPr bwMode="white">
          <a:xfrm>
            <a:off x="228600" y="6600825"/>
            <a:ext cx="8763000" cy="276999"/>
          </a:xfrm>
          <a:prstGeom prst="rect">
            <a:avLst/>
          </a:prstGeom>
          <a:noFill/>
          <a:ln w="12700">
            <a:noFill/>
            <a:miter lim="800000"/>
            <a:headEnd/>
            <a:tailEnd/>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tab pos="4178300" algn="l"/>
                <a:tab pos="7493000" algn="l"/>
              </a:tabLst>
              <a:defRPr/>
            </a:pPr>
            <a:r>
              <a:rPr kumimoji="0" lang="en-US" sz="800" b="0" i="0" u="none" strike="noStrike" kern="1200" cap="none" spc="0" normalizeH="0" baseline="0" noProof="0" dirty="0">
                <a:ln>
                  <a:noFill/>
                </a:ln>
                <a:solidFill>
                  <a:srgbClr val="000000"/>
                </a:solidFill>
                <a:effectLst/>
                <a:uLnTx/>
                <a:uFillTx/>
                <a:latin typeface="Arial" charset="0"/>
                <a:ea typeface="+mn-ea"/>
                <a:cs typeface="+mn-cs"/>
              </a:rPr>
              <a:t>© 2017 Microchip Technology Incorporated. All Rights Reserved. 	Class Number + Prefix</a:t>
            </a:r>
            <a:r>
              <a:rPr kumimoji="0" lang="en-US" sz="700" b="0" i="0" u="none" strike="noStrike" kern="1200" cap="none" spc="0" normalizeH="0" baseline="0" noProof="0" dirty="0">
                <a:ln>
                  <a:noFill/>
                </a:ln>
                <a:solidFill>
                  <a:srgbClr val="FFFFFF"/>
                </a:solidFill>
                <a:effectLst/>
                <a:uLnTx/>
                <a:uFillTx/>
                <a:latin typeface="Arial" charset="0"/>
                <a:ea typeface="+mn-ea"/>
                <a:cs typeface="+mn-cs"/>
              </a:rPr>
              <a:t>	          </a:t>
            </a:r>
            <a:r>
              <a:rPr kumimoji="0" lang="en-US" sz="1200" b="0" i="0" u="none" strike="noStrike" kern="1200" cap="none" spc="0" normalizeH="0" baseline="0" noProof="0" dirty="0">
                <a:ln>
                  <a:noFill/>
                </a:ln>
                <a:solidFill>
                  <a:srgbClr val="FFFFFF"/>
                </a:solidFill>
                <a:effectLst/>
                <a:uLnTx/>
                <a:uFillTx/>
                <a:latin typeface="Arial" charset="0"/>
                <a:ea typeface="+mn-ea"/>
                <a:cs typeface="+mn-cs"/>
              </a:rPr>
              <a:t>Slide </a:t>
            </a:r>
            <a:fld id="{CA4AAB13-EE8A-48E2-90E9-AF3CFF9CF61A}" type="slidenum">
              <a:rPr kumimoji="0" lang="en-US" sz="1200" b="0" i="0" u="none" strike="noStrike" kern="1200" cap="none" spc="0" normalizeH="0" baseline="0" noProof="0" smtClean="0">
                <a:ln>
                  <a:noFill/>
                </a:ln>
                <a:solidFill>
                  <a:srgbClr val="FFFFFF"/>
                </a:solidFill>
                <a:effectLst/>
                <a:uLnTx/>
                <a:uFillTx/>
                <a:latin typeface="Arial"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tab pos="4178300" algn="l"/>
                  <a:tab pos="7493000" algn="l"/>
                </a:tabLst>
                <a:defRPr/>
              </a:pPr>
              <a:t>‹nº›</a:t>
            </a:fld>
            <a:endParaRPr kumimoji="0" lang="en-US" sz="1200" b="0" i="0" u="none" strike="noStrike" kern="120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10854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9" name="Retângulo 28">
            <a:extLst>
              <a:ext uri="{FF2B5EF4-FFF2-40B4-BE49-F238E27FC236}">
                <a16:creationId xmlns:a16="http://schemas.microsoft.com/office/drawing/2014/main" id="{9AD45DBC-A04A-4169-9E4B-04C7429E9894}"/>
              </a:ext>
            </a:extLst>
          </p:cNvPr>
          <p:cNvSpPr/>
          <p:nvPr userDrawn="1"/>
        </p:nvSpPr>
        <p:spPr bwMode="auto">
          <a:xfrm>
            <a:off x="0" y="4280452"/>
            <a:ext cx="9187132" cy="23618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a:ln>
                <a:noFill/>
              </a:ln>
              <a:solidFill>
                <a:srgbClr val="000000"/>
              </a:solidFill>
              <a:effectLst/>
              <a:latin typeface="Arial" charset="0"/>
            </a:endParaRPr>
          </a:p>
        </p:txBody>
      </p:sp>
      <p:sp>
        <p:nvSpPr>
          <p:cNvPr id="18" name="Triângulo isósceles 17">
            <a:extLst>
              <a:ext uri="{FF2B5EF4-FFF2-40B4-BE49-F238E27FC236}">
                <a16:creationId xmlns:a16="http://schemas.microsoft.com/office/drawing/2014/main" id="{955DEAAD-85DF-4BE1-BEB5-187857C46E85}"/>
              </a:ext>
            </a:extLst>
          </p:cNvPr>
          <p:cNvSpPr/>
          <p:nvPr userDrawn="1"/>
        </p:nvSpPr>
        <p:spPr bwMode="auto">
          <a:xfrm>
            <a:off x="7453222" y="6180826"/>
            <a:ext cx="1733910" cy="461513"/>
          </a:xfrm>
          <a:prstGeom prst="triangle">
            <a:avLst>
              <a:gd name="adj" fmla="val 10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a:ln>
                <a:noFill/>
              </a:ln>
              <a:solidFill>
                <a:srgbClr val="000000"/>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2"/>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37373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915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ítulo 3">
            <a:extLst>
              <a:ext uri="{FF2B5EF4-FFF2-40B4-BE49-F238E27FC236}">
                <a16:creationId xmlns:a16="http://schemas.microsoft.com/office/drawing/2014/main" id="{C4456669-D360-402D-BBE1-FFAF7C8E30E3}"/>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23139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524000"/>
            <a:ext cx="4305300" cy="4525963"/>
          </a:xfrm>
        </p:spPr>
        <p:txBody>
          <a:bodyPr/>
          <a:lstStyle>
            <a:lvl1pPr marL="290513" indent="-290513">
              <a:defRPr sz="2800"/>
            </a:lvl1pPr>
            <a:lvl2pPr marL="855663" indent="-284163">
              <a:defRPr sz="2400"/>
            </a:lvl2pPr>
            <a:lvl3pPr marL="1320800" indent="-234950">
              <a:defRPr sz="2000"/>
            </a:lvl3pPr>
            <a:lvl4pPr marL="1770063" indent="-227013">
              <a:defRPr sz="1800"/>
            </a:lvl4pPr>
            <a:lvl5pPr marL="2176463" indent="-176213">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524000"/>
            <a:ext cx="4305300" cy="4525963"/>
          </a:xfrm>
        </p:spPr>
        <p:txBody>
          <a:bodyPr/>
          <a:lstStyle>
            <a:lvl1pPr marL="290513" indent="-290513">
              <a:defRPr sz="2800"/>
            </a:lvl1pPr>
            <a:lvl2pPr marL="855663" indent="-284163">
              <a:defRPr sz="2400"/>
            </a:lvl2pPr>
            <a:lvl3pPr marL="1320800" indent="-234950">
              <a:defRPr sz="2000"/>
            </a:lvl3pPr>
            <a:lvl4pPr marL="1770063" indent="-227013">
              <a:defRPr sz="1800"/>
            </a:lvl4pPr>
            <a:lvl5pPr marL="2176463" indent="-176213">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ítulo 4">
            <a:extLst>
              <a:ext uri="{FF2B5EF4-FFF2-40B4-BE49-F238E27FC236}">
                <a16:creationId xmlns:a16="http://schemas.microsoft.com/office/drawing/2014/main" id="{7CAE3446-1039-49F1-A21D-23ABE0C72CFB}"/>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14389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D9DF303C-1BCA-42E3-981E-6973298D1086}"/>
              </a:ext>
            </a:extLst>
          </p:cNvPr>
          <p:cNvSpPr>
            <a:spLocks noGrp="1"/>
          </p:cNvSpPr>
          <p:nvPr>
            <p:ph sz="half" idx="2" hasCustomPrompt="1"/>
          </p:nvPr>
        </p:nvSpPr>
        <p:spPr>
          <a:xfrm>
            <a:off x="228600" y="1017917"/>
            <a:ext cx="8763000" cy="5538130"/>
          </a:xfrm>
        </p:spPr>
        <p:style>
          <a:lnRef idx="2">
            <a:schemeClr val="accent2"/>
          </a:lnRef>
          <a:fillRef idx="1">
            <a:schemeClr val="lt1"/>
          </a:fillRef>
          <a:effectRef idx="0">
            <a:schemeClr val="accent2"/>
          </a:effectRef>
          <a:fontRef idx="minor">
            <a:schemeClr val="dk1"/>
          </a:fontRef>
        </p:style>
        <p:txBody>
          <a:bodyPr anchor="ctr"/>
          <a:lstStyle>
            <a:lvl1pPr marL="0" indent="0">
              <a:lnSpc>
                <a:spcPct val="100000"/>
              </a:lnSpc>
              <a:spcBef>
                <a:spcPts val="0"/>
              </a:spcBef>
              <a:buNone/>
              <a:defRPr sz="2400" b="0">
                <a:latin typeface="Consolas" panose="020B0609020204030204" pitchFamily="49" charset="0"/>
              </a:defRPr>
            </a:lvl1pPr>
            <a:lvl2pPr marL="571500" indent="0">
              <a:buNone/>
              <a:defRPr sz="2400"/>
            </a:lvl2pPr>
            <a:lvl3pPr marL="1085850" indent="0">
              <a:buNone/>
              <a:defRPr sz="2000"/>
            </a:lvl3pPr>
            <a:lvl4pPr marL="1543050" indent="0">
              <a:buNone/>
              <a:defRPr sz="1800"/>
            </a:lvl4pPr>
            <a:lvl5pPr marL="2000250" indent="0">
              <a:buNone/>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3" name="Título 2">
            <a:extLst>
              <a:ext uri="{FF2B5EF4-FFF2-40B4-BE49-F238E27FC236}">
                <a16:creationId xmlns:a16="http://schemas.microsoft.com/office/drawing/2014/main" id="{19520187-135F-4FAD-AAA1-018900FFFBC6}"/>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62258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DC1ED18-8118-483B-87A8-56FD3FF0E3C8}"/>
              </a:ext>
            </a:extLst>
          </p:cNvPr>
          <p:cNvSpPr>
            <a:spLocks noGrp="1"/>
          </p:cNvSpPr>
          <p:nvPr>
            <p:ph type="title"/>
          </p:nvPr>
        </p:nvSpPr>
        <p:spPr/>
        <p:txBody>
          <a:bodyPr/>
          <a:lstStyle/>
          <a:p>
            <a:r>
              <a:rPr lang="pt-BR" dirty="0"/>
              <a:t>Clique para editar o título mestre</a:t>
            </a:r>
          </a:p>
        </p:txBody>
      </p:sp>
    </p:spTree>
    <p:extLst>
      <p:ext uri="{BB962C8B-B14F-4D97-AF65-F5344CB8AC3E}">
        <p14:creationId xmlns:p14="http://schemas.microsoft.com/office/powerpoint/2010/main" val="5437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2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yout Personalizado">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74FCB978-317B-4C8D-A257-808665CE0DF2}" type="slidenum">
              <a:rPr lang="pt-BR" smtClean="0"/>
              <a:t>‹nº›</a:t>
            </a:fld>
            <a:endParaRPr lang="pt-BR"/>
          </a:p>
        </p:txBody>
      </p:sp>
      <p:sp>
        <p:nvSpPr>
          <p:cNvPr id="7" name="Espaço Reservado para Texto 6"/>
          <p:cNvSpPr>
            <a:spLocks noGrp="1"/>
          </p:cNvSpPr>
          <p:nvPr>
            <p:ph type="body" sz="quarter" idx="13"/>
          </p:nvPr>
        </p:nvSpPr>
        <p:spPr>
          <a:xfrm>
            <a:off x="457200" y="990600"/>
            <a:ext cx="8458200" cy="5598207"/>
          </a:xfrm>
        </p:spPr>
        <p:style>
          <a:lnRef idx="2">
            <a:schemeClr val="accent4"/>
          </a:lnRef>
          <a:fillRef idx="1">
            <a:schemeClr val="lt1"/>
          </a:fillRef>
          <a:effectRef idx="0">
            <a:schemeClr val="accent4"/>
          </a:effectRef>
          <a:fontRef idx="minor">
            <a:schemeClr val="dk1"/>
          </a:fontRef>
        </p:style>
        <p:txBody>
          <a:bodyPr anchor="ctr" anchorCtr="0">
            <a:noAutofit/>
          </a:bodyPr>
          <a:lstStyle>
            <a:lvl1pPr marL="0" indent="0">
              <a:lnSpc>
                <a:spcPct val="75000"/>
              </a:lnSpc>
              <a:spcBef>
                <a:spcPts val="0"/>
              </a:spcBef>
              <a:buFontTx/>
              <a:buNone/>
              <a:defRPr sz="1800" b="0">
                <a:latin typeface="Consolas" panose="020B0609020204030204" pitchFamily="49" charset="0"/>
                <a:ea typeface="CMU Typewriter Text" panose="02000309000000000000" pitchFamily="49" charset="0"/>
                <a:cs typeface="Courier New" panose="02070309020205020404" pitchFamily="49"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dirty="0"/>
              <a:t>Clique para editar o texto mestre</a:t>
            </a:r>
          </a:p>
          <a:p>
            <a:pPr lvl="0"/>
            <a:r>
              <a:rPr lang="pt-BR" dirty="0"/>
              <a:t>Segundo nível</a:t>
            </a:r>
          </a:p>
          <a:p>
            <a:pPr lvl="0"/>
            <a:r>
              <a:rPr lang="pt-BR" dirty="0"/>
              <a:t>Terceiro nível</a:t>
            </a:r>
          </a:p>
          <a:p>
            <a:pPr lvl="0"/>
            <a:r>
              <a:rPr lang="pt-BR" dirty="0"/>
              <a:t>Quarto nível</a:t>
            </a:r>
          </a:p>
          <a:p>
            <a:pPr lvl="0"/>
            <a:r>
              <a:rPr lang="pt-BR" dirty="0"/>
              <a:t>Quinto nível</a:t>
            </a:r>
          </a:p>
        </p:txBody>
      </p:sp>
      <p:sp>
        <p:nvSpPr>
          <p:cNvPr id="3" name="Título 2">
            <a:extLst>
              <a:ext uri="{FF2B5EF4-FFF2-40B4-BE49-F238E27FC236}">
                <a16:creationId xmlns:a16="http://schemas.microsoft.com/office/drawing/2014/main" id="{6D5AA3ED-7ACE-438D-9C1D-B15819903EDB}"/>
              </a:ext>
            </a:extLst>
          </p:cNvPr>
          <p:cNvSpPr>
            <a:spLocks noGrp="1"/>
          </p:cNvSpPr>
          <p:nvPr>
            <p:ph type="title"/>
          </p:nvPr>
        </p:nvSpPr>
        <p:spPr/>
        <p:txBody>
          <a:bodyPr/>
          <a:lstStyle>
            <a:lvl1pPr>
              <a:defRPr sz="3200"/>
            </a:lvl1pPr>
          </a:lstStyle>
          <a:p>
            <a:r>
              <a:rPr lang="pt-BR"/>
              <a:t>Clique para editar o título Mestre</a:t>
            </a:r>
          </a:p>
        </p:txBody>
      </p:sp>
    </p:spTree>
    <p:extLst>
      <p:ext uri="{BB962C8B-B14F-4D97-AF65-F5344CB8AC3E}">
        <p14:creationId xmlns:p14="http://schemas.microsoft.com/office/powerpoint/2010/main" val="404279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MASTERs_2017\Templates\FinalTemplate_BulletSlides010516.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 y="0"/>
            <a:ext cx="9179019"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2"/>
          <p:cNvSpPr>
            <a:spLocks noGrp="1" noChangeArrowheads="1"/>
          </p:cNvSpPr>
          <p:nvPr>
            <p:ph type="title"/>
          </p:nvPr>
        </p:nvSpPr>
        <p:spPr bwMode="auto">
          <a:xfrm>
            <a:off x="1219200" y="304800"/>
            <a:ext cx="77724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228600" y="1524000"/>
            <a:ext cx="8763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Box 8"/>
          <p:cNvSpPr txBox="1">
            <a:spLocks noChangeArrowheads="1"/>
          </p:cNvSpPr>
          <p:nvPr userDrawn="1"/>
        </p:nvSpPr>
        <p:spPr bwMode="white">
          <a:xfrm>
            <a:off x="228600" y="6600825"/>
            <a:ext cx="8763000" cy="276999"/>
          </a:xfrm>
          <a:prstGeom prst="rect">
            <a:avLst/>
          </a:prstGeom>
          <a:noFill/>
          <a:ln w="12700">
            <a:noFill/>
            <a:miter lim="800000"/>
            <a:headEnd/>
            <a:tailEnd/>
          </a:ln>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tab pos="4178300" algn="l"/>
                <a:tab pos="7493000" algn="l"/>
              </a:tabLst>
              <a:defRPr/>
            </a:pPr>
            <a:r>
              <a:rPr kumimoji="0" lang="en-US" sz="800" b="0" i="0" u="none" strike="noStrike" kern="1200" cap="none" spc="0" normalizeH="0" baseline="0" noProof="0" dirty="0">
                <a:ln>
                  <a:noFill/>
                </a:ln>
                <a:solidFill>
                  <a:srgbClr val="FFFFFF"/>
                </a:solidFill>
                <a:effectLst/>
                <a:uLnTx/>
                <a:uFillTx/>
                <a:latin typeface="Arial" charset="0"/>
                <a:ea typeface="+mn-ea"/>
                <a:cs typeface="+mn-cs"/>
              </a:rPr>
              <a:t>© 2017 Microchip Technology Incorporated. All Rights Reserved. 	Class Number + Prefix</a:t>
            </a:r>
            <a:r>
              <a:rPr kumimoji="0" lang="en-US" sz="700" b="0" i="0" u="none" strike="noStrike" kern="1200" cap="none" spc="0" normalizeH="0" baseline="0" noProof="0" dirty="0">
                <a:ln>
                  <a:noFill/>
                </a:ln>
                <a:solidFill>
                  <a:srgbClr val="FFFFFF"/>
                </a:solidFill>
                <a:effectLst/>
                <a:uLnTx/>
                <a:uFillTx/>
                <a:latin typeface="Arial" charset="0"/>
                <a:ea typeface="+mn-ea"/>
                <a:cs typeface="+mn-cs"/>
              </a:rPr>
              <a:t>	          </a:t>
            </a:r>
            <a:r>
              <a:rPr kumimoji="0" lang="en-US" sz="1200" b="0" i="0" u="none" strike="noStrike" kern="1200" cap="none" spc="0" normalizeH="0" baseline="0" noProof="0" dirty="0">
                <a:ln>
                  <a:noFill/>
                </a:ln>
                <a:solidFill>
                  <a:srgbClr val="FFFFFF"/>
                </a:solidFill>
                <a:effectLst/>
                <a:uLnTx/>
                <a:uFillTx/>
                <a:latin typeface="Arial" charset="0"/>
                <a:ea typeface="+mn-ea"/>
                <a:cs typeface="+mn-cs"/>
              </a:rPr>
              <a:t>Slide </a:t>
            </a:r>
            <a:fld id="{E9AEF168-B842-48C0-9CDE-7155EE41B3EC}" type="slidenum">
              <a:rPr kumimoji="0" lang="en-US" sz="1200" b="0" i="0" u="none" strike="noStrike" kern="1200" cap="none" spc="0" normalizeH="0" baseline="0" noProof="0" smtClean="0">
                <a:ln>
                  <a:noFill/>
                </a:ln>
                <a:solidFill>
                  <a:srgbClr val="FFFFFF"/>
                </a:solidFill>
                <a:effectLst/>
                <a:uLnTx/>
                <a:uFillTx/>
                <a:latin typeface="Arial" charset="0"/>
                <a:ea typeface="+mn-ea"/>
                <a:cs typeface="+mn-cs"/>
              </a:rPr>
              <a:t>‹nº›</a:t>
            </a:fld>
            <a:endParaRPr kumimoji="0" lang="en-US" sz="1200" b="0" i="0" u="none" strike="noStrike" kern="1200" cap="none" spc="0" normalizeH="0" baseline="0" noProof="0" dirty="0">
              <a:ln>
                <a:noFill/>
              </a:ln>
              <a:solidFill>
                <a:srgbClr val="FFFFFF"/>
              </a:solidFill>
              <a:effectLst/>
              <a:uLnTx/>
              <a:uFillTx/>
              <a:latin typeface="Arial" charset="0"/>
              <a:ea typeface="+mn-ea"/>
              <a:cs typeface="+mn-cs"/>
            </a:endParaRPr>
          </a:p>
        </p:txBody>
      </p:sp>
      <p:pic>
        <p:nvPicPr>
          <p:cNvPr id="2051" name="Picture 3" descr="C:\MASTERs_2017\Templates\2017Logo.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6200" y="152400"/>
            <a:ext cx="1066800" cy="79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457483"/>
      </p:ext>
    </p:extLst>
  </p:cSld>
  <p:clrMap bg1="lt1" tx1="dk1" bg2="lt2" tx2="dk2" accent1="accent1" accent2="accent2" accent3="accent3" accent4="accent4" accent5="accent5" accent6="accent6" hlink="hlink" folHlink="folHlink"/>
  <p:sldLayoutIdLst>
    <p:sldLayoutId id="2147483858" r:id="rId1"/>
    <p:sldLayoutId id="2147483861" r:id="rId2"/>
    <p:sldLayoutId id="2147483859" r:id="rId3"/>
    <p:sldLayoutId id="2147483862" r:id="rId4"/>
    <p:sldLayoutId id="2147483864" r:id="rId5"/>
    <p:sldLayoutId id="2147483866" r:id="rId6"/>
    <p:sldLayoutId id="2147483867" r:id="rId7"/>
    <p:sldLayoutId id="2147483869" r:id="rId8"/>
  </p:sldLayoutIdLst>
  <p:txStyles>
    <p:titleStyle>
      <a:lvl1pPr algn="ctr" rtl="0" eaLnBrk="1" fontAlgn="base" hangingPunct="1">
        <a:lnSpc>
          <a:spcPct val="80000"/>
        </a:lnSpc>
        <a:spcBef>
          <a:spcPct val="0"/>
        </a:spcBef>
        <a:spcAft>
          <a:spcPct val="0"/>
        </a:spcAft>
        <a:defRPr sz="4000" b="1" baseline="0">
          <a:solidFill>
            <a:schemeClr val="tx1"/>
          </a:solidFill>
          <a:latin typeface="+mj-lt"/>
          <a:ea typeface="+mj-ea"/>
          <a:cs typeface="+mj-cs"/>
        </a:defRPr>
      </a:lvl1pPr>
      <a:lvl2pPr algn="ctr" rtl="0" eaLnBrk="1" fontAlgn="base" hangingPunct="1">
        <a:lnSpc>
          <a:spcPct val="80000"/>
        </a:lnSpc>
        <a:spcBef>
          <a:spcPct val="0"/>
        </a:spcBef>
        <a:spcAft>
          <a:spcPct val="0"/>
        </a:spcAft>
        <a:defRPr sz="4400" b="1">
          <a:solidFill>
            <a:schemeClr val="tx1"/>
          </a:solidFill>
          <a:latin typeface="Arial" charset="0"/>
        </a:defRPr>
      </a:lvl2pPr>
      <a:lvl3pPr algn="ctr" rtl="0" eaLnBrk="1" fontAlgn="base" hangingPunct="1">
        <a:lnSpc>
          <a:spcPct val="80000"/>
        </a:lnSpc>
        <a:spcBef>
          <a:spcPct val="0"/>
        </a:spcBef>
        <a:spcAft>
          <a:spcPct val="0"/>
        </a:spcAft>
        <a:defRPr sz="4400" b="1">
          <a:solidFill>
            <a:schemeClr val="tx1"/>
          </a:solidFill>
          <a:latin typeface="Arial" charset="0"/>
        </a:defRPr>
      </a:lvl3pPr>
      <a:lvl4pPr algn="ctr" rtl="0" eaLnBrk="1" fontAlgn="base" hangingPunct="1">
        <a:lnSpc>
          <a:spcPct val="80000"/>
        </a:lnSpc>
        <a:spcBef>
          <a:spcPct val="0"/>
        </a:spcBef>
        <a:spcAft>
          <a:spcPct val="0"/>
        </a:spcAft>
        <a:defRPr sz="4400" b="1">
          <a:solidFill>
            <a:schemeClr val="tx1"/>
          </a:solidFill>
          <a:latin typeface="Arial" charset="0"/>
        </a:defRPr>
      </a:lvl4pPr>
      <a:lvl5pPr algn="ctr" rtl="0" eaLnBrk="1" fontAlgn="base" hangingPunct="1">
        <a:lnSpc>
          <a:spcPct val="80000"/>
        </a:lnSpc>
        <a:spcBef>
          <a:spcPct val="0"/>
        </a:spcBef>
        <a:spcAft>
          <a:spcPct val="0"/>
        </a:spcAft>
        <a:defRPr sz="4400" b="1">
          <a:solidFill>
            <a:schemeClr val="tx1"/>
          </a:solidFill>
          <a:latin typeface="Arial" charset="0"/>
        </a:defRPr>
      </a:lvl5pPr>
      <a:lvl6pPr marL="457200" algn="ctr" rtl="0" eaLnBrk="1" fontAlgn="base" hangingPunct="1">
        <a:lnSpc>
          <a:spcPct val="80000"/>
        </a:lnSpc>
        <a:spcBef>
          <a:spcPct val="0"/>
        </a:spcBef>
        <a:spcAft>
          <a:spcPct val="0"/>
        </a:spcAft>
        <a:defRPr sz="4400" b="1">
          <a:solidFill>
            <a:schemeClr val="tx2"/>
          </a:solidFill>
          <a:latin typeface="Arial" charset="0"/>
        </a:defRPr>
      </a:lvl6pPr>
      <a:lvl7pPr marL="914400" algn="ctr" rtl="0" eaLnBrk="1" fontAlgn="base" hangingPunct="1">
        <a:lnSpc>
          <a:spcPct val="80000"/>
        </a:lnSpc>
        <a:spcBef>
          <a:spcPct val="0"/>
        </a:spcBef>
        <a:spcAft>
          <a:spcPct val="0"/>
        </a:spcAft>
        <a:defRPr sz="4400" b="1">
          <a:solidFill>
            <a:schemeClr val="tx2"/>
          </a:solidFill>
          <a:latin typeface="Arial" charset="0"/>
        </a:defRPr>
      </a:lvl7pPr>
      <a:lvl8pPr marL="1371600" algn="ctr" rtl="0" eaLnBrk="1" fontAlgn="base" hangingPunct="1">
        <a:lnSpc>
          <a:spcPct val="80000"/>
        </a:lnSpc>
        <a:spcBef>
          <a:spcPct val="0"/>
        </a:spcBef>
        <a:spcAft>
          <a:spcPct val="0"/>
        </a:spcAft>
        <a:defRPr sz="4400" b="1">
          <a:solidFill>
            <a:schemeClr val="tx2"/>
          </a:solidFill>
          <a:latin typeface="Arial" charset="0"/>
        </a:defRPr>
      </a:lvl8pPr>
      <a:lvl9pPr marL="1828800" algn="ctr" rtl="0" eaLnBrk="1" fontAlgn="base" hangingPunct="1">
        <a:lnSpc>
          <a:spcPct val="80000"/>
        </a:lnSpc>
        <a:spcBef>
          <a:spcPct val="0"/>
        </a:spcBef>
        <a:spcAft>
          <a:spcPct val="0"/>
        </a:spcAft>
        <a:defRPr sz="4400" b="1">
          <a:solidFill>
            <a:schemeClr val="tx2"/>
          </a:solidFill>
          <a:latin typeface="Arial" charset="0"/>
        </a:defRPr>
      </a:lvl9pPr>
    </p:titleStyle>
    <p:bodyStyle>
      <a:lvl1pPr marL="457200" indent="-457200" algn="l" rtl="0" eaLnBrk="1" fontAlgn="base" hangingPunct="1">
        <a:lnSpc>
          <a:spcPct val="90000"/>
        </a:lnSpc>
        <a:spcBef>
          <a:spcPct val="30000"/>
        </a:spcBef>
        <a:spcAft>
          <a:spcPct val="0"/>
        </a:spcAft>
        <a:buClr>
          <a:srgbClr val="808080"/>
        </a:buClr>
        <a:buSzPct val="70000"/>
        <a:buFont typeface="Monotype Sorts" pitchFamily="2" charset="2"/>
        <a:buChar char="l"/>
        <a:defRPr sz="3200" b="1">
          <a:solidFill>
            <a:schemeClr val="tx1"/>
          </a:solidFill>
          <a:latin typeface="+mn-lt"/>
          <a:ea typeface="+mn-ea"/>
          <a:cs typeface="+mn-cs"/>
        </a:defRPr>
      </a:lvl1pPr>
      <a:lvl2pPr marL="971550" indent="-400050" algn="l" rtl="0" eaLnBrk="1" fontAlgn="base" hangingPunct="1">
        <a:lnSpc>
          <a:spcPct val="90000"/>
        </a:lnSpc>
        <a:spcBef>
          <a:spcPct val="20000"/>
        </a:spcBef>
        <a:spcAft>
          <a:spcPct val="0"/>
        </a:spcAft>
        <a:buClr>
          <a:srgbClr val="808080"/>
        </a:buClr>
        <a:buSzPct val="70000"/>
        <a:buFont typeface="Monotype Sorts" pitchFamily="2" charset="2"/>
        <a:buChar char="l"/>
        <a:defRPr sz="2800">
          <a:solidFill>
            <a:schemeClr val="tx1"/>
          </a:solidFill>
          <a:latin typeface="+mn-lt"/>
        </a:defRPr>
      </a:lvl2pPr>
      <a:lvl3pPr marL="1428750" indent="-342900" algn="l" rtl="0" eaLnBrk="1" fontAlgn="base" hangingPunct="1">
        <a:lnSpc>
          <a:spcPct val="90000"/>
        </a:lnSpc>
        <a:spcBef>
          <a:spcPct val="20000"/>
        </a:spcBef>
        <a:spcAft>
          <a:spcPct val="0"/>
        </a:spcAft>
        <a:buClr>
          <a:srgbClr val="808080"/>
        </a:buClr>
        <a:buSzPct val="70000"/>
        <a:buFont typeface="Monotype Sorts" pitchFamily="2" charset="2"/>
        <a:buChar char="l"/>
        <a:defRPr sz="2800" b="0">
          <a:solidFill>
            <a:schemeClr val="tx1"/>
          </a:solidFill>
          <a:latin typeface="+mn-lt"/>
        </a:defRPr>
      </a:lvl3pPr>
      <a:lvl4pPr marL="1885950" indent="-342900" algn="l" rtl="0" eaLnBrk="1" fontAlgn="base" hangingPunct="1">
        <a:lnSpc>
          <a:spcPct val="90000"/>
        </a:lnSpc>
        <a:spcBef>
          <a:spcPct val="20000"/>
        </a:spcBef>
        <a:spcAft>
          <a:spcPct val="0"/>
        </a:spcAft>
        <a:buClr>
          <a:srgbClr val="808080"/>
        </a:buClr>
        <a:buSzPct val="70000"/>
        <a:buFont typeface="Monotype Sorts" pitchFamily="2" charset="2"/>
        <a:buChar char="l"/>
        <a:defRPr sz="2400">
          <a:solidFill>
            <a:schemeClr val="tx1"/>
          </a:solidFill>
          <a:latin typeface="+mn-lt"/>
        </a:defRPr>
      </a:lvl4pPr>
      <a:lvl5pPr marL="2286000" indent="-285750" algn="l" rtl="0" eaLnBrk="1" fontAlgn="base" hangingPunct="1">
        <a:lnSpc>
          <a:spcPct val="90000"/>
        </a:lnSpc>
        <a:spcBef>
          <a:spcPct val="20000"/>
        </a:spcBef>
        <a:spcAft>
          <a:spcPct val="0"/>
        </a:spcAft>
        <a:buClr>
          <a:srgbClr val="808080"/>
        </a:buClr>
        <a:buSzPct val="70000"/>
        <a:buFont typeface="Monotype Sorts" pitchFamily="2" charset="2"/>
        <a:buChar char="l"/>
        <a:defRPr sz="2000">
          <a:solidFill>
            <a:schemeClr val="tx1"/>
          </a:solidFill>
          <a:latin typeface="+mn-lt"/>
        </a:defRPr>
      </a:lvl5pPr>
      <a:lvl6pPr marL="2743200" indent="-285750" algn="l" rtl="0" eaLnBrk="1" fontAlgn="base" hangingPunct="1">
        <a:spcBef>
          <a:spcPct val="20000"/>
        </a:spcBef>
        <a:spcAft>
          <a:spcPct val="0"/>
        </a:spcAft>
        <a:buClr>
          <a:srgbClr val="808080"/>
        </a:buClr>
        <a:buSzPct val="70000"/>
        <a:buFont typeface="Monotype Sorts" pitchFamily="2" charset="2"/>
        <a:buChar char="l"/>
        <a:defRPr sz="2400">
          <a:solidFill>
            <a:schemeClr val="tx1"/>
          </a:solidFill>
          <a:latin typeface="+mn-lt"/>
        </a:defRPr>
      </a:lvl6pPr>
      <a:lvl7pPr marL="3200400" indent="-285750" algn="l" rtl="0" eaLnBrk="1" fontAlgn="base" hangingPunct="1">
        <a:spcBef>
          <a:spcPct val="20000"/>
        </a:spcBef>
        <a:spcAft>
          <a:spcPct val="0"/>
        </a:spcAft>
        <a:buClr>
          <a:srgbClr val="808080"/>
        </a:buClr>
        <a:buSzPct val="70000"/>
        <a:buFont typeface="Monotype Sorts" pitchFamily="2" charset="2"/>
        <a:buChar char="l"/>
        <a:defRPr sz="2400">
          <a:solidFill>
            <a:schemeClr val="tx1"/>
          </a:solidFill>
          <a:latin typeface="+mn-lt"/>
        </a:defRPr>
      </a:lvl7pPr>
      <a:lvl8pPr marL="3657600" indent="-285750" algn="l" rtl="0" eaLnBrk="1" fontAlgn="base" hangingPunct="1">
        <a:spcBef>
          <a:spcPct val="20000"/>
        </a:spcBef>
        <a:spcAft>
          <a:spcPct val="0"/>
        </a:spcAft>
        <a:buClr>
          <a:srgbClr val="808080"/>
        </a:buClr>
        <a:buSzPct val="70000"/>
        <a:buFont typeface="Monotype Sorts" pitchFamily="2" charset="2"/>
        <a:buChar char="l"/>
        <a:defRPr sz="2400">
          <a:solidFill>
            <a:schemeClr val="tx1"/>
          </a:solidFill>
          <a:latin typeface="+mn-lt"/>
        </a:defRPr>
      </a:lvl8pPr>
      <a:lvl9pPr marL="4114800" indent="-285750" algn="l" rtl="0" eaLnBrk="1" fontAlgn="base" hangingPunct="1">
        <a:spcBef>
          <a:spcPct val="20000"/>
        </a:spcBef>
        <a:spcAft>
          <a:spcPct val="0"/>
        </a:spcAft>
        <a:buClr>
          <a:srgbClr val="808080"/>
        </a:buClr>
        <a:buSzPct val="70000"/>
        <a:buFont typeface="Monotype Sorts" pitchFamily="2" charset="2"/>
        <a:buChar char="l"/>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hyperlink" Target="https://aws.amazon.com/pt/freertos/" TargetMode="Externa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www.microchip.com/mplabx/" TargetMode="Externa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hyperlink" Target="http://ww1.microchip.com/downloads/en/DeviceDoc/50001686J.pdf" TargetMode="External"/><Relationship Id="rId2" Type="http://schemas.openxmlformats.org/officeDocument/2006/relationships/hyperlink" Target="http://ww1.microchip.com/downloads/en/DeviceDoc/50002509B.pdf" TargetMode="External"/><Relationship Id="rId1" Type="http://schemas.openxmlformats.org/officeDocument/2006/relationships/slideLayout" Target="../slideLayouts/slideLayout3.xml"/><Relationship Id="rId4" Type="http://schemas.openxmlformats.org/officeDocument/2006/relationships/hyperlink" Target="http://ww1.microchip.com/downloads/en/DeviceDoc/50002186A.pdf"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hyperlink" Target="http://sourceforge.net/p/freertos/discussion/" TargetMode="External"/><Relationship Id="rId2" Type="http://schemas.openxmlformats.org/officeDocument/2006/relationships/hyperlink" Target="http://freertos.org/" TargetMode="External"/><Relationship Id="rId1" Type="http://schemas.openxmlformats.org/officeDocument/2006/relationships/slideLayout" Target="../slideLayouts/slideLayout3.xml"/><Relationship Id="rId4" Type="http://schemas.openxmlformats.org/officeDocument/2006/relationships/hyperlink" Target="http://sergioprado.org/" TargetMode="External"/></Relationships>
</file>

<file path=ppt/slides/_rels/slide2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8BA1AC2-5ACA-49E3-A821-78510BA4CD00}"/>
              </a:ext>
            </a:extLst>
          </p:cNvPr>
          <p:cNvSpPr>
            <a:spLocks noGrp="1"/>
          </p:cNvSpPr>
          <p:nvPr>
            <p:ph type="ctrTitle"/>
          </p:nvPr>
        </p:nvSpPr>
        <p:spPr/>
        <p:txBody>
          <a:bodyPr/>
          <a:lstStyle/>
          <a:p>
            <a:r>
              <a:rPr lang="pt-BR" dirty="0"/>
              <a:t>Utilizando FreeRTOS com PIC32MM</a:t>
            </a:r>
          </a:p>
        </p:txBody>
      </p:sp>
      <p:sp>
        <p:nvSpPr>
          <p:cNvPr id="7" name="Subtítulo 6">
            <a:extLst>
              <a:ext uri="{FF2B5EF4-FFF2-40B4-BE49-F238E27FC236}">
                <a16:creationId xmlns:a16="http://schemas.microsoft.com/office/drawing/2014/main" id="{3874AA63-0DCE-4AD3-993D-A5F31140FFD6}"/>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28558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Velocidade de execução do loop principal</a:t>
            </a:r>
          </a:p>
          <a:p>
            <a:pPr lvl="1"/>
            <a:r>
              <a:rPr lang="pt-BR" dirty="0"/>
              <a:t>Difícil calculo da duração</a:t>
            </a:r>
          </a:p>
          <a:p>
            <a:pPr lvl="1"/>
            <a:r>
              <a:rPr lang="pt-BR" dirty="0"/>
              <a:t>Previsão de todas as opções</a:t>
            </a:r>
          </a:p>
          <a:p>
            <a:pPr lvl="1"/>
            <a:r>
              <a:rPr lang="pt-BR" dirty="0"/>
              <a:t>Leitura de valores/recepção de dados</a:t>
            </a:r>
          </a:p>
          <a:p>
            <a:r>
              <a:rPr lang="pt-BR" dirty="0"/>
              <a:t>Travamento de uma função do sistema</a:t>
            </a:r>
          </a:p>
          <a:p>
            <a:r>
              <a:rPr lang="pt-BR" dirty="0"/>
              <a:t>Atraso na resposta de eventos</a:t>
            </a:r>
          </a:p>
          <a:p>
            <a:r>
              <a:rPr lang="pt-BR" dirty="0"/>
              <a:t>Pouco escalável</a:t>
            </a:r>
          </a:p>
        </p:txBody>
      </p:sp>
      <p:sp>
        <p:nvSpPr>
          <p:cNvPr id="2" name="Título 1"/>
          <p:cNvSpPr>
            <a:spLocks noGrp="1"/>
          </p:cNvSpPr>
          <p:nvPr>
            <p:ph type="title"/>
          </p:nvPr>
        </p:nvSpPr>
        <p:spPr/>
        <p:txBody>
          <a:bodyPr/>
          <a:lstStyle/>
          <a:p>
            <a:r>
              <a:rPr lang="pt-BR" dirty="0"/>
              <a:t>Cuidados</a:t>
            </a:r>
          </a:p>
        </p:txBody>
      </p:sp>
    </p:spTree>
    <p:extLst>
      <p:ext uri="{BB962C8B-B14F-4D97-AF65-F5344CB8AC3E}">
        <p14:creationId xmlns:p14="http://schemas.microsoft.com/office/powerpoint/2010/main" val="17509190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a:t>Mas como o processador só pode executar uma tarefa de cada vez*, é realizado um chaveamento entre as tarefas:</a:t>
            </a:r>
          </a:p>
          <a:p>
            <a:endParaRPr lang="pt-BR" dirty="0"/>
          </a:p>
        </p:txBody>
      </p:sp>
      <p:sp>
        <p:nvSpPr>
          <p:cNvPr id="2" name="Título 1"/>
          <p:cNvSpPr>
            <a:spLocks noGrp="1"/>
          </p:cNvSpPr>
          <p:nvPr>
            <p:ph type="title"/>
          </p:nvPr>
        </p:nvSpPr>
        <p:spPr/>
        <p:txBody>
          <a:bodyPr/>
          <a:lstStyle/>
          <a:p>
            <a:r>
              <a:rPr lang="pt-BR"/>
              <a:t>MULTITAREFA</a:t>
            </a:r>
            <a:endParaRPr lang="pt-BR" dirty="0"/>
          </a:p>
        </p:txBody>
      </p:sp>
      <p:sp>
        <p:nvSpPr>
          <p:cNvPr id="58" name="Retângulo 57">
            <a:extLst>
              <a:ext uri="{FF2B5EF4-FFF2-40B4-BE49-F238E27FC236}">
                <a16:creationId xmlns:a16="http://schemas.microsoft.com/office/drawing/2014/main" id="{1045F868-02F4-442C-84E8-D588FB34DED8}"/>
              </a:ext>
            </a:extLst>
          </p:cNvPr>
          <p:cNvSpPr/>
          <p:nvPr/>
        </p:nvSpPr>
        <p:spPr>
          <a:xfrm>
            <a:off x="1249873" y="6193730"/>
            <a:ext cx="6355535" cy="369332"/>
          </a:xfrm>
          <a:prstGeom prst="rect">
            <a:avLst/>
          </a:prstGeom>
        </p:spPr>
        <p:txBody>
          <a:bodyPr wrap="square">
            <a:spAutoFit/>
          </a:bodyPr>
          <a:lstStyle/>
          <a:p>
            <a:r>
              <a:rPr lang="pt-BR" dirty="0"/>
              <a:t>*considerando-se uma CPU com apenas um núcleo</a:t>
            </a:r>
          </a:p>
        </p:txBody>
      </p:sp>
      <p:grpSp>
        <p:nvGrpSpPr>
          <p:cNvPr id="60" name="Group 19878">
            <a:extLst>
              <a:ext uri="{FF2B5EF4-FFF2-40B4-BE49-F238E27FC236}">
                <a16:creationId xmlns:a16="http://schemas.microsoft.com/office/drawing/2014/main" id="{F4D9CF2F-9198-4BC6-8DD1-D2366B36C58B}"/>
              </a:ext>
            </a:extLst>
          </p:cNvPr>
          <p:cNvGrpSpPr/>
          <p:nvPr/>
        </p:nvGrpSpPr>
        <p:grpSpPr>
          <a:xfrm>
            <a:off x="993547" y="3635195"/>
            <a:ext cx="7534817" cy="2439680"/>
            <a:chOff x="0" y="0"/>
            <a:chExt cx="7647988" cy="2491740"/>
          </a:xfrm>
        </p:grpSpPr>
        <p:sp>
          <p:nvSpPr>
            <p:cNvPr id="61" name="Shape 255">
              <a:extLst>
                <a:ext uri="{FF2B5EF4-FFF2-40B4-BE49-F238E27FC236}">
                  <a16:creationId xmlns:a16="http://schemas.microsoft.com/office/drawing/2014/main" id="{B56FBEC7-69E6-4181-B09B-8F486A2577B4}"/>
                </a:ext>
              </a:extLst>
            </p:cNvPr>
            <p:cNvSpPr/>
            <p:nvPr/>
          </p:nvSpPr>
          <p:spPr>
            <a:xfrm>
              <a:off x="878840" y="1802130"/>
              <a:ext cx="6555740" cy="689610"/>
            </a:xfrm>
            <a:custGeom>
              <a:avLst/>
              <a:gdLst/>
              <a:ahLst/>
              <a:cxnLst/>
              <a:rect l="0" t="0" r="0" b="0"/>
              <a:pathLst>
                <a:path w="6555740" h="689610">
                  <a:moveTo>
                    <a:pt x="0" y="220980"/>
                  </a:moveTo>
                  <a:lnTo>
                    <a:pt x="6135370" y="220980"/>
                  </a:lnTo>
                  <a:lnTo>
                    <a:pt x="6135370" y="0"/>
                  </a:lnTo>
                  <a:lnTo>
                    <a:pt x="6555740" y="345440"/>
                  </a:lnTo>
                  <a:lnTo>
                    <a:pt x="6135370" y="689610"/>
                  </a:lnTo>
                  <a:lnTo>
                    <a:pt x="6135370" y="469900"/>
                  </a:lnTo>
                  <a:lnTo>
                    <a:pt x="0" y="469900"/>
                  </a:lnTo>
                  <a:lnTo>
                    <a:pt x="0" y="22098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2" name="Shape 256">
              <a:extLst>
                <a:ext uri="{FF2B5EF4-FFF2-40B4-BE49-F238E27FC236}">
                  <a16:creationId xmlns:a16="http://schemas.microsoft.com/office/drawing/2014/main" id="{06DF8940-432A-4B2D-90BF-595A911F8D6B}"/>
                </a:ext>
              </a:extLst>
            </p:cNvPr>
            <p:cNvSpPr/>
            <p:nvPr/>
          </p:nvSpPr>
          <p:spPr>
            <a:xfrm>
              <a:off x="878840" y="180213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3" name="Shape 257">
              <a:extLst>
                <a:ext uri="{FF2B5EF4-FFF2-40B4-BE49-F238E27FC236}">
                  <a16:creationId xmlns:a16="http://schemas.microsoft.com/office/drawing/2014/main" id="{60526836-FAFE-4F73-80DF-7D043891480D}"/>
                </a:ext>
              </a:extLst>
            </p:cNvPr>
            <p:cNvSpPr/>
            <p:nvPr/>
          </p:nvSpPr>
          <p:spPr>
            <a:xfrm>
              <a:off x="7434580" y="249174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4" name="Rectangle 258">
              <a:extLst>
                <a:ext uri="{FF2B5EF4-FFF2-40B4-BE49-F238E27FC236}">
                  <a16:creationId xmlns:a16="http://schemas.microsoft.com/office/drawing/2014/main" id="{4C0C2CC7-305E-43DD-BD0F-F05F823DA879}"/>
                </a:ext>
              </a:extLst>
            </p:cNvPr>
            <p:cNvSpPr/>
            <p:nvPr/>
          </p:nvSpPr>
          <p:spPr>
            <a:xfrm>
              <a:off x="1908810" y="2078186"/>
              <a:ext cx="5614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65" name="Rectangle 259">
              <a:extLst>
                <a:ext uri="{FF2B5EF4-FFF2-40B4-BE49-F238E27FC236}">
                  <a16:creationId xmlns:a16="http://schemas.microsoft.com/office/drawing/2014/main" id="{BDCC16EB-A9C6-4B19-B111-611C4C3DAD9F}"/>
                </a:ext>
              </a:extLst>
            </p:cNvPr>
            <p:cNvSpPr/>
            <p:nvPr/>
          </p:nvSpPr>
          <p:spPr>
            <a:xfrm>
              <a:off x="1950720" y="2078186"/>
              <a:ext cx="5697268"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dirty="0">
                  <a:solidFill>
                    <a:srgbClr val="000000"/>
                  </a:solidFill>
                  <a:effectLst/>
                  <a:latin typeface="Liberation Sans" panose="020B0604020202020204" pitchFamily="34" charset="0"/>
                  <a:ea typeface="Liberation Sans" panose="020B0604020202020204" pitchFamily="34" charset="0"/>
                </a:rPr>
                <a:t>t1           t2                                  Tempo                                   </a:t>
              </a:r>
              <a:r>
                <a:rPr lang="pt-BR" sz="1200" dirty="0" err="1">
                  <a:solidFill>
                    <a:srgbClr val="000000"/>
                  </a:solidFill>
                  <a:effectLst/>
                  <a:latin typeface="Liberation Sans" panose="020B0604020202020204" pitchFamily="34" charset="0"/>
                  <a:ea typeface="Liberation Sans" panose="020B0604020202020204" pitchFamily="34" charset="0"/>
                </a:rPr>
                <a:t>tn</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66" name="Shape 260">
              <a:extLst>
                <a:ext uri="{FF2B5EF4-FFF2-40B4-BE49-F238E27FC236}">
                  <a16:creationId xmlns:a16="http://schemas.microsoft.com/office/drawing/2014/main" id="{01DEB1E7-D0A2-4C23-8027-99FB5CE13A2C}"/>
                </a:ext>
              </a:extLst>
            </p:cNvPr>
            <p:cNvSpPr/>
            <p:nvPr/>
          </p:nvSpPr>
          <p:spPr>
            <a:xfrm>
              <a:off x="1358900" y="2540"/>
              <a:ext cx="0" cy="2029460"/>
            </a:xfrm>
            <a:custGeom>
              <a:avLst/>
              <a:gdLst/>
              <a:ahLst/>
              <a:cxnLst/>
              <a:rect l="0" t="0" r="0" b="0"/>
              <a:pathLst>
                <a:path h="2029460">
                  <a:moveTo>
                    <a:pt x="0" y="0"/>
                  </a:moveTo>
                  <a:lnTo>
                    <a:pt x="0" y="202946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67" name="Shape 261">
              <a:extLst>
                <a:ext uri="{FF2B5EF4-FFF2-40B4-BE49-F238E27FC236}">
                  <a16:creationId xmlns:a16="http://schemas.microsoft.com/office/drawing/2014/main" id="{415899E8-4F06-464E-9DF7-DC230A7219D6}"/>
                </a:ext>
              </a:extLst>
            </p:cNvPr>
            <p:cNvSpPr/>
            <p:nvPr/>
          </p:nvSpPr>
          <p:spPr>
            <a:xfrm>
              <a:off x="1958340" y="1470931"/>
              <a:ext cx="599440" cy="0"/>
            </a:xfrm>
            <a:custGeom>
              <a:avLst/>
              <a:gdLst/>
              <a:ahLst/>
              <a:cxnLst/>
              <a:rect l="0" t="0" r="0" b="0"/>
              <a:pathLst>
                <a:path w="599440">
                  <a:moveTo>
                    <a:pt x="0" y="0"/>
                  </a:moveTo>
                  <a:lnTo>
                    <a:pt x="59944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68" name="Shape 262">
              <a:extLst>
                <a:ext uri="{FF2B5EF4-FFF2-40B4-BE49-F238E27FC236}">
                  <a16:creationId xmlns:a16="http://schemas.microsoft.com/office/drawing/2014/main" id="{7716AB85-D743-48EC-9845-48150B33CE7B}"/>
                </a:ext>
              </a:extLst>
            </p:cNvPr>
            <p:cNvSpPr/>
            <p:nvPr/>
          </p:nvSpPr>
          <p:spPr>
            <a:xfrm>
              <a:off x="1358900" y="955982"/>
              <a:ext cx="599440" cy="0"/>
            </a:xfrm>
            <a:custGeom>
              <a:avLst/>
              <a:gdLst/>
              <a:ahLst/>
              <a:cxnLst/>
              <a:rect l="0" t="0" r="0" b="0"/>
              <a:pathLst>
                <a:path w="599440">
                  <a:moveTo>
                    <a:pt x="0" y="0"/>
                  </a:moveTo>
                  <a:lnTo>
                    <a:pt x="59944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69" name="Shape 263">
              <a:extLst>
                <a:ext uri="{FF2B5EF4-FFF2-40B4-BE49-F238E27FC236}">
                  <a16:creationId xmlns:a16="http://schemas.microsoft.com/office/drawing/2014/main" id="{8C17C788-B6D5-4051-B0DF-787D78C5EBE7}"/>
                </a:ext>
              </a:extLst>
            </p:cNvPr>
            <p:cNvSpPr/>
            <p:nvPr/>
          </p:nvSpPr>
          <p:spPr>
            <a:xfrm>
              <a:off x="1958340" y="2540"/>
              <a:ext cx="0" cy="2029460"/>
            </a:xfrm>
            <a:custGeom>
              <a:avLst/>
              <a:gdLst/>
              <a:ahLst/>
              <a:cxnLst/>
              <a:rect l="0" t="0" r="0" b="0"/>
              <a:pathLst>
                <a:path h="2029460">
                  <a:moveTo>
                    <a:pt x="0" y="0"/>
                  </a:moveTo>
                  <a:lnTo>
                    <a:pt x="0" y="202946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0" name="Shape 264">
              <a:extLst>
                <a:ext uri="{FF2B5EF4-FFF2-40B4-BE49-F238E27FC236}">
                  <a16:creationId xmlns:a16="http://schemas.microsoft.com/office/drawing/2014/main" id="{BF83A8F1-CCD8-42C9-94D1-5CAB39F72EA3}"/>
                </a:ext>
              </a:extLst>
            </p:cNvPr>
            <p:cNvSpPr/>
            <p:nvPr/>
          </p:nvSpPr>
          <p:spPr>
            <a:xfrm>
              <a:off x="2557780" y="2540"/>
              <a:ext cx="0" cy="2029460"/>
            </a:xfrm>
            <a:custGeom>
              <a:avLst/>
              <a:gdLst/>
              <a:ahLst/>
              <a:cxnLst/>
              <a:rect l="0" t="0" r="0" b="0"/>
              <a:pathLst>
                <a:path h="2029460">
                  <a:moveTo>
                    <a:pt x="0" y="0"/>
                  </a:moveTo>
                  <a:lnTo>
                    <a:pt x="0" y="202946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1" name="Shape 265">
              <a:extLst>
                <a:ext uri="{FF2B5EF4-FFF2-40B4-BE49-F238E27FC236}">
                  <a16:creationId xmlns:a16="http://schemas.microsoft.com/office/drawing/2014/main" id="{41ECDCCD-9331-469B-B8E2-F8AD38F6D2D3}"/>
                </a:ext>
              </a:extLst>
            </p:cNvPr>
            <p:cNvSpPr/>
            <p:nvPr/>
          </p:nvSpPr>
          <p:spPr>
            <a:xfrm>
              <a:off x="3157220" y="1270"/>
              <a:ext cx="0" cy="2030730"/>
            </a:xfrm>
            <a:custGeom>
              <a:avLst/>
              <a:gdLst/>
              <a:ahLst/>
              <a:cxnLst/>
              <a:rect l="0" t="0" r="0" b="0"/>
              <a:pathLst>
                <a:path h="2030730">
                  <a:moveTo>
                    <a:pt x="0" y="0"/>
                  </a:moveTo>
                  <a:lnTo>
                    <a:pt x="0" y="20307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2" name="Shape 266">
              <a:extLst>
                <a:ext uri="{FF2B5EF4-FFF2-40B4-BE49-F238E27FC236}">
                  <a16:creationId xmlns:a16="http://schemas.microsoft.com/office/drawing/2014/main" id="{96E03386-CA5A-48B0-9D0C-E60A6B24DF52}"/>
                </a:ext>
              </a:extLst>
            </p:cNvPr>
            <p:cNvSpPr/>
            <p:nvPr/>
          </p:nvSpPr>
          <p:spPr>
            <a:xfrm>
              <a:off x="3755390" y="1270"/>
              <a:ext cx="0" cy="2029460"/>
            </a:xfrm>
            <a:custGeom>
              <a:avLst/>
              <a:gdLst/>
              <a:ahLst/>
              <a:cxnLst/>
              <a:rect l="0" t="0" r="0" b="0"/>
              <a:pathLst>
                <a:path h="2029460">
                  <a:moveTo>
                    <a:pt x="0" y="0"/>
                  </a:moveTo>
                  <a:lnTo>
                    <a:pt x="0" y="202946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3" name="Shape 267">
              <a:extLst>
                <a:ext uri="{FF2B5EF4-FFF2-40B4-BE49-F238E27FC236}">
                  <a16:creationId xmlns:a16="http://schemas.microsoft.com/office/drawing/2014/main" id="{0960F3F4-DD17-4AE7-B284-1CCF20C2F192}"/>
                </a:ext>
              </a:extLst>
            </p:cNvPr>
            <p:cNvSpPr/>
            <p:nvPr/>
          </p:nvSpPr>
          <p:spPr>
            <a:xfrm>
              <a:off x="4354831" y="0"/>
              <a:ext cx="0" cy="2030730"/>
            </a:xfrm>
            <a:custGeom>
              <a:avLst/>
              <a:gdLst/>
              <a:ahLst/>
              <a:cxnLst/>
              <a:rect l="0" t="0" r="0" b="0"/>
              <a:pathLst>
                <a:path h="2030730">
                  <a:moveTo>
                    <a:pt x="0" y="0"/>
                  </a:moveTo>
                  <a:lnTo>
                    <a:pt x="0" y="20307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4" name="Shape 268">
              <a:extLst>
                <a:ext uri="{FF2B5EF4-FFF2-40B4-BE49-F238E27FC236}">
                  <a16:creationId xmlns:a16="http://schemas.microsoft.com/office/drawing/2014/main" id="{BD8414F2-8544-43EA-8023-087754C4574D}"/>
                </a:ext>
              </a:extLst>
            </p:cNvPr>
            <p:cNvSpPr/>
            <p:nvPr/>
          </p:nvSpPr>
          <p:spPr>
            <a:xfrm>
              <a:off x="4954270" y="0"/>
              <a:ext cx="0" cy="2030730"/>
            </a:xfrm>
            <a:custGeom>
              <a:avLst/>
              <a:gdLst/>
              <a:ahLst/>
              <a:cxnLst/>
              <a:rect l="0" t="0" r="0" b="0"/>
              <a:pathLst>
                <a:path h="2030730">
                  <a:moveTo>
                    <a:pt x="0" y="0"/>
                  </a:moveTo>
                  <a:lnTo>
                    <a:pt x="0" y="20307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5" name="Shape 269">
              <a:extLst>
                <a:ext uri="{FF2B5EF4-FFF2-40B4-BE49-F238E27FC236}">
                  <a16:creationId xmlns:a16="http://schemas.microsoft.com/office/drawing/2014/main" id="{7C8B63F1-6886-40DD-988C-13C14439CB57}"/>
                </a:ext>
              </a:extLst>
            </p:cNvPr>
            <p:cNvSpPr/>
            <p:nvPr/>
          </p:nvSpPr>
          <p:spPr>
            <a:xfrm>
              <a:off x="5553710" y="0"/>
              <a:ext cx="0" cy="2030730"/>
            </a:xfrm>
            <a:custGeom>
              <a:avLst/>
              <a:gdLst/>
              <a:ahLst/>
              <a:cxnLst/>
              <a:rect l="0" t="0" r="0" b="0"/>
              <a:pathLst>
                <a:path h="2030730">
                  <a:moveTo>
                    <a:pt x="0" y="0"/>
                  </a:moveTo>
                  <a:lnTo>
                    <a:pt x="0" y="20307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6" name="Shape 270">
              <a:extLst>
                <a:ext uri="{FF2B5EF4-FFF2-40B4-BE49-F238E27FC236}">
                  <a16:creationId xmlns:a16="http://schemas.microsoft.com/office/drawing/2014/main" id="{1FAAC567-9F17-4283-A80C-777F69126F86}"/>
                </a:ext>
              </a:extLst>
            </p:cNvPr>
            <p:cNvSpPr/>
            <p:nvPr/>
          </p:nvSpPr>
          <p:spPr>
            <a:xfrm>
              <a:off x="6153150" y="0"/>
              <a:ext cx="0" cy="2030730"/>
            </a:xfrm>
            <a:custGeom>
              <a:avLst/>
              <a:gdLst/>
              <a:ahLst/>
              <a:cxnLst/>
              <a:rect l="0" t="0" r="0" b="0"/>
              <a:pathLst>
                <a:path h="2030730">
                  <a:moveTo>
                    <a:pt x="0" y="0"/>
                  </a:moveTo>
                  <a:lnTo>
                    <a:pt x="0" y="20307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77" name="Shape 271">
              <a:extLst>
                <a:ext uri="{FF2B5EF4-FFF2-40B4-BE49-F238E27FC236}">
                  <a16:creationId xmlns:a16="http://schemas.microsoft.com/office/drawing/2014/main" id="{7BF319E8-9BE7-4B31-84B2-D367EC91F507}"/>
                </a:ext>
              </a:extLst>
            </p:cNvPr>
            <p:cNvSpPr/>
            <p:nvPr/>
          </p:nvSpPr>
          <p:spPr>
            <a:xfrm>
              <a:off x="878840" y="443637"/>
              <a:ext cx="480060" cy="0"/>
            </a:xfrm>
            <a:custGeom>
              <a:avLst/>
              <a:gdLst/>
              <a:ahLst/>
              <a:cxnLst/>
              <a:rect l="0" t="0" r="0" b="0"/>
              <a:pathLst>
                <a:path w="480060">
                  <a:moveTo>
                    <a:pt x="0" y="0"/>
                  </a:moveTo>
                  <a:lnTo>
                    <a:pt x="48006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78" name="Rectangle 272">
              <a:extLst>
                <a:ext uri="{FF2B5EF4-FFF2-40B4-BE49-F238E27FC236}">
                  <a16:creationId xmlns:a16="http://schemas.microsoft.com/office/drawing/2014/main" id="{3EE53637-6948-4790-BBB5-BD9523952161}"/>
                </a:ext>
              </a:extLst>
            </p:cNvPr>
            <p:cNvSpPr/>
            <p:nvPr/>
          </p:nvSpPr>
          <p:spPr>
            <a:xfrm>
              <a:off x="0" y="367768"/>
              <a:ext cx="95346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dirty="0">
                  <a:solidFill>
                    <a:srgbClr val="00AE00"/>
                  </a:solidFill>
                  <a:effectLst/>
                  <a:latin typeface="Liberation Sans" panose="020B0604020202020204" pitchFamily="34" charset="0"/>
                  <a:ea typeface="Liberation Sans" panose="020B0604020202020204" pitchFamily="34" charset="0"/>
                </a:rPr>
                <a:t>TAREFA 1</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79" name="Rectangle 273">
              <a:extLst>
                <a:ext uri="{FF2B5EF4-FFF2-40B4-BE49-F238E27FC236}">
                  <a16:creationId xmlns:a16="http://schemas.microsoft.com/office/drawing/2014/main" id="{D0BA642B-BD46-43F7-9B57-3F44E1B99E0F}"/>
                </a:ext>
              </a:extLst>
            </p:cNvPr>
            <p:cNvSpPr/>
            <p:nvPr/>
          </p:nvSpPr>
          <p:spPr>
            <a:xfrm>
              <a:off x="0" y="865607"/>
              <a:ext cx="95346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dirty="0">
                  <a:solidFill>
                    <a:srgbClr val="0047FF"/>
                  </a:solidFill>
                  <a:effectLst/>
                  <a:latin typeface="Liberation Sans" panose="020B0604020202020204" pitchFamily="34" charset="0"/>
                  <a:ea typeface="Liberation Sans" panose="020B0604020202020204" pitchFamily="34" charset="0"/>
                </a:rPr>
                <a:t>TAREFA 2</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80" name="Rectangle 274">
              <a:extLst>
                <a:ext uri="{FF2B5EF4-FFF2-40B4-BE49-F238E27FC236}">
                  <a16:creationId xmlns:a16="http://schemas.microsoft.com/office/drawing/2014/main" id="{2B0860AE-6319-40FE-AE91-3F7FF3204897}"/>
                </a:ext>
              </a:extLst>
            </p:cNvPr>
            <p:cNvSpPr/>
            <p:nvPr/>
          </p:nvSpPr>
          <p:spPr>
            <a:xfrm>
              <a:off x="0" y="1363448"/>
              <a:ext cx="95346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dirty="0">
                  <a:solidFill>
                    <a:srgbClr val="FF0000"/>
                  </a:solidFill>
                  <a:effectLst/>
                  <a:latin typeface="Liberation Sans" panose="020B0604020202020204" pitchFamily="34" charset="0"/>
                  <a:ea typeface="Liberation Sans" panose="020B0604020202020204" pitchFamily="34" charset="0"/>
                </a:rPr>
                <a:t>TAREFA 3</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81" name="Shape 275">
              <a:extLst>
                <a:ext uri="{FF2B5EF4-FFF2-40B4-BE49-F238E27FC236}">
                  <a16:creationId xmlns:a16="http://schemas.microsoft.com/office/drawing/2014/main" id="{20EB9DE9-4A09-4EA6-BB5B-D6F577150A6C}"/>
                </a:ext>
              </a:extLst>
            </p:cNvPr>
            <p:cNvSpPr/>
            <p:nvPr/>
          </p:nvSpPr>
          <p:spPr>
            <a:xfrm>
              <a:off x="2557780" y="442773"/>
              <a:ext cx="591820" cy="0"/>
            </a:xfrm>
            <a:custGeom>
              <a:avLst/>
              <a:gdLst/>
              <a:ahLst/>
              <a:cxnLst/>
              <a:rect l="0" t="0" r="0" b="0"/>
              <a:pathLst>
                <a:path w="591820">
                  <a:moveTo>
                    <a:pt x="0" y="0"/>
                  </a:moveTo>
                  <a:lnTo>
                    <a:pt x="59182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82" name="Shape 276">
              <a:extLst>
                <a:ext uri="{FF2B5EF4-FFF2-40B4-BE49-F238E27FC236}">
                  <a16:creationId xmlns:a16="http://schemas.microsoft.com/office/drawing/2014/main" id="{1733E9F4-33E0-4109-92ED-6EB2532E0C76}"/>
                </a:ext>
              </a:extLst>
            </p:cNvPr>
            <p:cNvSpPr/>
            <p:nvPr/>
          </p:nvSpPr>
          <p:spPr>
            <a:xfrm>
              <a:off x="3164840" y="956389"/>
              <a:ext cx="599440" cy="0"/>
            </a:xfrm>
            <a:custGeom>
              <a:avLst/>
              <a:gdLst/>
              <a:ahLst/>
              <a:cxnLst/>
              <a:rect l="0" t="0" r="0" b="0"/>
              <a:pathLst>
                <a:path w="599440">
                  <a:moveTo>
                    <a:pt x="0" y="0"/>
                  </a:moveTo>
                  <a:lnTo>
                    <a:pt x="59944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83" name="Shape 277">
              <a:extLst>
                <a:ext uri="{FF2B5EF4-FFF2-40B4-BE49-F238E27FC236}">
                  <a16:creationId xmlns:a16="http://schemas.microsoft.com/office/drawing/2014/main" id="{1D104E6E-5D5A-4ACB-9966-4ADF00815E03}"/>
                </a:ext>
              </a:extLst>
            </p:cNvPr>
            <p:cNvSpPr/>
            <p:nvPr/>
          </p:nvSpPr>
          <p:spPr>
            <a:xfrm>
              <a:off x="3765550" y="1471338"/>
              <a:ext cx="599440" cy="0"/>
            </a:xfrm>
            <a:custGeom>
              <a:avLst/>
              <a:gdLst/>
              <a:ahLst/>
              <a:cxnLst/>
              <a:rect l="0" t="0" r="0" b="0"/>
              <a:pathLst>
                <a:path w="599440">
                  <a:moveTo>
                    <a:pt x="0" y="0"/>
                  </a:moveTo>
                  <a:lnTo>
                    <a:pt x="59944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84" name="Shape 278">
              <a:extLst>
                <a:ext uri="{FF2B5EF4-FFF2-40B4-BE49-F238E27FC236}">
                  <a16:creationId xmlns:a16="http://schemas.microsoft.com/office/drawing/2014/main" id="{34B61AD1-0169-478C-894D-C4DE935B57CB}"/>
                </a:ext>
              </a:extLst>
            </p:cNvPr>
            <p:cNvSpPr/>
            <p:nvPr/>
          </p:nvSpPr>
          <p:spPr>
            <a:xfrm>
              <a:off x="4364990" y="447333"/>
              <a:ext cx="591820" cy="0"/>
            </a:xfrm>
            <a:custGeom>
              <a:avLst/>
              <a:gdLst/>
              <a:ahLst/>
              <a:cxnLst/>
              <a:rect l="0" t="0" r="0" b="0"/>
              <a:pathLst>
                <a:path w="591820">
                  <a:moveTo>
                    <a:pt x="0" y="0"/>
                  </a:moveTo>
                  <a:lnTo>
                    <a:pt x="59182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85" name="Shape 279">
              <a:extLst>
                <a:ext uri="{FF2B5EF4-FFF2-40B4-BE49-F238E27FC236}">
                  <a16:creationId xmlns:a16="http://schemas.microsoft.com/office/drawing/2014/main" id="{D2DAC116-F048-4C74-ABA8-079E8A1E2E58}"/>
                </a:ext>
              </a:extLst>
            </p:cNvPr>
            <p:cNvSpPr/>
            <p:nvPr/>
          </p:nvSpPr>
          <p:spPr>
            <a:xfrm>
              <a:off x="4956810" y="956795"/>
              <a:ext cx="599440" cy="0"/>
            </a:xfrm>
            <a:custGeom>
              <a:avLst/>
              <a:gdLst/>
              <a:ahLst/>
              <a:cxnLst/>
              <a:rect l="0" t="0" r="0" b="0"/>
              <a:pathLst>
                <a:path w="599440">
                  <a:moveTo>
                    <a:pt x="0" y="0"/>
                  </a:moveTo>
                  <a:lnTo>
                    <a:pt x="59944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86" name="Shape 280">
              <a:extLst>
                <a:ext uri="{FF2B5EF4-FFF2-40B4-BE49-F238E27FC236}">
                  <a16:creationId xmlns:a16="http://schemas.microsoft.com/office/drawing/2014/main" id="{B37ABB92-B729-4521-8C00-0DB35D5F1809}"/>
                </a:ext>
              </a:extLst>
            </p:cNvPr>
            <p:cNvSpPr/>
            <p:nvPr/>
          </p:nvSpPr>
          <p:spPr>
            <a:xfrm>
              <a:off x="5556250" y="1471744"/>
              <a:ext cx="599440" cy="0"/>
            </a:xfrm>
            <a:custGeom>
              <a:avLst/>
              <a:gdLst/>
              <a:ahLst/>
              <a:cxnLst/>
              <a:rect l="0" t="0" r="0" b="0"/>
              <a:pathLst>
                <a:path w="599440">
                  <a:moveTo>
                    <a:pt x="0" y="0"/>
                  </a:moveTo>
                  <a:lnTo>
                    <a:pt x="59944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39539396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Este chaveamento ou troca de tarefas pode acontecer em diferentes situações:</a:t>
            </a:r>
          </a:p>
          <a:p>
            <a:pPr lvl="1">
              <a:spcBef>
                <a:spcPts val="0"/>
              </a:spcBef>
            </a:pPr>
            <a:r>
              <a:rPr lang="pt-BR" dirty="0"/>
              <a:t>Uma tarefa pode bloquear esperando um recurso (porta serial) estar disponível ou um evento acontecer (tecla pressionada).</a:t>
            </a:r>
          </a:p>
          <a:p>
            <a:pPr lvl="1">
              <a:spcBef>
                <a:spcPts val="0"/>
              </a:spcBef>
            </a:pPr>
            <a:r>
              <a:rPr lang="pt-BR" dirty="0"/>
              <a:t>Uma tarefa pode dormir por um tempo.</a:t>
            </a:r>
          </a:p>
          <a:p>
            <a:pPr lvl="1">
              <a:spcBef>
                <a:spcPts val="0"/>
              </a:spcBef>
            </a:pPr>
            <a:r>
              <a:rPr lang="pt-BR" dirty="0"/>
              <a:t>Uma tarefa pode ser suspensa involuntariamente pelo kernel. Neste caso, chamamos o kernel de </a:t>
            </a:r>
            <a:r>
              <a:rPr lang="pt-BR" dirty="0" err="1"/>
              <a:t>preemptivo</a:t>
            </a:r>
            <a:r>
              <a:rPr lang="pt-BR" dirty="0"/>
              <a:t>.</a:t>
            </a:r>
          </a:p>
          <a:p>
            <a:pPr lvl="0"/>
            <a:r>
              <a:rPr lang="pt-BR" dirty="0"/>
              <a:t>Esta troca de tarefas também é chamada de mudança de contexto (</a:t>
            </a:r>
            <a:r>
              <a:rPr lang="pt-BR" dirty="0" err="1"/>
              <a:t>context</a:t>
            </a:r>
            <a:r>
              <a:rPr lang="pt-BR" dirty="0"/>
              <a:t> </a:t>
            </a:r>
            <a:r>
              <a:rPr lang="pt-BR" dirty="0" err="1"/>
              <a:t>switching</a:t>
            </a:r>
            <a:r>
              <a:rPr lang="pt-BR" dirty="0"/>
              <a:t>).</a:t>
            </a:r>
          </a:p>
          <a:p>
            <a:endParaRPr lang="pt-BR" dirty="0"/>
          </a:p>
        </p:txBody>
      </p:sp>
      <p:sp>
        <p:nvSpPr>
          <p:cNvPr id="2" name="Título 1"/>
          <p:cNvSpPr>
            <a:spLocks noGrp="1"/>
          </p:cNvSpPr>
          <p:nvPr>
            <p:ph type="title"/>
          </p:nvPr>
        </p:nvSpPr>
        <p:spPr/>
        <p:txBody>
          <a:bodyPr/>
          <a:lstStyle/>
          <a:p>
            <a:r>
              <a:rPr lang="pt-BR" dirty="0"/>
              <a:t>MULTITAREFA (cont.)</a:t>
            </a:r>
          </a:p>
        </p:txBody>
      </p:sp>
    </p:spTree>
    <p:extLst>
      <p:ext uri="{BB962C8B-B14F-4D97-AF65-F5344CB8AC3E}">
        <p14:creationId xmlns:p14="http://schemas.microsoft.com/office/powerpoint/2010/main" val="25324473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Enquanto uma tarefa está em execução, ela possui determinado contexto (</a:t>
            </a:r>
            <a:r>
              <a:rPr lang="pt-BR" dirty="0" err="1"/>
              <a:t>stack</a:t>
            </a:r>
            <a:r>
              <a:rPr lang="pt-BR" dirty="0"/>
              <a:t>, registradores da CPU, </a:t>
            </a:r>
            <a:r>
              <a:rPr lang="pt-BR" dirty="0" err="1"/>
              <a:t>etc</a:t>
            </a:r>
            <a:r>
              <a:rPr lang="pt-BR" dirty="0"/>
              <a:t>).</a:t>
            </a:r>
          </a:p>
          <a:p>
            <a:pPr lvl="0"/>
            <a:r>
              <a:rPr lang="pt-BR" dirty="0"/>
              <a:t>Ao mudar a tarefa em execução, o kernel salva o contexto da tarefa a ser suspensa e recupera o contexto da próxima tarefa a ser executada.</a:t>
            </a:r>
          </a:p>
          <a:p>
            <a:pPr lvl="0"/>
            <a:r>
              <a:rPr lang="pt-BR" dirty="0"/>
              <a:t>O controle do contexto de cada uma das tarefas é realizado através da estrutura chamada TCB (</a:t>
            </a:r>
            <a:r>
              <a:rPr lang="pt-BR" dirty="0" err="1"/>
              <a:t>Task</a:t>
            </a:r>
            <a:r>
              <a:rPr lang="pt-BR" dirty="0"/>
              <a:t> </a:t>
            </a:r>
            <a:r>
              <a:rPr lang="pt-BR" dirty="0" err="1"/>
              <a:t>Control</a:t>
            </a:r>
            <a:r>
              <a:rPr lang="pt-BR" dirty="0"/>
              <a:t> </a:t>
            </a:r>
            <a:r>
              <a:rPr lang="pt-BR" dirty="0" err="1"/>
              <a:t>Block</a:t>
            </a:r>
            <a:r>
              <a:rPr lang="pt-BR" dirty="0"/>
              <a:t>).</a:t>
            </a:r>
          </a:p>
          <a:p>
            <a:endParaRPr lang="pt-BR" dirty="0"/>
          </a:p>
        </p:txBody>
      </p:sp>
      <p:sp>
        <p:nvSpPr>
          <p:cNvPr id="2" name="Título 1"/>
          <p:cNvSpPr>
            <a:spLocks noGrp="1"/>
          </p:cNvSpPr>
          <p:nvPr>
            <p:ph type="title"/>
          </p:nvPr>
        </p:nvSpPr>
        <p:spPr/>
        <p:txBody>
          <a:bodyPr/>
          <a:lstStyle/>
          <a:p>
            <a:r>
              <a:rPr lang="pt-BR"/>
              <a:t>MUDANÇA DE CONTEXTO</a:t>
            </a:r>
            <a:endParaRPr lang="pt-BR" dirty="0"/>
          </a:p>
        </p:txBody>
      </p:sp>
    </p:spTree>
    <p:extLst>
      <p:ext uri="{BB962C8B-B14F-4D97-AF65-F5344CB8AC3E}">
        <p14:creationId xmlns:p14="http://schemas.microsoft.com/office/powerpoint/2010/main" val="18780865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O escalonador de tarefas entra em ação durante as mudanças de contexto.</a:t>
            </a:r>
          </a:p>
          <a:p>
            <a:pPr lvl="0"/>
            <a:r>
              <a:rPr lang="pt-BR"/>
              <a:t>Ele é a parte do kernel responsável por decidir qual é a próxima tarefa a ser executada em determinado momento.</a:t>
            </a:r>
          </a:p>
          <a:p>
            <a:pPr lvl="0"/>
            <a:r>
              <a:rPr lang="pt-BR"/>
              <a:t>O algoritmo responsável por decidir qual é a próxima tarefa a ser executada é chamado de política de escalonamento.</a:t>
            </a:r>
          </a:p>
          <a:p>
            <a:endParaRPr lang="pt-BR" dirty="0"/>
          </a:p>
        </p:txBody>
      </p:sp>
      <p:sp>
        <p:nvSpPr>
          <p:cNvPr id="2" name="Título 1"/>
          <p:cNvSpPr>
            <a:spLocks noGrp="1"/>
          </p:cNvSpPr>
          <p:nvPr>
            <p:ph type="title"/>
          </p:nvPr>
        </p:nvSpPr>
        <p:spPr/>
        <p:txBody>
          <a:bodyPr/>
          <a:lstStyle/>
          <a:p>
            <a:r>
              <a:rPr lang="pt-BR"/>
              <a:t>O ESCALONADOR</a:t>
            </a:r>
            <a:endParaRPr lang="pt-BR" dirty="0"/>
          </a:p>
        </p:txBody>
      </p:sp>
    </p:spTree>
    <p:extLst>
      <p:ext uri="{BB962C8B-B14F-4D97-AF65-F5344CB8AC3E}">
        <p14:creationId xmlns:p14="http://schemas.microsoft.com/office/powerpoint/2010/main" val="29323073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a:t>Além do uso da CPU, um kernel de tempo real também precisa gerenciar:</a:t>
            </a:r>
          </a:p>
          <a:p>
            <a:pPr lvl="1"/>
            <a:r>
              <a:rPr lang="pt-BR"/>
              <a:t>A comunicação entre tarefas ou entre interrupções e tarefas.</a:t>
            </a:r>
          </a:p>
          <a:p>
            <a:pPr lvl="1"/>
            <a:r>
              <a:rPr lang="pt-BR"/>
              <a:t>O acesso aos recursos da aplicação (hardware, estruturas de dados, etc).</a:t>
            </a:r>
          </a:p>
          <a:p>
            <a:pPr lvl="1"/>
            <a:r>
              <a:rPr lang="pt-BR"/>
              <a:t>O uso de memória.</a:t>
            </a:r>
          </a:p>
          <a:p>
            <a:pPr lvl="1"/>
            <a:r>
              <a:rPr lang="pt-BR"/>
              <a:t>Prover outras funcionalidades como timers, tracing, etc.</a:t>
            </a:r>
          </a:p>
          <a:p>
            <a:endParaRPr lang="pt-BR" dirty="0"/>
          </a:p>
        </p:txBody>
      </p:sp>
      <p:sp>
        <p:nvSpPr>
          <p:cNvPr id="2" name="Título 1"/>
          <p:cNvSpPr>
            <a:spLocks noGrp="1"/>
          </p:cNvSpPr>
          <p:nvPr>
            <p:ph type="title"/>
          </p:nvPr>
        </p:nvSpPr>
        <p:spPr/>
        <p:txBody>
          <a:bodyPr/>
          <a:lstStyle/>
          <a:p>
            <a:r>
              <a:rPr lang="pt-BR"/>
              <a:t>OUTRAS FUNCIONALIDADES</a:t>
            </a:r>
            <a:endParaRPr lang="pt-BR" dirty="0"/>
          </a:p>
        </p:txBody>
      </p:sp>
    </p:spTree>
    <p:extLst>
      <p:ext uri="{BB962C8B-B14F-4D97-AF65-F5344CB8AC3E}">
        <p14:creationId xmlns:p14="http://schemas.microsoft.com/office/powerpoint/2010/main" val="39082295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3331EED-4B89-40F2-B4C7-64B6C1D5DAA0}"/>
              </a:ext>
            </a:extLst>
          </p:cNvPr>
          <p:cNvSpPr>
            <a:spLocks noGrp="1"/>
          </p:cNvSpPr>
          <p:nvPr>
            <p:ph type="title"/>
          </p:nvPr>
        </p:nvSpPr>
        <p:spPr/>
        <p:txBody>
          <a:bodyPr/>
          <a:lstStyle/>
          <a:p>
            <a:r>
              <a:rPr lang="pt-BR" dirty="0"/>
              <a:t>O </a:t>
            </a:r>
            <a:r>
              <a:rPr lang="pt-BR" dirty="0" err="1"/>
              <a:t>FreeRtos</a:t>
            </a:r>
            <a:endParaRPr lang="pt-BR" dirty="0"/>
          </a:p>
        </p:txBody>
      </p:sp>
      <p:sp>
        <p:nvSpPr>
          <p:cNvPr id="3" name="Espaço Reservado para Texto 2">
            <a:extLst>
              <a:ext uri="{FF2B5EF4-FFF2-40B4-BE49-F238E27FC236}">
                <a16:creationId xmlns:a16="http://schemas.microsoft.com/office/drawing/2014/main" id="{6F97C6B4-48BB-40F8-BF0C-C7552BE024C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4208303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Criado por volta do ano 2000 por Richard Barry, e mantindo pela empresa Real Time Engineers Ltd.</a:t>
            </a:r>
          </a:p>
          <a:p>
            <a:pPr lvl="0"/>
            <a:r>
              <a:rPr lang="pt-BR"/>
              <a:t>RTOS de código aberto mais utilizado no mundo.</a:t>
            </a:r>
          </a:p>
          <a:p>
            <a:pPr lvl="0"/>
            <a:r>
              <a:rPr lang="pt-BR"/>
              <a:t>Site do projeto, com muita documentação disponível: http://www.freertos.org/</a:t>
            </a:r>
            <a:endParaRPr lang="pt-BR" dirty="0"/>
          </a:p>
        </p:txBody>
      </p:sp>
      <p:sp>
        <p:nvSpPr>
          <p:cNvPr id="2" name="Título 1"/>
          <p:cNvSpPr>
            <a:spLocks noGrp="1"/>
          </p:cNvSpPr>
          <p:nvPr>
            <p:ph type="title"/>
          </p:nvPr>
        </p:nvSpPr>
        <p:spPr/>
        <p:txBody>
          <a:bodyPr/>
          <a:lstStyle/>
          <a:p>
            <a:r>
              <a:rPr lang="pt-BR"/>
              <a:t>O FreeRTOS</a:t>
            </a:r>
            <a:endParaRPr lang="pt-BR" dirty="0"/>
          </a:p>
        </p:txBody>
      </p:sp>
    </p:spTree>
    <p:extLst>
      <p:ext uri="{BB962C8B-B14F-4D97-AF65-F5344CB8AC3E}">
        <p14:creationId xmlns:p14="http://schemas.microsoft.com/office/powerpoint/2010/main" val="1433354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359F90-85B0-42B7-A874-B9C5167A990F}"/>
              </a:ext>
            </a:extLst>
          </p:cNvPr>
          <p:cNvSpPr>
            <a:spLocks noGrp="1"/>
          </p:cNvSpPr>
          <p:nvPr>
            <p:ph idx="1"/>
          </p:nvPr>
        </p:nvSpPr>
        <p:spPr/>
        <p:txBody>
          <a:bodyPr/>
          <a:lstStyle/>
          <a:p>
            <a:r>
              <a:rPr lang="pt-BR"/>
              <a:t>Projetado para ser pequeno, simples e fácil de usar.</a:t>
            </a:r>
          </a:p>
          <a:p>
            <a:r>
              <a:rPr lang="pt-BR"/>
              <a:t>Escrito em C, extremamente portável.</a:t>
            </a:r>
          </a:p>
          <a:p>
            <a:r>
              <a:rPr lang="pt-BR"/>
              <a:t>Em uma configuração típica, o kernel do FreeRTOS pode ocupar de 4KB a 9KB de código (ROM/flash) e em torno de 200 bytes de dados (RAM)</a:t>
            </a:r>
            <a:endParaRPr lang="pt-BR" dirty="0"/>
          </a:p>
        </p:txBody>
      </p:sp>
      <p:sp>
        <p:nvSpPr>
          <p:cNvPr id="2" name="Título 1">
            <a:extLst>
              <a:ext uri="{FF2B5EF4-FFF2-40B4-BE49-F238E27FC236}">
                <a16:creationId xmlns:a16="http://schemas.microsoft.com/office/drawing/2014/main" id="{5D2E8A7B-E48E-4F62-B43B-27D95054406D}"/>
              </a:ext>
            </a:extLst>
          </p:cNvPr>
          <p:cNvSpPr>
            <a:spLocks noGrp="1"/>
          </p:cNvSpPr>
          <p:nvPr>
            <p:ph type="title"/>
          </p:nvPr>
        </p:nvSpPr>
        <p:spPr/>
        <p:txBody>
          <a:bodyPr/>
          <a:lstStyle/>
          <a:p>
            <a:r>
              <a:rPr lang="pt-BR"/>
              <a:t>O FreeRTOS</a:t>
            </a:r>
            <a:endParaRPr lang="pt-BR" dirty="0"/>
          </a:p>
        </p:txBody>
      </p:sp>
    </p:spTree>
    <p:extLst>
      <p:ext uri="{BB962C8B-B14F-4D97-AF65-F5344CB8AC3E}">
        <p14:creationId xmlns:p14="http://schemas.microsoft.com/office/powerpoint/2010/main" val="28463756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5FB80D0-DAFD-42FC-B6BA-A007E350D4FA}"/>
              </a:ext>
            </a:extLst>
          </p:cNvPr>
          <p:cNvSpPr>
            <a:spLocks noGrp="1"/>
          </p:cNvSpPr>
          <p:nvPr>
            <p:ph idx="1"/>
          </p:nvPr>
        </p:nvSpPr>
        <p:spPr/>
        <p:txBody>
          <a:bodyPr/>
          <a:lstStyle/>
          <a:p>
            <a:r>
              <a:rPr lang="pt-BR"/>
              <a:t>Kernel pode trabalhar de forma preemptiva ou colaborativa.</a:t>
            </a:r>
          </a:p>
          <a:p>
            <a:r>
              <a:rPr lang="pt-BR"/>
              <a:t>Mutex com suporte à herança de prioridade.</a:t>
            </a:r>
          </a:p>
          <a:p>
            <a:r>
              <a:rPr lang="pt-BR"/>
              <a:t>Capacidades de trace e detecção de stack overflow.</a:t>
            </a:r>
          </a:p>
          <a:p>
            <a:r>
              <a:rPr lang="pt-BR"/>
              <a:t>Sem restrição de quantidade de tarefas que podem ser criadas, ou da quantidade de prioridades.</a:t>
            </a:r>
            <a:endParaRPr lang="pt-BR" dirty="0"/>
          </a:p>
        </p:txBody>
      </p:sp>
      <p:sp>
        <p:nvSpPr>
          <p:cNvPr id="2" name="Título 1">
            <a:extLst>
              <a:ext uri="{FF2B5EF4-FFF2-40B4-BE49-F238E27FC236}">
                <a16:creationId xmlns:a16="http://schemas.microsoft.com/office/drawing/2014/main" id="{41C293C6-A76A-4AE7-A5A2-AD9DE802DB2C}"/>
              </a:ext>
            </a:extLst>
          </p:cNvPr>
          <p:cNvSpPr>
            <a:spLocks noGrp="1"/>
          </p:cNvSpPr>
          <p:nvPr>
            <p:ph type="title"/>
          </p:nvPr>
        </p:nvSpPr>
        <p:spPr/>
        <p:txBody>
          <a:bodyPr/>
          <a:lstStyle/>
          <a:p>
            <a:r>
              <a:rPr lang="pt-BR"/>
              <a:t>O FreeRTOS</a:t>
            </a:r>
            <a:endParaRPr lang="pt-BR" dirty="0"/>
          </a:p>
        </p:txBody>
      </p:sp>
    </p:spTree>
    <p:extLst>
      <p:ext uri="{BB962C8B-B14F-4D97-AF65-F5344CB8AC3E}">
        <p14:creationId xmlns:p14="http://schemas.microsoft.com/office/powerpoint/2010/main" val="36850079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BEA6A01-9B2F-431F-8A2D-888B75E0D93D}"/>
              </a:ext>
            </a:extLst>
          </p:cNvPr>
          <p:cNvSpPr>
            <a:spLocks noGrp="1"/>
          </p:cNvSpPr>
          <p:nvPr>
            <p:ph idx="1"/>
          </p:nvPr>
        </p:nvSpPr>
        <p:spPr/>
        <p:txBody>
          <a:bodyPr/>
          <a:lstStyle/>
          <a:p>
            <a:r>
              <a:rPr lang="pt-BR"/>
              <a:t>Vários projetos e aplicações demo para facilitar o aprendizado.</a:t>
            </a:r>
          </a:p>
          <a:p>
            <a:r>
              <a:rPr lang="pt-BR"/>
              <a:t>Código aberto, sem royalty e com fórum gratuito disponível.</a:t>
            </a:r>
          </a:p>
          <a:p>
            <a:r>
              <a:rPr lang="pt-BR"/>
              <a:t>Ferramentas de desenvolvimento abertas e gratuitas.</a:t>
            </a:r>
          </a:p>
          <a:p>
            <a:r>
              <a:rPr lang="pt-BR"/>
              <a:t>Comunidade grande de usuários.</a:t>
            </a:r>
          </a:p>
          <a:p>
            <a:r>
              <a:rPr lang="pt-BR"/>
              <a:t>Suporte e licença comercial se necessário.</a:t>
            </a:r>
            <a:endParaRPr lang="pt-BR" dirty="0"/>
          </a:p>
        </p:txBody>
      </p:sp>
      <p:sp>
        <p:nvSpPr>
          <p:cNvPr id="2" name="Título 1">
            <a:extLst>
              <a:ext uri="{FF2B5EF4-FFF2-40B4-BE49-F238E27FC236}">
                <a16:creationId xmlns:a16="http://schemas.microsoft.com/office/drawing/2014/main" id="{B4E60975-108C-40FD-A09C-274918225272}"/>
              </a:ext>
            </a:extLst>
          </p:cNvPr>
          <p:cNvSpPr>
            <a:spLocks noGrp="1"/>
          </p:cNvSpPr>
          <p:nvPr>
            <p:ph type="title"/>
          </p:nvPr>
        </p:nvSpPr>
        <p:spPr/>
        <p:txBody>
          <a:bodyPr/>
          <a:lstStyle/>
          <a:p>
            <a:r>
              <a:rPr lang="pt-BR"/>
              <a:t>O FreeRTOS</a:t>
            </a:r>
            <a:endParaRPr lang="pt-BR" dirty="0"/>
          </a:p>
        </p:txBody>
      </p:sp>
    </p:spTree>
    <p:extLst>
      <p:ext uri="{BB962C8B-B14F-4D97-AF65-F5344CB8AC3E}">
        <p14:creationId xmlns:p14="http://schemas.microsoft.com/office/powerpoint/2010/main" val="35281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Sistemas simples</a:t>
            </a:r>
          </a:p>
          <a:p>
            <a:pPr lvl="1"/>
            <a:r>
              <a:rPr lang="pt-BR" dirty="0"/>
              <a:t>Pouca necessidade de temporizações</a:t>
            </a:r>
          </a:p>
          <a:p>
            <a:r>
              <a:rPr lang="pt-BR" dirty="0"/>
              <a:t>Prova de conceitos / Protótipo</a:t>
            </a:r>
          </a:p>
          <a:p>
            <a:r>
              <a:rPr lang="pt-BR" dirty="0"/>
              <a:t>Sistemas de baixo custo</a:t>
            </a:r>
          </a:p>
          <a:p>
            <a:endParaRPr lang="pt-BR" dirty="0"/>
          </a:p>
          <a:p>
            <a:r>
              <a:rPr lang="pt-BR" dirty="0"/>
              <a:t>Separar as funcionalidades em diferentes funções ou arquivos!</a:t>
            </a:r>
          </a:p>
        </p:txBody>
      </p:sp>
      <p:sp>
        <p:nvSpPr>
          <p:cNvPr id="2" name="Título 1"/>
          <p:cNvSpPr>
            <a:spLocks noGrp="1"/>
          </p:cNvSpPr>
          <p:nvPr>
            <p:ph type="title"/>
          </p:nvPr>
        </p:nvSpPr>
        <p:spPr/>
        <p:txBody>
          <a:bodyPr/>
          <a:lstStyle/>
          <a:p>
            <a:r>
              <a:rPr lang="pt-BR" dirty="0"/>
              <a:t>Quando utilizar?</a:t>
            </a:r>
          </a:p>
        </p:txBody>
      </p:sp>
    </p:spTree>
    <p:extLst>
      <p:ext uri="{BB962C8B-B14F-4D97-AF65-F5344CB8AC3E}">
        <p14:creationId xmlns:p14="http://schemas.microsoft.com/office/powerpoint/2010/main" val="30319524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3EAFAE-2F9D-4B88-A312-9FB1C6DECA8E}"/>
              </a:ext>
            </a:extLst>
          </p:cNvPr>
          <p:cNvSpPr>
            <a:spLocks noGrp="1"/>
          </p:cNvSpPr>
          <p:nvPr>
            <p:ph type="title"/>
          </p:nvPr>
        </p:nvSpPr>
        <p:spPr>
          <a:xfrm>
            <a:off x="1219200" y="304800"/>
            <a:ext cx="7772400" cy="628650"/>
          </a:xfrm>
        </p:spPr>
        <p:txBody>
          <a:bodyPr/>
          <a:lstStyle/>
          <a:p>
            <a:r>
              <a:rPr lang="en-US"/>
              <a:t>Licensa</a:t>
            </a:r>
            <a:endParaRPr lang="en-US" dirty="0"/>
          </a:p>
        </p:txBody>
      </p:sp>
      <p:sp>
        <p:nvSpPr>
          <p:cNvPr id="5" name="Espaço Reservado para Conteúdo 4">
            <a:extLst>
              <a:ext uri="{FF2B5EF4-FFF2-40B4-BE49-F238E27FC236}">
                <a16:creationId xmlns:a16="http://schemas.microsoft.com/office/drawing/2014/main" id="{ECCD267E-82E7-4E9E-BFEB-440E966C6065}"/>
              </a:ext>
            </a:extLst>
          </p:cNvPr>
          <p:cNvSpPr>
            <a:spLocks noGrp="1"/>
          </p:cNvSpPr>
          <p:nvPr>
            <p:ph idx="1"/>
          </p:nvPr>
        </p:nvSpPr>
        <p:spPr/>
        <p:txBody>
          <a:bodyPr/>
          <a:lstStyle/>
          <a:p>
            <a:r>
              <a:rPr lang="pt-BR" sz="2400"/>
              <a:t>O FreeRTOS é licenciado pela Real Time Engineers Ltd., sob uma versão modificada da GPL.</a:t>
            </a:r>
          </a:p>
          <a:p>
            <a:r>
              <a:rPr lang="pt-BR" sz="2400"/>
              <a:t>Tem código fonte aberto, não precisa pagar royalties e pode ser usado livremente em aplicações comerciais.</a:t>
            </a:r>
          </a:p>
          <a:p>
            <a:r>
              <a:rPr lang="pt-BR" sz="2400"/>
              <a:t>Não precisa liberar os fontes da sua aplicação se você não recriar as funcionalidades do FreeRTOS.</a:t>
            </a:r>
          </a:p>
          <a:p>
            <a:r>
              <a:rPr lang="pt-BR" sz="2400"/>
              <a:t>Precisa indicar que usa o FreeRTOS (um link para o site é suficiente).</a:t>
            </a:r>
          </a:p>
          <a:p>
            <a:r>
              <a:rPr lang="pt-BR" sz="2400"/>
              <a:t>Qualquer alteração no kernel precisa ser liberada de forma open-source</a:t>
            </a:r>
            <a:endParaRPr lang="pt-BR" sz="2400" dirty="0"/>
          </a:p>
        </p:txBody>
      </p:sp>
    </p:spTree>
    <p:extLst>
      <p:ext uri="{BB962C8B-B14F-4D97-AF65-F5344CB8AC3E}">
        <p14:creationId xmlns:p14="http://schemas.microsoft.com/office/powerpoint/2010/main" val="10413405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6252419-7C52-4B7E-9BCC-8538CEC9CC8D}"/>
              </a:ext>
            </a:extLst>
          </p:cNvPr>
          <p:cNvSpPr>
            <a:spLocks noGrp="1"/>
          </p:cNvSpPr>
          <p:nvPr>
            <p:ph idx="1"/>
          </p:nvPr>
        </p:nvSpPr>
        <p:spPr/>
        <p:txBody>
          <a:bodyPr/>
          <a:lstStyle/>
          <a:p>
            <a:r>
              <a:rPr lang="pt-BR"/>
              <a:t>Versão comercial do FreeRTOS da WITTENSTEIN High Integrity Systems.</a:t>
            </a:r>
          </a:p>
          <a:p>
            <a:pPr lvl="1"/>
            <a:r>
              <a:rPr lang="pt-BR"/>
              <a:t>http://www.openrtos.com/rtos/openrtos/</a:t>
            </a:r>
          </a:p>
          <a:p>
            <a:r>
              <a:rPr lang="pt-BR"/>
              <a:t>Praticamente o mesmo código-fonte, mas sem nenhuma referência à GPL.</a:t>
            </a:r>
          </a:p>
          <a:p>
            <a:r>
              <a:rPr lang="pt-BR"/>
              <a:t>Liberdade para alterar o kernel sem precisar liberar os fontes.</a:t>
            </a:r>
          </a:p>
          <a:p>
            <a:r>
              <a:rPr lang="pt-BR"/>
              <a:t>Acesso à suporte técnico.</a:t>
            </a:r>
          </a:p>
          <a:p>
            <a:r>
              <a:rPr lang="pt-BR"/>
              <a:t>Proteção legal e garantia.</a:t>
            </a:r>
            <a:endParaRPr lang="pt-BR" dirty="0"/>
          </a:p>
        </p:txBody>
      </p:sp>
      <p:sp>
        <p:nvSpPr>
          <p:cNvPr id="2" name="Título 1">
            <a:extLst>
              <a:ext uri="{FF2B5EF4-FFF2-40B4-BE49-F238E27FC236}">
                <a16:creationId xmlns:a16="http://schemas.microsoft.com/office/drawing/2014/main" id="{7EFF27A0-DECB-4B25-BFD2-2F3343B12FC9}"/>
              </a:ext>
            </a:extLst>
          </p:cNvPr>
          <p:cNvSpPr>
            <a:spLocks noGrp="1"/>
          </p:cNvSpPr>
          <p:nvPr>
            <p:ph type="title"/>
          </p:nvPr>
        </p:nvSpPr>
        <p:spPr/>
        <p:txBody>
          <a:bodyPr/>
          <a:lstStyle/>
          <a:p>
            <a:r>
              <a:rPr lang="pt-BR"/>
              <a:t>OpenRTOS</a:t>
            </a:r>
            <a:endParaRPr lang="pt-BR" dirty="0"/>
          </a:p>
        </p:txBody>
      </p:sp>
    </p:spTree>
    <p:extLst>
      <p:ext uri="{BB962C8B-B14F-4D97-AF65-F5344CB8AC3E}">
        <p14:creationId xmlns:p14="http://schemas.microsoft.com/office/powerpoint/2010/main" val="35327980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3D62905-F635-4D7A-A43B-BB1906608F97}"/>
              </a:ext>
            </a:extLst>
          </p:cNvPr>
          <p:cNvSpPr>
            <a:spLocks noGrp="1"/>
          </p:cNvSpPr>
          <p:nvPr>
            <p:ph idx="1"/>
          </p:nvPr>
        </p:nvSpPr>
        <p:spPr/>
        <p:txBody>
          <a:bodyPr/>
          <a:lstStyle/>
          <a:p>
            <a:r>
              <a:rPr lang="pt-BR"/>
              <a:t>Versão comercial e modificada do FreeRTOS, projetada para aplicações críticas.</a:t>
            </a:r>
          </a:p>
          <a:p>
            <a:pPr lvl="1"/>
            <a:r>
              <a:rPr lang="pt-BR"/>
              <a:t>http://www.openrtos.com/rtos/safertos/</a:t>
            </a:r>
          </a:p>
          <a:p>
            <a:r>
              <a:rPr lang="pt-BR"/>
              <a:t>Todas as vantagens da versão comercial (suporte, garantia, etc).</a:t>
            </a:r>
          </a:p>
          <a:p>
            <a:r>
              <a:rPr lang="pt-BR"/>
              <a:t>Certificado para aplicações industriais e médicas.</a:t>
            </a:r>
            <a:endParaRPr lang="pt-BR" dirty="0"/>
          </a:p>
        </p:txBody>
      </p:sp>
      <p:sp>
        <p:nvSpPr>
          <p:cNvPr id="2" name="Título 1">
            <a:extLst>
              <a:ext uri="{FF2B5EF4-FFF2-40B4-BE49-F238E27FC236}">
                <a16:creationId xmlns:a16="http://schemas.microsoft.com/office/drawing/2014/main" id="{D14A0156-05D9-42A3-8633-F029B55B0374}"/>
              </a:ext>
            </a:extLst>
          </p:cNvPr>
          <p:cNvSpPr>
            <a:spLocks noGrp="1"/>
          </p:cNvSpPr>
          <p:nvPr>
            <p:ph type="title"/>
          </p:nvPr>
        </p:nvSpPr>
        <p:spPr/>
        <p:txBody>
          <a:bodyPr/>
          <a:lstStyle/>
          <a:p>
            <a:r>
              <a:rPr lang="pt-BR"/>
              <a:t>SafeRTOS</a:t>
            </a:r>
            <a:endParaRPr lang="pt-BR" dirty="0"/>
          </a:p>
        </p:txBody>
      </p:sp>
    </p:spTree>
    <p:extLst>
      <p:ext uri="{BB962C8B-B14F-4D97-AF65-F5344CB8AC3E}">
        <p14:creationId xmlns:p14="http://schemas.microsoft.com/office/powerpoint/2010/main" val="9548933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3D62905-F635-4D7A-A43B-BB1906608F97}"/>
              </a:ext>
            </a:extLst>
          </p:cNvPr>
          <p:cNvSpPr>
            <a:spLocks noGrp="1"/>
          </p:cNvSpPr>
          <p:nvPr>
            <p:ph idx="1"/>
          </p:nvPr>
        </p:nvSpPr>
        <p:spPr/>
        <p:txBody>
          <a:bodyPr/>
          <a:lstStyle/>
          <a:p>
            <a:r>
              <a:rPr lang="pt-BR" dirty="0"/>
              <a:t>Versão base do FreeRTOS pronto para comunicação com a AWS</a:t>
            </a:r>
          </a:p>
          <a:p>
            <a:pPr lvl="1"/>
            <a:r>
              <a:rPr lang="pt-BR" dirty="0">
                <a:hlinkClick r:id="rId2"/>
              </a:rPr>
              <a:t>https://aws.amazon.com/pt/freertos/</a:t>
            </a:r>
            <a:endParaRPr lang="pt-BR" dirty="0"/>
          </a:p>
          <a:p>
            <a:r>
              <a:rPr lang="pt-BR" dirty="0"/>
              <a:t>Adiciona itens de segurança e protocolos de comunicação (TLS, IP, TCP, UDP, MQTT)</a:t>
            </a:r>
          </a:p>
          <a:p>
            <a:r>
              <a:rPr lang="pt-BR" dirty="0"/>
              <a:t>Possui algumas plataformas de HW parceiros</a:t>
            </a:r>
          </a:p>
        </p:txBody>
      </p:sp>
      <p:sp>
        <p:nvSpPr>
          <p:cNvPr id="2" name="Título 1">
            <a:extLst>
              <a:ext uri="{FF2B5EF4-FFF2-40B4-BE49-F238E27FC236}">
                <a16:creationId xmlns:a16="http://schemas.microsoft.com/office/drawing/2014/main" id="{D14A0156-05D9-42A3-8633-F029B55B0374}"/>
              </a:ext>
            </a:extLst>
          </p:cNvPr>
          <p:cNvSpPr>
            <a:spLocks noGrp="1"/>
          </p:cNvSpPr>
          <p:nvPr>
            <p:ph type="title"/>
          </p:nvPr>
        </p:nvSpPr>
        <p:spPr/>
        <p:txBody>
          <a:bodyPr/>
          <a:lstStyle/>
          <a:p>
            <a:r>
              <a:rPr lang="pt-BR" dirty="0" err="1"/>
              <a:t>Amazon</a:t>
            </a:r>
            <a:r>
              <a:rPr lang="pt-BR" dirty="0"/>
              <a:t> FreeRTOS</a:t>
            </a:r>
          </a:p>
        </p:txBody>
      </p:sp>
    </p:spTree>
    <p:extLst>
      <p:ext uri="{BB962C8B-B14F-4D97-AF65-F5344CB8AC3E}">
        <p14:creationId xmlns:p14="http://schemas.microsoft.com/office/powerpoint/2010/main" val="66303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F80C6B3B-DF99-4E77-8EBB-BC530F7F9F40}"/>
              </a:ext>
            </a:extLst>
          </p:cNvPr>
          <p:cNvSpPr>
            <a:spLocks noGrp="1"/>
          </p:cNvSpPr>
          <p:nvPr>
            <p:ph sz="half" idx="2"/>
          </p:nvPr>
        </p:nvSpPr>
        <p:spPr/>
        <p:txBody>
          <a:bodyPr/>
          <a:lstStyle/>
          <a:p>
            <a:r>
              <a:rPr lang="pt-BR" sz="2000" b="1" dirty="0"/>
              <a:t>FreeRTOS</a:t>
            </a:r>
            <a:br>
              <a:rPr lang="pt-BR" sz="2000" dirty="0"/>
            </a:br>
            <a:r>
              <a:rPr lang="pt-BR" sz="2000" dirty="0"/>
              <a:t>  ¦</a:t>
            </a:r>
            <a:br>
              <a:rPr lang="pt-BR" sz="2000" dirty="0"/>
            </a:br>
            <a:r>
              <a:rPr lang="pt-BR" sz="2000" dirty="0"/>
              <a:t>  +­</a:t>
            </a:r>
            <a:r>
              <a:rPr lang="pt-BR" sz="2000" b="1" dirty="0" err="1"/>
              <a:t>Source</a:t>
            </a:r>
            <a:r>
              <a:rPr lang="pt-BR" sz="2000" dirty="0"/>
              <a:t>             Principais arquivos­ fonte do kernel.</a:t>
            </a:r>
            <a:br>
              <a:rPr lang="pt-BR" sz="2000" dirty="0"/>
            </a:br>
            <a:r>
              <a:rPr lang="pt-BR" sz="2000" dirty="0"/>
              <a:t>  ¦   ¦</a:t>
            </a:r>
            <a:br>
              <a:rPr lang="pt-BR" sz="2000" dirty="0"/>
            </a:br>
            <a:r>
              <a:rPr lang="pt-BR" sz="2000" dirty="0"/>
              <a:t>  ¦   +­</a:t>
            </a:r>
            <a:r>
              <a:rPr lang="pt-BR" sz="2000" b="1" dirty="0"/>
              <a:t>include</a:t>
            </a:r>
            <a:r>
              <a:rPr lang="pt-BR" sz="2000" dirty="0"/>
              <a:t>        Arquivos de cabeçalho do kernel.</a:t>
            </a:r>
            <a:br>
              <a:rPr lang="pt-BR" sz="2000" dirty="0"/>
            </a:br>
            <a:r>
              <a:rPr lang="pt-BR" sz="2000" dirty="0"/>
              <a:t>  ¦   ¦</a:t>
            </a:r>
            <a:br>
              <a:rPr lang="pt-BR" sz="2000" dirty="0"/>
            </a:br>
            <a:r>
              <a:rPr lang="pt-BR" sz="2000" dirty="0"/>
              <a:t>  ¦   +­</a:t>
            </a:r>
            <a:r>
              <a:rPr lang="pt-BR" sz="2000" b="1" dirty="0" err="1"/>
              <a:t>Portable</a:t>
            </a:r>
            <a:r>
              <a:rPr lang="pt-BR" sz="2000" dirty="0"/>
              <a:t>       Porte do kernel.</a:t>
            </a:r>
            <a:br>
              <a:rPr lang="pt-BR" sz="2000" dirty="0"/>
            </a:br>
            <a:r>
              <a:rPr lang="pt-BR" sz="2000" dirty="0"/>
              <a:t>  ¦       ¦</a:t>
            </a:r>
            <a:br>
              <a:rPr lang="pt-BR" sz="2000" dirty="0"/>
            </a:br>
            <a:r>
              <a:rPr lang="pt-BR" sz="2000" dirty="0"/>
              <a:t>  ¦       +­</a:t>
            </a:r>
            <a:r>
              <a:rPr lang="pt-BR" sz="2000" b="1" dirty="0" err="1"/>
              <a:t>Compiler</a:t>
            </a:r>
            <a:r>
              <a:rPr lang="pt-BR" sz="2000" dirty="0"/>
              <a:t> </a:t>
            </a:r>
            <a:r>
              <a:rPr lang="pt-BR" sz="2000" b="1" dirty="0"/>
              <a:t>x</a:t>
            </a:r>
            <a:r>
              <a:rPr lang="pt-BR" sz="2000" dirty="0"/>
              <a:t> Porte do compilador x.</a:t>
            </a:r>
            <a:br>
              <a:rPr lang="pt-BR" sz="2000" dirty="0"/>
            </a:br>
            <a:r>
              <a:rPr lang="pt-BR" sz="2000" dirty="0"/>
              <a:t>  ¦       +­</a:t>
            </a:r>
            <a:r>
              <a:rPr lang="pt-BR" sz="2000" b="1" dirty="0" err="1"/>
              <a:t>Compiler</a:t>
            </a:r>
            <a:r>
              <a:rPr lang="pt-BR" sz="2000" dirty="0"/>
              <a:t> </a:t>
            </a:r>
            <a:r>
              <a:rPr lang="pt-BR" sz="2000" b="1" dirty="0"/>
              <a:t>y</a:t>
            </a:r>
            <a:r>
              <a:rPr lang="pt-BR" sz="2000" dirty="0"/>
              <a:t> Porte do compilador y.</a:t>
            </a:r>
            <a:br>
              <a:rPr lang="pt-BR" sz="2000" dirty="0"/>
            </a:br>
            <a:r>
              <a:rPr lang="pt-BR" sz="2000" dirty="0"/>
              <a:t>  ¦       +­</a:t>
            </a:r>
            <a:r>
              <a:rPr lang="pt-BR" sz="2000" b="1" dirty="0" err="1"/>
              <a:t>MemMang</a:t>
            </a:r>
            <a:r>
              <a:rPr lang="pt-BR" sz="2000" dirty="0"/>
              <a:t>    Implementações de </a:t>
            </a:r>
            <a:r>
              <a:rPr lang="pt-BR" sz="2000" dirty="0" err="1"/>
              <a:t>malloc</a:t>
            </a:r>
            <a:r>
              <a:rPr lang="pt-BR" sz="2000" dirty="0"/>
              <a:t>/</a:t>
            </a:r>
            <a:r>
              <a:rPr lang="pt-BR" sz="2000" dirty="0" err="1"/>
              <a:t>free</a:t>
            </a:r>
            <a:r>
              <a:rPr lang="pt-BR" sz="2000" dirty="0"/>
              <a:t>.</a:t>
            </a:r>
            <a:br>
              <a:rPr lang="pt-BR" sz="2000" dirty="0"/>
            </a:br>
            <a:r>
              <a:rPr lang="pt-BR" sz="2000" dirty="0"/>
              <a:t>  ¦</a:t>
            </a:r>
            <a:br>
              <a:rPr lang="pt-BR" sz="2000" dirty="0"/>
            </a:br>
            <a:r>
              <a:rPr lang="pt-BR" sz="2000" dirty="0"/>
              <a:t>  +­</a:t>
            </a:r>
            <a:r>
              <a:rPr lang="pt-BR" sz="2000" b="1" dirty="0"/>
              <a:t>Demo</a:t>
            </a:r>
            <a:br>
              <a:rPr lang="pt-BR" sz="2000" dirty="0"/>
            </a:br>
            <a:r>
              <a:rPr lang="pt-BR" sz="2000" dirty="0"/>
              <a:t>      ¦</a:t>
            </a:r>
            <a:br>
              <a:rPr lang="pt-BR" sz="2000" dirty="0"/>
            </a:br>
            <a:r>
              <a:rPr lang="pt-BR" sz="2000" dirty="0"/>
              <a:t>      +­</a:t>
            </a:r>
            <a:r>
              <a:rPr lang="pt-BR" sz="2000" b="1" dirty="0"/>
              <a:t>Common</a:t>
            </a:r>
            <a:r>
              <a:rPr lang="pt-BR" sz="2000" dirty="0"/>
              <a:t>         Arquivos comuns dos demos.</a:t>
            </a:r>
            <a:br>
              <a:rPr lang="pt-BR" sz="2000" dirty="0"/>
            </a:br>
            <a:r>
              <a:rPr lang="pt-BR" sz="2000" dirty="0"/>
              <a:t>      +­</a:t>
            </a:r>
            <a:r>
              <a:rPr lang="pt-BR" sz="2000" b="1" dirty="0" err="1"/>
              <a:t>Dir</a:t>
            </a:r>
            <a:r>
              <a:rPr lang="pt-BR" sz="2000" b="1" dirty="0"/>
              <a:t> x          </a:t>
            </a:r>
            <a:r>
              <a:rPr lang="pt-BR" sz="2000" dirty="0"/>
              <a:t>Aplicação demo do porte x.</a:t>
            </a:r>
            <a:br>
              <a:rPr lang="pt-BR" sz="2000" dirty="0"/>
            </a:br>
            <a:r>
              <a:rPr lang="pt-BR" sz="2000" dirty="0"/>
              <a:t>      +­</a:t>
            </a:r>
            <a:r>
              <a:rPr lang="pt-BR" sz="2000" b="1" dirty="0" err="1"/>
              <a:t>Dir</a:t>
            </a:r>
            <a:r>
              <a:rPr lang="pt-BR" sz="2000" b="1" dirty="0"/>
              <a:t> y          </a:t>
            </a:r>
            <a:r>
              <a:rPr lang="pt-BR" sz="2000" dirty="0"/>
              <a:t>Aplicação demo do porte y.</a:t>
            </a:r>
          </a:p>
        </p:txBody>
      </p:sp>
      <p:sp>
        <p:nvSpPr>
          <p:cNvPr id="8" name="Título 7">
            <a:extLst>
              <a:ext uri="{FF2B5EF4-FFF2-40B4-BE49-F238E27FC236}">
                <a16:creationId xmlns:a16="http://schemas.microsoft.com/office/drawing/2014/main" id="{DD52CB3D-8E8D-42D0-AD18-35FBB98D4A4F}"/>
              </a:ext>
            </a:extLst>
          </p:cNvPr>
          <p:cNvSpPr>
            <a:spLocks noGrp="1"/>
          </p:cNvSpPr>
          <p:nvPr>
            <p:ph type="title"/>
          </p:nvPr>
        </p:nvSpPr>
        <p:spPr/>
        <p:txBody>
          <a:bodyPr/>
          <a:lstStyle/>
          <a:p>
            <a:r>
              <a:rPr lang="pt-BR" dirty="0"/>
              <a:t>Estrutura do FreeRTOS</a:t>
            </a:r>
          </a:p>
        </p:txBody>
      </p:sp>
    </p:spTree>
    <p:extLst>
      <p:ext uri="{BB962C8B-B14F-4D97-AF65-F5344CB8AC3E}">
        <p14:creationId xmlns:p14="http://schemas.microsoft.com/office/powerpoint/2010/main" val="33444315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2BEB4C7-7FB0-4C5D-A82E-B71293FD150D}"/>
              </a:ext>
            </a:extLst>
          </p:cNvPr>
          <p:cNvSpPr>
            <a:spLocks noGrp="1"/>
          </p:cNvSpPr>
          <p:nvPr>
            <p:ph type="title"/>
          </p:nvPr>
        </p:nvSpPr>
        <p:spPr>
          <a:xfrm>
            <a:off x="1219200" y="304800"/>
            <a:ext cx="7772400" cy="628650"/>
          </a:xfrm>
        </p:spPr>
        <p:txBody>
          <a:bodyPr/>
          <a:lstStyle/>
          <a:p>
            <a:r>
              <a:rPr lang="pt-BR" dirty="0"/>
              <a:t>Os fontes do FreeRTOS</a:t>
            </a:r>
          </a:p>
        </p:txBody>
      </p:sp>
      <p:sp>
        <p:nvSpPr>
          <p:cNvPr id="5" name="Espaço Reservado para Conteúdo 4">
            <a:extLst>
              <a:ext uri="{FF2B5EF4-FFF2-40B4-BE49-F238E27FC236}">
                <a16:creationId xmlns:a16="http://schemas.microsoft.com/office/drawing/2014/main" id="{4FFB2F80-E59F-467C-A330-F4DD5CD66F21}"/>
              </a:ext>
            </a:extLst>
          </p:cNvPr>
          <p:cNvSpPr>
            <a:spLocks noGrp="1"/>
          </p:cNvSpPr>
          <p:nvPr>
            <p:ph idx="1"/>
          </p:nvPr>
        </p:nvSpPr>
        <p:spPr/>
        <p:txBody>
          <a:bodyPr>
            <a:normAutofit fontScale="85000" lnSpcReduction="20000"/>
          </a:bodyPr>
          <a:lstStyle/>
          <a:p>
            <a:r>
              <a:rPr lang="pt-BR" dirty="0" err="1"/>
              <a:t>tasks.c</a:t>
            </a:r>
            <a:endParaRPr lang="pt-BR" dirty="0"/>
          </a:p>
          <a:p>
            <a:pPr lvl="1"/>
            <a:r>
              <a:rPr lang="pt-BR" dirty="0"/>
              <a:t>manipulação básica das </a:t>
            </a:r>
            <a:r>
              <a:rPr lang="pt-BR" dirty="0" err="1"/>
              <a:t>tasks</a:t>
            </a:r>
            <a:r>
              <a:rPr lang="pt-BR" dirty="0"/>
              <a:t>.</a:t>
            </a:r>
          </a:p>
          <a:p>
            <a:r>
              <a:rPr lang="pt-BR" dirty="0" err="1"/>
              <a:t>list.c</a:t>
            </a:r>
            <a:endParaRPr lang="pt-BR" dirty="0"/>
          </a:p>
          <a:p>
            <a:pPr lvl="1"/>
            <a:r>
              <a:rPr lang="pt-BR" dirty="0"/>
              <a:t>Implementa uma lista para armazenar outros recursos.</a:t>
            </a:r>
          </a:p>
          <a:p>
            <a:r>
              <a:rPr lang="pt-BR" dirty="0" err="1"/>
              <a:t>queue.c</a:t>
            </a:r>
            <a:r>
              <a:rPr lang="pt-BR" dirty="0"/>
              <a:t> </a:t>
            </a:r>
          </a:p>
          <a:p>
            <a:pPr lvl="1"/>
            <a:r>
              <a:rPr lang="en-US" dirty="0" err="1"/>
              <a:t>Implementa</a:t>
            </a:r>
            <a:r>
              <a:rPr lang="en-US" dirty="0"/>
              <a:t> </a:t>
            </a:r>
            <a:r>
              <a:rPr lang="en-US" dirty="0" err="1"/>
              <a:t>os</a:t>
            </a:r>
            <a:r>
              <a:rPr lang="en-US" dirty="0"/>
              <a:t> </a:t>
            </a:r>
            <a:r>
              <a:rPr lang="en-US" dirty="0" err="1"/>
              <a:t>serviços</a:t>
            </a:r>
            <a:r>
              <a:rPr lang="en-US" dirty="0"/>
              <a:t> de fila e </a:t>
            </a:r>
            <a:r>
              <a:rPr lang="en-US" dirty="0" err="1"/>
              <a:t>semáforos</a:t>
            </a:r>
            <a:r>
              <a:rPr lang="en-US" dirty="0"/>
              <a:t>.</a:t>
            </a:r>
          </a:p>
          <a:p>
            <a:r>
              <a:rPr lang="en-US" dirty="0" err="1"/>
              <a:t>timers.c</a:t>
            </a:r>
            <a:endParaRPr lang="en-US" dirty="0"/>
          </a:p>
          <a:p>
            <a:pPr lvl="1"/>
            <a:r>
              <a:rPr lang="en-US" dirty="0" err="1"/>
              <a:t>Implementa</a:t>
            </a:r>
            <a:r>
              <a:rPr lang="en-US" dirty="0"/>
              <a:t> soft-timers.</a:t>
            </a:r>
          </a:p>
          <a:p>
            <a:r>
              <a:rPr lang="en-US" dirty="0" err="1"/>
              <a:t>event_groups.c</a:t>
            </a:r>
            <a:endParaRPr lang="en-US" dirty="0"/>
          </a:p>
          <a:p>
            <a:pPr lvl="1"/>
            <a:r>
              <a:rPr lang="en-US" dirty="0" err="1"/>
              <a:t>Cria</a:t>
            </a:r>
            <a:r>
              <a:rPr lang="en-US" dirty="0"/>
              <a:t> flags que </a:t>
            </a:r>
            <a:r>
              <a:rPr lang="en-US" dirty="0" err="1"/>
              <a:t>podem</a:t>
            </a:r>
            <a:r>
              <a:rPr lang="en-US" dirty="0"/>
              <a:t> </a:t>
            </a:r>
            <a:r>
              <a:rPr lang="en-US" dirty="0" err="1"/>
              <a:t>ser</a:t>
            </a:r>
            <a:r>
              <a:rPr lang="en-US" dirty="0"/>
              <a:t> </a:t>
            </a:r>
            <a:r>
              <a:rPr lang="en-US" dirty="0" err="1"/>
              <a:t>lidas</a:t>
            </a:r>
            <a:r>
              <a:rPr lang="en-US" dirty="0"/>
              <a:t>/</a:t>
            </a:r>
            <a:r>
              <a:rPr lang="en-US" dirty="0" err="1"/>
              <a:t>escritas</a:t>
            </a:r>
            <a:r>
              <a:rPr lang="en-US" dirty="0"/>
              <a:t> </a:t>
            </a:r>
            <a:r>
              <a:rPr lang="en-US" dirty="0" err="1"/>
              <a:t>por</a:t>
            </a:r>
            <a:r>
              <a:rPr lang="en-US" dirty="0"/>
              <a:t> </a:t>
            </a:r>
            <a:r>
              <a:rPr lang="en-US" dirty="0" err="1"/>
              <a:t>diferentes</a:t>
            </a:r>
            <a:r>
              <a:rPr lang="en-US" dirty="0"/>
              <a:t> tasks.</a:t>
            </a:r>
          </a:p>
          <a:p>
            <a:r>
              <a:rPr lang="en-US" dirty="0" err="1"/>
              <a:t>croutine.c</a:t>
            </a:r>
            <a:endParaRPr lang="en-US" dirty="0"/>
          </a:p>
          <a:p>
            <a:pPr lvl="1"/>
            <a:r>
              <a:rPr lang="en-US" dirty="0" err="1"/>
              <a:t>Implementa</a:t>
            </a:r>
            <a:r>
              <a:rPr lang="en-US" dirty="0"/>
              <a:t> as Co-</a:t>
            </a:r>
            <a:r>
              <a:rPr lang="en-US" dirty="0" err="1"/>
              <a:t>rotinas</a:t>
            </a:r>
            <a:r>
              <a:rPr lang="en-US" dirty="0"/>
              <a:t>. </a:t>
            </a:r>
            <a:r>
              <a:rPr lang="en-US" dirty="0" err="1"/>
              <a:t>Elas</a:t>
            </a:r>
            <a:r>
              <a:rPr lang="en-US" dirty="0"/>
              <a:t> </a:t>
            </a:r>
            <a:r>
              <a:rPr lang="en-US" dirty="0" err="1"/>
              <a:t>são</a:t>
            </a:r>
            <a:r>
              <a:rPr lang="en-US" dirty="0"/>
              <a:t> </a:t>
            </a:r>
            <a:r>
              <a:rPr lang="en-US" dirty="0" err="1"/>
              <a:t>usadas</a:t>
            </a:r>
            <a:r>
              <a:rPr lang="en-US" dirty="0"/>
              <a:t> </a:t>
            </a:r>
            <a:r>
              <a:rPr lang="en-US" dirty="0" err="1"/>
              <a:t>apenas</a:t>
            </a:r>
            <a:r>
              <a:rPr lang="en-US" dirty="0"/>
              <a:t> </a:t>
            </a:r>
            <a:r>
              <a:rPr lang="en-US" dirty="0" err="1"/>
              <a:t>em</a:t>
            </a:r>
            <a:r>
              <a:rPr lang="en-US" dirty="0"/>
              <a:t> micros com </a:t>
            </a:r>
            <a:r>
              <a:rPr lang="en-US" dirty="0" err="1"/>
              <a:t>pouquíssimos</a:t>
            </a:r>
            <a:r>
              <a:rPr lang="en-US" dirty="0"/>
              <a:t> </a:t>
            </a:r>
            <a:r>
              <a:rPr lang="en-US" dirty="0" err="1"/>
              <a:t>recursos</a:t>
            </a:r>
            <a:r>
              <a:rPr lang="en-US" dirty="0"/>
              <a:t>.</a:t>
            </a:r>
            <a:endParaRPr lang="pt-BR" dirty="0"/>
          </a:p>
        </p:txBody>
      </p:sp>
    </p:spTree>
    <p:extLst>
      <p:ext uri="{BB962C8B-B14F-4D97-AF65-F5344CB8AC3E}">
        <p14:creationId xmlns:p14="http://schemas.microsoft.com/office/powerpoint/2010/main" val="28673096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9A91C62-294D-4B8A-8FD0-C12803201479}"/>
              </a:ext>
            </a:extLst>
          </p:cNvPr>
          <p:cNvSpPr>
            <a:spLocks noGrp="1"/>
          </p:cNvSpPr>
          <p:nvPr>
            <p:ph type="title"/>
          </p:nvPr>
        </p:nvSpPr>
        <p:spPr>
          <a:xfrm>
            <a:off x="1219200" y="304800"/>
            <a:ext cx="7772400" cy="628650"/>
          </a:xfrm>
        </p:spPr>
        <p:txBody>
          <a:bodyPr>
            <a:normAutofit/>
          </a:bodyPr>
          <a:lstStyle/>
          <a:p>
            <a:r>
              <a:rPr lang="pt-BR" dirty="0"/>
              <a:t>Os arquivos do FreeRTOS</a:t>
            </a:r>
          </a:p>
        </p:txBody>
      </p:sp>
      <p:sp>
        <p:nvSpPr>
          <p:cNvPr id="2" name="Espaço Reservado para Texto 1">
            <a:extLst>
              <a:ext uri="{FF2B5EF4-FFF2-40B4-BE49-F238E27FC236}">
                <a16:creationId xmlns:a16="http://schemas.microsoft.com/office/drawing/2014/main" id="{2916D38B-912F-4303-AF30-B0DCC862DE0F}"/>
              </a:ext>
            </a:extLst>
          </p:cNvPr>
          <p:cNvSpPr>
            <a:spLocks noGrp="1"/>
          </p:cNvSpPr>
          <p:nvPr>
            <p:ph sz="half" idx="2"/>
          </p:nvPr>
        </p:nvSpPr>
        <p:spPr/>
        <p:txBody>
          <a:bodyPr/>
          <a:lstStyle/>
          <a:p>
            <a:r>
              <a:rPr lang="pt-BR" dirty="0"/>
              <a:t>FreeRTOS</a:t>
            </a:r>
            <a:br>
              <a:rPr lang="pt-BR" dirty="0"/>
            </a:br>
            <a:r>
              <a:rPr lang="pt-BR" dirty="0"/>
              <a:t>│</a:t>
            </a:r>
            <a:br>
              <a:rPr lang="pt-BR" dirty="0"/>
            </a:br>
            <a:r>
              <a:rPr lang="pt-BR" dirty="0"/>
              <a:t>└─</a:t>
            </a:r>
            <a:r>
              <a:rPr lang="pt-BR" dirty="0" err="1"/>
              <a:t>Source</a:t>
            </a:r>
            <a:br>
              <a:rPr lang="pt-BR" dirty="0"/>
            </a:br>
            <a:r>
              <a:rPr lang="pt-BR" dirty="0"/>
              <a:t>   │</a:t>
            </a:r>
            <a:br>
              <a:rPr lang="pt-BR" dirty="0"/>
            </a:br>
            <a:r>
              <a:rPr lang="pt-BR" dirty="0"/>
              <a:t>   ├─</a:t>
            </a:r>
            <a:r>
              <a:rPr lang="pt-BR" dirty="0" err="1"/>
              <a:t>tasks.c</a:t>
            </a:r>
            <a:r>
              <a:rPr lang="pt-BR" dirty="0"/>
              <a:t>        - obrigatório</a:t>
            </a:r>
            <a:br>
              <a:rPr lang="pt-BR" dirty="0"/>
            </a:br>
            <a:r>
              <a:rPr lang="pt-BR" dirty="0"/>
              <a:t>   ├─</a:t>
            </a:r>
            <a:r>
              <a:rPr lang="pt-BR" dirty="0" err="1"/>
              <a:t>list.c</a:t>
            </a:r>
            <a:r>
              <a:rPr lang="pt-BR" dirty="0"/>
              <a:t>         - obrigatório</a:t>
            </a:r>
            <a:br>
              <a:rPr lang="pt-BR" dirty="0"/>
            </a:br>
            <a:r>
              <a:rPr lang="pt-BR" dirty="0"/>
              <a:t>   ├─</a:t>
            </a:r>
            <a:r>
              <a:rPr lang="pt-BR" dirty="0" err="1"/>
              <a:t>queue.c</a:t>
            </a:r>
            <a:r>
              <a:rPr lang="pt-BR" dirty="0"/>
              <a:t>        - quase sempre utilizado</a:t>
            </a:r>
            <a:br>
              <a:rPr lang="pt-BR" dirty="0"/>
            </a:br>
            <a:r>
              <a:rPr lang="pt-BR" dirty="0"/>
              <a:t>   ├─</a:t>
            </a:r>
            <a:r>
              <a:rPr lang="pt-BR" dirty="0" err="1"/>
              <a:t>timers.c</a:t>
            </a:r>
            <a:r>
              <a:rPr lang="pt-BR" dirty="0"/>
              <a:t>       - opcional</a:t>
            </a:r>
            <a:br>
              <a:rPr lang="pt-BR" dirty="0"/>
            </a:br>
            <a:r>
              <a:rPr lang="pt-BR" dirty="0"/>
              <a:t>   ├─</a:t>
            </a:r>
            <a:r>
              <a:rPr lang="pt-BR" dirty="0" err="1"/>
              <a:t>event_groups.c</a:t>
            </a:r>
            <a:r>
              <a:rPr lang="pt-BR" dirty="0"/>
              <a:t> - opcional</a:t>
            </a:r>
            <a:br>
              <a:rPr lang="pt-BR" dirty="0"/>
            </a:br>
            <a:r>
              <a:rPr lang="pt-BR" dirty="0"/>
              <a:t>   └─</a:t>
            </a:r>
            <a:r>
              <a:rPr lang="pt-BR" dirty="0" err="1"/>
              <a:t>croutine.c</a:t>
            </a:r>
            <a:r>
              <a:rPr lang="pt-BR" dirty="0"/>
              <a:t>     - opcional </a:t>
            </a:r>
            <a:br>
              <a:rPr lang="pt-BR" dirty="0"/>
            </a:br>
            <a:endParaRPr lang="pt-BR" dirty="0"/>
          </a:p>
        </p:txBody>
      </p:sp>
    </p:spTree>
    <p:extLst>
      <p:ext uri="{BB962C8B-B14F-4D97-AF65-F5344CB8AC3E}">
        <p14:creationId xmlns:p14="http://schemas.microsoft.com/office/powerpoint/2010/main" val="7094894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389D5B-C5C0-4CF0-9C79-DFF3ECB0CB83}"/>
              </a:ext>
            </a:extLst>
          </p:cNvPr>
          <p:cNvSpPr>
            <a:spLocks noGrp="1"/>
          </p:cNvSpPr>
          <p:nvPr>
            <p:ph type="title"/>
          </p:nvPr>
        </p:nvSpPr>
        <p:spPr>
          <a:xfrm>
            <a:off x="1219200" y="304800"/>
            <a:ext cx="7772400" cy="628650"/>
          </a:xfrm>
        </p:spPr>
        <p:txBody>
          <a:bodyPr/>
          <a:lstStyle/>
          <a:p>
            <a:r>
              <a:rPr lang="pt-BR" dirty="0" err="1"/>
              <a:t>Ports</a:t>
            </a:r>
            <a:endParaRPr lang="pt-BR" dirty="0"/>
          </a:p>
        </p:txBody>
      </p:sp>
      <p:sp>
        <p:nvSpPr>
          <p:cNvPr id="5" name="Espaço Reservado para Conteúdo 4">
            <a:extLst>
              <a:ext uri="{FF2B5EF4-FFF2-40B4-BE49-F238E27FC236}">
                <a16:creationId xmlns:a16="http://schemas.microsoft.com/office/drawing/2014/main" id="{1D6E5847-17CA-425C-A254-2C3BBDE72C36}"/>
              </a:ext>
            </a:extLst>
          </p:cNvPr>
          <p:cNvSpPr>
            <a:spLocks noGrp="1"/>
          </p:cNvSpPr>
          <p:nvPr>
            <p:ph idx="1"/>
          </p:nvPr>
        </p:nvSpPr>
        <p:spPr/>
        <p:txBody>
          <a:bodyPr/>
          <a:lstStyle/>
          <a:p>
            <a:r>
              <a:rPr lang="pt-BR" dirty="0"/>
              <a:t>FreeRTOS está portado para</a:t>
            </a:r>
          </a:p>
          <a:p>
            <a:pPr lvl="1"/>
            <a:r>
              <a:rPr lang="pt-BR" dirty="0"/>
              <a:t>26 fabricantes</a:t>
            </a:r>
          </a:p>
          <a:p>
            <a:pPr lvl="1"/>
            <a:r>
              <a:rPr lang="pt-BR" dirty="0"/>
              <a:t>70 arquiteturas</a:t>
            </a:r>
          </a:p>
          <a:p>
            <a:r>
              <a:rPr lang="pt-BR" dirty="0"/>
              <a:t>Os códigos que definem o </a:t>
            </a:r>
            <a:r>
              <a:rPr lang="pt-BR" dirty="0" err="1"/>
              <a:t>port</a:t>
            </a:r>
            <a:endParaRPr lang="pt-BR" dirty="0"/>
          </a:p>
          <a:p>
            <a:pPr lvl="1"/>
            <a:r>
              <a:rPr lang="pt-BR" dirty="0" err="1"/>
              <a:t>port.c</a:t>
            </a:r>
            <a:endParaRPr lang="pt-BR" dirty="0"/>
          </a:p>
          <a:p>
            <a:pPr lvl="1"/>
            <a:r>
              <a:rPr lang="pt-BR" dirty="0" err="1"/>
              <a:t>portmacro.h</a:t>
            </a:r>
            <a:endParaRPr lang="pt-BR" dirty="0"/>
          </a:p>
          <a:p>
            <a:r>
              <a:rPr lang="pt-BR" dirty="0"/>
              <a:t>Códigos auxiliares</a:t>
            </a:r>
          </a:p>
          <a:p>
            <a:pPr lvl="1"/>
            <a:r>
              <a:rPr lang="pt-BR" dirty="0"/>
              <a:t>portasm.asm / </a:t>
            </a:r>
            <a:r>
              <a:rPr lang="pt-BR" dirty="0" err="1"/>
              <a:t>portasm.s</a:t>
            </a:r>
            <a:endParaRPr lang="pt-BR" dirty="0"/>
          </a:p>
          <a:p>
            <a:pPr lvl="1"/>
            <a:r>
              <a:rPr lang="pt-BR" dirty="0" err="1"/>
              <a:t>portisr.c</a:t>
            </a:r>
            <a:endParaRPr lang="pt-BR" dirty="0"/>
          </a:p>
        </p:txBody>
      </p:sp>
    </p:spTree>
    <p:extLst>
      <p:ext uri="{BB962C8B-B14F-4D97-AF65-F5344CB8AC3E}">
        <p14:creationId xmlns:p14="http://schemas.microsoft.com/office/powerpoint/2010/main" val="18178309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644E718-8DBA-47A1-B676-1D5D83C1BF9A}"/>
              </a:ext>
            </a:extLst>
          </p:cNvPr>
          <p:cNvSpPr>
            <a:spLocks noGrp="1"/>
          </p:cNvSpPr>
          <p:nvPr>
            <p:ph type="title"/>
          </p:nvPr>
        </p:nvSpPr>
        <p:spPr>
          <a:xfrm>
            <a:off x="1219200" y="304800"/>
            <a:ext cx="7772400" cy="628650"/>
          </a:xfrm>
        </p:spPr>
        <p:txBody>
          <a:bodyPr/>
          <a:lstStyle/>
          <a:p>
            <a:r>
              <a:rPr lang="pt-BR" dirty="0"/>
              <a:t>Estrutura dos </a:t>
            </a:r>
            <a:r>
              <a:rPr lang="pt-BR" dirty="0" err="1"/>
              <a:t>ports</a:t>
            </a:r>
            <a:endParaRPr lang="pt-BR" dirty="0"/>
          </a:p>
        </p:txBody>
      </p:sp>
      <p:sp>
        <p:nvSpPr>
          <p:cNvPr id="4" name="Espaço Reservado para Texto 3">
            <a:extLst>
              <a:ext uri="{FF2B5EF4-FFF2-40B4-BE49-F238E27FC236}">
                <a16:creationId xmlns:a16="http://schemas.microsoft.com/office/drawing/2014/main" id="{228614ED-685E-4D03-9D25-1BB2195E3C24}"/>
              </a:ext>
            </a:extLst>
          </p:cNvPr>
          <p:cNvSpPr>
            <a:spLocks noGrp="1"/>
          </p:cNvSpPr>
          <p:nvPr>
            <p:ph sz="half" idx="2"/>
          </p:nvPr>
        </p:nvSpPr>
        <p:spPr/>
        <p:txBody>
          <a:bodyPr/>
          <a:lstStyle/>
          <a:p>
            <a:r>
              <a:rPr lang="pt-BR" b="1" dirty="0" err="1"/>
              <a:t>Source</a:t>
            </a:r>
            <a:br>
              <a:rPr lang="pt-BR" dirty="0"/>
            </a:br>
            <a:r>
              <a:rPr lang="pt-BR" dirty="0"/>
              <a:t>  └─</a:t>
            </a:r>
            <a:r>
              <a:rPr lang="pt-BR" b="1" dirty="0" err="1"/>
              <a:t>portable</a:t>
            </a:r>
            <a:br>
              <a:rPr lang="pt-BR" dirty="0"/>
            </a:br>
            <a:r>
              <a:rPr lang="pt-BR" dirty="0"/>
              <a:t>     │</a:t>
            </a:r>
            <a:br>
              <a:rPr lang="pt-BR" dirty="0"/>
            </a:br>
            <a:r>
              <a:rPr lang="pt-BR" dirty="0"/>
              <a:t>     ├─</a:t>
            </a:r>
            <a:r>
              <a:rPr lang="pt-BR" dirty="0" err="1"/>
              <a:t>MemMang</a:t>
            </a:r>
            <a:br>
              <a:rPr lang="pt-BR" dirty="0"/>
            </a:br>
            <a:r>
              <a:rPr lang="pt-BR" dirty="0"/>
              <a:t>     │</a:t>
            </a:r>
            <a:br>
              <a:rPr lang="pt-BR" dirty="0"/>
            </a:br>
            <a:r>
              <a:rPr lang="pt-BR" dirty="0"/>
              <a:t>     ├─[</a:t>
            </a:r>
            <a:r>
              <a:rPr lang="pt-BR" dirty="0" err="1"/>
              <a:t>compiler</a:t>
            </a:r>
            <a:r>
              <a:rPr lang="pt-BR" dirty="0"/>
              <a:t> 1]</a:t>
            </a:r>
            <a:br>
              <a:rPr lang="pt-BR" dirty="0"/>
            </a:br>
            <a:r>
              <a:rPr lang="pt-BR" dirty="0"/>
              <a:t>     │   ├─[</a:t>
            </a:r>
            <a:r>
              <a:rPr lang="pt-BR" dirty="0" err="1"/>
              <a:t>architecture</a:t>
            </a:r>
            <a:r>
              <a:rPr lang="pt-BR" dirty="0"/>
              <a:t> 1]</a:t>
            </a:r>
            <a:br>
              <a:rPr lang="pt-BR" dirty="0"/>
            </a:br>
            <a:r>
              <a:rPr lang="pt-BR" dirty="0"/>
              <a:t>     │   └─[</a:t>
            </a:r>
            <a:r>
              <a:rPr lang="pt-BR" dirty="0" err="1"/>
              <a:t>architecture</a:t>
            </a:r>
            <a:r>
              <a:rPr lang="pt-BR" dirty="0"/>
              <a:t> 2]</a:t>
            </a:r>
          </a:p>
          <a:p>
            <a:r>
              <a:rPr lang="pt-BR" dirty="0"/>
              <a:t>     ├─</a:t>
            </a:r>
            <a:r>
              <a:rPr lang="pt-BR" b="1" dirty="0"/>
              <a:t>MPLAB</a:t>
            </a:r>
            <a:br>
              <a:rPr lang="pt-BR" dirty="0"/>
            </a:br>
            <a:r>
              <a:rPr lang="pt-BR" dirty="0"/>
              <a:t>     │   ├─PIC18</a:t>
            </a:r>
          </a:p>
          <a:p>
            <a:r>
              <a:rPr lang="pt-BR" dirty="0"/>
              <a:t>     │   └─</a:t>
            </a:r>
            <a:r>
              <a:rPr lang="pt-BR" b="1" dirty="0"/>
              <a:t>PIC32MX</a:t>
            </a:r>
            <a:br>
              <a:rPr lang="pt-BR" dirty="0"/>
            </a:br>
            <a:r>
              <a:rPr lang="pt-BR" dirty="0"/>
              <a:t>     └─[</a:t>
            </a:r>
            <a:r>
              <a:rPr lang="pt-BR" dirty="0" err="1"/>
              <a:t>compiler</a:t>
            </a:r>
            <a:r>
              <a:rPr lang="pt-BR" dirty="0"/>
              <a:t> 2]</a:t>
            </a:r>
            <a:br>
              <a:rPr lang="pt-BR" dirty="0"/>
            </a:br>
            <a:r>
              <a:rPr lang="pt-BR" dirty="0"/>
              <a:t>         ├─[</a:t>
            </a:r>
            <a:r>
              <a:rPr lang="pt-BR" dirty="0" err="1"/>
              <a:t>architecture</a:t>
            </a:r>
            <a:r>
              <a:rPr lang="pt-BR" dirty="0"/>
              <a:t> 1]</a:t>
            </a:r>
            <a:br>
              <a:rPr lang="pt-BR" dirty="0"/>
            </a:br>
            <a:r>
              <a:rPr lang="pt-BR" dirty="0"/>
              <a:t>         └─[etc.] </a:t>
            </a:r>
            <a:br>
              <a:rPr lang="pt-BR" dirty="0"/>
            </a:br>
            <a:endParaRPr lang="pt-BR" dirty="0"/>
          </a:p>
        </p:txBody>
      </p:sp>
    </p:spTree>
    <p:extLst>
      <p:ext uri="{BB962C8B-B14F-4D97-AF65-F5344CB8AC3E}">
        <p14:creationId xmlns:p14="http://schemas.microsoft.com/office/powerpoint/2010/main" val="30283969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53371FD-F799-40CB-80DE-1CC772DECCD6}"/>
              </a:ext>
            </a:extLst>
          </p:cNvPr>
          <p:cNvSpPr>
            <a:spLocks noGrp="1"/>
          </p:cNvSpPr>
          <p:nvPr>
            <p:ph type="title"/>
          </p:nvPr>
        </p:nvSpPr>
        <p:spPr>
          <a:xfrm>
            <a:off x="1219200" y="304800"/>
            <a:ext cx="7772400" cy="628650"/>
          </a:xfrm>
        </p:spPr>
        <p:txBody>
          <a:bodyPr>
            <a:normAutofit/>
          </a:bodyPr>
          <a:lstStyle/>
          <a:p>
            <a:r>
              <a:rPr lang="pt-BR" dirty="0"/>
              <a:t>Includes</a:t>
            </a:r>
          </a:p>
        </p:txBody>
      </p:sp>
      <p:sp>
        <p:nvSpPr>
          <p:cNvPr id="7" name="Espaço Reservado para Conteúdo 6">
            <a:extLst>
              <a:ext uri="{FF2B5EF4-FFF2-40B4-BE49-F238E27FC236}">
                <a16:creationId xmlns:a16="http://schemas.microsoft.com/office/drawing/2014/main" id="{F4F691CB-D82C-45C2-B766-78B91BDC8232}"/>
              </a:ext>
            </a:extLst>
          </p:cNvPr>
          <p:cNvSpPr>
            <a:spLocks noGrp="1"/>
          </p:cNvSpPr>
          <p:nvPr>
            <p:ph idx="1"/>
          </p:nvPr>
        </p:nvSpPr>
        <p:spPr/>
        <p:txBody>
          <a:bodyPr>
            <a:normAutofit/>
          </a:bodyPr>
          <a:lstStyle/>
          <a:p>
            <a:r>
              <a:rPr lang="en-US" dirty="0"/>
              <a:t>É </a:t>
            </a:r>
            <a:r>
              <a:rPr lang="en-US" dirty="0" err="1"/>
              <a:t>necessário</a:t>
            </a:r>
            <a:r>
              <a:rPr lang="en-US" dirty="0"/>
              <a:t> </a:t>
            </a:r>
            <a:r>
              <a:rPr lang="en-US" dirty="0" err="1"/>
              <a:t>incluir</a:t>
            </a:r>
            <a:r>
              <a:rPr lang="en-US" dirty="0"/>
              <a:t> 3 paths:</a:t>
            </a:r>
          </a:p>
          <a:p>
            <a:pPr lvl="1"/>
            <a:r>
              <a:rPr lang="en-US" dirty="0"/>
              <a:t>1. Para </a:t>
            </a:r>
            <a:r>
              <a:rPr lang="en-US" dirty="0" err="1"/>
              <a:t>os</a:t>
            </a:r>
            <a:r>
              <a:rPr lang="en-US" dirty="0"/>
              <a:t> headers do FreeRTOS </a:t>
            </a:r>
          </a:p>
          <a:p>
            <a:pPr lvl="2"/>
            <a:r>
              <a:rPr lang="en-US" dirty="0"/>
              <a:t>FreeRTOS/Source/include.</a:t>
            </a:r>
          </a:p>
          <a:p>
            <a:pPr lvl="1"/>
            <a:r>
              <a:rPr lang="en-US" dirty="0"/>
              <a:t>2. Para o port </a:t>
            </a:r>
            <a:r>
              <a:rPr lang="en-US" dirty="0" err="1"/>
              <a:t>em</a:t>
            </a:r>
            <a:r>
              <a:rPr lang="en-US" dirty="0"/>
              <a:t> </a:t>
            </a:r>
            <a:r>
              <a:rPr lang="en-US" dirty="0" err="1"/>
              <a:t>uso</a:t>
            </a:r>
            <a:endParaRPr lang="en-US" dirty="0"/>
          </a:p>
          <a:p>
            <a:pPr lvl="2"/>
            <a:r>
              <a:rPr lang="en-US" dirty="0"/>
              <a:t>FreeRTOS/Source/portable/[</a:t>
            </a:r>
            <a:r>
              <a:rPr lang="en-US" i="1" dirty="0"/>
              <a:t>compiler</a:t>
            </a:r>
            <a:r>
              <a:rPr lang="en-US" dirty="0"/>
              <a:t>]/[</a:t>
            </a:r>
            <a:r>
              <a:rPr lang="en-US" i="1" dirty="0"/>
              <a:t>architecture</a:t>
            </a:r>
            <a:r>
              <a:rPr lang="en-US" dirty="0"/>
              <a:t>] </a:t>
            </a:r>
          </a:p>
          <a:p>
            <a:pPr lvl="1"/>
            <a:r>
              <a:rPr lang="en-US" dirty="0"/>
              <a:t>3. Para o </a:t>
            </a:r>
            <a:r>
              <a:rPr lang="en-US" dirty="0" err="1"/>
              <a:t>aequivo</a:t>
            </a:r>
            <a:r>
              <a:rPr lang="en-US" dirty="0"/>
              <a:t> </a:t>
            </a:r>
            <a:r>
              <a:rPr lang="en-US" dirty="0" err="1"/>
              <a:t>FreeRTOSConfig.h</a:t>
            </a:r>
            <a:endParaRPr lang="en-US" dirty="0"/>
          </a:p>
          <a:p>
            <a:pPr lvl="2"/>
            <a:r>
              <a:rPr lang="en-US" dirty="0" err="1"/>
              <a:t>Normalmente</a:t>
            </a:r>
            <a:r>
              <a:rPr lang="en-US" dirty="0"/>
              <a:t> </a:t>
            </a:r>
            <a:r>
              <a:rPr lang="en-US" dirty="0" err="1"/>
              <a:t>dentro</a:t>
            </a:r>
            <a:r>
              <a:rPr lang="en-US" dirty="0"/>
              <a:t> do source do </a:t>
            </a:r>
            <a:r>
              <a:rPr lang="en-US" dirty="0" err="1"/>
              <a:t>projeto</a:t>
            </a:r>
            <a:endParaRPr lang="pt-BR" dirty="0"/>
          </a:p>
        </p:txBody>
      </p:sp>
    </p:spTree>
    <p:extLst>
      <p:ext uri="{BB962C8B-B14F-4D97-AF65-F5344CB8AC3E}">
        <p14:creationId xmlns:p14="http://schemas.microsoft.com/office/powerpoint/2010/main" val="287133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a:t>Interrupt</a:t>
            </a:r>
            <a:r>
              <a:rPr lang="pt-BR" dirty="0"/>
              <a:t> </a:t>
            </a:r>
            <a:r>
              <a:rPr lang="pt-BR" dirty="0" err="1"/>
              <a:t>control</a:t>
            </a:r>
            <a:r>
              <a:rPr lang="pt-BR" dirty="0"/>
              <a:t> system</a:t>
            </a:r>
          </a:p>
        </p:txBody>
      </p:sp>
      <p:sp>
        <p:nvSpPr>
          <p:cNvPr id="3" name="Espaço Reservado para Texto 2">
            <a:extLst>
              <a:ext uri="{FF2B5EF4-FFF2-40B4-BE49-F238E27FC236}">
                <a16:creationId xmlns:a16="http://schemas.microsoft.com/office/drawing/2014/main" id="{32C70E37-20C4-40A5-8D67-D951E16D0E6C}"/>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651237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B623E-F4DD-4021-9C11-549997F09759}"/>
              </a:ext>
            </a:extLst>
          </p:cNvPr>
          <p:cNvSpPr>
            <a:spLocks noGrp="1"/>
          </p:cNvSpPr>
          <p:nvPr>
            <p:ph type="title"/>
          </p:nvPr>
        </p:nvSpPr>
        <p:spPr>
          <a:xfrm>
            <a:off x="1219200" y="304800"/>
            <a:ext cx="7772400" cy="628650"/>
          </a:xfrm>
        </p:spPr>
        <p:txBody>
          <a:bodyPr/>
          <a:lstStyle/>
          <a:p>
            <a:r>
              <a:rPr lang="pt-BR"/>
              <a:t>FreeRTOS config.h</a:t>
            </a:r>
            <a:endParaRPr lang="pt-BR" dirty="0"/>
          </a:p>
        </p:txBody>
      </p:sp>
      <p:sp>
        <p:nvSpPr>
          <p:cNvPr id="8" name="Espaço Reservado para Texto 7">
            <a:extLst>
              <a:ext uri="{FF2B5EF4-FFF2-40B4-BE49-F238E27FC236}">
                <a16:creationId xmlns:a16="http://schemas.microsoft.com/office/drawing/2014/main" id="{91E29283-C28A-4C78-9F21-14B939C7AF9A}"/>
              </a:ext>
            </a:extLst>
          </p:cNvPr>
          <p:cNvSpPr>
            <a:spLocks noGrp="1"/>
          </p:cNvSpPr>
          <p:nvPr>
            <p:ph sz="half" idx="2"/>
          </p:nvPr>
        </p:nvSpPr>
        <p:spPr/>
        <p:txBody>
          <a:bodyPr/>
          <a:lstStyle/>
          <a:p>
            <a:r>
              <a:rPr lang="pt-BR" sz="2000" b="1" dirty="0"/>
              <a:t>#define </a:t>
            </a:r>
            <a:r>
              <a:rPr lang="pt-BR" sz="2000" dirty="0" err="1"/>
              <a:t>configUSE_PREEMPTION</a:t>
            </a:r>
            <a:r>
              <a:rPr lang="pt-BR" sz="2000" dirty="0"/>
              <a:t> 1</a:t>
            </a:r>
            <a:br>
              <a:rPr lang="pt-BR" sz="2000" dirty="0"/>
            </a:br>
            <a:r>
              <a:rPr lang="pt-BR" sz="2000" b="1" dirty="0"/>
              <a:t>#define </a:t>
            </a:r>
            <a:r>
              <a:rPr lang="pt-BR" sz="2000" dirty="0" err="1"/>
              <a:t>configCPU_CLOCK_HZ</a:t>
            </a:r>
            <a:r>
              <a:rPr lang="pt-BR" sz="2000" dirty="0"/>
              <a:t> 58982400</a:t>
            </a:r>
            <a:br>
              <a:rPr lang="pt-BR" sz="2000" dirty="0"/>
            </a:br>
            <a:r>
              <a:rPr lang="pt-BR" sz="2000" b="1" dirty="0"/>
              <a:t>#define </a:t>
            </a:r>
            <a:r>
              <a:rPr lang="pt-BR" sz="2000" dirty="0" err="1"/>
              <a:t>configTICK_RATE_HZ</a:t>
            </a:r>
            <a:r>
              <a:rPr lang="pt-BR" sz="2000" dirty="0"/>
              <a:t> 250</a:t>
            </a:r>
            <a:br>
              <a:rPr lang="pt-BR" sz="2000" dirty="0"/>
            </a:br>
            <a:r>
              <a:rPr lang="pt-BR" sz="2000" b="1" dirty="0"/>
              <a:t>#define </a:t>
            </a:r>
            <a:r>
              <a:rPr lang="pt-BR" sz="2000" dirty="0" err="1"/>
              <a:t>configMAX_PRIORITIES</a:t>
            </a:r>
            <a:r>
              <a:rPr lang="pt-BR" sz="2000" dirty="0"/>
              <a:t> 5</a:t>
            </a:r>
            <a:br>
              <a:rPr lang="pt-BR" sz="2000" dirty="0"/>
            </a:br>
            <a:r>
              <a:rPr lang="pt-BR" sz="2000" b="1" dirty="0"/>
              <a:t>#define </a:t>
            </a:r>
            <a:r>
              <a:rPr lang="pt-BR" sz="2000" dirty="0" err="1"/>
              <a:t>configMINIMAL_STACK_SIZE</a:t>
            </a:r>
            <a:r>
              <a:rPr lang="pt-BR" sz="2000" dirty="0"/>
              <a:t> 128</a:t>
            </a:r>
            <a:br>
              <a:rPr lang="pt-BR" sz="2000" dirty="0"/>
            </a:br>
            <a:r>
              <a:rPr lang="pt-BR" sz="2000" b="1" dirty="0"/>
              <a:t>#define </a:t>
            </a:r>
            <a:r>
              <a:rPr lang="pt-BR" sz="2000" dirty="0" err="1"/>
              <a:t>configTOTAL_HEAP_SIZE</a:t>
            </a:r>
            <a:r>
              <a:rPr lang="pt-BR" sz="2000" dirty="0"/>
              <a:t> 10240</a:t>
            </a:r>
            <a:br>
              <a:rPr lang="pt-BR" sz="2000" dirty="0"/>
            </a:br>
            <a:r>
              <a:rPr lang="pt-BR" sz="2000" b="1" dirty="0"/>
              <a:t>#define </a:t>
            </a:r>
            <a:r>
              <a:rPr lang="pt-BR" sz="2000" dirty="0" err="1"/>
              <a:t>configMAX_TASK_NAME_LEN</a:t>
            </a:r>
            <a:r>
              <a:rPr lang="pt-BR" sz="2000" dirty="0"/>
              <a:t> 16</a:t>
            </a:r>
            <a:br>
              <a:rPr lang="pt-BR" sz="2000" dirty="0"/>
            </a:br>
            <a:r>
              <a:rPr lang="pt-BR" sz="2000" b="1" dirty="0"/>
              <a:t>#define </a:t>
            </a:r>
            <a:r>
              <a:rPr lang="pt-BR" sz="2000" dirty="0" err="1"/>
              <a:t>configUSE_MUTEXES</a:t>
            </a:r>
            <a:r>
              <a:rPr lang="pt-BR" sz="2000" dirty="0"/>
              <a:t> 0</a:t>
            </a:r>
            <a:br>
              <a:rPr lang="pt-BR" sz="2000" dirty="0"/>
            </a:br>
            <a:r>
              <a:rPr lang="pt-BR" sz="2000" dirty="0"/>
              <a:t>...</a:t>
            </a:r>
            <a:br>
              <a:rPr lang="pt-BR" sz="2000" dirty="0"/>
            </a:br>
            <a:r>
              <a:rPr lang="pt-BR" sz="2000" b="1" dirty="0"/>
              <a:t>#define </a:t>
            </a:r>
            <a:r>
              <a:rPr lang="pt-BR" sz="2000" dirty="0" err="1"/>
              <a:t>INCLUDE_vTaskDelete</a:t>
            </a:r>
            <a:r>
              <a:rPr lang="pt-BR" sz="2000" dirty="0"/>
              <a:t> 1</a:t>
            </a:r>
            <a:br>
              <a:rPr lang="pt-BR" sz="2000" dirty="0"/>
            </a:br>
            <a:r>
              <a:rPr lang="pt-BR" sz="2000" b="1" dirty="0"/>
              <a:t>#define </a:t>
            </a:r>
            <a:r>
              <a:rPr lang="pt-BR" sz="2000" dirty="0" err="1"/>
              <a:t>INCLUDE_vTaskDelay</a:t>
            </a:r>
            <a:r>
              <a:rPr lang="pt-BR" sz="2000" dirty="0"/>
              <a:t> 1</a:t>
            </a:r>
            <a:br>
              <a:rPr lang="pt-BR" sz="2000" dirty="0"/>
            </a:br>
            <a:r>
              <a:rPr lang="pt-BR" sz="2000" b="1" dirty="0"/>
              <a:t>#define </a:t>
            </a:r>
            <a:r>
              <a:rPr lang="pt-BR" sz="2000" dirty="0" err="1"/>
              <a:t>INCLUDE_xTaskGetCurrentTaskHandle</a:t>
            </a:r>
            <a:r>
              <a:rPr lang="pt-BR" sz="2000" dirty="0"/>
              <a:t> 1</a:t>
            </a:r>
            <a:br>
              <a:rPr lang="pt-BR" sz="2000" dirty="0"/>
            </a:br>
            <a:r>
              <a:rPr lang="pt-BR" sz="2000" b="1" dirty="0"/>
              <a:t>#define </a:t>
            </a:r>
            <a:r>
              <a:rPr lang="pt-BR" sz="2000" dirty="0" err="1"/>
              <a:t>INCLUDE_uxTaskGetStackHighWaterMark</a:t>
            </a:r>
            <a:r>
              <a:rPr lang="pt-BR" sz="2000" dirty="0"/>
              <a:t> 0</a:t>
            </a:r>
            <a:br>
              <a:rPr lang="pt-BR" sz="2000" dirty="0"/>
            </a:br>
            <a:r>
              <a:rPr lang="pt-BR" sz="2000" b="1" dirty="0"/>
              <a:t>#define </a:t>
            </a:r>
            <a:r>
              <a:rPr lang="pt-BR" sz="2000" dirty="0" err="1"/>
              <a:t>INCLUDE_xTaskGetIdleTaskHandle</a:t>
            </a:r>
            <a:r>
              <a:rPr lang="pt-BR" sz="2000" dirty="0"/>
              <a:t> 0</a:t>
            </a:r>
            <a:br>
              <a:rPr lang="pt-BR" sz="2000" dirty="0"/>
            </a:br>
            <a:r>
              <a:rPr lang="pt-BR" sz="2000" dirty="0"/>
              <a:t>... </a:t>
            </a:r>
            <a:br>
              <a:rPr lang="pt-BR" sz="2000" dirty="0"/>
            </a:br>
            <a:endParaRPr lang="pt-BR" sz="2000" dirty="0"/>
          </a:p>
          <a:p>
            <a:r>
              <a:rPr lang="pt-BR" sz="2000" dirty="0"/>
              <a:t>//http://www.freertos.org/a00110.html</a:t>
            </a:r>
          </a:p>
        </p:txBody>
      </p:sp>
    </p:spTree>
    <p:extLst>
      <p:ext uri="{BB962C8B-B14F-4D97-AF65-F5344CB8AC3E}">
        <p14:creationId xmlns:p14="http://schemas.microsoft.com/office/powerpoint/2010/main" val="35001555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5A8D45B-8C6E-4D48-B308-F46C099D2610}"/>
              </a:ext>
            </a:extLst>
          </p:cNvPr>
          <p:cNvSpPr>
            <a:spLocks noGrp="1"/>
          </p:cNvSpPr>
          <p:nvPr>
            <p:ph type="title"/>
          </p:nvPr>
        </p:nvSpPr>
        <p:spPr/>
        <p:txBody>
          <a:bodyPr/>
          <a:lstStyle/>
          <a:p>
            <a:r>
              <a:rPr lang="pt-BR" dirty="0"/>
              <a:t>IDE e Compilador</a:t>
            </a:r>
          </a:p>
        </p:txBody>
      </p:sp>
      <p:sp>
        <p:nvSpPr>
          <p:cNvPr id="5" name="Espaço Reservado para Texto 4">
            <a:extLst>
              <a:ext uri="{FF2B5EF4-FFF2-40B4-BE49-F238E27FC236}">
                <a16:creationId xmlns:a16="http://schemas.microsoft.com/office/drawing/2014/main" id="{3B4F9D53-1C2C-4671-A952-38973BA70711}"/>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516081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Ambiente de desenvolvimento integrado para os DSPs e microcontroladores da Microchip. </a:t>
            </a:r>
            <a:r>
              <a:rPr lang="pt-BR">
                <a:hlinkClick r:id="rId2"/>
              </a:rPr>
              <a:t>http://www.microchip.com/mplabx/</a:t>
            </a:r>
            <a:endParaRPr lang="pt-BR"/>
          </a:p>
          <a:p>
            <a:pPr lvl="0"/>
            <a:r>
              <a:rPr lang="pt-BR"/>
              <a:t>Baseado no Netbeans da Oracle.</a:t>
            </a:r>
          </a:p>
          <a:p>
            <a:pPr lvl="0"/>
            <a:r>
              <a:rPr lang="pt-BR"/>
              <a:t>Suporte aos sistemas operacionais Windows, Linux e Mac OS.</a:t>
            </a:r>
          </a:p>
          <a:p>
            <a:endParaRPr lang="pt-BR" dirty="0"/>
          </a:p>
        </p:txBody>
      </p:sp>
      <p:sp>
        <p:nvSpPr>
          <p:cNvPr id="2" name="Título 1"/>
          <p:cNvSpPr>
            <a:spLocks noGrp="1"/>
          </p:cNvSpPr>
          <p:nvPr>
            <p:ph type="title"/>
          </p:nvPr>
        </p:nvSpPr>
        <p:spPr/>
        <p:txBody>
          <a:bodyPr/>
          <a:lstStyle/>
          <a:p>
            <a:r>
              <a:rPr lang="pt-BR"/>
              <a:t>MPLAB X</a:t>
            </a:r>
            <a:endParaRPr lang="pt-BR" dirty="0"/>
          </a:p>
        </p:txBody>
      </p:sp>
    </p:spTree>
    <p:extLst>
      <p:ext uri="{BB962C8B-B14F-4D97-AF65-F5344CB8AC3E}">
        <p14:creationId xmlns:p14="http://schemas.microsoft.com/office/powerpoint/2010/main" val="11624491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59"/>
          <p:cNvPicPr>
            <a:picLocks noGrp="1"/>
          </p:cNvPicPr>
          <p:nvPr>
            <p:ph idx="1"/>
          </p:nvPr>
        </p:nvPicPr>
        <p:blipFill>
          <a:blip r:embed="rId2"/>
          <a:stretch>
            <a:fillRect/>
          </a:stretch>
        </p:blipFill>
        <p:spPr>
          <a:xfrm>
            <a:off x="719310" y="1524000"/>
            <a:ext cx="7781580" cy="4953000"/>
          </a:xfrm>
        </p:spPr>
      </p:pic>
      <p:sp>
        <p:nvSpPr>
          <p:cNvPr id="2" name="Título 1"/>
          <p:cNvSpPr>
            <a:spLocks noGrp="1"/>
          </p:cNvSpPr>
          <p:nvPr>
            <p:ph type="title"/>
          </p:nvPr>
        </p:nvSpPr>
        <p:spPr/>
        <p:txBody>
          <a:bodyPr/>
          <a:lstStyle/>
          <a:p>
            <a:r>
              <a:rPr lang="pt-BR"/>
              <a:t>MPLAB X (cont.)</a:t>
            </a:r>
            <a:endParaRPr lang="pt-BR" dirty="0"/>
          </a:p>
        </p:txBody>
      </p:sp>
    </p:spTree>
    <p:extLst>
      <p:ext uri="{BB962C8B-B14F-4D97-AF65-F5344CB8AC3E}">
        <p14:creationId xmlns:p14="http://schemas.microsoft.com/office/powerpoint/2010/main" val="1514074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75"/>
          <p:cNvPicPr>
            <a:picLocks noGrp="1"/>
          </p:cNvPicPr>
          <p:nvPr>
            <p:ph idx="1"/>
          </p:nvPr>
        </p:nvPicPr>
        <p:blipFill>
          <a:blip r:embed="rId2"/>
          <a:stretch>
            <a:fillRect/>
          </a:stretch>
        </p:blipFill>
        <p:spPr>
          <a:xfrm>
            <a:off x="702532" y="1524000"/>
            <a:ext cx="7815135" cy="4953000"/>
          </a:xfrm>
        </p:spPr>
      </p:pic>
      <p:sp>
        <p:nvSpPr>
          <p:cNvPr id="2" name="Título 1"/>
          <p:cNvSpPr>
            <a:spLocks noGrp="1"/>
          </p:cNvSpPr>
          <p:nvPr>
            <p:ph type="title"/>
          </p:nvPr>
        </p:nvSpPr>
        <p:spPr/>
        <p:txBody>
          <a:bodyPr/>
          <a:lstStyle/>
          <a:p>
            <a:r>
              <a:rPr lang="pt-BR"/>
              <a:t>MPLAB X (cont.)</a:t>
            </a:r>
            <a:endParaRPr lang="pt-BR" dirty="0"/>
          </a:p>
        </p:txBody>
      </p:sp>
    </p:spTree>
    <p:extLst>
      <p:ext uri="{BB962C8B-B14F-4D97-AF65-F5344CB8AC3E}">
        <p14:creationId xmlns:p14="http://schemas.microsoft.com/office/powerpoint/2010/main" val="11911982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E8FBF-3DDF-4DFC-BE12-F50919B7D0D9}"/>
              </a:ext>
            </a:extLst>
          </p:cNvPr>
          <p:cNvSpPr>
            <a:spLocks noGrp="1"/>
          </p:cNvSpPr>
          <p:nvPr>
            <p:ph type="title"/>
          </p:nvPr>
        </p:nvSpPr>
        <p:spPr>
          <a:xfrm>
            <a:off x="1219200" y="304800"/>
            <a:ext cx="7772400" cy="628650"/>
          </a:xfrm>
        </p:spPr>
        <p:txBody>
          <a:bodyPr/>
          <a:lstStyle/>
          <a:p>
            <a:r>
              <a:rPr lang="pt-BR"/>
              <a:t>XC32</a:t>
            </a:r>
            <a:endParaRPr lang="pt-BR" dirty="0"/>
          </a:p>
        </p:txBody>
      </p:sp>
      <p:sp>
        <p:nvSpPr>
          <p:cNvPr id="3" name="Espaço Reservado para Conteúdo 2">
            <a:extLst>
              <a:ext uri="{FF2B5EF4-FFF2-40B4-BE49-F238E27FC236}">
                <a16:creationId xmlns:a16="http://schemas.microsoft.com/office/drawing/2014/main" id="{9AE136C9-DB53-430D-8AD4-3328C5A40552}"/>
              </a:ext>
            </a:extLst>
          </p:cNvPr>
          <p:cNvSpPr>
            <a:spLocks noGrp="1"/>
          </p:cNvSpPr>
          <p:nvPr>
            <p:ph idx="1"/>
          </p:nvPr>
        </p:nvSpPr>
        <p:spPr/>
        <p:txBody>
          <a:bodyPr/>
          <a:lstStyle/>
          <a:p>
            <a:r>
              <a:rPr lang="pt-BR" dirty="0"/>
              <a:t>Compilador C e C++ compatível com todas as arquiteturas PIC32</a:t>
            </a:r>
          </a:p>
          <a:p>
            <a:r>
              <a:rPr lang="pt-BR" dirty="0"/>
              <a:t>Guia Rápido</a:t>
            </a:r>
          </a:p>
          <a:p>
            <a:pPr lvl="1"/>
            <a:r>
              <a:rPr lang="pt-BR" sz="2000" dirty="0">
                <a:hlinkClick r:id="rId2"/>
              </a:rPr>
              <a:t>http://ww1.microchip.com/downloads/en/DeviceDoc/50002509B.pdf</a:t>
            </a:r>
            <a:endParaRPr lang="pt-BR" sz="2000" dirty="0"/>
          </a:p>
          <a:p>
            <a:r>
              <a:rPr lang="pt-BR" dirty="0"/>
              <a:t>Guia do Compilador</a:t>
            </a:r>
          </a:p>
          <a:p>
            <a:pPr lvl="1"/>
            <a:r>
              <a:rPr lang="pt-BR" sz="2000" dirty="0">
                <a:hlinkClick r:id="rId3"/>
              </a:rPr>
              <a:t>http://ww1.microchip.com/downloads/en/DeviceDoc/50001686J.pdf</a:t>
            </a:r>
            <a:endParaRPr lang="pt-BR" sz="2000" dirty="0"/>
          </a:p>
          <a:p>
            <a:r>
              <a:rPr lang="pt-BR" dirty="0"/>
              <a:t>Guia do </a:t>
            </a:r>
            <a:r>
              <a:rPr lang="pt-BR" dirty="0" err="1"/>
              <a:t>assemblador</a:t>
            </a:r>
            <a:r>
              <a:rPr lang="pt-BR" dirty="0"/>
              <a:t> e </a:t>
            </a:r>
            <a:r>
              <a:rPr lang="pt-BR" dirty="0" err="1"/>
              <a:t>linker</a:t>
            </a:r>
            <a:endParaRPr lang="pt-BR" dirty="0"/>
          </a:p>
          <a:p>
            <a:pPr lvl="1"/>
            <a:r>
              <a:rPr lang="pt-BR" sz="2000" dirty="0">
                <a:hlinkClick r:id="rId4"/>
              </a:rPr>
              <a:t>http://ww1.microchip.com/downloads/en/DeviceDoc/50002186A.pdf</a:t>
            </a:r>
            <a:endParaRPr lang="pt-BR" sz="2000" dirty="0"/>
          </a:p>
          <a:p>
            <a:endParaRPr lang="pt-BR" dirty="0"/>
          </a:p>
        </p:txBody>
      </p:sp>
    </p:spTree>
    <p:extLst>
      <p:ext uri="{BB962C8B-B14F-4D97-AF65-F5344CB8AC3E}">
        <p14:creationId xmlns:p14="http://schemas.microsoft.com/office/powerpoint/2010/main" val="8529386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2346D-6E68-4C48-A84B-A349960D8522}"/>
              </a:ext>
            </a:extLst>
          </p:cNvPr>
          <p:cNvSpPr>
            <a:spLocks noGrp="1"/>
          </p:cNvSpPr>
          <p:nvPr>
            <p:ph type="title"/>
          </p:nvPr>
        </p:nvSpPr>
        <p:spPr>
          <a:xfrm>
            <a:off x="1219200" y="304800"/>
            <a:ext cx="7772400" cy="628650"/>
          </a:xfrm>
        </p:spPr>
        <p:txBody>
          <a:bodyPr/>
          <a:lstStyle/>
          <a:p>
            <a:r>
              <a:rPr lang="pt-BR"/>
              <a:t>XC32 – Guia do compilador</a:t>
            </a:r>
            <a:endParaRPr lang="pt-BR" dirty="0"/>
          </a:p>
        </p:txBody>
      </p:sp>
      <p:sp>
        <p:nvSpPr>
          <p:cNvPr id="4" name="Espaço Reservado para Conteúdo 3">
            <a:extLst>
              <a:ext uri="{FF2B5EF4-FFF2-40B4-BE49-F238E27FC236}">
                <a16:creationId xmlns:a16="http://schemas.microsoft.com/office/drawing/2014/main" id="{0CC3516D-7A04-47B5-BE90-8C731E41FDA9}"/>
              </a:ext>
            </a:extLst>
          </p:cNvPr>
          <p:cNvSpPr>
            <a:spLocks noGrp="1"/>
          </p:cNvSpPr>
          <p:nvPr>
            <p:ph sz="half" idx="1"/>
          </p:nvPr>
        </p:nvSpPr>
        <p:spPr/>
        <p:txBody>
          <a:bodyPr/>
          <a:lstStyle/>
          <a:p>
            <a:r>
              <a:rPr lang="en-US" sz="1800"/>
              <a:t>1. Compiler Overview</a:t>
            </a:r>
          </a:p>
          <a:p>
            <a:r>
              <a:rPr lang="en-US" sz="1800"/>
              <a:t>2. Common C Interface</a:t>
            </a:r>
          </a:p>
          <a:p>
            <a:r>
              <a:rPr lang="en-US" sz="1800"/>
              <a:t>3. How To’s</a:t>
            </a:r>
          </a:p>
          <a:p>
            <a:r>
              <a:rPr lang="en-US" sz="1800"/>
              <a:t>4. XC32 Toolchain and MPLAB X IDE</a:t>
            </a:r>
          </a:p>
          <a:p>
            <a:r>
              <a:rPr lang="en-US" sz="1800"/>
              <a:t>5. Compiler Command Line Driver</a:t>
            </a:r>
          </a:p>
          <a:p>
            <a:r>
              <a:rPr lang="en-US" sz="1800"/>
              <a:t>6. ANSI C Standard Issues</a:t>
            </a:r>
          </a:p>
          <a:p>
            <a:r>
              <a:rPr lang="en-US" sz="1800"/>
              <a:t>7. Device-Related Features</a:t>
            </a:r>
          </a:p>
          <a:p>
            <a:r>
              <a:rPr lang="en-US" sz="1800"/>
              <a:t>8. Supported Data Types and Variables</a:t>
            </a:r>
          </a:p>
          <a:p>
            <a:r>
              <a:rPr lang="en-US" sz="1800"/>
              <a:t>9. Memory Allocation and Access </a:t>
            </a:r>
          </a:p>
          <a:p>
            <a:r>
              <a:rPr lang="en-US" sz="1800"/>
              <a:t>10. Fixed-Point Arithmetic Support</a:t>
            </a:r>
            <a:endParaRPr lang="en-US" sz="1800" dirty="0"/>
          </a:p>
        </p:txBody>
      </p:sp>
      <p:sp>
        <p:nvSpPr>
          <p:cNvPr id="5" name="Espaço Reservado para Conteúdo 4">
            <a:extLst>
              <a:ext uri="{FF2B5EF4-FFF2-40B4-BE49-F238E27FC236}">
                <a16:creationId xmlns:a16="http://schemas.microsoft.com/office/drawing/2014/main" id="{B3D5941A-7839-429F-8B4F-3039A4DEBBDD}"/>
              </a:ext>
            </a:extLst>
          </p:cNvPr>
          <p:cNvSpPr>
            <a:spLocks noGrp="1"/>
          </p:cNvSpPr>
          <p:nvPr>
            <p:ph sz="half" idx="2"/>
          </p:nvPr>
        </p:nvSpPr>
        <p:spPr/>
        <p:txBody>
          <a:bodyPr/>
          <a:lstStyle/>
          <a:p>
            <a:r>
              <a:rPr lang="en-US" sz="1800"/>
              <a:t>11. Operators and Statements</a:t>
            </a:r>
          </a:p>
          <a:p>
            <a:r>
              <a:rPr lang="en-US" sz="1800"/>
              <a:t>12. Register Usage</a:t>
            </a:r>
          </a:p>
          <a:p>
            <a:r>
              <a:rPr lang="en-US" sz="1800"/>
              <a:t>13. Functions</a:t>
            </a:r>
          </a:p>
          <a:p>
            <a:r>
              <a:rPr lang="en-US" sz="1800"/>
              <a:t>14. Interrupts</a:t>
            </a:r>
          </a:p>
          <a:p>
            <a:r>
              <a:rPr lang="en-US" sz="1800"/>
              <a:t>15. Main, Runtime Start-up and Reset</a:t>
            </a:r>
          </a:p>
          <a:p>
            <a:r>
              <a:rPr lang="en-US" sz="1800"/>
              <a:t>16. Library Routines</a:t>
            </a:r>
          </a:p>
          <a:p>
            <a:r>
              <a:rPr lang="en-US" sz="1800"/>
              <a:t>17. Mixing C/C++ and Assembly Language</a:t>
            </a:r>
          </a:p>
          <a:p>
            <a:r>
              <a:rPr lang="en-US" sz="1800"/>
              <a:t>18. Optimizations</a:t>
            </a:r>
          </a:p>
          <a:p>
            <a:r>
              <a:rPr lang="en-US" sz="1800"/>
              <a:t>19. Preprocessing</a:t>
            </a:r>
          </a:p>
          <a:p>
            <a:r>
              <a:rPr lang="en-US" sz="1800"/>
              <a:t>20. Linking Programs</a:t>
            </a:r>
          </a:p>
          <a:p>
            <a:endParaRPr lang="pt-BR" sz="1800"/>
          </a:p>
          <a:p>
            <a:endParaRPr lang="pt-BR" sz="1800" dirty="0"/>
          </a:p>
        </p:txBody>
      </p:sp>
    </p:spTree>
    <p:extLst>
      <p:ext uri="{BB962C8B-B14F-4D97-AF65-F5344CB8AC3E}">
        <p14:creationId xmlns:p14="http://schemas.microsoft.com/office/powerpoint/2010/main" val="7660192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D4FEB9A-FD25-4457-BD45-3DF876E05648}"/>
              </a:ext>
            </a:extLst>
          </p:cNvPr>
          <p:cNvSpPr>
            <a:spLocks noGrp="1"/>
          </p:cNvSpPr>
          <p:nvPr>
            <p:ph type="title"/>
          </p:nvPr>
        </p:nvSpPr>
        <p:spPr/>
        <p:txBody>
          <a:bodyPr/>
          <a:lstStyle/>
          <a:p>
            <a:r>
              <a:rPr lang="pt-BR"/>
              <a:t>Tarefas</a:t>
            </a:r>
            <a:endParaRPr lang="pt-BR" dirty="0"/>
          </a:p>
        </p:txBody>
      </p:sp>
      <p:sp>
        <p:nvSpPr>
          <p:cNvPr id="3" name="Espaço Reservado para Texto 2">
            <a:extLst>
              <a:ext uri="{FF2B5EF4-FFF2-40B4-BE49-F238E27FC236}">
                <a16:creationId xmlns:a16="http://schemas.microsoft.com/office/drawing/2014/main" id="{483AD080-2DCF-4D1E-86D9-337322C0568F}"/>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850834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Cada tarefa se comporta como um programa isolado:</a:t>
            </a:r>
          </a:p>
          <a:p>
            <a:pPr lvl="1"/>
            <a:r>
              <a:rPr lang="pt-BR" dirty="0"/>
              <a:t>Tem um ponto de entrada.</a:t>
            </a:r>
          </a:p>
          <a:p>
            <a:pPr lvl="1"/>
            <a:r>
              <a:rPr lang="pt-BR" dirty="0"/>
              <a:t>É implementada normalmente com um loop infinito.</a:t>
            </a:r>
          </a:p>
          <a:p>
            <a:pPr lvl="1"/>
            <a:r>
              <a:rPr lang="pt-BR" dirty="0"/>
              <a:t>Normalmente nunca retorna. Se uma tarefa finalizar, é responsabilidade do desenvolvedor removê-la da lista de tarefas do kernel.</a:t>
            </a:r>
          </a:p>
          <a:p>
            <a:pPr lvl="0"/>
            <a:r>
              <a:rPr lang="pt-BR" dirty="0"/>
              <a:t>Protótipo de uma tarefa:</a:t>
            </a:r>
          </a:p>
        </p:txBody>
      </p:sp>
      <p:sp>
        <p:nvSpPr>
          <p:cNvPr id="2" name="Título 1"/>
          <p:cNvSpPr>
            <a:spLocks noGrp="1"/>
          </p:cNvSpPr>
          <p:nvPr>
            <p:ph type="title"/>
          </p:nvPr>
        </p:nvSpPr>
        <p:spPr/>
        <p:txBody>
          <a:bodyPr/>
          <a:lstStyle/>
          <a:p>
            <a:r>
              <a:rPr lang="pt-BR"/>
              <a:t>TAREFAS</a:t>
            </a:r>
            <a:endParaRPr lang="pt-BR" dirty="0"/>
          </a:p>
        </p:txBody>
      </p:sp>
      <p:sp>
        <p:nvSpPr>
          <p:cNvPr id="7" name="Retângulo 6">
            <a:extLst>
              <a:ext uri="{FF2B5EF4-FFF2-40B4-BE49-F238E27FC236}">
                <a16:creationId xmlns:a16="http://schemas.microsoft.com/office/drawing/2014/main" id="{DCF80C34-121D-47F0-A39C-967D4C41563E}"/>
              </a:ext>
            </a:extLst>
          </p:cNvPr>
          <p:cNvSpPr/>
          <p:nvPr/>
        </p:nvSpPr>
        <p:spPr>
          <a:xfrm>
            <a:off x="1066800" y="5715000"/>
            <a:ext cx="7239000" cy="461665"/>
          </a:xfrm>
          <a:prstGeom prst="rect">
            <a:avLst/>
          </a:prstGeom>
        </p:spPr>
        <p:txBody>
          <a:bodyPr wrap="square">
            <a:spAutoFit/>
          </a:bodyPr>
          <a:lstStyle/>
          <a:p>
            <a:r>
              <a:rPr lang="pt-BR" sz="2400" b="0" dirty="0">
                <a:solidFill>
                  <a:srgbClr val="8000FF"/>
                </a:solidFill>
                <a:latin typeface="Consolas" panose="020B0609020204030204" pitchFamily="49" charset="0"/>
              </a:rPr>
              <a:t>void</a:t>
            </a:r>
            <a:r>
              <a:rPr lang="pt-BR" sz="2400" b="0" dirty="0">
                <a:latin typeface="Consolas" panose="020B0609020204030204" pitchFamily="49" charset="0"/>
              </a:rPr>
              <a:t> </a:t>
            </a:r>
            <a:r>
              <a:rPr lang="pt-BR" sz="2400" b="0" dirty="0" err="1">
                <a:latin typeface="Consolas" panose="020B0609020204030204" pitchFamily="49" charset="0"/>
              </a:rPr>
              <a:t>ATaskFunction</a:t>
            </a:r>
            <a:r>
              <a:rPr lang="pt-BR" sz="2400" b="0" dirty="0">
                <a:solidFill>
                  <a:srgbClr val="000080"/>
                </a:solidFill>
                <a:latin typeface="Consolas" panose="020B0609020204030204" pitchFamily="49" charset="0"/>
              </a:rPr>
              <a:t>(</a:t>
            </a:r>
            <a:r>
              <a:rPr lang="pt-BR" sz="2400" b="0" dirty="0">
                <a:solidFill>
                  <a:srgbClr val="8000FF"/>
                </a:solidFill>
                <a:latin typeface="Consolas" panose="020B0609020204030204" pitchFamily="49" charset="0"/>
              </a:rPr>
              <a:t>void</a:t>
            </a:r>
            <a:r>
              <a:rPr lang="pt-BR" sz="2400" b="0" dirty="0">
                <a:latin typeface="Consolas" panose="020B0609020204030204" pitchFamily="49" charset="0"/>
              </a:rPr>
              <a:t> </a:t>
            </a:r>
            <a:r>
              <a:rPr lang="pt-BR" sz="2400" b="0" dirty="0">
                <a:solidFill>
                  <a:srgbClr val="000080"/>
                </a:solidFill>
                <a:latin typeface="Consolas" panose="020B0609020204030204" pitchFamily="49" charset="0"/>
              </a:rPr>
              <a:t>*</a:t>
            </a:r>
            <a:r>
              <a:rPr lang="pt-BR" sz="2400" b="0" dirty="0" err="1">
                <a:latin typeface="Consolas" panose="020B0609020204030204" pitchFamily="49" charset="0"/>
              </a:rPr>
              <a:t>pvParameters</a:t>
            </a:r>
            <a:r>
              <a:rPr lang="pt-BR" sz="2400" b="0" dirty="0">
                <a:solidFill>
                  <a:srgbClr val="000080"/>
                </a:solidFill>
                <a:latin typeface="Consolas" panose="020B0609020204030204" pitchFamily="49" charset="0"/>
              </a:rPr>
              <a:t>);</a:t>
            </a:r>
            <a:endParaRPr lang="pt-BR" sz="2400" b="0" dirty="0">
              <a:latin typeface="Consolas" panose="020B0609020204030204" pitchFamily="49" charset="0"/>
            </a:endParaRPr>
          </a:p>
        </p:txBody>
      </p:sp>
    </p:spTree>
    <p:extLst>
      <p:ext uri="{BB962C8B-B14F-4D97-AF65-F5344CB8AC3E}">
        <p14:creationId xmlns:p14="http://schemas.microsoft.com/office/powerpoint/2010/main" val="13164429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ESQUELETO DE UMA TAREFA</a:t>
            </a:r>
            <a:endParaRPr lang="pt-BR" dirty="0"/>
          </a:p>
        </p:txBody>
      </p:sp>
      <p:sp>
        <p:nvSpPr>
          <p:cNvPr id="3" name="Espaço Reservado para Conteúdo 2"/>
          <p:cNvSpPr>
            <a:spLocks noGrp="1"/>
          </p:cNvSpPr>
          <p:nvPr>
            <p:ph sz="half" idx="2"/>
          </p:nvPr>
        </p:nvSpPr>
        <p:spPr/>
        <p:txBody>
          <a:bodyPr>
            <a:normAutofit/>
          </a:bodyPr>
          <a:lstStyle/>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ATaskFunction</a:t>
            </a:r>
            <a:r>
              <a:rPr lang="pt-BR" b="1" dirty="0">
                <a:solidFill>
                  <a:srgbClr val="000080"/>
                </a:solidFill>
                <a:highlight>
                  <a:srgbClr val="FFFFFF"/>
                </a:highlight>
              </a:rPr>
              <a:t>(</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pvParameters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initialization</a:t>
            </a:r>
            <a:r>
              <a:rPr lang="pt-BR" dirty="0">
                <a:solidFill>
                  <a:srgbClr val="00800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task</a:t>
            </a:r>
            <a:r>
              <a:rPr lang="pt-BR" dirty="0">
                <a:solidFill>
                  <a:srgbClr val="008000"/>
                </a:solidFill>
                <a:highlight>
                  <a:srgbClr val="FFFFFF"/>
                </a:highlight>
              </a:rPr>
              <a:t> </a:t>
            </a:r>
            <a:r>
              <a:rPr lang="pt-BR" dirty="0" err="1">
                <a:solidFill>
                  <a:srgbClr val="008000"/>
                </a:solidFill>
                <a:highlight>
                  <a:srgbClr val="FFFFFF"/>
                </a:highlight>
              </a:rPr>
              <a:t>code</a:t>
            </a:r>
            <a:r>
              <a:rPr lang="pt-BR" dirty="0">
                <a:solidFill>
                  <a:srgbClr val="00800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90460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Visa resolver o problema das restrições temporais</a:t>
            </a:r>
          </a:p>
          <a:p>
            <a:pPr lvl="1"/>
            <a:r>
              <a:rPr lang="pt-BR" dirty="0"/>
              <a:t>Nem todos </a:t>
            </a:r>
            <a:r>
              <a:rPr lang="pt-BR" dirty="0" err="1"/>
              <a:t>sub-sistemas</a:t>
            </a:r>
            <a:r>
              <a:rPr lang="pt-BR" dirty="0"/>
              <a:t> podem ser operados via interrupção</a:t>
            </a:r>
          </a:p>
          <a:p>
            <a:pPr lvl="1"/>
            <a:r>
              <a:rPr lang="pt-BR" dirty="0"/>
              <a:t>Os demais sistemas operam no loop principal</a:t>
            </a:r>
          </a:p>
          <a:p>
            <a:r>
              <a:rPr lang="pt-BR" dirty="0"/>
              <a:t>Facilita a expansão do sistema, já que as interrupções não dependem do loop principal</a:t>
            </a:r>
          </a:p>
          <a:p>
            <a:r>
              <a:rPr lang="pt-BR" dirty="0"/>
              <a:t>Ótima alternativa para sistemas que tem como requisito o baixo consumo de energia</a:t>
            </a:r>
          </a:p>
        </p:txBody>
      </p:sp>
      <p:sp>
        <p:nvSpPr>
          <p:cNvPr id="2" name="Título 1"/>
          <p:cNvSpPr>
            <a:spLocks noGrp="1"/>
          </p:cNvSpPr>
          <p:nvPr>
            <p:ph type="title"/>
          </p:nvPr>
        </p:nvSpPr>
        <p:spPr/>
        <p:txBody>
          <a:bodyPr/>
          <a:lstStyle/>
          <a:p>
            <a:r>
              <a:rPr lang="pt-BR" dirty="0" err="1"/>
              <a:t>Interrupt</a:t>
            </a:r>
            <a:r>
              <a:rPr lang="pt-BR" dirty="0"/>
              <a:t> </a:t>
            </a:r>
            <a:r>
              <a:rPr lang="pt-BR" dirty="0" err="1"/>
              <a:t>control</a:t>
            </a:r>
            <a:r>
              <a:rPr lang="pt-BR" dirty="0"/>
              <a:t> system</a:t>
            </a:r>
          </a:p>
        </p:txBody>
      </p:sp>
    </p:spTree>
    <p:extLst>
      <p:ext uri="{BB962C8B-B14F-4D97-AF65-F5344CB8AC3E}">
        <p14:creationId xmlns:p14="http://schemas.microsoft.com/office/powerpoint/2010/main" val="2068690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CRIANDO UMA TAREFA</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task.h</a:t>
            </a:r>
            <a:r>
              <a:rPr lang="pt-BR" dirty="0">
                <a:solidFill>
                  <a:srgbClr val="804000"/>
                </a:solidFill>
                <a:highlight>
                  <a:srgbClr val="FFFFFF"/>
                </a:highlight>
              </a:rPr>
              <a:t>"</a:t>
            </a:r>
          </a:p>
          <a:p>
            <a:r>
              <a:rPr lang="en-US" dirty="0">
                <a:solidFill>
                  <a:srgbClr val="008000"/>
                </a:solidFill>
                <a:highlight>
                  <a:srgbClr val="FFFFFF"/>
                </a:highlight>
              </a:rPr>
              <a:t>/* create a new task and add it to the list of tasks that are ready to run */</a:t>
            </a:r>
            <a:endParaRPr lang="en-US" dirty="0">
              <a:solidFill>
                <a:srgbClr val="000000"/>
              </a:solidFill>
              <a:highlight>
                <a:srgbClr val="FFFFFF"/>
              </a:highlight>
            </a:endParaRPr>
          </a:p>
          <a:p>
            <a:r>
              <a:rPr lang="pt-BR" dirty="0" err="1">
                <a:solidFill>
                  <a:srgbClr val="8000FF"/>
                </a:solidFill>
                <a:highlight>
                  <a:srgbClr val="FFFFFF"/>
                </a:highlight>
              </a:rPr>
              <a:t>BaseType_t</a:t>
            </a:r>
            <a:r>
              <a:rPr lang="pt-BR" dirty="0">
                <a:solidFill>
                  <a:srgbClr val="8000FF"/>
                </a:solidFill>
                <a:highlight>
                  <a:srgbClr val="FFFFFF"/>
                </a:highlight>
              </a:rPr>
              <a:t> </a:t>
            </a:r>
            <a:r>
              <a:rPr lang="pt-BR" dirty="0" err="1">
                <a:solidFill>
                  <a:srgbClr val="000000"/>
                </a:solidFill>
                <a:highlight>
                  <a:srgbClr val="FFFFFF"/>
                </a:highlight>
              </a:rPr>
              <a:t>xTaskCreate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TaskFunction_t</a:t>
            </a:r>
            <a:r>
              <a:rPr lang="pt-BR" dirty="0">
                <a:solidFill>
                  <a:srgbClr val="8000FF"/>
                </a:solidFill>
                <a:highlight>
                  <a:srgbClr val="FFFFFF"/>
                </a:highlight>
              </a:rPr>
              <a:t> </a:t>
            </a:r>
            <a:r>
              <a:rPr lang="pt-BR" dirty="0" err="1">
                <a:solidFill>
                  <a:srgbClr val="000000"/>
                </a:solidFill>
                <a:highlight>
                  <a:srgbClr val="FFFFFF"/>
                </a:highlight>
              </a:rPr>
              <a:t>pvTaskCode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a:solidFill>
                  <a:srgbClr val="8000FF"/>
                </a:solidFill>
                <a:highlight>
                  <a:srgbClr val="FFFFFF"/>
                </a:highlight>
              </a:rPr>
              <a:t>char</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8000FF"/>
                </a:solidFill>
                <a:highlight>
                  <a:srgbClr val="FFFFFF"/>
                </a:highlight>
              </a:rPr>
              <a:t>const</a:t>
            </a:r>
            <a:r>
              <a:rPr lang="pt-BR" dirty="0">
                <a:solidFill>
                  <a:srgbClr val="000000"/>
                </a:solidFill>
                <a:highlight>
                  <a:srgbClr val="FFFFFF"/>
                </a:highlight>
              </a:rPr>
              <a:t> </a:t>
            </a:r>
            <a:r>
              <a:rPr lang="pt-BR" dirty="0" err="1">
                <a:solidFill>
                  <a:srgbClr val="000000"/>
                </a:solidFill>
                <a:highlight>
                  <a:srgbClr val="FFFFFF"/>
                </a:highlight>
              </a:rPr>
              <a:t>pcName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unsigned</a:t>
            </a:r>
            <a:r>
              <a:rPr lang="pt-BR" dirty="0">
                <a:solidFill>
                  <a:srgbClr val="000000"/>
                </a:solidFill>
                <a:highlight>
                  <a:srgbClr val="FFFFFF"/>
                </a:highlight>
              </a:rPr>
              <a:t> </a:t>
            </a:r>
            <a:r>
              <a:rPr lang="pt-BR" dirty="0">
                <a:solidFill>
                  <a:srgbClr val="8000FF"/>
                </a:solidFill>
                <a:highlight>
                  <a:srgbClr val="FFFFFF"/>
                </a:highlight>
              </a:rPr>
              <a:t>short</a:t>
            </a:r>
            <a:r>
              <a:rPr lang="pt-BR" dirty="0">
                <a:solidFill>
                  <a:srgbClr val="000000"/>
                </a:solidFill>
                <a:highlight>
                  <a:srgbClr val="FFFFFF"/>
                </a:highlight>
              </a:rPr>
              <a:t> </a:t>
            </a:r>
            <a:r>
              <a:rPr lang="pt-BR" dirty="0" err="1">
                <a:solidFill>
                  <a:srgbClr val="000000"/>
                </a:solidFill>
                <a:highlight>
                  <a:srgbClr val="FFFFFF"/>
                </a:highlight>
              </a:rPr>
              <a:t>usStackDepth</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pvParameters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UBaseType_t</a:t>
            </a:r>
            <a:r>
              <a:rPr lang="pt-BR" dirty="0">
                <a:solidFill>
                  <a:srgbClr val="8000FF"/>
                </a:solidFill>
                <a:highlight>
                  <a:srgbClr val="FFFFFF"/>
                </a:highlight>
              </a:rPr>
              <a:t> </a:t>
            </a:r>
            <a:r>
              <a:rPr lang="pt-BR" dirty="0" err="1">
                <a:solidFill>
                  <a:srgbClr val="000000"/>
                </a:solidFill>
                <a:highlight>
                  <a:srgbClr val="FFFFFF"/>
                </a:highlight>
              </a:rPr>
              <a:t>uxPriority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TaskHandle_t</a:t>
            </a:r>
            <a:r>
              <a:rPr lang="pt-BR" dirty="0">
                <a:solidFill>
                  <a:srgbClr val="8000FF"/>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pvCreatedTask</a:t>
            </a:r>
            <a:r>
              <a:rPr lang="pt-BR" dirty="0">
                <a:solidFill>
                  <a:srgbClr val="000000"/>
                </a:solidFill>
                <a:highlight>
                  <a:srgbClr val="FFFFFF"/>
                </a:highlight>
              </a:rPr>
              <a:t> </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18378284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INICIANDO O ESCALONADOR</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FreeRTOS.h</a:t>
            </a:r>
            <a:r>
              <a:rPr lang="pt-BR" dirty="0">
                <a:solidFill>
                  <a:srgbClr val="804000"/>
                </a:solidFill>
                <a:highlight>
                  <a:srgbClr val="FFFFFF"/>
                </a:highlight>
              </a:rPr>
              <a:t>"</a:t>
            </a:r>
          </a:p>
          <a:p>
            <a:r>
              <a:rPr lang="pt-BR" dirty="0">
                <a:solidFill>
                  <a:srgbClr val="804000"/>
                </a:solidFill>
                <a:highlight>
                  <a:srgbClr val="FFFFFF"/>
                </a:highlight>
              </a:rPr>
              <a:t>#include "</a:t>
            </a:r>
            <a:r>
              <a:rPr lang="pt-BR" dirty="0" err="1">
                <a:solidFill>
                  <a:srgbClr val="804000"/>
                </a:solidFill>
                <a:highlight>
                  <a:srgbClr val="FFFFFF"/>
                </a:highlight>
              </a:rPr>
              <a:t>task.h</a:t>
            </a:r>
            <a:r>
              <a:rPr lang="pt-BR" dirty="0">
                <a:solidFill>
                  <a:srgbClr val="804000"/>
                </a:solidFill>
                <a:highlight>
                  <a:srgbClr val="FFFFFF"/>
                </a:highlight>
              </a:rPr>
              <a:t>"</a:t>
            </a:r>
          </a:p>
          <a:p>
            <a:r>
              <a:rPr lang="pt-BR" dirty="0">
                <a:solidFill>
                  <a:srgbClr val="8000FF"/>
                </a:solidFill>
                <a:highlight>
                  <a:srgbClr val="FFFFFF"/>
                </a:highlight>
              </a:rPr>
              <a:t>int</a:t>
            </a:r>
            <a:r>
              <a:rPr lang="pt-BR" dirty="0">
                <a:solidFill>
                  <a:srgbClr val="000000"/>
                </a:solidFill>
                <a:highlight>
                  <a:srgbClr val="FFFFFF"/>
                </a:highlight>
              </a:rPr>
              <a:t> main</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create</a:t>
            </a:r>
            <a:r>
              <a:rPr lang="pt-BR" dirty="0">
                <a:solidFill>
                  <a:srgbClr val="008000"/>
                </a:solidFill>
                <a:highlight>
                  <a:srgbClr val="FFFFFF"/>
                </a:highlight>
              </a:rPr>
              <a:t> task1 */</a:t>
            </a:r>
            <a:r>
              <a:rPr lang="pt-BR" dirty="0">
                <a:solidFill>
                  <a:srgbClr val="000000"/>
                </a:solidFill>
                <a:highlight>
                  <a:srgbClr val="FFFFFF"/>
                </a:highlight>
              </a:rPr>
              <a:t> </a:t>
            </a:r>
          </a:p>
          <a:p>
            <a:r>
              <a:rPr lang="en-US" dirty="0">
                <a:solidFill>
                  <a:srgbClr val="000000"/>
                </a:solidFill>
                <a:highlight>
                  <a:srgbClr val="FFFFFF"/>
                </a:highlight>
              </a:rPr>
              <a:t>    </a:t>
            </a:r>
            <a:r>
              <a:rPr lang="en-US" dirty="0" err="1">
                <a:solidFill>
                  <a:srgbClr val="000000"/>
                </a:solidFill>
                <a:highlight>
                  <a:srgbClr val="FFFFFF"/>
                </a:highlight>
              </a:rPr>
              <a:t>xTaskCreate</a:t>
            </a:r>
            <a:r>
              <a:rPr lang="en-US" b="1" dirty="0">
                <a:solidFill>
                  <a:srgbClr val="000080"/>
                </a:solidFill>
                <a:highlight>
                  <a:srgbClr val="FFFFFF"/>
                </a:highlight>
              </a:rPr>
              <a:t>(</a:t>
            </a:r>
            <a:r>
              <a:rPr lang="en-US" dirty="0">
                <a:solidFill>
                  <a:srgbClr val="000000"/>
                </a:solidFill>
                <a:highlight>
                  <a:srgbClr val="FFFFFF"/>
                </a:highlight>
              </a:rPr>
              <a:t>task1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8000FF"/>
                </a:solidFill>
                <a:highlight>
                  <a:srgbClr val="FFFFFF"/>
                </a:highlight>
              </a:rPr>
              <a:t>signed</a:t>
            </a:r>
            <a:r>
              <a:rPr lang="en-US" dirty="0">
                <a:solidFill>
                  <a:srgbClr val="000000"/>
                </a:solidFill>
                <a:highlight>
                  <a:srgbClr val="FFFFFF"/>
                </a:highlight>
              </a:rPr>
              <a:t> </a:t>
            </a:r>
            <a:r>
              <a:rPr lang="en-US" dirty="0">
                <a:solidFill>
                  <a:srgbClr val="8000FF"/>
                </a:solidFill>
                <a:highlight>
                  <a:srgbClr val="FFFFFF"/>
                </a:highlight>
              </a:rPr>
              <a:t>char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"Task1"</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configMINIMAL_STACK_SIZE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b="1" dirty="0">
                <a:solidFill>
                  <a:srgbClr val="0000FF"/>
                </a:solidFill>
                <a:highlight>
                  <a:srgbClr val="FFFFFF"/>
                </a:highlight>
              </a:rPr>
              <a:t>NULL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NULL</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start </a:t>
            </a:r>
            <a:r>
              <a:rPr lang="pt-BR" dirty="0" err="1">
                <a:solidFill>
                  <a:srgbClr val="008000"/>
                </a:solidFill>
                <a:highlight>
                  <a:srgbClr val="FFFFFF"/>
                </a:highlight>
              </a:rPr>
              <a:t>the</a:t>
            </a:r>
            <a:r>
              <a:rPr lang="pt-BR" dirty="0">
                <a:solidFill>
                  <a:srgbClr val="008000"/>
                </a:solidFill>
                <a:highlight>
                  <a:srgbClr val="FFFFFF"/>
                </a:highlight>
              </a:rPr>
              <a:t> </a:t>
            </a:r>
            <a:r>
              <a:rPr lang="pt-BR" dirty="0" err="1">
                <a:solidFill>
                  <a:srgbClr val="008000"/>
                </a:solidFill>
                <a:highlight>
                  <a:srgbClr val="FFFFFF"/>
                </a:highlight>
              </a:rPr>
              <a:t>scheduler</a:t>
            </a:r>
            <a:r>
              <a:rPr lang="pt-BR" dirty="0">
                <a:solidFill>
                  <a:srgbClr val="008000"/>
                </a:solidFill>
                <a:highlight>
                  <a:srgbClr val="FFFFFF"/>
                </a:highlight>
              </a:rPr>
              <a:t> */</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000000"/>
                </a:solidFill>
                <a:highlight>
                  <a:srgbClr val="FFFFFF"/>
                </a:highlight>
              </a:rPr>
              <a:t>vTaskStartScheduler</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should</a:t>
            </a:r>
            <a:r>
              <a:rPr lang="pt-BR" dirty="0">
                <a:solidFill>
                  <a:srgbClr val="008000"/>
                </a:solidFill>
                <a:highlight>
                  <a:srgbClr val="FFFFFF"/>
                </a:highlight>
              </a:rPr>
              <a:t> </a:t>
            </a:r>
            <a:r>
              <a:rPr lang="pt-BR" dirty="0" err="1">
                <a:solidFill>
                  <a:srgbClr val="008000"/>
                </a:solidFill>
                <a:highlight>
                  <a:srgbClr val="FFFFFF"/>
                </a:highlight>
              </a:rPr>
              <a:t>never</a:t>
            </a:r>
            <a:r>
              <a:rPr lang="pt-BR" dirty="0">
                <a:solidFill>
                  <a:srgbClr val="008000"/>
                </a:solidFill>
                <a:highlight>
                  <a:srgbClr val="FFFFFF"/>
                </a:highlight>
              </a:rPr>
              <a:t> </a:t>
            </a:r>
            <a:r>
              <a:rPr lang="pt-BR" dirty="0" err="1">
                <a:solidFill>
                  <a:srgbClr val="008000"/>
                </a:solidFill>
                <a:highlight>
                  <a:srgbClr val="FFFFFF"/>
                </a:highlight>
              </a:rPr>
              <a:t>reach</a:t>
            </a:r>
            <a:r>
              <a:rPr lang="pt-BR" dirty="0">
                <a:solidFill>
                  <a:srgbClr val="008000"/>
                </a:solidFill>
                <a:highlight>
                  <a:srgbClr val="FFFFFF"/>
                </a:highlight>
              </a:rPr>
              <a:t> </a:t>
            </a:r>
            <a:r>
              <a:rPr lang="pt-BR" dirty="0" err="1">
                <a:solidFill>
                  <a:srgbClr val="008000"/>
                </a:solidFill>
                <a:highlight>
                  <a:srgbClr val="FFFFFF"/>
                </a:highlight>
              </a:rPr>
              <a:t>here</a:t>
            </a:r>
            <a:r>
              <a:rPr lang="pt-BR" dirty="0">
                <a:solidFill>
                  <a:srgbClr val="008000"/>
                </a:solidFill>
                <a:highlight>
                  <a:srgbClr val="FFFFFF"/>
                </a:highlight>
              </a:rPr>
              <a:t>! */</a:t>
            </a:r>
            <a:r>
              <a:rPr lang="pt-B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7098224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7F8137A-2D76-4085-9F37-6B4135760002}"/>
              </a:ext>
            </a:extLst>
          </p:cNvPr>
          <p:cNvSpPr>
            <a:spLocks noGrp="1"/>
          </p:cNvSpPr>
          <p:nvPr>
            <p:ph type="title"/>
          </p:nvPr>
        </p:nvSpPr>
        <p:spPr/>
        <p:txBody>
          <a:bodyPr/>
          <a:lstStyle/>
          <a:p>
            <a:r>
              <a:rPr lang="pt-BR" dirty="0" err="1"/>
              <a:t>Stack</a:t>
            </a:r>
            <a:r>
              <a:rPr lang="pt-BR" dirty="0"/>
              <a:t> </a:t>
            </a:r>
            <a:r>
              <a:rPr lang="pt-BR" dirty="0" err="1"/>
              <a:t>size</a:t>
            </a:r>
            <a:endParaRPr lang="pt-BR" dirty="0"/>
          </a:p>
        </p:txBody>
      </p:sp>
      <p:sp>
        <p:nvSpPr>
          <p:cNvPr id="5" name="Espaço Reservado para Texto 4">
            <a:extLst>
              <a:ext uri="{FF2B5EF4-FFF2-40B4-BE49-F238E27FC236}">
                <a16:creationId xmlns:a16="http://schemas.microsoft.com/office/drawing/2014/main" id="{683CE2A6-31DF-4BCA-8415-91E1107141B0}"/>
              </a:ext>
            </a:extLst>
          </p:cNvPr>
          <p:cNvSpPr>
            <a:spLocks noGrp="1"/>
          </p:cNvSpPr>
          <p:nvPr>
            <p:ph type="body" idx="1"/>
          </p:nvPr>
        </p:nvSpPr>
        <p:spPr/>
        <p:txBody>
          <a:bodyPr/>
          <a:lstStyle/>
          <a:p>
            <a:r>
              <a:rPr lang="pt-BR" dirty="0"/>
              <a:t>Rápida discussão</a:t>
            </a:r>
          </a:p>
        </p:txBody>
      </p:sp>
    </p:spTree>
    <p:extLst>
      <p:ext uri="{BB962C8B-B14F-4D97-AF65-F5344CB8AC3E}">
        <p14:creationId xmlns:p14="http://schemas.microsoft.com/office/powerpoint/2010/main" val="20769689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07E522EB-CD51-4F3C-AC46-C06C2B469182}"/>
              </a:ext>
            </a:extLst>
          </p:cNvPr>
          <p:cNvSpPr>
            <a:spLocks noGrp="1"/>
          </p:cNvSpPr>
          <p:nvPr>
            <p:ph idx="1"/>
          </p:nvPr>
        </p:nvSpPr>
        <p:spPr/>
        <p:txBody>
          <a:bodyPr/>
          <a:lstStyle/>
          <a:p>
            <a:r>
              <a:rPr lang="pt-BR" dirty="0"/>
              <a:t>Para definir o tamanho da </a:t>
            </a:r>
            <a:r>
              <a:rPr lang="pt-BR" dirty="0" err="1"/>
              <a:t>stack</a:t>
            </a:r>
            <a:r>
              <a:rPr lang="pt-BR" dirty="0"/>
              <a:t>:</a:t>
            </a:r>
          </a:p>
          <a:p>
            <a:pPr lvl="1"/>
            <a:r>
              <a:rPr lang="pt-BR" dirty="0"/>
              <a:t>O tamanho dos dados de retorno da chamada de função</a:t>
            </a:r>
          </a:p>
          <a:p>
            <a:pPr lvl="1"/>
            <a:r>
              <a:rPr lang="pt-BR" dirty="0"/>
              <a:t>O número e o tamanho das variáveis de escopo local declaradas</a:t>
            </a:r>
          </a:p>
          <a:p>
            <a:pPr lvl="1"/>
            <a:r>
              <a:rPr lang="pt-BR" dirty="0"/>
              <a:t>O número de parâmetros das funções</a:t>
            </a:r>
          </a:p>
          <a:p>
            <a:pPr lvl="1"/>
            <a:r>
              <a:rPr lang="pt-BR" dirty="0"/>
              <a:t>A arquitetura do processador</a:t>
            </a:r>
          </a:p>
          <a:p>
            <a:pPr lvl="1"/>
            <a:r>
              <a:rPr lang="pt-BR" dirty="0"/>
              <a:t>O compilador</a:t>
            </a:r>
          </a:p>
          <a:p>
            <a:pPr lvl="1"/>
            <a:r>
              <a:rPr lang="pt-BR" dirty="0"/>
              <a:t>O nível de otimização do compilador</a:t>
            </a:r>
          </a:p>
          <a:p>
            <a:pPr lvl="1"/>
            <a:r>
              <a:rPr lang="pt-BR" dirty="0"/>
              <a:t>Os requisitos de pilha de rotinas de serviço de interrupção</a:t>
            </a:r>
          </a:p>
        </p:txBody>
      </p:sp>
      <p:sp>
        <p:nvSpPr>
          <p:cNvPr id="4" name="Título 3">
            <a:extLst>
              <a:ext uri="{FF2B5EF4-FFF2-40B4-BE49-F238E27FC236}">
                <a16:creationId xmlns:a16="http://schemas.microsoft.com/office/drawing/2014/main" id="{C6D3F9E2-456A-4E93-AB3C-D77C1635D01D}"/>
              </a:ext>
            </a:extLst>
          </p:cNvPr>
          <p:cNvSpPr>
            <a:spLocks noGrp="1"/>
          </p:cNvSpPr>
          <p:nvPr>
            <p:ph type="title"/>
          </p:nvPr>
        </p:nvSpPr>
        <p:spPr/>
        <p:txBody>
          <a:bodyPr/>
          <a:lstStyle/>
          <a:p>
            <a:r>
              <a:rPr lang="pt-BR"/>
              <a:t>Stack Size</a:t>
            </a:r>
            <a:endParaRPr lang="pt-BR" dirty="0"/>
          </a:p>
        </p:txBody>
      </p:sp>
    </p:spTree>
    <p:extLst>
      <p:ext uri="{BB962C8B-B14F-4D97-AF65-F5344CB8AC3E}">
        <p14:creationId xmlns:p14="http://schemas.microsoft.com/office/powerpoint/2010/main" val="16689679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8183DB6-93C0-4768-A38C-9B2AA68C337E}"/>
              </a:ext>
            </a:extLst>
          </p:cNvPr>
          <p:cNvSpPr>
            <a:spLocks noGrp="1"/>
          </p:cNvSpPr>
          <p:nvPr>
            <p:ph type="title"/>
          </p:nvPr>
        </p:nvSpPr>
        <p:spPr/>
        <p:txBody>
          <a:bodyPr/>
          <a:lstStyle/>
          <a:p>
            <a:r>
              <a:rPr lang="pt-BR" dirty="0"/>
              <a:t>De volta às tarefas</a:t>
            </a:r>
          </a:p>
        </p:txBody>
      </p:sp>
      <p:sp>
        <p:nvSpPr>
          <p:cNvPr id="3" name="Espaço Reservado para Texto 2">
            <a:extLst>
              <a:ext uri="{FF2B5EF4-FFF2-40B4-BE49-F238E27FC236}">
                <a16:creationId xmlns:a16="http://schemas.microsoft.com/office/drawing/2014/main" id="{E57BD176-1FDB-44E0-95C9-BEC1406FDD7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9703858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REMOVENDO UMA TAREFA</a:t>
            </a:r>
          </a:p>
        </p:txBody>
      </p:sp>
      <p:sp>
        <p:nvSpPr>
          <p:cNvPr id="3" name="Espaço Reservado para Conteúdo 2"/>
          <p:cNvSpPr>
            <a:spLocks noGrp="1"/>
          </p:cNvSpPr>
          <p:nvPr>
            <p:ph idx="1"/>
          </p:nvPr>
        </p:nvSpPr>
        <p:spPr/>
        <p:txBody>
          <a:bodyPr/>
          <a:lstStyle/>
          <a:p>
            <a:pPr lvl="0"/>
            <a:r>
              <a:rPr lang="pt-BR" dirty="0"/>
              <a:t>Antes de retornar, uma tarefa deve remover ela mesma da lista de tarefas do kernel com a função </a:t>
            </a:r>
            <a:r>
              <a:rPr lang="pt-BR" dirty="0" err="1">
                <a:latin typeface="Consolas" panose="020B0609020204030204" pitchFamily="49" charset="0"/>
              </a:rPr>
              <a:t>vTaskDelete</a:t>
            </a:r>
            <a:r>
              <a:rPr lang="pt-BR" dirty="0">
                <a:latin typeface="Consolas" panose="020B0609020204030204" pitchFamily="49" charset="0"/>
              </a:rPr>
              <a:t>().</a:t>
            </a:r>
          </a:p>
          <a:p>
            <a:r>
              <a:rPr lang="pt-BR" dirty="0"/>
              <a:t>Para usar esta função, habilite a opção </a:t>
            </a:r>
            <a:r>
              <a:rPr lang="pt-BR" dirty="0" err="1">
                <a:latin typeface="Consolas" panose="020B0609020204030204" pitchFamily="49" charset="0"/>
              </a:rPr>
              <a:t>INCLUDE_vTaskDelete</a:t>
            </a:r>
            <a:r>
              <a:rPr lang="pt-BR" dirty="0"/>
              <a:t> no arquivo </a:t>
            </a:r>
            <a:r>
              <a:rPr lang="pt-BR" dirty="0" err="1">
                <a:latin typeface="Consolas" panose="020B0609020204030204" pitchFamily="49" charset="0"/>
              </a:rPr>
              <a:t>FreeRTOSConfig.h</a:t>
            </a:r>
            <a:r>
              <a:rPr lang="pt-BR" dirty="0"/>
              <a:t>. </a:t>
            </a:r>
          </a:p>
        </p:txBody>
      </p:sp>
    </p:spTree>
    <p:extLst>
      <p:ext uri="{BB962C8B-B14F-4D97-AF65-F5344CB8AC3E}">
        <p14:creationId xmlns:p14="http://schemas.microsoft.com/office/powerpoint/2010/main" val="12159361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REMOVENDO UMA TAREFA (cont.)</a:t>
            </a:r>
          </a:p>
        </p:txBody>
      </p:sp>
      <p:sp>
        <p:nvSpPr>
          <p:cNvPr id="3" name="Espaço Reservado para Conteúdo 2"/>
          <p:cNvSpPr>
            <a:spLocks noGrp="1"/>
          </p:cNvSpPr>
          <p:nvPr>
            <p:ph sz="half" idx="2"/>
          </p:nvPr>
        </p:nvSpPr>
        <p:spPr/>
        <p:txBody>
          <a:bodyPr/>
          <a:lstStyle/>
          <a:p>
            <a:r>
              <a:rPr lang="pt-BR" dirty="0">
                <a:solidFill>
                  <a:srgbClr val="804000"/>
                </a:solidFill>
                <a:highlight>
                  <a:srgbClr val="FFFFFF"/>
                </a:highlight>
              </a:rPr>
              <a:t>#include "</a:t>
            </a:r>
            <a:r>
              <a:rPr lang="pt-BR" dirty="0" err="1">
                <a:solidFill>
                  <a:srgbClr val="804000"/>
                </a:solidFill>
                <a:highlight>
                  <a:srgbClr val="FFFFFF"/>
                </a:highlight>
              </a:rPr>
              <a:t>task.h</a:t>
            </a:r>
            <a:r>
              <a:rPr lang="pt-BR" dirty="0">
                <a:solidFill>
                  <a:srgbClr val="804000"/>
                </a:solidFill>
                <a:highlight>
                  <a:srgbClr val="FFFFFF"/>
                </a:highlight>
              </a:rPr>
              <a:t>"</a:t>
            </a:r>
          </a:p>
          <a:p>
            <a:r>
              <a:rPr lang="en-US" dirty="0">
                <a:solidFill>
                  <a:srgbClr val="008000"/>
                </a:solidFill>
                <a:highlight>
                  <a:srgbClr val="FFFFFF"/>
                </a:highlight>
              </a:rPr>
              <a:t>/*remove a task from the RTOS kernel management*/</a:t>
            </a:r>
            <a:endParaRPr lang="en-US"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vTaskDelete</a:t>
            </a:r>
            <a:r>
              <a:rPr lang="pt-BR" b="1" dirty="0">
                <a:solidFill>
                  <a:srgbClr val="000080"/>
                </a:solidFill>
                <a:highlight>
                  <a:srgbClr val="FFFFFF"/>
                </a:highlight>
              </a:rPr>
              <a:t>(</a:t>
            </a:r>
            <a:r>
              <a:rPr lang="pt-BR" dirty="0" err="1">
                <a:solidFill>
                  <a:srgbClr val="000000"/>
                </a:solidFill>
                <a:highlight>
                  <a:srgbClr val="FFFFFF"/>
                </a:highlight>
              </a:rPr>
              <a:t>TaskHandle_t</a:t>
            </a:r>
            <a:r>
              <a:rPr lang="pt-BR" dirty="0">
                <a:solidFill>
                  <a:srgbClr val="000000"/>
                </a:solidFill>
                <a:highlight>
                  <a:srgbClr val="FFFFFF"/>
                </a:highlight>
              </a:rPr>
              <a:t> </a:t>
            </a:r>
            <a:r>
              <a:rPr lang="pt-BR" dirty="0" err="1">
                <a:solidFill>
                  <a:srgbClr val="000000"/>
                </a:solidFill>
                <a:highlight>
                  <a:srgbClr val="FFFFFF"/>
                </a:highlight>
              </a:rPr>
              <a:t>xTask</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5670753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REMOVENDO UMA TAREFA (cont.)</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task.h</a:t>
            </a:r>
            <a:r>
              <a:rPr lang="pt-BR" dirty="0">
                <a:solidFill>
                  <a:srgbClr val="804000"/>
                </a:solidFill>
                <a:highlight>
                  <a:srgbClr val="FFFFFF"/>
                </a:highlight>
              </a:rPr>
              <a:t>"</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ATaskFunction</a:t>
            </a:r>
            <a:r>
              <a:rPr lang="pt-BR" b="1" dirty="0">
                <a:solidFill>
                  <a:srgbClr val="000080"/>
                </a:solidFill>
                <a:highlight>
                  <a:srgbClr val="FFFFFF"/>
                </a:highlight>
              </a:rPr>
              <a:t>(</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pvParameters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task</a:t>
            </a:r>
            <a:r>
              <a:rPr lang="pt-BR" dirty="0">
                <a:solidFill>
                  <a:srgbClr val="008000"/>
                </a:solidFill>
                <a:highlight>
                  <a:srgbClr val="FFFFFF"/>
                </a:highlight>
              </a:rPr>
              <a:t> </a:t>
            </a:r>
            <a:r>
              <a:rPr lang="pt-BR" dirty="0" err="1">
                <a:solidFill>
                  <a:srgbClr val="008000"/>
                </a:solidFill>
                <a:highlight>
                  <a:srgbClr val="FFFFFF"/>
                </a:highlight>
              </a:rPr>
              <a:t>code</a:t>
            </a:r>
            <a:r>
              <a:rPr lang="pt-BR" dirty="0">
                <a:solidFill>
                  <a:srgbClr val="00800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vTaskDelete</a:t>
            </a:r>
            <a:r>
              <a:rPr lang="pt-BR" b="1" dirty="0">
                <a:solidFill>
                  <a:srgbClr val="000080"/>
                </a:solidFill>
                <a:highlight>
                  <a:srgbClr val="FFFFFF"/>
                </a:highlight>
              </a:rPr>
              <a:t>(</a:t>
            </a:r>
            <a:r>
              <a:rPr lang="pt-BR" b="1" dirty="0">
                <a:solidFill>
                  <a:srgbClr val="0000FF"/>
                </a:solidFill>
                <a:highlight>
                  <a:srgbClr val="FFFFFF"/>
                </a:highlight>
              </a:rPr>
              <a:t>NULL</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0281781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MODOS DO ESCALONADOR</a:t>
            </a:r>
          </a:p>
        </p:txBody>
      </p:sp>
      <p:sp>
        <p:nvSpPr>
          <p:cNvPr id="3" name="Espaço Reservado para Conteúdo 2"/>
          <p:cNvSpPr>
            <a:spLocks noGrp="1"/>
          </p:cNvSpPr>
          <p:nvPr>
            <p:ph idx="1"/>
          </p:nvPr>
        </p:nvSpPr>
        <p:spPr/>
        <p:txBody>
          <a:bodyPr>
            <a:normAutofit/>
          </a:bodyPr>
          <a:lstStyle/>
          <a:p>
            <a:pPr lvl="0"/>
            <a:r>
              <a:rPr lang="pt-BR" sz="2800" dirty="0"/>
              <a:t>O escalonador pode funcionar de forma </a:t>
            </a:r>
            <a:r>
              <a:rPr lang="pt-BR" sz="2800" dirty="0" err="1"/>
              <a:t>preemptiva</a:t>
            </a:r>
            <a:r>
              <a:rPr lang="pt-BR" sz="2800" dirty="0"/>
              <a:t> ou colaborativa, dependendo da definição da opção </a:t>
            </a:r>
            <a:r>
              <a:rPr lang="pt-BR" sz="2800" dirty="0" err="1"/>
              <a:t>configUSE_PREEMPTION</a:t>
            </a:r>
            <a:r>
              <a:rPr lang="pt-BR" sz="2800" dirty="0"/>
              <a:t> no arquivo de configuração do </a:t>
            </a:r>
            <a:r>
              <a:rPr lang="pt-BR" sz="2800" dirty="0" err="1"/>
              <a:t>FreeRTOS</a:t>
            </a:r>
            <a:r>
              <a:rPr lang="pt-BR" sz="2800" dirty="0"/>
              <a:t>.</a:t>
            </a:r>
          </a:p>
          <a:p>
            <a:pPr lvl="0"/>
            <a:r>
              <a:rPr lang="pt-BR" sz="2800" dirty="0"/>
              <a:t>No modo </a:t>
            </a:r>
            <a:r>
              <a:rPr lang="pt-BR" sz="2800" dirty="0" err="1"/>
              <a:t>preemptivo</a:t>
            </a:r>
            <a:r>
              <a:rPr lang="pt-BR" sz="2800" dirty="0"/>
              <a:t>, o </a:t>
            </a:r>
            <a:r>
              <a:rPr lang="pt-BR" sz="2800" dirty="0" err="1"/>
              <a:t>kernel</a:t>
            </a:r>
            <a:r>
              <a:rPr lang="pt-BR" sz="2800" dirty="0"/>
              <a:t> irá sempre executar a tarefa de maior prioridade pronta para execução.</a:t>
            </a:r>
          </a:p>
          <a:p>
            <a:pPr lvl="0"/>
            <a:r>
              <a:rPr lang="pt-BR" sz="2800" dirty="0"/>
              <a:t>No modo colaborativo, as tarefas não são interrompidas pelo </a:t>
            </a:r>
            <a:r>
              <a:rPr lang="pt-BR" sz="2800" dirty="0" err="1"/>
              <a:t>kernel</a:t>
            </a:r>
            <a:r>
              <a:rPr lang="pt-BR" sz="2800" dirty="0"/>
              <a:t> durante sua execução (mas ainda podem ser interrompidas por uma interrupção).</a:t>
            </a:r>
          </a:p>
          <a:p>
            <a:endParaRPr lang="pt-BR" sz="2800" dirty="0"/>
          </a:p>
        </p:txBody>
      </p:sp>
    </p:spTree>
    <p:extLst>
      <p:ext uri="{BB962C8B-B14F-4D97-AF65-F5344CB8AC3E}">
        <p14:creationId xmlns:p14="http://schemas.microsoft.com/office/powerpoint/2010/main" val="10634805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TIME SLICE</a:t>
            </a:r>
          </a:p>
        </p:txBody>
      </p:sp>
      <p:sp>
        <p:nvSpPr>
          <p:cNvPr id="3" name="Espaço Reservado para Conteúdo 2"/>
          <p:cNvSpPr>
            <a:spLocks noGrp="1"/>
          </p:cNvSpPr>
          <p:nvPr>
            <p:ph idx="1"/>
          </p:nvPr>
        </p:nvSpPr>
        <p:spPr/>
        <p:txBody>
          <a:bodyPr/>
          <a:lstStyle/>
          <a:p>
            <a:pPr lvl="0"/>
            <a:r>
              <a:rPr lang="pt-BR"/>
              <a:t>Em um kernel preemptivo, cada tarefa tem uma fatia de tempo para execução, normalmente chamada de time slice.</a:t>
            </a:r>
          </a:p>
          <a:p>
            <a:pPr lvl="0"/>
            <a:r>
              <a:rPr lang="pt-BR"/>
              <a:t>No fim desta fatia de tempo, ela será interrompida, e o escalonador selecionará a próxima tarefa para execução.</a:t>
            </a:r>
          </a:p>
          <a:p>
            <a:pPr lvl="0"/>
            <a:r>
              <a:rPr lang="pt-BR"/>
              <a:t>Para interromper a tarefa em execução e trocar de contexto para uma nova tarefa, o kernel usa uma interrupção do sistema.</a:t>
            </a:r>
          </a:p>
          <a:p>
            <a:endParaRPr lang="pt-BR" dirty="0"/>
          </a:p>
        </p:txBody>
      </p:sp>
    </p:spTree>
    <p:extLst>
      <p:ext uri="{BB962C8B-B14F-4D97-AF65-F5344CB8AC3E}">
        <p14:creationId xmlns:p14="http://schemas.microsoft.com/office/powerpoint/2010/main" val="61084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a:t>O programa principal é interrompido e uma função pré definida é executada</a:t>
            </a:r>
          </a:p>
          <a:p>
            <a:pPr lvl="1"/>
            <a:r>
              <a:rPr lang="pt-BR"/>
              <a:t>O programa principal não percebe a pausa</a:t>
            </a:r>
          </a:p>
          <a:p>
            <a:r>
              <a:rPr lang="pt-BR"/>
              <a:t>Redução do tempo de resposta aos eventos</a:t>
            </a:r>
          </a:p>
          <a:p>
            <a:pPr lvl="1"/>
            <a:r>
              <a:rPr lang="pt-BR"/>
              <a:t>O tempo para responder a um determinado evento é o menor possível utilizando um microcontrolador</a:t>
            </a:r>
          </a:p>
          <a:p>
            <a:r>
              <a:rPr lang="pt-BR"/>
              <a:t>As funções devem ser curtas.</a:t>
            </a:r>
          </a:p>
          <a:p>
            <a:pPr lvl="1"/>
            <a:r>
              <a:rPr lang="pt-BR"/>
              <a:t>Deixar o processamento pesado para o loop principal</a:t>
            </a:r>
          </a:p>
          <a:p>
            <a:endParaRPr lang="pt-BR" dirty="0"/>
          </a:p>
        </p:txBody>
      </p:sp>
      <p:sp>
        <p:nvSpPr>
          <p:cNvPr id="2" name="Título 1"/>
          <p:cNvSpPr>
            <a:spLocks noGrp="1"/>
          </p:cNvSpPr>
          <p:nvPr>
            <p:ph type="title"/>
          </p:nvPr>
        </p:nvSpPr>
        <p:spPr/>
        <p:txBody>
          <a:bodyPr/>
          <a:lstStyle/>
          <a:p>
            <a:r>
              <a:rPr lang="pt-BR"/>
              <a:t>Interrupt control system</a:t>
            </a:r>
            <a:endParaRPr lang="pt-BR" dirty="0"/>
          </a:p>
        </p:txBody>
      </p:sp>
    </p:spTree>
    <p:extLst>
      <p:ext uri="{BB962C8B-B14F-4D97-AF65-F5344CB8AC3E}">
        <p14:creationId xmlns:p14="http://schemas.microsoft.com/office/powerpoint/2010/main" val="5467362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TICK INTERRUPT</a:t>
            </a:r>
          </a:p>
        </p:txBody>
      </p:sp>
      <p:sp>
        <p:nvSpPr>
          <p:cNvPr id="3" name="Espaço Reservado para Conteúdo 2"/>
          <p:cNvSpPr>
            <a:spLocks noGrp="1"/>
          </p:cNvSpPr>
          <p:nvPr>
            <p:ph idx="1"/>
          </p:nvPr>
        </p:nvSpPr>
        <p:spPr/>
        <p:txBody>
          <a:bodyPr/>
          <a:lstStyle/>
          <a:p>
            <a:pPr lvl="0"/>
            <a:r>
              <a:rPr lang="pt-BR"/>
              <a:t>Esta interrupção é chamada de tick interrupt (system tick ou clock tick).</a:t>
            </a:r>
          </a:p>
          <a:p>
            <a:pPr lvl="0"/>
            <a:r>
              <a:rPr lang="pt-BR"/>
              <a:t>É uma interrupção periódica cuja frequência está definida em configTICK_RATE_HZ no arquivo FreeRTOSConfig.h.</a:t>
            </a:r>
          </a:p>
          <a:p>
            <a:pPr lvl="0"/>
            <a:r>
              <a:rPr lang="pt-BR"/>
              <a:t>Por exemplo, se estiver definida como 100 (Hz), significa que a fatia de tempo será de 10ms.</a:t>
            </a:r>
          </a:p>
          <a:p>
            <a:endParaRPr lang="pt-BR" dirty="0"/>
          </a:p>
        </p:txBody>
      </p:sp>
    </p:spTree>
    <p:extLst>
      <p:ext uri="{BB962C8B-B14F-4D97-AF65-F5344CB8AC3E}">
        <p14:creationId xmlns:p14="http://schemas.microsoft.com/office/powerpoint/2010/main" val="4364570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61950"/>
            <a:ext cx="7772400" cy="628650"/>
          </a:xfrm>
        </p:spPr>
        <p:txBody>
          <a:bodyPr/>
          <a:lstStyle/>
          <a:p>
            <a:r>
              <a:rPr lang="pt-BR" dirty="0"/>
              <a:t>TICK INTERRUPT E PREEMPÇÃO</a:t>
            </a:r>
          </a:p>
        </p:txBody>
      </p:sp>
      <p:grpSp>
        <p:nvGrpSpPr>
          <p:cNvPr id="4" name="Group 21006"/>
          <p:cNvGrpSpPr/>
          <p:nvPr/>
        </p:nvGrpSpPr>
        <p:grpSpPr>
          <a:xfrm>
            <a:off x="356235" y="1340485"/>
            <a:ext cx="9170052" cy="4177030"/>
            <a:chOff x="0" y="0"/>
            <a:chExt cx="9170052" cy="4177030"/>
          </a:xfrm>
        </p:grpSpPr>
        <p:sp>
          <p:nvSpPr>
            <p:cNvPr id="5" name="Shape 913"/>
            <p:cNvSpPr/>
            <p:nvPr/>
          </p:nvSpPr>
          <p:spPr>
            <a:xfrm>
              <a:off x="853440" y="3411220"/>
              <a:ext cx="7578090" cy="765810"/>
            </a:xfrm>
            <a:custGeom>
              <a:avLst/>
              <a:gdLst/>
              <a:ahLst/>
              <a:cxnLst/>
              <a:rect l="0" t="0" r="0" b="0"/>
              <a:pathLst>
                <a:path w="7578090" h="765810">
                  <a:moveTo>
                    <a:pt x="0" y="245110"/>
                  </a:moveTo>
                  <a:lnTo>
                    <a:pt x="7091681" y="245110"/>
                  </a:lnTo>
                  <a:lnTo>
                    <a:pt x="7091681" y="0"/>
                  </a:lnTo>
                  <a:lnTo>
                    <a:pt x="7578090" y="382270"/>
                  </a:lnTo>
                  <a:lnTo>
                    <a:pt x="7091681" y="765810"/>
                  </a:lnTo>
                  <a:lnTo>
                    <a:pt x="7091681" y="520700"/>
                  </a:lnTo>
                  <a:lnTo>
                    <a:pt x="0" y="520700"/>
                  </a:lnTo>
                  <a:lnTo>
                    <a:pt x="0" y="24511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 name="Shape 914"/>
            <p:cNvSpPr/>
            <p:nvPr/>
          </p:nvSpPr>
          <p:spPr>
            <a:xfrm>
              <a:off x="853440" y="341122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7" name="Shape 915"/>
            <p:cNvSpPr/>
            <p:nvPr/>
          </p:nvSpPr>
          <p:spPr>
            <a:xfrm>
              <a:off x="8431530" y="417703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8" name="Shape 916"/>
            <p:cNvSpPr/>
            <p:nvPr/>
          </p:nvSpPr>
          <p:spPr>
            <a:xfrm>
              <a:off x="131064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9" name="Shape 917"/>
            <p:cNvSpPr/>
            <p:nvPr/>
          </p:nvSpPr>
          <p:spPr>
            <a:xfrm>
              <a:off x="1410970" y="2616200"/>
              <a:ext cx="570230" cy="0"/>
            </a:xfrm>
            <a:custGeom>
              <a:avLst/>
              <a:gdLst/>
              <a:ahLst/>
              <a:cxnLst/>
              <a:rect l="0" t="0" r="0" b="0"/>
              <a:pathLst>
                <a:path w="570230">
                  <a:moveTo>
                    <a:pt x="0" y="0"/>
                  </a:moveTo>
                  <a:lnTo>
                    <a:pt x="57023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10" name="Shape 918"/>
            <p:cNvSpPr/>
            <p:nvPr/>
          </p:nvSpPr>
          <p:spPr>
            <a:xfrm>
              <a:off x="853440" y="1880870"/>
              <a:ext cx="457200" cy="0"/>
            </a:xfrm>
            <a:custGeom>
              <a:avLst/>
              <a:gdLst/>
              <a:ahLst/>
              <a:cxnLst/>
              <a:rect l="0" t="0" r="0" b="0"/>
              <a:pathLst>
                <a:path w="457200">
                  <a:moveTo>
                    <a:pt x="0" y="0"/>
                  </a:moveTo>
                  <a:lnTo>
                    <a:pt x="45720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11" name="Rectangle 919"/>
            <p:cNvSpPr/>
            <p:nvPr/>
          </p:nvSpPr>
          <p:spPr>
            <a:xfrm>
              <a:off x="0" y="1800056"/>
              <a:ext cx="953261"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AE00"/>
                  </a:solidFill>
                  <a:effectLst/>
                  <a:latin typeface="Liberation Sans" panose="020B0604020202020204" pitchFamily="34" charset="0"/>
                  <a:ea typeface="Liberation Sans" panose="020B0604020202020204" pitchFamily="34" charset="0"/>
                </a:rPr>
                <a:t>TAREFA 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2" name="Rectangle 920"/>
            <p:cNvSpPr/>
            <p:nvPr/>
          </p:nvSpPr>
          <p:spPr>
            <a:xfrm>
              <a:off x="0" y="2512527"/>
              <a:ext cx="953261"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47FF"/>
                  </a:solidFill>
                  <a:effectLst/>
                  <a:latin typeface="Liberation Sans" panose="020B0604020202020204" pitchFamily="34" charset="0"/>
                  <a:ea typeface="Liberation Sans" panose="020B0604020202020204" pitchFamily="34" charset="0"/>
                </a:rPr>
                <a:t>TAREFA 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3" name="Shape 921"/>
            <p:cNvSpPr/>
            <p:nvPr/>
          </p:nvSpPr>
          <p:spPr>
            <a:xfrm>
              <a:off x="2086610" y="1880870"/>
              <a:ext cx="558800" cy="0"/>
            </a:xfrm>
            <a:custGeom>
              <a:avLst/>
              <a:gdLst/>
              <a:ahLst/>
              <a:cxnLst/>
              <a:rect l="0" t="0" r="0" b="0"/>
              <a:pathLst>
                <a:path w="558800">
                  <a:moveTo>
                    <a:pt x="0" y="0"/>
                  </a:moveTo>
                  <a:lnTo>
                    <a:pt x="55880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14" name="Shape 922"/>
            <p:cNvSpPr/>
            <p:nvPr/>
          </p:nvSpPr>
          <p:spPr>
            <a:xfrm>
              <a:off x="2731770" y="2616200"/>
              <a:ext cx="570230" cy="0"/>
            </a:xfrm>
            <a:custGeom>
              <a:avLst/>
              <a:gdLst/>
              <a:ahLst/>
              <a:cxnLst/>
              <a:rect l="0" t="0" r="0" b="0"/>
              <a:pathLst>
                <a:path w="570230">
                  <a:moveTo>
                    <a:pt x="0" y="0"/>
                  </a:moveTo>
                  <a:lnTo>
                    <a:pt x="57023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15" name="Shape 923"/>
            <p:cNvSpPr/>
            <p:nvPr/>
          </p:nvSpPr>
          <p:spPr>
            <a:xfrm>
              <a:off x="3407410" y="1880870"/>
              <a:ext cx="560070" cy="0"/>
            </a:xfrm>
            <a:custGeom>
              <a:avLst/>
              <a:gdLst/>
              <a:ahLst/>
              <a:cxnLst/>
              <a:rect l="0" t="0" r="0" b="0"/>
              <a:pathLst>
                <a:path w="560070">
                  <a:moveTo>
                    <a:pt x="0" y="0"/>
                  </a:moveTo>
                  <a:lnTo>
                    <a:pt x="56007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16" name="Shape 924"/>
            <p:cNvSpPr/>
            <p:nvPr/>
          </p:nvSpPr>
          <p:spPr>
            <a:xfrm>
              <a:off x="4071620" y="2616200"/>
              <a:ext cx="570230" cy="0"/>
            </a:xfrm>
            <a:custGeom>
              <a:avLst/>
              <a:gdLst/>
              <a:ahLst/>
              <a:cxnLst/>
              <a:rect l="0" t="0" r="0" b="0"/>
              <a:pathLst>
                <a:path w="570230">
                  <a:moveTo>
                    <a:pt x="0" y="0"/>
                  </a:moveTo>
                  <a:lnTo>
                    <a:pt x="57023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17" name="Shape 925"/>
            <p:cNvSpPr/>
            <p:nvPr/>
          </p:nvSpPr>
          <p:spPr>
            <a:xfrm>
              <a:off x="197739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8" name="Shape 926"/>
            <p:cNvSpPr/>
            <p:nvPr/>
          </p:nvSpPr>
          <p:spPr>
            <a:xfrm>
              <a:off x="264287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9" name="Shape 927"/>
            <p:cNvSpPr/>
            <p:nvPr/>
          </p:nvSpPr>
          <p:spPr>
            <a:xfrm>
              <a:off x="331089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0" name="Shape 928"/>
            <p:cNvSpPr/>
            <p:nvPr/>
          </p:nvSpPr>
          <p:spPr>
            <a:xfrm>
              <a:off x="397637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1" name="Shape 929"/>
            <p:cNvSpPr/>
            <p:nvPr/>
          </p:nvSpPr>
          <p:spPr>
            <a:xfrm>
              <a:off x="464312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2" name="Shape 930"/>
            <p:cNvSpPr/>
            <p:nvPr/>
          </p:nvSpPr>
          <p:spPr>
            <a:xfrm>
              <a:off x="534416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3" name="Shape 931"/>
            <p:cNvSpPr/>
            <p:nvPr/>
          </p:nvSpPr>
          <p:spPr>
            <a:xfrm>
              <a:off x="600964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4" name="Shape 932"/>
            <p:cNvSpPr/>
            <p:nvPr/>
          </p:nvSpPr>
          <p:spPr>
            <a:xfrm>
              <a:off x="667639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5" name="Shape 933"/>
            <p:cNvSpPr/>
            <p:nvPr/>
          </p:nvSpPr>
          <p:spPr>
            <a:xfrm>
              <a:off x="734314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6" name="Shape 934"/>
            <p:cNvSpPr/>
            <p:nvPr/>
          </p:nvSpPr>
          <p:spPr>
            <a:xfrm>
              <a:off x="4757420" y="1880870"/>
              <a:ext cx="586740" cy="0"/>
            </a:xfrm>
            <a:custGeom>
              <a:avLst/>
              <a:gdLst/>
              <a:ahLst/>
              <a:cxnLst/>
              <a:rect l="0" t="0" r="0" b="0"/>
              <a:pathLst>
                <a:path w="586740">
                  <a:moveTo>
                    <a:pt x="0" y="0"/>
                  </a:moveTo>
                  <a:lnTo>
                    <a:pt x="58674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27" name="Shape 935"/>
            <p:cNvSpPr/>
            <p:nvPr/>
          </p:nvSpPr>
          <p:spPr>
            <a:xfrm>
              <a:off x="6107430" y="1880870"/>
              <a:ext cx="562610" cy="0"/>
            </a:xfrm>
            <a:custGeom>
              <a:avLst/>
              <a:gdLst/>
              <a:ahLst/>
              <a:cxnLst/>
              <a:rect l="0" t="0" r="0" b="0"/>
              <a:pathLst>
                <a:path w="562610">
                  <a:moveTo>
                    <a:pt x="0" y="0"/>
                  </a:moveTo>
                  <a:lnTo>
                    <a:pt x="56261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28" name="Shape 936"/>
            <p:cNvSpPr/>
            <p:nvPr/>
          </p:nvSpPr>
          <p:spPr>
            <a:xfrm>
              <a:off x="5443220" y="2616200"/>
              <a:ext cx="571500" cy="0"/>
            </a:xfrm>
            <a:custGeom>
              <a:avLst/>
              <a:gdLst/>
              <a:ahLst/>
              <a:cxnLst/>
              <a:rect l="0" t="0" r="0" b="0"/>
              <a:pathLst>
                <a:path w="571500">
                  <a:moveTo>
                    <a:pt x="0" y="0"/>
                  </a:moveTo>
                  <a:lnTo>
                    <a:pt x="57150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29" name="Shape 937"/>
            <p:cNvSpPr/>
            <p:nvPr/>
          </p:nvSpPr>
          <p:spPr>
            <a:xfrm>
              <a:off x="6776721" y="2616200"/>
              <a:ext cx="570230" cy="0"/>
            </a:xfrm>
            <a:custGeom>
              <a:avLst/>
              <a:gdLst/>
              <a:ahLst/>
              <a:cxnLst/>
              <a:rect l="0" t="0" r="0" b="0"/>
              <a:pathLst>
                <a:path w="570230">
                  <a:moveTo>
                    <a:pt x="0" y="0"/>
                  </a:moveTo>
                  <a:lnTo>
                    <a:pt x="57023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30" name="Shape 938"/>
            <p:cNvSpPr/>
            <p:nvPr/>
          </p:nvSpPr>
          <p:spPr>
            <a:xfrm>
              <a:off x="140970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1" name="Shape 939"/>
            <p:cNvSpPr/>
            <p:nvPr/>
          </p:nvSpPr>
          <p:spPr>
            <a:xfrm>
              <a:off x="207645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2" name="Shape 940"/>
            <p:cNvSpPr/>
            <p:nvPr/>
          </p:nvSpPr>
          <p:spPr>
            <a:xfrm>
              <a:off x="274320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3" name="Shape 941"/>
            <p:cNvSpPr/>
            <p:nvPr/>
          </p:nvSpPr>
          <p:spPr>
            <a:xfrm>
              <a:off x="340995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4" name="Shape 942"/>
            <p:cNvSpPr/>
            <p:nvPr/>
          </p:nvSpPr>
          <p:spPr>
            <a:xfrm>
              <a:off x="407670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5" name="Shape 943"/>
            <p:cNvSpPr/>
            <p:nvPr/>
          </p:nvSpPr>
          <p:spPr>
            <a:xfrm>
              <a:off x="474345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6" name="Shape 944"/>
            <p:cNvSpPr/>
            <p:nvPr/>
          </p:nvSpPr>
          <p:spPr>
            <a:xfrm>
              <a:off x="544322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7" name="Shape 945"/>
            <p:cNvSpPr/>
            <p:nvPr/>
          </p:nvSpPr>
          <p:spPr>
            <a:xfrm>
              <a:off x="6109970"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8" name="Shape 946"/>
            <p:cNvSpPr/>
            <p:nvPr/>
          </p:nvSpPr>
          <p:spPr>
            <a:xfrm>
              <a:off x="6776721" y="762000"/>
              <a:ext cx="0" cy="2894330"/>
            </a:xfrm>
            <a:custGeom>
              <a:avLst/>
              <a:gdLst/>
              <a:ahLst/>
              <a:cxnLst/>
              <a:rect l="0" t="0" r="0" b="0"/>
              <a:pathLst>
                <a:path h="2894330">
                  <a:moveTo>
                    <a:pt x="0" y="0"/>
                  </a:moveTo>
                  <a:lnTo>
                    <a:pt x="0" y="289433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39" name="Rectangle 947"/>
            <p:cNvSpPr/>
            <p:nvPr/>
          </p:nvSpPr>
          <p:spPr>
            <a:xfrm>
              <a:off x="45720" y="1093936"/>
              <a:ext cx="83245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FF0000"/>
                  </a:solidFill>
                  <a:effectLst/>
                  <a:latin typeface="Liberation Sans" panose="020B0604020202020204" pitchFamily="34" charset="0"/>
                  <a:ea typeface="Liberation Sans" panose="020B0604020202020204" pitchFamily="34" charset="0"/>
                </a:rPr>
                <a:t>KERNEL</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40" name="Shape 948"/>
            <p:cNvSpPr/>
            <p:nvPr/>
          </p:nvSpPr>
          <p:spPr>
            <a:xfrm>
              <a:off x="1304290" y="1158240"/>
              <a:ext cx="105410" cy="0"/>
            </a:xfrm>
            <a:custGeom>
              <a:avLst/>
              <a:gdLst/>
              <a:ahLst/>
              <a:cxnLst/>
              <a:rect l="0" t="0" r="0" b="0"/>
              <a:pathLst>
                <a:path w="105410">
                  <a:moveTo>
                    <a:pt x="0" y="0"/>
                  </a:moveTo>
                  <a:lnTo>
                    <a:pt x="10541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1" name="Shape 949"/>
            <p:cNvSpPr/>
            <p:nvPr/>
          </p:nvSpPr>
          <p:spPr>
            <a:xfrm>
              <a:off x="1987550" y="1158240"/>
              <a:ext cx="88900" cy="0"/>
            </a:xfrm>
            <a:custGeom>
              <a:avLst/>
              <a:gdLst/>
              <a:ahLst/>
              <a:cxnLst/>
              <a:rect l="0" t="0" r="0" b="0"/>
              <a:pathLst>
                <a:path w="88900">
                  <a:moveTo>
                    <a:pt x="0" y="0"/>
                  </a:moveTo>
                  <a:lnTo>
                    <a:pt x="8890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2" name="Shape 950"/>
            <p:cNvSpPr/>
            <p:nvPr/>
          </p:nvSpPr>
          <p:spPr>
            <a:xfrm>
              <a:off x="2637790" y="1158240"/>
              <a:ext cx="106680" cy="0"/>
            </a:xfrm>
            <a:custGeom>
              <a:avLst/>
              <a:gdLst/>
              <a:ahLst/>
              <a:cxnLst/>
              <a:rect l="0" t="0" r="0" b="0"/>
              <a:pathLst>
                <a:path w="106680">
                  <a:moveTo>
                    <a:pt x="0" y="0"/>
                  </a:moveTo>
                  <a:lnTo>
                    <a:pt x="10668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3" name="Shape 951"/>
            <p:cNvSpPr/>
            <p:nvPr/>
          </p:nvSpPr>
          <p:spPr>
            <a:xfrm>
              <a:off x="3304540" y="1158240"/>
              <a:ext cx="106680" cy="0"/>
            </a:xfrm>
            <a:custGeom>
              <a:avLst/>
              <a:gdLst/>
              <a:ahLst/>
              <a:cxnLst/>
              <a:rect l="0" t="0" r="0" b="0"/>
              <a:pathLst>
                <a:path w="106680">
                  <a:moveTo>
                    <a:pt x="0" y="0"/>
                  </a:moveTo>
                  <a:lnTo>
                    <a:pt x="10668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4" name="Shape 952"/>
            <p:cNvSpPr/>
            <p:nvPr/>
          </p:nvSpPr>
          <p:spPr>
            <a:xfrm>
              <a:off x="3989070" y="1158240"/>
              <a:ext cx="87630" cy="0"/>
            </a:xfrm>
            <a:custGeom>
              <a:avLst/>
              <a:gdLst/>
              <a:ahLst/>
              <a:cxnLst/>
              <a:rect l="0" t="0" r="0" b="0"/>
              <a:pathLst>
                <a:path w="87630">
                  <a:moveTo>
                    <a:pt x="0" y="0"/>
                  </a:moveTo>
                  <a:lnTo>
                    <a:pt x="8763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5" name="Shape 953"/>
            <p:cNvSpPr/>
            <p:nvPr/>
          </p:nvSpPr>
          <p:spPr>
            <a:xfrm>
              <a:off x="4639310" y="1158240"/>
              <a:ext cx="105410" cy="0"/>
            </a:xfrm>
            <a:custGeom>
              <a:avLst/>
              <a:gdLst/>
              <a:ahLst/>
              <a:cxnLst/>
              <a:rect l="0" t="0" r="0" b="0"/>
              <a:pathLst>
                <a:path w="105410">
                  <a:moveTo>
                    <a:pt x="0" y="0"/>
                  </a:moveTo>
                  <a:lnTo>
                    <a:pt x="10541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6" name="Shape 954"/>
            <p:cNvSpPr/>
            <p:nvPr/>
          </p:nvSpPr>
          <p:spPr>
            <a:xfrm>
              <a:off x="5355590" y="1158240"/>
              <a:ext cx="87630" cy="0"/>
            </a:xfrm>
            <a:custGeom>
              <a:avLst/>
              <a:gdLst/>
              <a:ahLst/>
              <a:cxnLst/>
              <a:rect l="0" t="0" r="0" b="0"/>
              <a:pathLst>
                <a:path w="87630">
                  <a:moveTo>
                    <a:pt x="0" y="0"/>
                  </a:moveTo>
                  <a:lnTo>
                    <a:pt x="8763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7" name="Shape 955"/>
            <p:cNvSpPr/>
            <p:nvPr/>
          </p:nvSpPr>
          <p:spPr>
            <a:xfrm>
              <a:off x="6005830" y="1158240"/>
              <a:ext cx="106680" cy="0"/>
            </a:xfrm>
            <a:custGeom>
              <a:avLst/>
              <a:gdLst/>
              <a:ahLst/>
              <a:cxnLst/>
              <a:rect l="0" t="0" r="0" b="0"/>
              <a:pathLst>
                <a:path w="106680">
                  <a:moveTo>
                    <a:pt x="0" y="0"/>
                  </a:moveTo>
                  <a:lnTo>
                    <a:pt x="10668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8" name="Shape 956"/>
            <p:cNvSpPr/>
            <p:nvPr/>
          </p:nvSpPr>
          <p:spPr>
            <a:xfrm>
              <a:off x="6676390" y="1158240"/>
              <a:ext cx="86360" cy="0"/>
            </a:xfrm>
            <a:custGeom>
              <a:avLst/>
              <a:gdLst/>
              <a:ahLst/>
              <a:cxnLst/>
              <a:rect l="0" t="0" r="0" b="0"/>
              <a:pathLst>
                <a:path w="86360">
                  <a:moveTo>
                    <a:pt x="0" y="0"/>
                  </a:moveTo>
                  <a:lnTo>
                    <a:pt x="8636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49" name="Shape 957"/>
            <p:cNvSpPr/>
            <p:nvPr/>
          </p:nvSpPr>
          <p:spPr>
            <a:xfrm>
              <a:off x="1397000" y="0"/>
              <a:ext cx="1743710" cy="1130300"/>
            </a:xfrm>
            <a:custGeom>
              <a:avLst/>
              <a:gdLst/>
              <a:ahLst/>
              <a:cxnLst/>
              <a:rect l="0" t="0" r="0" b="0"/>
              <a:pathLst>
                <a:path w="1743710" h="1130300">
                  <a:moveTo>
                    <a:pt x="289560" y="0"/>
                  </a:moveTo>
                  <a:cubicBezTo>
                    <a:pt x="144780" y="0"/>
                    <a:pt x="0" y="39370"/>
                    <a:pt x="1270" y="77470"/>
                  </a:cubicBezTo>
                  <a:lnTo>
                    <a:pt x="1270" y="388620"/>
                  </a:lnTo>
                  <a:cubicBezTo>
                    <a:pt x="1270" y="427990"/>
                    <a:pt x="146050" y="466090"/>
                    <a:pt x="290830" y="466090"/>
                  </a:cubicBezTo>
                  <a:lnTo>
                    <a:pt x="77470" y="1130300"/>
                  </a:lnTo>
                  <a:lnTo>
                    <a:pt x="725170" y="466090"/>
                  </a:lnTo>
                  <a:lnTo>
                    <a:pt x="1454150" y="466090"/>
                  </a:lnTo>
                  <a:cubicBezTo>
                    <a:pt x="1598930" y="466090"/>
                    <a:pt x="1743710" y="427990"/>
                    <a:pt x="1742440" y="388620"/>
                  </a:cubicBezTo>
                  <a:lnTo>
                    <a:pt x="1742440" y="77470"/>
                  </a:lnTo>
                  <a:cubicBezTo>
                    <a:pt x="1741170" y="39370"/>
                    <a:pt x="1596390" y="0"/>
                    <a:pt x="1451610" y="0"/>
                  </a:cubicBezTo>
                  <a:lnTo>
                    <a:pt x="28956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50" name="Shape 958"/>
            <p:cNvSpPr/>
            <p:nvPr/>
          </p:nvSpPr>
          <p:spPr>
            <a:xfrm>
              <a:off x="139700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51" name="Shape 959"/>
            <p:cNvSpPr/>
            <p:nvPr/>
          </p:nvSpPr>
          <p:spPr>
            <a:xfrm>
              <a:off x="3140710" y="46609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52" name="Shape 960"/>
            <p:cNvSpPr/>
            <p:nvPr/>
          </p:nvSpPr>
          <p:spPr>
            <a:xfrm>
              <a:off x="1803400" y="118110"/>
              <a:ext cx="71120" cy="87630"/>
            </a:xfrm>
            <a:custGeom>
              <a:avLst/>
              <a:gdLst/>
              <a:ahLst/>
              <a:cxnLst/>
              <a:rect l="0" t="0" r="0" b="0"/>
              <a:pathLst>
                <a:path w="71120" h="87630">
                  <a:moveTo>
                    <a:pt x="0" y="0"/>
                  </a:moveTo>
                  <a:lnTo>
                    <a:pt x="71120" y="0"/>
                  </a:lnTo>
                  <a:lnTo>
                    <a:pt x="71120" y="10160"/>
                  </a:lnTo>
                  <a:lnTo>
                    <a:pt x="41910" y="10160"/>
                  </a:lnTo>
                  <a:lnTo>
                    <a:pt x="41910" y="87630"/>
                  </a:lnTo>
                  <a:lnTo>
                    <a:pt x="30480" y="87630"/>
                  </a:lnTo>
                  <a:lnTo>
                    <a:pt x="30480" y="10160"/>
                  </a:lnTo>
                  <a:lnTo>
                    <a:pt x="0" y="1016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3" name="Shape 961"/>
            <p:cNvSpPr/>
            <p:nvPr/>
          </p:nvSpPr>
          <p:spPr>
            <a:xfrm>
              <a:off x="1880870" y="138430"/>
              <a:ext cx="11430" cy="67310"/>
            </a:xfrm>
            <a:custGeom>
              <a:avLst/>
              <a:gdLst/>
              <a:ahLst/>
              <a:cxnLst/>
              <a:rect l="0" t="0" r="0" b="0"/>
              <a:pathLst>
                <a:path w="11430" h="67310">
                  <a:moveTo>
                    <a:pt x="0" y="0"/>
                  </a:moveTo>
                  <a:lnTo>
                    <a:pt x="10160" y="0"/>
                  </a:lnTo>
                  <a:lnTo>
                    <a:pt x="11430" y="67310"/>
                  </a:lnTo>
                  <a:lnTo>
                    <a:pt x="0" y="6731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4" name="Shape 24360"/>
            <p:cNvSpPr/>
            <p:nvPr/>
          </p:nvSpPr>
          <p:spPr>
            <a:xfrm>
              <a:off x="1880870" y="114300"/>
              <a:ext cx="10160" cy="10160"/>
            </a:xfrm>
            <a:custGeom>
              <a:avLst/>
              <a:gdLst/>
              <a:ahLst/>
              <a:cxnLst/>
              <a:rect l="0" t="0" r="0" b="0"/>
              <a:pathLst>
                <a:path w="10160" h="10160">
                  <a:moveTo>
                    <a:pt x="0" y="0"/>
                  </a:moveTo>
                  <a:lnTo>
                    <a:pt x="10160" y="0"/>
                  </a:lnTo>
                  <a:lnTo>
                    <a:pt x="10160" y="10160"/>
                  </a:lnTo>
                  <a:lnTo>
                    <a:pt x="0" y="1016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5" name="Shape 963"/>
            <p:cNvSpPr/>
            <p:nvPr/>
          </p:nvSpPr>
          <p:spPr>
            <a:xfrm>
              <a:off x="1905000" y="137160"/>
              <a:ext cx="54610" cy="69850"/>
            </a:xfrm>
            <a:custGeom>
              <a:avLst/>
              <a:gdLst/>
              <a:ahLst/>
              <a:cxnLst/>
              <a:rect l="0" t="0" r="0" b="0"/>
              <a:pathLst>
                <a:path w="54610" h="69850">
                  <a:moveTo>
                    <a:pt x="29210" y="0"/>
                  </a:moveTo>
                  <a:cubicBezTo>
                    <a:pt x="31750" y="0"/>
                    <a:pt x="35560" y="1270"/>
                    <a:pt x="39370" y="1270"/>
                  </a:cubicBezTo>
                  <a:cubicBezTo>
                    <a:pt x="41910" y="2540"/>
                    <a:pt x="44450" y="3810"/>
                    <a:pt x="46990" y="6350"/>
                  </a:cubicBezTo>
                  <a:cubicBezTo>
                    <a:pt x="48260" y="7620"/>
                    <a:pt x="49530" y="10160"/>
                    <a:pt x="50800" y="12700"/>
                  </a:cubicBezTo>
                  <a:cubicBezTo>
                    <a:pt x="53340" y="15240"/>
                    <a:pt x="53340" y="17780"/>
                    <a:pt x="54610" y="20320"/>
                  </a:cubicBezTo>
                  <a:lnTo>
                    <a:pt x="43180" y="21590"/>
                  </a:lnTo>
                  <a:cubicBezTo>
                    <a:pt x="41910" y="17780"/>
                    <a:pt x="40640" y="13970"/>
                    <a:pt x="38100" y="12700"/>
                  </a:cubicBezTo>
                  <a:cubicBezTo>
                    <a:pt x="35560" y="10160"/>
                    <a:pt x="33020" y="8890"/>
                    <a:pt x="27940" y="8890"/>
                  </a:cubicBezTo>
                  <a:cubicBezTo>
                    <a:pt x="25400" y="8890"/>
                    <a:pt x="22860" y="8890"/>
                    <a:pt x="20320" y="10160"/>
                  </a:cubicBezTo>
                  <a:cubicBezTo>
                    <a:pt x="17780" y="11430"/>
                    <a:pt x="16510" y="12700"/>
                    <a:pt x="15240" y="15240"/>
                  </a:cubicBezTo>
                  <a:cubicBezTo>
                    <a:pt x="13970" y="17780"/>
                    <a:pt x="12700" y="20320"/>
                    <a:pt x="12700" y="22860"/>
                  </a:cubicBezTo>
                  <a:cubicBezTo>
                    <a:pt x="11430" y="26670"/>
                    <a:pt x="11430" y="30480"/>
                    <a:pt x="11430" y="34290"/>
                  </a:cubicBezTo>
                  <a:cubicBezTo>
                    <a:pt x="11430" y="38100"/>
                    <a:pt x="11430" y="41910"/>
                    <a:pt x="12700" y="44450"/>
                  </a:cubicBezTo>
                  <a:cubicBezTo>
                    <a:pt x="12700" y="48260"/>
                    <a:pt x="13970" y="50800"/>
                    <a:pt x="15240" y="53340"/>
                  </a:cubicBezTo>
                  <a:cubicBezTo>
                    <a:pt x="16510" y="55880"/>
                    <a:pt x="17780" y="57150"/>
                    <a:pt x="20320" y="59690"/>
                  </a:cubicBezTo>
                  <a:cubicBezTo>
                    <a:pt x="22860" y="59690"/>
                    <a:pt x="25400" y="60960"/>
                    <a:pt x="29210" y="60960"/>
                  </a:cubicBezTo>
                  <a:cubicBezTo>
                    <a:pt x="33020" y="60960"/>
                    <a:pt x="35560" y="59690"/>
                    <a:pt x="38100" y="57150"/>
                  </a:cubicBezTo>
                  <a:cubicBezTo>
                    <a:pt x="41910" y="55880"/>
                    <a:pt x="43180" y="52070"/>
                    <a:pt x="43180" y="48260"/>
                  </a:cubicBezTo>
                  <a:lnTo>
                    <a:pt x="54610" y="48260"/>
                  </a:lnTo>
                  <a:cubicBezTo>
                    <a:pt x="54610" y="50800"/>
                    <a:pt x="53340" y="53340"/>
                    <a:pt x="52070" y="55880"/>
                  </a:cubicBezTo>
                  <a:cubicBezTo>
                    <a:pt x="50800" y="58420"/>
                    <a:pt x="49530" y="60960"/>
                    <a:pt x="46990" y="63500"/>
                  </a:cubicBezTo>
                  <a:cubicBezTo>
                    <a:pt x="45720" y="64770"/>
                    <a:pt x="43180" y="67310"/>
                    <a:pt x="39370" y="68580"/>
                  </a:cubicBezTo>
                  <a:cubicBezTo>
                    <a:pt x="36830" y="68580"/>
                    <a:pt x="33020" y="69850"/>
                    <a:pt x="29210" y="69850"/>
                  </a:cubicBezTo>
                  <a:cubicBezTo>
                    <a:pt x="24130" y="69850"/>
                    <a:pt x="19050" y="68580"/>
                    <a:pt x="15240" y="67310"/>
                  </a:cubicBezTo>
                  <a:cubicBezTo>
                    <a:pt x="11430" y="64770"/>
                    <a:pt x="8890" y="62230"/>
                    <a:pt x="6350" y="59690"/>
                  </a:cubicBezTo>
                  <a:cubicBezTo>
                    <a:pt x="3810" y="57150"/>
                    <a:pt x="2540" y="53340"/>
                    <a:pt x="1270" y="48260"/>
                  </a:cubicBezTo>
                  <a:cubicBezTo>
                    <a:pt x="0" y="44450"/>
                    <a:pt x="0" y="39370"/>
                    <a:pt x="0" y="35560"/>
                  </a:cubicBezTo>
                  <a:cubicBezTo>
                    <a:pt x="0" y="30480"/>
                    <a:pt x="0" y="26670"/>
                    <a:pt x="1270" y="22860"/>
                  </a:cubicBezTo>
                  <a:cubicBezTo>
                    <a:pt x="1270" y="19050"/>
                    <a:pt x="2540" y="16510"/>
                    <a:pt x="3810" y="13970"/>
                  </a:cubicBezTo>
                  <a:cubicBezTo>
                    <a:pt x="5080" y="11430"/>
                    <a:pt x="7620" y="8890"/>
                    <a:pt x="8890" y="7620"/>
                  </a:cubicBezTo>
                  <a:cubicBezTo>
                    <a:pt x="10160" y="5080"/>
                    <a:pt x="12700" y="3810"/>
                    <a:pt x="15240" y="3810"/>
                  </a:cubicBezTo>
                  <a:cubicBezTo>
                    <a:pt x="16510" y="2540"/>
                    <a:pt x="19050" y="1270"/>
                    <a:pt x="21590" y="1270"/>
                  </a:cubicBezTo>
                  <a:cubicBezTo>
                    <a:pt x="24130" y="0"/>
                    <a:pt x="2667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6" name="Shape 964"/>
            <p:cNvSpPr/>
            <p:nvPr/>
          </p:nvSpPr>
          <p:spPr>
            <a:xfrm>
              <a:off x="1972310" y="114300"/>
              <a:ext cx="54610" cy="91440"/>
            </a:xfrm>
            <a:custGeom>
              <a:avLst/>
              <a:gdLst/>
              <a:ahLst/>
              <a:cxnLst/>
              <a:rect l="0" t="0" r="0" b="0"/>
              <a:pathLst>
                <a:path w="54610" h="91440">
                  <a:moveTo>
                    <a:pt x="0" y="0"/>
                  </a:moveTo>
                  <a:lnTo>
                    <a:pt x="10160" y="0"/>
                  </a:lnTo>
                  <a:lnTo>
                    <a:pt x="11430" y="57150"/>
                  </a:lnTo>
                  <a:lnTo>
                    <a:pt x="40640" y="24130"/>
                  </a:lnTo>
                  <a:lnTo>
                    <a:pt x="53340" y="24130"/>
                  </a:lnTo>
                  <a:lnTo>
                    <a:pt x="26670" y="53340"/>
                  </a:lnTo>
                  <a:lnTo>
                    <a:pt x="54610" y="91440"/>
                  </a:lnTo>
                  <a:lnTo>
                    <a:pt x="41910" y="91440"/>
                  </a:lnTo>
                  <a:lnTo>
                    <a:pt x="19050" y="60960"/>
                  </a:lnTo>
                  <a:lnTo>
                    <a:pt x="11430" y="67310"/>
                  </a:lnTo>
                  <a:lnTo>
                    <a:pt x="11430" y="91440"/>
                  </a:lnTo>
                  <a:lnTo>
                    <a:pt x="0" y="9144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7" name="Shape 965"/>
            <p:cNvSpPr/>
            <p:nvPr/>
          </p:nvSpPr>
          <p:spPr>
            <a:xfrm>
              <a:off x="2071370" y="138430"/>
              <a:ext cx="11430" cy="67310"/>
            </a:xfrm>
            <a:custGeom>
              <a:avLst/>
              <a:gdLst/>
              <a:ahLst/>
              <a:cxnLst/>
              <a:rect l="0" t="0" r="0" b="0"/>
              <a:pathLst>
                <a:path w="11430" h="67310">
                  <a:moveTo>
                    <a:pt x="0" y="0"/>
                  </a:moveTo>
                  <a:lnTo>
                    <a:pt x="10160" y="0"/>
                  </a:lnTo>
                  <a:lnTo>
                    <a:pt x="11430" y="67310"/>
                  </a:lnTo>
                  <a:lnTo>
                    <a:pt x="0" y="6731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8" name="Shape 24361"/>
            <p:cNvSpPr/>
            <p:nvPr/>
          </p:nvSpPr>
          <p:spPr>
            <a:xfrm>
              <a:off x="2071370" y="114300"/>
              <a:ext cx="10160" cy="10160"/>
            </a:xfrm>
            <a:custGeom>
              <a:avLst/>
              <a:gdLst/>
              <a:ahLst/>
              <a:cxnLst/>
              <a:rect l="0" t="0" r="0" b="0"/>
              <a:pathLst>
                <a:path w="10160" h="10160">
                  <a:moveTo>
                    <a:pt x="0" y="0"/>
                  </a:moveTo>
                  <a:lnTo>
                    <a:pt x="10160" y="0"/>
                  </a:lnTo>
                  <a:lnTo>
                    <a:pt x="10160" y="10160"/>
                  </a:lnTo>
                  <a:lnTo>
                    <a:pt x="0" y="1016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59" name="Shape 967"/>
            <p:cNvSpPr/>
            <p:nvPr/>
          </p:nvSpPr>
          <p:spPr>
            <a:xfrm>
              <a:off x="2098040" y="137160"/>
              <a:ext cx="54610" cy="68580"/>
            </a:xfrm>
            <a:custGeom>
              <a:avLst/>
              <a:gdLst/>
              <a:ahLst/>
              <a:cxnLst/>
              <a:rect l="0" t="0" r="0" b="0"/>
              <a:pathLst>
                <a:path w="54610" h="68580">
                  <a:moveTo>
                    <a:pt x="33020" y="0"/>
                  </a:moveTo>
                  <a:cubicBezTo>
                    <a:pt x="36830" y="0"/>
                    <a:pt x="39370" y="1270"/>
                    <a:pt x="43180" y="1270"/>
                  </a:cubicBezTo>
                  <a:cubicBezTo>
                    <a:pt x="45720" y="2540"/>
                    <a:pt x="46990" y="3810"/>
                    <a:pt x="49530" y="6350"/>
                  </a:cubicBezTo>
                  <a:cubicBezTo>
                    <a:pt x="50800" y="7620"/>
                    <a:pt x="52070" y="10160"/>
                    <a:pt x="53340" y="12700"/>
                  </a:cubicBezTo>
                  <a:cubicBezTo>
                    <a:pt x="53340" y="16510"/>
                    <a:pt x="54610" y="20320"/>
                    <a:pt x="54610" y="24130"/>
                  </a:cubicBezTo>
                  <a:lnTo>
                    <a:pt x="54610" y="68580"/>
                  </a:lnTo>
                  <a:lnTo>
                    <a:pt x="43180" y="68580"/>
                  </a:lnTo>
                  <a:lnTo>
                    <a:pt x="43180" y="25400"/>
                  </a:lnTo>
                  <a:cubicBezTo>
                    <a:pt x="43180" y="22860"/>
                    <a:pt x="43180" y="20320"/>
                    <a:pt x="41910" y="17780"/>
                  </a:cubicBezTo>
                  <a:cubicBezTo>
                    <a:pt x="41910" y="15240"/>
                    <a:pt x="40640" y="13970"/>
                    <a:pt x="40640" y="12700"/>
                  </a:cubicBezTo>
                  <a:cubicBezTo>
                    <a:pt x="39370" y="11430"/>
                    <a:pt x="38100" y="10160"/>
                    <a:pt x="35560" y="10160"/>
                  </a:cubicBezTo>
                  <a:cubicBezTo>
                    <a:pt x="34290" y="8890"/>
                    <a:pt x="31750" y="8890"/>
                    <a:pt x="29210" y="8890"/>
                  </a:cubicBezTo>
                  <a:cubicBezTo>
                    <a:pt x="26670" y="8890"/>
                    <a:pt x="24130" y="8890"/>
                    <a:pt x="21590" y="10160"/>
                  </a:cubicBezTo>
                  <a:cubicBezTo>
                    <a:pt x="20320" y="11430"/>
                    <a:pt x="17780" y="12700"/>
                    <a:pt x="16510" y="13970"/>
                  </a:cubicBezTo>
                  <a:cubicBezTo>
                    <a:pt x="15240" y="16510"/>
                    <a:pt x="13970" y="17780"/>
                    <a:pt x="12700" y="21590"/>
                  </a:cubicBezTo>
                  <a:cubicBezTo>
                    <a:pt x="12700" y="22860"/>
                    <a:pt x="11430" y="26670"/>
                    <a:pt x="11430" y="29210"/>
                  </a:cubicBezTo>
                  <a:lnTo>
                    <a:pt x="12700" y="68580"/>
                  </a:lnTo>
                  <a:lnTo>
                    <a:pt x="1270" y="68580"/>
                  </a:lnTo>
                  <a:lnTo>
                    <a:pt x="0" y="16510"/>
                  </a:lnTo>
                  <a:cubicBezTo>
                    <a:pt x="0" y="13970"/>
                    <a:pt x="0" y="12700"/>
                    <a:pt x="0" y="11430"/>
                  </a:cubicBezTo>
                  <a:cubicBezTo>
                    <a:pt x="0" y="10160"/>
                    <a:pt x="0" y="8890"/>
                    <a:pt x="0" y="6350"/>
                  </a:cubicBezTo>
                  <a:cubicBezTo>
                    <a:pt x="0" y="5080"/>
                    <a:pt x="0" y="3810"/>
                    <a:pt x="0" y="3810"/>
                  </a:cubicBezTo>
                  <a:cubicBezTo>
                    <a:pt x="0" y="2540"/>
                    <a:pt x="0" y="1270"/>
                    <a:pt x="0" y="1270"/>
                  </a:cubicBezTo>
                  <a:lnTo>
                    <a:pt x="10160" y="1270"/>
                  </a:lnTo>
                  <a:cubicBezTo>
                    <a:pt x="11430" y="1270"/>
                    <a:pt x="11430" y="2540"/>
                    <a:pt x="11430" y="3810"/>
                  </a:cubicBezTo>
                  <a:cubicBezTo>
                    <a:pt x="11430" y="3810"/>
                    <a:pt x="11430" y="5080"/>
                    <a:pt x="11430" y="6350"/>
                  </a:cubicBezTo>
                  <a:cubicBezTo>
                    <a:pt x="11430" y="7620"/>
                    <a:pt x="11430" y="8890"/>
                    <a:pt x="11430" y="10160"/>
                  </a:cubicBezTo>
                  <a:cubicBezTo>
                    <a:pt x="11430" y="11430"/>
                    <a:pt x="11430" y="12700"/>
                    <a:pt x="11430" y="12700"/>
                  </a:cubicBezTo>
                  <a:cubicBezTo>
                    <a:pt x="12700" y="11430"/>
                    <a:pt x="13970" y="8890"/>
                    <a:pt x="15240" y="7620"/>
                  </a:cubicBezTo>
                  <a:cubicBezTo>
                    <a:pt x="16510" y="6350"/>
                    <a:pt x="17780" y="5080"/>
                    <a:pt x="19050" y="3810"/>
                  </a:cubicBezTo>
                  <a:cubicBezTo>
                    <a:pt x="21590" y="2540"/>
                    <a:pt x="22860" y="1270"/>
                    <a:pt x="25400" y="1270"/>
                  </a:cubicBezTo>
                  <a:cubicBezTo>
                    <a:pt x="27940" y="0"/>
                    <a:pt x="30480" y="0"/>
                    <a:pt x="3302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0" name="Shape 968"/>
            <p:cNvSpPr/>
            <p:nvPr/>
          </p:nvSpPr>
          <p:spPr>
            <a:xfrm>
              <a:off x="2161540" y="124460"/>
              <a:ext cx="33020" cy="82550"/>
            </a:xfrm>
            <a:custGeom>
              <a:avLst/>
              <a:gdLst/>
              <a:ahLst/>
              <a:cxnLst/>
              <a:rect l="0" t="0" r="0" b="0"/>
              <a:pathLst>
                <a:path w="33020" h="82550">
                  <a:moveTo>
                    <a:pt x="11430" y="0"/>
                  </a:moveTo>
                  <a:lnTo>
                    <a:pt x="19050" y="0"/>
                  </a:lnTo>
                  <a:lnTo>
                    <a:pt x="19050" y="13970"/>
                  </a:lnTo>
                  <a:lnTo>
                    <a:pt x="31750" y="13970"/>
                  </a:lnTo>
                  <a:lnTo>
                    <a:pt x="31750" y="22860"/>
                  </a:lnTo>
                  <a:lnTo>
                    <a:pt x="19050" y="22860"/>
                  </a:lnTo>
                  <a:lnTo>
                    <a:pt x="19050" y="64770"/>
                  </a:lnTo>
                  <a:cubicBezTo>
                    <a:pt x="19050" y="67310"/>
                    <a:pt x="20320" y="69850"/>
                    <a:pt x="21590" y="71120"/>
                  </a:cubicBezTo>
                  <a:cubicBezTo>
                    <a:pt x="21590" y="72390"/>
                    <a:pt x="24130" y="73660"/>
                    <a:pt x="26670" y="73660"/>
                  </a:cubicBezTo>
                  <a:cubicBezTo>
                    <a:pt x="27940" y="73660"/>
                    <a:pt x="29210" y="73660"/>
                    <a:pt x="29210" y="73660"/>
                  </a:cubicBezTo>
                  <a:cubicBezTo>
                    <a:pt x="30480" y="73660"/>
                    <a:pt x="31750" y="72390"/>
                    <a:pt x="33020" y="72390"/>
                  </a:cubicBezTo>
                  <a:lnTo>
                    <a:pt x="33020" y="81280"/>
                  </a:lnTo>
                  <a:cubicBezTo>
                    <a:pt x="31750" y="81280"/>
                    <a:pt x="29210" y="81280"/>
                    <a:pt x="27940" y="81280"/>
                  </a:cubicBezTo>
                  <a:cubicBezTo>
                    <a:pt x="25400" y="82550"/>
                    <a:pt x="24130" y="82550"/>
                    <a:pt x="21590" y="82550"/>
                  </a:cubicBezTo>
                  <a:cubicBezTo>
                    <a:pt x="12700" y="82550"/>
                    <a:pt x="8890" y="77470"/>
                    <a:pt x="8890" y="67310"/>
                  </a:cubicBezTo>
                  <a:lnTo>
                    <a:pt x="8890" y="22860"/>
                  </a:lnTo>
                  <a:lnTo>
                    <a:pt x="0" y="22860"/>
                  </a:lnTo>
                  <a:lnTo>
                    <a:pt x="0" y="13970"/>
                  </a:lnTo>
                  <a:lnTo>
                    <a:pt x="8890" y="13970"/>
                  </a:lnTo>
                  <a:lnTo>
                    <a:pt x="1143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1" name="Shape 969"/>
            <p:cNvSpPr/>
            <p:nvPr/>
          </p:nvSpPr>
          <p:spPr>
            <a:xfrm>
              <a:off x="2200910" y="137160"/>
              <a:ext cx="29210" cy="69654"/>
            </a:xfrm>
            <a:custGeom>
              <a:avLst/>
              <a:gdLst/>
              <a:ahLst/>
              <a:cxnLst/>
              <a:rect l="0" t="0" r="0" b="0"/>
              <a:pathLst>
                <a:path w="29210" h="69654">
                  <a:moveTo>
                    <a:pt x="29210" y="0"/>
                  </a:moveTo>
                  <a:lnTo>
                    <a:pt x="29210" y="0"/>
                  </a:lnTo>
                  <a:lnTo>
                    <a:pt x="29210" y="8890"/>
                  </a:lnTo>
                  <a:lnTo>
                    <a:pt x="29210" y="8890"/>
                  </a:lnTo>
                  <a:cubicBezTo>
                    <a:pt x="27940" y="8890"/>
                    <a:pt x="25400" y="8890"/>
                    <a:pt x="22860" y="8890"/>
                  </a:cubicBezTo>
                  <a:cubicBezTo>
                    <a:pt x="21590" y="10160"/>
                    <a:pt x="19050" y="11430"/>
                    <a:pt x="17780" y="12700"/>
                  </a:cubicBezTo>
                  <a:cubicBezTo>
                    <a:pt x="16510" y="13970"/>
                    <a:pt x="15240" y="16510"/>
                    <a:pt x="12700" y="19050"/>
                  </a:cubicBezTo>
                  <a:cubicBezTo>
                    <a:pt x="12700" y="21590"/>
                    <a:pt x="11430" y="24130"/>
                    <a:pt x="11430" y="29210"/>
                  </a:cubicBezTo>
                  <a:lnTo>
                    <a:pt x="29210" y="29210"/>
                  </a:lnTo>
                  <a:lnTo>
                    <a:pt x="29210" y="36830"/>
                  </a:lnTo>
                  <a:lnTo>
                    <a:pt x="11430" y="36830"/>
                  </a:lnTo>
                  <a:cubicBezTo>
                    <a:pt x="11430" y="40640"/>
                    <a:pt x="11430" y="44450"/>
                    <a:pt x="12700" y="46990"/>
                  </a:cubicBezTo>
                  <a:cubicBezTo>
                    <a:pt x="12700" y="49530"/>
                    <a:pt x="13970" y="52070"/>
                    <a:pt x="15240" y="54610"/>
                  </a:cubicBezTo>
                  <a:cubicBezTo>
                    <a:pt x="17780" y="57150"/>
                    <a:pt x="19050" y="58420"/>
                    <a:pt x="21590" y="59690"/>
                  </a:cubicBezTo>
                  <a:lnTo>
                    <a:pt x="29210" y="60779"/>
                  </a:lnTo>
                  <a:lnTo>
                    <a:pt x="29210" y="69654"/>
                  </a:lnTo>
                  <a:lnTo>
                    <a:pt x="17145" y="67786"/>
                  </a:lnTo>
                  <a:cubicBezTo>
                    <a:pt x="13335" y="66358"/>
                    <a:pt x="10160" y="64135"/>
                    <a:pt x="7620" y="60960"/>
                  </a:cubicBezTo>
                  <a:cubicBezTo>
                    <a:pt x="2540" y="54610"/>
                    <a:pt x="0" y="45720"/>
                    <a:pt x="0" y="34290"/>
                  </a:cubicBezTo>
                  <a:cubicBezTo>
                    <a:pt x="0" y="27940"/>
                    <a:pt x="0" y="22860"/>
                    <a:pt x="1270" y="19050"/>
                  </a:cubicBezTo>
                  <a:cubicBezTo>
                    <a:pt x="3810" y="13970"/>
                    <a:pt x="5080" y="11430"/>
                    <a:pt x="7620" y="7620"/>
                  </a:cubicBezTo>
                  <a:cubicBezTo>
                    <a:pt x="11430" y="5080"/>
                    <a:pt x="13970" y="3810"/>
                    <a:pt x="17780" y="2540"/>
                  </a:cubicBezTo>
                  <a:cubicBezTo>
                    <a:pt x="21590" y="1270"/>
                    <a:pt x="2540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2" name="Shape 970"/>
            <p:cNvSpPr/>
            <p:nvPr/>
          </p:nvSpPr>
          <p:spPr>
            <a:xfrm>
              <a:off x="2230120" y="187960"/>
              <a:ext cx="27940" cy="19050"/>
            </a:xfrm>
            <a:custGeom>
              <a:avLst/>
              <a:gdLst/>
              <a:ahLst/>
              <a:cxnLst/>
              <a:rect l="0" t="0" r="0" b="0"/>
              <a:pathLst>
                <a:path w="27940" h="19050">
                  <a:moveTo>
                    <a:pt x="19050" y="0"/>
                  </a:moveTo>
                  <a:lnTo>
                    <a:pt x="27940" y="2540"/>
                  </a:lnTo>
                  <a:cubicBezTo>
                    <a:pt x="27940" y="5080"/>
                    <a:pt x="26670" y="6350"/>
                    <a:pt x="25400" y="8890"/>
                  </a:cubicBezTo>
                  <a:cubicBezTo>
                    <a:pt x="24130" y="10160"/>
                    <a:pt x="21590" y="12700"/>
                    <a:pt x="20320" y="13970"/>
                  </a:cubicBezTo>
                  <a:cubicBezTo>
                    <a:pt x="17780" y="15240"/>
                    <a:pt x="15240" y="16510"/>
                    <a:pt x="12700" y="17780"/>
                  </a:cubicBezTo>
                  <a:cubicBezTo>
                    <a:pt x="8890" y="17780"/>
                    <a:pt x="5080" y="19050"/>
                    <a:pt x="1270" y="19050"/>
                  </a:cubicBezTo>
                  <a:lnTo>
                    <a:pt x="0" y="18854"/>
                  </a:lnTo>
                  <a:lnTo>
                    <a:pt x="0" y="9979"/>
                  </a:lnTo>
                  <a:lnTo>
                    <a:pt x="1270" y="10160"/>
                  </a:lnTo>
                  <a:cubicBezTo>
                    <a:pt x="5080" y="10160"/>
                    <a:pt x="10160" y="10160"/>
                    <a:pt x="12700" y="7620"/>
                  </a:cubicBezTo>
                  <a:cubicBezTo>
                    <a:pt x="15240" y="6350"/>
                    <a:pt x="17780" y="381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3" name="Shape 971"/>
            <p:cNvSpPr/>
            <p:nvPr/>
          </p:nvSpPr>
          <p:spPr>
            <a:xfrm>
              <a:off x="2230120" y="137160"/>
              <a:ext cx="30480" cy="36830"/>
            </a:xfrm>
            <a:custGeom>
              <a:avLst/>
              <a:gdLst/>
              <a:ahLst/>
              <a:cxnLst/>
              <a:rect l="0" t="0" r="0" b="0"/>
              <a:pathLst>
                <a:path w="30480" h="36830">
                  <a:moveTo>
                    <a:pt x="0" y="0"/>
                  </a:moveTo>
                  <a:lnTo>
                    <a:pt x="13970" y="2540"/>
                  </a:lnTo>
                  <a:cubicBezTo>
                    <a:pt x="17780" y="5080"/>
                    <a:pt x="21590" y="7620"/>
                    <a:pt x="24130" y="10160"/>
                  </a:cubicBezTo>
                  <a:cubicBezTo>
                    <a:pt x="25400" y="13970"/>
                    <a:pt x="27940" y="17780"/>
                    <a:pt x="27940" y="21590"/>
                  </a:cubicBezTo>
                  <a:cubicBezTo>
                    <a:pt x="29210" y="25400"/>
                    <a:pt x="30480" y="30480"/>
                    <a:pt x="30480" y="35560"/>
                  </a:cubicBezTo>
                  <a:lnTo>
                    <a:pt x="30480" y="36830"/>
                  </a:lnTo>
                  <a:lnTo>
                    <a:pt x="0" y="36830"/>
                  </a:lnTo>
                  <a:lnTo>
                    <a:pt x="0" y="29210"/>
                  </a:lnTo>
                  <a:lnTo>
                    <a:pt x="17780" y="29210"/>
                  </a:lnTo>
                  <a:cubicBezTo>
                    <a:pt x="17780" y="21590"/>
                    <a:pt x="16510" y="16510"/>
                    <a:pt x="12700" y="13970"/>
                  </a:cubicBezTo>
                  <a:lnTo>
                    <a:pt x="0" y="889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4" name="Shape 972"/>
            <p:cNvSpPr/>
            <p:nvPr/>
          </p:nvSpPr>
          <p:spPr>
            <a:xfrm>
              <a:off x="2273300" y="137160"/>
              <a:ext cx="31750" cy="68580"/>
            </a:xfrm>
            <a:custGeom>
              <a:avLst/>
              <a:gdLst/>
              <a:ahLst/>
              <a:cxnLst/>
              <a:rect l="0" t="0" r="0" b="0"/>
              <a:pathLst>
                <a:path w="31750" h="68580">
                  <a:moveTo>
                    <a:pt x="27940" y="0"/>
                  </a:moveTo>
                  <a:cubicBezTo>
                    <a:pt x="27940" y="0"/>
                    <a:pt x="29210" y="0"/>
                    <a:pt x="30480" y="0"/>
                  </a:cubicBezTo>
                  <a:cubicBezTo>
                    <a:pt x="30480" y="1270"/>
                    <a:pt x="31750" y="1270"/>
                    <a:pt x="31750" y="1270"/>
                  </a:cubicBezTo>
                  <a:lnTo>
                    <a:pt x="31750" y="11430"/>
                  </a:lnTo>
                  <a:cubicBezTo>
                    <a:pt x="31750" y="11430"/>
                    <a:pt x="30480" y="11430"/>
                    <a:pt x="29210" y="10160"/>
                  </a:cubicBezTo>
                  <a:cubicBezTo>
                    <a:pt x="27940" y="10160"/>
                    <a:pt x="26670" y="10160"/>
                    <a:pt x="26670" y="10160"/>
                  </a:cubicBezTo>
                  <a:cubicBezTo>
                    <a:pt x="24130" y="10160"/>
                    <a:pt x="21590" y="11430"/>
                    <a:pt x="20320" y="12700"/>
                  </a:cubicBezTo>
                  <a:cubicBezTo>
                    <a:pt x="17780" y="13970"/>
                    <a:pt x="16510" y="15240"/>
                    <a:pt x="15240" y="16510"/>
                  </a:cubicBezTo>
                  <a:cubicBezTo>
                    <a:pt x="13970" y="19050"/>
                    <a:pt x="12700" y="21590"/>
                    <a:pt x="12700" y="24130"/>
                  </a:cubicBezTo>
                  <a:cubicBezTo>
                    <a:pt x="12700" y="26670"/>
                    <a:pt x="11430" y="30480"/>
                    <a:pt x="11430" y="33020"/>
                  </a:cubicBezTo>
                  <a:lnTo>
                    <a:pt x="12700" y="68580"/>
                  </a:lnTo>
                  <a:lnTo>
                    <a:pt x="1270" y="68580"/>
                  </a:lnTo>
                  <a:lnTo>
                    <a:pt x="1270" y="16510"/>
                  </a:lnTo>
                  <a:cubicBezTo>
                    <a:pt x="1270" y="15240"/>
                    <a:pt x="1270" y="13970"/>
                    <a:pt x="1270" y="12700"/>
                  </a:cubicBezTo>
                  <a:cubicBezTo>
                    <a:pt x="1270" y="11430"/>
                    <a:pt x="1270" y="10160"/>
                    <a:pt x="1270" y="8890"/>
                  </a:cubicBezTo>
                  <a:cubicBezTo>
                    <a:pt x="1270" y="7620"/>
                    <a:pt x="1270" y="6350"/>
                    <a:pt x="0" y="5080"/>
                  </a:cubicBezTo>
                  <a:cubicBezTo>
                    <a:pt x="0" y="3810"/>
                    <a:pt x="0" y="2540"/>
                    <a:pt x="0" y="1270"/>
                  </a:cubicBezTo>
                  <a:lnTo>
                    <a:pt x="10160" y="1270"/>
                  </a:lnTo>
                  <a:cubicBezTo>
                    <a:pt x="11430" y="2540"/>
                    <a:pt x="11430" y="3810"/>
                    <a:pt x="11430" y="5080"/>
                  </a:cubicBezTo>
                  <a:cubicBezTo>
                    <a:pt x="11430" y="6350"/>
                    <a:pt x="11430" y="7620"/>
                    <a:pt x="11430" y="8890"/>
                  </a:cubicBezTo>
                  <a:cubicBezTo>
                    <a:pt x="11430" y="10160"/>
                    <a:pt x="11430" y="11430"/>
                    <a:pt x="11430" y="12700"/>
                  </a:cubicBezTo>
                  <a:cubicBezTo>
                    <a:pt x="11430" y="13970"/>
                    <a:pt x="11430" y="13970"/>
                    <a:pt x="11430" y="15240"/>
                  </a:cubicBezTo>
                  <a:cubicBezTo>
                    <a:pt x="12700" y="12700"/>
                    <a:pt x="12700" y="10160"/>
                    <a:pt x="13970" y="8890"/>
                  </a:cubicBezTo>
                  <a:cubicBezTo>
                    <a:pt x="15240" y="6350"/>
                    <a:pt x="16510" y="5080"/>
                    <a:pt x="17780" y="3810"/>
                  </a:cubicBezTo>
                  <a:cubicBezTo>
                    <a:pt x="19050" y="2540"/>
                    <a:pt x="20320" y="1270"/>
                    <a:pt x="21590" y="1270"/>
                  </a:cubicBezTo>
                  <a:cubicBezTo>
                    <a:pt x="22860" y="0"/>
                    <a:pt x="25400" y="0"/>
                    <a:pt x="2794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5" name="Shape 973"/>
            <p:cNvSpPr/>
            <p:nvPr/>
          </p:nvSpPr>
          <p:spPr>
            <a:xfrm>
              <a:off x="2316480" y="137160"/>
              <a:ext cx="31750" cy="68580"/>
            </a:xfrm>
            <a:custGeom>
              <a:avLst/>
              <a:gdLst/>
              <a:ahLst/>
              <a:cxnLst/>
              <a:rect l="0" t="0" r="0" b="0"/>
              <a:pathLst>
                <a:path w="31750" h="68580">
                  <a:moveTo>
                    <a:pt x="26670" y="0"/>
                  </a:moveTo>
                  <a:cubicBezTo>
                    <a:pt x="27940" y="0"/>
                    <a:pt x="29210" y="0"/>
                    <a:pt x="29210" y="0"/>
                  </a:cubicBezTo>
                  <a:cubicBezTo>
                    <a:pt x="30480" y="1270"/>
                    <a:pt x="31750" y="1270"/>
                    <a:pt x="31750" y="1270"/>
                  </a:cubicBezTo>
                  <a:lnTo>
                    <a:pt x="31750" y="11430"/>
                  </a:lnTo>
                  <a:cubicBezTo>
                    <a:pt x="30480" y="11430"/>
                    <a:pt x="30480" y="11430"/>
                    <a:pt x="29210" y="10160"/>
                  </a:cubicBezTo>
                  <a:cubicBezTo>
                    <a:pt x="27940" y="10160"/>
                    <a:pt x="26670" y="10160"/>
                    <a:pt x="25400" y="10160"/>
                  </a:cubicBezTo>
                  <a:cubicBezTo>
                    <a:pt x="22860" y="10160"/>
                    <a:pt x="21590" y="11430"/>
                    <a:pt x="19050" y="12700"/>
                  </a:cubicBezTo>
                  <a:cubicBezTo>
                    <a:pt x="17780" y="13970"/>
                    <a:pt x="16510" y="15240"/>
                    <a:pt x="15240" y="16510"/>
                  </a:cubicBezTo>
                  <a:cubicBezTo>
                    <a:pt x="13970" y="19050"/>
                    <a:pt x="12700" y="21590"/>
                    <a:pt x="12700" y="24130"/>
                  </a:cubicBezTo>
                  <a:cubicBezTo>
                    <a:pt x="11430" y="26670"/>
                    <a:pt x="11430" y="30480"/>
                    <a:pt x="11430" y="33020"/>
                  </a:cubicBezTo>
                  <a:lnTo>
                    <a:pt x="11430" y="68580"/>
                  </a:lnTo>
                  <a:lnTo>
                    <a:pt x="1270" y="68580"/>
                  </a:lnTo>
                  <a:lnTo>
                    <a:pt x="0" y="16510"/>
                  </a:lnTo>
                  <a:cubicBezTo>
                    <a:pt x="0" y="15240"/>
                    <a:pt x="0" y="13970"/>
                    <a:pt x="0" y="12700"/>
                  </a:cubicBezTo>
                  <a:cubicBezTo>
                    <a:pt x="0" y="11430"/>
                    <a:pt x="0" y="10160"/>
                    <a:pt x="0" y="8890"/>
                  </a:cubicBezTo>
                  <a:cubicBezTo>
                    <a:pt x="0" y="7620"/>
                    <a:pt x="0" y="6350"/>
                    <a:pt x="0" y="5080"/>
                  </a:cubicBezTo>
                  <a:cubicBezTo>
                    <a:pt x="0" y="3810"/>
                    <a:pt x="0" y="2540"/>
                    <a:pt x="0" y="1270"/>
                  </a:cubicBezTo>
                  <a:lnTo>
                    <a:pt x="10160" y="1270"/>
                  </a:lnTo>
                  <a:cubicBezTo>
                    <a:pt x="10160" y="2540"/>
                    <a:pt x="10160" y="3810"/>
                    <a:pt x="10160" y="5080"/>
                  </a:cubicBezTo>
                  <a:cubicBezTo>
                    <a:pt x="10160" y="6350"/>
                    <a:pt x="10160" y="7620"/>
                    <a:pt x="10160" y="8890"/>
                  </a:cubicBezTo>
                  <a:cubicBezTo>
                    <a:pt x="11430" y="10160"/>
                    <a:pt x="11430" y="11430"/>
                    <a:pt x="11430" y="12700"/>
                  </a:cubicBezTo>
                  <a:cubicBezTo>
                    <a:pt x="11430" y="13970"/>
                    <a:pt x="11430" y="13970"/>
                    <a:pt x="11430" y="15240"/>
                  </a:cubicBezTo>
                  <a:cubicBezTo>
                    <a:pt x="12700" y="12700"/>
                    <a:pt x="12700" y="10160"/>
                    <a:pt x="13970" y="8890"/>
                  </a:cubicBezTo>
                  <a:cubicBezTo>
                    <a:pt x="15240" y="6350"/>
                    <a:pt x="15240" y="5080"/>
                    <a:pt x="16510" y="3810"/>
                  </a:cubicBezTo>
                  <a:cubicBezTo>
                    <a:pt x="17780" y="2540"/>
                    <a:pt x="19050" y="1270"/>
                    <a:pt x="21590" y="1270"/>
                  </a:cubicBezTo>
                  <a:cubicBezTo>
                    <a:pt x="22860" y="0"/>
                    <a:pt x="25400" y="0"/>
                    <a:pt x="266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6" name="Shape 974"/>
            <p:cNvSpPr/>
            <p:nvPr/>
          </p:nvSpPr>
          <p:spPr>
            <a:xfrm>
              <a:off x="2358390" y="138430"/>
              <a:ext cx="54610" cy="68580"/>
            </a:xfrm>
            <a:custGeom>
              <a:avLst/>
              <a:gdLst/>
              <a:ahLst/>
              <a:cxnLst/>
              <a:rect l="0" t="0" r="0" b="0"/>
              <a:pathLst>
                <a:path w="54610" h="68580">
                  <a:moveTo>
                    <a:pt x="0" y="0"/>
                  </a:moveTo>
                  <a:lnTo>
                    <a:pt x="11430" y="0"/>
                  </a:lnTo>
                  <a:lnTo>
                    <a:pt x="11430" y="43180"/>
                  </a:lnTo>
                  <a:cubicBezTo>
                    <a:pt x="11430" y="45720"/>
                    <a:pt x="11430" y="48260"/>
                    <a:pt x="12700" y="50800"/>
                  </a:cubicBezTo>
                  <a:cubicBezTo>
                    <a:pt x="12700" y="53340"/>
                    <a:pt x="13970" y="54610"/>
                    <a:pt x="15240" y="55880"/>
                  </a:cubicBezTo>
                  <a:cubicBezTo>
                    <a:pt x="16510" y="57150"/>
                    <a:pt x="17780" y="58420"/>
                    <a:pt x="19050" y="58420"/>
                  </a:cubicBezTo>
                  <a:cubicBezTo>
                    <a:pt x="20320" y="59690"/>
                    <a:pt x="22860" y="59690"/>
                    <a:pt x="25400" y="59690"/>
                  </a:cubicBezTo>
                  <a:cubicBezTo>
                    <a:pt x="27940" y="59690"/>
                    <a:pt x="30480" y="59690"/>
                    <a:pt x="33020" y="58420"/>
                  </a:cubicBezTo>
                  <a:cubicBezTo>
                    <a:pt x="35560" y="57150"/>
                    <a:pt x="36830" y="55880"/>
                    <a:pt x="38100" y="54610"/>
                  </a:cubicBezTo>
                  <a:cubicBezTo>
                    <a:pt x="39370" y="53340"/>
                    <a:pt x="40640" y="50800"/>
                    <a:pt x="41910" y="48260"/>
                  </a:cubicBezTo>
                  <a:cubicBezTo>
                    <a:pt x="43180" y="45720"/>
                    <a:pt x="43180" y="41910"/>
                    <a:pt x="43180" y="39370"/>
                  </a:cubicBezTo>
                  <a:lnTo>
                    <a:pt x="43180" y="0"/>
                  </a:lnTo>
                  <a:lnTo>
                    <a:pt x="54610" y="0"/>
                  </a:lnTo>
                  <a:lnTo>
                    <a:pt x="54610" y="53340"/>
                  </a:lnTo>
                  <a:cubicBezTo>
                    <a:pt x="54610" y="54610"/>
                    <a:pt x="54610" y="55880"/>
                    <a:pt x="54610" y="57150"/>
                  </a:cubicBezTo>
                  <a:cubicBezTo>
                    <a:pt x="54610" y="58420"/>
                    <a:pt x="54610" y="60960"/>
                    <a:pt x="54610" y="62230"/>
                  </a:cubicBezTo>
                  <a:cubicBezTo>
                    <a:pt x="54610" y="63500"/>
                    <a:pt x="54610" y="64770"/>
                    <a:pt x="54610" y="66040"/>
                  </a:cubicBezTo>
                  <a:cubicBezTo>
                    <a:pt x="54610" y="66040"/>
                    <a:pt x="54610" y="67310"/>
                    <a:pt x="54610" y="67310"/>
                  </a:cubicBezTo>
                  <a:lnTo>
                    <a:pt x="44450" y="67310"/>
                  </a:lnTo>
                  <a:cubicBezTo>
                    <a:pt x="44450" y="67310"/>
                    <a:pt x="44450" y="66040"/>
                    <a:pt x="43180" y="66040"/>
                  </a:cubicBezTo>
                  <a:cubicBezTo>
                    <a:pt x="43180" y="64770"/>
                    <a:pt x="43180" y="63500"/>
                    <a:pt x="43180" y="62230"/>
                  </a:cubicBezTo>
                  <a:cubicBezTo>
                    <a:pt x="43180" y="60960"/>
                    <a:pt x="43180" y="59690"/>
                    <a:pt x="43180" y="58420"/>
                  </a:cubicBezTo>
                  <a:cubicBezTo>
                    <a:pt x="43180" y="57150"/>
                    <a:pt x="43180" y="55880"/>
                    <a:pt x="43180" y="55880"/>
                  </a:cubicBezTo>
                  <a:cubicBezTo>
                    <a:pt x="41910" y="58420"/>
                    <a:pt x="40640" y="59690"/>
                    <a:pt x="39370" y="60960"/>
                  </a:cubicBezTo>
                  <a:cubicBezTo>
                    <a:pt x="38100" y="62230"/>
                    <a:pt x="36830" y="63500"/>
                    <a:pt x="35560" y="64770"/>
                  </a:cubicBezTo>
                  <a:cubicBezTo>
                    <a:pt x="33020" y="66040"/>
                    <a:pt x="31750" y="67310"/>
                    <a:pt x="29210" y="67310"/>
                  </a:cubicBezTo>
                  <a:cubicBezTo>
                    <a:pt x="26670" y="68580"/>
                    <a:pt x="24130" y="68580"/>
                    <a:pt x="21590" y="68580"/>
                  </a:cubicBezTo>
                  <a:cubicBezTo>
                    <a:pt x="17780" y="68580"/>
                    <a:pt x="15240" y="67310"/>
                    <a:pt x="12700" y="67310"/>
                  </a:cubicBezTo>
                  <a:cubicBezTo>
                    <a:pt x="8890" y="66040"/>
                    <a:pt x="7620" y="64770"/>
                    <a:pt x="5080" y="63500"/>
                  </a:cubicBezTo>
                  <a:cubicBezTo>
                    <a:pt x="3810" y="60960"/>
                    <a:pt x="2540" y="58420"/>
                    <a:pt x="1270" y="55880"/>
                  </a:cubicBezTo>
                  <a:cubicBezTo>
                    <a:pt x="1270" y="52070"/>
                    <a:pt x="0" y="48260"/>
                    <a:pt x="0" y="44450"/>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7" name="Shape 975"/>
            <p:cNvSpPr/>
            <p:nvPr/>
          </p:nvSpPr>
          <p:spPr>
            <a:xfrm>
              <a:off x="2428240" y="137922"/>
              <a:ext cx="29210" cy="94488"/>
            </a:xfrm>
            <a:custGeom>
              <a:avLst/>
              <a:gdLst/>
              <a:ahLst/>
              <a:cxnLst/>
              <a:rect l="0" t="0" r="0" b="0"/>
              <a:pathLst>
                <a:path w="29210" h="94488">
                  <a:moveTo>
                    <a:pt x="29210" y="0"/>
                  </a:moveTo>
                  <a:lnTo>
                    <a:pt x="29210" y="8340"/>
                  </a:lnTo>
                  <a:lnTo>
                    <a:pt x="22860" y="9398"/>
                  </a:lnTo>
                  <a:cubicBezTo>
                    <a:pt x="21590" y="9398"/>
                    <a:pt x="19050" y="10668"/>
                    <a:pt x="17780" y="13208"/>
                  </a:cubicBezTo>
                  <a:cubicBezTo>
                    <a:pt x="16510" y="15748"/>
                    <a:pt x="13970" y="18288"/>
                    <a:pt x="13970" y="20828"/>
                  </a:cubicBezTo>
                  <a:cubicBezTo>
                    <a:pt x="12700" y="24638"/>
                    <a:pt x="12700" y="29718"/>
                    <a:pt x="12700" y="34798"/>
                  </a:cubicBezTo>
                  <a:cubicBezTo>
                    <a:pt x="12700" y="39878"/>
                    <a:pt x="12700" y="43688"/>
                    <a:pt x="13970" y="47498"/>
                  </a:cubicBezTo>
                  <a:cubicBezTo>
                    <a:pt x="13970" y="50038"/>
                    <a:pt x="15240" y="52578"/>
                    <a:pt x="16510" y="55118"/>
                  </a:cubicBezTo>
                  <a:cubicBezTo>
                    <a:pt x="19050" y="56388"/>
                    <a:pt x="20320" y="58928"/>
                    <a:pt x="22860" y="58928"/>
                  </a:cubicBezTo>
                  <a:lnTo>
                    <a:pt x="29210" y="61045"/>
                  </a:lnTo>
                  <a:lnTo>
                    <a:pt x="29210" y="68326"/>
                  </a:lnTo>
                  <a:lnTo>
                    <a:pt x="20320" y="66548"/>
                  </a:lnTo>
                  <a:cubicBezTo>
                    <a:pt x="16510" y="64008"/>
                    <a:pt x="13970" y="61468"/>
                    <a:pt x="12700" y="57658"/>
                  </a:cubicBezTo>
                  <a:lnTo>
                    <a:pt x="11430" y="57658"/>
                  </a:lnTo>
                  <a:cubicBezTo>
                    <a:pt x="11430" y="57658"/>
                    <a:pt x="11430" y="57658"/>
                    <a:pt x="12700" y="58928"/>
                  </a:cubicBezTo>
                  <a:cubicBezTo>
                    <a:pt x="12700" y="58928"/>
                    <a:pt x="12700" y="60198"/>
                    <a:pt x="12700" y="61468"/>
                  </a:cubicBezTo>
                  <a:cubicBezTo>
                    <a:pt x="12700" y="61468"/>
                    <a:pt x="12700" y="62738"/>
                    <a:pt x="12700" y="64008"/>
                  </a:cubicBezTo>
                  <a:cubicBezTo>
                    <a:pt x="12700" y="65278"/>
                    <a:pt x="12700" y="66548"/>
                    <a:pt x="12700" y="67818"/>
                  </a:cubicBezTo>
                  <a:lnTo>
                    <a:pt x="12700" y="94488"/>
                  </a:lnTo>
                  <a:lnTo>
                    <a:pt x="1270" y="94488"/>
                  </a:lnTo>
                  <a:lnTo>
                    <a:pt x="1270" y="14478"/>
                  </a:lnTo>
                  <a:cubicBezTo>
                    <a:pt x="1270" y="13208"/>
                    <a:pt x="1270" y="10668"/>
                    <a:pt x="1270" y="9398"/>
                  </a:cubicBezTo>
                  <a:cubicBezTo>
                    <a:pt x="1270" y="8128"/>
                    <a:pt x="1270" y="6858"/>
                    <a:pt x="1270" y="5588"/>
                  </a:cubicBezTo>
                  <a:cubicBezTo>
                    <a:pt x="1270" y="4318"/>
                    <a:pt x="1270" y="3048"/>
                    <a:pt x="1270" y="3048"/>
                  </a:cubicBezTo>
                  <a:cubicBezTo>
                    <a:pt x="1270" y="1778"/>
                    <a:pt x="1270" y="508"/>
                    <a:pt x="0" y="508"/>
                  </a:cubicBezTo>
                  <a:lnTo>
                    <a:pt x="11430" y="508"/>
                  </a:lnTo>
                  <a:cubicBezTo>
                    <a:pt x="11430" y="508"/>
                    <a:pt x="11430" y="508"/>
                    <a:pt x="11430" y="1778"/>
                  </a:cubicBezTo>
                  <a:cubicBezTo>
                    <a:pt x="11430" y="3048"/>
                    <a:pt x="11430" y="3048"/>
                    <a:pt x="11430" y="4318"/>
                  </a:cubicBezTo>
                  <a:cubicBezTo>
                    <a:pt x="11430" y="5588"/>
                    <a:pt x="11430" y="6858"/>
                    <a:pt x="11430" y="8128"/>
                  </a:cubicBezTo>
                  <a:cubicBezTo>
                    <a:pt x="11430" y="9398"/>
                    <a:pt x="11430" y="10668"/>
                    <a:pt x="11430" y="11938"/>
                  </a:cubicBezTo>
                  <a:lnTo>
                    <a:pt x="12700" y="11938"/>
                  </a:lnTo>
                  <a:cubicBezTo>
                    <a:pt x="13970" y="9398"/>
                    <a:pt x="13970" y="8128"/>
                    <a:pt x="16510" y="5588"/>
                  </a:cubicBezTo>
                  <a:cubicBezTo>
                    <a:pt x="16510" y="4318"/>
                    <a:pt x="19050" y="3048"/>
                    <a:pt x="20320" y="1778"/>
                  </a:cubicBezTo>
                  <a:cubicBezTo>
                    <a:pt x="21590" y="508"/>
                    <a:pt x="24130" y="508"/>
                    <a:pt x="26670" y="508"/>
                  </a:cubicBezTo>
                  <a:lnTo>
                    <a:pt x="292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8" name="Shape 976"/>
            <p:cNvSpPr/>
            <p:nvPr/>
          </p:nvSpPr>
          <p:spPr>
            <a:xfrm>
              <a:off x="2457450" y="137160"/>
              <a:ext cx="29210" cy="69850"/>
            </a:xfrm>
            <a:custGeom>
              <a:avLst/>
              <a:gdLst/>
              <a:ahLst/>
              <a:cxnLst/>
              <a:rect l="0" t="0" r="0" b="0"/>
              <a:pathLst>
                <a:path w="29210" h="69850">
                  <a:moveTo>
                    <a:pt x="3810" y="0"/>
                  </a:moveTo>
                  <a:cubicBezTo>
                    <a:pt x="8890" y="0"/>
                    <a:pt x="12700" y="1270"/>
                    <a:pt x="15240" y="2540"/>
                  </a:cubicBezTo>
                  <a:cubicBezTo>
                    <a:pt x="19050" y="3810"/>
                    <a:pt x="21590" y="6350"/>
                    <a:pt x="22860" y="10160"/>
                  </a:cubicBezTo>
                  <a:cubicBezTo>
                    <a:pt x="25400" y="12700"/>
                    <a:pt x="26670" y="16510"/>
                    <a:pt x="27940" y="20320"/>
                  </a:cubicBezTo>
                  <a:cubicBezTo>
                    <a:pt x="27940" y="25400"/>
                    <a:pt x="27940" y="29210"/>
                    <a:pt x="27940" y="34290"/>
                  </a:cubicBezTo>
                  <a:cubicBezTo>
                    <a:pt x="29210" y="39370"/>
                    <a:pt x="27940" y="44450"/>
                    <a:pt x="27940" y="48260"/>
                  </a:cubicBezTo>
                  <a:cubicBezTo>
                    <a:pt x="26670" y="53340"/>
                    <a:pt x="25400" y="57150"/>
                    <a:pt x="22860" y="59690"/>
                  </a:cubicBezTo>
                  <a:cubicBezTo>
                    <a:pt x="21590" y="63500"/>
                    <a:pt x="19050" y="64770"/>
                    <a:pt x="16510" y="67310"/>
                  </a:cubicBezTo>
                  <a:cubicBezTo>
                    <a:pt x="12700" y="68580"/>
                    <a:pt x="8890" y="69850"/>
                    <a:pt x="3810" y="69850"/>
                  </a:cubicBezTo>
                  <a:lnTo>
                    <a:pt x="0" y="69088"/>
                  </a:lnTo>
                  <a:lnTo>
                    <a:pt x="0" y="61807"/>
                  </a:lnTo>
                  <a:lnTo>
                    <a:pt x="1270" y="62230"/>
                  </a:lnTo>
                  <a:cubicBezTo>
                    <a:pt x="3810" y="62230"/>
                    <a:pt x="6350" y="60960"/>
                    <a:pt x="8890" y="59690"/>
                  </a:cubicBezTo>
                  <a:cubicBezTo>
                    <a:pt x="11430" y="58420"/>
                    <a:pt x="12700" y="57150"/>
                    <a:pt x="13970" y="54610"/>
                  </a:cubicBezTo>
                  <a:cubicBezTo>
                    <a:pt x="15240" y="52070"/>
                    <a:pt x="16510" y="49530"/>
                    <a:pt x="16510" y="45720"/>
                  </a:cubicBezTo>
                  <a:cubicBezTo>
                    <a:pt x="16510" y="43180"/>
                    <a:pt x="16510" y="39370"/>
                    <a:pt x="16510" y="35560"/>
                  </a:cubicBezTo>
                  <a:cubicBezTo>
                    <a:pt x="16510" y="30480"/>
                    <a:pt x="16510" y="26670"/>
                    <a:pt x="16510" y="24130"/>
                  </a:cubicBezTo>
                  <a:cubicBezTo>
                    <a:pt x="15240" y="20320"/>
                    <a:pt x="15240" y="17780"/>
                    <a:pt x="13970" y="15240"/>
                  </a:cubicBezTo>
                  <a:cubicBezTo>
                    <a:pt x="12700" y="13970"/>
                    <a:pt x="11430" y="11430"/>
                    <a:pt x="8890" y="10160"/>
                  </a:cubicBezTo>
                  <a:cubicBezTo>
                    <a:pt x="6350" y="8890"/>
                    <a:pt x="3810" y="8890"/>
                    <a:pt x="1270" y="8890"/>
                  </a:cubicBezTo>
                  <a:lnTo>
                    <a:pt x="0" y="9102"/>
                  </a:lnTo>
                  <a:lnTo>
                    <a:pt x="0" y="762"/>
                  </a:lnTo>
                  <a:lnTo>
                    <a:pt x="38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69" name="Shape 977"/>
            <p:cNvSpPr/>
            <p:nvPr/>
          </p:nvSpPr>
          <p:spPr>
            <a:xfrm>
              <a:off x="2493010" y="124460"/>
              <a:ext cx="33020" cy="82550"/>
            </a:xfrm>
            <a:custGeom>
              <a:avLst/>
              <a:gdLst/>
              <a:ahLst/>
              <a:cxnLst/>
              <a:rect l="0" t="0" r="0" b="0"/>
              <a:pathLst>
                <a:path w="33020" h="82550">
                  <a:moveTo>
                    <a:pt x="11430" y="0"/>
                  </a:moveTo>
                  <a:lnTo>
                    <a:pt x="19050" y="0"/>
                  </a:lnTo>
                  <a:lnTo>
                    <a:pt x="19050" y="13970"/>
                  </a:lnTo>
                  <a:lnTo>
                    <a:pt x="31750" y="13970"/>
                  </a:lnTo>
                  <a:lnTo>
                    <a:pt x="31750" y="22860"/>
                  </a:lnTo>
                  <a:lnTo>
                    <a:pt x="19050" y="22860"/>
                  </a:lnTo>
                  <a:lnTo>
                    <a:pt x="19050" y="64770"/>
                  </a:lnTo>
                  <a:cubicBezTo>
                    <a:pt x="19050" y="67310"/>
                    <a:pt x="19050" y="69850"/>
                    <a:pt x="20320" y="71120"/>
                  </a:cubicBezTo>
                  <a:cubicBezTo>
                    <a:pt x="21590" y="72390"/>
                    <a:pt x="24130" y="73660"/>
                    <a:pt x="26670" y="73660"/>
                  </a:cubicBezTo>
                  <a:cubicBezTo>
                    <a:pt x="26670" y="73660"/>
                    <a:pt x="27940" y="73660"/>
                    <a:pt x="29210" y="73660"/>
                  </a:cubicBezTo>
                  <a:cubicBezTo>
                    <a:pt x="30480" y="73660"/>
                    <a:pt x="31750" y="72390"/>
                    <a:pt x="33020" y="72390"/>
                  </a:cubicBezTo>
                  <a:lnTo>
                    <a:pt x="33020" y="81280"/>
                  </a:lnTo>
                  <a:cubicBezTo>
                    <a:pt x="30480" y="81280"/>
                    <a:pt x="29210" y="81280"/>
                    <a:pt x="26670" y="81280"/>
                  </a:cubicBezTo>
                  <a:cubicBezTo>
                    <a:pt x="25400" y="82550"/>
                    <a:pt x="24130" y="82550"/>
                    <a:pt x="21590" y="82550"/>
                  </a:cubicBezTo>
                  <a:cubicBezTo>
                    <a:pt x="12700" y="82550"/>
                    <a:pt x="7620" y="77470"/>
                    <a:pt x="7620" y="67310"/>
                  </a:cubicBezTo>
                  <a:lnTo>
                    <a:pt x="7620" y="22860"/>
                  </a:lnTo>
                  <a:lnTo>
                    <a:pt x="0" y="22860"/>
                  </a:lnTo>
                  <a:lnTo>
                    <a:pt x="0" y="13970"/>
                  </a:lnTo>
                  <a:lnTo>
                    <a:pt x="7620" y="13970"/>
                  </a:lnTo>
                  <a:lnTo>
                    <a:pt x="1143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0" name="Shape 978"/>
            <p:cNvSpPr/>
            <p:nvPr/>
          </p:nvSpPr>
          <p:spPr>
            <a:xfrm>
              <a:off x="2566670" y="137160"/>
              <a:ext cx="29210" cy="69654"/>
            </a:xfrm>
            <a:custGeom>
              <a:avLst/>
              <a:gdLst/>
              <a:ahLst/>
              <a:cxnLst/>
              <a:rect l="0" t="0" r="0" b="0"/>
              <a:pathLst>
                <a:path w="29210" h="69654">
                  <a:moveTo>
                    <a:pt x="29210" y="0"/>
                  </a:moveTo>
                  <a:lnTo>
                    <a:pt x="29210" y="8890"/>
                  </a:lnTo>
                  <a:cubicBezTo>
                    <a:pt x="27940" y="8890"/>
                    <a:pt x="25400" y="8890"/>
                    <a:pt x="22860" y="8890"/>
                  </a:cubicBezTo>
                  <a:cubicBezTo>
                    <a:pt x="21590" y="10160"/>
                    <a:pt x="19050" y="11430"/>
                    <a:pt x="17780" y="12700"/>
                  </a:cubicBezTo>
                  <a:cubicBezTo>
                    <a:pt x="16510" y="13970"/>
                    <a:pt x="15240" y="16510"/>
                    <a:pt x="12700" y="19050"/>
                  </a:cubicBezTo>
                  <a:cubicBezTo>
                    <a:pt x="12700" y="21590"/>
                    <a:pt x="11430" y="24130"/>
                    <a:pt x="11430" y="29210"/>
                  </a:cubicBezTo>
                  <a:lnTo>
                    <a:pt x="29210" y="29210"/>
                  </a:lnTo>
                  <a:lnTo>
                    <a:pt x="29210" y="36830"/>
                  </a:lnTo>
                  <a:lnTo>
                    <a:pt x="11430" y="36830"/>
                  </a:lnTo>
                  <a:cubicBezTo>
                    <a:pt x="11430" y="40640"/>
                    <a:pt x="11430" y="44450"/>
                    <a:pt x="12700" y="46990"/>
                  </a:cubicBezTo>
                  <a:cubicBezTo>
                    <a:pt x="12700" y="49530"/>
                    <a:pt x="13970" y="52070"/>
                    <a:pt x="15240" y="54610"/>
                  </a:cubicBezTo>
                  <a:cubicBezTo>
                    <a:pt x="17780" y="57150"/>
                    <a:pt x="19050" y="58420"/>
                    <a:pt x="21590" y="59690"/>
                  </a:cubicBezTo>
                  <a:lnTo>
                    <a:pt x="29210" y="60779"/>
                  </a:lnTo>
                  <a:lnTo>
                    <a:pt x="29210" y="69654"/>
                  </a:lnTo>
                  <a:lnTo>
                    <a:pt x="17145" y="67786"/>
                  </a:lnTo>
                  <a:cubicBezTo>
                    <a:pt x="13335" y="66358"/>
                    <a:pt x="10160" y="64135"/>
                    <a:pt x="7620" y="60960"/>
                  </a:cubicBezTo>
                  <a:cubicBezTo>
                    <a:pt x="2540" y="54610"/>
                    <a:pt x="0" y="45720"/>
                    <a:pt x="0" y="34290"/>
                  </a:cubicBezTo>
                  <a:cubicBezTo>
                    <a:pt x="0" y="27940"/>
                    <a:pt x="0" y="22860"/>
                    <a:pt x="1270" y="19050"/>
                  </a:cubicBezTo>
                  <a:cubicBezTo>
                    <a:pt x="3810" y="13970"/>
                    <a:pt x="5080" y="11430"/>
                    <a:pt x="7620" y="7620"/>
                  </a:cubicBezTo>
                  <a:cubicBezTo>
                    <a:pt x="11430" y="5080"/>
                    <a:pt x="13970" y="3810"/>
                    <a:pt x="17780" y="2540"/>
                  </a:cubicBezTo>
                  <a:cubicBezTo>
                    <a:pt x="21590" y="1270"/>
                    <a:pt x="2540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1" name="Shape 979"/>
            <p:cNvSpPr/>
            <p:nvPr/>
          </p:nvSpPr>
          <p:spPr>
            <a:xfrm>
              <a:off x="2595880" y="187960"/>
              <a:ext cx="27940" cy="19050"/>
            </a:xfrm>
            <a:custGeom>
              <a:avLst/>
              <a:gdLst/>
              <a:ahLst/>
              <a:cxnLst/>
              <a:rect l="0" t="0" r="0" b="0"/>
              <a:pathLst>
                <a:path w="27940" h="19050">
                  <a:moveTo>
                    <a:pt x="19050" y="0"/>
                  </a:moveTo>
                  <a:lnTo>
                    <a:pt x="27940" y="2540"/>
                  </a:lnTo>
                  <a:cubicBezTo>
                    <a:pt x="27940" y="5080"/>
                    <a:pt x="26670" y="6350"/>
                    <a:pt x="25400" y="8890"/>
                  </a:cubicBezTo>
                  <a:cubicBezTo>
                    <a:pt x="24130" y="10160"/>
                    <a:pt x="21590" y="12700"/>
                    <a:pt x="20320" y="13970"/>
                  </a:cubicBezTo>
                  <a:cubicBezTo>
                    <a:pt x="17780" y="15240"/>
                    <a:pt x="15240" y="16510"/>
                    <a:pt x="12700" y="17780"/>
                  </a:cubicBezTo>
                  <a:cubicBezTo>
                    <a:pt x="8890" y="17780"/>
                    <a:pt x="5080" y="19050"/>
                    <a:pt x="1270" y="19050"/>
                  </a:cubicBezTo>
                  <a:lnTo>
                    <a:pt x="0" y="18854"/>
                  </a:lnTo>
                  <a:lnTo>
                    <a:pt x="0" y="9979"/>
                  </a:lnTo>
                  <a:lnTo>
                    <a:pt x="1270" y="10160"/>
                  </a:lnTo>
                  <a:cubicBezTo>
                    <a:pt x="5080" y="10160"/>
                    <a:pt x="10160" y="10160"/>
                    <a:pt x="12700" y="7620"/>
                  </a:cubicBezTo>
                  <a:cubicBezTo>
                    <a:pt x="15240" y="6350"/>
                    <a:pt x="17780" y="381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2" name="Shape 980"/>
            <p:cNvSpPr/>
            <p:nvPr/>
          </p:nvSpPr>
          <p:spPr>
            <a:xfrm>
              <a:off x="2595880" y="137160"/>
              <a:ext cx="30480" cy="36830"/>
            </a:xfrm>
            <a:custGeom>
              <a:avLst/>
              <a:gdLst/>
              <a:ahLst/>
              <a:cxnLst/>
              <a:rect l="0" t="0" r="0" b="0"/>
              <a:pathLst>
                <a:path w="30480" h="36830">
                  <a:moveTo>
                    <a:pt x="0" y="0"/>
                  </a:moveTo>
                  <a:cubicBezTo>
                    <a:pt x="6350" y="0"/>
                    <a:pt x="10160" y="1270"/>
                    <a:pt x="13970" y="2540"/>
                  </a:cubicBezTo>
                  <a:cubicBezTo>
                    <a:pt x="17780" y="5080"/>
                    <a:pt x="21590" y="7620"/>
                    <a:pt x="24130" y="10160"/>
                  </a:cubicBezTo>
                  <a:cubicBezTo>
                    <a:pt x="25400" y="13970"/>
                    <a:pt x="27940" y="17780"/>
                    <a:pt x="27940" y="21590"/>
                  </a:cubicBezTo>
                  <a:cubicBezTo>
                    <a:pt x="29210" y="25400"/>
                    <a:pt x="30480" y="30480"/>
                    <a:pt x="30480" y="35560"/>
                  </a:cubicBezTo>
                  <a:lnTo>
                    <a:pt x="30480" y="36830"/>
                  </a:lnTo>
                  <a:lnTo>
                    <a:pt x="0" y="36830"/>
                  </a:lnTo>
                  <a:lnTo>
                    <a:pt x="0" y="29210"/>
                  </a:lnTo>
                  <a:lnTo>
                    <a:pt x="17780" y="29210"/>
                  </a:lnTo>
                  <a:cubicBezTo>
                    <a:pt x="17780" y="21590"/>
                    <a:pt x="16510" y="16510"/>
                    <a:pt x="12700" y="13970"/>
                  </a:cubicBezTo>
                  <a:cubicBezTo>
                    <a:pt x="10160" y="10160"/>
                    <a:pt x="5080" y="8890"/>
                    <a:pt x="0" y="8890"/>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3" name="Shape 981"/>
            <p:cNvSpPr/>
            <p:nvPr/>
          </p:nvSpPr>
          <p:spPr>
            <a:xfrm>
              <a:off x="2672080" y="137160"/>
              <a:ext cx="29845" cy="69850"/>
            </a:xfrm>
            <a:custGeom>
              <a:avLst/>
              <a:gdLst/>
              <a:ahLst/>
              <a:cxnLst/>
              <a:rect l="0" t="0" r="0" b="0"/>
              <a:pathLst>
                <a:path w="29845" h="69850">
                  <a:moveTo>
                    <a:pt x="29210" y="0"/>
                  </a:moveTo>
                  <a:lnTo>
                    <a:pt x="29845" y="115"/>
                  </a:lnTo>
                  <a:lnTo>
                    <a:pt x="29845" y="8981"/>
                  </a:lnTo>
                  <a:lnTo>
                    <a:pt x="21590" y="10160"/>
                  </a:lnTo>
                  <a:cubicBezTo>
                    <a:pt x="20320" y="10160"/>
                    <a:pt x="17780" y="11430"/>
                    <a:pt x="16510" y="13970"/>
                  </a:cubicBezTo>
                  <a:cubicBezTo>
                    <a:pt x="15240" y="16510"/>
                    <a:pt x="13970" y="19050"/>
                    <a:pt x="12700" y="22860"/>
                  </a:cubicBezTo>
                  <a:cubicBezTo>
                    <a:pt x="11430" y="25400"/>
                    <a:pt x="11430" y="30480"/>
                    <a:pt x="11430" y="35560"/>
                  </a:cubicBezTo>
                  <a:cubicBezTo>
                    <a:pt x="11430" y="40640"/>
                    <a:pt x="11430" y="44450"/>
                    <a:pt x="12700" y="48260"/>
                  </a:cubicBezTo>
                  <a:cubicBezTo>
                    <a:pt x="13970" y="50800"/>
                    <a:pt x="15240" y="54610"/>
                    <a:pt x="16510" y="55880"/>
                  </a:cubicBezTo>
                  <a:cubicBezTo>
                    <a:pt x="17780" y="58420"/>
                    <a:pt x="20320" y="59690"/>
                    <a:pt x="21590" y="59690"/>
                  </a:cubicBezTo>
                  <a:cubicBezTo>
                    <a:pt x="24130" y="60960"/>
                    <a:pt x="26670" y="62230"/>
                    <a:pt x="29210" y="62230"/>
                  </a:cubicBezTo>
                  <a:lnTo>
                    <a:pt x="29845" y="62019"/>
                  </a:lnTo>
                  <a:lnTo>
                    <a:pt x="29845" y="69752"/>
                  </a:lnTo>
                  <a:lnTo>
                    <a:pt x="29210" y="69850"/>
                  </a:lnTo>
                  <a:cubicBezTo>
                    <a:pt x="25400" y="69850"/>
                    <a:pt x="20320" y="68580"/>
                    <a:pt x="16510" y="67310"/>
                  </a:cubicBezTo>
                  <a:cubicBezTo>
                    <a:pt x="13970" y="66040"/>
                    <a:pt x="10160" y="64770"/>
                    <a:pt x="7620" y="60960"/>
                  </a:cubicBezTo>
                  <a:cubicBezTo>
                    <a:pt x="5080" y="58420"/>
                    <a:pt x="2540" y="54610"/>
                    <a:pt x="1270" y="50800"/>
                  </a:cubicBezTo>
                  <a:cubicBezTo>
                    <a:pt x="0" y="45720"/>
                    <a:pt x="0" y="40640"/>
                    <a:pt x="0" y="35560"/>
                  </a:cubicBezTo>
                  <a:cubicBezTo>
                    <a:pt x="0" y="11430"/>
                    <a:pt x="889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4" name="Shape 982"/>
            <p:cNvSpPr/>
            <p:nvPr/>
          </p:nvSpPr>
          <p:spPr>
            <a:xfrm>
              <a:off x="2701925" y="137275"/>
              <a:ext cx="29845" cy="69636"/>
            </a:xfrm>
            <a:custGeom>
              <a:avLst/>
              <a:gdLst/>
              <a:ahLst/>
              <a:cxnLst/>
              <a:rect l="0" t="0" r="0" b="0"/>
              <a:pathLst>
                <a:path w="29845" h="69636">
                  <a:moveTo>
                    <a:pt x="0" y="0"/>
                  </a:moveTo>
                  <a:lnTo>
                    <a:pt x="13335" y="2425"/>
                  </a:lnTo>
                  <a:cubicBezTo>
                    <a:pt x="17145" y="3695"/>
                    <a:pt x="19685" y="6235"/>
                    <a:pt x="22225" y="8775"/>
                  </a:cubicBezTo>
                  <a:cubicBezTo>
                    <a:pt x="24765" y="11315"/>
                    <a:pt x="27305" y="15125"/>
                    <a:pt x="28575" y="20205"/>
                  </a:cubicBezTo>
                  <a:cubicBezTo>
                    <a:pt x="29845" y="24015"/>
                    <a:pt x="29845" y="29095"/>
                    <a:pt x="29845" y="35445"/>
                  </a:cubicBezTo>
                  <a:cubicBezTo>
                    <a:pt x="29845" y="46875"/>
                    <a:pt x="27305" y="55765"/>
                    <a:pt x="22225" y="60845"/>
                  </a:cubicBezTo>
                  <a:cubicBezTo>
                    <a:pt x="19685" y="64020"/>
                    <a:pt x="16510" y="66242"/>
                    <a:pt x="12700" y="67671"/>
                  </a:cubicBezTo>
                  <a:lnTo>
                    <a:pt x="0" y="69636"/>
                  </a:lnTo>
                  <a:lnTo>
                    <a:pt x="0" y="61903"/>
                  </a:lnTo>
                  <a:lnTo>
                    <a:pt x="6985" y="59575"/>
                  </a:lnTo>
                  <a:cubicBezTo>
                    <a:pt x="9525" y="59575"/>
                    <a:pt x="12065" y="58305"/>
                    <a:pt x="13335" y="55765"/>
                  </a:cubicBezTo>
                  <a:cubicBezTo>
                    <a:pt x="14605" y="54495"/>
                    <a:pt x="15875" y="50685"/>
                    <a:pt x="17145" y="48145"/>
                  </a:cubicBezTo>
                  <a:cubicBezTo>
                    <a:pt x="17145" y="44335"/>
                    <a:pt x="18415" y="40525"/>
                    <a:pt x="18415" y="35445"/>
                  </a:cubicBezTo>
                  <a:cubicBezTo>
                    <a:pt x="18415" y="29095"/>
                    <a:pt x="17145" y="25285"/>
                    <a:pt x="17145" y="21475"/>
                  </a:cubicBezTo>
                  <a:cubicBezTo>
                    <a:pt x="15875" y="18935"/>
                    <a:pt x="14605" y="16395"/>
                    <a:pt x="13335" y="13855"/>
                  </a:cubicBezTo>
                  <a:cubicBezTo>
                    <a:pt x="12065" y="11315"/>
                    <a:pt x="9525" y="10045"/>
                    <a:pt x="6985" y="10045"/>
                  </a:cubicBezTo>
                  <a:cubicBezTo>
                    <a:pt x="5715" y="8775"/>
                    <a:pt x="3175" y="8775"/>
                    <a:pt x="635" y="8775"/>
                  </a:cubicBezTo>
                  <a:lnTo>
                    <a:pt x="0" y="886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5" name="Shape 983"/>
            <p:cNvSpPr/>
            <p:nvPr/>
          </p:nvSpPr>
          <p:spPr>
            <a:xfrm>
              <a:off x="1670050" y="280670"/>
              <a:ext cx="29845" cy="69729"/>
            </a:xfrm>
            <a:custGeom>
              <a:avLst/>
              <a:gdLst/>
              <a:ahLst/>
              <a:cxnLst/>
              <a:rect l="0" t="0" r="0" b="0"/>
              <a:pathLst>
                <a:path w="29845" h="69729">
                  <a:moveTo>
                    <a:pt x="29210" y="0"/>
                  </a:moveTo>
                  <a:lnTo>
                    <a:pt x="29845" y="106"/>
                  </a:lnTo>
                  <a:lnTo>
                    <a:pt x="29845" y="7851"/>
                  </a:lnTo>
                  <a:lnTo>
                    <a:pt x="29210" y="7620"/>
                  </a:lnTo>
                  <a:cubicBezTo>
                    <a:pt x="27940" y="7620"/>
                    <a:pt x="25400" y="8890"/>
                    <a:pt x="24130" y="8890"/>
                  </a:cubicBezTo>
                  <a:cubicBezTo>
                    <a:pt x="21590" y="10160"/>
                    <a:pt x="20320" y="10160"/>
                    <a:pt x="17780" y="12700"/>
                  </a:cubicBezTo>
                  <a:cubicBezTo>
                    <a:pt x="16510" y="13970"/>
                    <a:pt x="15240" y="16510"/>
                    <a:pt x="13970" y="19050"/>
                  </a:cubicBezTo>
                  <a:cubicBezTo>
                    <a:pt x="12700" y="21590"/>
                    <a:pt x="11430" y="24130"/>
                    <a:pt x="11430" y="29210"/>
                  </a:cubicBezTo>
                  <a:lnTo>
                    <a:pt x="29845" y="29210"/>
                  </a:lnTo>
                  <a:lnTo>
                    <a:pt x="29845" y="36830"/>
                  </a:lnTo>
                  <a:lnTo>
                    <a:pt x="11430" y="36830"/>
                  </a:lnTo>
                  <a:cubicBezTo>
                    <a:pt x="11430" y="40640"/>
                    <a:pt x="11430" y="43180"/>
                    <a:pt x="12700" y="46990"/>
                  </a:cubicBezTo>
                  <a:cubicBezTo>
                    <a:pt x="13970" y="49530"/>
                    <a:pt x="13970" y="52070"/>
                    <a:pt x="16510" y="54610"/>
                  </a:cubicBezTo>
                  <a:cubicBezTo>
                    <a:pt x="17780" y="55880"/>
                    <a:pt x="19050" y="58420"/>
                    <a:pt x="21590" y="59690"/>
                  </a:cubicBezTo>
                  <a:lnTo>
                    <a:pt x="29845" y="60869"/>
                  </a:lnTo>
                  <a:lnTo>
                    <a:pt x="29845" y="69729"/>
                  </a:lnTo>
                  <a:lnTo>
                    <a:pt x="17145" y="67310"/>
                  </a:lnTo>
                  <a:cubicBezTo>
                    <a:pt x="13335" y="65722"/>
                    <a:pt x="10160" y="63500"/>
                    <a:pt x="7620" y="60960"/>
                  </a:cubicBezTo>
                  <a:cubicBezTo>
                    <a:pt x="2540" y="54610"/>
                    <a:pt x="0" y="45720"/>
                    <a:pt x="0" y="34290"/>
                  </a:cubicBezTo>
                  <a:cubicBezTo>
                    <a:pt x="0" y="27940"/>
                    <a:pt x="0" y="22860"/>
                    <a:pt x="2540" y="19050"/>
                  </a:cubicBezTo>
                  <a:cubicBezTo>
                    <a:pt x="3810" y="13970"/>
                    <a:pt x="6350" y="10160"/>
                    <a:pt x="8890" y="7620"/>
                  </a:cubicBezTo>
                  <a:cubicBezTo>
                    <a:pt x="11430" y="5080"/>
                    <a:pt x="13970" y="2540"/>
                    <a:pt x="17780" y="2540"/>
                  </a:cubicBezTo>
                  <a:cubicBezTo>
                    <a:pt x="21590" y="0"/>
                    <a:pt x="2540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6" name="Shape 984"/>
            <p:cNvSpPr/>
            <p:nvPr/>
          </p:nvSpPr>
          <p:spPr>
            <a:xfrm>
              <a:off x="1699895" y="331470"/>
              <a:ext cx="27305" cy="19050"/>
            </a:xfrm>
            <a:custGeom>
              <a:avLst/>
              <a:gdLst/>
              <a:ahLst/>
              <a:cxnLst/>
              <a:rect l="0" t="0" r="0" b="0"/>
              <a:pathLst>
                <a:path w="27305" h="19050">
                  <a:moveTo>
                    <a:pt x="18415" y="0"/>
                  </a:moveTo>
                  <a:lnTo>
                    <a:pt x="27305" y="2540"/>
                  </a:lnTo>
                  <a:cubicBezTo>
                    <a:pt x="27305" y="5080"/>
                    <a:pt x="26035" y="6350"/>
                    <a:pt x="24765" y="8890"/>
                  </a:cubicBezTo>
                  <a:cubicBezTo>
                    <a:pt x="23495" y="10160"/>
                    <a:pt x="22225" y="11430"/>
                    <a:pt x="19685" y="13970"/>
                  </a:cubicBezTo>
                  <a:cubicBezTo>
                    <a:pt x="18415" y="15240"/>
                    <a:pt x="15875" y="16510"/>
                    <a:pt x="12065" y="16510"/>
                  </a:cubicBezTo>
                  <a:cubicBezTo>
                    <a:pt x="8255" y="17780"/>
                    <a:pt x="5715" y="19050"/>
                    <a:pt x="635" y="19050"/>
                  </a:cubicBezTo>
                  <a:lnTo>
                    <a:pt x="0" y="18929"/>
                  </a:lnTo>
                  <a:lnTo>
                    <a:pt x="0" y="10069"/>
                  </a:lnTo>
                  <a:lnTo>
                    <a:pt x="635" y="10160"/>
                  </a:lnTo>
                  <a:cubicBezTo>
                    <a:pt x="5715" y="10160"/>
                    <a:pt x="9525" y="10160"/>
                    <a:pt x="12065" y="7620"/>
                  </a:cubicBezTo>
                  <a:cubicBezTo>
                    <a:pt x="14605" y="5080"/>
                    <a:pt x="17145" y="2540"/>
                    <a:pt x="1841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7" name="Shape 985"/>
            <p:cNvSpPr/>
            <p:nvPr/>
          </p:nvSpPr>
          <p:spPr>
            <a:xfrm>
              <a:off x="1699895" y="280776"/>
              <a:ext cx="29845" cy="36724"/>
            </a:xfrm>
            <a:custGeom>
              <a:avLst/>
              <a:gdLst/>
              <a:ahLst/>
              <a:cxnLst/>
              <a:rect l="0" t="0" r="0" b="0"/>
              <a:pathLst>
                <a:path w="29845" h="36724">
                  <a:moveTo>
                    <a:pt x="0" y="0"/>
                  </a:moveTo>
                  <a:lnTo>
                    <a:pt x="14605" y="2434"/>
                  </a:lnTo>
                  <a:cubicBezTo>
                    <a:pt x="18415" y="4974"/>
                    <a:pt x="20955" y="7514"/>
                    <a:pt x="23495" y="10054"/>
                  </a:cubicBezTo>
                  <a:cubicBezTo>
                    <a:pt x="26035" y="13864"/>
                    <a:pt x="27305" y="16404"/>
                    <a:pt x="28575" y="21484"/>
                  </a:cubicBezTo>
                  <a:cubicBezTo>
                    <a:pt x="28575" y="25294"/>
                    <a:pt x="29845" y="30374"/>
                    <a:pt x="29845" y="35454"/>
                  </a:cubicBezTo>
                  <a:lnTo>
                    <a:pt x="29845" y="36724"/>
                  </a:lnTo>
                  <a:lnTo>
                    <a:pt x="0" y="36724"/>
                  </a:lnTo>
                  <a:lnTo>
                    <a:pt x="0" y="29104"/>
                  </a:lnTo>
                  <a:lnTo>
                    <a:pt x="18415" y="29104"/>
                  </a:lnTo>
                  <a:cubicBezTo>
                    <a:pt x="17145" y="21484"/>
                    <a:pt x="15875" y="16404"/>
                    <a:pt x="13335" y="12594"/>
                  </a:cubicBezTo>
                  <a:lnTo>
                    <a:pt x="0" y="774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8" name="Shape 986"/>
            <p:cNvSpPr/>
            <p:nvPr/>
          </p:nvSpPr>
          <p:spPr>
            <a:xfrm>
              <a:off x="1738630" y="280670"/>
              <a:ext cx="54610" cy="69850"/>
            </a:xfrm>
            <a:custGeom>
              <a:avLst/>
              <a:gdLst/>
              <a:ahLst/>
              <a:cxnLst/>
              <a:rect l="0" t="0" r="0" b="0"/>
              <a:pathLst>
                <a:path w="54610" h="69850">
                  <a:moveTo>
                    <a:pt x="27940" y="0"/>
                  </a:moveTo>
                  <a:cubicBezTo>
                    <a:pt x="35560" y="0"/>
                    <a:pt x="40640" y="1270"/>
                    <a:pt x="45720" y="3810"/>
                  </a:cubicBezTo>
                  <a:cubicBezTo>
                    <a:pt x="49530" y="6350"/>
                    <a:pt x="52070" y="10160"/>
                    <a:pt x="54610" y="16510"/>
                  </a:cubicBezTo>
                  <a:lnTo>
                    <a:pt x="44450" y="17780"/>
                  </a:lnTo>
                  <a:cubicBezTo>
                    <a:pt x="43180" y="16510"/>
                    <a:pt x="43180" y="15240"/>
                    <a:pt x="41910" y="12700"/>
                  </a:cubicBezTo>
                  <a:cubicBezTo>
                    <a:pt x="40640" y="12700"/>
                    <a:pt x="39370" y="11430"/>
                    <a:pt x="38100" y="10160"/>
                  </a:cubicBezTo>
                  <a:cubicBezTo>
                    <a:pt x="36830" y="10160"/>
                    <a:pt x="35560" y="8890"/>
                    <a:pt x="33020" y="8890"/>
                  </a:cubicBezTo>
                  <a:cubicBezTo>
                    <a:pt x="31750" y="8890"/>
                    <a:pt x="30480" y="8890"/>
                    <a:pt x="27940" y="8890"/>
                  </a:cubicBezTo>
                  <a:cubicBezTo>
                    <a:pt x="22860" y="8890"/>
                    <a:pt x="19050" y="8890"/>
                    <a:pt x="16510" y="10160"/>
                  </a:cubicBezTo>
                  <a:cubicBezTo>
                    <a:pt x="13970" y="12700"/>
                    <a:pt x="12700" y="15240"/>
                    <a:pt x="12700" y="17780"/>
                  </a:cubicBezTo>
                  <a:cubicBezTo>
                    <a:pt x="12700" y="19050"/>
                    <a:pt x="13970" y="21590"/>
                    <a:pt x="13970" y="21590"/>
                  </a:cubicBezTo>
                  <a:cubicBezTo>
                    <a:pt x="15240" y="22860"/>
                    <a:pt x="16510" y="24130"/>
                    <a:pt x="17780" y="25400"/>
                  </a:cubicBezTo>
                  <a:cubicBezTo>
                    <a:pt x="20320" y="26670"/>
                    <a:pt x="21590" y="26670"/>
                    <a:pt x="24130" y="26670"/>
                  </a:cubicBezTo>
                  <a:cubicBezTo>
                    <a:pt x="26670" y="27940"/>
                    <a:pt x="29210" y="29210"/>
                    <a:pt x="31750" y="29210"/>
                  </a:cubicBezTo>
                  <a:cubicBezTo>
                    <a:pt x="33020" y="29210"/>
                    <a:pt x="34290" y="30480"/>
                    <a:pt x="36830" y="30480"/>
                  </a:cubicBezTo>
                  <a:cubicBezTo>
                    <a:pt x="38100" y="31750"/>
                    <a:pt x="40640" y="31750"/>
                    <a:pt x="41910" y="33020"/>
                  </a:cubicBezTo>
                  <a:cubicBezTo>
                    <a:pt x="44450" y="33020"/>
                    <a:pt x="45720" y="34290"/>
                    <a:pt x="46990" y="35560"/>
                  </a:cubicBezTo>
                  <a:cubicBezTo>
                    <a:pt x="48260" y="36830"/>
                    <a:pt x="49530" y="36830"/>
                    <a:pt x="50800" y="38100"/>
                  </a:cubicBezTo>
                  <a:cubicBezTo>
                    <a:pt x="52070" y="39370"/>
                    <a:pt x="53340" y="41910"/>
                    <a:pt x="54610" y="43180"/>
                  </a:cubicBezTo>
                  <a:cubicBezTo>
                    <a:pt x="54610" y="45720"/>
                    <a:pt x="54610" y="46990"/>
                    <a:pt x="54610" y="49530"/>
                  </a:cubicBezTo>
                  <a:cubicBezTo>
                    <a:pt x="54610" y="53340"/>
                    <a:pt x="54610" y="55880"/>
                    <a:pt x="53340" y="58420"/>
                  </a:cubicBezTo>
                  <a:cubicBezTo>
                    <a:pt x="52070" y="60960"/>
                    <a:pt x="50800" y="62230"/>
                    <a:pt x="48260" y="64770"/>
                  </a:cubicBezTo>
                  <a:cubicBezTo>
                    <a:pt x="45720" y="66040"/>
                    <a:pt x="43180" y="67310"/>
                    <a:pt x="39370" y="68580"/>
                  </a:cubicBezTo>
                  <a:cubicBezTo>
                    <a:pt x="35560" y="68580"/>
                    <a:pt x="33020" y="69850"/>
                    <a:pt x="27940" y="69850"/>
                  </a:cubicBezTo>
                  <a:cubicBezTo>
                    <a:pt x="24130" y="69850"/>
                    <a:pt x="20320" y="69850"/>
                    <a:pt x="17780" y="68580"/>
                  </a:cubicBezTo>
                  <a:cubicBezTo>
                    <a:pt x="13970" y="67310"/>
                    <a:pt x="11430" y="67310"/>
                    <a:pt x="8890" y="66040"/>
                  </a:cubicBezTo>
                  <a:cubicBezTo>
                    <a:pt x="6350" y="64770"/>
                    <a:pt x="5080" y="62230"/>
                    <a:pt x="3810" y="60960"/>
                  </a:cubicBezTo>
                  <a:cubicBezTo>
                    <a:pt x="1270" y="58420"/>
                    <a:pt x="0" y="55880"/>
                    <a:pt x="0" y="52070"/>
                  </a:cubicBezTo>
                  <a:lnTo>
                    <a:pt x="10160" y="50800"/>
                  </a:lnTo>
                  <a:cubicBezTo>
                    <a:pt x="10160" y="54610"/>
                    <a:pt x="12700" y="57150"/>
                    <a:pt x="15240" y="58420"/>
                  </a:cubicBezTo>
                  <a:cubicBezTo>
                    <a:pt x="17780" y="60960"/>
                    <a:pt x="22860" y="60960"/>
                    <a:pt x="27940" y="60960"/>
                  </a:cubicBezTo>
                  <a:cubicBezTo>
                    <a:pt x="30480" y="60960"/>
                    <a:pt x="33020" y="60960"/>
                    <a:pt x="34290" y="60960"/>
                  </a:cubicBezTo>
                  <a:cubicBezTo>
                    <a:pt x="36830" y="60960"/>
                    <a:pt x="38100" y="59690"/>
                    <a:pt x="39370" y="58420"/>
                  </a:cubicBezTo>
                  <a:cubicBezTo>
                    <a:pt x="40640" y="58420"/>
                    <a:pt x="41910" y="57150"/>
                    <a:pt x="43180" y="55880"/>
                  </a:cubicBezTo>
                  <a:cubicBezTo>
                    <a:pt x="44450" y="54610"/>
                    <a:pt x="44450" y="52070"/>
                    <a:pt x="44450" y="50800"/>
                  </a:cubicBezTo>
                  <a:cubicBezTo>
                    <a:pt x="44450" y="48260"/>
                    <a:pt x="44450" y="46990"/>
                    <a:pt x="43180" y="45720"/>
                  </a:cubicBezTo>
                  <a:cubicBezTo>
                    <a:pt x="41910" y="44450"/>
                    <a:pt x="40640" y="43180"/>
                    <a:pt x="39370" y="41910"/>
                  </a:cubicBezTo>
                  <a:cubicBezTo>
                    <a:pt x="36830" y="41910"/>
                    <a:pt x="34290" y="40640"/>
                    <a:pt x="33020" y="40640"/>
                  </a:cubicBezTo>
                  <a:cubicBezTo>
                    <a:pt x="30480" y="39370"/>
                    <a:pt x="27940" y="38100"/>
                    <a:pt x="25400" y="38100"/>
                  </a:cubicBezTo>
                  <a:cubicBezTo>
                    <a:pt x="21590" y="36830"/>
                    <a:pt x="19050" y="36830"/>
                    <a:pt x="16510" y="35560"/>
                  </a:cubicBezTo>
                  <a:cubicBezTo>
                    <a:pt x="13970" y="34290"/>
                    <a:pt x="11430" y="34290"/>
                    <a:pt x="8890" y="31750"/>
                  </a:cubicBezTo>
                  <a:cubicBezTo>
                    <a:pt x="7620" y="30480"/>
                    <a:pt x="6350" y="29210"/>
                    <a:pt x="3810" y="26670"/>
                  </a:cubicBezTo>
                  <a:cubicBezTo>
                    <a:pt x="2540" y="24130"/>
                    <a:pt x="2540" y="21590"/>
                    <a:pt x="2540" y="19050"/>
                  </a:cubicBezTo>
                  <a:cubicBezTo>
                    <a:pt x="2540" y="12700"/>
                    <a:pt x="3810" y="7620"/>
                    <a:pt x="8890" y="5080"/>
                  </a:cubicBezTo>
                  <a:cubicBezTo>
                    <a:pt x="12700" y="1270"/>
                    <a:pt x="19050" y="0"/>
                    <a:pt x="2794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79" name="Shape 987"/>
            <p:cNvSpPr/>
            <p:nvPr/>
          </p:nvSpPr>
          <p:spPr>
            <a:xfrm>
              <a:off x="1804670" y="280670"/>
              <a:ext cx="54610" cy="69850"/>
            </a:xfrm>
            <a:custGeom>
              <a:avLst/>
              <a:gdLst/>
              <a:ahLst/>
              <a:cxnLst/>
              <a:rect l="0" t="0" r="0" b="0"/>
              <a:pathLst>
                <a:path w="54610" h="69850">
                  <a:moveTo>
                    <a:pt x="21590" y="0"/>
                  </a:moveTo>
                  <a:cubicBezTo>
                    <a:pt x="24130" y="0"/>
                    <a:pt x="25400" y="0"/>
                    <a:pt x="27940" y="0"/>
                  </a:cubicBezTo>
                  <a:cubicBezTo>
                    <a:pt x="31750" y="0"/>
                    <a:pt x="35560" y="0"/>
                    <a:pt x="38100" y="1270"/>
                  </a:cubicBezTo>
                  <a:cubicBezTo>
                    <a:pt x="40640" y="2540"/>
                    <a:pt x="43180" y="3810"/>
                    <a:pt x="45720" y="5080"/>
                  </a:cubicBezTo>
                  <a:cubicBezTo>
                    <a:pt x="48260" y="7620"/>
                    <a:pt x="49530" y="10160"/>
                    <a:pt x="50800" y="12700"/>
                  </a:cubicBezTo>
                  <a:cubicBezTo>
                    <a:pt x="52070" y="15240"/>
                    <a:pt x="53340" y="16510"/>
                    <a:pt x="53340" y="20320"/>
                  </a:cubicBezTo>
                  <a:lnTo>
                    <a:pt x="41910" y="20320"/>
                  </a:lnTo>
                  <a:cubicBezTo>
                    <a:pt x="41910" y="16510"/>
                    <a:pt x="40640" y="13970"/>
                    <a:pt x="38100" y="12700"/>
                  </a:cubicBezTo>
                  <a:cubicBezTo>
                    <a:pt x="35560" y="10160"/>
                    <a:pt x="31750" y="8890"/>
                    <a:pt x="27940" y="8890"/>
                  </a:cubicBezTo>
                  <a:cubicBezTo>
                    <a:pt x="24130" y="8890"/>
                    <a:pt x="21590" y="8890"/>
                    <a:pt x="20320" y="10160"/>
                  </a:cubicBezTo>
                  <a:cubicBezTo>
                    <a:pt x="17780" y="11430"/>
                    <a:pt x="16510" y="12700"/>
                    <a:pt x="15240" y="15240"/>
                  </a:cubicBezTo>
                  <a:cubicBezTo>
                    <a:pt x="13970" y="16510"/>
                    <a:pt x="12700" y="20320"/>
                    <a:pt x="12700" y="22860"/>
                  </a:cubicBezTo>
                  <a:cubicBezTo>
                    <a:pt x="11430" y="26670"/>
                    <a:pt x="11430" y="30480"/>
                    <a:pt x="11430" y="34290"/>
                  </a:cubicBezTo>
                  <a:cubicBezTo>
                    <a:pt x="11430" y="38100"/>
                    <a:pt x="11430" y="41910"/>
                    <a:pt x="12700" y="44450"/>
                  </a:cubicBezTo>
                  <a:cubicBezTo>
                    <a:pt x="12700" y="48260"/>
                    <a:pt x="13970" y="50800"/>
                    <a:pt x="15240" y="53340"/>
                  </a:cubicBezTo>
                  <a:cubicBezTo>
                    <a:pt x="16510" y="55880"/>
                    <a:pt x="17780" y="57150"/>
                    <a:pt x="20320" y="58420"/>
                  </a:cubicBezTo>
                  <a:cubicBezTo>
                    <a:pt x="22860" y="59690"/>
                    <a:pt x="25400" y="60960"/>
                    <a:pt x="27940" y="60960"/>
                  </a:cubicBezTo>
                  <a:cubicBezTo>
                    <a:pt x="31750" y="60960"/>
                    <a:pt x="35560" y="59690"/>
                    <a:pt x="38100" y="57150"/>
                  </a:cubicBezTo>
                  <a:cubicBezTo>
                    <a:pt x="40640" y="55880"/>
                    <a:pt x="41910" y="52070"/>
                    <a:pt x="43180" y="48260"/>
                  </a:cubicBezTo>
                  <a:lnTo>
                    <a:pt x="54610" y="48260"/>
                  </a:lnTo>
                  <a:cubicBezTo>
                    <a:pt x="54610" y="50800"/>
                    <a:pt x="53340" y="53340"/>
                    <a:pt x="52070" y="55880"/>
                  </a:cubicBezTo>
                  <a:cubicBezTo>
                    <a:pt x="50800" y="58420"/>
                    <a:pt x="49530" y="60960"/>
                    <a:pt x="46990" y="62230"/>
                  </a:cubicBezTo>
                  <a:cubicBezTo>
                    <a:pt x="44450" y="64770"/>
                    <a:pt x="41910" y="66040"/>
                    <a:pt x="39370" y="67310"/>
                  </a:cubicBezTo>
                  <a:cubicBezTo>
                    <a:pt x="35560" y="68580"/>
                    <a:pt x="33020" y="69850"/>
                    <a:pt x="29210" y="69850"/>
                  </a:cubicBezTo>
                  <a:cubicBezTo>
                    <a:pt x="22860" y="69850"/>
                    <a:pt x="19050" y="68580"/>
                    <a:pt x="15240" y="67310"/>
                  </a:cubicBezTo>
                  <a:cubicBezTo>
                    <a:pt x="11430" y="64770"/>
                    <a:pt x="8890" y="62230"/>
                    <a:pt x="6350" y="59690"/>
                  </a:cubicBezTo>
                  <a:cubicBezTo>
                    <a:pt x="3810" y="55880"/>
                    <a:pt x="2540" y="53340"/>
                    <a:pt x="1270" y="48260"/>
                  </a:cubicBezTo>
                  <a:cubicBezTo>
                    <a:pt x="0" y="44450"/>
                    <a:pt x="0" y="39370"/>
                    <a:pt x="0" y="34290"/>
                  </a:cubicBezTo>
                  <a:cubicBezTo>
                    <a:pt x="0" y="30480"/>
                    <a:pt x="0" y="26670"/>
                    <a:pt x="0" y="22860"/>
                  </a:cubicBezTo>
                  <a:cubicBezTo>
                    <a:pt x="1270" y="19050"/>
                    <a:pt x="2540" y="16510"/>
                    <a:pt x="3810" y="13970"/>
                  </a:cubicBezTo>
                  <a:cubicBezTo>
                    <a:pt x="5080" y="11430"/>
                    <a:pt x="6350" y="8890"/>
                    <a:pt x="8890" y="7620"/>
                  </a:cubicBezTo>
                  <a:cubicBezTo>
                    <a:pt x="10160" y="5080"/>
                    <a:pt x="12700" y="3810"/>
                    <a:pt x="13970" y="2540"/>
                  </a:cubicBezTo>
                  <a:cubicBezTo>
                    <a:pt x="16510" y="2540"/>
                    <a:pt x="19050" y="1270"/>
                    <a:pt x="2159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0" name="Shape 988"/>
            <p:cNvSpPr/>
            <p:nvPr/>
          </p:nvSpPr>
          <p:spPr>
            <a:xfrm>
              <a:off x="1868170" y="308610"/>
              <a:ext cx="27940" cy="41910"/>
            </a:xfrm>
            <a:custGeom>
              <a:avLst/>
              <a:gdLst/>
              <a:ahLst/>
              <a:cxnLst/>
              <a:rect l="0" t="0" r="0" b="0"/>
              <a:pathLst>
                <a:path w="27940" h="41910">
                  <a:moveTo>
                    <a:pt x="17780" y="0"/>
                  </a:moveTo>
                  <a:lnTo>
                    <a:pt x="27940" y="0"/>
                  </a:lnTo>
                  <a:lnTo>
                    <a:pt x="27940" y="7620"/>
                  </a:lnTo>
                  <a:lnTo>
                    <a:pt x="24130" y="7620"/>
                  </a:lnTo>
                  <a:cubicBezTo>
                    <a:pt x="21590" y="8890"/>
                    <a:pt x="19050" y="8890"/>
                    <a:pt x="17780" y="10160"/>
                  </a:cubicBezTo>
                  <a:cubicBezTo>
                    <a:pt x="15240" y="11430"/>
                    <a:pt x="13970" y="12700"/>
                    <a:pt x="12700" y="13970"/>
                  </a:cubicBezTo>
                  <a:cubicBezTo>
                    <a:pt x="11430" y="16510"/>
                    <a:pt x="11430" y="19050"/>
                    <a:pt x="11430" y="21590"/>
                  </a:cubicBezTo>
                  <a:cubicBezTo>
                    <a:pt x="11430" y="25400"/>
                    <a:pt x="12700" y="27940"/>
                    <a:pt x="13970" y="30480"/>
                  </a:cubicBezTo>
                  <a:cubicBezTo>
                    <a:pt x="16510" y="31750"/>
                    <a:pt x="19050" y="33020"/>
                    <a:pt x="22860" y="33020"/>
                  </a:cubicBezTo>
                  <a:lnTo>
                    <a:pt x="27940" y="32294"/>
                  </a:lnTo>
                  <a:lnTo>
                    <a:pt x="27940" y="40640"/>
                  </a:lnTo>
                  <a:cubicBezTo>
                    <a:pt x="25400" y="41910"/>
                    <a:pt x="22860" y="41910"/>
                    <a:pt x="20320" y="41910"/>
                  </a:cubicBezTo>
                  <a:cubicBezTo>
                    <a:pt x="13970" y="41910"/>
                    <a:pt x="8890" y="39370"/>
                    <a:pt x="5080" y="36830"/>
                  </a:cubicBezTo>
                  <a:cubicBezTo>
                    <a:pt x="1270" y="33020"/>
                    <a:pt x="0" y="27940"/>
                    <a:pt x="0" y="21590"/>
                  </a:cubicBezTo>
                  <a:cubicBezTo>
                    <a:pt x="0" y="16510"/>
                    <a:pt x="1270" y="12700"/>
                    <a:pt x="2540" y="10160"/>
                  </a:cubicBezTo>
                  <a:cubicBezTo>
                    <a:pt x="3810" y="7620"/>
                    <a:pt x="6350" y="5080"/>
                    <a:pt x="8890" y="3810"/>
                  </a:cubicBezTo>
                  <a:cubicBezTo>
                    <a:pt x="11430" y="2540"/>
                    <a:pt x="15240" y="1270"/>
                    <a:pt x="1778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1" name="Shape 989"/>
            <p:cNvSpPr/>
            <p:nvPr/>
          </p:nvSpPr>
          <p:spPr>
            <a:xfrm>
              <a:off x="1870710" y="280811"/>
              <a:ext cx="25400" cy="18909"/>
            </a:xfrm>
            <a:custGeom>
              <a:avLst/>
              <a:gdLst/>
              <a:ahLst/>
              <a:cxnLst/>
              <a:rect l="0" t="0" r="0" b="0"/>
              <a:pathLst>
                <a:path w="25400" h="18909">
                  <a:moveTo>
                    <a:pt x="25400" y="0"/>
                  </a:moveTo>
                  <a:lnTo>
                    <a:pt x="25400" y="8749"/>
                  </a:lnTo>
                  <a:lnTo>
                    <a:pt x="20320" y="8749"/>
                  </a:lnTo>
                  <a:cubicBezTo>
                    <a:pt x="19050" y="8749"/>
                    <a:pt x="17780" y="10019"/>
                    <a:pt x="16510" y="10019"/>
                  </a:cubicBezTo>
                  <a:cubicBezTo>
                    <a:pt x="15240" y="11289"/>
                    <a:pt x="13970" y="12559"/>
                    <a:pt x="13970" y="13829"/>
                  </a:cubicBezTo>
                  <a:cubicBezTo>
                    <a:pt x="12700" y="15099"/>
                    <a:pt x="11430" y="16369"/>
                    <a:pt x="11430" y="18909"/>
                  </a:cubicBezTo>
                  <a:lnTo>
                    <a:pt x="0" y="17639"/>
                  </a:lnTo>
                  <a:cubicBezTo>
                    <a:pt x="0" y="15099"/>
                    <a:pt x="1270" y="12559"/>
                    <a:pt x="2540" y="10019"/>
                  </a:cubicBezTo>
                  <a:cubicBezTo>
                    <a:pt x="3810" y="8749"/>
                    <a:pt x="5080" y="6209"/>
                    <a:pt x="7620" y="4939"/>
                  </a:cubicBezTo>
                  <a:cubicBezTo>
                    <a:pt x="8890" y="3669"/>
                    <a:pt x="12700" y="2399"/>
                    <a:pt x="15240" y="1129"/>
                  </a:cubicBezTo>
                  <a:lnTo>
                    <a:pt x="25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2" name="Shape 990"/>
            <p:cNvSpPr/>
            <p:nvPr/>
          </p:nvSpPr>
          <p:spPr>
            <a:xfrm>
              <a:off x="1896110" y="280670"/>
              <a:ext cx="36830" cy="68580"/>
            </a:xfrm>
            <a:custGeom>
              <a:avLst/>
              <a:gdLst/>
              <a:ahLst/>
              <a:cxnLst/>
              <a:rect l="0" t="0" r="0" b="0"/>
              <a:pathLst>
                <a:path w="36830" h="68580">
                  <a:moveTo>
                    <a:pt x="1270" y="0"/>
                  </a:moveTo>
                  <a:cubicBezTo>
                    <a:pt x="10160" y="0"/>
                    <a:pt x="16510" y="1270"/>
                    <a:pt x="20320" y="5080"/>
                  </a:cubicBezTo>
                  <a:cubicBezTo>
                    <a:pt x="25400" y="10160"/>
                    <a:pt x="26670" y="15240"/>
                    <a:pt x="26670" y="22860"/>
                  </a:cubicBezTo>
                  <a:lnTo>
                    <a:pt x="26670" y="50800"/>
                  </a:lnTo>
                  <a:cubicBezTo>
                    <a:pt x="26670" y="54610"/>
                    <a:pt x="27940" y="57150"/>
                    <a:pt x="29210" y="58420"/>
                  </a:cubicBezTo>
                  <a:cubicBezTo>
                    <a:pt x="29210" y="60960"/>
                    <a:pt x="31750" y="60960"/>
                    <a:pt x="34290" y="60960"/>
                  </a:cubicBezTo>
                  <a:cubicBezTo>
                    <a:pt x="34290" y="60960"/>
                    <a:pt x="34290" y="60960"/>
                    <a:pt x="35560" y="60960"/>
                  </a:cubicBezTo>
                  <a:cubicBezTo>
                    <a:pt x="35560" y="60960"/>
                    <a:pt x="36830" y="60960"/>
                    <a:pt x="36830" y="60960"/>
                  </a:cubicBezTo>
                  <a:lnTo>
                    <a:pt x="36830" y="67310"/>
                  </a:lnTo>
                  <a:cubicBezTo>
                    <a:pt x="35560" y="68580"/>
                    <a:pt x="34290" y="68580"/>
                    <a:pt x="33020" y="68580"/>
                  </a:cubicBezTo>
                  <a:cubicBezTo>
                    <a:pt x="31750" y="68580"/>
                    <a:pt x="30480" y="68580"/>
                    <a:pt x="29210" y="68580"/>
                  </a:cubicBezTo>
                  <a:cubicBezTo>
                    <a:pt x="26670" y="68580"/>
                    <a:pt x="24130" y="68580"/>
                    <a:pt x="22860" y="67310"/>
                  </a:cubicBezTo>
                  <a:cubicBezTo>
                    <a:pt x="21590" y="67310"/>
                    <a:pt x="20320" y="66040"/>
                    <a:pt x="19050" y="64770"/>
                  </a:cubicBezTo>
                  <a:cubicBezTo>
                    <a:pt x="19050" y="64770"/>
                    <a:pt x="17780" y="62230"/>
                    <a:pt x="16510" y="60960"/>
                  </a:cubicBezTo>
                  <a:cubicBezTo>
                    <a:pt x="16510" y="59690"/>
                    <a:pt x="16510" y="58420"/>
                    <a:pt x="16510" y="55880"/>
                  </a:cubicBezTo>
                  <a:cubicBezTo>
                    <a:pt x="13970" y="57150"/>
                    <a:pt x="13970" y="59690"/>
                    <a:pt x="12700" y="60960"/>
                  </a:cubicBezTo>
                  <a:cubicBezTo>
                    <a:pt x="10160" y="62230"/>
                    <a:pt x="8890" y="64770"/>
                    <a:pt x="7620" y="66040"/>
                  </a:cubicBezTo>
                  <a:cubicBezTo>
                    <a:pt x="5080" y="67310"/>
                    <a:pt x="2540" y="67310"/>
                    <a:pt x="0" y="68580"/>
                  </a:cubicBezTo>
                  <a:lnTo>
                    <a:pt x="0" y="60234"/>
                  </a:lnTo>
                  <a:lnTo>
                    <a:pt x="3810" y="59690"/>
                  </a:lnTo>
                  <a:cubicBezTo>
                    <a:pt x="6350" y="58420"/>
                    <a:pt x="8890" y="55880"/>
                    <a:pt x="10160" y="54610"/>
                  </a:cubicBezTo>
                  <a:cubicBezTo>
                    <a:pt x="12700" y="52070"/>
                    <a:pt x="13970" y="49530"/>
                    <a:pt x="13970" y="48260"/>
                  </a:cubicBezTo>
                  <a:cubicBezTo>
                    <a:pt x="15240" y="45720"/>
                    <a:pt x="16510" y="43180"/>
                    <a:pt x="16510" y="40640"/>
                  </a:cubicBezTo>
                  <a:lnTo>
                    <a:pt x="16510" y="35560"/>
                  </a:lnTo>
                  <a:lnTo>
                    <a:pt x="3810" y="35560"/>
                  </a:lnTo>
                  <a:lnTo>
                    <a:pt x="0" y="35560"/>
                  </a:lnTo>
                  <a:lnTo>
                    <a:pt x="0" y="27940"/>
                  </a:lnTo>
                  <a:lnTo>
                    <a:pt x="1270" y="27940"/>
                  </a:lnTo>
                  <a:lnTo>
                    <a:pt x="16510" y="27940"/>
                  </a:lnTo>
                  <a:lnTo>
                    <a:pt x="15240" y="24130"/>
                  </a:lnTo>
                  <a:cubicBezTo>
                    <a:pt x="15240" y="21590"/>
                    <a:pt x="15240" y="19050"/>
                    <a:pt x="15240" y="16510"/>
                  </a:cubicBezTo>
                  <a:cubicBezTo>
                    <a:pt x="13970" y="15240"/>
                    <a:pt x="13970" y="12700"/>
                    <a:pt x="12700" y="11430"/>
                  </a:cubicBezTo>
                  <a:cubicBezTo>
                    <a:pt x="11430" y="10160"/>
                    <a:pt x="10160" y="10160"/>
                    <a:pt x="7620" y="8890"/>
                  </a:cubicBezTo>
                  <a:cubicBezTo>
                    <a:pt x="6350" y="8890"/>
                    <a:pt x="3810" y="8890"/>
                    <a:pt x="1270" y="8890"/>
                  </a:cubicBezTo>
                  <a:lnTo>
                    <a:pt x="0" y="8890"/>
                  </a:lnTo>
                  <a:lnTo>
                    <a:pt x="0" y="141"/>
                  </a:lnTo>
                  <a:lnTo>
                    <a:pt x="127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3" name="Shape 991"/>
            <p:cNvSpPr/>
            <p:nvPr/>
          </p:nvSpPr>
          <p:spPr>
            <a:xfrm>
              <a:off x="1940560" y="256540"/>
              <a:ext cx="11430" cy="92710"/>
            </a:xfrm>
            <a:custGeom>
              <a:avLst/>
              <a:gdLst/>
              <a:ahLst/>
              <a:cxnLst/>
              <a:rect l="0" t="0" r="0" b="0"/>
              <a:pathLst>
                <a:path w="11430" h="92710">
                  <a:moveTo>
                    <a:pt x="0" y="0"/>
                  </a:moveTo>
                  <a:lnTo>
                    <a:pt x="11430" y="0"/>
                  </a:lnTo>
                  <a:lnTo>
                    <a:pt x="11430" y="92710"/>
                  </a:lnTo>
                  <a:lnTo>
                    <a:pt x="1270" y="9271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4" name="Shape 992"/>
            <p:cNvSpPr/>
            <p:nvPr/>
          </p:nvSpPr>
          <p:spPr>
            <a:xfrm>
              <a:off x="1965960" y="280670"/>
              <a:ext cx="29845" cy="69850"/>
            </a:xfrm>
            <a:custGeom>
              <a:avLst/>
              <a:gdLst/>
              <a:ahLst/>
              <a:cxnLst/>
              <a:rect l="0" t="0" r="0" b="0"/>
              <a:pathLst>
                <a:path w="29845" h="69850">
                  <a:moveTo>
                    <a:pt x="29210" y="0"/>
                  </a:moveTo>
                  <a:lnTo>
                    <a:pt x="29845" y="115"/>
                  </a:lnTo>
                  <a:lnTo>
                    <a:pt x="29845" y="7832"/>
                  </a:lnTo>
                  <a:lnTo>
                    <a:pt x="29210" y="7620"/>
                  </a:lnTo>
                  <a:cubicBezTo>
                    <a:pt x="26670" y="7620"/>
                    <a:pt x="24130" y="8890"/>
                    <a:pt x="21590" y="10160"/>
                  </a:cubicBezTo>
                  <a:cubicBezTo>
                    <a:pt x="19050" y="10160"/>
                    <a:pt x="17780" y="11430"/>
                    <a:pt x="16510" y="13970"/>
                  </a:cubicBezTo>
                  <a:cubicBezTo>
                    <a:pt x="13970" y="16510"/>
                    <a:pt x="12700" y="19050"/>
                    <a:pt x="12700" y="21590"/>
                  </a:cubicBezTo>
                  <a:cubicBezTo>
                    <a:pt x="11430" y="25400"/>
                    <a:pt x="11430" y="29210"/>
                    <a:pt x="11430" y="34290"/>
                  </a:cubicBezTo>
                  <a:cubicBezTo>
                    <a:pt x="11430" y="39370"/>
                    <a:pt x="11430" y="44450"/>
                    <a:pt x="12700" y="48260"/>
                  </a:cubicBezTo>
                  <a:cubicBezTo>
                    <a:pt x="13970" y="50800"/>
                    <a:pt x="15240" y="53340"/>
                    <a:pt x="16510" y="55880"/>
                  </a:cubicBezTo>
                  <a:cubicBezTo>
                    <a:pt x="17780" y="58420"/>
                    <a:pt x="20320" y="59690"/>
                    <a:pt x="21590" y="59690"/>
                  </a:cubicBezTo>
                  <a:cubicBezTo>
                    <a:pt x="24130" y="60960"/>
                    <a:pt x="26670" y="60960"/>
                    <a:pt x="29210" y="60960"/>
                  </a:cubicBezTo>
                  <a:lnTo>
                    <a:pt x="29845" y="60854"/>
                  </a:lnTo>
                  <a:lnTo>
                    <a:pt x="29845" y="69752"/>
                  </a:lnTo>
                  <a:lnTo>
                    <a:pt x="29210" y="69850"/>
                  </a:lnTo>
                  <a:cubicBezTo>
                    <a:pt x="24130" y="69850"/>
                    <a:pt x="20320" y="68580"/>
                    <a:pt x="16510" y="67310"/>
                  </a:cubicBezTo>
                  <a:cubicBezTo>
                    <a:pt x="12700" y="66040"/>
                    <a:pt x="10160" y="63500"/>
                    <a:pt x="7620" y="60960"/>
                  </a:cubicBezTo>
                  <a:cubicBezTo>
                    <a:pt x="5080" y="58420"/>
                    <a:pt x="2540" y="54610"/>
                    <a:pt x="1270" y="50800"/>
                  </a:cubicBezTo>
                  <a:cubicBezTo>
                    <a:pt x="0" y="45720"/>
                    <a:pt x="0" y="40640"/>
                    <a:pt x="0" y="34290"/>
                  </a:cubicBezTo>
                  <a:cubicBezTo>
                    <a:pt x="0" y="11430"/>
                    <a:pt x="1016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5" name="Shape 993"/>
            <p:cNvSpPr/>
            <p:nvPr/>
          </p:nvSpPr>
          <p:spPr>
            <a:xfrm>
              <a:off x="1995805" y="280786"/>
              <a:ext cx="29845" cy="69636"/>
            </a:xfrm>
            <a:custGeom>
              <a:avLst/>
              <a:gdLst/>
              <a:ahLst/>
              <a:cxnLst/>
              <a:rect l="0" t="0" r="0" b="0"/>
              <a:pathLst>
                <a:path w="29845" h="69636">
                  <a:moveTo>
                    <a:pt x="0" y="0"/>
                  </a:moveTo>
                  <a:lnTo>
                    <a:pt x="13335" y="2424"/>
                  </a:lnTo>
                  <a:cubicBezTo>
                    <a:pt x="17145" y="3694"/>
                    <a:pt x="19685" y="6235"/>
                    <a:pt x="22225" y="8774"/>
                  </a:cubicBezTo>
                  <a:cubicBezTo>
                    <a:pt x="24765" y="11314"/>
                    <a:pt x="26035" y="15124"/>
                    <a:pt x="27305" y="18935"/>
                  </a:cubicBezTo>
                  <a:cubicBezTo>
                    <a:pt x="28575" y="24014"/>
                    <a:pt x="29845" y="29094"/>
                    <a:pt x="29845" y="34174"/>
                  </a:cubicBezTo>
                  <a:cubicBezTo>
                    <a:pt x="29845" y="45605"/>
                    <a:pt x="27305" y="55764"/>
                    <a:pt x="22225" y="60844"/>
                  </a:cubicBezTo>
                  <a:cubicBezTo>
                    <a:pt x="19685" y="64019"/>
                    <a:pt x="16510" y="66242"/>
                    <a:pt x="12700" y="67671"/>
                  </a:cubicBezTo>
                  <a:lnTo>
                    <a:pt x="0" y="69636"/>
                  </a:lnTo>
                  <a:lnTo>
                    <a:pt x="0" y="60739"/>
                  </a:lnTo>
                  <a:lnTo>
                    <a:pt x="6985" y="59574"/>
                  </a:lnTo>
                  <a:cubicBezTo>
                    <a:pt x="9525" y="59574"/>
                    <a:pt x="10795" y="58305"/>
                    <a:pt x="13335" y="55764"/>
                  </a:cubicBezTo>
                  <a:cubicBezTo>
                    <a:pt x="14605" y="53224"/>
                    <a:pt x="15875" y="50685"/>
                    <a:pt x="17145" y="48144"/>
                  </a:cubicBezTo>
                  <a:cubicBezTo>
                    <a:pt x="17145" y="44335"/>
                    <a:pt x="18415" y="39255"/>
                    <a:pt x="18415" y="34174"/>
                  </a:cubicBezTo>
                  <a:cubicBezTo>
                    <a:pt x="18415" y="29094"/>
                    <a:pt x="17145" y="25285"/>
                    <a:pt x="17145" y="21474"/>
                  </a:cubicBezTo>
                  <a:cubicBezTo>
                    <a:pt x="15875" y="18935"/>
                    <a:pt x="14605" y="15124"/>
                    <a:pt x="13335" y="13855"/>
                  </a:cubicBezTo>
                  <a:cubicBezTo>
                    <a:pt x="10795" y="11314"/>
                    <a:pt x="9525" y="10044"/>
                    <a:pt x="6985" y="10044"/>
                  </a:cubicBezTo>
                  <a:lnTo>
                    <a:pt x="0" y="771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6" name="Shape 994"/>
            <p:cNvSpPr/>
            <p:nvPr/>
          </p:nvSpPr>
          <p:spPr>
            <a:xfrm>
              <a:off x="2038350" y="280670"/>
              <a:ext cx="54610" cy="68580"/>
            </a:xfrm>
            <a:custGeom>
              <a:avLst/>
              <a:gdLst/>
              <a:ahLst/>
              <a:cxnLst/>
              <a:rect l="0" t="0" r="0" b="0"/>
              <a:pathLst>
                <a:path w="54610" h="68580">
                  <a:moveTo>
                    <a:pt x="33020" y="0"/>
                  </a:moveTo>
                  <a:cubicBezTo>
                    <a:pt x="36830" y="0"/>
                    <a:pt x="39370" y="0"/>
                    <a:pt x="43180" y="1270"/>
                  </a:cubicBezTo>
                  <a:cubicBezTo>
                    <a:pt x="45720" y="2540"/>
                    <a:pt x="48260" y="3810"/>
                    <a:pt x="49530" y="5080"/>
                  </a:cubicBezTo>
                  <a:cubicBezTo>
                    <a:pt x="50800" y="7620"/>
                    <a:pt x="52070" y="10160"/>
                    <a:pt x="53340" y="12700"/>
                  </a:cubicBezTo>
                  <a:cubicBezTo>
                    <a:pt x="53340" y="16510"/>
                    <a:pt x="54610" y="19050"/>
                    <a:pt x="54610" y="24130"/>
                  </a:cubicBezTo>
                  <a:lnTo>
                    <a:pt x="54610" y="68580"/>
                  </a:lnTo>
                  <a:lnTo>
                    <a:pt x="43180" y="68580"/>
                  </a:lnTo>
                  <a:lnTo>
                    <a:pt x="43180" y="25400"/>
                  </a:lnTo>
                  <a:cubicBezTo>
                    <a:pt x="43180" y="22860"/>
                    <a:pt x="43180" y="20320"/>
                    <a:pt x="41910" y="17780"/>
                  </a:cubicBezTo>
                  <a:cubicBezTo>
                    <a:pt x="41910" y="15240"/>
                    <a:pt x="40640" y="13970"/>
                    <a:pt x="40640" y="12700"/>
                  </a:cubicBezTo>
                  <a:cubicBezTo>
                    <a:pt x="39370" y="11430"/>
                    <a:pt x="38100" y="10160"/>
                    <a:pt x="35560" y="10160"/>
                  </a:cubicBezTo>
                  <a:cubicBezTo>
                    <a:pt x="34290" y="8890"/>
                    <a:pt x="31750" y="8890"/>
                    <a:pt x="29210" y="8890"/>
                  </a:cubicBezTo>
                  <a:cubicBezTo>
                    <a:pt x="26670" y="8890"/>
                    <a:pt x="24130" y="8890"/>
                    <a:pt x="21590" y="10160"/>
                  </a:cubicBezTo>
                  <a:cubicBezTo>
                    <a:pt x="20320" y="11430"/>
                    <a:pt x="17780" y="12700"/>
                    <a:pt x="16510" y="13970"/>
                  </a:cubicBezTo>
                  <a:cubicBezTo>
                    <a:pt x="15240" y="15240"/>
                    <a:pt x="13970" y="17780"/>
                    <a:pt x="12700" y="20320"/>
                  </a:cubicBezTo>
                  <a:cubicBezTo>
                    <a:pt x="12700" y="22860"/>
                    <a:pt x="11430" y="26670"/>
                    <a:pt x="11430" y="29210"/>
                  </a:cubicBezTo>
                  <a:lnTo>
                    <a:pt x="11430" y="68580"/>
                  </a:lnTo>
                  <a:lnTo>
                    <a:pt x="1270" y="68580"/>
                  </a:lnTo>
                  <a:lnTo>
                    <a:pt x="1270" y="15240"/>
                  </a:lnTo>
                  <a:cubicBezTo>
                    <a:pt x="1270" y="13970"/>
                    <a:pt x="0" y="12700"/>
                    <a:pt x="0" y="11430"/>
                  </a:cubicBezTo>
                  <a:cubicBezTo>
                    <a:pt x="0" y="10160"/>
                    <a:pt x="0" y="7620"/>
                    <a:pt x="0" y="6350"/>
                  </a:cubicBezTo>
                  <a:cubicBezTo>
                    <a:pt x="0" y="5080"/>
                    <a:pt x="0" y="3810"/>
                    <a:pt x="0" y="2540"/>
                  </a:cubicBezTo>
                  <a:cubicBezTo>
                    <a:pt x="0" y="2540"/>
                    <a:pt x="0" y="1270"/>
                    <a:pt x="0" y="1270"/>
                  </a:cubicBezTo>
                  <a:lnTo>
                    <a:pt x="11430" y="1270"/>
                  </a:lnTo>
                  <a:cubicBezTo>
                    <a:pt x="11430" y="1270"/>
                    <a:pt x="11430" y="2540"/>
                    <a:pt x="11430" y="2540"/>
                  </a:cubicBezTo>
                  <a:cubicBezTo>
                    <a:pt x="11430" y="3810"/>
                    <a:pt x="11430" y="5080"/>
                    <a:pt x="11430" y="6350"/>
                  </a:cubicBezTo>
                  <a:cubicBezTo>
                    <a:pt x="11430" y="7620"/>
                    <a:pt x="11430" y="8890"/>
                    <a:pt x="11430" y="10160"/>
                  </a:cubicBezTo>
                  <a:cubicBezTo>
                    <a:pt x="11430" y="11430"/>
                    <a:pt x="11430" y="12700"/>
                    <a:pt x="11430" y="12700"/>
                  </a:cubicBezTo>
                  <a:cubicBezTo>
                    <a:pt x="12700" y="10160"/>
                    <a:pt x="13970" y="8890"/>
                    <a:pt x="15240" y="7620"/>
                  </a:cubicBezTo>
                  <a:cubicBezTo>
                    <a:pt x="16510" y="6350"/>
                    <a:pt x="17780" y="5080"/>
                    <a:pt x="19050" y="3810"/>
                  </a:cubicBezTo>
                  <a:cubicBezTo>
                    <a:pt x="21590" y="2540"/>
                    <a:pt x="22860" y="1270"/>
                    <a:pt x="25400" y="1270"/>
                  </a:cubicBezTo>
                  <a:cubicBezTo>
                    <a:pt x="27940" y="0"/>
                    <a:pt x="30480" y="0"/>
                    <a:pt x="3302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7" name="Shape 995"/>
            <p:cNvSpPr/>
            <p:nvPr/>
          </p:nvSpPr>
          <p:spPr>
            <a:xfrm>
              <a:off x="2105660" y="308610"/>
              <a:ext cx="27940" cy="41910"/>
            </a:xfrm>
            <a:custGeom>
              <a:avLst/>
              <a:gdLst/>
              <a:ahLst/>
              <a:cxnLst/>
              <a:rect l="0" t="0" r="0" b="0"/>
              <a:pathLst>
                <a:path w="27940" h="41910">
                  <a:moveTo>
                    <a:pt x="19050" y="0"/>
                  </a:moveTo>
                  <a:lnTo>
                    <a:pt x="27940" y="0"/>
                  </a:lnTo>
                  <a:lnTo>
                    <a:pt x="27940" y="7620"/>
                  </a:lnTo>
                  <a:lnTo>
                    <a:pt x="24130" y="7620"/>
                  </a:lnTo>
                  <a:cubicBezTo>
                    <a:pt x="21590" y="8890"/>
                    <a:pt x="19050" y="8890"/>
                    <a:pt x="17780" y="10160"/>
                  </a:cubicBezTo>
                  <a:cubicBezTo>
                    <a:pt x="16510" y="11430"/>
                    <a:pt x="13970" y="12700"/>
                    <a:pt x="13970" y="13970"/>
                  </a:cubicBezTo>
                  <a:cubicBezTo>
                    <a:pt x="12700" y="16510"/>
                    <a:pt x="11430" y="19050"/>
                    <a:pt x="11430" y="21590"/>
                  </a:cubicBezTo>
                  <a:cubicBezTo>
                    <a:pt x="11430" y="25400"/>
                    <a:pt x="12700" y="27940"/>
                    <a:pt x="13970" y="30480"/>
                  </a:cubicBezTo>
                  <a:cubicBezTo>
                    <a:pt x="16510" y="31750"/>
                    <a:pt x="19050" y="33020"/>
                    <a:pt x="22860" y="33020"/>
                  </a:cubicBezTo>
                  <a:lnTo>
                    <a:pt x="27940" y="32385"/>
                  </a:lnTo>
                  <a:lnTo>
                    <a:pt x="27940" y="40822"/>
                  </a:lnTo>
                  <a:lnTo>
                    <a:pt x="20320" y="41910"/>
                  </a:lnTo>
                  <a:cubicBezTo>
                    <a:pt x="13970" y="41910"/>
                    <a:pt x="8890" y="39370"/>
                    <a:pt x="5080" y="36830"/>
                  </a:cubicBezTo>
                  <a:cubicBezTo>
                    <a:pt x="2540" y="33020"/>
                    <a:pt x="0" y="27940"/>
                    <a:pt x="0" y="21590"/>
                  </a:cubicBezTo>
                  <a:cubicBezTo>
                    <a:pt x="0" y="16510"/>
                    <a:pt x="1270" y="12700"/>
                    <a:pt x="2540" y="10160"/>
                  </a:cubicBezTo>
                  <a:cubicBezTo>
                    <a:pt x="5080" y="7620"/>
                    <a:pt x="6350" y="5080"/>
                    <a:pt x="8890" y="3810"/>
                  </a:cubicBezTo>
                  <a:cubicBezTo>
                    <a:pt x="11430" y="2540"/>
                    <a:pt x="15240" y="127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8" name="Shape 996"/>
            <p:cNvSpPr/>
            <p:nvPr/>
          </p:nvSpPr>
          <p:spPr>
            <a:xfrm>
              <a:off x="2108200" y="280952"/>
              <a:ext cx="25400" cy="18768"/>
            </a:xfrm>
            <a:custGeom>
              <a:avLst/>
              <a:gdLst/>
              <a:ahLst/>
              <a:cxnLst/>
              <a:rect l="0" t="0" r="0" b="0"/>
              <a:pathLst>
                <a:path w="25400" h="18768">
                  <a:moveTo>
                    <a:pt x="25400" y="0"/>
                  </a:moveTo>
                  <a:lnTo>
                    <a:pt x="25400" y="8608"/>
                  </a:lnTo>
                  <a:lnTo>
                    <a:pt x="21590" y="8608"/>
                  </a:lnTo>
                  <a:cubicBezTo>
                    <a:pt x="19050" y="8608"/>
                    <a:pt x="17780" y="9878"/>
                    <a:pt x="16510" y="9878"/>
                  </a:cubicBezTo>
                  <a:cubicBezTo>
                    <a:pt x="15240" y="11148"/>
                    <a:pt x="13970" y="12418"/>
                    <a:pt x="13970" y="13688"/>
                  </a:cubicBezTo>
                  <a:cubicBezTo>
                    <a:pt x="12700" y="14958"/>
                    <a:pt x="12700" y="16228"/>
                    <a:pt x="12700" y="18768"/>
                  </a:cubicBezTo>
                  <a:lnTo>
                    <a:pt x="0" y="17498"/>
                  </a:lnTo>
                  <a:cubicBezTo>
                    <a:pt x="1270" y="14958"/>
                    <a:pt x="2540" y="12418"/>
                    <a:pt x="2540" y="9878"/>
                  </a:cubicBezTo>
                  <a:cubicBezTo>
                    <a:pt x="3810" y="8608"/>
                    <a:pt x="6350" y="6068"/>
                    <a:pt x="7620" y="4798"/>
                  </a:cubicBezTo>
                  <a:cubicBezTo>
                    <a:pt x="10160" y="3528"/>
                    <a:pt x="12700" y="2258"/>
                    <a:pt x="16510" y="988"/>
                  </a:cubicBezTo>
                  <a:lnTo>
                    <a:pt x="25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89" name="Shape 997"/>
            <p:cNvSpPr/>
            <p:nvPr/>
          </p:nvSpPr>
          <p:spPr>
            <a:xfrm>
              <a:off x="2133600" y="280670"/>
              <a:ext cx="38100" cy="68761"/>
            </a:xfrm>
            <a:custGeom>
              <a:avLst/>
              <a:gdLst/>
              <a:ahLst/>
              <a:cxnLst/>
              <a:rect l="0" t="0" r="0" b="0"/>
              <a:pathLst>
                <a:path w="38100" h="68761">
                  <a:moveTo>
                    <a:pt x="2540" y="0"/>
                  </a:moveTo>
                  <a:cubicBezTo>
                    <a:pt x="10160" y="0"/>
                    <a:pt x="16510" y="1270"/>
                    <a:pt x="21590" y="5080"/>
                  </a:cubicBezTo>
                  <a:cubicBezTo>
                    <a:pt x="25400" y="10160"/>
                    <a:pt x="27940" y="15240"/>
                    <a:pt x="27940" y="22860"/>
                  </a:cubicBezTo>
                  <a:lnTo>
                    <a:pt x="27940" y="50800"/>
                  </a:lnTo>
                  <a:cubicBezTo>
                    <a:pt x="27940" y="54610"/>
                    <a:pt x="27940" y="57150"/>
                    <a:pt x="29210" y="58420"/>
                  </a:cubicBezTo>
                  <a:cubicBezTo>
                    <a:pt x="29210" y="60960"/>
                    <a:pt x="31750" y="60960"/>
                    <a:pt x="34290" y="60960"/>
                  </a:cubicBezTo>
                  <a:cubicBezTo>
                    <a:pt x="34290" y="60960"/>
                    <a:pt x="35560" y="60960"/>
                    <a:pt x="35560" y="60960"/>
                  </a:cubicBezTo>
                  <a:cubicBezTo>
                    <a:pt x="36830" y="60960"/>
                    <a:pt x="36830" y="60960"/>
                    <a:pt x="38100" y="60960"/>
                  </a:cubicBezTo>
                  <a:lnTo>
                    <a:pt x="38100" y="67310"/>
                  </a:lnTo>
                  <a:cubicBezTo>
                    <a:pt x="36830" y="68580"/>
                    <a:pt x="34290" y="68580"/>
                    <a:pt x="33020" y="68580"/>
                  </a:cubicBezTo>
                  <a:cubicBezTo>
                    <a:pt x="31750" y="68580"/>
                    <a:pt x="30480" y="68580"/>
                    <a:pt x="29210" y="68580"/>
                  </a:cubicBezTo>
                  <a:cubicBezTo>
                    <a:pt x="26670" y="68580"/>
                    <a:pt x="25400" y="68580"/>
                    <a:pt x="24130" y="67310"/>
                  </a:cubicBezTo>
                  <a:cubicBezTo>
                    <a:pt x="22860" y="67310"/>
                    <a:pt x="20320" y="66040"/>
                    <a:pt x="20320" y="64770"/>
                  </a:cubicBezTo>
                  <a:cubicBezTo>
                    <a:pt x="19050" y="64770"/>
                    <a:pt x="17780" y="62230"/>
                    <a:pt x="17780" y="60960"/>
                  </a:cubicBezTo>
                  <a:cubicBezTo>
                    <a:pt x="17780" y="59690"/>
                    <a:pt x="16510" y="58420"/>
                    <a:pt x="16510" y="55880"/>
                  </a:cubicBezTo>
                  <a:cubicBezTo>
                    <a:pt x="15240" y="57150"/>
                    <a:pt x="13970" y="59690"/>
                    <a:pt x="12700" y="60960"/>
                  </a:cubicBezTo>
                  <a:cubicBezTo>
                    <a:pt x="11430" y="62230"/>
                    <a:pt x="8890" y="64770"/>
                    <a:pt x="7620" y="66040"/>
                  </a:cubicBezTo>
                  <a:cubicBezTo>
                    <a:pt x="5080" y="67310"/>
                    <a:pt x="3810" y="67310"/>
                    <a:pt x="1270" y="68580"/>
                  </a:cubicBezTo>
                  <a:lnTo>
                    <a:pt x="0" y="68761"/>
                  </a:lnTo>
                  <a:lnTo>
                    <a:pt x="0" y="60325"/>
                  </a:lnTo>
                  <a:lnTo>
                    <a:pt x="5080" y="59690"/>
                  </a:lnTo>
                  <a:cubicBezTo>
                    <a:pt x="7620" y="58420"/>
                    <a:pt x="8890" y="55880"/>
                    <a:pt x="11430" y="54610"/>
                  </a:cubicBezTo>
                  <a:cubicBezTo>
                    <a:pt x="12700" y="52070"/>
                    <a:pt x="13970" y="49530"/>
                    <a:pt x="15240" y="48260"/>
                  </a:cubicBezTo>
                  <a:cubicBezTo>
                    <a:pt x="15240" y="45720"/>
                    <a:pt x="16510" y="43180"/>
                    <a:pt x="16510" y="40640"/>
                  </a:cubicBezTo>
                  <a:lnTo>
                    <a:pt x="16510" y="35560"/>
                  </a:lnTo>
                  <a:lnTo>
                    <a:pt x="3810" y="35560"/>
                  </a:lnTo>
                  <a:lnTo>
                    <a:pt x="0" y="35560"/>
                  </a:lnTo>
                  <a:lnTo>
                    <a:pt x="0" y="27940"/>
                  </a:lnTo>
                  <a:lnTo>
                    <a:pt x="1270" y="27940"/>
                  </a:lnTo>
                  <a:lnTo>
                    <a:pt x="16510" y="27940"/>
                  </a:lnTo>
                  <a:lnTo>
                    <a:pt x="16510" y="24130"/>
                  </a:lnTo>
                  <a:cubicBezTo>
                    <a:pt x="16510" y="21590"/>
                    <a:pt x="16510" y="19050"/>
                    <a:pt x="15240" y="16510"/>
                  </a:cubicBezTo>
                  <a:cubicBezTo>
                    <a:pt x="15240" y="15240"/>
                    <a:pt x="13970" y="12700"/>
                    <a:pt x="12700" y="11430"/>
                  </a:cubicBezTo>
                  <a:cubicBezTo>
                    <a:pt x="11430" y="10160"/>
                    <a:pt x="10160" y="10160"/>
                    <a:pt x="7620" y="8890"/>
                  </a:cubicBezTo>
                  <a:cubicBezTo>
                    <a:pt x="6350" y="8890"/>
                    <a:pt x="3810" y="8890"/>
                    <a:pt x="1270" y="8890"/>
                  </a:cubicBezTo>
                  <a:lnTo>
                    <a:pt x="0" y="8890"/>
                  </a:lnTo>
                  <a:lnTo>
                    <a:pt x="0" y="282"/>
                  </a:lnTo>
                  <a:lnTo>
                    <a:pt x="254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0" name="Shape 998"/>
            <p:cNvSpPr/>
            <p:nvPr/>
          </p:nvSpPr>
          <p:spPr>
            <a:xfrm>
              <a:off x="2175510" y="280670"/>
              <a:ext cx="28575" cy="69850"/>
            </a:xfrm>
            <a:custGeom>
              <a:avLst/>
              <a:gdLst/>
              <a:ahLst/>
              <a:cxnLst/>
              <a:rect l="0" t="0" r="0" b="0"/>
              <a:pathLst>
                <a:path w="28575" h="69850">
                  <a:moveTo>
                    <a:pt x="24130" y="0"/>
                  </a:moveTo>
                  <a:lnTo>
                    <a:pt x="28575" y="808"/>
                  </a:lnTo>
                  <a:lnTo>
                    <a:pt x="28575" y="7832"/>
                  </a:lnTo>
                  <a:lnTo>
                    <a:pt x="27940" y="7620"/>
                  </a:lnTo>
                  <a:cubicBezTo>
                    <a:pt x="25400" y="7620"/>
                    <a:pt x="22860" y="8890"/>
                    <a:pt x="20320" y="10160"/>
                  </a:cubicBezTo>
                  <a:cubicBezTo>
                    <a:pt x="19050" y="10160"/>
                    <a:pt x="16510" y="12700"/>
                    <a:pt x="15240" y="13970"/>
                  </a:cubicBezTo>
                  <a:cubicBezTo>
                    <a:pt x="13970" y="16510"/>
                    <a:pt x="13970" y="19050"/>
                    <a:pt x="12700" y="22860"/>
                  </a:cubicBezTo>
                  <a:cubicBezTo>
                    <a:pt x="11430" y="25400"/>
                    <a:pt x="11430" y="30480"/>
                    <a:pt x="11430" y="34290"/>
                  </a:cubicBezTo>
                  <a:cubicBezTo>
                    <a:pt x="11430" y="39370"/>
                    <a:pt x="11430" y="43180"/>
                    <a:pt x="12700" y="46990"/>
                  </a:cubicBezTo>
                  <a:cubicBezTo>
                    <a:pt x="13970" y="49530"/>
                    <a:pt x="13970" y="53340"/>
                    <a:pt x="15240" y="54610"/>
                  </a:cubicBezTo>
                  <a:cubicBezTo>
                    <a:pt x="16510" y="57150"/>
                    <a:pt x="19050" y="58420"/>
                    <a:pt x="20320" y="59690"/>
                  </a:cubicBezTo>
                  <a:cubicBezTo>
                    <a:pt x="22860" y="60960"/>
                    <a:pt x="25400" y="60960"/>
                    <a:pt x="27940" y="60960"/>
                  </a:cubicBezTo>
                  <a:lnTo>
                    <a:pt x="28575" y="60854"/>
                  </a:lnTo>
                  <a:lnTo>
                    <a:pt x="28575" y="69215"/>
                  </a:lnTo>
                  <a:lnTo>
                    <a:pt x="25400" y="69850"/>
                  </a:lnTo>
                  <a:cubicBezTo>
                    <a:pt x="16510" y="69850"/>
                    <a:pt x="10160" y="67310"/>
                    <a:pt x="6350" y="60960"/>
                  </a:cubicBezTo>
                  <a:cubicBezTo>
                    <a:pt x="2540" y="55880"/>
                    <a:pt x="0" y="46990"/>
                    <a:pt x="0" y="35560"/>
                  </a:cubicBezTo>
                  <a:cubicBezTo>
                    <a:pt x="0" y="11430"/>
                    <a:pt x="8890" y="0"/>
                    <a:pt x="2413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1" name="Shape 999"/>
            <p:cNvSpPr/>
            <p:nvPr/>
          </p:nvSpPr>
          <p:spPr>
            <a:xfrm>
              <a:off x="2204085" y="256540"/>
              <a:ext cx="28575" cy="93345"/>
            </a:xfrm>
            <a:custGeom>
              <a:avLst/>
              <a:gdLst/>
              <a:ahLst/>
              <a:cxnLst/>
              <a:rect l="0" t="0" r="0" b="0"/>
              <a:pathLst>
                <a:path w="28575" h="93345">
                  <a:moveTo>
                    <a:pt x="17145" y="0"/>
                  </a:moveTo>
                  <a:lnTo>
                    <a:pt x="28575" y="0"/>
                  </a:lnTo>
                  <a:lnTo>
                    <a:pt x="28575" y="78740"/>
                  </a:lnTo>
                  <a:cubicBezTo>
                    <a:pt x="28575" y="80010"/>
                    <a:pt x="28575" y="82550"/>
                    <a:pt x="28575" y="83820"/>
                  </a:cubicBezTo>
                  <a:cubicBezTo>
                    <a:pt x="28575" y="85090"/>
                    <a:pt x="28575" y="86360"/>
                    <a:pt x="28575" y="87630"/>
                  </a:cubicBezTo>
                  <a:cubicBezTo>
                    <a:pt x="28575" y="88900"/>
                    <a:pt x="28575" y="90170"/>
                    <a:pt x="28575" y="90170"/>
                  </a:cubicBezTo>
                  <a:cubicBezTo>
                    <a:pt x="28575" y="91440"/>
                    <a:pt x="28575" y="91440"/>
                    <a:pt x="28575" y="92710"/>
                  </a:cubicBezTo>
                  <a:lnTo>
                    <a:pt x="18415" y="92710"/>
                  </a:lnTo>
                  <a:cubicBezTo>
                    <a:pt x="18415" y="91440"/>
                    <a:pt x="18415" y="91440"/>
                    <a:pt x="18415" y="90170"/>
                  </a:cubicBezTo>
                  <a:cubicBezTo>
                    <a:pt x="18415" y="90170"/>
                    <a:pt x="17145" y="88900"/>
                    <a:pt x="17145" y="87630"/>
                  </a:cubicBezTo>
                  <a:cubicBezTo>
                    <a:pt x="17145" y="86360"/>
                    <a:pt x="17145" y="86360"/>
                    <a:pt x="17145" y="85090"/>
                  </a:cubicBezTo>
                  <a:cubicBezTo>
                    <a:pt x="17145" y="83820"/>
                    <a:pt x="17145" y="82550"/>
                    <a:pt x="17145" y="81280"/>
                  </a:cubicBezTo>
                  <a:cubicBezTo>
                    <a:pt x="14605" y="86360"/>
                    <a:pt x="12065" y="88900"/>
                    <a:pt x="9525" y="91440"/>
                  </a:cubicBezTo>
                  <a:lnTo>
                    <a:pt x="0" y="93345"/>
                  </a:lnTo>
                  <a:lnTo>
                    <a:pt x="0" y="84984"/>
                  </a:lnTo>
                  <a:lnTo>
                    <a:pt x="6985" y="83820"/>
                  </a:lnTo>
                  <a:cubicBezTo>
                    <a:pt x="9525" y="82550"/>
                    <a:pt x="10795" y="81280"/>
                    <a:pt x="12065" y="78740"/>
                  </a:cubicBezTo>
                  <a:cubicBezTo>
                    <a:pt x="14605" y="77470"/>
                    <a:pt x="14605" y="73660"/>
                    <a:pt x="15875" y="71120"/>
                  </a:cubicBezTo>
                  <a:cubicBezTo>
                    <a:pt x="17145" y="67310"/>
                    <a:pt x="17145" y="63500"/>
                    <a:pt x="17145" y="58420"/>
                  </a:cubicBezTo>
                  <a:cubicBezTo>
                    <a:pt x="17145" y="53340"/>
                    <a:pt x="17145" y="49530"/>
                    <a:pt x="15875" y="45720"/>
                  </a:cubicBezTo>
                  <a:cubicBezTo>
                    <a:pt x="14605" y="43180"/>
                    <a:pt x="14605" y="40640"/>
                    <a:pt x="12065" y="38100"/>
                  </a:cubicBezTo>
                  <a:cubicBezTo>
                    <a:pt x="10795" y="36830"/>
                    <a:pt x="9525" y="34290"/>
                    <a:pt x="6985" y="34290"/>
                  </a:cubicBezTo>
                  <a:lnTo>
                    <a:pt x="0" y="31962"/>
                  </a:lnTo>
                  <a:lnTo>
                    <a:pt x="0" y="24938"/>
                  </a:lnTo>
                  <a:lnTo>
                    <a:pt x="9525" y="26670"/>
                  </a:lnTo>
                  <a:cubicBezTo>
                    <a:pt x="12065" y="29210"/>
                    <a:pt x="14605" y="31750"/>
                    <a:pt x="17145" y="35560"/>
                  </a:cubicBezTo>
                  <a:cubicBezTo>
                    <a:pt x="17145" y="35560"/>
                    <a:pt x="17145" y="34290"/>
                    <a:pt x="17145" y="34290"/>
                  </a:cubicBezTo>
                  <a:cubicBezTo>
                    <a:pt x="17145" y="33020"/>
                    <a:pt x="17145" y="31750"/>
                    <a:pt x="17145" y="31750"/>
                  </a:cubicBezTo>
                  <a:cubicBezTo>
                    <a:pt x="17145" y="30480"/>
                    <a:pt x="17145" y="29210"/>
                    <a:pt x="17145" y="27940"/>
                  </a:cubicBezTo>
                  <a:cubicBezTo>
                    <a:pt x="17145" y="27940"/>
                    <a:pt x="17145" y="26670"/>
                    <a:pt x="17145" y="26670"/>
                  </a:cubicBezTo>
                  <a:lnTo>
                    <a:pt x="1714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2" name="Shape 1000"/>
            <p:cNvSpPr/>
            <p:nvPr/>
          </p:nvSpPr>
          <p:spPr>
            <a:xfrm>
              <a:off x="2245360" y="280670"/>
              <a:ext cx="30480" cy="69850"/>
            </a:xfrm>
            <a:custGeom>
              <a:avLst/>
              <a:gdLst/>
              <a:ahLst/>
              <a:cxnLst/>
              <a:rect l="0" t="0" r="0" b="0"/>
              <a:pathLst>
                <a:path w="30480" h="69850">
                  <a:moveTo>
                    <a:pt x="30480" y="0"/>
                  </a:moveTo>
                  <a:lnTo>
                    <a:pt x="30480" y="7620"/>
                  </a:lnTo>
                  <a:lnTo>
                    <a:pt x="22860" y="10160"/>
                  </a:lnTo>
                  <a:cubicBezTo>
                    <a:pt x="20320" y="10160"/>
                    <a:pt x="19050" y="11430"/>
                    <a:pt x="16510" y="13970"/>
                  </a:cubicBezTo>
                  <a:cubicBezTo>
                    <a:pt x="15240" y="16510"/>
                    <a:pt x="13970" y="19050"/>
                    <a:pt x="13970" y="21590"/>
                  </a:cubicBezTo>
                  <a:cubicBezTo>
                    <a:pt x="12700" y="25400"/>
                    <a:pt x="12700" y="29210"/>
                    <a:pt x="12700" y="34290"/>
                  </a:cubicBezTo>
                  <a:cubicBezTo>
                    <a:pt x="12700" y="39370"/>
                    <a:pt x="12700" y="44450"/>
                    <a:pt x="13970" y="48260"/>
                  </a:cubicBezTo>
                  <a:cubicBezTo>
                    <a:pt x="13970" y="50800"/>
                    <a:pt x="16510" y="53340"/>
                    <a:pt x="17780" y="55880"/>
                  </a:cubicBezTo>
                  <a:cubicBezTo>
                    <a:pt x="19050" y="58420"/>
                    <a:pt x="21590" y="59690"/>
                    <a:pt x="22860" y="59690"/>
                  </a:cubicBezTo>
                  <a:lnTo>
                    <a:pt x="30480" y="60960"/>
                  </a:lnTo>
                  <a:lnTo>
                    <a:pt x="30480" y="69850"/>
                  </a:lnTo>
                  <a:lnTo>
                    <a:pt x="17780" y="67310"/>
                  </a:lnTo>
                  <a:cubicBezTo>
                    <a:pt x="13970" y="66040"/>
                    <a:pt x="11430" y="63500"/>
                    <a:pt x="8890" y="60960"/>
                  </a:cubicBezTo>
                  <a:cubicBezTo>
                    <a:pt x="6350" y="58420"/>
                    <a:pt x="3810" y="54610"/>
                    <a:pt x="2540" y="50800"/>
                  </a:cubicBezTo>
                  <a:cubicBezTo>
                    <a:pt x="1270" y="45720"/>
                    <a:pt x="0" y="40640"/>
                    <a:pt x="0" y="34290"/>
                  </a:cubicBezTo>
                  <a:cubicBezTo>
                    <a:pt x="0" y="22860"/>
                    <a:pt x="2540" y="14288"/>
                    <a:pt x="7620" y="8572"/>
                  </a:cubicBezTo>
                  <a:lnTo>
                    <a:pt x="3048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3" name="Shape 1001"/>
            <p:cNvSpPr/>
            <p:nvPr/>
          </p:nvSpPr>
          <p:spPr>
            <a:xfrm>
              <a:off x="2275840" y="280670"/>
              <a:ext cx="30480" cy="69850"/>
            </a:xfrm>
            <a:custGeom>
              <a:avLst/>
              <a:gdLst/>
              <a:ahLst/>
              <a:cxnLst/>
              <a:rect l="0" t="0" r="0" b="0"/>
              <a:pathLst>
                <a:path w="30480" h="69850">
                  <a:moveTo>
                    <a:pt x="0" y="0"/>
                  </a:moveTo>
                  <a:cubicBezTo>
                    <a:pt x="5080" y="0"/>
                    <a:pt x="10160" y="1270"/>
                    <a:pt x="13970" y="2540"/>
                  </a:cubicBezTo>
                  <a:cubicBezTo>
                    <a:pt x="17780" y="3810"/>
                    <a:pt x="20320" y="6350"/>
                    <a:pt x="22860" y="8890"/>
                  </a:cubicBezTo>
                  <a:cubicBezTo>
                    <a:pt x="25400" y="11430"/>
                    <a:pt x="26670" y="15240"/>
                    <a:pt x="27940" y="19050"/>
                  </a:cubicBezTo>
                  <a:cubicBezTo>
                    <a:pt x="29210" y="24130"/>
                    <a:pt x="30480" y="29210"/>
                    <a:pt x="30480" y="34290"/>
                  </a:cubicBezTo>
                  <a:cubicBezTo>
                    <a:pt x="30480" y="45720"/>
                    <a:pt x="27940" y="55880"/>
                    <a:pt x="21590" y="60960"/>
                  </a:cubicBezTo>
                  <a:cubicBezTo>
                    <a:pt x="17780" y="67310"/>
                    <a:pt x="10160" y="69850"/>
                    <a:pt x="0" y="69850"/>
                  </a:cubicBezTo>
                  <a:lnTo>
                    <a:pt x="0" y="69850"/>
                  </a:lnTo>
                  <a:lnTo>
                    <a:pt x="0" y="60960"/>
                  </a:lnTo>
                  <a:lnTo>
                    <a:pt x="0" y="60960"/>
                  </a:lnTo>
                  <a:cubicBezTo>
                    <a:pt x="2540" y="60960"/>
                    <a:pt x="5080" y="60960"/>
                    <a:pt x="7620" y="59690"/>
                  </a:cubicBezTo>
                  <a:cubicBezTo>
                    <a:pt x="10160" y="59690"/>
                    <a:pt x="11430" y="58420"/>
                    <a:pt x="12700" y="55880"/>
                  </a:cubicBezTo>
                  <a:cubicBezTo>
                    <a:pt x="15240" y="53340"/>
                    <a:pt x="16510" y="50800"/>
                    <a:pt x="17780" y="48260"/>
                  </a:cubicBezTo>
                  <a:cubicBezTo>
                    <a:pt x="17780" y="44450"/>
                    <a:pt x="17780" y="39370"/>
                    <a:pt x="17780" y="34290"/>
                  </a:cubicBezTo>
                  <a:cubicBezTo>
                    <a:pt x="17780" y="29210"/>
                    <a:pt x="17780" y="25400"/>
                    <a:pt x="17780" y="21590"/>
                  </a:cubicBezTo>
                  <a:cubicBezTo>
                    <a:pt x="16510" y="19050"/>
                    <a:pt x="15240" y="15240"/>
                    <a:pt x="13970" y="13970"/>
                  </a:cubicBezTo>
                  <a:cubicBezTo>
                    <a:pt x="11430" y="11430"/>
                    <a:pt x="10160" y="10160"/>
                    <a:pt x="7620" y="10160"/>
                  </a:cubicBezTo>
                  <a:cubicBezTo>
                    <a:pt x="5080" y="8890"/>
                    <a:pt x="2540" y="7620"/>
                    <a:pt x="0" y="7620"/>
                  </a:cubicBezTo>
                  <a:lnTo>
                    <a:pt x="0" y="7620"/>
                  </a:lnTo>
                  <a:lnTo>
                    <a:pt x="0" y="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4" name="Shape 1002"/>
            <p:cNvSpPr/>
            <p:nvPr/>
          </p:nvSpPr>
          <p:spPr>
            <a:xfrm>
              <a:off x="2319020" y="280670"/>
              <a:ext cx="31750" cy="68580"/>
            </a:xfrm>
            <a:custGeom>
              <a:avLst/>
              <a:gdLst/>
              <a:ahLst/>
              <a:cxnLst/>
              <a:rect l="0" t="0" r="0" b="0"/>
              <a:pathLst>
                <a:path w="31750" h="68580">
                  <a:moveTo>
                    <a:pt x="26670" y="0"/>
                  </a:moveTo>
                  <a:cubicBezTo>
                    <a:pt x="27940" y="0"/>
                    <a:pt x="29210" y="0"/>
                    <a:pt x="29210" y="0"/>
                  </a:cubicBezTo>
                  <a:cubicBezTo>
                    <a:pt x="30480" y="0"/>
                    <a:pt x="31750" y="0"/>
                    <a:pt x="31750" y="0"/>
                  </a:cubicBezTo>
                  <a:lnTo>
                    <a:pt x="31750" y="11430"/>
                  </a:lnTo>
                  <a:cubicBezTo>
                    <a:pt x="31750" y="10160"/>
                    <a:pt x="30480" y="10160"/>
                    <a:pt x="29210" y="10160"/>
                  </a:cubicBezTo>
                  <a:cubicBezTo>
                    <a:pt x="27940" y="10160"/>
                    <a:pt x="26670" y="10160"/>
                    <a:pt x="25400" y="10160"/>
                  </a:cubicBezTo>
                  <a:cubicBezTo>
                    <a:pt x="22860" y="10160"/>
                    <a:pt x="21590" y="11430"/>
                    <a:pt x="19050" y="12700"/>
                  </a:cubicBezTo>
                  <a:cubicBezTo>
                    <a:pt x="17780" y="12700"/>
                    <a:pt x="16510" y="15240"/>
                    <a:pt x="15240" y="16510"/>
                  </a:cubicBezTo>
                  <a:cubicBezTo>
                    <a:pt x="13970" y="19050"/>
                    <a:pt x="12700" y="21590"/>
                    <a:pt x="12700" y="24130"/>
                  </a:cubicBezTo>
                  <a:cubicBezTo>
                    <a:pt x="11430" y="26670"/>
                    <a:pt x="11430" y="30480"/>
                    <a:pt x="11430" y="33020"/>
                  </a:cubicBezTo>
                  <a:lnTo>
                    <a:pt x="11430" y="68580"/>
                  </a:lnTo>
                  <a:lnTo>
                    <a:pt x="1270" y="68580"/>
                  </a:lnTo>
                  <a:lnTo>
                    <a:pt x="1270" y="16510"/>
                  </a:lnTo>
                  <a:cubicBezTo>
                    <a:pt x="1270" y="15240"/>
                    <a:pt x="0" y="13970"/>
                    <a:pt x="0" y="12700"/>
                  </a:cubicBezTo>
                  <a:cubicBezTo>
                    <a:pt x="0" y="11430"/>
                    <a:pt x="0" y="10160"/>
                    <a:pt x="0" y="8890"/>
                  </a:cubicBezTo>
                  <a:cubicBezTo>
                    <a:pt x="0" y="7620"/>
                    <a:pt x="0" y="5080"/>
                    <a:pt x="0" y="5080"/>
                  </a:cubicBezTo>
                  <a:cubicBezTo>
                    <a:pt x="0" y="3810"/>
                    <a:pt x="0" y="2540"/>
                    <a:pt x="0" y="1270"/>
                  </a:cubicBezTo>
                  <a:lnTo>
                    <a:pt x="10160" y="1270"/>
                  </a:lnTo>
                  <a:cubicBezTo>
                    <a:pt x="10160" y="2540"/>
                    <a:pt x="10160" y="3810"/>
                    <a:pt x="10160" y="5080"/>
                  </a:cubicBezTo>
                  <a:cubicBezTo>
                    <a:pt x="10160" y="5080"/>
                    <a:pt x="10160" y="7620"/>
                    <a:pt x="11430" y="7620"/>
                  </a:cubicBezTo>
                  <a:cubicBezTo>
                    <a:pt x="11430" y="10160"/>
                    <a:pt x="11430" y="10160"/>
                    <a:pt x="11430" y="12700"/>
                  </a:cubicBezTo>
                  <a:cubicBezTo>
                    <a:pt x="11430" y="12700"/>
                    <a:pt x="11430" y="13970"/>
                    <a:pt x="11430" y="15240"/>
                  </a:cubicBezTo>
                  <a:cubicBezTo>
                    <a:pt x="12700" y="12700"/>
                    <a:pt x="12700" y="10160"/>
                    <a:pt x="13970" y="8890"/>
                  </a:cubicBezTo>
                  <a:cubicBezTo>
                    <a:pt x="15240" y="6350"/>
                    <a:pt x="15240" y="5080"/>
                    <a:pt x="16510" y="3810"/>
                  </a:cubicBezTo>
                  <a:cubicBezTo>
                    <a:pt x="17780" y="2540"/>
                    <a:pt x="20320" y="1270"/>
                    <a:pt x="21590" y="1270"/>
                  </a:cubicBezTo>
                  <a:cubicBezTo>
                    <a:pt x="22860" y="0"/>
                    <a:pt x="24130" y="0"/>
                    <a:pt x="266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5" name="Shape 1003"/>
            <p:cNvSpPr/>
            <p:nvPr/>
          </p:nvSpPr>
          <p:spPr>
            <a:xfrm>
              <a:off x="2393950" y="280670"/>
              <a:ext cx="29845" cy="69729"/>
            </a:xfrm>
            <a:custGeom>
              <a:avLst/>
              <a:gdLst/>
              <a:ahLst/>
              <a:cxnLst/>
              <a:rect l="0" t="0" r="0" b="0"/>
              <a:pathLst>
                <a:path w="29845" h="69729">
                  <a:moveTo>
                    <a:pt x="29210" y="0"/>
                  </a:moveTo>
                  <a:lnTo>
                    <a:pt x="29845" y="106"/>
                  </a:lnTo>
                  <a:lnTo>
                    <a:pt x="29845" y="7851"/>
                  </a:lnTo>
                  <a:lnTo>
                    <a:pt x="29210" y="7620"/>
                  </a:lnTo>
                  <a:cubicBezTo>
                    <a:pt x="27940" y="7620"/>
                    <a:pt x="25400" y="8890"/>
                    <a:pt x="24130" y="8890"/>
                  </a:cubicBezTo>
                  <a:cubicBezTo>
                    <a:pt x="21590" y="10160"/>
                    <a:pt x="20320" y="10160"/>
                    <a:pt x="17780" y="12700"/>
                  </a:cubicBezTo>
                  <a:cubicBezTo>
                    <a:pt x="16510" y="13970"/>
                    <a:pt x="15240" y="16510"/>
                    <a:pt x="13970" y="19050"/>
                  </a:cubicBezTo>
                  <a:cubicBezTo>
                    <a:pt x="12700" y="21590"/>
                    <a:pt x="11430" y="24130"/>
                    <a:pt x="11430" y="29210"/>
                  </a:cubicBezTo>
                  <a:lnTo>
                    <a:pt x="29845" y="29210"/>
                  </a:lnTo>
                  <a:lnTo>
                    <a:pt x="29845" y="36830"/>
                  </a:lnTo>
                  <a:lnTo>
                    <a:pt x="11430" y="36830"/>
                  </a:lnTo>
                  <a:cubicBezTo>
                    <a:pt x="11430" y="40640"/>
                    <a:pt x="12700" y="43180"/>
                    <a:pt x="12700" y="46990"/>
                  </a:cubicBezTo>
                  <a:cubicBezTo>
                    <a:pt x="13970" y="49530"/>
                    <a:pt x="15240" y="52070"/>
                    <a:pt x="16510" y="54610"/>
                  </a:cubicBezTo>
                  <a:cubicBezTo>
                    <a:pt x="17780" y="55880"/>
                    <a:pt x="19050" y="58420"/>
                    <a:pt x="21590" y="59690"/>
                  </a:cubicBezTo>
                  <a:lnTo>
                    <a:pt x="29845" y="60869"/>
                  </a:lnTo>
                  <a:lnTo>
                    <a:pt x="29845" y="69729"/>
                  </a:lnTo>
                  <a:lnTo>
                    <a:pt x="17145" y="67310"/>
                  </a:lnTo>
                  <a:cubicBezTo>
                    <a:pt x="13335" y="65722"/>
                    <a:pt x="10160" y="63500"/>
                    <a:pt x="7620" y="60960"/>
                  </a:cubicBezTo>
                  <a:cubicBezTo>
                    <a:pt x="2540" y="54610"/>
                    <a:pt x="0" y="45720"/>
                    <a:pt x="0" y="34290"/>
                  </a:cubicBezTo>
                  <a:cubicBezTo>
                    <a:pt x="0" y="27940"/>
                    <a:pt x="0" y="22860"/>
                    <a:pt x="2540" y="19050"/>
                  </a:cubicBezTo>
                  <a:cubicBezTo>
                    <a:pt x="3810" y="13970"/>
                    <a:pt x="6350" y="10160"/>
                    <a:pt x="8890" y="7620"/>
                  </a:cubicBezTo>
                  <a:cubicBezTo>
                    <a:pt x="11430" y="5080"/>
                    <a:pt x="15240" y="2540"/>
                    <a:pt x="17780" y="2540"/>
                  </a:cubicBezTo>
                  <a:cubicBezTo>
                    <a:pt x="21590" y="0"/>
                    <a:pt x="25400" y="0"/>
                    <a:pt x="2921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6" name="Shape 1004"/>
            <p:cNvSpPr/>
            <p:nvPr/>
          </p:nvSpPr>
          <p:spPr>
            <a:xfrm>
              <a:off x="2423795" y="331470"/>
              <a:ext cx="28575" cy="19050"/>
            </a:xfrm>
            <a:custGeom>
              <a:avLst/>
              <a:gdLst/>
              <a:ahLst/>
              <a:cxnLst/>
              <a:rect l="0" t="0" r="0" b="0"/>
              <a:pathLst>
                <a:path w="28575" h="19050">
                  <a:moveTo>
                    <a:pt x="18415" y="0"/>
                  </a:moveTo>
                  <a:lnTo>
                    <a:pt x="28575" y="2540"/>
                  </a:lnTo>
                  <a:cubicBezTo>
                    <a:pt x="27305" y="5080"/>
                    <a:pt x="26035" y="6350"/>
                    <a:pt x="24765" y="8890"/>
                  </a:cubicBezTo>
                  <a:cubicBezTo>
                    <a:pt x="23495" y="10160"/>
                    <a:pt x="22225" y="11430"/>
                    <a:pt x="19685" y="13970"/>
                  </a:cubicBezTo>
                  <a:cubicBezTo>
                    <a:pt x="18415" y="15240"/>
                    <a:pt x="15875" y="16510"/>
                    <a:pt x="12065" y="16510"/>
                  </a:cubicBezTo>
                  <a:cubicBezTo>
                    <a:pt x="9525" y="17780"/>
                    <a:pt x="5715" y="19050"/>
                    <a:pt x="635" y="19050"/>
                  </a:cubicBezTo>
                  <a:lnTo>
                    <a:pt x="0" y="18929"/>
                  </a:lnTo>
                  <a:lnTo>
                    <a:pt x="0" y="10069"/>
                  </a:lnTo>
                  <a:lnTo>
                    <a:pt x="635" y="10160"/>
                  </a:lnTo>
                  <a:cubicBezTo>
                    <a:pt x="5715" y="10160"/>
                    <a:pt x="9525" y="10160"/>
                    <a:pt x="12065" y="7620"/>
                  </a:cubicBezTo>
                  <a:cubicBezTo>
                    <a:pt x="14605" y="5080"/>
                    <a:pt x="17145" y="2540"/>
                    <a:pt x="1841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7" name="Shape 1005"/>
            <p:cNvSpPr/>
            <p:nvPr/>
          </p:nvSpPr>
          <p:spPr>
            <a:xfrm>
              <a:off x="2423795" y="280776"/>
              <a:ext cx="29845" cy="36724"/>
            </a:xfrm>
            <a:custGeom>
              <a:avLst/>
              <a:gdLst/>
              <a:ahLst/>
              <a:cxnLst/>
              <a:rect l="0" t="0" r="0" b="0"/>
              <a:pathLst>
                <a:path w="29845" h="36724">
                  <a:moveTo>
                    <a:pt x="0" y="0"/>
                  </a:moveTo>
                  <a:lnTo>
                    <a:pt x="14605" y="2434"/>
                  </a:lnTo>
                  <a:cubicBezTo>
                    <a:pt x="18415" y="4974"/>
                    <a:pt x="20955" y="7514"/>
                    <a:pt x="23495" y="10054"/>
                  </a:cubicBezTo>
                  <a:cubicBezTo>
                    <a:pt x="26035" y="13864"/>
                    <a:pt x="27305" y="16404"/>
                    <a:pt x="28575" y="21484"/>
                  </a:cubicBezTo>
                  <a:cubicBezTo>
                    <a:pt x="28575" y="25294"/>
                    <a:pt x="29845" y="30374"/>
                    <a:pt x="29845" y="35454"/>
                  </a:cubicBezTo>
                  <a:lnTo>
                    <a:pt x="29845" y="36724"/>
                  </a:lnTo>
                  <a:lnTo>
                    <a:pt x="0" y="36724"/>
                  </a:lnTo>
                  <a:lnTo>
                    <a:pt x="0" y="29104"/>
                  </a:lnTo>
                  <a:lnTo>
                    <a:pt x="18415" y="29104"/>
                  </a:lnTo>
                  <a:cubicBezTo>
                    <a:pt x="17145" y="21484"/>
                    <a:pt x="15875" y="16404"/>
                    <a:pt x="13335" y="12594"/>
                  </a:cubicBezTo>
                  <a:lnTo>
                    <a:pt x="0" y="774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8" name="Shape 1006"/>
            <p:cNvSpPr/>
            <p:nvPr/>
          </p:nvSpPr>
          <p:spPr>
            <a:xfrm>
              <a:off x="2466340" y="280670"/>
              <a:ext cx="90170" cy="68580"/>
            </a:xfrm>
            <a:custGeom>
              <a:avLst/>
              <a:gdLst/>
              <a:ahLst/>
              <a:cxnLst/>
              <a:rect l="0" t="0" r="0" b="0"/>
              <a:pathLst>
                <a:path w="90170" h="68580">
                  <a:moveTo>
                    <a:pt x="31750" y="0"/>
                  </a:moveTo>
                  <a:cubicBezTo>
                    <a:pt x="36830" y="0"/>
                    <a:pt x="40640" y="1270"/>
                    <a:pt x="43180" y="2540"/>
                  </a:cubicBezTo>
                  <a:cubicBezTo>
                    <a:pt x="46990" y="5080"/>
                    <a:pt x="48260" y="8890"/>
                    <a:pt x="49530" y="12700"/>
                  </a:cubicBezTo>
                  <a:cubicBezTo>
                    <a:pt x="50800" y="10160"/>
                    <a:pt x="52070" y="8890"/>
                    <a:pt x="53340" y="7620"/>
                  </a:cubicBezTo>
                  <a:cubicBezTo>
                    <a:pt x="54610" y="6350"/>
                    <a:pt x="55880" y="5080"/>
                    <a:pt x="58420" y="3810"/>
                  </a:cubicBezTo>
                  <a:cubicBezTo>
                    <a:pt x="59690" y="2540"/>
                    <a:pt x="60960" y="1270"/>
                    <a:pt x="63500" y="1270"/>
                  </a:cubicBezTo>
                  <a:cubicBezTo>
                    <a:pt x="64770" y="0"/>
                    <a:pt x="67310" y="0"/>
                    <a:pt x="69850" y="0"/>
                  </a:cubicBezTo>
                  <a:cubicBezTo>
                    <a:pt x="73660" y="0"/>
                    <a:pt x="76200" y="0"/>
                    <a:pt x="78740" y="1270"/>
                  </a:cubicBezTo>
                  <a:cubicBezTo>
                    <a:pt x="81280" y="2540"/>
                    <a:pt x="83820" y="3810"/>
                    <a:pt x="85090" y="5080"/>
                  </a:cubicBezTo>
                  <a:cubicBezTo>
                    <a:pt x="86360" y="7620"/>
                    <a:pt x="87630" y="10160"/>
                    <a:pt x="88900" y="12700"/>
                  </a:cubicBezTo>
                  <a:cubicBezTo>
                    <a:pt x="88900" y="16510"/>
                    <a:pt x="90170" y="19050"/>
                    <a:pt x="90170" y="24130"/>
                  </a:cubicBezTo>
                  <a:lnTo>
                    <a:pt x="90170" y="68580"/>
                  </a:lnTo>
                  <a:lnTo>
                    <a:pt x="78740" y="68580"/>
                  </a:lnTo>
                  <a:lnTo>
                    <a:pt x="78740" y="25400"/>
                  </a:lnTo>
                  <a:cubicBezTo>
                    <a:pt x="78740" y="22860"/>
                    <a:pt x="78740" y="20320"/>
                    <a:pt x="77470" y="17780"/>
                  </a:cubicBezTo>
                  <a:cubicBezTo>
                    <a:pt x="77470" y="15240"/>
                    <a:pt x="77470" y="13970"/>
                    <a:pt x="76200" y="12700"/>
                  </a:cubicBezTo>
                  <a:cubicBezTo>
                    <a:pt x="74930" y="11430"/>
                    <a:pt x="73660" y="10160"/>
                    <a:pt x="72390" y="10160"/>
                  </a:cubicBezTo>
                  <a:cubicBezTo>
                    <a:pt x="71120" y="8890"/>
                    <a:pt x="68580" y="8890"/>
                    <a:pt x="66040" y="8890"/>
                  </a:cubicBezTo>
                  <a:cubicBezTo>
                    <a:pt x="63500" y="8890"/>
                    <a:pt x="62230" y="8890"/>
                    <a:pt x="59690" y="10160"/>
                  </a:cubicBezTo>
                  <a:cubicBezTo>
                    <a:pt x="58420" y="11430"/>
                    <a:pt x="55880" y="12700"/>
                    <a:pt x="55880" y="13970"/>
                  </a:cubicBezTo>
                  <a:cubicBezTo>
                    <a:pt x="53340" y="15240"/>
                    <a:pt x="53340" y="17780"/>
                    <a:pt x="52070" y="20320"/>
                  </a:cubicBezTo>
                  <a:cubicBezTo>
                    <a:pt x="50800" y="22860"/>
                    <a:pt x="50800" y="26670"/>
                    <a:pt x="50800" y="29210"/>
                  </a:cubicBezTo>
                  <a:lnTo>
                    <a:pt x="50800" y="68580"/>
                  </a:lnTo>
                  <a:lnTo>
                    <a:pt x="40640" y="68580"/>
                  </a:lnTo>
                  <a:lnTo>
                    <a:pt x="40640" y="25400"/>
                  </a:lnTo>
                  <a:cubicBezTo>
                    <a:pt x="39370" y="22860"/>
                    <a:pt x="39370" y="20320"/>
                    <a:pt x="39370" y="17780"/>
                  </a:cubicBezTo>
                  <a:cubicBezTo>
                    <a:pt x="39370" y="15240"/>
                    <a:pt x="38100" y="13970"/>
                    <a:pt x="36830" y="12700"/>
                  </a:cubicBezTo>
                  <a:cubicBezTo>
                    <a:pt x="36830" y="11430"/>
                    <a:pt x="35560" y="10160"/>
                    <a:pt x="33020" y="10160"/>
                  </a:cubicBezTo>
                  <a:cubicBezTo>
                    <a:pt x="31750" y="8890"/>
                    <a:pt x="30480" y="8890"/>
                    <a:pt x="27940" y="8890"/>
                  </a:cubicBezTo>
                  <a:cubicBezTo>
                    <a:pt x="25400" y="8890"/>
                    <a:pt x="22860" y="8890"/>
                    <a:pt x="21590" y="10160"/>
                  </a:cubicBezTo>
                  <a:cubicBezTo>
                    <a:pt x="19050" y="11430"/>
                    <a:pt x="17780" y="12700"/>
                    <a:pt x="16510" y="13970"/>
                  </a:cubicBezTo>
                  <a:cubicBezTo>
                    <a:pt x="15240" y="15240"/>
                    <a:pt x="13970" y="17780"/>
                    <a:pt x="12700" y="20320"/>
                  </a:cubicBezTo>
                  <a:cubicBezTo>
                    <a:pt x="12700" y="22860"/>
                    <a:pt x="12700" y="26670"/>
                    <a:pt x="12700" y="29210"/>
                  </a:cubicBezTo>
                  <a:lnTo>
                    <a:pt x="12700" y="68580"/>
                  </a:lnTo>
                  <a:lnTo>
                    <a:pt x="1270" y="68580"/>
                  </a:lnTo>
                  <a:lnTo>
                    <a:pt x="1270" y="15240"/>
                  </a:lnTo>
                  <a:cubicBezTo>
                    <a:pt x="1270" y="13970"/>
                    <a:pt x="1270" y="12700"/>
                    <a:pt x="1270" y="11430"/>
                  </a:cubicBezTo>
                  <a:cubicBezTo>
                    <a:pt x="1270" y="10160"/>
                    <a:pt x="1270" y="7620"/>
                    <a:pt x="1270" y="6350"/>
                  </a:cubicBezTo>
                  <a:cubicBezTo>
                    <a:pt x="1270" y="5080"/>
                    <a:pt x="1270" y="3810"/>
                    <a:pt x="1270" y="2540"/>
                  </a:cubicBezTo>
                  <a:cubicBezTo>
                    <a:pt x="1270" y="2540"/>
                    <a:pt x="0" y="1270"/>
                    <a:pt x="0" y="1270"/>
                  </a:cubicBezTo>
                  <a:lnTo>
                    <a:pt x="11430" y="1270"/>
                  </a:lnTo>
                  <a:cubicBezTo>
                    <a:pt x="11430" y="1270"/>
                    <a:pt x="11430" y="2540"/>
                    <a:pt x="11430" y="2540"/>
                  </a:cubicBezTo>
                  <a:cubicBezTo>
                    <a:pt x="11430" y="3810"/>
                    <a:pt x="11430" y="5080"/>
                    <a:pt x="11430" y="6350"/>
                  </a:cubicBezTo>
                  <a:cubicBezTo>
                    <a:pt x="11430" y="7620"/>
                    <a:pt x="11430" y="8890"/>
                    <a:pt x="11430" y="10160"/>
                  </a:cubicBezTo>
                  <a:cubicBezTo>
                    <a:pt x="11430" y="11430"/>
                    <a:pt x="11430" y="12700"/>
                    <a:pt x="11430" y="12700"/>
                  </a:cubicBezTo>
                  <a:lnTo>
                    <a:pt x="12700" y="12700"/>
                  </a:lnTo>
                  <a:cubicBezTo>
                    <a:pt x="12700" y="10160"/>
                    <a:pt x="13970" y="8890"/>
                    <a:pt x="15240" y="7620"/>
                  </a:cubicBezTo>
                  <a:cubicBezTo>
                    <a:pt x="16510" y="6350"/>
                    <a:pt x="17780" y="5080"/>
                    <a:pt x="19050" y="3810"/>
                  </a:cubicBezTo>
                  <a:cubicBezTo>
                    <a:pt x="20320" y="2540"/>
                    <a:pt x="22860" y="1270"/>
                    <a:pt x="24130" y="1270"/>
                  </a:cubicBezTo>
                  <a:cubicBezTo>
                    <a:pt x="26670" y="0"/>
                    <a:pt x="29210" y="0"/>
                    <a:pt x="317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99" name="Shape 1007"/>
            <p:cNvSpPr/>
            <p:nvPr/>
          </p:nvSpPr>
          <p:spPr>
            <a:xfrm>
              <a:off x="2603500" y="308610"/>
              <a:ext cx="28575" cy="41910"/>
            </a:xfrm>
            <a:custGeom>
              <a:avLst/>
              <a:gdLst/>
              <a:ahLst/>
              <a:cxnLst/>
              <a:rect l="0" t="0" r="0" b="0"/>
              <a:pathLst>
                <a:path w="28575" h="41910">
                  <a:moveTo>
                    <a:pt x="19050" y="0"/>
                  </a:moveTo>
                  <a:lnTo>
                    <a:pt x="28575" y="0"/>
                  </a:lnTo>
                  <a:lnTo>
                    <a:pt x="28575" y="7620"/>
                  </a:lnTo>
                  <a:lnTo>
                    <a:pt x="24130" y="7620"/>
                  </a:lnTo>
                  <a:cubicBezTo>
                    <a:pt x="21590" y="8890"/>
                    <a:pt x="20320" y="8890"/>
                    <a:pt x="17780" y="10160"/>
                  </a:cubicBezTo>
                  <a:cubicBezTo>
                    <a:pt x="16510" y="11430"/>
                    <a:pt x="15240" y="12700"/>
                    <a:pt x="13970" y="13970"/>
                  </a:cubicBezTo>
                  <a:cubicBezTo>
                    <a:pt x="12700" y="16510"/>
                    <a:pt x="12700" y="19050"/>
                    <a:pt x="12700" y="21590"/>
                  </a:cubicBezTo>
                  <a:cubicBezTo>
                    <a:pt x="12700" y="25400"/>
                    <a:pt x="12700" y="27940"/>
                    <a:pt x="15240" y="30480"/>
                  </a:cubicBezTo>
                  <a:cubicBezTo>
                    <a:pt x="16510" y="31750"/>
                    <a:pt x="20320" y="33020"/>
                    <a:pt x="24130" y="33020"/>
                  </a:cubicBezTo>
                  <a:lnTo>
                    <a:pt x="28575" y="32385"/>
                  </a:lnTo>
                  <a:lnTo>
                    <a:pt x="28575" y="40746"/>
                  </a:lnTo>
                  <a:lnTo>
                    <a:pt x="21590" y="41910"/>
                  </a:lnTo>
                  <a:cubicBezTo>
                    <a:pt x="13970" y="41910"/>
                    <a:pt x="8890" y="39370"/>
                    <a:pt x="6350" y="36830"/>
                  </a:cubicBezTo>
                  <a:cubicBezTo>
                    <a:pt x="2540" y="33020"/>
                    <a:pt x="0" y="27940"/>
                    <a:pt x="0" y="21590"/>
                  </a:cubicBezTo>
                  <a:cubicBezTo>
                    <a:pt x="0" y="16510"/>
                    <a:pt x="1270" y="12700"/>
                    <a:pt x="2540" y="10160"/>
                  </a:cubicBezTo>
                  <a:cubicBezTo>
                    <a:pt x="5080" y="7620"/>
                    <a:pt x="7620" y="5080"/>
                    <a:pt x="10160" y="3810"/>
                  </a:cubicBezTo>
                  <a:cubicBezTo>
                    <a:pt x="12700" y="2540"/>
                    <a:pt x="15240" y="127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0" name="Shape 1008"/>
            <p:cNvSpPr/>
            <p:nvPr/>
          </p:nvSpPr>
          <p:spPr>
            <a:xfrm>
              <a:off x="2607310" y="280882"/>
              <a:ext cx="24765" cy="18838"/>
            </a:xfrm>
            <a:custGeom>
              <a:avLst/>
              <a:gdLst/>
              <a:ahLst/>
              <a:cxnLst/>
              <a:rect l="0" t="0" r="0" b="0"/>
              <a:pathLst>
                <a:path w="24765" h="18838">
                  <a:moveTo>
                    <a:pt x="24765" y="0"/>
                  </a:moveTo>
                  <a:lnTo>
                    <a:pt x="24765" y="8678"/>
                  </a:lnTo>
                  <a:lnTo>
                    <a:pt x="20320" y="8678"/>
                  </a:lnTo>
                  <a:cubicBezTo>
                    <a:pt x="19050" y="8678"/>
                    <a:pt x="17780" y="9948"/>
                    <a:pt x="16510" y="9948"/>
                  </a:cubicBezTo>
                  <a:cubicBezTo>
                    <a:pt x="15240" y="11218"/>
                    <a:pt x="13970" y="12488"/>
                    <a:pt x="12700" y="13758"/>
                  </a:cubicBezTo>
                  <a:cubicBezTo>
                    <a:pt x="12700" y="15028"/>
                    <a:pt x="11430" y="16298"/>
                    <a:pt x="11430" y="18838"/>
                  </a:cubicBezTo>
                  <a:lnTo>
                    <a:pt x="0" y="17568"/>
                  </a:lnTo>
                  <a:cubicBezTo>
                    <a:pt x="0" y="15028"/>
                    <a:pt x="1270" y="12488"/>
                    <a:pt x="2540" y="9948"/>
                  </a:cubicBezTo>
                  <a:cubicBezTo>
                    <a:pt x="3810" y="8678"/>
                    <a:pt x="5080" y="6138"/>
                    <a:pt x="6350" y="4868"/>
                  </a:cubicBezTo>
                  <a:cubicBezTo>
                    <a:pt x="8890" y="3598"/>
                    <a:pt x="11430" y="2328"/>
                    <a:pt x="15240" y="1058"/>
                  </a:cubicBezTo>
                  <a:lnTo>
                    <a:pt x="2476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1" name="Shape 1009"/>
            <p:cNvSpPr/>
            <p:nvPr/>
          </p:nvSpPr>
          <p:spPr>
            <a:xfrm>
              <a:off x="2632075" y="280670"/>
              <a:ext cx="37465" cy="68686"/>
            </a:xfrm>
            <a:custGeom>
              <a:avLst/>
              <a:gdLst/>
              <a:ahLst/>
              <a:cxnLst/>
              <a:rect l="0" t="0" r="0" b="0"/>
              <a:pathLst>
                <a:path w="37465" h="68686">
                  <a:moveTo>
                    <a:pt x="1905" y="0"/>
                  </a:moveTo>
                  <a:cubicBezTo>
                    <a:pt x="9525" y="0"/>
                    <a:pt x="17145" y="1270"/>
                    <a:pt x="20955" y="5080"/>
                  </a:cubicBezTo>
                  <a:cubicBezTo>
                    <a:pt x="24765" y="10160"/>
                    <a:pt x="27305" y="15240"/>
                    <a:pt x="27305" y="22860"/>
                  </a:cubicBezTo>
                  <a:lnTo>
                    <a:pt x="27305" y="50800"/>
                  </a:lnTo>
                  <a:cubicBezTo>
                    <a:pt x="27305" y="54610"/>
                    <a:pt x="27305" y="57150"/>
                    <a:pt x="28575" y="58420"/>
                  </a:cubicBezTo>
                  <a:cubicBezTo>
                    <a:pt x="29845" y="60960"/>
                    <a:pt x="31115" y="60960"/>
                    <a:pt x="33655" y="60960"/>
                  </a:cubicBezTo>
                  <a:cubicBezTo>
                    <a:pt x="33655" y="60960"/>
                    <a:pt x="34925" y="60960"/>
                    <a:pt x="36195" y="60960"/>
                  </a:cubicBezTo>
                  <a:cubicBezTo>
                    <a:pt x="36195" y="60960"/>
                    <a:pt x="36195" y="60960"/>
                    <a:pt x="37465" y="60960"/>
                  </a:cubicBezTo>
                  <a:lnTo>
                    <a:pt x="37465" y="67310"/>
                  </a:lnTo>
                  <a:cubicBezTo>
                    <a:pt x="36195" y="68580"/>
                    <a:pt x="34925" y="68580"/>
                    <a:pt x="33655" y="68580"/>
                  </a:cubicBezTo>
                  <a:cubicBezTo>
                    <a:pt x="31115" y="68580"/>
                    <a:pt x="29845" y="68580"/>
                    <a:pt x="28575" y="68580"/>
                  </a:cubicBezTo>
                  <a:cubicBezTo>
                    <a:pt x="27305" y="68580"/>
                    <a:pt x="24765" y="68580"/>
                    <a:pt x="23495" y="67310"/>
                  </a:cubicBezTo>
                  <a:cubicBezTo>
                    <a:pt x="22225" y="67310"/>
                    <a:pt x="20955" y="66040"/>
                    <a:pt x="19685" y="64770"/>
                  </a:cubicBezTo>
                  <a:cubicBezTo>
                    <a:pt x="18415" y="64770"/>
                    <a:pt x="18415" y="62230"/>
                    <a:pt x="17145" y="60960"/>
                  </a:cubicBezTo>
                  <a:cubicBezTo>
                    <a:pt x="17145" y="59690"/>
                    <a:pt x="17145" y="58420"/>
                    <a:pt x="17145" y="55880"/>
                  </a:cubicBezTo>
                  <a:lnTo>
                    <a:pt x="15875" y="55880"/>
                  </a:lnTo>
                  <a:cubicBezTo>
                    <a:pt x="14605" y="57150"/>
                    <a:pt x="13335" y="59690"/>
                    <a:pt x="12065" y="60960"/>
                  </a:cubicBezTo>
                  <a:cubicBezTo>
                    <a:pt x="10795" y="62230"/>
                    <a:pt x="9525" y="64770"/>
                    <a:pt x="6985" y="66040"/>
                  </a:cubicBezTo>
                  <a:cubicBezTo>
                    <a:pt x="5715" y="67310"/>
                    <a:pt x="3175" y="67310"/>
                    <a:pt x="635" y="68580"/>
                  </a:cubicBezTo>
                  <a:lnTo>
                    <a:pt x="0" y="68686"/>
                  </a:lnTo>
                  <a:lnTo>
                    <a:pt x="0" y="60325"/>
                  </a:lnTo>
                  <a:lnTo>
                    <a:pt x="4445" y="59690"/>
                  </a:lnTo>
                  <a:cubicBezTo>
                    <a:pt x="6985" y="58420"/>
                    <a:pt x="9525" y="55880"/>
                    <a:pt x="10795" y="54610"/>
                  </a:cubicBezTo>
                  <a:cubicBezTo>
                    <a:pt x="12065" y="52070"/>
                    <a:pt x="14605" y="49530"/>
                    <a:pt x="14605" y="48260"/>
                  </a:cubicBezTo>
                  <a:cubicBezTo>
                    <a:pt x="15875" y="45720"/>
                    <a:pt x="15875" y="43180"/>
                    <a:pt x="15875" y="40640"/>
                  </a:cubicBezTo>
                  <a:lnTo>
                    <a:pt x="15875" y="35560"/>
                  </a:lnTo>
                  <a:lnTo>
                    <a:pt x="4445" y="35560"/>
                  </a:lnTo>
                  <a:lnTo>
                    <a:pt x="0" y="35560"/>
                  </a:lnTo>
                  <a:lnTo>
                    <a:pt x="0" y="27940"/>
                  </a:lnTo>
                  <a:lnTo>
                    <a:pt x="635" y="27940"/>
                  </a:lnTo>
                  <a:lnTo>
                    <a:pt x="15875" y="27940"/>
                  </a:lnTo>
                  <a:lnTo>
                    <a:pt x="15875" y="24130"/>
                  </a:lnTo>
                  <a:cubicBezTo>
                    <a:pt x="15875" y="21590"/>
                    <a:pt x="15875" y="19050"/>
                    <a:pt x="14605" y="16510"/>
                  </a:cubicBezTo>
                  <a:cubicBezTo>
                    <a:pt x="14605" y="15240"/>
                    <a:pt x="13335" y="12700"/>
                    <a:pt x="12065" y="11430"/>
                  </a:cubicBezTo>
                  <a:cubicBezTo>
                    <a:pt x="10795" y="10160"/>
                    <a:pt x="9525" y="10160"/>
                    <a:pt x="8255" y="8890"/>
                  </a:cubicBezTo>
                  <a:cubicBezTo>
                    <a:pt x="5715" y="8890"/>
                    <a:pt x="4445" y="8890"/>
                    <a:pt x="1905" y="8890"/>
                  </a:cubicBezTo>
                  <a:lnTo>
                    <a:pt x="0" y="8890"/>
                  </a:lnTo>
                  <a:lnTo>
                    <a:pt x="0" y="212"/>
                  </a:lnTo>
                  <a:lnTo>
                    <a:pt x="190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2" name="Shape 1010"/>
            <p:cNvSpPr/>
            <p:nvPr/>
          </p:nvSpPr>
          <p:spPr>
            <a:xfrm>
              <a:off x="2692400" y="349794"/>
              <a:ext cx="22860" cy="26126"/>
            </a:xfrm>
            <a:custGeom>
              <a:avLst/>
              <a:gdLst/>
              <a:ahLst/>
              <a:cxnLst/>
              <a:rect l="0" t="0" r="0" b="0"/>
              <a:pathLst>
                <a:path w="22860" h="26126">
                  <a:moveTo>
                    <a:pt x="7438" y="0"/>
                  </a:moveTo>
                  <a:lnTo>
                    <a:pt x="11430" y="726"/>
                  </a:lnTo>
                  <a:lnTo>
                    <a:pt x="13688" y="161"/>
                  </a:lnTo>
                  <a:lnTo>
                    <a:pt x="11430" y="5806"/>
                  </a:lnTo>
                  <a:cubicBezTo>
                    <a:pt x="15240" y="5806"/>
                    <a:pt x="19050" y="5806"/>
                    <a:pt x="20320" y="8346"/>
                  </a:cubicBezTo>
                  <a:cubicBezTo>
                    <a:pt x="21590" y="9615"/>
                    <a:pt x="22860" y="12156"/>
                    <a:pt x="22860" y="14696"/>
                  </a:cubicBezTo>
                  <a:cubicBezTo>
                    <a:pt x="22860" y="17236"/>
                    <a:pt x="22860" y="18506"/>
                    <a:pt x="22860" y="19776"/>
                  </a:cubicBezTo>
                  <a:cubicBezTo>
                    <a:pt x="21590" y="21046"/>
                    <a:pt x="20320" y="22315"/>
                    <a:pt x="19050" y="23586"/>
                  </a:cubicBezTo>
                  <a:cubicBezTo>
                    <a:pt x="17780" y="24856"/>
                    <a:pt x="16510" y="24856"/>
                    <a:pt x="13970" y="24856"/>
                  </a:cubicBezTo>
                  <a:cubicBezTo>
                    <a:pt x="12700" y="26126"/>
                    <a:pt x="10160" y="26126"/>
                    <a:pt x="6350" y="26126"/>
                  </a:cubicBezTo>
                  <a:cubicBezTo>
                    <a:pt x="5080" y="26126"/>
                    <a:pt x="5080" y="26126"/>
                    <a:pt x="3810" y="26126"/>
                  </a:cubicBezTo>
                  <a:cubicBezTo>
                    <a:pt x="2540" y="26126"/>
                    <a:pt x="1270" y="26126"/>
                    <a:pt x="0" y="26126"/>
                  </a:cubicBezTo>
                  <a:lnTo>
                    <a:pt x="0" y="19776"/>
                  </a:lnTo>
                  <a:cubicBezTo>
                    <a:pt x="2540" y="19776"/>
                    <a:pt x="5080" y="19776"/>
                    <a:pt x="6350" y="19776"/>
                  </a:cubicBezTo>
                  <a:cubicBezTo>
                    <a:pt x="7620" y="19776"/>
                    <a:pt x="8890" y="19776"/>
                    <a:pt x="10160" y="19776"/>
                  </a:cubicBezTo>
                  <a:cubicBezTo>
                    <a:pt x="11430" y="19776"/>
                    <a:pt x="12700" y="19776"/>
                    <a:pt x="12700" y="18506"/>
                  </a:cubicBezTo>
                  <a:cubicBezTo>
                    <a:pt x="13970" y="18506"/>
                    <a:pt x="13970" y="17236"/>
                    <a:pt x="15240" y="17236"/>
                  </a:cubicBezTo>
                  <a:cubicBezTo>
                    <a:pt x="15240" y="17236"/>
                    <a:pt x="15240" y="15965"/>
                    <a:pt x="15240" y="14696"/>
                  </a:cubicBezTo>
                  <a:cubicBezTo>
                    <a:pt x="15240" y="13426"/>
                    <a:pt x="15240" y="12156"/>
                    <a:pt x="12700" y="12156"/>
                  </a:cubicBezTo>
                  <a:cubicBezTo>
                    <a:pt x="12700" y="10886"/>
                    <a:pt x="10160" y="10886"/>
                    <a:pt x="7620" y="10886"/>
                  </a:cubicBezTo>
                  <a:cubicBezTo>
                    <a:pt x="6350" y="10886"/>
                    <a:pt x="5080" y="10886"/>
                    <a:pt x="5080" y="10886"/>
                  </a:cubicBezTo>
                  <a:cubicBezTo>
                    <a:pt x="5080" y="10886"/>
                    <a:pt x="3810" y="10886"/>
                    <a:pt x="3810" y="10886"/>
                  </a:cubicBezTo>
                  <a:lnTo>
                    <a:pt x="743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3" name="Shape 1011"/>
            <p:cNvSpPr/>
            <p:nvPr/>
          </p:nvSpPr>
          <p:spPr>
            <a:xfrm>
              <a:off x="2674620" y="280670"/>
              <a:ext cx="54610" cy="69286"/>
            </a:xfrm>
            <a:custGeom>
              <a:avLst/>
              <a:gdLst/>
              <a:ahLst/>
              <a:cxnLst/>
              <a:rect l="0" t="0" r="0" b="0"/>
              <a:pathLst>
                <a:path w="54610" h="69286">
                  <a:moveTo>
                    <a:pt x="21590" y="0"/>
                  </a:moveTo>
                  <a:cubicBezTo>
                    <a:pt x="24130" y="0"/>
                    <a:pt x="25400" y="0"/>
                    <a:pt x="27940" y="0"/>
                  </a:cubicBezTo>
                  <a:cubicBezTo>
                    <a:pt x="31750" y="0"/>
                    <a:pt x="35560" y="0"/>
                    <a:pt x="38100" y="1270"/>
                  </a:cubicBezTo>
                  <a:cubicBezTo>
                    <a:pt x="41910" y="2540"/>
                    <a:pt x="44450" y="3810"/>
                    <a:pt x="45720" y="6350"/>
                  </a:cubicBezTo>
                  <a:cubicBezTo>
                    <a:pt x="48260" y="7620"/>
                    <a:pt x="49530" y="10160"/>
                    <a:pt x="50800" y="12700"/>
                  </a:cubicBezTo>
                  <a:cubicBezTo>
                    <a:pt x="52070" y="15240"/>
                    <a:pt x="53340" y="16510"/>
                    <a:pt x="54610" y="20320"/>
                  </a:cubicBezTo>
                  <a:lnTo>
                    <a:pt x="41910" y="21590"/>
                  </a:lnTo>
                  <a:cubicBezTo>
                    <a:pt x="41910" y="16510"/>
                    <a:pt x="40640" y="13970"/>
                    <a:pt x="38100" y="12700"/>
                  </a:cubicBezTo>
                  <a:cubicBezTo>
                    <a:pt x="35560" y="10160"/>
                    <a:pt x="33020" y="8890"/>
                    <a:pt x="27940" y="8890"/>
                  </a:cubicBezTo>
                  <a:cubicBezTo>
                    <a:pt x="25400" y="8890"/>
                    <a:pt x="22860" y="8890"/>
                    <a:pt x="20320" y="10160"/>
                  </a:cubicBezTo>
                  <a:cubicBezTo>
                    <a:pt x="17780" y="11430"/>
                    <a:pt x="16510" y="12700"/>
                    <a:pt x="15240" y="15240"/>
                  </a:cubicBezTo>
                  <a:cubicBezTo>
                    <a:pt x="13970" y="16510"/>
                    <a:pt x="12700" y="20320"/>
                    <a:pt x="12700" y="22860"/>
                  </a:cubicBezTo>
                  <a:cubicBezTo>
                    <a:pt x="11430" y="26670"/>
                    <a:pt x="11430" y="30480"/>
                    <a:pt x="11430" y="34290"/>
                  </a:cubicBezTo>
                  <a:cubicBezTo>
                    <a:pt x="11430" y="38100"/>
                    <a:pt x="11430" y="41910"/>
                    <a:pt x="12700" y="45720"/>
                  </a:cubicBezTo>
                  <a:cubicBezTo>
                    <a:pt x="12700" y="48260"/>
                    <a:pt x="13970" y="50800"/>
                    <a:pt x="15240" y="53340"/>
                  </a:cubicBezTo>
                  <a:cubicBezTo>
                    <a:pt x="16510" y="55880"/>
                    <a:pt x="17780" y="58420"/>
                    <a:pt x="20320" y="58420"/>
                  </a:cubicBezTo>
                  <a:cubicBezTo>
                    <a:pt x="22860" y="60960"/>
                    <a:pt x="25400" y="60960"/>
                    <a:pt x="27940" y="60960"/>
                  </a:cubicBezTo>
                  <a:cubicBezTo>
                    <a:pt x="33020" y="60960"/>
                    <a:pt x="35560" y="59690"/>
                    <a:pt x="38100" y="58420"/>
                  </a:cubicBezTo>
                  <a:cubicBezTo>
                    <a:pt x="40640" y="55880"/>
                    <a:pt x="41910" y="52070"/>
                    <a:pt x="43180" y="48260"/>
                  </a:cubicBezTo>
                  <a:lnTo>
                    <a:pt x="54610" y="48260"/>
                  </a:lnTo>
                  <a:cubicBezTo>
                    <a:pt x="54610" y="50800"/>
                    <a:pt x="53340" y="53340"/>
                    <a:pt x="52070" y="55880"/>
                  </a:cubicBezTo>
                  <a:cubicBezTo>
                    <a:pt x="50800" y="58420"/>
                    <a:pt x="49530" y="60960"/>
                    <a:pt x="46990" y="63500"/>
                  </a:cubicBezTo>
                  <a:cubicBezTo>
                    <a:pt x="44450" y="64770"/>
                    <a:pt x="41910" y="67310"/>
                    <a:pt x="39370" y="67310"/>
                  </a:cubicBezTo>
                  <a:lnTo>
                    <a:pt x="31468" y="69286"/>
                  </a:lnTo>
                  <a:lnTo>
                    <a:pt x="31750" y="68580"/>
                  </a:lnTo>
                  <a:lnTo>
                    <a:pt x="25400" y="68580"/>
                  </a:lnTo>
                  <a:lnTo>
                    <a:pt x="25219" y="69124"/>
                  </a:lnTo>
                  <a:lnTo>
                    <a:pt x="15240" y="67310"/>
                  </a:lnTo>
                  <a:cubicBezTo>
                    <a:pt x="11430" y="64770"/>
                    <a:pt x="8890" y="62230"/>
                    <a:pt x="6350" y="59690"/>
                  </a:cubicBezTo>
                  <a:cubicBezTo>
                    <a:pt x="3810" y="55880"/>
                    <a:pt x="2540" y="53340"/>
                    <a:pt x="1270" y="48260"/>
                  </a:cubicBezTo>
                  <a:cubicBezTo>
                    <a:pt x="0" y="44450"/>
                    <a:pt x="0" y="39370"/>
                    <a:pt x="0" y="34290"/>
                  </a:cubicBezTo>
                  <a:cubicBezTo>
                    <a:pt x="0" y="30480"/>
                    <a:pt x="0" y="26670"/>
                    <a:pt x="1270" y="22860"/>
                  </a:cubicBezTo>
                  <a:cubicBezTo>
                    <a:pt x="1270" y="19050"/>
                    <a:pt x="2540" y="16510"/>
                    <a:pt x="3810" y="13970"/>
                  </a:cubicBezTo>
                  <a:cubicBezTo>
                    <a:pt x="5080" y="11430"/>
                    <a:pt x="6350" y="8890"/>
                    <a:pt x="8890" y="7620"/>
                  </a:cubicBezTo>
                  <a:cubicBezTo>
                    <a:pt x="10160" y="5080"/>
                    <a:pt x="12700" y="3810"/>
                    <a:pt x="13970" y="2540"/>
                  </a:cubicBezTo>
                  <a:cubicBezTo>
                    <a:pt x="16510" y="2540"/>
                    <a:pt x="19050" y="1270"/>
                    <a:pt x="2159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4" name="Shape 1012"/>
            <p:cNvSpPr/>
            <p:nvPr/>
          </p:nvSpPr>
          <p:spPr>
            <a:xfrm>
              <a:off x="2738120" y="308610"/>
              <a:ext cx="27940" cy="41910"/>
            </a:xfrm>
            <a:custGeom>
              <a:avLst/>
              <a:gdLst/>
              <a:ahLst/>
              <a:cxnLst/>
              <a:rect l="0" t="0" r="0" b="0"/>
              <a:pathLst>
                <a:path w="27940" h="41910">
                  <a:moveTo>
                    <a:pt x="19050" y="0"/>
                  </a:moveTo>
                  <a:lnTo>
                    <a:pt x="27940" y="0"/>
                  </a:lnTo>
                  <a:lnTo>
                    <a:pt x="27940" y="7620"/>
                  </a:lnTo>
                  <a:lnTo>
                    <a:pt x="24130" y="7620"/>
                  </a:lnTo>
                  <a:cubicBezTo>
                    <a:pt x="21590" y="8890"/>
                    <a:pt x="19050" y="8890"/>
                    <a:pt x="17780" y="10160"/>
                  </a:cubicBezTo>
                  <a:cubicBezTo>
                    <a:pt x="16510" y="11430"/>
                    <a:pt x="15240" y="12700"/>
                    <a:pt x="13970" y="13970"/>
                  </a:cubicBezTo>
                  <a:cubicBezTo>
                    <a:pt x="12700" y="16510"/>
                    <a:pt x="11430" y="19050"/>
                    <a:pt x="11430" y="21590"/>
                  </a:cubicBezTo>
                  <a:cubicBezTo>
                    <a:pt x="11430" y="25400"/>
                    <a:pt x="12700" y="27940"/>
                    <a:pt x="15240" y="30480"/>
                  </a:cubicBezTo>
                  <a:cubicBezTo>
                    <a:pt x="16510" y="31750"/>
                    <a:pt x="19050" y="33020"/>
                    <a:pt x="22860" y="33020"/>
                  </a:cubicBezTo>
                  <a:lnTo>
                    <a:pt x="27940" y="32385"/>
                  </a:lnTo>
                  <a:lnTo>
                    <a:pt x="27940" y="40822"/>
                  </a:lnTo>
                  <a:lnTo>
                    <a:pt x="20320" y="41910"/>
                  </a:lnTo>
                  <a:cubicBezTo>
                    <a:pt x="13970" y="41910"/>
                    <a:pt x="8890" y="39370"/>
                    <a:pt x="5080" y="36830"/>
                  </a:cubicBezTo>
                  <a:cubicBezTo>
                    <a:pt x="2540" y="33020"/>
                    <a:pt x="0" y="27940"/>
                    <a:pt x="0" y="21590"/>
                  </a:cubicBezTo>
                  <a:cubicBezTo>
                    <a:pt x="0" y="16510"/>
                    <a:pt x="1270" y="12700"/>
                    <a:pt x="2540" y="10160"/>
                  </a:cubicBezTo>
                  <a:cubicBezTo>
                    <a:pt x="5080" y="7620"/>
                    <a:pt x="6350" y="5080"/>
                    <a:pt x="8890" y="3810"/>
                  </a:cubicBezTo>
                  <a:cubicBezTo>
                    <a:pt x="12700" y="2540"/>
                    <a:pt x="15240" y="127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5" name="Shape 1013"/>
            <p:cNvSpPr/>
            <p:nvPr/>
          </p:nvSpPr>
          <p:spPr>
            <a:xfrm>
              <a:off x="2740660" y="280952"/>
              <a:ext cx="25400" cy="18768"/>
            </a:xfrm>
            <a:custGeom>
              <a:avLst/>
              <a:gdLst/>
              <a:ahLst/>
              <a:cxnLst/>
              <a:rect l="0" t="0" r="0" b="0"/>
              <a:pathLst>
                <a:path w="25400" h="18768">
                  <a:moveTo>
                    <a:pt x="25400" y="0"/>
                  </a:moveTo>
                  <a:lnTo>
                    <a:pt x="25400" y="8607"/>
                  </a:lnTo>
                  <a:lnTo>
                    <a:pt x="21590" y="8607"/>
                  </a:lnTo>
                  <a:cubicBezTo>
                    <a:pt x="19050" y="8607"/>
                    <a:pt x="17780" y="9877"/>
                    <a:pt x="16510" y="9877"/>
                  </a:cubicBezTo>
                  <a:cubicBezTo>
                    <a:pt x="15240" y="11148"/>
                    <a:pt x="13970" y="12418"/>
                    <a:pt x="13970" y="13688"/>
                  </a:cubicBezTo>
                  <a:cubicBezTo>
                    <a:pt x="12700" y="14957"/>
                    <a:pt x="12700" y="16227"/>
                    <a:pt x="12700" y="18768"/>
                  </a:cubicBezTo>
                  <a:lnTo>
                    <a:pt x="0" y="17498"/>
                  </a:lnTo>
                  <a:cubicBezTo>
                    <a:pt x="1270" y="14957"/>
                    <a:pt x="2540" y="12418"/>
                    <a:pt x="2540" y="9877"/>
                  </a:cubicBezTo>
                  <a:cubicBezTo>
                    <a:pt x="3810" y="8607"/>
                    <a:pt x="6350" y="6068"/>
                    <a:pt x="7620" y="4798"/>
                  </a:cubicBezTo>
                  <a:cubicBezTo>
                    <a:pt x="10160" y="3527"/>
                    <a:pt x="12700" y="2257"/>
                    <a:pt x="16510" y="988"/>
                  </a:cubicBezTo>
                  <a:lnTo>
                    <a:pt x="25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6" name="Shape 1014"/>
            <p:cNvSpPr/>
            <p:nvPr/>
          </p:nvSpPr>
          <p:spPr>
            <a:xfrm>
              <a:off x="2747010" y="257810"/>
              <a:ext cx="19050" cy="16510"/>
            </a:xfrm>
            <a:custGeom>
              <a:avLst/>
              <a:gdLst/>
              <a:ahLst/>
              <a:cxnLst/>
              <a:rect l="0" t="0" r="0" b="0"/>
              <a:pathLst>
                <a:path w="19050" h="16510">
                  <a:moveTo>
                    <a:pt x="12700" y="0"/>
                  </a:moveTo>
                  <a:cubicBezTo>
                    <a:pt x="13970" y="0"/>
                    <a:pt x="15240" y="0"/>
                    <a:pt x="17780" y="1270"/>
                  </a:cubicBezTo>
                  <a:lnTo>
                    <a:pt x="19050" y="1905"/>
                  </a:lnTo>
                  <a:lnTo>
                    <a:pt x="19050" y="11430"/>
                  </a:lnTo>
                  <a:lnTo>
                    <a:pt x="16510" y="10160"/>
                  </a:lnTo>
                  <a:cubicBezTo>
                    <a:pt x="15240" y="10160"/>
                    <a:pt x="13970" y="8890"/>
                    <a:pt x="12700" y="8890"/>
                  </a:cubicBezTo>
                  <a:cubicBezTo>
                    <a:pt x="10160" y="8890"/>
                    <a:pt x="8890" y="10160"/>
                    <a:pt x="7620" y="11430"/>
                  </a:cubicBezTo>
                  <a:cubicBezTo>
                    <a:pt x="6350" y="12700"/>
                    <a:pt x="6350" y="13970"/>
                    <a:pt x="5080" y="16510"/>
                  </a:cubicBezTo>
                  <a:lnTo>
                    <a:pt x="0" y="16510"/>
                  </a:lnTo>
                  <a:cubicBezTo>
                    <a:pt x="0" y="15240"/>
                    <a:pt x="0" y="12700"/>
                    <a:pt x="1270" y="11430"/>
                  </a:cubicBezTo>
                  <a:cubicBezTo>
                    <a:pt x="1270" y="8890"/>
                    <a:pt x="1270" y="7620"/>
                    <a:pt x="2540" y="5080"/>
                  </a:cubicBezTo>
                  <a:cubicBezTo>
                    <a:pt x="3810" y="3810"/>
                    <a:pt x="5080" y="2540"/>
                    <a:pt x="6350" y="1270"/>
                  </a:cubicBezTo>
                  <a:cubicBezTo>
                    <a:pt x="7620" y="0"/>
                    <a:pt x="10160" y="0"/>
                    <a:pt x="127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7" name="Shape 1015"/>
            <p:cNvSpPr/>
            <p:nvPr/>
          </p:nvSpPr>
          <p:spPr>
            <a:xfrm>
              <a:off x="2766060" y="280670"/>
              <a:ext cx="38100" cy="68761"/>
            </a:xfrm>
            <a:custGeom>
              <a:avLst/>
              <a:gdLst/>
              <a:ahLst/>
              <a:cxnLst/>
              <a:rect l="0" t="0" r="0" b="0"/>
              <a:pathLst>
                <a:path w="38100" h="68761">
                  <a:moveTo>
                    <a:pt x="2540" y="0"/>
                  </a:moveTo>
                  <a:cubicBezTo>
                    <a:pt x="10160" y="0"/>
                    <a:pt x="16510" y="1270"/>
                    <a:pt x="21590" y="5080"/>
                  </a:cubicBezTo>
                  <a:cubicBezTo>
                    <a:pt x="25400" y="10160"/>
                    <a:pt x="27940" y="15240"/>
                    <a:pt x="27940" y="22860"/>
                  </a:cubicBezTo>
                  <a:lnTo>
                    <a:pt x="27940" y="50800"/>
                  </a:lnTo>
                  <a:cubicBezTo>
                    <a:pt x="27940" y="54610"/>
                    <a:pt x="27940" y="57150"/>
                    <a:pt x="29210" y="58420"/>
                  </a:cubicBezTo>
                  <a:cubicBezTo>
                    <a:pt x="30480" y="60960"/>
                    <a:pt x="31750" y="60960"/>
                    <a:pt x="34290" y="60960"/>
                  </a:cubicBezTo>
                  <a:cubicBezTo>
                    <a:pt x="34290" y="60960"/>
                    <a:pt x="35560" y="60960"/>
                    <a:pt x="35560" y="60960"/>
                  </a:cubicBezTo>
                  <a:cubicBezTo>
                    <a:pt x="36830" y="60960"/>
                    <a:pt x="36830" y="60960"/>
                    <a:pt x="38100" y="60960"/>
                  </a:cubicBezTo>
                  <a:lnTo>
                    <a:pt x="38100" y="67310"/>
                  </a:lnTo>
                  <a:cubicBezTo>
                    <a:pt x="36830" y="68580"/>
                    <a:pt x="34290" y="68580"/>
                    <a:pt x="33020" y="68580"/>
                  </a:cubicBezTo>
                  <a:cubicBezTo>
                    <a:pt x="31750" y="68580"/>
                    <a:pt x="30480" y="68580"/>
                    <a:pt x="29210" y="68580"/>
                  </a:cubicBezTo>
                  <a:cubicBezTo>
                    <a:pt x="26670" y="68580"/>
                    <a:pt x="25400" y="68580"/>
                    <a:pt x="24130" y="67310"/>
                  </a:cubicBezTo>
                  <a:cubicBezTo>
                    <a:pt x="22860" y="67310"/>
                    <a:pt x="20320" y="66040"/>
                    <a:pt x="20320" y="64770"/>
                  </a:cubicBezTo>
                  <a:cubicBezTo>
                    <a:pt x="19050" y="64770"/>
                    <a:pt x="17780" y="62230"/>
                    <a:pt x="17780" y="60960"/>
                  </a:cubicBezTo>
                  <a:cubicBezTo>
                    <a:pt x="17780" y="59690"/>
                    <a:pt x="16510" y="58420"/>
                    <a:pt x="16510" y="55880"/>
                  </a:cubicBezTo>
                  <a:cubicBezTo>
                    <a:pt x="15240" y="57150"/>
                    <a:pt x="13970" y="59690"/>
                    <a:pt x="12700" y="60960"/>
                  </a:cubicBezTo>
                  <a:cubicBezTo>
                    <a:pt x="11430" y="62230"/>
                    <a:pt x="8890" y="64770"/>
                    <a:pt x="7620" y="66040"/>
                  </a:cubicBezTo>
                  <a:cubicBezTo>
                    <a:pt x="6350" y="67310"/>
                    <a:pt x="3810" y="67310"/>
                    <a:pt x="1270" y="68580"/>
                  </a:cubicBezTo>
                  <a:lnTo>
                    <a:pt x="0" y="68761"/>
                  </a:lnTo>
                  <a:lnTo>
                    <a:pt x="0" y="60325"/>
                  </a:lnTo>
                  <a:lnTo>
                    <a:pt x="5080" y="59690"/>
                  </a:lnTo>
                  <a:cubicBezTo>
                    <a:pt x="7620" y="58420"/>
                    <a:pt x="8890" y="55880"/>
                    <a:pt x="11430" y="54610"/>
                  </a:cubicBezTo>
                  <a:cubicBezTo>
                    <a:pt x="12700" y="52070"/>
                    <a:pt x="13970" y="49530"/>
                    <a:pt x="15240" y="48260"/>
                  </a:cubicBezTo>
                  <a:cubicBezTo>
                    <a:pt x="15240" y="45720"/>
                    <a:pt x="16510" y="43180"/>
                    <a:pt x="16510" y="40640"/>
                  </a:cubicBezTo>
                  <a:lnTo>
                    <a:pt x="16510" y="35560"/>
                  </a:lnTo>
                  <a:lnTo>
                    <a:pt x="3810" y="35560"/>
                  </a:lnTo>
                  <a:lnTo>
                    <a:pt x="0" y="35560"/>
                  </a:lnTo>
                  <a:lnTo>
                    <a:pt x="0" y="27940"/>
                  </a:lnTo>
                  <a:lnTo>
                    <a:pt x="1270" y="27940"/>
                  </a:lnTo>
                  <a:lnTo>
                    <a:pt x="16510" y="27940"/>
                  </a:lnTo>
                  <a:lnTo>
                    <a:pt x="16510" y="24130"/>
                  </a:lnTo>
                  <a:cubicBezTo>
                    <a:pt x="16510" y="21590"/>
                    <a:pt x="16510" y="19050"/>
                    <a:pt x="15240" y="16510"/>
                  </a:cubicBezTo>
                  <a:cubicBezTo>
                    <a:pt x="15240" y="15240"/>
                    <a:pt x="13970" y="12700"/>
                    <a:pt x="12700" y="11430"/>
                  </a:cubicBezTo>
                  <a:cubicBezTo>
                    <a:pt x="11430" y="10160"/>
                    <a:pt x="10160" y="10160"/>
                    <a:pt x="8890" y="8890"/>
                  </a:cubicBezTo>
                  <a:cubicBezTo>
                    <a:pt x="6350" y="8890"/>
                    <a:pt x="3810" y="8890"/>
                    <a:pt x="1270" y="8890"/>
                  </a:cubicBezTo>
                  <a:lnTo>
                    <a:pt x="0" y="8890"/>
                  </a:lnTo>
                  <a:lnTo>
                    <a:pt x="0" y="282"/>
                  </a:lnTo>
                  <a:lnTo>
                    <a:pt x="254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8" name="Shape 1016"/>
            <p:cNvSpPr/>
            <p:nvPr/>
          </p:nvSpPr>
          <p:spPr>
            <a:xfrm>
              <a:off x="2766060" y="257810"/>
              <a:ext cx="25400" cy="16510"/>
            </a:xfrm>
            <a:custGeom>
              <a:avLst/>
              <a:gdLst/>
              <a:ahLst/>
              <a:cxnLst/>
              <a:rect l="0" t="0" r="0" b="0"/>
              <a:pathLst>
                <a:path w="25400" h="16510">
                  <a:moveTo>
                    <a:pt x="19050" y="0"/>
                  </a:moveTo>
                  <a:lnTo>
                    <a:pt x="25400" y="0"/>
                  </a:lnTo>
                  <a:cubicBezTo>
                    <a:pt x="25400" y="1270"/>
                    <a:pt x="24130" y="3810"/>
                    <a:pt x="24130" y="6350"/>
                  </a:cubicBezTo>
                  <a:cubicBezTo>
                    <a:pt x="24130" y="7620"/>
                    <a:pt x="22860" y="8890"/>
                    <a:pt x="22860" y="11430"/>
                  </a:cubicBezTo>
                  <a:cubicBezTo>
                    <a:pt x="21590" y="12700"/>
                    <a:pt x="20320" y="13970"/>
                    <a:pt x="19050" y="15240"/>
                  </a:cubicBezTo>
                  <a:cubicBezTo>
                    <a:pt x="16510" y="16510"/>
                    <a:pt x="15240" y="16510"/>
                    <a:pt x="12700" y="16510"/>
                  </a:cubicBezTo>
                  <a:cubicBezTo>
                    <a:pt x="11430" y="16510"/>
                    <a:pt x="8890" y="16510"/>
                    <a:pt x="7620" y="15240"/>
                  </a:cubicBezTo>
                  <a:cubicBezTo>
                    <a:pt x="6350" y="15240"/>
                    <a:pt x="3810" y="13970"/>
                    <a:pt x="2540" y="12700"/>
                  </a:cubicBezTo>
                  <a:lnTo>
                    <a:pt x="0" y="11430"/>
                  </a:lnTo>
                  <a:lnTo>
                    <a:pt x="0" y="1905"/>
                  </a:lnTo>
                  <a:lnTo>
                    <a:pt x="3810" y="3810"/>
                  </a:lnTo>
                  <a:cubicBezTo>
                    <a:pt x="5080" y="5080"/>
                    <a:pt x="6350" y="5080"/>
                    <a:pt x="7620" y="6350"/>
                  </a:cubicBezTo>
                  <a:cubicBezTo>
                    <a:pt x="8890" y="6350"/>
                    <a:pt x="11430" y="7620"/>
                    <a:pt x="12700" y="7620"/>
                  </a:cubicBezTo>
                  <a:cubicBezTo>
                    <a:pt x="13970" y="7620"/>
                    <a:pt x="15240" y="6350"/>
                    <a:pt x="17780" y="5080"/>
                  </a:cubicBezTo>
                  <a:cubicBezTo>
                    <a:pt x="17780" y="3810"/>
                    <a:pt x="19050" y="2540"/>
                    <a:pt x="1905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09" name="Shape 1017"/>
            <p:cNvSpPr/>
            <p:nvPr/>
          </p:nvSpPr>
          <p:spPr>
            <a:xfrm>
              <a:off x="2807970" y="280670"/>
              <a:ext cx="30480" cy="69850"/>
            </a:xfrm>
            <a:custGeom>
              <a:avLst/>
              <a:gdLst/>
              <a:ahLst/>
              <a:cxnLst/>
              <a:rect l="0" t="0" r="0" b="0"/>
              <a:pathLst>
                <a:path w="30480" h="69850">
                  <a:moveTo>
                    <a:pt x="30480" y="0"/>
                  </a:moveTo>
                  <a:lnTo>
                    <a:pt x="30480" y="7620"/>
                  </a:lnTo>
                  <a:cubicBezTo>
                    <a:pt x="27940" y="7620"/>
                    <a:pt x="25400" y="8890"/>
                    <a:pt x="22860" y="10160"/>
                  </a:cubicBezTo>
                  <a:cubicBezTo>
                    <a:pt x="20320" y="10160"/>
                    <a:pt x="19050" y="11430"/>
                    <a:pt x="16510" y="13970"/>
                  </a:cubicBezTo>
                  <a:cubicBezTo>
                    <a:pt x="15240" y="16510"/>
                    <a:pt x="13970" y="19050"/>
                    <a:pt x="12700" y="21590"/>
                  </a:cubicBezTo>
                  <a:cubicBezTo>
                    <a:pt x="12700" y="25400"/>
                    <a:pt x="12700" y="29210"/>
                    <a:pt x="12700" y="34290"/>
                  </a:cubicBezTo>
                  <a:cubicBezTo>
                    <a:pt x="12700" y="39370"/>
                    <a:pt x="12700" y="44450"/>
                    <a:pt x="13970" y="48260"/>
                  </a:cubicBezTo>
                  <a:cubicBezTo>
                    <a:pt x="13970" y="50800"/>
                    <a:pt x="15240" y="53340"/>
                    <a:pt x="16510" y="55880"/>
                  </a:cubicBezTo>
                  <a:cubicBezTo>
                    <a:pt x="19050" y="58420"/>
                    <a:pt x="20320" y="59690"/>
                    <a:pt x="22860" y="59690"/>
                  </a:cubicBezTo>
                  <a:cubicBezTo>
                    <a:pt x="25400" y="60960"/>
                    <a:pt x="26670" y="60960"/>
                    <a:pt x="29210" y="60960"/>
                  </a:cubicBezTo>
                  <a:lnTo>
                    <a:pt x="30480" y="60778"/>
                  </a:lnTo>
                  <a:lnTo>
                    <a:pt x="30480" y="69850"/>
                  </a:lnTo>
                  <a:cubicBezTo>
                    <a:pt x="25400" y="69850"/>
                    <a:pt x="21590" y="68580"/>
                    <a:pt x="17780" y="67310"/>
                  </a:cubicBezTo>
                  <a:cubicBezTo>
                    <a:pt x="13970" y="66040"/>
                    <a:pt x="10160" y="63500"/>
                    <a:pt x="7620" y="60960"/>
                  </a:cubicBezTo>
                  <a:cubicBezTo>
                    <a:pt x="5080" y="58420"/>
                    <a:pt x="3810" y="54610"/>
                    <a:pt x="2540" y="50800"/>
                  </a:cubicBezTo>
                  <a:cubicBezTo>
                    <a:pt x="1270" y="45720"/>
                    <a:pt x="0" y="40640"/>
                    <a:pt x="0" y="34290"/>
                  </a:cubicBezTo>
                  <a:cubicBezTo>
                    <a:pt x="0" y="11430"/>
                    <a:pt x="10160" y="0"/>
                    <a:pt x="3048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10" name="Shape 1018"/>
            <p:cNvSpPr/>
            <p:nvPr/>
          </p:nvSpPr>
          <p:spPr>
            <a:xfrm>
              <a:off x="2838450" y="280670"/>
              <a:ext cx="30480" cy="69850"/>
            </a:xfrm>
            <a:custGeom>
              <a:avLst/>
              <a:gdLst/>
              <a:ahLst/>
              <a:cxnLst/>
              <a:rect l="0" t="0" r="0" b="0"/>
              <a:pathLst>
                <a:path w="30480" h="69850">
                  <a:moveTo>
                    <a:pt x="0" y="0"/>
                  </a:moveTo>
                  <a:cubicBezTo>
                    <a:pt x="5080" y="0"/>
                    <a:pt x="8890" y="1270"/>
                    <a:pt x="12700" y="2540"/>
                  </a:cubicBezTo>
                  <a:cubicBezTo>
                    <a:pt x="16510" y="3810"/>
                    <a:pt x="20320" y="6350"/>
                    <a:pt x="22860" y="8890"/>
                  </a:cubicBezTo>
                  <a:cubicBezTo>
                    <a:pt x="25400" y="11430"/>
                    <a:pt x="26670" y="15240"/>
                    <a:pt x="27940" y="19050"/>
                  </a:cubicBezTo>
                  <a:cubicBezTo>
                    <a:pt x="29210" y="24130"/>
                    <a:pt x="30480" y="29210"/>
                    <a:pt x="30480" y="34290"/>
                  </a:cubicBezTo>
                  <a:cubicBezTo>
                    <a:pt x="30480" y="45720"/>
                    <a:pt x="27940" y="55880"/>
                    <a:pt x="21590" y="60960"/>
                  </a:cubicBezTo>
                  <a:cubicBezTo>
                    <a:pt x="16510" y="67310"/>
                    <a:pt x="8890" y="69850"/>
                    <a:pt x="0" y="69850"/>
                  </a:cubicBezTo>
                  <a:lnTo>
                    <a:pt x="0" y="60778"/>
                  </a:lnTo>
                  <a:lnTo>
                    <a:pt x="7620" y="59690"/>
                  </a:lnTo>
                  <a:cubicBezTo>
                    <a:pt x="8890" y="59690"/>
                    <a:pt x="11430" y="58420"/>
                    <a:pt x="12700" y="55880"/>
                  </a:cubicBezTo>
                  <a:cubicBezTo>
                    <a:pt x="15240" y="53340"/>
                    <a:pt x="15240" y="50800"/>
                    <a:pt x="16510" y="48260"/>
                  </a:cubicBezTo>
                  <a:cubicBezTo>
                    <a:pt x="17780" y="44450"/>
                    <a:pt x="17780" y="39370"/>
                    <a:pt x="17780" y="34290"/>
                  </a:cubicBezTo>
                  <a:cubicBezTo>
                    <a:pt x="17780" y="29210"/>
                    <a:pt x="17780" y="25400"/>
                    <a:pt x="16510" y="21590"/>
                  </a:cubicBezTo>
                  <a:cubicBezTo>
                    <a:pt x="15240" y="19050"/>
                    <a:pt x="15240" y="15240"/>
                    <a:pt x="12700" y="13970"/>
                  </a:cubicBezTo>
                  <a:cubicBezTo>
                    <a:pt x="11430" y="11430"/>
                    <a:pt x="10160" y="10160"/>
                    <a:pt x="7620" y="10160"/>
                  </a:cubicBezTo>
                  <a:cubicBezTo>
                    <a:pt x="5080" y="8890"/>
                    <a:pt x="2540" y="7620"/>
                    <a:pt x="0" y="7620"/>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111" name="Rectangle 1019"/>
            <p:cNvSpPr/>
            <p:nvPr/>
          </p:nvSpPr>
          <p:spPr>
            <a:xfrm>
              <a:off x="1506220" y="3711407"/>
              <a:ext cx="509162"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12" name="Rectangle 1020"/>
            <p:cNvSpPr/>
            <p:nvPr/>
          </p:nvSpPr>
          <p:spPr>
            <a:xfrm>
              <a:off x="1889760" y="3711407"/>
              <a:ext cx="7280292"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t1            t2                                               Tempo                                                  tn</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41954731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EVENTOS</a:t>
            </a:r>
          </a:p>
        </p:txBody>
      </p:sp>
      <p:sp>
        <p:nvSpPr>
          <p:cNvPr id="3" name="Espaço Reservado para Conteúdo 2"/>
          <p:cNvSpPr>
            <a:spLocks noGrp="1"/>
          </p:cNvSpPr>
          <p:nvPr>
            <p:ph idx="1"/>
          </p:nvPr>
        </p:nvSpPr>
        <p:spPr/>
        <p:txBody>
          <a:bodyPr/>
          <a:lstStyle/>
          <a:p>
            <a:pPr lvl="0"/>
            <a:r>
              <a:rPr lang="pt-BR"/>
              <a:t>Em um RTOS, se criarmos tarefas que monopolizam a CPU, elas deverão ter sempre a menor prioridade, porque se elas tiverem uma prioridade mais alta, tarefas de menor prioridade nunca serão executadas.</a:t>
            </a:r>
          </a:p>
          <a:p>
            <a:pPr lvl="0"/>
            <a:r>
              <a:rPr lang="pt-BR"/>
              <a:t>Por isso, sempre que possível, as tarefas devem ser orientadas à eventos, ou seja, devem aguardar um evento para realizar o processamento.</a:t>
            </a:r>
          </a:p>
          <a:p>
            <a:endParaRPr lang="pt-BR" dirty="0"/>
          </a:p>
        </p:txBody>
      </p:sp>
    </p:spTree>
    <p:extLst>
      <p:ext uri="{BB962C8B-B14F-4D97-AF65-F5344CB8AC3E}">
        <p14:creationId xmlns:p14="http://schemas.microsoft.com/office/powerpoint/2010/main" val="28511451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TAREFA ORIENTADA À EVENTOS</a:t>
            </a:r>
          </a:p>
        </p:txBody>
      </p:sp>
      <p:sp>
        <p:nvSpPr>
          <p:cNvPr id="3" name="Espaço Reservado para Conteúdo 2"/>
          <p:cNvSpPr>
            <a:spLocks noGrp="1"/>
          </p:cNvSpPr>
          <p:nvPr>
            <p:ph sz="half" idx="2"/>
          </p:nvPr>
        </p:nvSpPr>
        <p:spPr/>
        <p:txBody>
          <a:bodyPr>
            <a:normAutofit/>
          </a:bodyPr>
          <a:lstStyle/>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ATaskFunction</a:t>
            </a:r>
            <a:r>
              <a:rPr lang="pt-BR" b="1" dirty="0">
                <a:solidFill>
                  <a:srgbClr val="000080"/>
                </a:solidFill>
                <a:highlight>
                  <a:srgbClr val="FFFFFF"/>
                </a:highlight>
              </a:rPr>
              <a:t>(</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pvParameters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wait_event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process_event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529999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ESTADO BLOCKED</a:t>
            </a:r>
          </a:p>
        </p:txBody>
      </p:sp>
      <p:sp>
        <p:nvSpPr>
          <p:cNvPr id="3" name="Espaço Reservado para Conteúdo 2"/>
          <p:cNvSpPr>
            <a:spLocks noGrp="1"/>
          </p:cNvSpPr>
          <p:nvPr>
            <p:ph idx="1"/>
          </p:nvPr>
        </p:nvSpPr>
        <p:spPr/>
        <p:txBody>
          <a:bodyPr/>
          <a:lstStyle/>
          <a:p>
            <a:pPr lvl="0"/>
            <a:r>
              <a:rPr lang="pt-BR" dirty="0"/>
              <a:t>Uma tarefa esperando um evento está no estado </a:t>
            </a:r>
            <a:r>
              <a:rPr lang="pt-BR" dirty="0" err="1">
                <a:latin typeface="Consolas" panose="020B0609020204030204" pitchFamily="49" charset="0"/>
              </a:rPr>
              <a:t>Blocked</a:t>
            </a:r>
            <a:r>
              <a:rPr lang="pt-BR" dirty="0"/>
              <a:t> ou bloqueada.</a:t>
            </a:r>
          </a:p>
          <a:p>
            <a:pPr lvl="0"/>
            <a:r>
              <a:rPr lang="pt-BR" dirty="0"/>
              <a:t>Um tarefa pode estar bloqueada aguardando dois tipos de eventos:</a:t>
            </a:r>
          </a:p>
          <a:p>
            <a:pPr lvl="1"/>
            <a:r>
              <a:rPr lang="pt-BR" dirty="0"/>
              <a:t>Eventos temporais: evento gerado pelo próprio </a:t>
            </a:r>
            <a:r>
              <a:rPr lang="pt-BR" dirty="0" err="1"/>
              <a:t>kernel</a:t>
            </a:r>
            <a:r>
              <a:rPr lang="pt-BR" dirty="0"/>
              <a:t>. </a:t>
            </a:r>
            <a:r>
              <a:rPr lang="pt-BR" dirty="0" err="1"/>
              <a:t>Ex</a:t>
            </a:r>
            <a:r>
              <a:rPr lang="pt-BR" dirty="0"/>
              <a:t>: rotinas de </a:t>
            </a:r>
            <a:r>
              <a:rPr lang="pt-BR" dirty="0" err="1"/>
              <a:t>delay</a:t>
            </a:r>
            <a:r>
              <a:rPr lang="pt-BR" dirty="0"/>
              <a:t>.</a:t>
            </a:r>
          </a:p>
          <a:p>
            <a:pPr lvl="1"/>
            <a:r>
              <a:rPr lang="pt-BR" dirty="0"/>
              <a:t>Eventos de sincronização: evento originado por uma outra tarefa ou interrupção. </a:t>
            </a:r>
            <a:r>
              <a:rPr lang="pt-BR" dirty="0" err="1"/>
              <a:t>Ex</a:t>
            </a:r>
            <a:r>
              <a:rPr lang="pt-BR" dirty="0"/>
              <a:t>: mecanismos de comunicação como </a:t>
            </a:r>
            <a:r>
              <a:rPr lang="pt-BR" dirty="0" err="1"/>
              <a:t>queues</a:t>
            </a:r>
            <a:r>
              <a:rPr lang="pt-BR" dirty="0"/>
              <a:t> e semáforos.</a:t>
            </a:r>
          </a:p>
          <a:p>
            <a:endParaRPr lang="pt-BR" dirty="0"/>
          </a:p>
        </p:txBody>
      </p:sp>
    </p:spTree>
    <p:extLst>
      <p:ext uri="{BB962C8B-B14F-4D97-AF65-F5344CB8AC3E}">
        <p14:creationId xmlns:p14="http://schemas.microsoft.com/office/powerpoint/2010/main" val="36333917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ROTINAS </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task.h</a:t>
            </a:r>
            <a:r>
              <a:rPr lang="pt-BR" dirty="0">
                <a:solidFill>
                  <a:srgbClr val="804000"/>
                </a:solidFill>
                <a:highlight>
                  <a:srgbClr val="FFFFFF"/>
                </a:highlight>
              </a:rPr>
              <a:t>"</a:t>
            </a:r>
          </a:p>
          <a:p>
            <a:endParaRPr lang="pt-BR" dirty="0">
              <a:solidFill>
                <a:srgbClr val="000000"/>
              </a:solidFill>
              <a:highlight>
                <a:srgbClr val="FFFFFF"/>
              </a:highlight>
            </a:endParaRPr>
          </a:p>
          <a:p>
            <a:r>
              <a:rPr lang="en-US" dirty="0">
                <a:solidFill>
                  <a:srgbClr val="008000"/>
                </a:solidFill>
                <a:highlight>
                  <a:srgbClr val="FFFFFF"/>
                </a:highlight>
              </a:rPr>
              <a:t>/* delay a task for a given number of ticks */</a:t>
            </a:r>
            <a:r>
              <a:rPr lang="en-US" dirty="0">
                <a:solidFill>
                  <a:srgbClr val="000000"/>
                </a:solidFill>
                <a:highlight>
                  <a:srgbClr val="FFFFFF"/>
                </a:highlight>
              </a:rPr>
              <a:t> </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vTaskDelay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xTicksToDelay</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8000"/>
                </a:solidFill>
                <a:highlight>
                  <a:srgbClr val="FFFFFF"/>
                </a:highlight>
              </a:rPr>
              <a:t>/* delay a task until a specified time */</a:t>
            </a:r>
            <a:endParaRPr lang="en-US"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vTaskDelayUntil</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pxPreviousWakeTime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xTimeIncrement</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14710994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en-US" dirty="0"/>
              <a:t>EXEMPLO ROTINA DELAY</a:t>
            </a:r>
            <a:endParaRPr lang="pt-BR" dirty="0"/>
          </a:p>
        </p:txBody>
      </p:sp>
      <p:sp>
        <p:nvSpPr>
          <p:cNvPr id="3" name="Espaço Reservado para Conteúdo 2"/>
          <p:cNvSpPr>
            <a:spLocks noGrp="1"/>
          </p:cNvSpPr>
          <p:nvPr>
            <p:ph sz="half" idx="2"/>
          </p:nvPr>
        </p:nvSpPr>
        <p:spPr/>
        <p:txBody>
          <a:bodyPr>
            <a:normAutofit/>
          </a:bodyPr>
          <a:lstStyle/>
          <a:p>
            <a:r>
              <a:rPr lang="pt-BR" dirty="0">
                <a:solidFill>
                  <a:srgbClr val="008000"/>
                </a:solidFill>
                <a:highlight>
                  <a:srgbClr val="FFFFFF"/>
                </a:highlight>
              </a:rPr>
              <a:t>/* do </a:t>
            </a:r>
            <a:r>
              <a:rPr lang="pt-BR" dirty="0" err="1">
                <a:solidFill>
                  <a:srgbClr val="008000"/>
                </a:solidFill>
                <a:highlight>
                  <a:srgbClr val="FFFFFF"/>
                </a:highlight>
              </a:rPr>
              <a:t>something</a:t>
            </a:r>
            <a:r>
              <a:rPr lang="pt-BR" dirty="0">
                <a:solidFill>
                  <a:srgbClr val="008000"/>
                </a:solidFill>
                <a:highlight>
                  <a:srgbClr val="FFFFFF"/>
                </a:highlight>
              </a:rPr>
              <a:t> </a:t>
            </a:r>
            <a:r>
              <a:rPr lang="pt-BR" dirty="0" err="1">
                <a:solidFill>
                  <a:srgbClr val="008000"/>
                </a:solidFill>
                <a:highlight>
                  <a:srgbClr val="FFFFFF"/>
                </a:highlight>
              </a:rPr>
              <a:t>every</a:t>
            </a:r>
            <a:r>
              <a:rPr lang="pt-BR" dirty="0">
                <a:solidFill>
                  <a:srgbClr val="008000"/>
                </a:solidFill>
                <a:highlight>
                  <a:srgbClr val="FFFFFF"/>
                </a:highlight>
              </a:rPr>
              <a:t> 500ms */</a:t>
            </a:r>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taskLed</a:t>
            </a:r>
            <a:r>
              <a:rPr lang="pt-BR" b="1" dirty="0">
                <a:solidFill>
                  <a:srgbClr val="000080"/>
                </a:solidFill>
                <a:highlight>
                  <a:srgbClr val="FFFFFF"/>
                </a:highlight>
              </a:rPr>
              <a:t>(</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pvParameters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do_something</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vTaskDelay</a:t>
            </a:r>
            <a:r>
              <a:rPr lang="en-US" b="1" dirty="0">
                <a:solidFill>
                  <a:srgbClr val="000080"/>
                </a:solidFill>
                <a:highlight>
                  <a:srgbClr val="FFFFFF"/>
                </a:highlight>
              </a:rPr>
              <a:t>(</a:t>
            </a:r>
            <a:r>
              <a:rPr lang="en-US" dirty="0">
                <a:solidFill>
                  <a:srgbClr val="FF0000"/>
                </a:solidFill>
                <a:highlight>
                  <a:srgbClr val="FFFFFF"/>
                </a:highlight>
              </a:rPr>
              <a:t>500</a:t>
            </a:r>
            <a:r>
              <a:rPr lang="en-US" b="1" dirty="0">
                <a:solidFill>
                  <a:srgbClr val="000080"/>
                </a:solidFill>
                <a:highlight>
                  <a:srgbClr val="FFFFFF"/>
                </a:highlight>
              </a:rPr>
              <a:t>/</a:t>
            </a:r>
            <a:r>
              <a:rPr lang="en-US" dirty="0" err="1">
                <a:solidFill>
                  <a:srgbClr val="000000"/>
                </a:solidFill>
                <a:highlight>
                  <a:srgbClr val="FFFFFF"/>
                </a:highlight>
              </a:rPr>
              <a:t>portTICK_PERIOD_MS</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8556532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ESTADO SUSPENDED</a:t>
            </a:r>
          </a:p>
        </p:txBody>
      </p:sp>
      <p:sp>
        <p:nvSpPr>
          <p:cNvPr id="3" name="Espaço Reservado para Conteúdo 2"/>
          <p:cNvSpPr>
            <a:spLocks noGrp="1"/>
          </p:cNvSpPr>
          <p:nvPr>
            <p:ph idx="1"/>
          </p:nvPr>
        </p:nvSpPr>
        <p:spPr/>
        <p:txBody>
          <a:bodyPr/>
          <a:lstStyle/>
          <a:p>
            <a:pPr lvl="0"/>
            <a:r>
              <a:rPr lang="pt-BR" dirty="0"/>
              <a:t>Tarefas no estado </a:t>
            </a:r>
            <a:r>
              <a:rPr lang="pt-BR" dirty="0" err="1"/>
              <a:t>Suspended</a:t>
            </a:r>
            <a:r>
              <a:rPr lang="pt-BR" dirty="0"/>
              <a:t> não são escalonadas (executadas) pelo kernel.</a:t>
            </a:r>
          </a:p>
          <a:p>
            <a:pPr lvl="0"/>
            <a:r>
              <a:rPr lang="pt-BR" dirty="0"/>
              <a:t>A única forma de uma tarefa entrar no estado </a:t>
            </a:r>
            <a:r>
              <a:rPr lang="pt-BR" dirty="0" err="1"/>
              <a:t>Suspended</a:t>
            </a:r>
            <a:r>
              <a:rPr lang="pt-BR" dirty="0"/>
              <a:t> é através da chamada à </a:t>
            </a:r>
            <a:r>
              <a:rPr lang="pt-BR" dirty="0" err="1">
                <a:latin typeface="Consolas" panose="020B0609020204030204" pitchFamily="49" charset="0"/>
              </a:rPr>
              <a:t>vTaskSuspend</a:t>
            </a:r>
            <a:r>
              <a:rPr lang="pt-BR" dirty="0">
                <a:latin typeface="Consolas" panose="020B0609020204030204" pitchFamily="49" charset="0"/>
              </a:rPr>
              <a:t>().</a:t>
            </a:r>
          </a:p>
          <a:p>
            <a:pPr lvl="0"/>
            <a:r>
              <a:rPr lang="pt-BR" dirty="0"/>
              <a:t>A única forma de uma tarefa sair do estado </a:t>
            </a:r>
            <a:r>
              <a:rPr lang="pt-BR" dirty="0" err="1"/>
              <a:t>Suspended</a:t>
            </a:r>
            <a:r>
              <a:rPr lang="pt-BR" dirty="0"/>
              <a:t> é através da chamada à </a:t>
            </a:r>
            <a:r>
              <a:rPr lang="pt-BR" dirty="0" err="1">
                <a:latin typeface="Consolas" panose="020B0609020204030204" pitchFamily="49" charset="0"/>
              </a:rPr>
              <a:t>vTaskResume</a:t>
            </a:r>
            <a:r>
              <a:rPr lang="pt-BR" dirty="0">
                <a:latin typeface="Consolas" panose="020B0609020204030204" pitchFamily="49" charset="0"/>
              </a:rPr>
              <a:t>().</a:t>
            </a:r>
          </a:p>
          <a:p>
            <a:endParaRPr lang="pt-BR" dirty="0"/>
          </a:p>
        </p:txBody>
      </p:sp>
    </p:spTree>
    <p:extLst>
      <p:ext uri="{BB962C8B-B14F-4D97-AF65-F5344CB8AC3E}">
        <p14:creationId xmlns:p14="http://schemas.microsoft.com/office/powerpoint/2010/main" val="28158953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ESTADO READY</a:t>
            </a:r>
          </a:p>
        </p:txBody>
      </p:sp>
      <p:sp>
        <p:nvSpPr>
          <p:cNvPr id="3" name="Espaço Reservado para Conteúdo 2"/>
          <p:cNvSpPr>
            <a:spLocks noGrp="1"/>
          </p:cNvSpPr>
          <p:nvPr>
            <p:ph idx="1"/>
          </p:nvPr>
        </p:nvSpPr>
        <p:spPr/>
        <p:txBody>
          <a:bodyPr/>
          <a:lstStyle/>
          <a:p>
            <a:pPr lvl="0"/>
            <a:r>
              <a:rPr lang="pt-BR"/>
              <a:t>Tarefas que não estão nos estados Blocked ou Suspended estão no estado Ready.</a:t>
            </a:r>
          </a:p>
          <a:p>
            <a:r>
              <a:rPr lang="pt-BR"/>
              <a:t>Estas tarefas estão aguardando na fila, prontas para serem selecionadas e executadas pelo escalonador.</a:t>
            </a:r>
            <a:endParaRPr lang="pt-BR" dirty="0"/>
          </a:p>
        </p:txBody>
      </p:sp>
    </p:spTree>
    <p:extLst>
      <p:ext uri="{BB962C8B-B14F-4D97-AF65-F5344CB8AC3E}">
        <p14:creationId xmlns:p14="http://schemas.microsoft.com/office/powerpoint/2010/main" val="181032700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DIAGRAMA DE ESTADOS DAS TAREFAS</a:t>
            </a:r>
          </a:p>
        </p:txBody>
      </p:sp>
      <p:pic>
        <p:nvPicPr>
          <p:cNvPr id="7" name="Espaço Reservado para Conteúdo 6">
            <a:extLst>
              <a:ext uri="{FF2B5EF4-FFF2-40B4-BE49-F238E27FC236}">
                <a16:creationId xmlns:a16="http://schemas.microsoft.com/office/drawing/2014/main" id="{0E27EF1C-FD97-4DFD-89AE-AAA9B95A772F}"/>
              </a:ext>
            </a:extLst>
          </p:cNvPr>
          <p:cNvPicPr>
            <a:picLocks noGrp="1" noChangeAspect="1"/>
          </p:cNvPicPr>
          <p:nvPr>
            <p:ph idx="1"/>
          </p:nvPr>
        </p:nvPicPr>
        <p:blipFill>
          <a:blip r:embed="rId2"/>
          <a:stretch>
            <a:fillRect/>
          </a:stretch>
        </p:blipFill>
        <p:spPr>
          <a:xfrm>
            <a:off x="2286000" y="1537806"/>
            <a:ext cx="4648200" cy="4925388"/>
          </a:xfrm>
          <a:prstGeom prst="rect">
            <a:avLst/>
          </a:prstGeom>
        </p:spPr>
      </p:pic>
    </p:spTree>
    <p:extLst>
      <p:ext uri="{BB962C8B-B14F-4D97-AF65-F5344CB8AC3E}">
        <p14:creationId xmlns:p14="http://schemas.microsoft.com/office/powerpoint/2010/main" val="124359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p:cNvSpPr>
            <a:spLocks noGrp="1"/>
          </p:cNvSpPr>
          <p:nvPr>
            <p:ph type="body" sz="quarter" idx="13"/>
          </p:nvPr>
        </p:nvSpPr>
        <p:spPr/>
        <p:txBody>
          <a:bodyPr/>
          <a:lstStyle/>
          <a:p>
            <a:r>
              <a:rPr lang="pt-BR" sz="1600" dirty="0">
                <a:solidFill>
                  <a:srgbClr val="8000FF"/>
                </a:solidFill>
                <a:highlight>
                  <a:srgbClr val="FFFFFF"/>
                </a:highlight>
              </a:rPr>
              <a:t>void</a:t>
            </a:r>
            <a:r>
              <a:rPr lang="pt-BR" sz="1600" dirty="0">
                <a:solidFill>
                  <a:srgbClr val="000000"/>
                </a:solidFill>
                <a:highlight>
                  <a:srgbClr val="FFFFFF"/>
                </a:highlight>
              </a:rPr>
              <a:t> main </a:t>
            </a:r>
            <a:r>
              <a:rPr lang="pt-BR" sz="1600" b="1" dirty="0">
                <a:solidFill>
                  <a:srgbClr val="000080"/>
                </a:solidFill>
                <a:highlight>
                  <a:srgbClr val="FFFFFF"/>
                </a:highlight>
              </a:rPr>
              <a:t>(</a:t>
            </a:r>
            <a:r>
              <a:rPr lang="pt-BR" sz="1600" dirty="0">
                <a:solidFill>
                  <a:srgbClr val="8000FF"/>
                </a:solidFill>
                <a:highlight>
                  <a:srgbClr val="FFFFFF"/>
                </a:highlight>
              </a:rPr>
              <a:t>void</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8000FF"/>
                </a:solidFill>
                <a:highlight>
                  <a:srgbClr val="FFFFFF"/>
                </a:highlight>
              </a:rPr>
              <a:t>char</a:t>
            </a:r>
            <a:r>
              <a:rPr lang="pt-BR" sz="1600" dirty="0">
                <a:solidFill>
                  <a:srgbClr val="000000"/>
                </a:solidFill>
                <a:highlight>
                  <a:srgbClr val="FFFFFF"/>
                </a:highlight>
              </a:rPr>
              <a:t> buffer</a:t>
            </a:r>
            <a:r>
              <a:rPr lang="pt-BR" sz="1600" b="1" dirty="0">
                <a:solidFill>
                  <a:srgbClr val="000080"/>
                </a:solidFill>
                <a:highlight>
                  <a:srgbClr val="FFFFFF"/>
                </a:highlight>
              </a:rPr>
              <a:t>[</a:t>
            </a:r>
            <a:r>
              <a:rPr lang="pt-BR" sz="1600" dirty="0">
                <a:solidFill>
                  <a:srgbClr val="FF0000"/>
                </a:solidFill>
                <a:highlight>
                  <a:srgbClr val="FFFFFF"/>
                </a:highlight>
              </a:rPr>
              <a:t>50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8000FF"/>
                </a:solidFill>
                <a:highlight>
                  <a:srgbClr val="FFFFFF"/>
                </a:highlight>
              </a:rPr>
              <a:t>char</a:t>
            </a:r>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b="1" dirty="0">
                <a:solidFill>
                  <a:srgbClr val="000080"/>
                </a:solidFill>
                <a:highlight>
                  <a:srgbClr val="FFFFFF"/>
                </a:highlight>
              </a:rPr>
              <a:t>=</a:t>
            </a:r>
            <a:r>
              <a:rPr lang="pt-BR" sz="1600" dirty="0">
                <a:solidFill>
                  <a:srgbClr val="FF0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8000FF"/>
                </a:solidFill>
                <a:highlight>
                  <a:srgbClr val="FFFFFF"/>
                </a:highlight>
              </a:rPr>
              <a:t>char</a:t>
            </a:r>
            <a:r>
              <a:rPr lang="pt-BR" sz="1600" dirty="0">
                <a:solidFill>
                  <a:srgbClr val="000000"/>
                </a:solidFill>
                <a:highlight>
                  <a:srgbClr val="FFFFFF"/>
                </a:highlight>
              </a:rPr>
              <a:t> data</a:t>
            </a:r>
            <a:r>
              <a:rPr lang="pt-BR" sz="1600" b="1" dirty="0">
                <a:solidFill>
                  <a:srgbClr val="000080"/>
                </a:solidFill>
                <a:highlight>
                  <a:srgbClr val="FFFFFF"/>
                </a:highlight>
              </a:rPr>
              <a:t>=</a:t>
            </a:r>
            <a:r>
              <a:rPr lang="pt-BR" sz="1600" dirty="0">
                <a:solidFill>
                  <a:srgbClr val="FF0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InicializaSerial</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FF"/>
                </a:solidFill>
                <a:highlight>
                  <a:srgbClr val="FFFFFF"/>
                </a:highlight>
              </a:rPr>
              <a:t>for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//aguarda o recebimento de um byte</a:t>
            </a:r>
          </a:p>
          <a:p>
            <a:r>
              <a:rPr lang="pt-BR" sz="1600" dirty="0">
                <a:solidFill>
                  <a:srgbClr val="000000"/>
                </a:solidFill>
                <a:highlight>
                  <a:srgbClr val="FFFFFF"/>
                </a:highlight>
              </a:rPr>
              <a:t>    </a:t>
            </a:r>
            <a:r>
              <a:rPr lang="pt-BR" sz="1600" b="1" dirty="0">
                <a:solidFill>
                  <a:srgbClr val="0000FF"/>
                </a:solidFill>
                <a:highlight>
                  <a:srgbClr val="FFFFFF"/>
                </a:highlight>
              </a:rPr>
              <a:t>do</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data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err="1">
                <a:solidFill>
                  <a:srgbClr val="000000"/>
                </a:solidFill>
                <a:highlight>
                  <a:srgbClr val="FFFFFF"/>
                </a:highlight>
              </a:rPr>
              <a:t>RecebeSerial</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b="1" dirty="0">
                <a:solidFill>
                  <a:srgbClr val="0000FF"/>
                </a:solidFill>
                <a:highlight>
                  <a:srgbClr val="FFFFFF"/>
                </a:highlight>
              </a:rPr>
              <a:t>while</a:t>
            </a:r>
            <a:r>
              <a:rPr lang="pt-BR" sz="1600" b="1" dirty="0">
                <a:solidFill>
                  <a:srgbClr val="000080"/>
                </a:solidFill>
                <a:highlight>
                  <a:srgbClr val="FFFFFF"/>
                </a:highlight>
              </a:rPr>
              <a:t>(</a:t>
            </a:r>
            <a:r>
              <a:rPr lang="pt-BR" sz="1600" dirty="0">
                <a:solidFill>
                  <a:srgbClr val="000000"/>
                </a:solidFill>
                <a:highlight>
                  <a:srgbClr val="FFFFFF"/>
                </a:highlight>
              </a:rPr>
              <a:t>data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0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//salva o novo byte no buffer</a:t>
            </a:r>
          </a:p>
          <a:p>
            <a:r>
              <a:rPr lang="pt-BR" sz="1600" dirty="0">
                <a:solidFill>
                  <a:srgbClr val="000000"/>
                </a:solidFill>
                <a:highlight>
                  <a:srgbClr val="FFFFFF"/>
                </a:highlight>
              </a:rPr>
              <a:t>    buffer</a:t>
            </a:r>
            <a:r>
              <a:rPr lang="pt-BR" sz="1600" b="1" dirty="0">
                <a:solidFill>
                  <a:srgbClr val="000080"/>
                </a:solidFill>
                <a:highlight>
                  <a:srgbClr val="FFFFFF"/>
                </a:highlight>
              </a:rPr>
              <a:t>[</a:t>
            </a:r>
            <a:r>
              <a:rPr lang="pt-BR" sz="1600" dirty="0" err="1">
                <a:solidFill>
                  <a:srgbClr val="000000"/>
                </a:solidFill>
                <a:highlight>
                  <a:srgbClr val="FFFFFF"/>
                </a:highlight>
              </a:rPr>
              <a:t>pos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data</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//teste para evitar overflow</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&gt;=</a:t>
            </a:r>
            <a:r>
              <a:rPr lang="pt-BR" sz="1600" dirty="0">
                <a:solidFill>
                  <a:srgbClr val="000000"/>
                </a:solidFill>
                <a:highlight>
                  <a:srgbClr val="FFFFFF"/>
                </a:highlight>
              </a:rPr>
              <a:t> </a:t>
            </a:r>
            <a:r>
              <a:rPr lang="pt-BR" sz="1600" dirty="0">
                <a:solidFill>
                  <a:srgbClr val="FF0000"/>
                </a:solidFill>
                <a:highlight>
                  <a:srgbClr val="FFFFFF"/>
                </a:highlight>
              </a:rPr>
              <a:t>50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0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p>
          <a:p>
            <a:r>
              <a:rPr lang="pt-BR" sz="1600" dirty="0">
                <a:solidFill>
                  <a:srgbClr val="000000"/>
                </a:solidFill>
                <a:highlight>
                  <a:srgbClr val="FFFFFF"/>
                </a:highlight>
              </a:rPr>
              <a:t>    </a:t>
            </a:r>
            <a:r>
              <a:rPr lang="pt-BR" sz="1600" dirty="0">
                <a:solidFill>
                  <a:srgbClr val="008000"/>
                </a:solidFill>
                <a:highlight>
                  <a:srgbClr val="FFFFFF"/>
                </a:highlight>
              </a:rPr>
              <a:t>//se chegou o </a:t>
            </a:r>
            <a:r>
              <a:rPr lang="pt-BR" sz="1600" dirty="0" err="1">
                <a:solidFill>
                  <a:srgbClr val="008000"/>
                </a:solidFill>
                <a:highlight>
                  <a:srgbClr val="FFFFFF"/>
                </a:highlight>
              </a:rPr>
              <a:t>caracter</a:t>
            </a:r>
            <a:r>
              <a:rPr lang="pt-BR" sz="1600" dirty="0">
                <a:solidFill>
                  <a:srgbClr val="008000"/>
                </a:solidFill>
                <a:highlight>
                  <a:srgbClr val="FFFFFF"/>
                </a:highlight>
              </a:rPr>
              <a:t> de fim de linha executa a ação</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data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'\n'</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//verificação se não houve erros na recepção da mensagem</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err="1">
                <a:solidFill>
                  <a:srgbClr val="000000"/>
                </a:solidFill>
                <a:highlight>
                  <a:srgbClr val="FFFFFF"/>
                </a:highlight>
              </a:rPr>
              <a:t>VerificaCRC</a:t>
            </a:r>
            <a:r>
              <a:rPr lang="pt-BR" sz="1600" b="1" dirty="0">
                <a:solidFill>
                  <a:srgbClr val="000080"/>
                </a:solidFill>
                <a:highlight>
                  <a:srgbClr val="FFFFFF"/>
                </a:highlight>
              </a:rPr>
              <a:t>(</a:t>
            </a:r>
            <a:r>
              <a:rPr lang="pt-BR" sz="1600" dirty="0">
                <a:solidFill>
                  <a:srgbClr val="000000"/>
                </a:solidFill>
                <a:highlight>
                  <a:srgbClr val="FFFFFF"/>
                </a:highlight>
              </a:rPr>
              <a:t>buffer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ExecutaAcao</a:t>
            </a:r>
            <a:r>
              <a:rPr lang="pt-BR" sz="1600" b="1" dirty="0">
                <a:solidFill>
                  <a:srgbClr val="000080"/>
                </a:solidFill>
                <a:highlight>
                  <a:srgbClr val="FFFFFF"/>
                </a:highlight>
              </a:rPr>
              <a:t>(</a:t>
            </a:r>
            <a:r>
              <a:rPr lang="pt-BR" sz="1600" dirty="0">
                <a:solidFill>
                  <a:srgbClr val="000000"/>
                </a:solidFill>
                <a:highlight>
                  <a:srgbClr val="FFFFFF"/>
                </a:highlight>
              </a:rPr>
              <a:t>buffer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0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b="1" dirty="0">
                <a:solidFill>
                  <a:srgbClr val="000080"/>
                </a:solidFill>
                <a:highlight>
                  <a:srgbClr val="FFFFFF"/>
                </a:highlight>
              </a:rPr>
              <a:t>}</a:t>
            </a:r>
            <a:endParaRPr lang="pt-BR" sz="1600" dirty="0"/>
          </a:p>
        </p:txBody>
      </p:sp>
      <p:sp>
        <p:nvSpPr>
          <p:cNvPr id="9" name="Título 8">
            <a:extLst>
              <a:ext uri="{FF2B5EF4-FFF2-40B4-BE49-F238E27FC236}">
                <a16:creationId xmlns:a16="http://schemas.microsoft.com/office/drawing/2014/main" id="{CDD221AC-E3E3-4D8A-B9B5-B20EC2E76D78}"/>
              </a:ext>
            </a:extLst>
          </p:cNvPr>
          <p:cNvSpPr>
            <a:spLocks noGrp="1"/>
          </p:cNvSpPr>
          <p:nvPr>
            <p:ph type="title"/>
          </p:nvPr>
        </p:nvSpPr>
        <p:spPr/>
        <p:txBody>
          <a:bodyPr/>
          <a:lstStyle/>
          <a:p>
            <a:r>
              <a:rPr lang="pt-BR" dirty="0"/>
              <a:t>Recepção de dados no single loop</a:t>
            </a:r>
          </a:p>
        </p:txBody>
      </p:sp>
    </p:spTree>
    <p:extLst>
      <p:ext uri="{BB962C8B-B14F-4D97-AF65-F5344CB8AC3E}">
        <p14:creationId xmlns:p14="http://schemas.microsoft.com/office/powerpoint/2010/main" val="145698881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 1</a:t>
            </a:r>
          </a:p>
        </p:txBody>
      </p:sp>
      <p:sp>
        <p:nvSpPr>
          <p:cNvPr id="3" name="Espaço Reservado para Conteúdo 2"/>
          <p:cNvSpPr>
            <a:spLocks noGrp="1"/>
          </p:cNvSpPr>
          <p:nvPr>
            <p:ph type="body" idx="1"/>
          </p:nvPr>
        </p:nvSpPr>
        <p:spPr/>
        <p:txBody>
          <a:bodyPr/>
          <a:lstStyle/>
          <a:p>
            <a:r>
              <a:rPr lang="pt-BR" dirty="0"/>
              <a:t>Criando e manipulando tarefas com o </a:t>
            </a:r>
            <a:r>
              <a:rPr lang="pt-BR" dirty="0" err="1"/>
              <a:t>FreeRTOS</a:t>
            </a:r>
            <a:endParaRPr lang="pt-BR" dirty="0"/>
          </a:p>
        </p:txBody>
      </p:sp>
    </p:spTree>
    <p:extLst>
      <p:ext uri="{BB962C8B-B14F-4D97-AF65-F5344CB8AC3E}">
        <p14:creationId xmlns:p14="http://schemas.microsoft.com/office/powerpoint/2010/main" val="1085231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Queue</a:t>
            </a:r>
            <a:endParaRPr lang="pt-BR" dirty="0"/>
          </a:p>
        </p:txBody>
      </p:sp>
      <p:sp>
        <p:nvSpPr>
          <p:cNvPr id="3" name="Espaço Reservado para Conteúdo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1960676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Uma aplicação com o FreeRTOS é estruturada através de um conjunto de tarefas que rodam de forma independente.</a:t>
            </a:r>
          </a:p>
          <a:p>
            <a:pPr lvl="0"/>
            <a:r>
              <a:rPr lang="pt-BR"/>
              <a:t>É bem provável que estas tarefas precisem se comunicar entre si.</a:t>
            </a:r>
          </a:p>
          <a:p>
            <a:pPr lvl="0"/>
            <a:r>
              <a:rPr lang="pt-BR"/>
              <a:t>O queue é um mecanismo de comunicação (troca de mensagens) entre tarefas ou entre uma tarefa e uma interrupção.</a:t>
            </a:r>
          </a:p>
          <a:p>
            <a:endParaRPr lang="pt-BR" dirty="0"/>
          </a:p>
        </p:txBody>
      </p:sp>
      <p:sp>
        <p:nvSpPr>
          <p:cNvPr id="2" name="Título 1"/>
          <p:cNvSpPr>
            <a:spLocks noGrp="1"/>
          </p:cNvSpPr>
          <p:nvPr>
            <p:ph type="title"/>
          </p:nvPr>
        </p:nvSpPr>
        <p:spPr/>
        <p:txBody>
          <a:bodyPr/>
          <a:lstStyle/>
          <a:p>
            <a:r>
              <a:rPr lang="pt-BR" dirty="0"/>
              <a:t>GERENCIAMENTO DE QUEUE</a:t>
            </a:r>
          </a:p>
        </p:txBody>
      </p:sp>
    </p:spTree>
    <p:extLst>
      <p:ext uri="{BB962C8B-B14F-4D97-AF65-F5344CB8AC3E}">
        <p14:creationId xmlns:p14="http://schemas.microsoft.com/office/powerpoint/2010/main" val="11646341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grpSp>
        <p:nvGrpSpPr>
          <p:cNvPr id="4" name="Group 23665"/>
          <p:cNvGrpSpPr/>
          <p:nvPr/>
        </p:nvGrpSpPr>
        <p:grpSpPr>
          <a:xfrm>
            <a:off x="395605" y="2618422"/>
            <a:ext cx="8352790" cy="1621155"/>
            <a:chOff x="0" y="0"/>
            <a:chExt cx="8352790" cy="1621181"/>
          </a:xfrm>
        </p:grpSpPr>
        <p:sp>
          <p:nvSpPr>
            <p:cNvPr id="5" name="Shape 1813"/>
            <p:cNvSpPr/>
            <p:nvPr/>
          </p:nvSpPr>
          <p:spPr>
            <a:xfrm>
              <a:off x="0" y="109881"/>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1815"/>
            <p:cNvSpPr/>
            <p:nvPr/>
          </p:nvSpPr>
          <p:spPr>
            <a:xfrm>
              <a:off x="0" y="109881"/>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1816"/>
            <p:cNvSpPr/>
            <p:nvPr/>
          </p:nvSpPr>
          <p:spPr>
            <a:xfrm>
              <a:off x="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1817"/>
            <p:cNvSpPr/>
            <p:nvPr/>
          </p:nvSpPr>
          <p:spPr>
            <a:xfrm>
              <a:off x="208788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1819"/>
            <p:cNvSpPr/>
            <p:nvPr/>
          </p:nvSpPr>
          <p:spPr>
            <a:xfrm>
              <a:off x="6264910" y="109881"/>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1821"/>
            <p:cNvSpPr/>
            <p:nvPr/>
          </p:nvSpPr>
          <p:spPr>
            <a:xfrm>
              <a:off x="6264910" y="109881"/>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1822"/>
            <p:cNvSpPr/>
            <p:nvPr/>
          </p:nvSpPr>
          <p:spPr>
            <a:xfrm>
              <a:off x="626491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1823"/>
            <p:cNvSpPr/>
            <p:nvPr/>
          </p:nvSpPr>
          <p:spPr>
            <a:xfrm>
              <a:off x="835279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364"/>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1825"/>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1826"/>
            <p:cNvSpPr/>
            <p:nvPr/>
          </p:nvSpPr>
          <p:spPr>
            <a:xfrm>
              <a:off x="2673350" y="2178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1827"/>
            <p:cNvSpPr/>
            <p:nvPr/>
          </p:nvSpPr>
          <p:spPr>
            <a:xfrm>
              <a:off x="5769610" y="7207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1828"/>
            <p:cNvSpPr/>
            <p:nvPr/>
          </p:nvSpPr>
          <p:spPr>
            <a:xfrm>
              <a:off x="652780" y="798906"/>
              <a:ext cx="113497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3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1829"/>
            <p:cNvSpPr/>
            <p:nvPr/>
          </p:nvSpPr>
          <p:spPr>
            <a:xfrm>
              <a:off x="6953250" y="798906"/>
              <a:ext cx="113649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4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Shape 1830"/>
            <p:cNvSpPr/>
            <p:nvPr/>
          </p:nvSpPr>
          <p:spPr>
            <a:xfrm>
              <a:off x="2087880" y="1334160"/>
              <a:ext cx="3418840" cy="1270"/>
            </a:xfrm>
            <a:custGeom>
              <a:avLst/>
              <a:gdLst/>
              <a:ahLst/>
              <a:cxnLst/>
              <a:rect l="0" t="0" r="0" b="0"/>
              <a:pathLst>
                <a:path w="3418840" h="1270">
                  <a:moveTo>
                    <a:pt x="0" y="0"/>
                  </a:moveTo>
                  <a:lnTo>
                    <a:pt x="3418840" y="127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0" name="Shape 1831"/>
            <p:cNvSpPr/>
            <p:nvPr/>
          </p:nvSpPr>
          <p:spPr>
            <a:xfrm>
              <a:off x="5509260" y="786791"/>
              <a:ext cx="1270" cy="551180"/>
            </a:xfrm>
            <a:custGeom>
              <a:avLst/>
              <a:gdLst/>
              <a:ahLst/>
              <a:cxnLst/>
              <a:rect l="0" t="0" r="0" b="0"/>
              <a:pathLst>
                <a:path w="1270" h="551180">
                  <a:moveTo>
                    <a:pt x="0" y="551180"/>
                  </a:moveTo>
                  <a:lnTo>
                    <a:pt x="1270" y="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1" name="Shape 1832"/>
            <p:cNvSpPr/>
            <p:nvPr/>
          </p:nvSpPr>
          <p:spPr>
            <a:xfrm>
              <a:off x="5472430" y="715671"/>
              <a:ext cx="76200" cy="76200"/>
            </a:xfrm>
            <a:custGeom>
              <a:avLst/>
              <a:gdLst/>
              <a:ahLst/>
              <a:cxnLst/>
              <a:rect l="0" t="0" r="0" b="0"/>
              <a:pathLst>
                <a:path w="76200" h="76200">
                  <a:moveTo>
                    <a:pt x="38100" y="0"/>
                  </a:moveTo>
                  <a:lnTo>
                    <a:pt x="76200" y="76200"/>
                  </a:lnTo>
                  <a:lnTo>
                    <a:pt x="0" y="76200"/>
                  </a:lnTo>
                  <a:lnTo>
                    <a:pt x="3810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22" name="Rectangle 1833"/>
            <p:cNvSpPr/>
            <p:nvPr/>
          </p:nvSpPr>
          <p:spPr>
            <a:xfrm>
              <a:off x="3977640" y="0"/>
              <a:ext cx="728340"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QUEUE</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3" name="Rectangle 1834"/>
            <p:cNvSpPr/>
            <p:nvPr/>
          </p:nvSpPr>
          <p:spPr>
            <a:xfrm>
              <a:off x="3653790" y="1107163"/>
              <a:ext cx="552876"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a:solidFill>
                    <a:srgbClr val="F68209"/>
                  </a:solidFill>
                  <a:effectLst/>
                  <a:latin typeface="Liberation Sans" panose="020B0604020202020204" pitchFamily="34" charset="0"/>
                  <a:ea typeface="Liberation Sans" panose="020B0604020202020204" pitchFamily="34" charset="0"/>
                </a:rPr>
                <a:t>Send</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4" name="Shape 24375"/>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5" name="Shape 1836"/>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6" name="Shape 1837"/>
            <p:cNvSpPr/>
            <p:nvPr/>
          </p:nvSpPr>
          <p:spPr>
            <a:xfrm>
              <a:off x="274701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7" name="Shape 1838"/>
            <p:cNvSpPr/>
            <p:nvPr/>
          </p:nvSpPr>
          <p:spPr>
            <a:xfrm>
              <a:off x="317881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8" name="Shape 24376"/>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9" name="Shape 1840"/>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0" name="Shape 1841"/>
            <p:cNvSpPr/>
            <p:nvPr/>
          </p:nvSpPr>
          <p:spPr>
            <a:xfrm>
              <a:off x="32499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1" name="Shape 1842"/>
            <p:cNvSpPr/>
            <p:nvPr/>
          </p:nvSpPr>
          <p:spPr>
            <a:xfrm>
              <a:off x="36817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2" name="Shape 24377"/>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3" name="Shape 1844"/>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4" name="Shape 1845"/>
            <p:cNvSpPr/>
            <p:nvPr/>
          </p:nvSpPr>
          <p:spPr>
            <a:xfrm>
              <a:off x="375285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5" name="Shape 1846"/>
            <p:cNvSpPr/>
            <p:nvPr/>
          </p:nvSpPr>
          <p:spPr>
            <a:xfrm>
              <a:off x="418465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6" name="Shape 24378"/>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7" name="Shape 1848"/>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8" name="Shape 1849"/>
            <p:cNvSpPr/>
            <p:nvPr/>
          </p:nvSpPr>
          <p:spPr>
            <a:xfrm>
              <a:off x="425577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9" name="Shape 1850"/>
            <p:cNvSpPr/>
            <p:nvPr/>
          </p:nvSpPr>
          <p:spPr>
            <a:xfrm>
              <a:off x="468757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0" name="Shape 24379"/>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1" name="Shape 1852"/>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2" name="Shape 1853"/>
            <p:cNvSpPr/>
            <p:nvPr/>
          </p:nvSpPr>
          <p:spPr>
            <a:xfrm>
              <a:off x="476123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3" name="Shape 1854"/>
            <p:cNvSpPr/>
            <p:nvPr/>
          </p:nvSpPr>
          <p:spPr>
            <a:xfrm>
              <a:off x="519303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4" name="Shape 24380"/>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5" name="Shape 1856"/>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6" name="Shape 1857"/>
            <p:cNvSpPr/>
            <p:nvPr/>
          </p:nvSpPr>
          <p:spPr>
            <a:xfrm>
              <a:off x="52565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7" name="Shape 1858"/>
            <p:cNvSpPr/>
            <p:nvPr/>
          </p:nvSpPr>
          <p:spPr>
            <a:xfrm>
              <a:off x="56883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8" name="Shape 24381"/>
            <p:cNvSpPr/>
            <p:nvPr/>
          </p:nvSpPr>
          <p:spPr>
            <a:xfrm>
              <a:off x="5327650" y="325781"/>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9" name="Rectangle 1860"/>
            <p:cNvSpPr/>
            <p:nvPr/>
          </p:nvSpPr>
          <p:spPr>
            <a:xfrm>
              <a:off x="5417820" y="389479"/>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3</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23442901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ítulo 51"/>
          <p:cNvSpPr>
            <a:spLocks noGrp="1"/>
          </p:cNvSpPr>
          <p:nvPr>
            <p:ph type="title"/>
          </p:nvPr>
        </p:nvSpPr>
        <p:spPr/>
        <p:txBody>
          <a:bodyPr/>
          <a:lstStyle/>
          <a:p>
            <a:r>
              <a:rPr lang="pt-BR" dirty="0"/>
              <a:t>EXEMPLO</a:t>
            </a:r>
          </a:p>
        </p:txBody>
      </p:sp>
      <p:grpSp>
        <p:nvGrpSpPr>
          <p:cNvPr id="4" name="Group 23668"/>
          <p:cNvGrpSpPr/>
          <p:nvPr/>
        </p:nvGrpSpPr>
        <p:grpSpPr>
          <a:xfrm>
            <a:off x="395605" y="2618422"/>
            <a:ext cx="8352790" cy="1621155"/>
            <a:chOff x="0" y="0"/>
            <a:chExt cx="8352790" cy="1621181"/>
          </a:xfrm>
        </p:grpSpPr>
        <p:sp>
          <p:nvSpPr>
            <p:cNvPr id="5" name="Shape 1876"/>
            <p:cNvSpPr/>
            <p:nvPr/>
          </p:nvSpPr>
          <p:spPr>
            <a:xfrm>
              <a:off x="0" y="109881"/>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1878"/>
            <p:cNvSpPr/>
            <p:nvPr/>
          </p:nvSpPr>
          <p:spPr>
            <a:xfrm>
              <a:off x="0" y="109881"/>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1879"/>
            <p:cNvSpPr/>
            <p:nvPr/>
          </p:nvSpPr>
          <p:spPr>
            <a:xfrm>
              <a:off x="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1880"/>
            <p:cNvSpPr/>
            <p:nvPr/>
          </p:nvSpPr>
          <p:spPr>
            <a:xfrm>
              <a:off x="208788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1882"/>
            <p:cNvSpPr/>
            <p:nvPr/>
          </p:nvSpPr>
          <p:spPr>
            <a:xfrm>
              <a:off x="6264910" y="109881"/>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1884"/>
            <p:cNvSpPr/>
            <p:nvPr/>
          </p:nvSpPr>
          <p:spPr>
            <a:xfrm>
              <a:off x="6264910" y="109881"/>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1885"/>
            <p:cNvSpPr/>
            <p:nvPr/>
          </p:nvSpPr>
          <p:spPr>
            <a:xfrm>
              <a:off x="626491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1886"/>
            <p:cNvSpPr/>
            <p:nvPr/>
          </p:nvSpPr>
          <p:spPr>
            <a:xfrm>
              <a:off x="835279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400"/>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1888"/>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1889"/>
            <p:cNvSpPr/>
            <p:nvPr/>
          </p:nvSpPr>
          <p:spPr>
            <a:xfrm>
              <a:off x="2673350" y="2178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1890"/>
            <p:cNvSpPr/>
            <p:nvPr/>
          </p:nvSpPr>
          <p:spPr>
            <a:xfrm>
              <a:off x="5769610" y="7207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1891"/>
            <p:cNvSpPr/>
            <p:nvPr/>
          </p:nvSpPr>
          <p:spPr>
            <a:xfrm>
              <a:off x="652780" y="798906"/>
              <a:ext cx="113497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3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1892"/>
            <p:cNvSpPr/>
            <p:nvPr/>
          </p:nvSpPr>
          <p:spPr>
            <a:xfrm>
              <a:off x="6953250" y="798906"/>
              <a:ext cx="113649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4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Shape 1893"/>
            <p:cNvSpPr/>
            <p:nvPr/>
          </p:nvSpPr>
          <p:spPr>
            <a:xfrm>
              <a:off x="2087880" y="1334160"/>
              <a:ext cx="2880360" cy="1270"/>
            </a:xfrm>
            <a:custGeom>
              <a:avLst/>
              <a:gdLst/>
              <a:ahLst/>
              <a:cxnLst/>
              <a:rect l="0" t="0" r="0" b="0"/>
              <a:pathLst>
                <a:path w="2880360" h="1270">
                  <a:moveTo>
                    <a:pt x="0" y="0"/>
                  </a:moveTo>
                  <a:lnTo>
                    <a:pt x="2880360" y="127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0" name="Shape 1894"/>
            <p:cNvSpPr/>
            <p:nvPr/>
          </p:nvSpPr>
          <p:spPr>
            <a:xfrm>
              <a:off x="4969510" y="786791"/>
              <a:ext cx="1270" cy="551180"/>
            </a:xfrm>
            <a:custGeom>
              <a:avLst/>
              <a:gdLst/>
              <a:ahLst/>
              <a:cxnLst/>
              <a:rect l="0" t="0" r="0" b="0"/>
              <a:pathLst>
                <a:path w="1270" h="551180">
                  <a:moveTo>
                    <a:pt x="0" y="551180"/>
                  </a:moveTo>
                  <a:lnTo>
                    <a:pt x="1270" y="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1" name="Shape 1895"/>
            <p:cNvSpPr/>
            <p:nvPr/>
          </p:nvSpPr>
          <p:spPr>
            <a:xfrm>
              <a:off x="4932680" y="715671"/>
              <a:ext cx="76200" cy="76200"/>
            </a:xfrm>
            <a:custGeom>
              <a:avLst/>
              <a:gdLst/>
              <a:ahLst/>
              <a:cxnLst/>
              <a:rect l="0" t="0" r="0" b="0"/>
              <a:pathLst>
                <a:path w="76200" h="76200">
                  <a:moveTo>
                    <a:pt x="38100" y="0"/>
                  </a:moveTo>
                  <a:lnTo>
                    <a:pt x="76200" y="76200"/>
                  </a:lnTo>
                  <a:lnTo>
                    <a:pt x="0" y="76200"/>
                  </a:lnTo>
                  <a:lnTo>
                    <a:pt x="3810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22" name="Rectangle 1896"/>
            <p:cNvSpPr/>
            <p:nvPr/>
          </p:nvSpPr>
          <p:spPr>
            <a:xfrm>
              <a:off x="3977640" y="0"/>
              <a:ext cx="728340"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QUEUE</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3" name="Rectangle 1897"/>
            <p:cNvSpPr/>
            <p:nvPr/>
          </p:nvSpPr>
          <p:spPr>
            <a:xfrm>
              <a:off x="3402330" y="1107163"/>
              <a:ext cx="551458"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a:solidFill>
                    <a:srgbClr val="F68209"/>
                  </a:solidFill>
                  <a:effectLst/>
                  <a:latin typeface="Liberation Sans" panose="020B0604020202020204" pitchFamily="34" charset="0"/>
                  <a:ea typeface="Liberation Sans" panose="020B0604020202020204" pitchFamily="34" charset="0"/>
                </a:rPr>
                <a:t>Send</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4" name="Shape 24411"/>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5" name="Shape 1899"/>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6" name="Shape 1900"/>
            <p:cNvSpPr/>
            <p:nvPr/>
          </p:nvSpPr>
          <p:spPr>
            <a:xfrm>
              <a:off x="274701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7" name="Shape 1901"/>
            <p:cNvSpPr/>
            <p:nvPr/>
          </p:nvSpPr>
          <p:spPr>
            <a:xfrm>
              <a:off x="317881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8" name="Shape 24412"/>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9" name="Shape 1903"/>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0" name="Shape 1904"/>
            <p:cNvSpPr/>
            <p:nvPr/>
          </p:nvSpPr>
          <p:spPr>
            <a:xfrm>
              <a:off x="32499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1" name="Shape 1905"/>
            <p:cNvSpPr/>
            <p:nvPr/>
          </p:nvSpPr>
          <p:spPr>
            <a:xfrm>
              <a:off x="36817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2" name="Shape 24413"/>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3" name="Shape 1907"/>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4" name="Shape 1908"/>
            <p:cNvSpPr/>
            <p:nvPr/>
          </p:nvSpPr>
          <p:spPr>
            <a:xfrm>
              <a:off x="375285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5" name="Shape 1909"/>
            <p:cNvSpPr/>
            <p:nvPr/>
          </p:nvSpPr>
          <p:spPr>
            <a:xfrm>
              <a:off x="418465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6" name="Shape 24414"/>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7" name="Shape 1911"/>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8" name="Shape 1912"/>
            <p:cNvSpPr/>
            <p:nvPr/>
          </p:nvSpPr>
          <p:spPr>
            <a:xfrm>
              <a:off x="425577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9" name="Shape 1913"/>
            <p:cNvSpPr/>
            <p:nvPr/>
          </p:nvSpPr>
          <p:spPr>
            <a:xfrm>
              <a:off x="468757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0" name="Shape 24415"/>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1" name="Shape 1915"/>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2" name="Shape 1916"/>
            <p:cNvSpPr/>
            <p:nvPr/>
          </p:nvSpPr>
          <p:spPr>
            <a:xfrm>
              <a:off x="476123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3" name="Shape 1917"/>
            <p:cNvSpPr/>
            <p:nvPr/>
          </p:nvSpPr>
          <p:spPr>
            <a:xfrm>
              <a:off x="519303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4" name="Shape 24416"/>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5" name="Shape 1919"/>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6" name="Shape 1920"/>
            <p:cNvSpPr/>
            <p:nvPr/>
          </p:nvSpPr>
          <p:spPr>
            <a:xfrm>
              <a:off x="52565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7" name="Shape 1921"/>
            <p:cNvSpPr/>
            <p:nvPr/>
          </p:nvSpPr>
          <p:spPr>
            <a:xfrm>
              <a:off x="56883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8" name="Shape 24417"/>
            <p:cNvSpPr/>
            <p:nvPr/>
          </p:nvSpPr>
          <p:spPr>
            <a:xfrm>
              <a:off x="5327650" y="325781"/>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9" name="Rectangle 1923"/>
            <p:cNvSpPr/>
            <p:nvPr/>
          </p:nvSpPr>
          <p:spPr>
            <a:xfrm>
              <a:off x="5417820" y="389479"/>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3</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50" name="Shape 24418"/>
            <p:cNvSpPr/>
            <p:nvPr/>
          </p:nvSpPr>
          <p:spPr>
            <a:xfrm>
              <a:off x="4824730" y="325781"/>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51" name="Rectangle 1925"/>
            <p:cNvSpPr/>
            <p:nvPr/>
          </p:nvSpPr>
          <p:spPr>
            <a:xfrm>
              <a:off x="4914900" y="389479"/>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8</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13629204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ítulo 51"/>
          <p:cNvSpPr>
            <a:spLocks noGrp="1"/>
          </p:cNvSpPr>
          <p:nvPr>
            <p:ph type="title"/>
          </p:nvPr>
        </p:nvSpPr>
        <p:spPr/>
        <p:txBody>
          <a:bodyPr/>
          <a:lstStyle/>
          <a:p>
            <a:r>
              <a:rPr lang="pt-BR" dirty="0"/>
              <a:t>EXEMPLO</a:t>
            </a:r>
          </a:p>
        </p:txBody>
      </p:sp>
      <p:grpSp>
        <p:nvGrpSpPr>
          <p:cNvPr id="4" name="Group 23670"/>
          <p:cNvGrpSpPr/>
          <p:nvPr/>
        </p:nvGrpSpPr>
        <p:grpSpPr>
          <a:xfrm>
            <a:off x="395605" y="2618422"/>
            <a:ext cx="8352790" cy="1621155"/>
            <a:chOff x="0" y="0"/>
            <a:chExt cx="8352790" cy="1621181"/>
          </a:xfrm>
        </p:grpSpPr>
        <p:sp>
          <p:nvSpPr>
            <p:cNvPr id="5" name="Shape 1941"/>
            <p:cNvSpPr/>
            <p:nvPr/>
          </p:nvSpPr>
          <p:spPr>
            <a:xfrm>
              <a:off x="0" y="109881"/>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1943"/>
            <p:cNvSpPr/>
            <p:nvPr/>
          </p:nvSpPr>
          <p:spPr>
            <a:xfrm>
              <a:off x="0" y="109881"/>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1944"/>
            <p:cNvSpPr/>
            <p:nvPr/>
          </p:nvSpPr>
          <p:spPr>
            <a:xfrm>
              <a:off x="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1945"/>
            <p:cNvSpPr/>
            <p:nvPr/>
          </p:nvSpPr>
          <p:spPr>
            <a:xfrm>
              <a:off x="208788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1947"/>
            <p:cNvSpPr/>
            <p:nvPr/>
          </p:nvSpPr>
          <p:spPr>
            <a:xfrm>
              <a:off x="6264910" y="109881"/>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1949"/>
            <p:cNvSpPr/>
            <p:nvPr/>
          </p:nvSpPr>
          <p:spPr>
            <a:xfrm>
              <a:off x="6264910" y="109881"/>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1950"/>
            <p:cNvSpPr/>
            <p:nvPr/>
          </p:nvSpPr>
          <p:spPr>
            <a:xfrm>
              <a:off x="6264910" y="1098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1951"/>
            <p:cNvSpPr/>
            <p:nvPr/>
          </p:nvSpPr>
          <p:spPr>
            <a:xfrm>
              <a:off x="8352790" y="16211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438"/>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1953"/>
            <p:cNvSpPr/>
            <p:nvPr/>
          </p:nvSpPr>
          <p:spPr>
            <a:xfrm>
              <a:off x="2673350" y="217831"/>
              <a:ext cx="3096260" cy="502920"/>
            </a:xfrm>
            <a:custGeom>
              <a:avLst/>
              <a:gdLst/>
              <a:ahLst/>
              <a:cxnLst/>
              <a:rect l="0" t="0" r="0" b="0"/>
              <a:pathLst>
                <a:path w="3096260" h="502920">
                  <a:moveTo>
                    <a:pt x="0" y="0"/>
                  </a:moveTo>
                  <a:lnTo>
                    <a:pt x="3096260" y="0"/>
                  </a:lnTo>
                  <a:lnTo>
                    <a:pt x="309626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1954"/>
            <p:cNvSpPr/>
            <p:nvPr/>
          </p:nvSpPr>
          <p:spPr>
            <a:xfrm>
              <a:off x="2673350" y="2178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1955"/>
            <p:cNvSpPr/>
            <p:nvPr/>
          </p:nvSpPr>
          <p:spPr>
            <a:xfrm>
              <a:off x="5769610" y="7207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1956"/>
            <p:cNvSpPr/>
            <p:nvPr/>
          </p:nvSpPr>
          <p:spPr>
            <a:xfrm>
              <a:off x="652780" y="798906"/>
              <a:ext cx="113497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3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1957"/>
            <p:cNvSpPr/>
            <p:nvPr/>
          </p:nvSpPr>
          <p:spPr>
            <a:xfrm>
              <a:off x="6953250" y="798906"/>
              <a:ext cx="113649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4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Shape 1958"/>
            <p:cNvSpPr/>
            <p:nvPr/>
          </p:nvSpPr>
          <p:spPr>
            <a:xfrm>
              <a:off x="5472430" y="1334160"/>
              <a:ext cx="829310" cy="1270"/>
            </a:xfrm>
            <a:custGeom>
              <a:avLst/>
              <a:gdLst/>
              <a:ahLst/>
              <a:cxnLst/>
              <a:rect l="0" t="0" r="0" b="0"/>
              <a:pathLst>
                <a:path w="829310" h="1270">
                  <a:moveTo>
                    <a:pt x="0" y="0"/>
                  </a:moveTo>
                  <a:lnTo>
                    <a:pt x="829310" y="127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0" name="Shape 1959"/>
            <p:cNvSpPr/>
            <p:nvPr/>
          </p:nvSpPr>
          <p:spPr>
            <a:xfrm>
              <a:off x="5472430" y="786791"/>
              <a:ext cx="1270" cy="551180"/>
            </a:xfrm>
            <a:custGeom>
              <a:avLst/>
              <a:gdLst/>
              <a:ahLst/>
              <a:cxnLst/>
              <a:rect l="0" t="0" r="0" b="0"/>
              <a:pathLst>
                <a:path w="1270" h="551180">
                  <a:moveTo>
                    <a:pt x="0" y="551180"/>
                  </a:moveTo>
                  <a:lnTo>
                    <a:pt x="1270" y="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21" name="Shape 1960"/>
            <p:cNvSpPr/>
            <p:nvPr/>
          </p:nvSpPr>
          <p:spPr>
            <a:xfrm>
              <a:off x="5435600" y="715671"/>
              <a:ext cx="76200" cy="76200"/>
            </a:xfrm>
            <a:custGeom>
              <a:avLst/>
              <a:gdLst/>
              <a:ahLst/>
              <a:cxnLst/>
              <a:rect l="0" t="0" r="0" b="0"/>
              <a:pathLst>
                <a:path w="76200" h="76200">
                  <a:moveTo>
                    <a:pt x="38100" y="0"/>
                  </a:moveTo>
                  <a:lnTo>
                    <a:pt x="76200" y="76200"/>
                  </a:lnTo>
                  <a:lnTo>
                    <a:pt x="0" y="76200"/>
                  </a:lnTo>
                  <a:lnTo>
                    <a:pt x="3810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22" name="Rectangle 1961"/>
            <p:cNvSpPr/>
            <p:nvPr/>
          </p:nvSpPr>
          <p:spPr>
            <a:xfrm>
              <a:off x="3977640" y="0"/>
              <a:ext cx="728340"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QUEUE</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3" name="Rectangle 1962"/>
            <p:cNvSpPr/>
            <p:nvPr/>
          </p:nvSpPr>
          <p:spPr>
            <a:xfrm>
              <a:off x="5562600" y="1105893"/>
              <a:ext cx="858164"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a:solidFill>
                    <a:srgbClr val="F68209"/>
                  </a:solidFill>
                  <a:effectLst/>
                  <a:latin typeface="Liberation Sans" panose="020B0604020202020204" pitchFamily="34" charset="0"/>
                  <a:ea typeface="Liberation Sans" panose="020B0604020202020204" pitchFamily="34" charset="0"/>
                </a:rPr>
                <a:t>Receive</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4" name="Shape 24449"/>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5" name="Shape 1964"/>
            <p:cNvSpPr/>
            <p:nvPr/>
          </p:nvSpPr>
          <p:spPr>
            <a:xfrm>
              <a:off x="274701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6" name="Shape 1965"/>
            <p:cNvSpPr/>
            <p:nvPr/>
          </p:nvSpPr>
          <p:spPr>
            <a:xfrm>
              <a:off x="274701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7" name="Shape 1966"/>
            <p:cNvSpPr/>
            <p:nvPr/>
          </p:nvSpPr>
          <p:spPr>
            <a:xfrm>
              <a:off x="317881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8" name="Shape 24450"/>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9" name="Shape 1968"/>
            <p:cNvSpPr/>
            <p:nvPr/>
          </p:nvSpPr>
          <p:spPr>
            <a:xfrm>
              <a:off x="32499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0" name="Shape 1969"/>
            <p:cNvSpPr/>
            <p:nvPr/>
          </p:nvSpPr>
          <p:spPr>
            <a:xfrm>
              <a:off x="32499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1" name="Shape 1970"/>
            <p:cNvSpPr/>
            <p:nvPr/>
          </p:nvSpPr>
          <p:spPr>
            <a:xfrm>
              <a:off x="36817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2" name="Shape 24451"/>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3" name="Shape 1972"/>
            <p:cNvSpPr/>
            <p:nvPr/>
          </p:nvSpPr>
          <p:spPr>
            <a:xfrm>
              <a:off x="375285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4" name="Shape 1973"/>
            <p:cNvSpPr/>
            <p:nvPr/>
          </p:nvSpPr>
          <p:spPr>
            <a:xfrm>
              <a:off x="375285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5" name="Shape 1974"/>
            <p:cNvSpPr/>
            <p:nvPr/>
          </p:nvSpPr>
          <p:spPr>
            <a:xfrm>
              <a:off x="418465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6" name="Shape 24452"/>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37" name="Shape 1976"/>
            <p:cNvSpPr/>
            <p:nvPr/>
          </p:nvSpPr>
          <p:spPr>
            <a:xfrm>
              <a:off x="425577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8" name="Shape 1977"/>
            <p:cNvSpPr/>
            <p:nvPr/>
          </p:nvSpPr>
          <p:spPr>
            <a:xfrm>
              <a:off x="425577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9" name="Shape 1978"/>
            <p:cNvSpPr/>
            <p:nvPr/>
          </p:nvSpPr>
          <p:spPr>
            <a:xfrm>
              <a:off x="468757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0" name="Shape 24453"/>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1" name="Shape 1980"/>
            <p:cNvSpPr/>
            <p:nvPr/>
          </p:nvSpPr>
          <p:spPr>
            <a:xfrm>
              <a:off x="4761230" y="28768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2" name="Shape 1981"/>
            <p:cNvSpPr/>
            <p:nvPr/>
          </p:nvSpPr>
          <p:spPr>
            <a:xfrm>
              <a:off x="4761230" y="28768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3" name="Shape 1982"/>
            <p:cNvSpPr/>
            <p:nvPr/>
          </p:nvSpPr>
          <p:spPr>
            <a:xfrm>
              <a:off x="5193030" y="6483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4" name="Shape 24454"/>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5" name="Shape 1984"/>
            <p:cNvSpPr/>
            <p:nvPr/>
          </p:nvSpPr>
          <p:spPr>
            <a:xfrm>
              <a:off x="5256530" y="288951"/>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6" name="Shape 1985"/>
            <p:cNvSpPr/>
            <p:nvPr/>
          </p:nvSpPr>
          <p:spPr>
            <a:xfrm>
              <a:off x="5256530" y="28895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7" name="Shape 1986"/>
            <p:cNvSpPr/>
            <p:nvPr/>
          </p:nvSpPr>
          <p:spPr>
            <a:xfrm>
              <a:off x="5688330" y="6496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48" name="Shape 24455"/>
            <p:cNvSpPr/>
            <p:nvPr/>
          </p:nvSpPr>
          <p:spPr>
            <a:xfrm>
              <a:off x="5327650" y="325781"/>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49" name="Rectangle 1988"/>
            <p:cNvSpPr/>
            <p:nvPr/>
          </p:nvSpPr>
          <p:spPr>
            <a:xfrm>
              <a:off x="5417820" y="389479"/>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3</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50" name="Shape 24456"/>
            <p:cNvSpPr/>
            <p:nvPr/>
          </p:nvSpPr>
          <p:spPr>
            <a:xfrm>
              <a:off x="4824730" y="325781"/>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51" name="Rectangle 1990"/>
            <p:cNvSpPr/>
            <p:nvPr/>
          </p:nvSpPr>
          <p:spPr>
            <a:xfrm>
              <a:off x="4914900" y="389479"/>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8</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27847356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ítulo 48"/>
          <p:cNvSpPr>
            <a:spLocks noGrp="1"/>
          </p:cNvSpPr>
          <p:nvPr>
            <p:ph type="title"/>
          </p:nvPr>
        </p:nvSpPr>
        <p:spPr/>
        <p:txBody>
          <a:bodyPr/>
          <a:lstStyle/>
          <a:p>
            <a:r>
              <a:rPr lang="pt-BR" dirty="0"/>
              <a:t>EXEMPLO</a:t>
            </a:r>
          </a:p>
        </p:txBody>
      </p:sp>
      <p:grpSp>
        <p:nvGrpSpPr>
          <p:cNvPr id="50" name="Group 23672"/>
          <p:cNvGrpSpPr/>
          <p:nvPr/>
        </p:nvGrpSpPr>
        <p:grpSpPr>
          <a:xfrm>
            <a:off x="395605" y="2724150"/>
            <a:ext cx="8352790" cy="1511300"/>
            <a:chOff x="0" y="0"/>
            <a:chExt cx="8352790" cy="1511300"/>
          </a:xfrm>
        </p:grpSpPr>
        <p:sp>
          <p:nvSpPr>
            <p:cNvPr id="51" name="Shape 2006"/>
            <p:cNvSpPr/>
            <p:nvPr/>
          </p:nvSpPr>
          <p:spPr>
            <a:xfrm>
              <a:off x="0" y="0"/>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52" name="Shape 2008"/>
            <p:cNvSpPr/>
            <p:nvPr/>
          </p:nvSpPr>
          <p:spPr>
            <a:xfrm>
              <a:off x="0" y="0"/>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669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669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461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3360"/>
                  </a:lnTo>
                  <a:lnTo>
                    <a:pt x="1938020" y="1488440"/>
                  </a:lnTo>
                  <a:lnTo>
                    <a:pt x="1926590" y="1493520"/>
                  </a:lnTo>
                  <a:lnTo>
                    <a:pt x="1913890" y="1497330"/>
                  </a:lnTo>
                  <a:lnTo>
                    <a:pt x="1901190" y="1501140"/>
                  </a:lnTo>
                  <a:lnTo>
                    <a:pt x="1888490" y="1504950"/>
                  </a:lnTo>
                  <a:lnTo>
                    <a:pt x="1875790" y="1507490"/>
                  </a:lnTo>
                  <a:lnTo>
                    <a:pt x="1861820" y="1508760"/>
                  </a:lnTo>
                  <a:lnTo>
                    <a:pt x="1849120" y="1510030"/>
                  </a:lnTo>
                  <a:lnTo>
                    <a:pt x="1836420" y="1510030"/>
                  </a:lnTo>
                  <a:lnTo>
                    <a:pt x="251460" y="1511300"/>
                  </a:lnTo>
                  <a:lnTo>
                    <a:pt x="251460" y="1511300"/>
                  </a:lnTo>
                  <a:lnTo>
                    <a:pt x="238760" y="1510030"/>
                  </a:lnTo>
                  <a:lnTo>
                    <a:pt x="226060" y="151003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764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461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3" name="Shape 2009"/>
            <p:cNvSpPr/>
            <p:nvPr/>
          </p:nvSpPr>
          <p:spPr>
            <a:xfrm>
              <a:off x="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4" name="Shape 2010"/>
            <p:cNvSpPr/>
            <p:nvPr/>
          </p:nvSpPr>
          <p:spPr>
            <a:xfrm>
              <a:off x="208788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5" name="Shape 2012"/>
            <p:cNvSpPr/>
            <p:nvPr/>
          </p:nvSpPr>
          <p:spPr>
            <a:xfrm>
              <a:off x="6264910" y="0"/>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56" name="Shape 2014"/>
            <p:cNvSpPr/>
            <p:nvPr/>
          </p:nvSpPr>
          <p:spPr>
            <a:xfrm>
              <a:off x="6264910" y="0"/>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669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669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461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3360"/>
                  </a:lnTo>
                  <a:lnTo>
                    <a:pt x="1938020" y="1488440"/>
                  </a:lnTo>
                  <a:lnTo>
                    <a:pt x="1925320" y="1493520"/>
                  </a:lnTo>
                  <a:lnTo>
                    <a:pt x="1912620" y="1497330"/>
                  </a:lnTo>
                  <a:lnTo>
                    <a:pt x="1901190" y="1501140"/>
                  </a:lnTo>
                  <a:lnTo>
                    <a:pt x="1887220" y="1504950"/>
                  </a:lnTo>
                  <a:lnTo>
                    <a:pt x="1874520" y="1507490"/>
                  </a:lnTo>
                  <a:lnTo>
                    <a:pt x="1861820" y="1508760"/>
                  </a:lnTo>
                  <a:lnTo>
                    <a:pt x="1849120" y="1510030"/>
                  </a:lnTo>
                  <a:lnTo>
                    <a:pt x="1835150" y="1510030"/>
                  </a:lnTo>
                  <a:lnTo>
                    <a:pt x="251460" y="1511300"/>
                  </a:lnTo>
                  <a:lnTo>
                    <a:pt x="251460" y="1511300"/>
                  </a:lnTo>
                  <a:lnTo>
                    <a:pt x="238760" y="1510030"/>
                  </a:lnTo>
                  <a:lnTo>
                    <a:pt x="224790" y="151003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764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461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7" name="Shape 2015"/>
            <p:cNvSpPr/>
            <p:nvPr/>
          </p:nvSpPr>
          <p:spPr>
            <a:xfrm>
              <a:off x="626491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8" name="Shape 2016"/>
            <p:cNvSpPr/>
            <p:nvPr/>
          </p:nvSpPr>
          <p:spPr>
            <a:xfrm>
              <a:off x="835279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59" name="Shape 24476"/>
            <p:cNvSpPr/>
            <p:nvPr/>
          </p:nvSpPr>
          <p:spPr>
            <a:xfrm>
              <a:off x="2673350" y="107950"/>
              <a:ext cx="3096260" cy="502920"/>
            </a:xfrm>
            <a:custGeom>
              <a:avLst/>
              <a:gdLst/>
              <a:ahLst/>
              <a:cxnLst/>
              <a:rect l="0" t="0" r="0" b="0"/>
              <a:pathLst>
                <a:path w="3096260" h="502920">
                  <a:moveTo>
                    <a:pt x="0" y="0"/>
                  </a:moveTo>
                  <a:lnTo>
                    <a:pt x="3096260" y="0"/>
                  </a:lnTo>
                  <a:lnTo>
                    <a:pt x="309626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0" name="Shape 2018"/>
            <p:cNvSpPr/>
            <p:nvPr/>
          </p:nvSpPr>
          <p:spPr>
            <a:xfrm>
              <a:off x="2673350" y="107950"/>
              <a:ext cx="3096260" cy="502920"/>
            </a:xfrm>
            <a:custGeom>
              <a:avLst/>
              <a:gdLst/>
              <a:ahLst/>
              <a:cxnLst/>
              <a:rect l="0" t="0" r="0" b="0"/>
              <a:pathLst>
                <a:path w="3096260" h="502920">
                  <a:moveTo>
                    <a:pt x="0" y="0"/>
                  </a:moveTo>
                  <a:lnTo>
                    <a:pt x="3096260" y="0"/>
                  </a:lnTo>
                  <a:lnTo>
                    <a:pt x="309626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61" name="Shape 2019"/>
            <p:cNvSpPr/>
            <p:nvPr/>
          </p:nvSpPr>
          <p:spPr>
            <a:xfrm>
              <a:off x="2673350" y="1079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62" name="Shape 2020"/>
            <p:cNvSpPr/>
            <p:nvPr/>
          </p:nvSpPr>
          <p:spPr>
            <a:xfrm>
              <a:off x="5769610" y="6108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63" name="Rectangle 2021"/>
            <p:cNvSpPr/>
            <p:nvPr/>
          </p:nvSpPr>
          <p:spPr>
            <a:xfrm>
              <a:off x="652780" y="689026"/>
              <a:ext cx="113497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3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64" name="Rectangle 2022"/>
            <p:cNvSpPr/>
            <p:nvPr/>
          </p:nvSpPr>
          <p:spPr>
            <a:xfrm>
              <a:off x="6953250" y="689026"/>
              <a:ext cx="1136494"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TAREFA</a:t>
              </a:r>
              <a:r>
                <a:rPr lang="pt-BR" sz="1800" spc="40">
                  <a:solidFill>
                    <a:srgbClr val="F68209"/>
                  </a:solidFill>
                  <a:effectLst/>
                  <a:latin typeface="Calibri" panose="020F0502020204030204" pitchFamily="34" charset="0"/>
                  <a:ea typeface="Calibri" panose="020F0502020204030204" pitchFamily="34" charset="0"/>
                </a:rPr>
                <a:t> </a:t>
              </a:r>
              <a:r>
                <a:rPr lang="pt-BR" sz="1800">
                  <a:solidFill>
                    <a:srgbClr val="F68209"/>
                  </a:solidFill>
                  <a:effectLst/>
                  <a:latin typeface="Calibri" panose="020F0502020204030204" pitchFamily="34" charset="0"/>
                  <a:ea typeface="Calibri" panose="020F0502020204030204" pitchFamily="34" charset="0"/>
                </a:rPr>
                <a:t>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65" name="Shape 2023"/>
            <p:cNvSpPr/>
            <p:nvPr/>
          </p:nvSpPr>
          <p:spPr>
            <a:xfrm>
              <a:off x="5472430" y="676910"/>
              <a:ext cx="1270" cy="551180"/>
            </a:xfrm>
            <a:custGeom>
              <a:avLst/>
              <a:gdLst/>
              <a:ahLst/>
              <a:cxnLst/>
              <a:rect l="0" t="0" r="0" b="0"/>
              <a:pathLst>
                <a:path w="1270" h="551180">
                  <a:moveTo>
                    <a:pt x="0" y="551180"/>
                  </a:moveTo>
                  <a:lnTo>
                    <a:pt x="1270" y="0"/>
                  </a:lnTo>
                </a:path>
              </a:pathLst>
            </a:custGeom>
            <a:ln w="9345" cap="flat">
              <a:round/>
            </a:ln>
          </p:spPr>
          <p:style>
            <a:lnRef idx="1">
              <a:srgbClr val="04215B"/>
            </a:lnRef>
            <a:fillRef idx="0">
              <a:srgbClr val="000000">
                <a:alpha val="0"/>
              </a:srgbClr>
            </a:fillRef>
            <a:effectRef idx="0">
              <a:scrgbClr r="0" g="0" b="0"/>
            </a:effectRef>
            <a:fontRef idx="none"/>
          </p:style>
          <p:txBody>
            <a:bodyPr/>
            <a:lstStyle/>
            <a:p>
              <a:endParaRPr lang="pt-BR"/>
            </a:p>
          </p:txBody>
        </p:sp>
        <p:sp>
          <p:nvSpPr>
            <p:cNvPr id="66" name="Shape 2024"/>
            <p:cNvSpPr/>
            <p:nvPr/>
          </p:nvSpPr>
          <p:spPr>
            <a:xfrm>
              <a:off x="5435600" y="605790"/>
              <a:ext cx="76200" cy="76200"/>
            </a:xfrm>
            <a:custGeom>
              <a:avLst/>
              <a:gdLst/>
              <a:ahLst/>
              <a:cxnLst/>
              <a:rect l="0" t="0" r="0" b="0"/>
              <a:pathLst>
                <a:path w="76200" h="76200">
                  <a:moveTo>
                    <a:pt x="38100" y="0"/>
                  </a:moveTo>
                  <a:lnTo>
                    <a:pt x="76200" y="76200"/>
                  </a:lnTo>
                  <a:lnTo>
                    <a:pt x="0" y="76200"/>
                  </a:lnTo>
                  <a:lnTo>
                    <a:pt x="3810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7" name="Shape 24485"/>
            <p:cNvSpPr/>
            <p:nvPr/>
          </p:nvSpPr>
          <p:spPr>
            <a:xfrm>
              <a:off x="2747010" y="17907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68" name="Shape 2027"/>
            <p:cNvSpPr/>
            <p:nvPr/>
          </p:nvSpPr>
          <p:spPr>
            <a:xfrm>
              <a:off x="2747010" y="17907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69" name="Shape 2028"/>
            <p:cNvSpPr/>
            <p:nvPr/>
          </p:nvSpPr>
          <p:spPr>
            <a:xfrm>
              <a:off x="2747010" y="1790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0" name="Shape 2029"/>
            <p:cNvSpPr/>
            <p:nvPr/>
          </p:nvSpPr>
          <p:spPr>
            <a:xfrm>
              <a:off x="3178810" y="5397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1" name="Shape 24486"/>
            <p:cNvSpPr/>
            <p:nvPr/>
          </p:nvSpPr>
          <p:spPr>
            <a:xfrm>
              <a:off x="3249930" y="17907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72" name="Shape 2031"/>
            <p:cNvSpPr/>
            <p:nvPr/>
          </p:nvSpPr>
          <p:spPr>
            <a:xfrm>
              <a:off x="3249930" y="17907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3" name="Shape 2032"/>
            <p:cNvSpPr/>
            <p:nvPr/>
          </p:nvSpPr>
          <p:spPr>
            <a:xfrm>
              <a:off x="3249930" y="1790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4" name="Shape 2033"/>
            <p:cNvSpPr/>
            <p:nvPr/>
          </p:nvSpPr>
          <p:spPr>
            <a:xfrm>
              <a:off x="3681730" y="5397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5" name="Shape 24487"/>
            <p:cNvSpPr/>
            <p:nvPr/>
          </p:nvSpPr>
          <p:spPr>
            <a:xfrm>
              <a:off x="3752850" y="17907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76" name="Shape 2035"/>
            <p:cNvSpPr/>
            <p:nvPr/>
          </p:nvSpPr>
          <p:spPr>
            <a:xfrm>
              <a:off x="3752850" y="17907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7" name="Shape 2036"/>
            <p:cNvSpPr/>
            <p:nvPr/>
          </p:nvSpPr>
          <p:spPr>
            <a:xfrm>
              <a:off x="3752850" y="1790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8" name="Shape 2037"/>
            <p:cNvSpPr/>
            <p:nvPr/>
          </p:nvSpPr>
          <p:spPr>
            <a:xfrm>
              <a:off x="4184650" y="5397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9" name="Shape 24488"/>
            <p:cNvSpPr/>
            <p:nvPr/>
          </p:nvSpPr>
          <p:spPr>
            <a:xfrm>
              <a:off x="4255770" y="17780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80" name="Shape 2039"/>
            <p:cNvSpPr/>
            <p:nvPr/>
          </p:nvSpPr>
          <p:spPr>
            <a:xfrm>
              <a:off x="4255770" y="17780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1" name="Shape 2040"/>
            <p:cNvSpPr/>
            <p:nvPr/>
          </p:nvSpPr>
          <p:spPr>
            <a:xfrm>
              <a:off x="4255770" y="1778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2" name="Shape 2041"/>
            <p:cNvSpPr/>
            <p:nvPr/>
          </p:nvSpPr>
          <p:spPr>
            <a:xfrm>
              <a:off x="4687570" y="53848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3" name="Shape 24489"/>
            <p:cNvSpPr/>
            <p:nvPr/>
          </p:nvSpPr>
          <p:spPr>
            <a:xfrm>
              <a:off x="4761230" y="17780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84" name="Shape 2043"/>
            <p:cNvSpPr/>
            <p:nvPr/>
          </p:nvSpPr>
          <p:spPr>
            <a:xfrm>
              <a:off x="4761230" y="17780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5" name="Shape 2044"/>
            <p:cNvSpPr/>
            <p:nvPr/>
          </p:nvSpPr>
          <p:spPr>
            <a:xfrm>
              <a:off x="4761230" y="1778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6" name="Shape 2045"/>
            <p:cNvSpPr/>
            <p:nvPr/>
          </p:nvSpPr>
          <p:spPr>
            <a:xfrm>
              <a:off x="5193030" y="53848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7" name="Shape 24490"/>
            <p:cNvSpPr/>
            <p:nvPr/>
          </p:nvSpPr>
          <p:spPr>
            <a:xfrm>
              <a:off x="5256530" y="179070"/>
              <a:ext cx="431800" cy="360680"/>
            </a:xfrm>
            <a:custGeom>
              <a:avLst/>
              <a:gdLst/>
              <a:ahLst/>
              <a:cxnLst/>
              <a:rect l="0" t="0" r="0" b="0"/>
              <a:pathLst>
                <a:path w="431800" h="360680">
                  <a:moveTo>
                    <a:pt x="0" y="0"/>
                  </a:moveTo>
                  <a:lnTo>
                    <a:pt x="431800" y="0"/>
                  </a:lnTo>
                  <a:lnTo>
                    <a:pt x="431800" y="360680"/>
                  </a:lnTo>
                  <a:lnTo>
                    <a:pt x="0" y="3606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88" name="Shape 2047"/>
            <p:cNvSpPr/>
            <p:nvPr/>
          </p:nvSpPr>
          <p:spPr>
            <a:xfrm>
              <a:off x="5256530" y="179070"/>
              <a:ext cx="431800" cy="360680"/>
            </a:xfrm>
            <a:custGeom>
              <a:avLst/>
              <a:gdLst/>
              <a:ahLst/>
              <a:cxnLst/>
              <a:rect l="0" t="0" r="0" b="0"/>
              <a:pathLst>
                <a:path w="431800" h="360680">
                  <a:moveTo>
                    <a:pt x="0" y="0"/>
                  </a:moveTo>
                  <a:lnTo>
                    <a:pt x="431800" y="0"/>
                  </a:lnTo>
                  <a:lnTo>
                    <a:pt x="431800" y="360680"/>
                  </a:lnTo>
                  <a:lnTo>
                    <a:pt x="0" y="36068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9" name="Shape 2048"/>
            <p:cNvSpPr/>
            <p:nvPr/>
          </p:nvSpPr>
          <p:spPr>
            <a:xfrm>
              <a:off x="5256530" y="1790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0" name="Shape 2049"/>
            <p:cNvSpPr/>
            <p:nvPr/>
          </p:nvSpPr>
          <p:spPr>
            <a:xfrm>
              <a:off x="5688330" y="5397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1" name="Shape 24491"/>
            <p:cNvSpPr/>
            <p:nvPr/>
          </p:nvSpPr>
          <p:spPr>
            <a:xfrm>
              <a:off x="5327650" y="215900"/>
              <a:ext cx="323850" cy="316230"/>
            </a:xfrm>
            <a:custGeom>
              <a:avLst/>
              <a:gdLst/>
              <a:ahLst/>
              <a:cxnLst/>
              <a:rect l="0" t="0" r="0" b="0"/>
              <a:pathLst>
                <a:path w="323850" h="316230">
                  <a:moveTo>
                    <a:pt x="0" y="0"/>
                  </a:moveTo>
                  <a:lnTo>
                    <a:pt x="323850" y="0"/>
                  </a:lnTo>
                  <a:lnTo>
                    <a:pt x="323850" y="316230"/>
                  </a:lnTo>
                  <a:lnTo>
                    <a:pt x="0" y="31623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92" name="Rectangle 2051"/>
            <p:cNvSpPr/>
            <p:nvPr/>
          </p:nvSpPr>
          <p:spPr>
            <a:xfrm>
              <a:off x="5417820" y="279598"/>
              <a:ext cx="150262" cy="30192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Liberation Sans" panose="020B0604020202020204" pitchFamily="34" charset="0"/>
                  <a:ea typeface="Liberation Sans" panose="020B0604020202020204" pitchFamily="34" charset="0"/>
                </a:rPr>
                <a:t>8</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93" name="Shape 2052"/>
            <p:cNvSpPr/>
            <p:nvPr/>
          </p:nvSpPr>
          <p:spPr>
            <a:xfrm>
              <a:off x="5035550" y="1224280"/>
              <a:ext cx="441960" cy="1270"/>
            </a:xfrm>
            <a:custGeom>
              <a:avLst/>
              <a:gdLst/>
              <a:ahLst/>
              <a:cxnLst/>
              <a:rect l="0" t="0" r="0" b="0"/>
              <a:pathLst>
                <a:path w="441960" h="1270">
                  <a:moveTo>
                    <a:pt x="441960" y="0"/>
                  </a:moveTo>
                  <a:lnTo>
                    <a:pt x="0" y="127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94" name="Shape 2053"/>
            <p:cNvSpPr/>
            <p:nvPr/>
          </p:nvSpPr>
          <p:spPr>
            <a:xfrm>
              <a:off x="5040630" y="610870"/>
              <a:ext cx="1270" cy="613410"/>
            </a:xfrm>
            <a:custGeom>
              <a:avLst/>
              <a:gdLst/>
              <a:ahLst/>
              <a:cxnLst/>
              <a:rect l="0" t="0" r="0" b="0"/>
              <a:pathLst>
                <a:path w="1270" h="613410">
                  <a:moveTo>
                    <a:pt x="0" y="0"/>
                  </a:moveTo>
                  <a:lnTo>
                    <a:pt x="1270" y="61341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21289414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Um </a:t>
            </a:r>
            <a:r>
              <a:rPr lang="pt-BR" dirty="0" err="1"/>
              <a:t>queue</a:t>
            </a:r>
            <a:r>
              <a:rPr lang="pt-BR" dirty="0"/>
              <a:t> não pertence à nenhuma tarefa em específico.</a:t>
            </a:r>
          </a:p>
          <a:p>
            <a:pPr lvl="0"/>
            <a:r>
              <a:rPr lang="pt-BR" dirty="0"/>
              <a:t>Diversas tarefas e interrupções podem compartilhar o mesmo </a:t>
            </a:r>
            <a:r>
              <a:rPr lang="pt-BR" dirty="0" err="1"/>
              <a:t>queue</a:t>
            </a:r>
            <a:r>
              <a:rPr lang="pt-BR" dirty="0"/>
              <a:t>, tanto para ler, quanto para escrever.</a:t>
            </a:r>
          </a:p>
        </p:txBody>
      </p:sp>
      <p:sp>
        <p:nvSpPr>
          <p:cNvPr id="2" name="Título 1"/>
          <p:cNvSpPr>
            <a:spLocks noGrp="1"/>
          </p:cNvSpPr>
          <p:nvPr>
            <p:ph type="title"/>
          </p:nvPr>
        </p:nvSpPr>
        <p:spPr/>
        <p:txBody>
          <a:bodyPr/>
          <a:lstStyle/>
          <a:p>
            <a:r>
              <a:rPr lang="pt-BR"/>
              <a:t>O QUEUE</a:t>
            </a:r>
            <a:endParaRPr lang="pt-BR" dirty="0"/>
          </a:p>
        </p:txBody>
      </p:sp>
    </p:spTree>
    <p:extLst>
      <p:ext uri="{BB962C8B-B14F-4D97-AF65-F5344CB8AC3E}">
        <p14:creationId xmlns:p14="http://schemas.microsoft.com/office/powerpoint/2010/main" val="1201999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Cada </a:t>
            </a:r>
            <a:r>
              <a:rPr lang="pt-BR" dirty="0" err="1"/>
              <a:t>queue</a:t>
            </a:r>
            <a:r>
              <a:rPr lang="pt-BR" dirty="0"/>
              <a:t> armazena um conjunto finito de itens (</a:t>
            </a:r>
            <a:r>
              <a:rPr lang="pt-BR" dirty="0" err="1"/>
              <a:t>queue</a:t>
            </a:r>
            <a:r>
              <a:rPr lang="pt-BR" dirty="0"/>
              <a:t> </a:t>
            </a:r>
            <a:r>
              <a:rPr lang="pt-BR" dirty="0" err="1"/>
              <a:t>lenght</a:t>
            </a:r>
            <a:r>
              <a:rPr lang="pt-BR" dirty="0"/>
              <a:t>).</a:t>
            </a:r>
          </a:p>
          <a:p>
            <a:pPr lvl="0"/>
            <a:r>
              <a:rPr lang="pt-BR" dirty="0"/>
              <a:t>Cada item do </a:t>
            </a:r>
            <a:r>
              <a:rPr lang="pt-BR" dirty="0" err="1"/>
              <a:t>queue</a:t>
            </a:r>
            <a:r>
              <a:rPr lang="pt-BR" dirty="0"/>
              <a:t> pode ter um tamanho fixo de bytes (item </a:t>
            </a:r>
            <a:r>
              <a:rPr lang="pt-BR" dirty="0" err="1"/>
              <a:t>size</a:t>
            </a:r>
            <a:r>
              <a:rPr lang="pt-BR" dirty="0"/>
              <a:t>).</a:t>
            </a:r>
          </a:p>
          <a:p>
            <a:pPr lvl="0"/>
            <a:r>
              <a:rPr lang="pt-BR" dirty="0"/>
              <a:t>Ambos "</a:t>
            </a:r>
            <a:r>
              <a:rPr lang="pt-BR" dirty="0" err="1"/>
              <a:t>queue</a:t>
            </a:r>
            <a:r>
              <a:rPr lang="pt-BR" dirty="0"/>
              <a:t> </a:t>
            </a:r>
            <a:r>
              <a:rPr lang="pt-BR" dirty="0" err="1"/>
              <a:t>lenght</a:t>
            </a:r>
            <a:r>
              <a:rPr lang="pt-BR" dirty="0"/>
              <a:t>" e "item </a:t>
            </a:r>
            <a:r>
              <a:rPr lang="pt-BR" dirty="0" err="1"/>
              <a:t>size</a:t>
            </a:r>
            <a:r>
              <a:rPr lang="pt-BR" dirty="0"/>
              <a:t>" são definidos no momento da criação do </a:t>
            </a:r>
            <a:r>
              <a:rPr lang="pt-BR" dirty="0" err="1"/>
              <a:t>queue</a:t>
            </a:r>
            <a:r>
              <a:rPr lang="pt-BR" dirty="0"/>
              <a:t> (o FreeRTOS aloca um espaço no </a:t>
            </a:r>
            <a:r>
              <a:rPr lang="pt-BR" dirty="0" err="1"/>
              <a:t>heap</a:t>
            </a:r>
            <a:r>
              <a:rPr lang="pt-BR" dirty="0"/>
              <a:t> para armazenar o </a:t>
            </a:r>
            <a:r>
              <a:rPr lang="pt-BR" dirty="0" err="1"/>
              <a:t>queue</a:t>
            </a:r>
            <a:r>
              <a:rPr lang="pt-BR" dirty="0"/>
              <a:t>).</a:t>
            </a:r>
          </a:p>
          <a:p>
            <a:endParaRPr lang="pt-BR" dirty="0"/>
          </a:p>
        </p:txBody>
      </p:sp>
      <p:sp>
        <p:nvSpPr>
          <p:cNvPr id="2" name="Título 1"/>
          <p:cNvSpPr>
            <a:spLocks noGrp="1"/>
          </p:cNvSpPr>
          <p:nvPr>
            <p:ph type="title"/>
          </p:nvPr>
        </p:nvSpPr>
        <p:spPr/>
        <p:txBody>
          <a:bodyPr/>
          <a:lstStyle/>
          <a:p>
            <a:r>
              <a:rPr lang="pt-BR"/>
              <a:t>O QUEUE</a:t>
            </a:r>
            <a:endParaRPr lang="pt-BR" dirty="0"/>
          </a:p>
        </p:txBody>
      </p:sp>
    </p:spTree>
    <p:extLst>
      <p:ext uri="{BB962C8B-B14F-4D97-AF65-F5344CB8AC3E}">
        <p14:creationId xmlns:p14="http://schemas.microsoft.com/office/powerpoint/2010/main" val="16583745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CRIANDO E DELETANDO UM QUEUE</a:t>
            </a:r>
            <a:endParaRPr lang="pt-BR" dirty="0"/>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queue.h</a:t>
            </a:r>
            <a:r>
              <a:rPr lang="pt-BR" dirty="0">
                <a:solidFill>
                  <a:srgbClr val="804000"/>
                </a:solidFill>
                <a:highlight>
                  <a:srgbClr val="FFFFFF"/>
                </a:highlight>
              </a:rPr>
              <a:t>"</a:t>
            </a:r>
          </a:p>
          <a:p>
            <a:endParaRPr lang="pt-BR" dirty="0">
              <a:solidFill>
                <a:srgbClr val="000000"/>
              </a:solidFill>
              <a:highlight>
                <a:srgbClr val="FFFFFF"/>
              </a:highlight>
            </a:endParaRPr>
          </a:p>
          <a:p>
            <a:r>
              <a:rPr lang="en-US" dirty="0">
                <a:solidFill>
                  <a:srgbClr val="008000"/>
                </a:solidFill>
                <a:highlight>
                  <a:srgbClr val="FFFFFF"/>
                </a:highlight>
              </a:rPr>
              <a:t>/* create a new queue instance */</a:t>
            </a:r>
            <a:endParaRPr lang="en-US" dirty="0">
              <a:solidFill>
                <a:srgbClr val="000000"/>
              </a:solidFill>
              <a:highlight>
                <a:srgbClr val="FFFFFF"/>
              </a:highlight>
            </a:endParaRPr>
          </a:p>
          <a:p>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xQueueCreate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UBaseType_t</a:t>
            </a:r>
            <a:r>
              <a:rPr lang="pt-BR" dirty="0">
                <a:solidFill>
                  <a:srgbClr val="000000"/>
                </a:solidFill>
                <a:highlight>
                  <a:srgbClr val="FFFFFF"/>
                </a:highlight>
              </a:rPr>
              <a:t> </a:t>
            </a:r>
            <a:r>
              <a:rPr lang="pt-BR" dirty="0" err="1">
                <a:solidFill>
                  <a:srgbClr val="000000"/>
                </a:solidFill>
                <a:highlight>
                  <a:srgbClr val="FFFFFF"/>
                </a:highlight>
              </a:rPr>
              <a:t>uxQueueLength</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UBaseType_t</a:t>
            </a:r>
            <a:r>
              <a:rPr lang="pt-BR" dirty="0">
                <a:solidFill>
                  <a:srgbClr val="000000"/>
                </a:solidFill>
                <a:highlight>
                  <a:srgbClr val="FFFFFF"/>
                </a:highlight>
              </a:rPr>
              <a:t> </a:t>
            </a:r>
            <a:r>
              <a:rPr lang="pt-BR" dirty="0" err="1">
                <a:solidFill>
                  <a:srgbClr val="000000"/>
                </a:solidFill>
                <a:highlight>
                  <a:srgbClr val="FFFFFF"/>
                </a:highlight>
              </a:rPr>
              <a:t>uxItemSize</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 delete a </a:t>
            </a:r>
            <a:r>
              <a:rPr lang="pt-BR" dirty="0" err="1">
                <a:solidFill>
                  <a:srgbClr val="008000"/>
                </a:solidFill>
                <a:highlight>
                  <a:srgbClr val="FFFFFF"/>
                </a:highlight>
              </a:rPr>
              <a:t>queue</a:t>
            </a:r>
            <a:r>
              <a:rPr lang="pt-BR" dirty="0">
                <a:solidFill>
                  <a:srgbClr val="008000"/>
                </a:solidFill>
                <a:highlight>
                  <a:srgbClr val="FFFFFF"/>
                </a:highlight>
              </a:rPr>
              <a:t> */</a:t>
            </a:r>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vQueueDelete</a:t>
            </a:r>
            <a:r>
              <a:rPr lang="pt-BR" b="1" dirty="0">
                <a:solidFill>
                  <a:srgbClr val="000080"/>
                </a:solidFill>
                <a:highlight>
                  <a:srgbClr val="FFFFFF"/>
                </a:highlight>
              </a:rPr>
              <a:t>(</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8000"/>
                </a:solidFill>
                <a:highlight>
                  <a:srgbClr val="FFFFFF"/>
                </a:highlight>
              </a:rPr>
              <a:t>/* reset a queue to its original empty state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xQueueReset</a:t>
            </a:r>
            <a:r>
              <a:rPr lang="pt-BR" b="1" dirty="0">
                <a:solidFill>
                  <a:srgbClr val="000080"/>
                </a:solidFill>
                <a:highlight>
                  <a:srgbClr val="FFFFFF"/>
                </a:highlight>
              </a:rPr>
              <a:t>(</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55201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E56CFB70-2CB0-4AFE-A0FF-B2EEBAD1AF41}"/>
              </a:ext>
            </a:extLst>
          </p:cNvPr>
          <p:cNvSpPr>
            <a:spLocks noGrp="1"/>
          </p:cNvSpPr>
          <p:nvPr>
            <p:ph type="body" sz="quarter" idx="13"/>
          </p:nvPr>
        </p:nvSpPr>
        <p:spPr/>
        <p:txBody>
          <a:bodyPr/>
          <a:lstStyle/>
          <a:p>
            <a:r>
              <a:rPr lang="pt-BR" sz="1600" dirty="0">
                <a:solidFill>
                  <a:srgbClr val="008000"/>
                </a:solidFill>
                <a:highlight>
                  <a:srgbClr val="FFFFFF"/>
                </a:highlight>
              </a:rPr>
              <a:t>//o buffer é global para que tanto a interrupção quanto</a:t>
            </a:r>
          </a:p>
          <a:p>
            <a:r>
              <a:rPr lang="pt-BR" sz="1600" dirty="0">
                <a:solidFill>
                  <a:srgbClr val="008000"/>
                </a:solidFill>
                <a:highlight>
                  <a:srgbClr val="FFFFFF"/>
                </a:highlight>
              </a:rPr>
              <a:t>//o programa principal possam acessá-lo</a:t>
            </a:r>
          </a:p>
          <a:p>
            <a:r>
              <a:rPr lang="pt-BR" sz="1600" dirty="0" err="1">
                <a:solidFill>
                  <a:srgbClr val="8000FF"/>
                </a:solidFill>
                <a:highlight>
                  <a:srgbClr val="FFFFFF"/>
                </a:highlight>
              </a:rPr>
              <a:t>static</a:t>
            </a:r>
            <a:r>
              <a:rPr lang="pt-BR" sz="1600" dirty="0">
                <a:solidFill>
                  <a:srgbClr val="000000"/>
                </a:solidFill>
                <a:highlight>
                  <a:srgbClr val="FFFFFF"/>
                </a:highlight>
              </a:rPr>
              <a:t> </a:t>
            </a:r>
            <a:r>
              <a:rPr lang="pt-BR" sz="1600" dirty="0">
                <a:solidFill>
                  <a:srgbClr val="8000FF"/>
                </a:solidFill>
                <a:highlight>
                  <a:srgbClr val="FFFFFF"/>
                </a:highlight>
              </a:rPr>
              <a:t>char</a:t>
            </a:r>
            <a:r>
              <a:rPr lang="pt-BR" sz="1600" dirty="0">
                <a:solidFill>
                  <a:srgbClr val="000000"/>
                </a:solidFill>
                <a:highlight>
                  <a:srgbClr val="FFFFFF"/>
                </a:highlight>
              </a:rPr>
              <a:t> buffer</a:t>
            </a:r>
            <a:r>
              <a:rPr lang="pt-BR" sz="1600" b="1" dirty="0">
                <a:solidFill>
                  <a:srgbClr val="000080"/>
                </a:solidFill>
                <a:highlight>
                  <a:srgbClr val="FFFFFF"/>
                </a:highlight>
              </a:rPr>
              <a:t>[</a:t>
            </a:r>
            <a:r>
              <a:rPr lang="pt-BR" sz="1600" dirty="0">
                <a:solidFill>
                  <a:srgbClr val="FF8000"/>
                </a:solidFill>
                <a:highlight>
                  <a:srgbClr val="FFFFFF"/>
                </a:highlight>
              </a:rPr>
              <a:t>50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err="1">
                <a:solidFill>
                  <a:srgbClr val="8000FF"/>
                </a:solidFill>
                <a:highlight>
                  <a:srgbClr val="FFFFFF"/>
                </a:highlight>
              </a:rPr>
              <a:t>static</a:t>
            </a:r>
            <a:r>
              <a:rPr lang="pt-BR" sz="1600" dirty="0">
                <a:solidFill>
                  <a:srgbClr val="000000"/>
                </a:solidFill>
                <a:highlight>
                  <a:srgbClr val="FFFFFF"/>
                </a:highlight>
              </a:rPr>
              <a:t> </a:t>
            </a:r>
            <a:r>
              <a:rPr lang="pt-BR" sz="1600" dirty="0">
                <a:solidFill>
                  <a:srgbClr val="8000FF"/>
                </a:solidFill>
                <a:highlight>
                  <a:srgbClr val="FFFFFF"/>
                </a:highlight>
              </a:rPr>
              <a:t>char</a:t>
            </a:r>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b="1" dirty="0">
                <a:solidFill>
                  <a:srgbClr val="000080"/>
                </a:solidFill>
                <a:highlight>
                  <a:srgbClr val="FFFFFF"/>
                </a:highlight>
              </a:rPr>
              <a:t>=</a:t>
            </a:r>
            <a:r>
              <a:rPr lang="pt-BR" sz="1600" dirty="0">
                <a:solidFill>
                  <a:srgbClr val="FF8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p>
          <a:p>
            <a:r>
              <a:rPr lang="pt-BR" sz="1600" dirty="0">
                <a:solidFill>
                  <a:srgbClr val="008000"/>
                </a:solidFill>
                <a:highlight>
                  <a:srgbClr val="FFFFFF"/>
                </a:highlight>
              </a:rPr>
              <a:t>//Interrupção da serial</a:t>
            </a:r>
          </a:p>
          <a:p>
            <a:r>
              <a:rPr lang="pt-BR" sz="1600" dirty="0">
                <a:solidFill>
                  <a:srgbClr val="8000FF"/>
                </a:solidFill>
                <a:highlight>
                  <a:srgbClr val="FFFFFF"/>
                </a:highlight>
              </a:rPr>
              <a:t>void</a:t>
            </a:r>
            <a:r>
              <a:rPr lang="pt-BR" sz="1600" dirty="0">
                <a:solidFill>
                  <a:srgbClr val="000000"/>
                </a:solidFill>
                <a:highlight>
                  <a:srgbClr val="FFFFFF"/>
                </a:highlight>
              </a:rPr>
              <a:t> </a:t>
            </a:r>
            <a:r>
              <a:rPr lang="pt-BR" sz="1600" dirty="0" err="1">
                <a:solidFill>
                  <a:srgbClr val="000000"/>
                </a:solidFill>
                <a:highlight>
                  <a:srgbClr val="FFFFFF"/>
                </a:highlight>
              </a:rPr>
              <a:t>serialISR</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8000FF"/>
                </a:solidFill>
                <a:highlight>
                  <a:srgbClr val="FFFFFF"/>
                </a:highlight>
              </a:rPr>
              <a:t>void</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err="1">
                <a:solidFill>
                  <a:srgbClr val="000000"/>
                </a:solidFill>
                <a:highlight>
                  <a:srgbClr val="FFFFFF"/>
                </a:highlight>
              </a:rPr>
              <a:t>interrupt</a:t>
            </a:r>
            <a:r>
              <a:rPr lang="pt-BR" sz="1600" dirty="0">
                <a:solidFill>
                  <a:srgbClr val="000000"/>
                </a:solidFill>
                <a:highlight>
                  <a:srgbClr val="FFFFFF"/>
                </a:highlight>
              </a:rPr>
              <a:t> </a:t>
            </a:r>
            <a:r>
              <a:rPr lang="pt-BR" sz="1600" dirty="0">
                <a:solidFill>
                  <a:srgbClr val="FF8000"/>
                </a:solidFill>
                <a:highlight>
                  <a:srgbClr val="FFFFFF"/>
                </a:highlight>
              </a:rPr>
              <a:t>1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buffer</a:t>
            </a:r>
            <a:r>
              <a:rPr lang="pt-BR" sz="1600" b="1" dirty="0">
                <a:solidFill>
                  <a:srgbClr val="000080"/>
                </a:solidFill>
                <a:highlight>
                  <a:srgbClr val="FFFFFF"/>
                </a:highlight>
              </a:rPr>
              <a:t>[</a:t>
            </a:r>
            <a:r>
              <a:rPr lang="pt-BR" sz="1600" dirty="0" err="1">
                <a:solidFill>
                  <a:srgbClr val="000000"/>
                </a:solidFill>
                <a:highlight>
                  <a:srgbClr val="FFFFFF"/>
                </a:highlight>
              </a:rPr>
              <a:t>pos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SERIAL_DATA_REGISTER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//teste para evitar overflow</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&gt;=</a:t>
            </a:r>
            <a:r>
              <a:rPr lang="pt-BR" sz="1600" dirty="0">
                <a:solidFill>
                  <a:srgbClr val="000000"/>
                </a:solidFill>
                <a:highlight>
                  <a:srgbClr val="FFFFFF"/>
                </a:highlight>
              </a:rPr>
              <a:t> </a:t>
            </a:r>
            <a:r>
              <a:rPr lang="pt-BR" sz="1600" dirty="0">
                <a:solidFill>
                  <a:srgbClr val="FF8000"/>
                </a:solidFill>
                <a:highlight>
                  <a:srgbClr val="FFFFFF"/>
                </a:highlight>
              </a:rPr>
              <a:t>50</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8000"/>
                </a:solidFill>
                <a:highlight>
                  <a:srgbClr val="FFFFFF"/>
                </a:highlight>
              </a:rPr>
              <a:t>0</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b="1" dirty="0">
                <a:solidFill>
                  <a:srgbClr val="000080"/>
                </a:solidFill>
                <a:highlight>
                  <a:srgbClr val="FFFFFF"/>
                </a:highlight>
              </a:rPr>
              <a:t>}</a:t>
            </a:r>
          </a:p>
          <a:p>
            <a:endParaRPr lang="pt-BR" sz="1600" dirty="0">
              <a:solidFill>
                <a:srgbClr val="000000"/>
              </a:solidFill>
              <a:highlight>
                <a:srgbClr val="FFFFFF"/>
              </a:highlight>
            </a:endParaRPr>
          </a:p>
          <a:p>
            <a:r>
              <a:rPr lang="pt-BR" sz="1600" dirty="0">
                <a:solidFill>
                  <a:srgbClr val="8000FF"/>
                </a:solidFill>
                <a:highlight>
                  <a:srgbClr val="FFFFFF"/>
                </a:highlight>
              </a:rPr>
              <a:t>void</a:t>
            </a:r>
            <a:r>
              <a:rPr lang="pt-BR" sz="1600" dirty="0">
                <a:solidFill>
                  <a:srgbClr val="000000"/>
                </a:solidFill>
                <a:highlight>
                  <a:srgbClr val="FFFFFF"/>
                </a:highlight>
              </a:rPr>
              <a:t> main </a:t>
            </a:r>
            <a:r>
              <a:rPr lang="pt-BR" sz="1600" b="1" dirty="0">
                <a:solidFill>
                  <a:srgbClr val="000080"/>
                </a:solidFill>
                <a:highlight>
                  <a:srgbClr val="FFFFFF"/>
                </a:highlight>
              </a:rPr>
              <a:t>(</a:t>
            </a:r>
            <a:r>
              <a:rPr lang="pt-BR" sz="1600" dirty="0">
                <a:solidFill>
                  <a:srgbClr val="8000FF"/>
                </a:solidFill>
                <a:highlight>
                  <a:srgbClr val="FFFFFF"/>
                </a:highlight>
              </a:rPr>
              <a:t>void</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InicializaSerial</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InicializaInterrupcao</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FF"/>
                </a:solidFill>
                <a:highlight>
                  <a:srgbClr val="FFFFFF"/>
                </a:highlight>
              </a:rPr>
              <a:t>for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//verifica se tem mensagem no buffer</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buffer</a:t>
            </a:r>
            <a:r>
              <a:rPr lang="pt-BR" sz="1600" b="1" dirty="0">
                <a:solidFill>
                  <a:srgbClr val="000080"/>
                </a:solidFill>
                <a:highlight>
                  <a:srgbClr val="FFFFFF"/>
                </a:highlight>
              </a:rPr>
              <a:t>[</a:t>
            </a:r>
            <a:r>
              <a:rPr lang="pt-BR" sz="1600" dirty="0" err="1">
                <a:solidFill>
                  <a:srgbClr val="000000"/>
                </a:solidFill>
                <a:highlight>
                  <a:srgbClr val="FFFFFF"/>
                </a:highlight>
              </a:rPr>
              <a:t>pos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'\n'</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//verificação se não houve erros na recepção da mensagem</a:t>
            </a:r>
          </a:p>
          <a:p>
            <a:r>
              <a:rPr lang="pt-BR" sz="1600" dirty="0">
                <a:solidFill>
                  <a:srgbClr val="000000"/>
                </a:solidFill>
                <a:highlight>
                  <a:srgbClr val="FFFFFF"/>
                </a:highlight>
              </a:rPr>
              <a:t>       </a:t>
            </a:r>
            <a:r>
              <a:rPr lang="pt-BR" sz="1600" b="1" dirty="0" err="1">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err="1">
                <a:solidFill>
                  <a:srgbClr val="000000"/>
                </a:solidFill>
                <a:highlight>
                  <a:srgbClr val="FFFFFF"/>
                </a:highlight>
              </a:rPr>
              <a:t>VerificaCRC</a:t>
            </a:r>
            <a:r>
              <a:rPr lang="pt-BR" sz="1600" b="1" dirty="0">
                <a:solidFill>
                  <a:srgbClr val="000080"/>
                </a:solidFill>
                <a:highlight>
                  <a:srgbClr val="FFFFFF"/>
                </a:highlight>
              </a:rPr>
              <a:t>(</a:t>
            </a:r>
            <a:r>
              <a:rPr lang="pt-BR" sz="1600" dirty="0">
                <a:solidFill>
                  <a:srgbClr val="000000"/>
                </a:solidFill>
                <a:highlight>
                  <a:srgbClr val="FFFFFF"/>
                </a:highlight>
              </a:rPr>
              <a:t>buffer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ExecutaAcao</a:t>
            </a:r>
            <a:r>
              <a:rPr lang="pt-BR" sz="1600" b="1" dirty="0">
                <a:solidFill>
                  <a:srgbClr val="000080"/>
                </a:solidFill>
                <a:highlight>
                  <a:srgbClr val="FFFFFF"/>
                </a:highlight>
              </a:rPr>
              <a:t>(</a:t>
            </a:r>
            <a:r>
              <a:rPr lang="pt-BR" sz="1600" dirty="0">
                <a:solidFill>
                  <a:srgbClr val="000000"/>
                </a:solidFill>
                <a:highlight>
                  <a:srgbClr val="FFFFFF"/>
                </a:highlight>
              </a:rPr>
              <a:t>buffer</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pos</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8000"/>
                </a:solidFill>
                <a:highlight>
                  <a:srgbClr val="FFFFFF"/>
                </a:highlight>
              </a:rPr>
              <a:t>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err="1">
                <a:solidFill>
                  <a:srgbClr val="000000"/>
                </a:solidFill>
                <a:highlight>
                  <a:srgbClr val="FFFFFF"/>
                </a:highlight>
              </a:rPr>
              <a:t>EntrarEmModoDeBaixoConsumo</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b="1" dirty="0">
                <a:solidFill>
                  <a:srgbClr val="000080"/>
                </a:solidFill>
                <a:highlight>
                  <a:srgbClr val="FFFFFF"/>
                </a:highlight>
              </a:rPr>
              <a:t>}</a:t>
            </a:r>
            <a:endParaRPr lang="pt-BR" sz="1600" dirty="0"/>
          </a:p>
        </p:txBody>
      </p:sp>
      <p:sp>
        <p:nvSpPr>
          <p:cNvPr id="13" name="Título 12">
            <a:extLst>
              <a:ext uri="{FF2B5EF4-FFF2-40B4-BE49-F238E27FC236}">
                <a16:creationId xmlns:a16="http://schemas.microsoft.com/office/drawing/2014/main" id="{D6517914-4CAD-4CEC-8D51-1140B7F1E0E3}"/>
              </a:ext>
            </a:extLst>
          </p:cNvPr>
          <p:cNvSpPr>
            <a:spLocks noGrp="1"/>
          </p:cNvSpPr>
          <p:nvPr>
            <p:ph type="title"/>
          </p:nvPr>
        </p:nvSpPr>
        <p:spPr/>
        <p:txBody>
          <a:bodyPr/>
          <a:lstStyle/>
          <a:p>
            <a:r>
              <a:rPr lang="pt-BR" dirty="0"/>
              <a:t>Recepção de dados com interrupção</a:t>
            </a:r>
          </a:p>
        </p:txBody>
      </p:sp>
    </p:spTree>
    <p:extLst>
      <p:ext uri="{BB962C8B-B14F-4D97-AF65-F5344CB8AC3E}">
        <p14:creationId xmlns:p14="http://schemas.microsoft.com/office/powerpoint/2010/main" val="427109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Normalmente, os queues são usados como FIFO (First In First Out), onde os dados são escritos no fim do queue e lidos no início.</a:t>
            </a:r>
          </a:p>
          <a:p>
            <a:pPr lvl="0"/>
            <a:r>
              <a:rPr lang="pt-BR"/>
              <a:t>Mas também é possível escrever no início do queue.</a:t>
            </a:r>
          </a:p>
          <a:p>
            <a:pPr lvl="0"/>
            <a:r>
              <a:rPr lang="pt-BR"/>
              <a:t>Escrever no queue significa copiar os dados byte a byte! Por este motivo, se o elemento do queue for muito grande, o ideal é trabalhar com ponteiros.</a:t>
            </a:r>
          </a:p>
          <a:p>
            <a:endParaRPr lang="pt-BR" dirty="0"/>
          </a:p>
        </p:txBody>
      </p:sp>
      <p:sp>
        <p:nvSpPr>
          <p:cNvPr id="2" name="Título 1"/>
          <p:cNvSpPr>
            <a:spLocks noGrp="1"/>
          </p:cNvSpPr>
          <p:nvPr>
            <p:ph type="title"/>
          </p:nvPr>
        </p:nvSpPr>
        <p:spPr/>
        <p:txBody>
          <a:bodyPr/>
          <a:lstStyle/>
          <a:p>
            <a:r>
              <a:rPr lang="pt-BR"/>
              <a:t>USANDO UM QUEUE</a:t>
            </a:r>
            <a:endParaRPr lang="pt-BR" dirty="0"/>
          </a:p>
        </p:txBody>
      </p:sp>
    </p:spTree>
    <p:extLst>
      <p:ext uri="{BB962C8B-B14F-4D97-AF65-F5344CB8AC3E}">
        <p14:creationId xmlns:p14="http://schemas.microsoft.com/office/powerpoint/2010/main" val="27536803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Ao ler do </a:t>
            </a:r>
            <a:r>
              <a:rPr lang="pt-BR" dirty="0" err="1"/>
              <a:t>queue</a:t>
            </a:r>
            <a:r>
              <a:rPr lang="pt-BR" dirty="0"/>
              <a:t>, uma tarefa entra no estado </a:t>
            </a:r>
            <a:r>
              <a:rPr lang="pt-BR" dirty="0" err="1"/>
              <a:t>Blocked</a:t>
            </a:r>
            <a:r>
              <a:rPr lang="pt-BR" dirty="0"/>
              <a:t> enquanto aguarda.</a:t>
            </a:r>
          </a:p>
          <a:p>
            <a:pPr lvl="0"/>
            <a:r>
              <a:rPr lang="pt-BR" dirty="0"/>
              <a:t>Uma tarefa pode definir um timeout de leitura (tempo que ficará no estado </a:t>
            </a:r>
            <a:r>
              <a:rPr lang="pt-BR" dirty="0" err="1"/>
              <a:t>Blocked</a:t>
            </a:r>
            <a:r>
              <a:rPr lang="pt-BR" dirty="0"/>
              <a:t> esperando um item no </a:t>
            </a:r>
            <a:r>
              <a:rPr lang="pt-BR" dirty="0" err="1"/>
              <a:t>queue</a:t>
            </a:r>
            <a:r>
              <a:rPr lang="pt-BR" dirty="0"/>
              <a:t>).</a:t>
            </a:r>
          </a:p>
          <a:p>
            <a:pPr lvl="0"/>
            <a:r>
              <a:rPr lang="pt-BR" dirty="0"/>
              <a:t>Uma tarefa esperando um item no </a:t>
            </a:r>
            <a:r>
              <a:rPr lang="pt-BR" dirty="0" err="1"/>
              <a:t>queue</a:t>
            </a:r>
            <a:r>
              <a:rPr lang="pt-BR" dirty="0"/>
              <a:t> é automaticamente colocada no estado </a:t>
            </a:r>
            <a:r>
              <a:rPr lang="pt-BR" dirty="0" err="1"/>
              <a:t>Ready</a:t>
            </a:r>
            <a:r>
              <a:rPr lang="pt-BR" dirty="0"/>
              <a:t> quando:</a:t>
            </a:r>
          </a:p>
          <a:p>
            <a:pPr lvl="1"/>
            <a:r>
              <a:rPr lang="pt-BR" dirty="0"/>
              <a:t>Um item é escrito no </a:t>
            </a:r>
            <a:r>
              <a:rPr lang="pt-BR" dirty="0" err="1"/>
              <a:t>queue</a:t>
            </a:r>
            <a:r>
              <a:rPr lang="pt-BR" dirty="0"/>
              <a:t>.</a:t>
            </a:r>
          </a:p>
          <a:p>
            <a:pPr lvl="1"/>
            <a:r>
              <a:rPr lang="pt-BR" dirty="0"/>
              <a:t>O timeout de leitura expira.</a:t>
            </a:r>
          </a:p>
          <a:p>
            <a:endParaRPr lang="pt-BR" dirty="0"/>
          </a:p>
        </p:txBody>
      </p:sp>
      <p:sp>
        <p:nvSpPr>
          <p:cNvPr id="2" name="Título 1"/>
          <p:cNvSpPr>
            <a:spLocks noGrp="1"/>
          </p:cNvSpPr>
          <p:nvPr>
            <p:ph type="title"/>
          </p:nvPr>
        </p:nvSpPr>
        <p:spPr/>
        <p:txBody>
          <a:bodyPr/>
          <a:lstStyle/>
          <a:p>
            <a:r>
              <a:rPr lang="pt-BR"/>
              <a:t>LENDO DO QUEUE</a:t>
            </a:r>
            <a:endParaRPr lang="pt-BR" dirty="0"/>
          </a:p>
        </p:txBody>
      </p:sp>
    </p:spTree>
    <p:extLst>
      <p:ext uri="{BB962C8B-B14F-4D97-AF65-F5344CB8AC3E}">
        <p14:creationId xmlns:p14="http://schemas.microsoft.com/office/powerpoint/2010/main" val="32362630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err="1"/>
              <a:t>Queues</a:t>
            </a:r>
            <a:r>
              <a:rPr lang="pt-BR" dirty="0"/>
              <a:t> podem ter mais de uma tarefa esperando a leitura de um item.</a:t>
            </a:r>
          </a:p>
          <a:p>
            <a:pPr lvl="0"/>
            <a:r>
              <a:rPr lang="pt-BR" dirty="0"/>
              <a:t>Neste caso, se um item é escrito no </a:t>
            </a:r>
            <a:r>
              <a:rPr lang="pt-BR" dirty="0" err="1"/>
              <a:t>queue</a:t>
            </a:r>
            <a:r>
              <a:rPr lang="pt-BR" dirty="0"/>
              <a:t>, apenas a tarefa de maior prioridade é passada para o estado </a:t>
            </a:r>
            <a:r>
              <a:rPr lang="pt-BR" dirty="0" err="1"/>
              <a:t>Ready</a:t>
            </a:r>
            <a:r>
              <a:rPr lang="pt-BR" dirty="0"/>
              <a:t>.</a:t>
            </a:r>
          </a:p>
          <a:p>
            <a:pPr lvl="0"/>
            <a:r>
              <a:rPr lang="pt-BR" dirty="0"/>
              <a:t>Se existir mais de uma tarefa com a mesma prioridade aguardando um item no </a:t>
            </a:r>
            <a:r>
              <a:rPr lang="pt-BR" dirty="0" err="1"/>
              <a:t>queue</a:t>
            </a:r>
            <a:r>
              <a:rPr lang="pt-BR" dirty="0"/>
              <a:t>, aquela que espera a mais tempo será passada para o estado </a:t>
            </a:r>
            <a:r>
              <a:rPr lang="pt-BR" dirty="0" err="1"/>
              <a:t>Ready</a:t>
            </a:r>
            <a:r>
              <a:rPr lang="pt-BR" dirty="0"/>
              <a:t>.</a:t>
            </a:r>
          </a:p>
          <a:p>
            <a:endParaRPr lang="pt-BR" dirty="0"/>
          </a:p>
        </p:txBody>
      </p:sp>
      <p:sp>
        <p:nvSpPr>
          <p:cNvPr id="2" name="Título 1"/>
          <p:cNvSpPr>
            <a:spLocks noGrp="1"/>
          </p:cNvSpPr>
          <p:nvPr>
            <p:ph type="title"/>
          </p:nvPr>
        </p:nvSpPr>
        <p:spPr/>
        <p:txBody>
          <a:bodyPr/>
          <a:lstStyle/>
          <a:p>
            <a:r>
              <a:rPr lang="pt-BR"/>
              <a:t>LENDO DO QUEUE (cont.)</a:t>
            </a:r>
            <a:endParaRPr lang="pt-BR" dirty="0"/>
          </a:p>
        </p:txBody>
      </p:sp>
    </p:spTree>
    <p:extLst>
      <p:ext uri="{BB962C8B-B14F-4D97-AF65-F5344CB8AC3E}">
        <p14:creationId xmlns:p14="http://schemas.microsoft.com/office/powerpoint/2010/main" val="23111943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LENDO DO QUEUE (cont.)</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queue.h</a:t>
            </a:r>
            <a:r>
              <a:rPr lang="pt-BR" dirty="0">
                <a:solidFill>
                  <a:srgbClr val="804000"/>
                </a:solidFill>
                <a:highlight>
                  <a:srgbClr val="FFFFFF"/>
                </a:highlight>
              </a:rPr>
              <a:t>"</a:t>
            </a:r>
          </a:p>
          <a:p>
            <a:r>
              <a:rPr lang="en-US" dirty="0">
                <a:solidFill>
                  <a:srgbClr val="008000"/>
                </a:solidFill>
                <a:highlight>
                  <a:srgbClr val="FFFFFF"/>
                </a:highlight>
              </a:rPr>
              <a:t>/* receive an item from a queue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xQueueReceive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pvBuffer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receive an item from a queue without removing </a:t>
            </a:r>
          </a:p>
          <a:p>
            <a:r>
              <a:rPr lang="en-US" dirty="0">
                <a:solidFill>
                  <a:srgbClr val="008000"/>
                </a:solidFill>
                <a:highlight>
                  <a:srgbClr val="FFFFFF"/>
                </a:highlight>
              </a:rPr>
              <a:t>   the item from the queue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xQueuePeek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pvBuffer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3779650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Ao escrever no </a:t>
            </a:r>
            <a:r>
              <a:rPr lang="pt-BR" dirty="0" err="1"/>
              <a:t>queue</a:t>
            </a:r>
            <a:r>
              <a:rPr lang="pt-BR" dirty="0"/>
              <a:t>, uma tarefa pode entrar no estado </a:t>
            </a:r>
            <a:r>
              <a:rPr lang="pt-BR" dirty="0" err="1"/>
              <a:t>Blocked</a:t>
            </a:r>
            <a:r>
              <a:rPr lang="pt-BR" dirty="0"/>
              <a:t> se o </a:t>
            </a:r>
            <a:r>
              <a:rPr lang="pt-BR" dirty="0" err="1"/>
              <a:t>queue</a:t>
            </a:r>
            <a:r>
              <a:rPr lang="pt-BR" dirty="0"/>
              <a:t> estiver cheio.</a:t>
            </a:r>
          </a:p>
          <a:p>
            <a:pPr lvl="1"/>
            <a:r>
              <a:rPr lang="pt-BR" dirty="0"/>
              <a:t>Ela fica aguardando um espaço no </a:t>
            </a:r>
            <a:r>
              <a:rPr lang="pt-BR" dirty="0" err="1"/>
              <a:t>queue</a:t>
            </a:r>
            <a:r>
              <a:rPr lang="pt-BR" dirty="0"/>
              <a:t> para salvar o novo item.</a:t>
            </a:r>
          </a:p>
          <a:p>
            <a:pPr lvl="0"/>
            <a:r>
              <a:rPr lang="pt-BR" dirty="0"/>
              <a:t>Uma tarefa pode definir um timeout de escrita (tempo que ficará no estado </a:t>
            </a:r>
            <a:r>
              <a:rPr lang="pt-BR" dirty="0" err="1"/>
              <a:t>Blocked</a:t>
            </a:r>
            <a:r>
              <a:rPr lang="pt-BR" dirty="0"/>
              <a:t> esperando um espaço no </a:t>
            </a:r>
            <a:r>
              <a:rPr lang="pt-BR" dirty="0" err="1"/>
              <a:t>queue</a:t>
            </a:r>
            <a:r>
              <a:rPr lang="pt-BR" dirty="0"/>
              <a:t> para salvar o novo item).</a:t>
            </a:r>
          </a:p>
        </p:txBody>
      </p:sp>
      <p:sp>
        <p:nvSpPr>
          <p:cNvPr id="2" name="Título 1"/>
          <p:cNvSpPr>
            <a:spLocks noGrp="1"/>
          </p:cNvSpPr>
          <p:nvPr>
            <p:ph type="title"/>
          </p:nvPr>
        </p:nvSpPr>
        <p:spPr/>
        <p:txBody>
          <a:bodyPr/>
          <a:lstStyle/>
          <a:p>
            <a:r>
              <a:rPr lang="pt-BR"/>
              <a:t>ESCREVENDO NO QUEUE</a:t>
            </a:r>
            <a:endParaRPr lang="pt-BR" dirty="0"/>
          </a:p>
        </p:txBody>
      </p:sp>
    </p:spTree>
    <p:extLst>
      <p:ext uri="{BB962C8B-B14F-4D97-AF65-F5344CB8AC3E}">
        <p14:creationId xmlns:p14="http://schemas.microsoft.com/office/powerpoint/2010/main" val="16582186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ESCREVENDO NO QUEUE</a:t>
            </a:r>
            <a:endParaRPr lang="pt-BR" dirty="0"/>
          </a:p>
        </p:txBody>
      </p:sp>
      <p:sp>
        <p:nvSpPr>
          <p:cNvPr id="3" name="Espaço Reservado para Conteúdo 2"/>
          <p:cNvSpPr>
            <a:spLocks noGrp="1"/>
          </p:cNvSpPr>
          <p:nvPr>
            <p:ph idx="1"/>
          </p:nvPr>
        </p:nvSpPr>
        <p:spPr/>
        <p:txBody>
          <a:bodyPr/>
          <a:lstStyle/>
          <a:p>
            <a:pPr lvl="0"/>
            <a:r>
              <a:rPr lang="pt-BR" dirty="0"/>
              <a:t>Uma tarefa escrevendo um item no </a:t>
            </a:r>
            <a:r>
              <a:rPr lang="pt-BR" dirty="0" err="1"/>
              <a:t>queue</a:t>
            </a:r>
            <a:r>
              <a:rPr lang="pt-BR" dirty="0"/>
              <a:t> é automaticamente colocada no estado </a:t>
            </a:r>
            <a:r>
              <a:rPr lang="pt-BR" dirty="0" err="1"/>
              <a:t>Ready</a:t>
            </a:r>
            <a:r>
              <a:rPr lang="pt-BR" dirty="0"/>
              <a:t> quando:</a:t>
            </a:r>
          </a:p>
          <a:p>
            <a:pPr lvl="1"/>
            <a:r>
              <a:rPr lang="pt-BR" dirty="0"/>
              <a:t>O elemento é escrito no </a:t>
            </a:r>
            <a:r>
              <a:rPr lang="pt-BR" dirty="0" err="1"/>
              <a:t>queue</a:t>
            </a:r>
            <a:r>
              <a:rPr lang="pt-BR" dirty="0"/>
              <a:t> com sucesso.</a:t>
            </a:r>
          </a:p>
          <a:p>
            <a:pPr lvl="1"/>
            <a:r>
              <a:rPr lang="pt-BR" dirty="0"/>
              <a:t>O timeout de escrita expira.</a:t>
            </a:r>
          </a:p>
          <a:p>
            <a:endParaRPr lang="pt-BR" dirty="0"/>
          </a:p>
        </p:txBody>
      </p:sp>
    </p:spTree>
    <p:extLst>
      <p:ext uri="{BB962C8B-B14F-4D97-AF65-F5344CB8AC3E}">
        <p14:creationId xmlns:p14="http://schemas.microsoft.com/office/powerpoint/2010/main" val="365807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É possível ter mais de uma tarefa escrevendo itens no </a:t>
            </a:r>
            <a:r>
              <a:rPr lang="pt-BR" dirty="0" err="1"/>
              <a:t>queue</a:t>
            </a:r>
            <a:r>
              <a:rPr lang="pt-BR" dirty="0"/>
              <a:t>.</a:t>
            </a:r>
          </a:p>
          <a:p>
            <a:pPr lvl="0"/>
            <a:r>
              <a:rPr lang="pt-BR" dirty="0"/>
              <a:t>Se o </a:t>
            </a:r>
            <a:r>
              <a:rPr lang="pt-BR" dirty="0" err="1"/>
              <a:t>queue</a:t>
            </a:r>
            <a:r>
              <a:rPr lang="pt-BR" dirty="0"/>
              <a:t> está cheio, todas as tarefas que escrevem no </a:t>
            </a:r>
            <a:r>
              <a:rPr lang="pt-BR" dirty="0" err="1"/>
              <a:t>queue</a:t>
            </a:r>
            <a:r>
              <a:rPr lang="pt-BR" dirty="0"/>
              <a:t> são colocadas no estado </a:t>
            </a:r>
            <a:r>
              <a:rPr lang="pt-BR" dirty="0" err="1"/>
              <a:t>Blocked</a:t>
            </a:r>
            <a:r>
              <a:rPr lang="pt-BR" dirty="0"/>
              <a:t>.</a:t>
            </a:r>
          </a:p>
        </p:txBody>
      </p:sp>
      <p:sp>
        <p:nvSpPr>
          <p:cNvPr id="5" name="Título 4"/>
          <p:cNvSpPr>
            <a:spLocks noGrp="1"/>
          </p:cNvSpPr>
          <p:nvPr>
            <p:ph type="title"/>
          </p:nvPr>
        </p:nvSpPr>
        <p:spPr/>
        <p:txBody>
          <a:bodyPr/>
          <a:lstStyle/>
          <a:p>
            <a:r>
              <a:rPr lang="pt-BR"/>
              <a:t>ESCREVENDO NO QUEUE</a:t>
            </a:r>
            <a:endParaRPr lang="pt-BR" dirty="0"/>
          </a:p>
        </p:txBody>
      </p:sp>
    </p:spTree>
    <p:extLst>
      <p:ext uri="{BB962C8B-B14F-4D97-AF65-F5344CB8AC3E}">
        <p14:creationId xmlns:p14="http://schemas.microsoft.com/office/powerpoint/2010/main" val="370301055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219200" y="304800"/>
            <a:ext cx="7772400" cy="628650"/>
          </a:xfrm>
        </p:spPr>
        <p:txBody>
          <a:bodyPr/>
          <a:lstStyle/>
          <a:p>
            <a:r>
              <a:rPr lang="pt-BR"/>
              <a:t>ESCREVENDO NO QUEUE</a:t>
            </a:r>
            <a:endParaRPr lang="pt-BR" dirty="0"/>
          </a:p>
        </p:txBody>
      </p:sp>
      <p:sp>
        <p:nvSpPr>
          <p:cNvPr id="3" name="Espaço Reservado para Conteúdo 2"/>
          <p:cNvSpPr>
            <a:spLocks noGrp="1"/>
          </p:cNvSpPr>
          <p:nvPr>
            <p:ph idx="1"/>
          </p:nvPr>
        </p:nvSpPr>
        <p:spPr/>
        <p:txBody>
          <a:bodyPr/>
          <a:lstStyle/>
          <a:p>
            <a:pPr lvl="0"/>
            <a:r>
              <a:rPr lang="pt-BR" dirty="0"/>
              <a:t>Quando um espaço ficar livre no </a:t>
            </a:r>
            <a:r>
              <a:rPr lang="pt-BR" dirty="0" err="1"/>
              <a:t>queue</a:t>
            </a:r>
            <a:r>
              <a:rPr lang="pt-BR" dirty="0"/>
              <a:t>, apenas a tarefa de maior prioridade é colocada no estado </a:t>
            </a:r>
            <a:r>
              <a:rPr lang="pt-BR" dirty="0" err="1"/>
              <a:t>Ready</a:t>
            </a:r>
            <a:r>
              <a:rPr lang="pt-BR" dirty="0"/>
              <a:t>, de forma que ela possa escrever no </a:t>
            </a:r>
            <a:r>
              <a:rPr lang="pt-BR" dirty="0" err="1"/>
              <a:t>queue</a:t>
            </a:r>
            <a:r>
              <a:rPr lang="pt-BR" dirty="0"/>
              <a:t>.</a:t>
            </a:r>
          </a:p>
          <a:p>
            <a:pPr lvl="0"/>
            <a:r>
              <a:rPr lang="pt-BR" dirty="0"/>
              <a:t>Se existir mais de uma tarefa com a mesma prioridade aguardando um espaço livre para escrever no </a:t>
            </a:r>
            <a:r>
              <a:rPr lang="pt-BR" dirty="0" err="1"/>
              <a:t>queue</a:t>
            </a:r>
            <a:r>
              <a:rPr lang="pt-BR" dirty="0"/>
              <a:t>, a tarefa que esta esperando a mais tempo será passada para o estado </a:t>
            </a:r>
            <a:r>
              <a:rPr lang="pt-BR" dirty="0" err="1"/>
              <a:t>Ready</a:t>
            </a:r>
            <a:r>
              <a:rPr lang="pt-BR" dirty="0"/>
              <a:t>.</a:t>
            </a:r>
          </a:p>
          <a:p>
            <a:endParaRPr lang="pt-BR" dirty="0"/>
          </a:p>
        </p:txBody>
      </p:sp>
    </p:spTree>
    <p:extLst>
      <p:ext uri="{BB962C8B-B14F-4D97-AF65-F5344CB8AC3E}">
        <p14:creationId xmlns:p14="http://schemas.microsoft.com/office/powerpoint/2010/main" val="16935848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9200" y="304800"/>
            <a:ext cx="7772400" cy="628650"/>
          </a:xfrm>
        </p:spPr>
        <p:txBody>
          <a:bodyPr/>
          <a:lstStyle/>
          <a:p>
            <a:r>
              <a:rPr lang="pt-BR"/>
              <a:t>ESCREVENDO NO QUEUE</a:t>
            </a:r>
            <a:endParaRPr lang="pt-BR" dirty="0"/>
          </a:p>
        </p:txBody>
      </p:sp>
      <p:sp>
        <p:nvSpPr>
          <p:cNvPr id="3" name="Espaço Reservado para Conteúdo 2"/>
          <p:cNvSpPr>
            <a:spLocks noGrp="1"/>
          </p:cNvSpPr>
          <p:nvPr>
            <p:ph sz="half" idx="2"/>
          </p:nvPr>
        </p:nvSpPr>
        <p:spPr/>
        <p:txBody>
          <a:bodyPr/>
          <a:lstStyle/>
          <a:p>
            <a:r>
              <a:rPr lang="pt-BR" dirty="0">
                <a:solidFill>
                  <a:srgbClr val="804000"/>
                </a:solidFill>
                <a:highlight>
                  <a:srgbClr val="FFFFFF"/>
                </a:highlight>
              </a:rPr>
              <a:t>#include "</a:t>
            </a:r>
            <a:r>
              <a:rPr lang="pt-BR" dirty="0" err="1">
                <a:solidFill>
                  <a:srgbClr val="804000"/>
                </a:solidFill>
                <a:highlight>
                  <a:srgbClr val="FFFFFF"/>
                </a:highlight>
              </a:rPr>
              <a:t>queue.h</a:t>
            </a:r>
            <a:r>
              <a:rPr lang="pt-BR" dirty="0">
                <a:solidFill>
                  <a:srgbClr val="804000"/>
                </a:solidFill>
                <a:highlight>
                  <a:srgbClr val="FFFFFF"/>
                </a:highlight>
              </a:rPr>
              <a:t>"</a:t>
            </a:r>
          </a:p>
          <a:p>
            <a:r>
              <a:rPr lang="en-US" dirty="0">
                <a:solidFill>
                  <a:srgbClr val="008000"/>
                </a:solidFill>
                <a:highlight>
                  <a:srgbClr val="FFFFFF"/>
                </a:highlight>
              </a:rPr>
              <a:t>/* post an item to the front of a queue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xQueueSendToFront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pvItemToQueue</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p>
          <a:p>
            <a:endParaRPr lang="pt-BR" dirty="0">
              <a:solidFill>
                <a:srgbClr val="000000"/>
              </a:solidFill>
              <a:highlight>
                <a:srgbClr val="FFFFFF"/>
              </a:highlight>
            </a:endParaRPr>
          </a:p>
          <a:p>
            <a:r>
              <a:rPr lang="en-US" dirty="0">
                <a:solidFill>
                  <a:srgbClr val="008000"/>
                </a:solidFill>
                <a:highlight>
                  <a:srgbClr val="FFFFFF"/>
                </a:highlight>
              </a:rPr>
              <a:t>/* post an item to the back of a queue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xQueueSendToBack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pvItemToQueue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endParaRPr lang="pt-BR" dirty="0">
              <a:solidFill>
                <a:srgbClr val="000000"/>
              </a:solidFill>
              <a:highlight>
                <a:srgbClr val="FFFFFF"/>
              </a:highlight>
            </a:endParaRPr>
          </a:p>
        </p:txBody>
      </p:sp>
    </p:spTree>
    <p:extLst>
      <p:ext uri="{BB962C8B-B14F-4D97-AF65-F5344CB8AC3E}">
        <p14:creationId xmlns:p14="http://schemas.microsoft.com/office/powerpoint/2010/main" val="8674568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9200" y="304800"/>
            <a:ext cx="7772400" cy="628650"/>
          </a:xfrm>
        </p:spPr>
        <p:txBody>
          <a:bodyPr/>
          <a:lstStyle/>
          <a:p>
            <a:r>
              <a:rPr lang="pt-BR"/>
              <a:t>ESCREVENDO NO QUEUE</a:t>
            </a:r>
            <a:endParaRPr lang="pt-BR" dirty="0"/>
          </a:p>
        </p:txBody>
      </p:sp>
      <p:sp>
        <p:nvSpPr>
          <p:cNvPr id="3" name="Espaço Reservado para Conteúdo 2"/>
          <p:cNvSpPr>
            <a:spLocks noGrp="1"/>
          </p:cNvSpPr>
          <p:nvPr>
            <p:ph sz="half" idx="2"/>
          </p:nvPr>
        </p:nvSpPr>
        <p:spPr/>
        <p:txBody>
          <a:bodyPr/>
          <a:lstStyle/>
          <a:p>
            <a:r>
              <a:rPr lang="pt-BR" dirty="0">
                <a:solidFill>
                  <a:srgbClr val="804000"/>
                </a:solidFill>
                <a:highlight>
                  <a:srgbClr val="FFFFFF"/>
                </a:highlight>
              </a:rPr>
              <a:t>#include "</a:t>
            </a:r>
            <a:r>
              <a:rPr lang="pt-BR" dirty="0" err="1">
                <a:solidFill>
                  <a:srgbClr val="804000"/>
                </a:solidFill>
                <a:highlight>
                  <a:srgbClr val="FFFFFF"/>
                </a:highlight>
              </a:rPr>
              <a:t>queue.h</a:t>
            </a:r>
            <a:r>
              <a:rPr lang="pt-BR" dirty="0">
                <a:solidFill>
                  <a:srgbClr val="804000"/>
                </a:solidFill>
                <a:highlight>
                  <a:srgbClr val="FFFFFF"/>
                </a:highlight>
              </a:rPr>
              <a:t>"</a:t>
            </a:r>
          </a:p>
          <a:p>
            <a:r>
              <a:rPr lang="en-US" dirty="0">
                <a:solidFill>
                  <a:srgbClr val="008000"/>
                </a:solidFill>
                <a:highlight>
                  <a:srgbClr val="FFFFFF"/>
                </a:highlight>
              </a:rPr>
              <a:t>/* post an item on a queue ­ same as </a:t>
            </a:r>
            <a:r>
              <a:rPr lang="en-US" dirty="0" err="1">
                <a:solidFill>
                  <a:srgbClr val="008000"/>
                </a:solidFill>
                <a:highlight>
                  <a:srgbClr val="FFFFFF"/>
                </a:highlight>
              </a:rPr>
              <a:t>xQueueSendToBack</a:t>
            </a:r>
            <a:r>
              <a:rPr lang="en-US" dirty="0">
                <a:solidFill>
                  <a:srgbClr val="008000"/>
                </a:solidFill>
                <a:highlight>
                  <a:srgbClr val="FFFFFF"/>
                </a:highlight>
              </a:rPr>
              <a:t>()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xQueueSend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pvItemToQueue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p>
          <a:p>
            <a:endParaRPr lang="pt-BR" dirty="0">
              <a:solidFill>
                <a:srgbClr val="000000"/>
              </a:solidFill>
              <a:highlight>
                <a:srgbClr val="FFFFFF"/>
              </a:highlight>
            </a:endParaRPr>
          </a:p>
          <a:p>
            <a:r>
              <a:rPr lang="en-US" dirty="0">
                <a:solidFill>
                  <a:srgbClr val="008000"/>
                </a:solidFill>
                <a:highlight>
                  <a:srgbClr val="FFFFFF"/>
                </a:highlight>
              </a:rPr>
              <a:t>/* A version of </a:t>
            </a:r>
            <a:r>
              <a:rPr lang="en-US" dirty="0" err="1">
                <a:solidFill>
                  <a:srgbClr val="008000"/>
                </a:solidFill>
                <a:highlight>
                  <a:srgbClr val="FFFFFF"/>
                </a:highlight>
              </a:rPr>
              <a:t>xQueueSendToBack</a:t>
            </a:r>
            <a:r>
              <a:rPr lang="en-US" dirty="0">
                <a:solidFill>
                  <a:srgbClr val="008000"/>
                </a:solidFill>
                <a:highlight>
                  <a:srgbClr val="FFFFFF"/>
                </a:highlight>
              </a:rPr>
              <a:t>() that will write to even if the queue is full, overwriting data that is already held in the queue.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xQueueOverwrite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QueueHandle_t</a:t>
            </a:r>
            <a:r>
              <a:rPr lang="pt-BR" dirty="0">
                <a:solidFill>
                  <a:srgbClr val="000000"/>
                </a:solidFill>
                <a:highlight>
                  <a:srgbClr val="FFFFFF"/>
                </a:highlight>
              </a:rPr>
              <a:t> </a:t>
            </a:r>
            <a:r>
              <a:rPr lang="pt-BR" dirty="0" err="1">
                <a:solidFill>
                  <a:srgbClr val="000000"/>
                </a:solidFill>
                <a:highlight>
                  <a:srgbClr val="FFFFFF"/>
                </a:highlight>
              </a:rPr>
              <a:t>xQueue</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8000FF"/>
                </a:solidFill>
                <a:highlight>
                  <a:srgbClr val="FFFFFF"/>
                </a:highlight>
              </a:rPr>
              <a:t>const</a:t>
            </a:r>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pvItemToQueue</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69769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O desenvolvimento do sistema pode ser simplificado em 3 etapas:</a:t>
            </a:r>
          </a:p>
          <a:p>
            <a:pPr lvl="1"/>
            <a:r>
              <a:rPr lang="pt-BR" dirty="0"/>
              <a:t>Atender as interrupções;</a:t>
            </a:r>
          </a:p>
          <a:p>
            <a:pPr lvl="1"/>
            <a:r>
              <a:rPr lang="pt-BR" dirty="0"/>
              <a:t>Processar o resultado das interrupções no loop principal;</a:t>
            </a:r>
          </a:p>
          <a:p>
            <a:pPr lvl="1"/>
            <a:r>
              <a:rPr lang="pt-BR" dirty="0"/>
              <a:t>Se não houver nada a ser processado entrar em modo de baixo consumo de energia.</a:t>
            </a:r>
          </a:p>
        </p:txBody>
      </p:sp>
      <p:sp>
        <p:nvSpPr>
          <p:cNvPr id="2" name="Título 1"/>
          <p:cNvSpPr>
            <a:spLocks noGrp="1"/>
          </p:cNvSpPr>
          <p:nvPr>
            <p:ph type="title"/>
          </p:nvPr>
        </p:nvSpPr>
        <p:spPr/>
        <p:txBody>
          <a:bodyPr/>
          <a:lstStyle/>
          <a:p>
            <a:r>
              <a:rPr lang="pt-BR" dirty="0" err="1"/>
              <a:t>Interrupt</a:t>
            </a:r>
            <a:r>
              <a:rPr lang="pt-BR" dirty="0"/>
              <a:t> </a:t>
            </a:r>
            <a:r>
              <a:rPr lang="pt-BR" dirty="0" err="1"/>
              <a:t>control</a:t>
            </a:r>
            <a:r>
              <a:rPr lang="pt-BR" dirty="0"/>
              <a:t> system</a:t>
            </a:r>
          </a:p>
        </p:txBody>
      </p:sp>
    </p:spTree>
    <p:extLst>
      <p:ext uri="{BB962C8B-B14F-4D97-AF65-F5344CB8AC3E}">
        <p14:creationId xmlns:p14="http://schemas.microsoft.com/office/powerpoint/2010/main" val="11113466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EM INTERRUPÇÕES</a:t>
            </a:r>
            <a:endParaRPr lang="pt-BR" dirty="0"/>
          </a:p>
        </p:txBody>
      </p:sp>
      <p:sp>
        <p:nvSpPr>
          <p:cNvPr id="3" name="Espaço Reservado para Conteúdo 2"/>
          <p:cNvSpPr>
            <a:spLocks noGrp="1"/>
          </p:cNvSpPr>
          <p:nvPr>
            <p:ph idx="1"/>
          </p:nvPr>
        </p:nvSpPr>
        <p:spPr/>
        <p:txBody>
          <a:bodyPr/>
          <a:lstStyle/>
          <a:p>
            <a:r>
              <a:rPr lang="pt-BR" dirty="0"/>
              <a:t>Nunca use as funções anteriores em interrupções!</a:t>
            </a:r>
          </a:p>
          <a:p>
            <a:r>
              <a:rPr lang="pt-BR" dirty="0"/>
              <a:t>Em interrupções, use sempre as funções que terminam com </a:t>
            </a:r>
            <a:r>
              <a:rPr lang="pt-BR" dirty="0" err="1"/>
              <a:t>FromISR</a:t>
            </a:r>
            <a:r>
              <a:rPr lang="pt-BR" dirty="0"/>
              <a:t>(). Exemplos:</a:t>
            </a:r>
          </a:p>
          <a:p>
            <a:pPr lvl="2"/>
            <a:r>
              <a:rPr lang="pt-BR" b="0" dirty="0" err="1">
                <a:latin typeface="Consolas" panose="020B0609020204030204" pitchFamily="49" charset="0"/>
              </a:rPr>
              <a:t>xQueueSendFromISR</a:t>
            </a:r>
            <a:r>
              <a:rPr lang="pt-BR" b="0" dirty="0">
                <a:latin typeface="Consolas" panose="020B0609020204030204" pitchFamily="49" charset="0"/>
              </a:rPr>
              <a:t>().</a:t>
            </a:r>
          </a:p>
          <a:p>
            <a:pPr lvl="2"/>
            <a:r>
              <a:rPr lang="pt-BR" b="0" dirty="0" err="1">
                <a:latin typeface="Consolas" panose="020B0609020204030204" pitchFamily="49" charset="0"/>
              </a:rPr>
              <a:t>xQueueSendToBackFromISR</a:t>
            </a:r>
            <a:r>
              <a:rPr lang="pt-BR" b="0" dirty="0">
                <a:latin typeface="Consolas" panose="020B0609020204030204" pitchFamily="49" charset="0"/>
              </a:rPr>
              <a:t>().</a:t>
            </a:r>
          </a:p>
          <a:p>
            <a:pPr lvl="2"/>
            <a:r>
              <a:rPr lang="pt-BR" b="0" dirty="0" err="1">
                <a:latin typeface="Consolas" panose="020B0609020204030204" pitchFamily="49" charset="0"/>
              </a:rPr>
              <a:t>xQueueReceiveFromISR</a:t>
            </a:r>
            <a:r>
              <a:rPr lang="pt-BR" b="0" dirty="0">
                <a:latin typeface="Consolas" panose="020B0609020204030204" pitchFamily="49" charset="0"/>
              </a:rPr>
              <a:t>().</a:t>
            </a:r>
          </a:p>
        </p:txBody>
      </p:sp>
    </p:spTree>
    <p:extLst>
      <p:ext uri="{BB962C8B-B14F-4D97-AF65-F5344CB8AC3E}">
        <p14:creationId xmlns:p14="http://schemas.microsoft.com/office/powerpoint/2010/main" val="153020619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E7A39-1EEB-4CA6-8D05-FA5222994EEA}"/>
              </a:ext>
            </a:extLst>
          </p:cNvPr>
          <p:cNvSpPr>
            <a:spLocks noGrp="1"/>
          </p:cNvSpPr>
          <p:nvPr>
            <p:ph type="title"/>
          </p:nvPr>
        </p:nvSpPr>
        <p:spPr/>
        <p:txBody>
          <a:bodyPr/>
          <a:lstStyle/>
          <a:p>
            <a:r>
              <a:rPr lang="pt-BR" dirty="0"/>
              <a:t>Trabalhando com </a:t>
            </a:r>
            <a:r>
              <a:rPr lang="pt-BR" dirty="0" err="1"/>
              <a:t>interrupÇões</a:t>
            </a:r>
            <a:endParaRPr lang="pt-BR" dirty="0"/>
          </a:p>
        </p:txBody>
      </p:sp>
      <p:sp>
        <p:nvSpPr>
          <p:cNvPr id="3" name="Espaço Reservado para Texto 2">
            <a:extLst>
              <a:ext uri="{FF2B5EF4-FFF2-40B4-BE49-F238E27FC236}">
                <a16:creationId xmlns:a16="http://schemas.microsoft.com/office/drawing/2014/main" id="{B2D89ADA-7CF3-47B2-B3DD-FC1AC4A9505E}"/>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1530758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Sistemas embarcados precisam tomar ações baseados em eventos externos.</a:t>
            </a:r>
          </a:p>
          <a:p>
            <a:pPr lvl="1"/>
            <a:r>
              <a:rPr lang="pt-BR" dirty="0" err="1"/>
              <a:t>Ex</a:t>
            </a:r>
            <a:r>
              <a:rPr lang="pt-BR" dirty="0"/>
              <a:t>: um pacote de uma interface Ethernet precisa ser recebido e tratado imediatamente.</a:t>
            </a:r>
          </a:p>
          <a:p>
            <a:pPr lvl="0"/>
            <a:r>
              <a:rPr lang="pt-BR" dirty="0"/>
              <a:t>Normalmente, os eventos são tratados através de interrupções, dentro de uma rotina de tratamento de interrupção (ISR).</a:t>
            </a:r>
          </a:p>
          <a:p>
            <a:pPr lvl="0"/>
            <a:r>
              <a:rPr lang="pt-BR" dirty="0"/>
              <a:t>Deve-se sempre manter o processamento da ISR o mais breve possível.</a:t>
            </a:r>
          </a:p>
          <a:p>
            <a:endParaRPr lang="pt-BR" dirty="0"/>
          </a:p>
        </p:txBody>
      </p:sp>
      <p:sp>
        <p:nvSpPr>
          <p:cNvPr id="2" name="Título 1"/>
          <p:cNvSpPr>
            <a:spLocks noGrp="1"/>
          </p:cNvSpPr>
          <p:nvPr>
            <p:ph type="title"/>
          </p:nvPr>
        </p:nvSpPr>
        <p:spPr/>
        <p:txBody>
          <a:bodyPr/>
          <a:lstStyle/>
          <a:p>
            <a:r>
              <a:rPr lang="pt-BR"/>
              <a:t>INTERRUPÇÃO</a:t>
            </a:r>
            <a:endParaRPr lang="pt-BR" dirty="0"/>
          </a:p>
        </p:txBody>
      </p:sp>
    </p:spTree>
    <p:extLst>
      <p:ext uri="{BB962C8B-B14F-4D97-AF65-F5344CB8AC3E}">
        <p14:creationId xmlns:p14="http://schemas.microsoft.com/office/powerpoint/2010/main" val="10621072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 2</a:t>
            </a:r>
          </a:p>
        </p:txBody>
      </p:sp>
      <p:sp>
        <p:nvSpPr>
          <p:cNvPr id="3" name="Espaço Reservado para Conteúdo 2"/>
          <p:cNvSpPr>
            <a:spLocks noGrp="1"/>
          </p:cNvSpPr>
          <p:nvPr>
            <p:ph type="body" idx="1"/>
          </p:nvPr>
        </p:nvSpPr>
        <p:spPr/>
        <p:txBody>
          <a:bodyPr/>
          <a:lstStyle/>
          <a:p>
            <a:r>
              <a:rPr lang="pt-BR" dirty="0"/>
              <a:t>Usando </a:t>
            </a:r>
            <a:r>
              <a:rPr lang="pt-BR" dirty="0" err="1"/>
              <a:t>queues</a:t>
            </a:r>
            <a:r>
              <a:rPr lang="pt-BR" dirty="0"/>
              <a:t> para comunicação entre tarefas</a:t>
            </a:r>
          </a:p>
        </p:txBody>
      </p:sp>
    </p:spTree>
    <p:extLst>
      <p:ext uri="{BB962C8B-B14F-4D97-AF65-F5344CB8AC3E}">
        <p14:creationId xmlns:p14="http://schemas.microsoft.com/office/powerpoint/2010/main" val="260534903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Resolvemos este problema dividindo o processamento da interrupção entre a ISR e uma tarefa do RTOS.</a:t>
            </a:r>
          </a:p>
          <a:p>
            <a:pPr lvl="0"/>
            <a:r>
              <a:rPr lang="pt-BR" dirty="0"/>
              <a:t>Portanto, em uma ISR devemos:</a:t>
            </a:r>
          </a:p>
          <a:p>
            <a:pPr lvl="1"/>
            <a:r>
              <a:rPr lang="pt-BR" dirty="0"/>
              <a:t>Reconhecer a interrupção (dar um ACK).</a:t>
            </a:r>
          </a:p>
          <a:p>
            <a:pPr lvl="1"/>
            <a:r>
              <a:rPr lang="pt-BR" dirty="0"/>
              <a:t>Receber os dados do evento.</a:t>
            </a:r>
          </a:p>
          <a:p>
            <a:pPr lvl="1"/>
            <a:r>
              <a:rPr lang="pt-BR" dirty="0"/>
              <a:t>Deferir o trabalho para uma tarefa (</a:t>
            </a:r>
            <a:r>
              <a:rPr lang="pt-BR" dirty="0" err="1"/>
              <a:t>handler</a:t>
            </a:r>
            <a:r>
              <a:rPr lang="pt-BR" dirty="0"/>
              <a:t>) da aplicação.</a:t>
            </a:r>
          </a:p>
          <a:p>
            <a:pPr lvl="1"/>
            <a:r>
              <a:rPr lang="pt-BR" dirty="0"/>
              <a:t>Forçar a troca de contexto (se necessário).</a:t>
            </a:r>
          </a:p>
          <a:p>
            <a:endParaRPr lang="pt-BR" dirty="0"/>
          </a:p>
        </p:txBody>
      </p:sp>
      <p:sp>
        <p:nvSpPr>
          <p:cNvPr id="2" name="Título 1"/>
          <p:cNvSpPr>
            <a:spLocks noGrp="1"/>
          </p:cNvSpPr>
          <p:nvPr>
            <p:ph type="title"/>
          </p:nvPr>
        </p:nvSpPr>
        <p:spPr/>
        <p:txBody>
          <a:bodyPr/>
          <a:lstStyle/>
          <a:p>
            <a:r>
              <a:rPr lang="pt-BR" dirty="0"/>
              <a:t>DESENVOLVENDO UMA ISR</a:t>
            </a:r>
          </a:p>
        </p:txBody>
      </p:sp>
    </p:spTree>
    <p:extLst>
      <p:ext uri="{BB962C8B-B14F-4D97-AF65-F5344CB8AC3E}">
        <p14:creationId xmlns:p14="http://schemas.microsoft.com/office/powerpoint/2010/main" val="40628814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ESQUELETO DE UMA ISR</a:t>
            </a:r>
            <a:endParaRPr lang="pt-BR" dirty="0"/>
          </a:p>
        </p:txBody>
      </p:sp>
      <p:sp>
        <p:nvSpPr>
          <p:cNvPr id="3" name="Espaço Reservado para Conteúdo 2"/>
          <p:cNvSpPr>
            <a:spLocks noGrp="1"/>
          </p:cNvSpPr>
          <p:nvPr>
            <p:ph sz="half" idx="2"/>
          </p:nvPr>
        </p:nvSpPr>
        <p:spPr/>
        <p:txBody>
          <a:bodyPr>
            <a:normAutofit/>
          </a:bodyPr>
          <a:lstStyle/>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isr_handler</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ack_int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recebe_dados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defere_trabalho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troca_contexto</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2779732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TRATANDO UMA ISR</a:t>
            </a:r>
          </a:p>
        </p:txBody>
      </p:sp>
      <p:grpSp>
        <p:nvGrpSpPr>
          <p:cNvPr id="4" name="Group 22536"/>
          <p:cNvGrpSpPr/>
          <p:nvPr/>
        </p:nvGrpSpPr>
        <p:grpSpPr>
          <a:xfrm>
            <a:off x="907097" y="1515745"/>
            <a:ext cx="8491421" cy="3826510"/>
            <a:chOff x="0" y="0"/>
            <a:chExt cx="8491983" cy="3826510"/>
          </a:xfrm>
        </p:grpSpPr>
        <p:sp>
          <p:nvSpPr>
            <p:cNvPr id="5" name="Shape 2517"/>
            <p:cNvSpPr/>
            <p:nvPr/>
          </p:nvSpPr>
          <p:spPr>
            <a:xfrm>
              <a:off x="1103630" y="2969260"/>
              <a:ext cx="5988050" cy="857250"/>
            </a:xfrm>
            <a:custGeom>
              <a:avLst/>
              <a:gdLst/>
              <a:ahLst/>
              <a:cxnLst/>
              <a:rect l="0" t="0" r="0" b="0"/>
              <a:pathLst>
                <a:path w="5988050" h="857250">
                  <a:moveTo>
                    <a:pt x="0" y="273050"/>
                  </a:moveTo>
                  <a:lnTo>
                    <a:pt x="5603240" y="273050"/>
                  </a:lnTo>
                  <a:lnTo>
                    <a:pt x="5603240" y="0"/>
                  </a:lnTo>
                  <a:lnTo>
                    <a:pt x="5988050" y="427990"/>
                  </a:lnTo>
                  <a:lnTo>
                    <a:pt x="5603240" y="857250"/>
                  </a:lnTo>
                  <a:lnTo>
                    <a:pt x="5603240" y="582930"/>
                  </a:lnTo>
                  <a:lnTo>
                    <a:pt x="0" y="582930"/>
                  </a:lnTo>
                  <a:lnTo>
                    <a:pt x="0" y="27305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 name="Shape 2518"/>
            <p:cNvSpPr/>
            <p:nvPr/>
          </p:nvSpPr>
          <p:spPr>
            <a:xfrm>
              <a:off x="1103630" y="296926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7" name="Shape 2519"/>
            <p:cNvSpPr/>
            <p:nvPr/>
          </p:nvSpPr>
          <p:spPr>
            <a:xfrm>
              <a:off x="7091681" y="382651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8" name="Shape 2520"/>
            <p:cNvSpPr/>
            <p:nvPr/>
          </p:nvSpPr>
          <p:spPr>
            <a:xfrm>
              <a:off x="2533650" y="1861820"/>
              <a:ext cx="252730" cy="0"/>
            </a:xfrm>
            <a:custGeom>
              <a:avLst/>
              <a:gdLst/>
              <a:ahLst/>
              <a:cxnLst/>
              <a:rect l="0" t="0" r="0" b="0"/>
              <a:pathLst>
                <a:path w="252730">
                  <a:moveTo>
                    <a:pt x="0" y="0"/>
                  </a:moveTo>
                  <a:lnTo>
                    <a:pt x="25273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9" name="Rectangle 2521"/>
            <p:cNvSpPr/>
            <p:nvPr/>
          </p:nvSpPr>
          <p:spPr>
            <a:xfrm>
              <a:off x="807720" y="437346"/>
              <a:ext cx="338698"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FF0000"/>
                  </a:solidFill>
                  <a:effectLst/>
                  <a:latin typeface="Liberation Sans" panose="020B0604020202020204" pitchFamily="34" charset="0"/>
                  <a:ea typeface="Liberation Sans" panose="020B0604020202020204" pitchFamily="34" charset="0"/>
                </a:rPr>
                <a:t>ISR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0" name="Rectangle 2522"/>
            <p:cNvSpPr/>
            <p:nvPr/>
          </p:nvSpPr>
          <p:spPr>
            <a:xfrm>
              <a:off x="12700" y="1740366"/>
              <a:ext cx="139411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47FF"/>
                  </a:solidFill>
                  <a:effectLst/>
                  <a:latin typeface="Liberation Sans" panose="020B0604020202020204" pitchFamily="34" charset="0"/>
                  <a:ea typeface="Liberation Sans" panose="020B0604020202020204" pitchFamily="34" charset="0"/>
                </a:rPr>
                <a:t>TAREFA 1 (P1)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1" name="Shape 2523"/>
            <p:cNvSpPr/>
            <p:nvPr/>
          </p:nvSpPr>
          <p:spPr>
            <a:xfrm>
              <a:off x="2785110" y="514350"/>
              <a:ext cx="309880" cy="0"/>
            </a:xfrm>
            <a:custGeom>
              <a:avLst/>
              <a:gdLst/>
              <a:ahLst/>
              <a:cxnLst/>
              <a:rect l="0" t="0" r="0" b="0"/>
              <a:pathLst>
                <a:path w="309880">
                  <a:moveTo>
                    <a:pt x="0" y="0"/>
                  </a:moveTo>
                  <a:lnTo>
                    <a:pt x="309880"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12" name="Rectangle 2524"/>
            <p:cNvSpPr/>
            <p:nvPr/>
          </p:nvSpPr>
          <p:spPr>
            <a:xfrm>
              <a:off x="1036320" y="3299926"/>
              <a:ext cx="3678860"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3" name="Rectangle 2525"/>
            <p:cNvSpPr/>
            <p:nvPr/>
          </p:nvSpPr>
          <p:spPr>
            <a:xfrm>
              <a:off x="3810000" y="3299926"/>
              <a:ext cx="468198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Tempo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4" name="Rectangle 2526"/>
            <p:cNvSpPr/>
            <p:nvPr/>
          </p:nvSpPr>
          <p:spPr>
            <a:xfrm>
              <a:off x="0" y="2424896"/>
              <a:ext cx="507744"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0000"/>
                  </a:solidFill>
                  <a:effectLst/>
                  <a:latin typeface="Liberation Sans" panose="020B0604020202020204" pitchFamily="34" charset="0"/>
                  <a:ea typeface="Liberation Sans" panose="020B060402020202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5" name="Rectangle 2527"/>
            <p:cNvSpPr/>
            <p:nvPr/>
          </p:nvSpPr>
          <p:spPr>
            <a:xfrm>
              <a:off x="383540" y="2424896"/>
              <a:ext cx="90096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0000"/>
                  </a:solidFill>
                  <a:effectLst/>
                  <a:latin typeface="Liberation Sans" panose="020B0604020202020204" pitchFamily="34" charset="0"/>
                  <a:ea typeface="Liberation Sans" panose="020B0604020202020204" pitchFamily="34" charset="0"/>
                </a:rPr>
                <a:t>IDLE (P0)</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6" name="Shape 2528"/>
            <p:cNvSpPr/>
            <p:nvPr/>
          </p:nvSpPr>
          <p:spPr>
            <a:xfrm>
              <a:off x="1545590" y="2529840"/>
              <a:ext cx="974090" cy="0"/>
            </a:xfrm>
            <a:custGeom>
              <a:avLst/>
              <a:gdLst/>
              <a:ahLst/>
              <a:cxnLst/>
              <a:rect l="0" t="0" r="0" b="0"/>
              <a:pathLst>
                <a:path w="974090">
                  <a:moveTo>
                    <a:pt x="0" y="0"/>
                  </a:moveTo>
                  <a:lnTo>
                    <a:pt x="974090" y="0"/>
                  </a:lnTo>
                </a:path>
              </a:pathLst>
            </a:custGeom>
            <a:ln w="35941"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7" name="Shape 2529"/>
            <p:cNvSpPr/>
            <p:nvPr/>
          </p:nvSpPr>
          <p:spPr>
            <a:xfrm>
              <a:off x="3868420" y="2529840"/>
              <a:ext cx="2334260" cy="0"/>
            </a:xfrm>
            <a:custGeom>
              <a:avLst/>
              <a:gdLst/>
              <a:ahLst/>
              <a:cxnLst/>
              <a:rect l="0" t="0" r="0" b="0"/>
              <a:pathLst>
                <a:path w="2334260">
                  <a:moveTo>
                    <a:pt x="0" y="0"/>
                  </a:moveTo>
                  <a:lnTo>
                    <a:pt x="2334260" y="0"/>
                  </a:lnTo>
                </a:path>
              </a:pathLst>
            </a:custGeom>
            <a:ln w="35941"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8" name="Rectangle 2530"/>
            <p:cNvSpPr/>
            <p:nvPr/>
          </p:nvSpPr>
          <p:spPr>
            <a:xfrm>
              <a:off x="12700" y="1085046"/>
              <a:ext cx="139411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dirty="0">
                  <a:solidFill>
                    <a:srgbClr val="00AE00"/>
                  </a:solidFill>
                  <a:effectLst/>
                  <a:latin typeface="Liberation Sans" panose="020B0604020202020204" pitchFamily="34" charset="0"/>
                  <a:ea typeface="Liberation Sans" panose="020B0604020202020204" pitchFamily="34" charset="0"/>
                </a:rPr>
                <a:t>TAREFA 2 (P2)</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19" name="Rectangle 2531"/>
            <p:cNvSpPr/>
            <p:nvPr/>
          </p:nvSpPr>
          <p:spPr>
            <a:xfrm>
              <a:off x="113030" y="1257766"/>
              <a:ext cx="99035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AE00"/>
                  </a:solidFill>
                  <a:effectLst/>
                  <a:latin typeface="Liberation Sans" panose="020B0604020202020204" pitchFamily="34" charset="0"/>
                  <a:ea typeface="Liberation Sans" panose="020B0604020202020204" pitchFamily="34" charset="0"/>
                </a:rPr>
                <a:t>HANDLER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0" name="Shape 2532"/>
            <p:cNvSpPr/>
            <p:nvPr/>
          </p:nvSpPr>
          <p:spPr>
            <a:xfrm>
              <a:off x="253365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1" name="Shape 2533"/>
            <p:cNvSpPr/>
            <p:nvPr/>
          </p:nvSpPr>
          <p:spPr>
            <a:xfrm>
              <a:off x="278511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2" name="Shape 2534"/>
            <p:cNvSpPr/>
            <p:nvPr/>
          </p:nvSpPr>
          <p:spPr>
            <a:xfrm>
              <a:off x="310896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3" name="Shape 2535"/>
            <p:cNvSpPr/>
            <p:nvPr/>
          </p:nvSpPr>
          <p:spPr>
            <a:xfrm>
              <a:off x="3487420" y="1861820"/>
              <a:ext cx="377190" cy="0"/>
            </a:xfrm>
            <a:custGeom>
              <a:avLst/>
              <a:gdLst/>
              <a:ahLst/>
              <a:cxnLst/>
              <a:rect l="0" t="0" r="0" b="0"/>
              <a:pathLst>
                <a:path w="377190">
                  <a:moveTo>
                    <a:pt x="0" y="0"/>
                  </a:moveTo>
                  <a:lnTo>
                    <a:pt x="377190"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24" name="Shape 2536"/>
            <p:cNvSpPr/>
            <p:nvPr/>
          </p:nvSpPr>
          <p:spPr>
            <a:xfrm>
              <a:off x="346837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5" name="Shape 2537"/>
            <p:cNvSpPr/>
            <p:nvPr/>
          </p:nvSpPr>
          <p:spPr>
            <a:xfrm>
              <a:off x="386461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6" name="Shape 2538"/>
            <p:cNvSpPr/>
            <p:nvPr/>
          </p:nvSpPr>
          <p:spPr>
            <a:xfrm>
              <a:off x="3107690" y="1182370"/>
              <a:ext cx="360680" cy="0"/>
            </a:xfrm>
            <a:custGeom>
              <a:avLst/>
              <a:gdLst/>
              <a:ahLst/>
              <a:cxnLst/>
              <a:rect l="0" t="0" r="0" b="0"/>
              <a:pathLst>
                <a:path w="360680">
                  <a:moveTo>
                    <a:pt x="0" y="0"/>
                  </a:moveTo>
                  <a:lnTo>
                    <a:pt x="360680"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27" name="Shape 2539"/>
            <p:cNvSpPr/>
            <p:nvPr/>
          </p:nvSpPr>
          <p:spPr>
            <a:xfrm>
              <a:off x="152527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8" name="Shape 2540"/>
            <p:cNvSpPr/>
            <p:nvPr/>
          </p:nvSpPr>
          <p:spPr>
            <a:xfrm>
              <a:off x="6203950" y="0"/>
              <a:ext cx="0" cy="3243580"/>
            </a:xfrm>
            <a:custGeom>
              <a:avLst/>
              <a:gdLst/>
              <a:ahLst/>
              <a:cxnLst/>
              <a:rect l="0" t="0" r="0" b="0"/>
              <a:pathLst>
                <a:path h="3243580">
                  <a:moveTo>
                    <a:pt x="0" y="0"/>
                  </a:moveTo>
                  <a:lnTo>
                    <a:pt x="0" y="324358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9" name="Shape 2541"/>
            <p:cNvSpPr/>
            <p:nvPr/>
          </p:nvSpPr>
          <p:spPr>
            <a:xfrm>
              <a:off x="2785110" y="669290"/>
              <a:ext cx="0" cy="1192530"/>
            </a:xfrm>
            <a:custGeom>
              <a:avLst/>
              <a:gdLst/>
              <a:ahLst/>
              <a:cxnLst/>
              <a:rect l="0" t="0" r="0" b="0"/>
              <a:pathLst>
                <a:path h="1192530">
                  <a:moveTo>
                    <a:pt x="0" y="1192530"/>
                  </a:moveTo>
                  <a:lnTo>
                    <a:pt x="0" y="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pt-BR"/>
            </a:p>
          </p:txBody>
        </p:sp>
        <p:sp>
          <p:nvSpPr>
            <p:cNvPr id="30" name="Shape 2542"/>
            <p:cNvSpPr/>
            <p:nvPr/>
          </p:nvSpPr>
          <p:spPr>
            <a:xfrm>
              <a:off x="2730500" y="514350"/>
              <a:ext cx="107950" cy="162560"/>
            </a:xfrm>
            <a:custGeom>
              <a:avLst/>
              <a:gdLst/>
              <a:ahLst/>
              <a:cxnLst/>
              <a:rect l="0" t="0" r="0" b="0"/>
              <a:pathLst>
                <a:path w="107950" h="162560">
                  <a:moveTo>
                    <a:pt x="54610" y="0"/>
                  </a:moveTo>
                  <a:lnTo>
                    <a:pt x="107950" y="162560"/>
                  </a:lnTo>
                  <a:lnTo>
                    <a:pt x="0" y="162560"/>
                  </a:lnTo>
                  <a:lnTo>
                    <a:pt x="546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31" name="Shape 2543"/>
            <p:cNvSpPr/>
            <p:nvPr/>
          </p:nvSpPr>
          <p:spPr>
            <a:xfrm>
              <a:off x="3108960" y="586740"/>
              <a:ext cx="0" cy="441960"/>
            </a:xfrm>
            <a:custGeom>
              <a:avLst/>
              <a:gdLst/>
              <a:ahLst/>
              <a:cxnLst/>
              <a:rect l="0" t="0" r="0" b="0"/>
              <a:pathLst>
                <a:path h="441960">
                  <a:moveTo>
                    <a:pt x="0" y="0"/>
                  </a:moveTo>
                  <a:lnTo>
                    <a:pt x="0" y="44196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pt-BR"/>
            </a:p>
          </p:txBody>
        </p:sp>
        <p:sp>
          <p:nvSpPr>
            <p:cNvPr id="32" name="Shape 2544"/>
            <p:cNvSpPr/>
            <p:nvPr/>
          </p:nvSpPr>
          <p:spPr>
            <a:xfrm>
              <a:off x="3054350" y="1021080"/>
              <a:ext cx="107950" cy="161290"/>
            </a:xfrm>
            <a:custGeom>
              <a:avLst/>
              <a:gdLst/>
              <a:ahLst/>
              <a:cxnLst/>
              <a:rect l="0" t="0" r="0" b="0"/>
              <a:pathLst>
                <a:path w="107950" h="161290">
                  <a:moveTo>
                    <a:pt x="0" y="0"/>
                  </a:moveTo>
                  <a:lnTo>
                    <a:pt x="107950" y="0"/>
                  </a:lnTo>
                  <a:lnTo>
                    <a:pt x="54610" y="16129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33" name="Shape 2545"/>
            <p:cNvSpPr/>
            <p:nvPr/>
          </p:nvSpPr>
          <p:spPr>
            <a:xfrm>
              <a:off x="3468370" y="1306830"/>
              <a:ext cx="0" cy="349250"/>
            </a:xfrm>
            <a:custGeom>
              <a:avLst/>
              <a:gdLst/>
              <a:ahLst/>
              <a:cxnLst/>
              <a:rect l="0" t="0" r="0" b="0"/>
              <a:pathLst>
                <a:path h="349250">
                  <a:moveTo>
                    <a:pt x="0" y="0"/>
                  </a:moveTo>
                  <a:lnTo>
                    <a:pt x="0" y="34925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pt-BR"/>
            </a:p>
          </p:txBody>
        </p:sp>
        <p:sp>
          <p:nvSpPr>
            <p:cNvPr id="34" name="Shape 2546"/>
            <p:cNvSpPr/>
            <p:nvPr/>
          </p:nvSpPr>
          <p:spPr>
            <a:xfrm>
              <a:off x="3413760" y="1649730"/>
              <a:ext cx="107950" cy="161290"/>
            </a:xfrm>
            <a:custGeom>
              <a:avLst/>
              <a:gdLst/>
              <a:ahLst/>
              <a:cxnLst/>
              <a:rect l="0" t="0" r="0" b="0"/>
              <a:pathLst>
                <a:path w="107950" h="161290">
                  <a:moveTo>
                    <a:pt x="0" y="0"/>
                  </a:moveTo>
                  <a:lnTo>
                    <a:pt x="107950" y="0"/>
                  </a:lnTo>
                  <a:lnTo>
                    <a:pt x="54610" y="16129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35" name="Shape 2547"/>
            <p:cNvSpPr/>
            <p:nvPr/>
          </p:nvSpPr>
          <p:spPr>
            <a:xfrm>
              <a:off x="2533650" y="2052320"/>
              <a:ext cx="0" cy="443230"/>
            </a:xfrm>
            <a:custGeom>
              <a:avLst/>
              <a:gdLst/>
              <a:ahLst/>
              <a:cxnLst/>
              <a:rect l="0" t="0" r="0" b="0"/>
              <a:pathLst>
                <a:path h="443230">
                  <a:moveTo>
                    <a:pt x="0" y="443230"/>
                  </a:moveTo>
                  <a:lnTo>
                    <a:pt x="0" y="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pt-BR"/>
            </a:p>
          </p:txBody>
        </p:sp>
        <p:sp>
          <p:nvSpPr>
            <p:cNvPr id="36" name="Shape 2548"/>
            <p:cNvSpPr/>
            <p:nvPr/>
          </p:nvSpPr>
          <p:spPr>
            <a:xfrm>
              <a:off x="2479040" y="1897380"/>
              <a:ext cx="107950" cy="162560"/>
            </a:xfrm>
            <a:custGeom>
              <a:avLst/>
              <a:gdLst/>
              <a:ahLst/>
              <a:cxnLst/>
              <a:rect l="0" t="0" r="0" b="0"/>
              <a:pathLst>
                <a:path w="107950" h="162560">
                  <a:moveTo>
                    <a:pt x="54610" y="0"/>
                  </a:moveTo>
                  <a:lnTo>
                    <a:pt x="107950" y="162560"/>
                  </a:lnTo>
                  <a:lnTo>
                    <a:pt x="0" y="162560"/>
                  </a:lnTo>
                  <a:lnTo>
                    <a:pt x="546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37" name="Shape 2549"/>
            <p:cNvSpPr/>
            <p:nvPr/>
          </p:nvSpPr>
          <p:spPr>
            <a:xfrm>
              <a:off x="3864610" y="1897380"/>
              <a:ext cx="2540" cy="443230"/>
            </a:xfrm>
            <a:custGeom>
              <a:avLst/>
              <a:gdLst/>
              <a:ahLst/>
              <a:cxnLst/>
              <a:rect l="0" t="0" r="0" b="0"/>
              <a:pathLst>
                <a:path w="2540" h="443230">
                  <a:moveTo>
                    <a:pt x="0" y="0"/>
                  </a:moveTo>
                  <a:lnTo>
                    <a:pt x="2540" y="44323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pt-BR"/>
            </a:p>
          </p:txBody>
        </p:sp>
        <p:sp>
          <p:nvSpPr>
            <p:cNvPr id="38" name="Shape 2550"/>
            <p:cNvSpPr/>
            <p:nvPr/>
          </p:nvSpPr>
          <p:spPr>
            <a:xfrm>
              <a:off x="3812540" y="2332990"/>
              <a:ext cx="107950" cy="162560"/>
            </a:xfrm>
            <a:custGeom>
              <a:avLst/>
              <a:gdLst/>
              <a:ahLst/>
              <a:cxnLst/>
              <a:rect l="0" t="0" r="0" b="0"/>
              <a:pathLst>
                <a:path w="107950" h="162560">
                  <a:moveTo>
                    <a:pt x="0" y="0"/>
                  </a:moveTo>
                  <a:lnTo>
                    <a:pt x="107950" y="0"/>
                  </a:lnTo>
                  <a:lnTo>
                    <a:pt x="55880" y="16256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357008026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1A22713B-E92C-49ED-9695-F581518A2ACA}"/>
              </a:ext>
            </a:extLst>
          </p:cNvPr>
          <p:cNvSpPr>
            <a:spLocks noGrp="1"/>
          </p:cNvSpPr>
          <p:nvPr>
            <p:ph type="body" sz="quarter" idx="13"/>
          </p:nvPr>
        </p:nvSpPr>
        <p:spPr/>
        <p:txBody>
          <a:bodyPr/>
          <a:lstStyle/>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vBufferISR</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8000FF"/>
                </a:solidFill>
                <a:highlight>
                  <a:srgbClr val="FFFFFF"/>
                </a:highlight>
              </a:rPr>
              <a:t>char</a:t>
            </a:r>
            <a:r>
              <a:rPr lang="pt-BR" dirty="0">
                <a:solidFill>
                  <a:srgbClr val="000000"/>
                </a:solidFill>
                <a:highlight>
                  <a:srgbClr val="FFFFFF"/>
                </a:highlight>
              </a:rPr>
              <a:t> </a:t>
            </a:r>
            <a:r>
              <a:rPr lang="pt-BR" dirty="0" err="1">
                <a:solidFill>
                  <a:srgbClr val="000000"/>
                </a:solidFill>
                <a:highlight>
                  <a:srgbClr val="FFFFFF"/>
                </a:highlight>
              </a:rPr>
              <a:t>cIn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xHigherPriorityTaskWoken</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We have not woken a task at the start of the ISR. */</a:t>
            </a:r>
            <a:endParaRPr lang="en-US"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xHigherPriorityTaskWoken</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pdFALSE</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Loop until the buffer is empty. */</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do</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Obtain a byte from the buffer. */</a:t>
            </a:r>
            <a:endParaRPr lang="en-US"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cIn</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portINPUT_BYTE</a:t>
            </a:r>
            <a:r>
              <a:rPr lang="pt-BR" b="1" dirty="0">
                <a:solidFill>
                  <a:srgbClr val="000080"/>
                </a:solidFill>
                <a:highlight>
                  <a:srgbClr val="FFFFFF"/>
                </a:highlight>
              </a:rPr>
              <a:t>(</a:t>
            </a:r>
            <a:r>
              <a:rPr lang="pt-BR" dirty="0">
                <a:solidFill>
                  <a:srgbClr val="000000"/>
                </a:solidFill>
                <a:highlight>
                  <a:srgbClr val="FFFFFF"/>
                </a:highlight>
              </a:rPr>
              <a:t> RX_REGISTER_ADDRESS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Post </a:t>
            </a:r>
            <a:r>
              <a:rPr lang="pt-BR" dirty="0" err="1">
                <a:solidFill>
                  <a:srgbClr val="008000"/>
                </a:solidFill>
                <a:highlight>
                  <a:srgbClr val="FFFFFF"/>
                </a:highlight>
              </a:rPr>
              <a:t>the</a:t>
            </a:r>
            <a:r>
              <a:rPr lang="pt-BR" dirty="0">
                <a:solidFill>
                  <a:srgbClr val="008000"/>
                </a:solidFill>
                <a:highlight>
                  <a:srgbClr val="FFFFFF"/>
                </a:highlight>
              </a:rPr>
              <a:t> byte. */</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xQueueSendFromISR</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xRxQueue</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&amp;</a:t>
            </a:r>
            <a:r>
              <a:rPr lang="pt-BR" dirty="0" err="1">
                <a:solidFill>
                  <a:srgbClr val="000000"/>
                </a:solidFill>
                <a:highlight>
                  <a:srgbClr val="FFFFFF"/>
                </a:highlight>
              </a:rPr>
              <a:t>cIn</a:t>
            </a:r>
            <a:r>
              <a:rPr lang="pt-BR" b="1" dirty="0">
                <a:solidFill>
                  <a:srgbClr val="000080"/>
                </a:solidFill>
                <a:highlight>
                  <a:srgbClr val="FFFFFF"/>
                </a:highlight>
              </a:rPr>
              <a:t>,</a:t>
            </a:r>
          </a:p>
          <a:p>
            <a:r>
              <a:rPr lang="pt-BR" b="1" dirty="0">
                <a:solidFill>
                  <a:srgbClr val="000080"/>
                </a:solidFill>
                <a:highlight>
                  <a:srgbClr val="FFFFFF"/>
                </a:highlight>
              </a:rPr>
              <a:t>                          </a:t>
            </a:r>
            <a:r>
              <a:rPr lang="pt-BR" dirty="0">
                <a:solidFill>
                  <a:srgbClr val="000000"/>
                </a:solidFill>
                <a:highlight>
                  <a:srgbClr val="FFFFFF"/>
                </a:highlight>
              </a:rPr>
              <a:t> </a:t>
            </a:r>
            <a:r>
              <a:rPr lang="pt-BR" b="1" dirty="0">
                <a:solidFill>
                  <a:srgbClr val="000080"/>
                </a:solidFill>
                <a:highlight>
                  <a:srgbClr val="FFFFFF"/>
                </a:highlight>
              </a:rPr>
              <a:t>&amp;</a:t>
            </a:r>
            <a:r>
              <a:rPr lang="pt-BR" dirty="0" err="1">
                <a:solidFill>
                  <a:srgbClr val="000000"/>
                </a:solidFill>
                <a:highlight>
                  <a:srgbClr val="FFFFFF"/>
                </a:highlight>
              </a:rPr>
              <a:t>xHigherPriorityTaskWoken</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while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portINPUT_BYTE</a:t>
            </a:r>
            <a:r>
              <a:rPr lang="en-US" b="1" dirty="0">
                <a:solidFill>
                  <a:srgbClr val="000080"/>
                </a:solidFill>
                <a:highlight>
                  <a:srgbClr val="FFFFFF"/>
                </a:highlight>
              </a:rPr>
              <a:t>(</a:t>
            </a:r>
            <a:r>
              <a:rPr lang="en-US" dirty="0">
                <a:solidFill>
                  <a:srgbClr val="000000"/>
                </a:solidFill>
                <a:highlight>
                  <a:srgbClr val="FFFFFF"/>
                </a:highlight>
              </a:rPr>
              <a:t> BUFFER_COUNT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Now the buffer is empty we can switch context if necessary. */</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xHigherPriorityTaskWoken</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Actual macro used here is port specific. */</a:t>
            </a:r>
            <a:endParaRPr lang="en-US"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taskYIELD_FROM_ISR</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48D2DC8E-8D56-4849-BB23-D235DFE379D6}"/>
              </a:ext>
            </a:extLst>
          </p:cNvPr>
          <p:cNvSpPr>
            <a:spLocks noGrp="1"/>
          </p:cNvSpPr>
          <p:nvPr>
            <p:ph type="title"/>
          </p:nvPr>
        </p:nvSpPr>
        <p:spPr/>
        <p:txBody>
          <a:bodyPr/>
          <a:lstStyle/>
          <a:p>
            <a:r>
              <a:rPr lang="pt-BR" dirty="0"/>
              <a:t>Interrupção -&gt; </a:t>
            </a:r>
            <a:r>
              <a:rPr lang="pt-BR" dirty="0" err="1"/>
              <a:t>task</a:t>
            </a:r>
            <a:endParaRPr lang="pt-BR" dirty="0"/>
          </a:p>
        </p:txBody>
      </p:sp>
    </p:spTree>
    <p:extLst>
      <p:ext uri="{BB962C8B-B14F-4D97-AF65-F5344CB8AC3E}">
        <p14:creationId xmlns:p14="http://schemas.microsoft.com/office/powerpoint/2010/main" val="265398557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 2b</a:t>
            </a:r>
          </a:p>
        </p:txBody>
      </p:sp>
      <p:sp>
        <p:nvSpPr>
          <p:cNvPr id="3" name="Espaço Reservado para Conteúdo 2"/>
          <p:cNvSpPr>
            <a:spLocks noGrp="1"/>
          </p:cNvSpPr>
          <p:nvPr>
            <p:ph type="body" idx="1"/>
          </p:nvPr>
        </p:nvSpPr>
        <p:spPr/>
        <p:txBody>
          <a:bodyPr/>
          <a:lstStyle/>
          <a:p>
            <a:r>
              <a:rPr lang="pt-BR" dirty="0"/>
              <a:t>Usando </a:t>
            </a:r>
            <a:r>
              <a:rPr lang="pt-BR" dirty="0" err="1"/>
              <a:t>queues</a:t>
            </a:r>
            <a:r>
              <a:rPr lang="pt-BR" dirty="0"/>
              <a:t> para comunicação entre tarefa e interrupção</a:t>
            </a:r>
          </a:p>
        </p:txBody>
      </p:sp>
    </p:spTree>
    <p:extLst>
      <p:ext uri="{BB962C8B-B14F-4D97-AF65-F5344CB8AC3E}">
        <p14:creationId xmlns:p14="http://schemas.microsoft.com/office/powerpoint/2010/main" val="310349927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1F640-4BF0-4FE7-B45F-65D5ED6D7E9F}"/>
              </a:ext>
            </a:extLst>
          </p:cNvPr>
          <p:cNvSpPr>
            <a:spLocks noGrp="1"/>
          </p:cNvSpPr>
          <p:nvPr>
            <p:ph type="title"/>
          </p:nvPr>
        </p:nvSpPr>
        <p:spPr/>
        <p:txBody>
          <a:bodyPr/>
          <a:lstStyle/>
          <a:p>
            <a:r>
              <a:rPr lang="pt-BR" dirty="0"/>
              <a:t>Semáforos e </a:t>
            </a:r>
            <a:r>
              <a:rPr lang="pt-BR" dirty="0" err="1"/>
              <a:t>mutexes</a:t>
            </a:r>
            <a:endParaRPr lang="pt-BR" dirty="0"/>
          </a:p>
        </p:txBody>
      </p:sp>
      <p:sp>
        <p:nvSpPr>
          <p:cNvPr id="3" name="Espaço Reservado para Texto 2">
            <a:extLst>
              <a:ext uri="{FF2B5EF4-FFF2-40B4-BE49-F238E27FC236}">
                <a16:creationId xmlns:a16="http://schemas.microsoft.com/office/drawing/2014/main" id="{A6813C3C-CFED-418C-AE89-97FCBE87F1B6}"/>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6678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err="1"/>
              <a:t>Multitasking</a:t>
            </a:r>
            <a:r>
              <a:rPr lang="pt-BR" dirty="0"/>
              <a:t> Cooperativo</a:t>
            </a:r>
          </a:p>
        </p:txBody>
      </p:sp>
      <p:sp>
        <p:nvSpPr>
          <p:cNvPr id="4" name="Espaço Reservado para Texto 3"/>
          <p:cNvSpPr>
            <a:spLocks noGrp="1"/>
          </p:cNvSpPr>
          <p:nvPr>
            <p:ph type="body" idx="1"/>
          </p:nvPr>
        </p:nvSpPr>
        <p:spPr/>
        <p:txBody>
          <a:bodyPr/>
          <a:lstStyle/>
          <a:p>
            <a:r>
              <a:rPr lang="pt-BR" dirty="0"/>
              <a:t>Máquinas de Estado</a:t>
            </a:r>
          </a:p>
        </p:txBody>
      </p:sp>
    </p:spTree>
    <p:extLst>
      <p:ext uri="{BB962C8B-B14F-4D97-AF65-F5344CB8AC3E}">
        <p14:creationId xmlns:p14="http://schemas.microsoft.com/office/powerpoint/2010/main" val="7951772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Uma interrupção é capaz de deferir trabalho para uma tarefa através de mecanismos de sincronização.</a:t>
            </a:r>
          </a:p>
          <a:p>
            <a:pPr lvl="0"/>
            <a:r>
              <a:rPr lang="pt-BR" dirty="0"/>
              <a:t>O FreeRTOS possui alguns mecanismos de sincronização, dentre eles:</a:t>
            </a:r>
          </a:p>
          <a:p>
            <a:pPr lvl="1"/>
            <a:r>
              <a:rPr lang="pt-BR" dirty="0"/>
              <a:t>Semáforos Binários (</a:t>
            </a:r>
            <a:r>
              <a:rPr lang="pt-BR" dirty="0" err="1"/>
              <a:t>Binary</a:t>
            </a:r>
            <a:r>
              <a:rPr lang="pt-BR" dirty="0"/>
              <a:t> </a:t>
            </a:r>
            <a:r>
              <a:rPr lang="pt-BR" dirty="0" err="1"/>
              <a:t>Semaphores</a:t>
            </a:r>
            <a:r>
              <a:rPr lang="pt-BR" dirty="0"/>
              <a:t>).</a:t>
            </a:r>
          </a:p>
          <a:p>
            <a:pPr lvl="1"/>
            <a:r>
              <a:rPr lang="pt-BR" dirty="0"/>
              <a:t>Semáforos Contadores (</a:t>
            </a:r>
            <a:r>
              <a:rPr lang="pt-BR" dirty="0" err="1"/>
              <a:t>Counting</a:t>
            </a:r>
            <a:r>
              <a:rPr lang="pt-BR" dirty="0"/>
              <a:t> </a:t>
            </a:r>
            <a:r>
              <a:rPr lang="pt-BR" dirty="0" err="1"/>
              <a:t>Semaphores</a:t>
            </a:r>
            <a:r>
              <a:rPr lang="pt-BR" dirty="0"/>
              <a:t>).</a:t>
            </a:r>
          </a:p>
          <a:p>
            <a:pPr lvl="1"/>
            <a:r>
              <a:rPr lang="pt-BR" dirty="0" err="1"/>
              <a:t>Queues</a:t>
            </a:r>
            <a:r>
              <a:rPr lang="pt-BR" dirty="0"/>
              <a:t>.</a:t>
            </a:r>
          </a:p>
        </p:txBody>
      </p:sp>
      <p:sp>
        <p:nvSpPr>
          <p:cNvPr id="2" name="Título 1"/>
          <p:cNvSpPr>
            <a:spLocks noGrp="1"/>
          </p:cNvSpPr>
          <p:nvPr>
            <p:ph type="title"/>
          </p:nvPr>
        </p:nvSpPr>
        <p:spPr/>
        <p:txBody>
          <a:bodyPr/>
          <a:lstStyle/>
          <a:p>
            <a:r>
              <a:rPr lang="pt-BR"/>
              <a:t>MECANISMOS DE SINCRONIZAÇÃO</a:t>
            </a:r>
            <a:endParaRPr lang="pt-BR" dirty="0"/>
          </a:p>
        </p:txBody>
      </p:sp>
    </p:spTree>
    <p:extLst>
      <p:ext uri="{BB962C8B-B14F-4D97-AF65-F5344CB8AC3E}">
        <p14:creationId xmlns:p14="http://schemas.microsoft.com/office/powerpoint/2010/main" val="43372585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a:t>MECANISMOS DE SINCRONIZAÇÃO</a:t>
            </a:r>
            <a:endParaRPr lang="pt-BR" dirty="0"/>
          </a:p>
        </p:txBody>
      </p:sp>
      <p:sp>
        <p:nvSpPr>
          <p:cNvPr id="3" name="Espaço Reservado para Conteúdo 2"/>
          <p:cNvSpPr>
            <a:spLocks noGrp="1"/>
          </p:cNvSpPr>
          <p:nvPr>
            <p:ph idx="1"/>
          </p:nvPr>
        </p:nvSpPr>
        <p:spPr/>
        <p:txBody>
          <a:bodyPr/>
          <a:lstStyle/>
          <a:p>
            <a:pPr lvl="0"/>
            <a:r>
              <a:rPr lang="pt-BR" dirty="0"/>
              <a:t>Estes mecanismos de sincronização podem ser usados tanto para comunicação entre tarefas quanto para comunicação entre interrupções e tarefas.</a:t>
            </a:r>
          </a:p>
          <a:p>
            <a:pPr lvl="1"/>
            <a:r>
              <a:rPr lang="pt-BR" dirty="0"/>
              <a:t>Existem funções específicas para utilizá-los dentro das ISR</a:t>
            </a:r>
          </a:p>
          <a:p>
            <a:endParaRPr lang="pt-BR" dirty="0"/>
          </a:p>
        </p:txBody>
      </p:sp>
    </p:spTree>
    <p:extLst>
      <p:ext uri="{BB962C8B-B14F-4D97-AF65-F5344CB8AC3E}">
        <p14:creationId xmlns:p14="http://schemas.microsoft.com/office/powerpoint/2010/main" val="22916660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O Semáforo Binário (</a:t>
            </a:r>
            <a:r>
              <a:rPr lang="pt-BR" dirty="0" err="1"/>
              <a:t>Binary</a:t>
            </a:r>
            <a:r>
              <a:rPr lang="pt-BR" dirty="0"/>
              <a:t> </a:t>
            </a:r>
            <a:r>
              <a:rPr lang="pt-BR" dirty="0" err="1"/>
              <a:t>Semaphore</a:t>
            </a:r>
            <a:r>
              <a:rPr lang="pt-BR" dirty="0"/>
              <a:t>) é um mecanismo de sincronização disponibilizado pelo FreeRTOS.</a:t>
            </a:r>
          </a:p>
          <a:p>
            <a:pPr lvl="0"/>
            <a:r>
              <a:rPr lang="pt-BR" dirty="0"/>
              <a:t>Ele pode ser usado para acordar (desbloquear) uma tarefa quando determinada interrupção acontecer, sincronizando a interrupção com a tarefa.</a:t>
            </a:r>
          </a:p>
          <a:p>
            <a:pPr lvl="0"/>
            <a:r>
              <a:rPr lang="pt-BR" dirty="0"/>
              <a:t>Assim, apenas o essencial é executado na interrupção, o restante do trabalho é deferido para a tarefa correspondente.</a:t>
            </a:r>
          </a:p>
          <a:p>
            <a:endParaRPr lang="pt-BR" dirty="0"/>
          </a:p>
        </p:txBody>
      </p:sp>
      <p:sp>
        <p:nvSpPr>
          <p:cNvPr id="2" name="Título 1"/>
          <p:cNvSpPr>
            <a:spLocks noGrp="1"/>
          </p:cNvSpPr>
          <p:nvPr>
            <p:ph type="title"/>
          </p:nvPr>
        </p:nvSpPr>
        <p:spPr/>
        <p:txBody>
          <a:bodyPr/>
          <a:lstStyle/>
          <a:p>
            <a:r>
              <a:rPr lang="pt-BR"/>
              <a:t>SEMÁFOROS BINÁRIOS</a:t>
            </a:r>
            <a:endParaRPr lang="pt-BR" dirty="0"/>
          </a:p>
        </p:txBody>
      </p:sp>
    </p:spTree>
    <p:extLst>
      <p:ext uri="{BB962C8B-B14F-4D97-AF65-F5344CB8AC3E}">
        <p14:creationId xmlns:p14="http://schemas.microsoft.com/office/powerpoint/2010/main" val="160890681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SEMÁFOROS BINÁRIOS</a:t>
            </a:r>
          </a:p>
        </p:txBody>
      </p:sp>
      <p:grpSp>
        <p:nvGrpSpPr>
          <p:cNvPr id="4" name="Group 23679"/>
          <p:cNvGrpSpPr/>
          <p:nvPr/>
        </p:nvGrpSpPr>
        <p:grpSpPr>
          <a:xfrm>
            <a:off x="395605" y="2673350"/>
            <a:ext cx="8352790" cy="1511300"/>
            <a:chOff x="0" y="0"/>
            <a:chExt cx="8352790" cy="1511300"/>
          </a:xfrm>
        </p:grpSpPr>
        <p:sp>
          <p:nvSpPr>
            <p:cNvPr id="5" name="Shape 2658"/>
            <p:cNvSpPr/>
            <p:nvPr/>
          </p:nvSpPr>
          <p:spPr>
            <a:xfrm>
              <a:off x="0" y="0"/>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2660"/>
            <p:cNvSpPr/>
            <p:nvPr/>
          </p:nvSpPr>
          <p:spPr>
            <a:xfrm>
              <a:off x="0" y="0"/>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2661"/>
            <p:cNvSpPr/>
            <p:nvPr/>
          </p:nvSpPr>
          <p:spPr>
            <a:xfrm>
              <a:off x="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2662"/>
            <p:cNvSpPr/>
            <p:nvPr/>
          </p:nvSpPr>
          <p:spPr>
            <a:xfrm>
              <a:off x="208788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2664"/>
            <p:cNvSpPr/>
            <p:nvPr/>
          </p:nvSpPr>
          <p:spPr>
            <a:xfrm>
              <a:off x="6264910" y="0"/>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2666"/>
            <p:cNvSpPr/>
            <p:nvPr/>
          </p:nvSpPr>
          <p:spPr>
            <a:xfrm>
              <a:off x="6264910" y="0"/>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2667"/>
            <p:cNvSpPr/>
            <p:nvPr/>
          </p:nvSpPr>
          <p:spPr>
            <a:xfrm>
              <a:off x="626491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2668"/>
            <p:cNvSpPr/>
            <p:nvPr/>
          </p:nvSpPr>
          <p:spPr>
            <a:xfrm>
              <a:off x="835279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526"/>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2670"/>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2671"/>
            <p:cNvSpPr/>
            <p:nvPr/>
          </p:nvSpPr>
          <p:spPr>
            <a:xfrm>
              <a:off x="3853180" y="5410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2672"/>
            <p:cNvSpPr/>
            <p:nvPr/>
          </p:nvSpPr>
          <p:spPr>
            <a:xfrm>
              <a:off x="4716780" y="104394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2673"/>
            <p:cNvSpPr/>
            <p:nvPr/>
          </p:nvSpPr>
          <p:spPr>
            <a:xfrm>
              <a:off x="930910" y="690296"/>
              <a:ext cx="397378"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ISR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2674"/>
            <p:cNvSpPr/>
            <p:nvPr/>
          </p:nvSpPr>
          <p:spPr>
            <a:xfrm>
              <a:off x="7156450" y="582346"/>
              <a:ext cx="670100"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TASK</a:t>
              </a:r>
              <a:r>
                <a:rPr lang="pt-BR" sz="1800" spc="35">
                  <a:solidFill>
                    <a:srgbClr val="F68209"/>
                  </a:solidFill>
                  <a:effectLst/>
                  <a:latin typeface="Calibri" panose="020F0502020204030204" pitchFamily="34" charset="0"/>
                  <a:ea typeface="Calibri" panose="020F050202020403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Rectangle 2675"/>
            <p:cNvSpPr/>
            <p:nvPr/>
          </p:nvSpPr>
          <p:spPr>
            <a:xfrm>
              <a:off x="6953250" y="837616"/>
              <a:ext cx="1137711"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spc="-5">
                  <a:solidFill>
                    <a:srgbClr val="F68209"/>
                  </a:solidFill>
                  <a:effectLst/>
                  <a:latin typeface="Calibri" panose="020F0502020204030204" pitchFamily="34" charset="0"/>
                  <a:ea typeface="Calibri" panose="020F0502020204030204" pitchFamily="34" charset="0"/>
                </a:rPr>
                <a:t>HANDLER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0" name="Rectangle 2676"/>
            <p:cNvSpPr/>
            <p:nvPr/>
          </p:nvSpPr>
          <p:spPr>
            <a:xfrm>
              <a:off x="3511550" y="286360"/>
              <a:ext cx="2116375"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SEMÁFORO</a:t>
              </a:r>
              <a:r>
                <a:rPr lang="pt-BR" sz="1600" spc="35">
                  <a:solidFill>
                    <a:srgbClr val="F68209"/>
                  </a:solidFill>
                  <a:effectLst/>
                  <a:latin typeface="Calibri" panose="020F0502020204030204" pitchFamily="34" charset="0"/>
                  <a:ea typeface="Calibri" panose="020F0502020204030204" pitchFamily="34" charset="0"/>
                </a:rPr>
                <a:t> </a:t>
              </a:r>
              <a:r>
                <a:rPr lang="pt-BR" sz="1600">
                  <a:solidFill>
                    <a:srgbClr val="F68209"/>
                  </a:solidFill>
                  <a:effectLst/>
                  <a:latin typeface="Calibri" panose="020F0502020204030204" pitchFamily="34" charset="0"/>
                  <a:ea typeface="Calibri" panose="020F0502020204030204" pitchFamily="34" charset="0"/>
                </a:rPr>
                <a:t>BINÁRIO</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1" name="Shape 24538"/>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2" name="Shape 2678"/>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3" name="Shape 2679"/>
            <p:cNvSpPr/>
            <p:nvPr/>
          </p:nvSpPr>
          <p:spPr>
            <a:xfrm>
              <a:off x="4069080" y="61341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4" name="Shape 2680"/>
            <p:cNvSpPr/>
            <p:nvPr/>
          </p:nvSpPr>
          <p:spPr>
            <a:xfrm>
              <a:off x="4500880" y="9728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6" name="Shape 2682"/>
            <p:cNvSpPr/>
            <p:nvPr/>
          </p:nvSpPr>
          <p:spPr>
            <a:xfrm>
              <a:off x="6188710" y="755650"/>
              <a:ext cx="76200" cy="76200"/>
            </a:xfrm>
            <a:custGeom>
              <a:avLst/>
              <a:gdLst/>
              <a:ahLst/>
              <a:cxnLst/>
              <a:rect l="0" t="0" r="0" b="0"/>
              <a:pathLst>
                <a:path w="76200" h="76200">
                  <a:moveTo>
                    <a:pt x="0" y="0"/>
                  </a:moveTo>
                  <a:lnTo>
                    <a:pt x="76200" y="38100"/>
                  </a:lnTo>
                  <a:lnTo>
                    <a:pt x="0" y="762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3895838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SEMÁFOROS BINÁRIOS</a:t>
            </a:r>
          </a:p>
        </p:txBody>
      </p:sp>
      <p:grpSp>
        <p:nvGrpSpPr>
          <p:cNvPr id="4" name="Group 23679"/>
          <p:cNvGrpSpPr/>
          <p:nvPr/>
        </p:nvGrpSpPr>
        <p:grpSpPr>
          <a:xfrm>
            <a:off x="395605" y="2673350"/>
            <a:ext cx="8352790" cy="1511300"/>
            <a:chOff x="0" y="0"/>
            <a:chExt cx="8352790" cy="1511300"/>
          </a:xfrm>
        </p:grpSpPr>
        <p:sp>
          <p:nvSpPr>
            <p:cNvPr id="5" name="Shape 2658"/>
            <p:cNvSpPr/>
            <p:nvPr/>
          </p:nvSpPr>
          <p:spPr>
            <a:xfrm>
              <a:off x="0" y="0"/>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2660"/>
            <p:cNvSpPr/>
            <p:nvPr/>
          </p:nvSpPr>
          <p:spPr>
            <a:xfrm>
              <a:off x="0" y="0"/>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2661"/>
            <p:cNvSpPr/>
            <p:nvPr/>
          </p:nvSpPr>
          <p:spPr>
            <a:xfrm>
              <a:off x="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2662"/>
            <p:cNvSpPr/>
            <p:nvPr/>
          </p:nvSpPr>
          <p:spPr>
            <a:xfrm>
              <a:off x="208788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2664"/>
            <p:cNvSpPr/>
            <p:nvPr/>
          </p:nvSpPr>
          <p:spPr>
            <a:xfrm>
              <a:off x="6264910" y="0"/>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2666"/>
            <p:cNvSpPr/>
            <p:nvPr/>
          </p:nvSpPr>
          <p:spPr>
            <a:xfrm>
              <a:off x="6264910" y="0"/>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2667"/>
            <p:cNvSpPr/>
            <p:nvPr/>
          </p:nvSpPr>
          <p:spPr>
            <a:xfrm>
              <a:off x="626491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2668"/>
            <p:cNvSpPr/>
            <p:nvPr/>
          </p:nvSpPr>
          <p:spPr>
            <a:xfrm>
              <a:off x="835279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526"/>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2670"/>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2671"/>
            <p:cNvSpPr/>
            <p:nvPr/>
          </p:nvSpPr>
          <p:spPr>
            <a:xfrm>
              <a:off x="3853180" y="5410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2672"/>
            <p:cNvSpPr/>
            <p:nvPr/>
          </p:nvSpPr>
          <p:spPr>
            <a:xfrm>
              <a:off x="4716780" y="104394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2673"/>
            <p:cNvSpPr/>
            <p:nvPr/>
          </p:nvSpPr>
          <p:spPr>
            <a:xfrm>
              <a:off x="930910" y="690296"/>
              <a:ext cx="397378"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ISR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2674"/>
            <p:cNvSpPr/>
            <p:nvPr/>
          </p:nvSpPr>
          <p:spPr>
            <a:xfrm>
              <a:off x="7156450" y="582346"/>
              <a:ext cx="670100"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TASK</a:t>
              </a:r>
              <a:r>
                <a:rPr lang="pt-BR" sz="1800" spc="35">
                  <a:solidFill>
                    <a:srgbClr val="F68209"/>
                  </a:solidFill>
                  <a:effectLst/>
                  <a:latin typeface="Calibri" panose="020F0502020204030204" pitchFamily="34" charset="0"/>
                  <a:ea typeface="Calibri" panose="020F050202020403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Rectangle 2675"/>
            <p:cNvSpPr/>
            <p:nvPr/>
          </p:nvSpPr>
          <p:spPr>
            <a:xfrm>
              <a:off x="6953250" y="837616"/>
              <a:ext cx="1137711"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spc="-5">
                  <a:solidFill>
                    <a:srgbClr val="F68209"/>
                  </a:solidFill>
                  <a:effectLst/>
                  <a:latin typeface="Calibri" panose="020F0502020204030204" pitchFamily="34" charset="0"/>
                  <a:ea typeface="Calibri" panose="020F0502020204030204" pitchFamily="34" charset="0"/>
                </a:rPr>
                <a:t>HANDLER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0" name="Rectangle 2676"/>
            <p:cNvSpPr/>
            <p:nvPr/>
          </p:nvSpPr>
          <p:spPr>
            <a:xfrm>
              <a:off x="3511550" y="286360"/>
              <a:ext cx="2116375"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SEMÁFORO</a:t>
              </a:r>
              <a:r>
                <a:rPr lang="pt-BR" sz="1600" spc="35">
                  <a:solidFill>
                    <a:srgbClr val="F68209"/>
                  </a:solidFill>
                  <a:effectLst/>
                  <a:latin typeface="Calibri" panose="020F0502020204030204" pitchFamily="34" charset="0"/>
                  <a:ea typeface="Calibri" panose="020F0502020204030204" pitchFamily="34" charset="0"/>
                </a:rPr>
                <a:t> </a:t>
              </a:r>
              <a:r>
                <a:rPr lang="pt-BR" sz="1600">
                  <a:solidFill>
                    <a:srgbClr val="F68209"/>
                  </a:solidFill>
                  <a:effectLst/>
                  <a:latin typeface="Calibri" panose="020F0502020204030204" pitchFamily="34" charset="0"/>
                  <a:ea typeface="Calibri" panose="020F0502020204030204" pitchFamily="34" charset="0"/>
                </a:rPr>
                <a:t>BINÁRIO</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1" name="Shape 24538"/>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2" name="Shape 2678"/>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3" name="Shape 2679"/>
            <p:cNvSpPr/>
            <p:nvPr/>
          </p:nvSpPr>
          <p:spPr>
            <a:xfrm>
              <a:off x="4069080" y="61341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4" name="Shape 2680"/>
            <p:cNvSpPr/>
            <p:nvPr/>
          </p:nvSpPr>
          <p:spPr>
            <a:xfrm>
              <a:off x="4500880" y="9728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5" name="Shape 2681"/>
            <p:cNvSpPr/>
            <p:nvPr/>
          </p:nvSpPr>
          <p:spPr>
            <a:xfrm>
              <a:off x="4716780" y="792480"/>
              <a:ext cx="1477010" cy="1270"/>
            </a:xfrm>
            <a:custGeom>
              <a:avLst/>
              <a:gdLst/>
              <a:ahLst/>
              <a:cxnLst/>
              <a:rect l="0" t="0" r="0" b="0"/>
              <a:pathLst>
                <a:path w="1477010" h="1270">
                  <a:moveTo>
                    <a:pt x="0" y="0"/>
                  </a:moveTo>
                  <a:lnTo>
                    <a:pt x="1477010" y="127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6" name="Shape 2682"/>
            <p:cNvSpPr/>
            <p:nvPr/>
          </p:nvSpPr>
          <p:spPr>
            <a:xfrm>
              <a:off x="6188710" y="755650"/>
              <a:ext cx="76200" cy="76200"/>
            </a:xfrm>
            <a:custGeom>
              <a:avLst/>
              <a:gdLst/>
              <a:ahLst/>
              <a:cxnLst/>
              <a:rect l="0" t="0" r="0" b="0"/>
              <a:pathLst>
                <a:path w="76200" h="76200">
                  <a:moveTo>
                    <a:pt x="0" y="0"/>
                  </a:moveTo>
                  <a:lnTo>
                    <a:pt x="76200" y="38100"/>
                  </a:lnTo>
                  <a:lnTo>
                    <a:pt x="0" y="762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27" name="Rectangle 2683"/>
            <p:cNvSpPr/>
            <p:nvPr/>
          </p:nvSpPr>
          <p:spPr>
            <a:xfrm>
              <a:off x="5274310" y="852503"/>
              <a:ext cx="499433"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a:solidFill>
                    <a:srgbClr val="F68209"/>
                  </a:solidFill>
                  <a:effectLst/>
                  <a:latin typeface="Liberation Sans" panose="020B0604020202020204" pitchFamily="34" charset="0"/>
                  <a:ea typeface="Liberation Sans" panose="020B0604020202020204" pitchFamily="34" charset="0"/>
                </a:rPr>
                <a:t>Take</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208675937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SEMÁFOROS BINÁRIOS</a:t>
            </a:r>
          </a:p>
        </p:txBody>
      </p:sp>
      <p:grpSp>
        <p:nvGrpSpPr>
          <p:cNvPr id="4" name="Group 22211"/>
          <p:cNvGrpSpPr/>
          <p:nvPr/>
        </p:nvGrpSpPr>
        <p:grpSpPr>
          <a:xfrm>
            <a:off x="395605" y="2673350"/>
            <a:ext cx="8352790" cy="1511300"/>
            <a:chOff x="0" y="0"/>
            <a:chExt cx="8352790" cy="1511300"/>
          </a:xfrm>
        </p:grpSpPr>
        <p:sp>
          <p:nvSpPr>
            <p:cNvPr id="5" name="Shape 2699"/>
            <p:cNvSpPr/>
            <p:nvPr/>
          </p:nvSpPr>
          <p:spPr>
            <a:xfrm>
              <a:off x="0" y="0"/>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2701"/>
            <p:cNvSpPr/>
            <p:nvPr/>
          </p:nvSpPr>
          <p:spPr>
            <a:xfrm>
              <a:off x="0" y="0"/>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2702"/>
            <p:cNvSpPr/>
            <p:nvPr/>
          </p:nvSpPr>
          <p:spPr>
            <a:xfrm>
              <a:off x="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2703"/>
            <p:cNvSpPr/>
            <p:nvPr/>
          </p:nvSpPr>
          <p:spPr>
            <a:xfrm>
              <a:off x="208788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2705"/>
            <p:cNvSpPr/>
            <p:nvPr/>
          </p:nvSpPr>
          <p:spPr>
            <a:xfrm>
              <a:off x="6264910" y="0"/>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2707"/>
            <p:cNvSpPr/>
            <p:nvPr/>
          </p:nvSpPr>
          <p:spPr>
            <a:xfrm>
              <a:off x="6264910" y="0"/>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2708"/>
            <p:cNvSpPr/>
            <p:nvPr/>
          </p:nvSpPr>
          <p:spPr>
            <a:xfrm>
              <a:off x="626491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2709"/>
            <p:cNvSpPr/>
            <p:nvPr/>
          </p:nvSpPr>
          <p:spPr>
            <a:xfrm>
              <a:off x="835279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552"/>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2711"/>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2712"/>
            <p:cNvSpPr/>
            <p:nvPr/>
          </p:nvSpPr>
          <p:spPr>
            <a:xfrm>
              <a:off x="3853180" y="5410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2713"/>
            <p:cNvSpPr/>
            <p:nvPr/>
          </p:nvSpPr>
          <p:spPr>
            <a:xfrm>
              <a:off x="4716780" y="104394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2714"/>
            <p:cNvSpPr/>
            <p:nvPr/>
          </p:nvSpPr>
          <p:spPr>
            <a:xfrm>
              <a:off x="930910" y="690296"/>
              <a:ext cx="397378"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ISR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2715"/>
            <p:cNvSpPr/>
            <p:nvPr/>
          </p:nvSpPr>
          <p:spPr>
            <a:xfrm>
              <a:off x="7156450" y="582346"/>
              <a:ext cx="670100"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TASK</a:t>
              </a:r>
              <a:r>
                <a:rPr lang="pt-BR" sz="1800" spc="35">
                  <a:solidFill>
                    <a:srgbClr val="F68209"/>
                  </a:solidFill>
                  <a:effectLst/>
                  <a:latin typeface="Calibri" panose="020F0502020204030204" pitchFamily="34" charset="0"/>
                  <a:ea typeface="Calibri" panose="020F050202020403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Rectangle 2716"/>
            <p:cNvSpPr/>
            <p:nvPr/>
          </p:nvSpPr>
          <p:spPr>
            <a:xfrm>
              <a:off x="6953250" y="837616"/>
              <a:ext cx="1137711"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spc="-5">
                  <a:solidFill>
                    <a:srgbClr val="F68209"/>
                  </a:solidFill>
                  <a:effectLst/>
                  <a:latin typeface="Calibri" panose="020F0502020204030204" pitchFamily="34" charset="0"/>
                  <a:ea typeface="Calibri" panose="020F0502020204030204" pitchFamily="34" charset="0"/>
                </a:rPr>
                <a:t>HANDLER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0" name="Rectangle 2717"/>
            <p:cNvSpPr/>
            <p:nvPr/>
          </p:nvSpPr>
          <p:spPr>
            <a:xfrm>
              <a:off x="3511550" y="286360"/>
              <a:ext cx="2116375"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SEMÁFORO</a:t>
              </a:r>
              <a:r>
                <a:rPr lang="pt-BR" sz="1600" spc="35">
                  <a:solidFill>
                    <a:srgbClr val="F68209"/>
                  </a:solidFill>
                  <a:effectLst/>
                  <a:latin typeface="Calibri" panose="020F0502020204030204" pitchFamily="34" charset="0"/>
                  <a:ea typeface="Calibri" panose="020F0502020204030204" pitchFamily="34" charset="0"/>
                </a:rPr>
                <a:t> </a:t>
              </a:r>
              <a:r>
                <a:rPr lang="pt-BR" sz="1600">
                  <a:solidFill>
                    <a:srgbClr val="F68209"/>
                  </a:solidFill>
                  <a:effectLst/>
                  <a:latin typeface="Calibri" panose="020F0502020204030204" pitchFamily="34" charset="0"/>
                  <a:ea typeface="Calibri" panose="020F0502020204030204" pitchFamily="34" charset="0"/>
                </a:rPr>
                <a:t>BINÁRIO</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1" name="Shape 24564"/>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2" name="Shape 2719"/>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3" name="Shape 2720"/>
            <p:cNvSpPr/>
            <p:nvPr/>
          </p:nvSpPr>
          <p:spPr>
            <a:xfrm>
              <a:off x="4069080" y="61341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4" name="Shape 2721"/>
            <p:cNvSpPr/>
            <p:nvPr/>
          </p:nvSpPr>
          <p:spPr>
            <a:xfrm>
              <a:off x="4500880" y="9728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5" name="Shape 2722"/>
            <p:cNvSpPr/>
            <p:nvPr/>
          </p:nvSpPr>
          <p:spPr>
            <a:xfrm>
              <a:off x="4716780" y="792480"/>
              <a:ext cx="1477010" cy="1270"/>
            </a:xfrm>
            <a:custGeom>
              <a:avLst/>
              <a:gdLst/>
              <a:ahLst/>
              <a:cxnLst/>
              <a:rect l="0" t="0" r="0" b="0"/>
              <a:pathLst>
                <a:path w="1477010" h="1270">
                  <a:moveTo>
                    <a:pt x="0" y="0"/>
                  </a:moveTo>
                  <a:lnTo>
                    <a:pt x="1477010" y="127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6" name="Shape 2723"/>
            <p:cNvSpPr/>
            <p:nvPr/>
          </p:nvSpPr>
          <p:spPr>
            <a:xfrm>
              <a:off x="6188710" y="755650"/>
              <a:ext cx="76200" cy="76200"/>
            </a:xfrm>
            <a:custGeom>
              <a:avLst/>
              <a:gdLst/>
              <a:ahLst/>
              <a:cxnLst/>
              <a:rect l="0" t="0" r="0" b="0"/>
              <a:pathLst>
                <a:path w="76200" h="76200">
                  <a:moveTo>
                    <a:pt x="0" y="0"/>
                  </a:moveTo>
                  <a:lnTo>
                    <a:pt x="76200" y="38100"/>
                  </a:lnTo>
                  <a:lnTo>
                    <a:pt x="0" y="762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27" name="Rectangle 2724"/>
            <p:cNvSpPr/>
            <p:nvPr/>
          </p:nvSpPr>
          <p:spPr>
            <a:xfrm>
              <a:off x="5274310" y="852503"/>
              <a:ext cx="499433"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dirty="0" err="1">
                  <a:solidFill>
                    <a:srgbClr val="F68209"/>
                  </a:solidFill>
                  <a:effectLst/>
                  <a:latin typeface="Liberation Sans" panose="020B0604020202020204" pitchFamily="34" charset="0"/>
                  <a:ea typeface="Liberation Sans" panose="020B0604020202020204" pitchFamily="34" charset="0"/>
                </a:rPr>
                <a:t>Take</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28" name="Shape 2725"/>
            <p:cNvSpPr/>
            <p:nvPr/>
          </p:nvSpPr>
          <p:spPr>
            <a:xfrm>
              <a:off x="2087880" y="792480"/>
              <a:ext cx="1692910" cy="1270"/>
            </a:xfrm>
            <a:custGeom>
              <a:avLst/>
              <a:gdLst/>
              <a:ahLst/>
              <a:cxnLst/>
              <a:rect l="0" t="0" r="0" b="0"/>
              <a:pathLst>
                <a:path w="1692910" h="1270">
                  <a:moveTo>
                    <a:pt x="0" y="0"/>
                  </a:moveTo>
                  <a:lnTo>
                    <a:pt x="1692910" y="127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9" name="Shape 2726"/>
            <p:cNvSpPr/>
            <p:nvPr/>
          </p:nvSpPr>
          <p:spPr>
            <a:xfrm>
              <a:off x="3775710" y="755650"/>
              <a:ext cx="76200" cy="76200"/>
            </a:xfrm>
            <a:custGeom>
              <a:avLst/>
              <a:gdLst/>
              <a:ahLst/>
              <a:cxnLst/>
              <a:rect l="0" t="0" r="0" b="0"/>
              <a:pathLst>
                <a:path w="76200" h="76200">
                  <a:moveTo>
                    <a:pt x="0" y="0"/>
                  </a:moveTo>
                  <a:lnTo>
                    <a:pt x="76200" y="38100"/>
                  </a:lnTo>
                  <a:lnTo>
                    <a:pt x="0" y="762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30" name="Rectangle 2727"/>
            <p:cNvSpPr/>
            <p:nvPr/>
          </p:nvSpPr>
          <p:spPr>
            <a:xfrm>
              <a:off x="2825750" y="852503"/>
              <a:ext cx="487610"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dirty="0" err="1">
                  <a:solidFill>
                    <a:srgbClr val="F68209"/>
                  </a:solidFill>
                  <a:effectLst/>
                  <a:latin typeface="Liberation Sans" panose="020B0604020202020204" pitchFamily="34" charset="0"/>
                  <a:ea typeface="Liberation Sans" panose="020B0604020202020204" pitchFamily="34" charset="0"/>
                </a:rPr>
                <a:t>Give</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31" name="Shape 2729"/>
            <p:cNvSpPr/>
            <p:nvPr/>
          </p:nvSpPr>
          <p:spPr>
            <a:xfrm>
              <a:off x="4140200" y="648970"/>
              <a:ext cx="287020" cy="287020"/>
            </a:xfrm>
            <a:custGeom>
              <a:avLst/>
              <a:gdLst/>
              <a:ahLst/>
              <a:cxnLst/>
              <a:rect l="0" t="0" r="0" b="0"/>
              <a:pathLst>
                <a:path w="287020" h="287020">
                  <a:moveTo>
                    <a:pt x="135890" y="0"/>
                  </a:moveTo>
                  <a:lnTo>
                    <a:pt x="143510" y="0"/>
                  </a:lnTo>
                  <a:lnTo>
                    <a:pt x="151130" y="0"/>
                  </a:lnTo>
                  <a:lnTo>
                    <a:pt x="158750" y="1270"/>
                  </a:lnTo>
                  <a:lnTo>
                    <a:pt x="166370" y="1270"/>
                  </a:lnTo>
                  <a:lnTo>
                    <a:pt x="172720" y="3810"/>
                  </a:lnTo>
                  <a:lnTo>
                    <a:pt x="180340" y="5080"/>
                  </a:lnTo>
                  <a:lnTo>
                    <a:pt x="187960" y="6350"/>
                  </a:lnTo>
                  <a:lnTo>
                    <a:pt x="194310" y="8890"/>
                  </a:lnTo>
                  <a:lnTo>
                    <a:pt x="201930" y="12700"/>
                  </a:lnTo>
                  <a:lnTo>
                    <a:pt x="208280" y="15240"/>
                  </a:lnTo>
                  <a:lnTo>
                    <a:pt x="214630" y="19050"/>
                  </a:lnTo>
                  <a:lnTo>
                    <a:pt x="220980" y="22860"/>
                  </a:lnTo>
                  <a:lnTo>
                    <a:pt x="227330" y="27940"/>
                  </a:lnTo>
                  <a:lnTo>
                    <a:pt x="233680" y="31750"/>
                  </a:lnTo>
                  <a:lnTo>
                    <a:pt x="238760" y="36830"/>
                  </a:lnTo>
                  <a:lnTo>
                    <a:pt x="245110" y="41910"/>
                  </a:lnTo>
                  <a:lnTo>
                    <a:pt x="250190" y="46990"/>
                  </a:lnTo>
                  <a:lnTo>
                    <a:pt x="255270" y="53340"/>
                  </a:lnTo>
                  <a:lnTo>
                    <a:pt x="259080" y="58420"/>
                  </a:lnTo>
                  <a:lnTo>
                    <a:pt x="262890" y="64770"/>
                  </a:lnTo>
                  <a:lnTo>
                    <a:pt x="266700" y="71120"/>
                  </a:lnTo>
                  <a:lnTo>
                    <a:pt x="270510" y="77470"/>
                  </a:lnTo>
                  <a:lnTo>
                    <a:pt x="274320" y="85090"/>
                  </a:lnTo>
                  <a:lnTo>
                    <a:pt x="276860" y="91440"/>
                  </a:lnTo>
                  <a:lnTo>
                    <a:pt x="279400" y="99060"/>
                  </a:lnTo>
                  <a:lnTo>
                    <a:pt x="281940" y="106680"/>
                  </a:lnTo>
                  <a:lnTo>
                    <a:pt x="283210" y="113030"/>
                  </a:lnTo>
                  <a:lnTo>
                    <a:pt x="284480" y="120650"/>
                  </a:lnTo>
                  <a:lnTo>
                    <a:pt x="285750" y="128270"/>
                  </a:lnTo>
                  <a:lnTo>
                    <a:pt x="287020" y="135890"/>
                  </a:lnTo>
                  <a:lnTo>
                    <a:pt x="287020" y="143510"/>
                  </a:lnTo>
                  <a:lnTo>
                    <a:pt x="287020" y="151130"/>
                  </a:lnTo>
                  <a:lnTo>
                    <a:pt x="285750" y="158750"/>
                  </a:lnTo>
                  <a:lnTo>
                    <a:pt x="284480" y="165100"/>
                  </a:lnTo>
                  <a:lnTo>
                    <a:pt x="283210" y="172720"/>
                  </a:lnTo>
                  <a:lnTo>
                    <a:pt x="281940" y="180340"/>
                  </a:lnTo>
                  <a:lnTo>
                    <a:pt x="279400" y="187960"/>
                  </a:lnTo>
                  <a:lnTo>
                    <a:pt x="276860" y="194310"/>
                  </a:lnTo>
                  <a:lnTo>
                    <a:pt x="274320" y="201930"/>
                  </a:lnTo>
                  <a:lnTo>
                    <a:pt x="271780" y="208280"/>
                  </a:lnTo>
                  <a:lnTo>
                    <a:pt x="267970" y="214630"/>
                  </a:lnTo>
                  <a:lnTo>
                    <a:pt x="264160" y="220980"/>
                  </a:lnTo>
                  <a:lnTo>
                    <a:pt x="259080" y="227330"/>
                  </a:lnTo>
                  <a:lnTo>
                    <a:pt x="255270" y="233680"/>
                  </a:lnTo>
                  <a:lnTo>
                    <a:pt x="250190" y="238760"/>
                  </a:lnTo>
                  <a:lnTo>
                    <a:pt x="245110" y="245110"/>
                  </a:lnTo>
                  <a:lnTo>
                    <a:pt x="238760" y="250190"/>
                  </a:lnTo>
                  <a:lnTo>
                    <a:pt x="233680" y="255270"/>
                  </a:lnTo>
                  <a:lnTo>
                    <a:pt x="227330" y="259080"/>
                  </a:lnTo>
                  <a:lnTo>
                    <a:pt x="220980" y="264160"/>
                  </a:lnTo>
                  <a:lnTo>
                    <a:pt x="214630" y="267970"/>
                  </a:lnTo>
                  <a:lnTo>
                    <a:pt x="208280" y="271780"/>
                  </a:lnTo>
                  <a:lnTo>
                    <a:pt x="201930" y="274320"/>
                  </a:lnTo>
                  <a:lnTo>
                    <a:pt x="194310" y="276860"/>
                  </a:lnTo>
                  <a:lnTo>
                    <a:pt x="187960" y="279400"/>
                  </a:lnTo>
                  <a:lnTo>
                    <a:pt x="180340" y="281940"/>
                  </a:lnTo>
                  <a:lnTo>
                    <a:pt x="172720" y="283210"/>
                  </a:lnTo>
                  <a:lnTo>
                    <a:pt x="165100" y="284480"/>
                  </a:lnTo>
                  <a:lnTo>
                    <a:pt x="158750" y="285750"/>
                  </a:lnTo>
                  <a:lnTo>
                    <a:pt x="151130" y="287020"/>
                  </a:lnTo>
                  <a:lnTo>
                    <a:pt x="143510" y="287020"/>
                  </a:lnTo>
                  <a:lnTo>
                    <a:pt x="135890" y="287020"/>
                  </a:lnTo>
                  <a:lnTo>
                    <a:pt x="128270" y="285750"/>
                  </a:lnTo>
                  <a:lnTo>
                    <a:pt x="120650" y="284480"/>
                  </a:lnTo>
                  <a:lnTo>
                    <a:pt x="113030" y="283210"/>
                  </a:lnTo>
                  <a:lnTo>
                    <a:pt x="105410" y="281940"/>
                  </a:lnTo>
                  <a:lnTo>
                    <a:pt x="99060" y="279400"/>
                  </a:lnTo>
                  <a:lnTo>
                    <a:pt x="91440" y="276860"/>
                  </a:lnTo>
                  <a:lnTo>
                    <a:pt x="85090" y="274320"/>
                  </a:lnTo>
                  <a:lnTo>
                    <a:pt x="77470" y="271780"/>
                  </a:lnTo>
                  <a:lnTo>
                    <a:pt x="71120" y="267970"/>
                  </a:lnTo>
                  <a:lnTo>
                    <a:pt x="64770" y="264160"/>
                  </a:lnTo>
                  <a:lnTo>
                    <a:pt x="58420" y="259080"/>
                  </a:lnTo>
                  <a:lnTo>
                    <a:pt x="53340" y="255270"/>
                  </a:lnTo>
                  <a:lnTo>
                    <a:pt x="46990" y="250190"/>
                  </a:lnTo>
                  <a:lnTo>
                    <a:pt x="41910" y="245110"/>
                  </a:lnTo>
                  <a:lnTo>
                    <a:pt x="35560" y="238760"/>
                  </a:lnTo>
                  <a:lnTo>
                    <a:pt x="31750" y="233680"/>
                  </a:lnTo>
                  <a:lnTo>
                    <a:pt x="26670" y="227330"/>
                  </a:lnTo>
                  <a:lnTo>
                    <a:pt x="22860" y="220980"/>
                  </a:lnTo>
                  <a:lnTo>
                    <a:pt x="19050" y="214630"/>
                  </a:lnTo>
                  <a:lnTo>
                    <a:pt x="15240" y="208280"/>
                  </a:lnTo>
                  <a:lnTo>
                    <a:pt x="11430" y="201930"/>
                  </a:lnTo>
                  <a:lnTo>
                    <a:pt x="8890" y="194310"/>
                  </a:lnTo>
                  <a:lnTo>
                    <a:pt x="6350" y="187960"/>
                  </a:lnTo>
                  <a:lnTo>
                    <a:pt x="5080" y="180340"/>
                  </a:lnTo>
                  <a:lnTo>
                    <a:pt x="2540" y="172720"/>
                  </a:lnTo>
                  <a:lnTo>
                    <a:pt x="1270" y="165100"/>
                  </a:lnTo>
                  <a:lnTo>
                    <a:pt x="0" y="158750"/>
                  </a:lnTo>
                  <a:lnTo>
                    <a:pt x="0" y="143510"/>
                  </a:lnTo>
                  <a:lnTo>
                    <a:pt x="0" y="135890"/>
                  </a:lnTo>
                  <a:lnTo>
                    <a:pt x="1270" y="128270"/>
                  </a:lnTo>
                  <a:lnTo>
                    <a:pt x="2540" y="120650"/>
                  </a:lnTo>
                  <a:lnTo>
                    <a:pt x="3810" y="114300"/>
                  </a:lnTo>
                  <a:lnTo>
                    <a:pt x="5080" y="106680"/>
                  </a:lnTo>
                  <a:lnTo>
                    <a:pt x="7620" y="99060"/>
                  </a:lnTo>
                  <a:lnTo>
                    <a:pt x="10160" y="92710"/>
                  </a:lnTo>
                  <a:lnTo>
                    <a:pt x="12700" y="85090"/>
                  </a:lnTo>
                  <a:lnTo>
                    <a:pt x="15240" y="78740"/>
                  </a:lnTo>
                  <a:lnTo>
                    <a:pt x="19050" y="72390"/>
                  </a:lnTo>
                  <a:lnTo>
                    <a:pt x="22860" y="66040"/>
                  </a:lnTo>
                  <a:lnTo>
                    <a:pt x="27940" y="59690"/>
                  </a:lnTo>
                  <a:lnTo>
                    <a:pt x="31750" y="53340"/>
                  </a:lnTo>
                  <a:lnTo>
                    <a:pt x="36830" y="46990"/>
                  </a:lnTo>
                  <a:lnTo>
                    <a:pt x="41910" y="41910"/>
                  </a:lnTo>
                  <a:lnTo>
                    <a:pt x="48260" y="36830"/>
                  </a:lnTo>
                  <a:lnTo>
                    <a:pt x="53340" y="31750"/>
                  </a:lnTo>
                  <a:lnTo>
                    <a:pt x="59690" y="27940"/>
                  </a:lnTo>
                  <a:lnTo>
                    <a:pt x="64770" y="22860"/>
                  </a:lnTo>
                  <a:lnTo>
                    <a:pt x="72390" y="19050"/>
                  </a:lnTo>
                  <a:lnTo>
                    <a:pt x="78740" y="15240"/>
                  </a:lnTo>
                  <a:lnTo>
                    <a:pt x="85090" y="12700"/>
                  </a:lnTo>
                  <a:lnTo>
                    <a:pt x="91440" y="10160"/>
                  </a:lnTo>
                  <a:lnTo>
                    <a:pt x="99060" y="7620"/>
                  </a:lnTo>
                  <a:lnTo>
                    <a:pt x="106680" y="5080"/>
                  </a:lnTo>
                  <a:lnTo>
                    <a:pt x="113030" y="3810"/>
                  </a:lnTo>
                  <a:lnTo>
                    <a:pt x="120650" y="1270"/>
                  </a:lnTo>
                  <a:lnTo>
                    <a:pt x="128270" y="1270"/>
                  </a:lnTo>
                  <a:lnTo>
                    <a:pt x="13589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pt-BR"/>
            </a:p>
          </p:txBody>
        </p:sp>
        <p:sp>
          <p:nvSpPr>
            <p:cNvPr id="32" name="Shape 2731"/>
            <p:cNvSpPr/>
            <p:nvPr/>
          </p:nvSpPr>
          <p:spPr>
            <a:xfrm>
              <a:off x="4140200" y="648970"/>
              <a:ext cx="287020" cy="287020"/>
            </a:xfrm>
            <a:custGeom>
              <a:avLst/>
              <a:gdLst/>
              <a:ahLst/>
              <a:cxnLst/>
              <a:rect l="0" t="0" r="0" b="0"/>
              <a:pathLst>
                <a:path w="287020" h="287020">
                  <a:moveTo>
                    <a:pt x="0" y="143510"/>
                  </a:moveTo>
                  <a:lnTo>
                    <a:pt x="0" y="143510"/>
                  </a:lnTo>
                  <a:lnTo>
                    <a:pt x="0" y="135890"/>
                  </a:lnTo>
                  <a:lnTo>
                    <a:pt x="1270" y="128270"/>
                  </a:lnTo>
                  <a:lnTo>
                    <a:pt x="2540" y="120650"/>
                  </a:lnTo>
                  <a:lnTo>
                    <a:pt x="3810" y="114300"/>
                  </a:lnTo>
                  <a:lnTo>
                    <a:pt x="5080" y="106680"/>
                  </a:lnTo>
                  <a:lnTo>
                    <a:pt x="7620" y="99060"/>
                  </a:lnTo>
                  <a:lnTo>
                    <a:pt x="10160" y="92710"/>
                  </a:lnTo>
                  <a:lnTo>
                    <a:pt x="12700" y="85090"/>
                  </a:lnTo>
                  <a:lnTo>
                    <a:pt x="15240" y="78740"/>
                  </a:lnTo>
                  <a:lnTo>
                    <a:pt x="19050" y="72390"/>
                  </a:lnTo>
                  <a:lnTo>
                    <a:pt x="22860" y="66040"/>
                  </a:lnTo>
                  <a:lnTo>
                    <a:pt x="27940" y="59690"/>
                  </a:lnTo>
                  <a:lnTo>
                    <a:pt x="31750" y="53340"/>
                  </a:lnTo>
                  <a:lnTo>
                    <a:pt x="36830" y="46990"/>
                  </a:lnTo>
                  <a:lnTo>
                    <a:pt x="41910" y="41910"/>
                  </a:lnTo>
                  <a:lnTo>
                    <a:pt x="48260" y="36830"/>
                  </a:lnTo>
                  <a:lnTo>
                    <a:pt x="53340" y="31750"/>
                  </a:lnTo>
                  <a:lnTo>
                    <a:pt x="59690" y="27940"/>
                  </a:lnTo>
                  <a:lnTo>
                    <a:pt x="64770" y="22860"/>
                  </a:lnTo>
                  <a:lnTo>
                    <a:pt x="72390" y="19050"/>
                  </a:lnTo>
                  <a:lnTo>
                    <a:pt x="78740" y="15240"/>
                  </a:lnTo>
                  <a:lnTo>
                    <a:pt x="85090" y="12700"/>
                  </a:lnTo>
                  <a:lnTo>
                    <a:pt x="91440" y="10160"/>
                  </a:lnTo>
                  <a:lnTo>
                    <a:pt x="99060" y="7620"/>
                  </a:lnTo>
                  <a:lnTo>
                    <a:pt x="106680" y="5080"/>
                  </a:lnTo>
                  <a:lnTo>
                    <a:pt x="113030" y="3810"/>
                  </a:lnTo>
                  <a:lnTo>
                    <a:pt x="120650" y="1270"/>
                  </a:lnTo>
                  <a:lnTo>
                    <a:pt x="128270" y="1270"/>
                  </a:lnTo>
                  <a:lnTo>
                    <a:pt x="135890" y="0"/>
                  </a:lnTo>
                  <a:lnTo>
                    <a:pt x="143510" y="0"/>
                  </a:lnTo>
                  <a:lnTo>
                    <a:pt x="143510" y="0"/>
                  </a:lnTo>
                  <a:lnTo>
                    <a:pt x="151130" y="0"/>
                  </a:lnTo>
                  <a:lnTo>
                    <a:pt x="158750" y="1270"/>
                  </a:lnTo>
                  <a:lnTo>
                    <a:pt x="166370" y="1270"/>
                  </a:lnTo>
                  <a:lnTo>
                    <a:pt x="172720" y="3810"/>
                  </a:lnTo>
                  <a:lnTo>
                    <a:pt x="180340" y="5080"/>
                  </a:lnTo>
                  <a:lnTo>
                    <a:pt x="187960" y="6350"/>
                  </a:lnTo>
                  <a:lnTo>
                    <a:pt x="194310" y="8890"/>
                  </a:lnTo>
                  <a:lnTo>
                    <a:pt x="201930" y="12700"/>
                  </a:lnTo>
                  <a:lnTo>
                    <a:pt x="208280" y="15240"/>
                  </a:lnTo>
                  <a:lnTo>
                    <a:pt x="214630" y="19050"/>
                  </a:lnTo>
                  <a:lnTo>
                    <a:pt x="220980" y="22860"/>
                  </a:lnTo>
                  <a:lnTo>
                    <a:pt x="227330" y="27940"/>
                  </a:lnTo>
                  <a:lnTo>
                    <a:pt x="233680" y="31750"/>
                  </a:lnTo>
                  <a:lnTo>
                    <a:pt x="238760" y="36830"/>
                  </a:lnTo>
                  <a:lnTo>
                    <a:pt x="245110" y="41910"/>
                  </a:lnTo>
                  <a:lnTo>
                    <a:pt x="250190" y="46990"/>
                  </a:lnTo>
                  <a:lnTo>
                    <a:pt x="255270" y="53340"/>
                  </a:lnTo>
                  <a:lnTo>
                    <a:pt x="259080" y="58420"/>
                  </a:lnTo>
                  <a:lnTo>
                    <a:pt x="262890" y="64770"/>
                  </a:lnTo>
                  <a:lnTo>
                    <a:pt x="266700" y="71120"/>
                  </a:lnTo>
                  <a:lnTo>
                    <a:pt x="270510" y="77470"/>
                  </a:lnTo>
                  <a:lnTo>
                    <a:pt x="274320" y="85090"/>
                  </a:lnTo>
                  <a:lnTo>
                    <a:pt x="276860" y="91440"/>
                  </a:lnTo>
                  <a:lnTo>
                    <a:pt x="279400" y="99060"/>
                  </a:lnTo>
                  <a:lnTo>
                    <a:pt x="281940" y="106680"/>
                  </a:lnTo>
                  <a:lnTo>
                    <a:pt x="283210" y="113030"/>
                  </a:lnTo>
                  <a:lnTo>
                    <a:pt x="284480" y="120650"/>
                  </a:lnTo>
                  <a:lnTo>
                    <a:pt x="285750" y="128270"/>
                  </a:lnTo>
                  <a:lnTo>
                    <a:pt x="287020" y="135890"/>
                  </a:lnTo>
                  <a:lnTo>
                    <a:pt x="287020" y="143510"/>
                  </a:lnTo>
                  <a:lnTo>
                    <a:pt x="287020" y="143510"/>
                  </a:lnTo>
                  <a:lnTo>
                    <a:pt x="287020" y="151130"/>
                  </a:lnTo>
                  <a:lnTo>
                    <a:pt x="285750" y="158750"/>
                  </a:lnTo>
                  <a:lnTo>
                    <a:pt x="284480" y="165100"/>
                  </a:lnTo>
                  <a:lnTo>
                    <a:pt x="283210" y="172720"/>
                  </a:lnTo>
                  <a:lnTo>
                    <a:pt x="281940" y="180340"/>
                  </a:lnTo>
                  <a:lnTo>
                    <a:pt x="279400" y="187960"/>
                  </a:lnTo>
                  <a:lnTo>
                    <a:pt x="276860" y="194310"/>
                  </a:lnTo>
                  <a:lnTo>
                    <a:pt x="274320" y="201930"/>
                  </a:lnTo>
                  <a:lnTo>
                    <a:pt x="271780" y="208280"/>
                  </a:lnTo>
                  <a:lnTo>
                    <a:pt x="267970" y="214630"/>
                  </a:lnTo>
                  <a:lnTo>
                    <a:pt x="264160" y="220980"/>
                  </a:lnTo>
                  <a:lnTo>
                    <a:pt x="259080" y="227330"/>
                  </a:lnTo>
                  <a:lnTo>
                    <a:pt x="255270" y="233680"/>
                  </a:lnTo>
                  <a:lnTo>
                    <a:pt x="250190" y="238760"/>
                  </a:lnTo>
                  <a:lnTo>
                    <a:pt x="245110" y="245110"/>
                  </a:lnTo>
                  <a:lnTo>
                    <a:pt x="238760" y="250190"/>
                  </a:lnTo>
                  <a:lnTo>
                    <a:pt x="233680" y="255270"/>
                  </a:lnTo>
                  <a:lnTo>
                    <a:pt x="227330" y="259080"/>
                  </a:lnTo>
                  <a:lnTo>
                    <a:pt x="220980" y="264160"/>
                  </a:lnTo>
                  <a:lnTo>
                    <a:pt x="214630" y="267970"/>
                  </a:lnTo>
                  <a:lnTo>
                    <a:pt x="208280" y="271780"/>
                  </a:lnTo>
                  <a:lnTo>
                    <a:pt x="201930" y="274320"/>
                  </a:lnTo>
                  <a:lnTo>
                    <a:pt x="194310" y="276860"/>
                  </a:lnTo>
                  <a:lnTo>
                    <a:pt x="187960" y="279400"/>
                  </a:lnTo>
                  <a:lnTo>
                    <a:pt x="180340" y="281940"/>
                  </a:lnTo>
                  <a:lnTo>
                    <a:pt x="172720" y="283210"/>
                  </a:lnTo>
                  <a:lnTo>
                    <a:pt x="165100" y="284480"/>
                  </a:lnTo>
                  <a:lnTo>
                    <a:pt x="158750" y="285750"/>
                  </a:lnTo>
                  <a:lnTo>
                    <a:pt x="151130" y="287020"/>
                  </a:lnTo>
                  <a:lnTo>
                    <a:pt x="143510" y="287020"/>
                  </a:lnTo>
                  <a:lnTo>
                    <a:pt x="143510" y="287020"/>
                  </a:lnTo>
                  <a:lnTo>
                    <a:pt x="135890" y="287020"/>
                  </a:lnTo>
                  <a:lnTo>
                    <a:pt x="128270" y="285750"/>
                  </a:lnTo>
                  <a:lnTo>
                    <a:pt x="120650" y="284480"/>
                  </a:lnTo>
                  <a:lnTo>
                    <a:pt x="113030" y="283210"/>
                  </a:lnTo>
                  <a:lnTo>
                    <a:pt x="105410" y="281940"/>
                  </a:lnTo>
                  <a:lnTo>
                    <a:pt x="99060" y="279400"/>
                  </a:lnTo>
                  <a:lnTo>
                    <a:pt x="91440" y="276860"/>
                  </a:lnTo>
                  <a:lnTo>
                    <a:pt x="85090" y="274320"/>
                  </a:lnTo>
                  <a:lnTo>
                    <a:pt x="77470" y="271780"/>
                  </a:lnTo>
                  <a:lnTo>
                    <a:pt x="71120" y="267970"/>
                  </a:lnTo>
                  <a:lnTo>
                    <a:pt x="64770" y="264160"/>
                  </a:lnTo>
                  <a:lnTo>
                    <a:pt x="58420" y="259080"/>
                  </a:lnTo>
                  <a:lnTo>
                    <a:pt x="53340" y="255270"/>
                  </a:lnTo>
                  <a:lnTo>
                    <a:pt x="46990" y="250190"/>
                  </a:lnTo>
                  <a:lnTo>
                    <a:pt x="41910" y="245110"/>
                  </a:lnTo>
                  <a:lnTo>
                    <a:pt x="35560" y="238760"/>
                  </a:lnTo>
                  <a:lnTo>
                    <a:pt x="31750" y="233680"/>
                  </a:lnTo>
                  <a:lnTo>
                    <a:pt x="26670" y="227330"/>
                  </a:lnTo>
                  <a:lnTo>
                    <a:pt x="22860" y="220980"/>
                  </a:lnTo>
                  <a:lnTo>
                    <a:pt x="19050" y="214630"/>
                  </a:lnTo>
                  <a:lnTo>
                    <a:pt x="15240" y="208280"/>
                  </a:lnTo>
                  <a:lnTo>
                    <a:pt x="11430" y="201930"/>
                  </a:lnTo>
                  <a:lnTo>
                    <a:pt x="8890" y="194310"/>
                  </a:lnTo>
                  <a:lnTo>
                    <a:pt x="6350" y="187960"/>
                  </a:lnTo>
                  <a:lnTo>
                    <a:pt x="5080" y="180340"/>
                  </a:lnTo>
                  <a:lnTo>
                    <a:pt x="2540" y="172720"/>
                  </a:lnTo>
                  <a:lnTo>
                    <a:pt x="1270" y="165100"/>
                  </a:lnTo>
                  <a:lnTo>
                    <a:pt x="0" y="158750"/>
                  </a:lnTo>
                  <a:lnTo>
                    <a:pt x="0" y="143510"/>
                  </a:lnTo>
                  <a:lnTo>
                    <a:pt x="0" y="14351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3" name="Shape 2732"/>
            <p:cNvSpPr/>
            <p:nvPr/>
          </p:nvSpPr>
          <p:spPr>
            <a:xfrm>
              <a:off x="4140200" y="6489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4" name="Shape 2733"/>
            <p:cNvSpPr/>
            <p:nvPr/>
          </p:nvSpPr>
          <p:spPr>
            <a:xfrm>
              <a:off x="4427220" y="93599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124616979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SEMÁFOROS BINÁRIOS</a:t>
            </a:r>
          </a:p>
        </p:txBody>
      </p:sp>
      <p:grpSp>
        <p:nvGrpSpPr>
          <p:cNvPr id="4" name="Group 23682"/>
          <p:cNvGrpSpPr/>
          <p:nvPr/>
        </p:nvGrpSpPr>
        <p:grpSpPr>
          <a:xfrm>
            <a:off x="395605" y="2673350"/>
            <a:ext cx="8352790" cy="1511300"/>
            <a:chOff x="0" y="0"/>
            <a:chExt cx="8352790" cy="1511300"/>
          </a:xfrm>
        </p:grpSpPr>
        <p:sp>
          <p:nvSpPr>
            <p:cNvPr id="5" name="Shape 2749"/>
            <p:cNvSpPr/>
            <p:nvPr/>
          </p:nvSpPr>
          <p:spPr>
            <a:xfrm>
              <a:off x="0" y="0"/>
              <a:ext cx="2087880" cy="1511300"/>
            </a:xfrm>
            <a:custGeom>
              <a:avLst/>
              <a:gdLst/>
              <a:ahLst/>
              <a:cxnLst/>
              <a:rect l="0" t="0" r="0" b="0"/>
              <a:pathLst>
                <a:path w="2087880" h="1511300">
                  <a:moveTo>
                    <a:pt x="238760" y="0"/>
                  </a:move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6" name="Shape 2751"/>
            <p:cNvSpPr/>
            <p:nvPr/>
          </p:nvSpPr>
          <p:spPr>
            <a:xfrm>
              <a:off x="0" y="0"/>
              <a:ext cx="2087880" cy="1511300"/>
            </a:xfrm>
            <a:custGeom>
              <a:avLst/>
              <a:gdLst/>
              <a:ahLst/>
              <a:cxnLst/>
              <a:rect l="0" t="0" r="0" b="0"/>
              <a:pathLst>
                <a:path w="2087880" h="1511300">
                  <a:moveTo>
                    <a:pt x="0" y="251460"/>
                  </a:moveTo>
                  <a:lnTo>
                    <a:pt x="0" y="251460"/>
                  </a:lnTo>
                  <a:lnTo>
                    <a:pt x="1270" y="237490"/>
                  </a:lnTo>
                  <a:lnTo>
                    <a:pt x="1270" y="224790"/>
                  </a:lnTo>
                  <a:lnTo>
                    <a:pt x="3810" y="212090"/>
                  </a:lnTo>
                  <a:lnTo>
                    <a:pt x="6350" y="199390"/>
                  </a:lnTo>
                  <a:lnTo>
                    <a:pt x="8890" y="185420"/>
                  </a:lnTo>
                  <a:lnTo>
                    <a:pt x="12700" y="173990"/>
                  </a:lnTo>
                  <a:lnTo>
                    <a:pt x="16510" y="161290"/>
                  </a:lnTo>
                  <a:lnTo>
                    <a:pt x="21590" y="148590"/>
                  </a:lnTo>
                  <a:lnTo>
                    <a:pt x="27940" y="137160"/>
                  </a:lnTo>
                  <a:lnTo>
                    <a:pt x="34290" y="125730"/>
                  </a:lnTo>
                  <a:lnTo>
                    <a:pt x="40640" y="114300"/>
                  </a:lnTo>
                  <a:lnTo>
                    <a:pt x="48260" y="102870"/>
                  </a:lnTo>
                  <a:lnTo>
                    <a:pt x="57150" y="92710"/>
                  </a:lnTo>
                  <a:lnTo>
                    <a:pt x="64770" y="82550"/>
                  </a:lnTo>
                  <a:lnTo>
                    <a:pt x="73660" y="73660"/>
                  </a:lnTo>
                  <a:lnTo>
                    <a:pt x="83820" y="64770"/>
                  </a:lnTo>
                  <a:lnTo>
                    <a:pt x="93980" y="55880"/>
                  </a:lnTo>
                  <a:lnTo>
                    <a:pt x="104140" y="46990"/>
                  </a:lnTo>
                  <a:lnTo>
                    <a:pt x="114300" y="40640"/>
                  </a:lnTo>
                  <a:lnTo>
                    <a:pt x="127000" y="33020"/>
                  </a:lnTo>
                  <a:lnTo>
                    <a:pt x="138430" y="26670"/>
                  </a:lnTo>
                  <a:lnTo>
                    <a:pt x="149860" y="21590"/>
                  </a:lnTo>
                  <a:lnTo>
                    <a:pt x="162560" y="16510"/>
                  </a:lnTo>
                  <a:lnTo>
                    <a:pt x="173990" y="11430"/>
                  </a:lnTo>
                  <a:lnTo>
                    <a:pt x="186690" y="7620"/>
                  </a:lnTo>
                  <a:lnTo>
                    <a:pt x="199390" y="5080"/>
                  </a:lnTo>
                  <a:lnTo>
                    <a:pt x="213360" y="2540"/>
                  </a:lnTo>
                  <a:lnTo>
                    <a:pt x="226060" y="1270"/>
                  </a:lnTo>
                  <a:lnTo>
                    <a:pt x="238760" y="0"/>
                  </a:lnTo>
                  <a:lnTo>
                    <a:pt x="1836420" y="0"/>
                  </a:lnTo>
                  <a:lnTo>
                    <a:pt x="1836420" y="0"/>
                  </a:lnTo>
                  <a:lnTo>
                    <a:pt x="1849120" y="0"/>
                  </a:lnTo>
                  <a:lnTo>
                    <a:pt x="1861820" y="1270"/>
                  </a:lnTo>
                  <a:lnTo>
                    <a:pt x="1875790" y="2540"/>
                  </a:lnTo>
                  <a:lnTo>
                    <a:pt x="1888490" y="5080"/>
                  </a:lnTo>
                  <a:lnTo>
                    <a:pt x="1901190" y="7620"/>
                  </a:lnTo>
                  <a:lnTo>
                    <a:pt x="1913890" y="11430"/>
                  </a:lnTo>
                  <a:lnTo>
                    <a:pt x="1926590" y="16510"/>
                  </a:lnTo>
                  <a:lnTo>
                    <a:pt x="1938020" y="21590"/>
                  </a:lnTo>
                  <a:lnTo>
                    <a:pt x="1950720" y="26670"/>
                  </a:lnTo>
                  <a:lnTo>
                    <a:pt x="1962150" y="33020"/>
                  </a:lnTo>
                  <a:lnTo>
                    <a:pt x="1972310" y="40640"/>
                  </a:lnTo>
                  <a:lnTo>
                    <a:pt x="1983740" y="48260"/>
                  </a:lnTo>
                  <a:lnTo>
                    <a:pt x="1993900" y="55880"/>
                  </a:lnTo>
                  <a:lnTo>
                    <a:pt x="2004060" y="64770"/>
                  </a:lnTo>
                  <a:lnTo>
                    <a:pt x="2014220" y="73660"/>
                  </a:lnTo>
                  <a:lnTo>
                    <a:pt x="2023110" y="82550"/>
                  </a:lnTo>
                  <a:lnTo>
                    <a:pt x="2030730" y="92710"/>
                  </a:lnTo>
                  <a:lnTo>
                    <a:pt x="2039620" y="102870"/>
                  </a:lnTo>
                  <a:lnTo>
                    <a:pt x="2047240" y="114300"/>
                  </a:lnTo>
                  <a:lnTo>
                    <a:pt x="2053590" y="125730"/>
                  </a:lnTo>
                  <a:lnTo>
                    <a:pt x="2059940" y="137160"/>
                  </a:lnTo>
                  <a:lnTo>
                    <a:pt x="2066290" y="148590"/>
                  </a:lnTo>
                  <a:lnTo>
                    <a:pt x="2071370" y="161290"/>
                  </a:lnTo>
                  <a:lnTo>
                    <a:pt x="2075180" y="173990"/>
                  </a:lnTo>
                  <a:lnTo>
                    <a:pt x="2078990" y="185420"/>
                  </a:lnTo>
                  <a:lnTo>
                    <a:pt x="2081530" y="199390"/>
                  </a:lnTo>
                  <a:lnTo>
                    <a:pt x="2084070" y="212090"/>
                  </a:lnTo>
                  <a:lnTo>
                    <a:pt x="2085340" y="224790"/>
                  </a:lnTo>
                  <a:lnTo>
                    <a:pt x="2086610" y="237490"/>
                  </a:lnTo>
                  <a:lnTo>
                    <a:pt x="2087880" y="251460"/>
                  </a:lnTo>
                  <a:lnTo>
                    <a:pt x="2087880" y="1258570"/>
                  </a:lnTo>
                  <a:lnTo>
                    <a:pt x="2087880" y="1258570"/>
                  </a:lnTo>
                  <a:lnTo>
                    <a:pt x="2087880" y="1272540"/>
                  </a:lnTo>
                  <a:lnTo>
                    <a:pt x="2086610" y="1285240"/>
                  </a:lnTo>
                  <a:lnTo>
                    <a:pt x="2085340" y="1297940"/>
                  </a:lnTo>
                  <a:lnTo>
                    <a:pt x="2082800" y="1310640"/>
                  </a:lnTo>
                  <a:lnTo>
                    <a:pt x="2078990" y="1323340"/>
                  </a:lnTo>
                  <a:lnTo>
                    <a:pt x="2075180" y="1336040"/>
                  </a:lnTo>
                  <a:lnTo>
                    <a:pt x="2071370" y="1348740"/>
                  </a:lnTo>
                  <a:lnTo>
                    <a:pt x="2066290" y="1361440"/>
                  </a:lnTo>
                  <a:lnTo>
                    <a:pt x="2059940" y="1372870"/>
                  </a:lnTo>
                  <a:lnTo>
                    <a:pt x="2053590" y="1384300"/>
                  </a:lnTo>
                  <a:lnTo>
                    <a:pt x="2047240" y="1395730"/>
                  </a:lnTo>
                  <a:lnTo>
                    <a:pt x="2039620" y="1405890"/>
                  </a:lnTo>
                  <a:lnTo>
                    <a:pt x="2032000" y="1417320"/>
                  </a:lnTo>
                  <a:lnTo>
                    <a:pt x="2023110" y="1427480"/>
                  </a:lnTo>
                  <a:lnTo>
                    <a:pt x="2014220" y="1436370"/>
                  </a:lnTo>
                  <a:lnTo>
                    <a:pt x="2004060" y="1445260"/>
                  </a:lnTo>
                  <a:lnTo>
                    <a:pt x="1993900" y="1454150"/>
                  </a:lnTo>
                  <a:lnTo>
                    <a:pt x="1983740" y="1461770"/>
                  </a:lnTo>
                  <a:lnTo>
                    <a:pt x="1973580" y="1469390"/>
                  </a:lnTo>
                  <a:lnTo>
                    <a:pt x="1962150" y="1477010"/>
                  </a:lnTo>
                  <a:lnTo>
                    <a:pt x="1950720" y="1482090"/>
                  </a:lnTo>
                  <a:lnTo>
                    <a:pt x="1938020" y="1488440"/>
                  </a:lnTo>
                  <a:lnTo>
                    <a:pt x="1926590" y="1493520"/>
                  </a:lnTo>
                  <a:lnTo>
                    <a:pt x="1913890" y="1497330"/>
                  </a:lnTo>
                  <a:lnTo>
                    <a:pt x="1901190" y="1501140"/>
                  </a:lnTo>
                  <a:lnTo>
                    <a:pt x="1888490" y="1504950"/>
                  </a:lnTo>
                  <a:lnTo>
                    <a:pt x="1875790" y="1506220"/>
                  </a:lnTo>
                  <a:lnTo>
                    <a:pt x="1861820" y="1508760"/>
                  </a:lnTo>
                  <a:lnTo>
                    <a:pt x="1849120" y="1510030"/>
                  </a:lnTo>
                  <a:lnTo>
                    <a:pt x="1836420" y="1510030"/>
                  </a:lnTo>
                  <a:lnTo>
                    <a:pt x="251460" y="1511300"/>
                  </a:lnTo>
                  <a:lnTo>
                    <a:pt x="251460" y="1511300"/>
                  </a:lnTo>
                  <a:lnTo>
                    <a:pt x="238760" y="1510030"/>
                  </a:lnTo>
                  <a:lnTo>
                    <a:pt x="226060" y="1508760"/>
                  </a:lnTo>
                  <a:lnTo>
                    <a:pt x="213360" y="1507490"/>
                  </a:lnTo>
                  <a:lnTo>
                    <a:pt x="199390" y="1504950"/>
                  </a:lnTo>
                  <a:lnTo>
                    <a:pt x="186690" y="1502410"/>
                  </a:lnTo>
                  <a:lnTo>
                    <a:pt x="173990" y="1498600"/>
                  </a:lnTo>
                  <a:lnTo>
                    <a:pt x="162560" y="1494790"/>
                  </a:lnTo>
                  <a:lnTo>
                    <a:pt x="149860" y="1488440"/>
                  </a:lnTo>
                  <a:lnTo>
                    <a:pt x="138430" y="1483360"/>
                  </a:lnTo>
                  <a:lnTo>
                    <a:pt x="127000" y="1477010"/>
                  </a:lnTo>
                  <a:lnTo>
                    <a:pt x="114300" y="1470660"/>
                  </a:lnTo>
                  <a:lnTo>
                    <a:pt x="104140" y="1463040"/>
                  </a:lnTo>
                  <a:lnTo>
                    <a:pt x="93980" y="1454150"/>
                  </a:lnTo>
                  <a:lnTo>
                    <a:pt x="83820" y="1446530"/>
                  </a:lnTo>
                  <a:lnTo>
                    <a:pt x="73660" y="1436370"/>
                  </a:lnTo>
                  <a:lnTo>
                    <a:pt x="64770" y="1427480"/>
                  </a:lnTo>
                  <a:lnTo>
                    <a:pt x="57150" y="1417320"/>
                  </a:lnTo>
                  <a:lnTo>
                    <a:pt x="48260" y="1407160"/>
                  </a:lnTo>
                  <a:lnTo>
                    <a:pt x="40640" y="1395730"/>
                  </a:lnTo>
                  <a:lnTo>
                    <a:pt x="34290" y="1384300"/>
                  </a:lnTo>
                  <a:lnTo>
                    <a:pt x="27940" y="1372870"/>
                  </a:lnTo>
                  <a:lnTo>
                    <a:pt x="21590" y="1361440"/>
                  </a:lnTo>
                  <a:lnTo>
                    <a:pt x="16510" y="1348740"/>
                  </a:lnTo>
                  <a:lnTo>
                    <a:pt x="12700" y="1336040"/>
                  </a:lnTo>
                  <a:lnTo>
                    <a:pt x="8890" y="1323340"/>
                  </a:lnTo>
                  <a:lnTo>
                    <a:pt x="6350" y="1311910"/>
                  </a:lnTo>
                  <a:lnTo>
                    <a:pt x="3810" y="1297940"/>
                  </a:lnTo>
                  <a:lnTo>
                    <a:pt x="1270" y="1285240"/>
                  </a:lnTo>
                  <a:lnTo>
                    <a:pt x="1270" y="1272540"/>
                  </a:lnTo>
                  <a:lnTo>
                    <a:pt x="0" y="125857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7" name="Shape 2752"/>
            <p:cNvSpPr/>
            <p:nvPr/>
          </p:nvSpPr>
          <p:spPr>
            <a:xfrm>
              <a:off x="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8" name="Shape 2753"/>
            <p:cNvSpPr/>
            <p:nvPr/>
          </p:nvSpPr>
          <p:spPr>
            <a:xfrm>
              <a:off x="208788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9" name="Shape 2755"/>
            <p:cNvSpPr/>
            <p:nvPr/>
          </p:nvSpPr>
          <p:spPr>
            <a:xfrm>
              <a:off x="6264910" y="0"/>
              <a:ext cx="2087880" cy="1511300"/>
            </a:xfrm>
            <a:custGeom>
              <a:avLst/>
              <a:gdLst/>
              <a:ahLst/>
              <a:cxnLst/>
              <a:rect l="0" t="0" r="0" b="0"/>
              <a:pathLst>
                <a:path w="2087880" h="1511300">
                  <a:moveTo>
                    <a:pt x="238760" y="0"/>
                  </a:move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close/>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0" name="Shape 2757"/>
            <p:cNvSpPr/>
            <p:nvPr/>
          </p:nvSpPr>
          <p:spPr>
            <a:xfrm>
              <a:off x="6264910" y="0"/>
              <a:ext cx="2087880" cy="1511300"/>
            </a:xfrm>
            <a:custGeom>
              <a:avLst/>
              <a:gdLst/>
              <a:ahLst/>
              <a:cxnLst/>
              <a:rect l="0" t="0" r="0" b="0"/>
              <a:pathLst>
                <a:path w="2087880" h="1511300">
                  <a:moveTo>
                    <a:pt x="0" y="251460"/>
                  </a:moveTo>
                  <a:lnTo>
                    <a:pt x="0" y="251460"/>
                  </a:lnTo>
                  <a:lnTo>
                    <a:pt x="0" y="237490"/>
                  </a:lnTo>
                  <a:lnTo>
                    <a:pt x="1270" y="224790"/>
                  </a:lnTo>
                  <a:lnTo>
                    <a:pt x="2540" y="212090"/>
                  </a:lnTo>
                  <a:lnTo>
                    <a:pt x="5080" y="199390"/>
                  </a:lnTo>
                  <a:lnTo>
                    <a:pt x="8890" y="185420"/>
                  </a:lnTo>
                  <a:lnTo>
                    <a:pt x="12700" y="173990"/>
                  </a:lnTo>
                  <a:lnTo>
                    <a:pt x="16510" y="161290"/>
                  </a:lnTo>
                  <a:lnTo>
                    <a:pt x="21590" y="148590"/>
                  </a:lnTo>
                  <a:lnTo>
                    <a:pt x="26670" y="137160"/>
                  </a:lnTo>
                  <a:lnTo>
                    <a:pt x="34290" y="125730"/>
                  </a:lnTo>
                  <a:lnTo>
                    <a:pt x="40640" y="114300"/>
                  </a:lnTo>
                  <a:lnTo>
                    <a:pt x="48260" y="102870"/>
                  </a:lnTo>
                  <a:lnTo>
                    <a:pt x="55880" y="92710"/>
                  </a:lnTo>
                  <a:lnTo>
                    <a:pt x="64770" y="82550"/>
                  </a:lnTo>
                  <a:lnTo>
                    <a:pt x="73660" y="73660"/>
                  </a:lnTo>
                  <a:lnTo>
                    <a:pt x="82550" y="64770"/>
                  </a:lnTo>
                  <a:lnTo>
                    <a:pt x="92710" y="55880"/>
                  </a:lnTo>
                  <a:lnTo>
                    <a:pt x="104140" y="46990"/>
                  </a:lnTo>
                  <a:lnTo>
                    <a:pt x="114300" y="40640"/>
                  </a:lnTo>
                  <a:lnTo>
                    <a:pt x="125730" y="33020"/>
                  </a:lnTo>
                  <a:lnTo>
                    <a:pt x="137160" y="26670"/>
                  </a:lnTo>
                  <a:lnTo>
                    <a:pt x="149860" y="21590"/>
                  </a:lnTo>
                  <a:lnTo>
                    <a:pt x="161290" y="16510"/>
                  </a:lnTo>
                  <a:lnTo>
                    <a:pt x="173990" y="11430"/>
                  </a:lnTo>
                  <a:lnTo>
                    <a:pt x="186690" y="7620"/>
                  </a:lnTo>
                  <a:lnTo>
                    <a:pt x="199390" y="5080"/>
                  </a:lnTo>
                  <a:lnTo>
                    <a:pt x="212090" y="2540"/>
                  </a:lnTo>
                  <a:lnTo>
                    <a:pt x="224790" y="1270"/>
                  </a:lnTo>
                  <a:lnTo>
                    <a:pt x="238760" y="0"/>
                  </a:lnTo>
                  <a:lnTo>
                    <a:pt x="1835150" y="0"/>
                  </a:lnTo>
                  <a:lnTo>
                    <a:pt x="1835150" y="0"/>
                  </a:lnTo>
                  <a:lnTo>
                    <a:pt x="1849120" y="0"/>
                  </a:lnTo>
                  <a:lnTo>
                    <a:pt x="1861820" y="1270"/>
                  </a:lnTo>
                  <a:lnTo>
                    <a:pt x="1874520" y="2540"/>
                  </a:lnTo>
                  <a:lnTo>
                    <a:pt x="1887220" y="5080"/>
                  </a:lnTo>
                  <a:lnTo>
                    <a:pt x="1901190" y="7620"/>
                  </a:lnTo>
                  <a:lnTo>
                    <a:pt x="1912620" y="11430"/>
                  </a:lnTo>
                  <a:lnTo>
                    <a:pt x="1925320" y="16510"/>
                  </a:lnTo>
                  <a:lnTo>
                    <a:pt x="1938020" y="21590"/>
                  </a:lnTo>
                  <a:lnTo>
                    <a:pt x="1949450" y="26670"/>
                  </a:lnTo>
                  <a:lnTo>
                    <a:pt x="1960880" y="33020"/>
                  </a:lnTo>
                  <a:lnTo>
                    <a:pt x="1972310" y="40640"/>
                  </a:lnTo>
                  <a:lnTo>
                    <a:pt x="1982470" y="48260"/>
                  </a:lnTo>
                  <a:lnTo>
                    <a:pt x="1993900" y="55880"/>
                  </a:lnTo>
                  <a:lnTo>
                    <a:pt x="2004060" y="64770"/>
                  </a:lnTo>
                  <a:lnTo>
                    <a:pt x="2012950" y="73660"/>
                  </a:lnTo>
                  <a:lnTo>
                    <a:pt x="2021840" y="82550"/>
                  </a:lnTo>
                  <a:lnTo>
                    <a:pt x="2030730" y="92710"/>
                  </a:lnTo>
                  <a:lnTo>
                    <a:pt x="2038350" y="102870"/>
                  </a:lnTo>
                  <a:lnTo>
                    <a:pt x="2045970" y="114300"/>
                  </a:lnTo>
                  <a:lnTo>
                    <a:pt x="2053590" y="125730"/>
                  </a:lnTo>
                  <a:lnTo>
                    <a:pt x="2059940" y="137160"/>
                  </a:lnTo>
                  <a:lnTo>
                    <a:pt x="2065020" y="148590"/>
                  </a:lnTo>
                  <a:lnTo>
                    <a:pt x="2070100" y="161290"/>
                  </a:lnTo>
                  <a:lnTo>
                    <a:pt x="2073910" y="173990"/>
                  </a:lnTo>
                  <a:lnTo>
                    <a:pt x="2077720" y="185420"/>
                  </a:lnTo>
                  <a:lnTo>
                    <a:pt x="2081530" y="199390"/>
                  </a:lnTo>
                  <a:lnTo>
                    <a:pt x="2084070" y="212090"/>
                  </a:lnTo>
                  <a:lnTo>
                    <a:pt x="2085340" y="224790"/>
                  </a:lnTo>
                  <a:lnTo>
                    <a:pt x="2086610" y="237490"/>
                  </a:lnTo>
                  <a:lnTo>
                    <a:pt x="2086610" y="251460"/>
                  </a:lnTo>
                  <a:lnTo>
                    <a:pt x="2087880" y="1258570"/>
                  </a:lnTo>
                  <a:lnTo>
                    <a:pt x="2087880" y="1258570"/>
                  </a:lnTo>
                  <a:lnTo>
                    <a:pt x="2086610" y="1272540"/>
                  </a:lnTo>
                  <a:lnTo>
                    <a:pt x="2086610" y="1285240"/>
                  </a:lnTo>
                  <a:lnTo>
                    <a:pt x="2084070" y="1297940"/>
                  </a:lnTo>
                  <a:lnTo>
                    <a:pt x="2081530" y="1310640"/>
                  </a:lnTo>
                  <a:lnTo>
                    <a:pt x="2078990" y="1323340"/>
                  </a:lnTo>
                  <a:lnTo>
                    <a:pt x="2075180" y="1336040"/>
                  </a:lnTo>
                  <a:lnTo>
                    <a:pt x="2070100" y="1348740"/>
                  </a:lnTo>
                  <a:lnTo>
                    <a:pt x="2065020" y="1361440"/>
                  </a:lnTo>
                  <a:lnTo>
                    <a:pt x="2059940" y="1372870"/>
                  </a:lnTo>
                  <a:lnTo>
                    <a:pt x="2053590" y="1384300"/>
                  </a:lnTo>
                  <a:lnTo>
                    <a:pt x="2047240" y="1395730"/>
                  </a:lnTo>
                  <a:lnTo>
                    <a:pt x="2039620" y="1405890"/>
                  </a:lnTo>
                  <a:lnTo>
                    <a:pt x="2030730" y="1417320"/>
                  </a:lnTo>
                  <a:lnTo>
                    <a:pt x="2023110" y="1427480"/>
                  </a:lnTo>
                  <a:lnTo>
                    <a:pt x="2014220" y="1436370"/>
                  </a:lnTo>
                  <a:lnTo>
                    <a:pt x="2004060" y="1445260"/>
                  </a:lnTo>
                  <a:lnTo>
                    <a:pt x="1993900" y="1454150"/>
                  </a:lnTo>
                  <a:lnTo>
                    <a:pt x="1983740" y="1461770"/>
                  </a:lnTo>
                  <a:lnTo>
                    <a:pt x="1972310" y="1469390"/>
                  </a:lnTo>
                  <a:lnTo>
                    <a:pt x="1960880" y="1477010"/>
                  </a:lnTo>
                  <a:lnTo>
                    <a:pt x="1949450" y="1482090"/>
                  </a:lnTo>
                  <a:lnTo>
                    <a:pt x="1938020" y="1488440"/>
                  </a:lnTo>
                  <a:lnTo>
                    <a:pt x="1925320" y="1493520"/>
                  </a:lnTo>
                  <a:lnTo>
                    <a:pt x="1912620" y="1497330"/>
                  </a:lnTo>
                  <a:lnTo>
                    <a:pt x="1901190" y="1501140"/>
                  </a:lnTo>
                  <a:lnTo>
                    <a:pt x="1887220" y="1504950"/>
                  </a:lnTo>
                  <a:lnTo>
                    <a:pt x="1874520" y="1506220"/>
                  </a:lnTo>
                  <a:lnTo>
                    <a:pt x="1861820" y="1508760"/>
                  </a:lnTo>
                  <a:lnTo>
                    <a:pt x="1849120" y="1510030"/>
                  </a:lnTo>
                  <a:lnTo>
                    <a:pt x="1835150" y="1510030"/>
                  </a:lnTo>
                  <a:lnTo>
                    <a:pt x="251460" y="1511300"/>
                  </a:lnTo>
                  <a:lnTo>
                    <a:pt x="251460" y="1511300"/>
                  </a:lnTo>
                  <a:lnTo>
                    <a:pt x="238760" y="1510030"/>
                  </a:lnTo>
                  <a:lnTo>
                    <a:pt x="224790" y="1508760"/>
                  </a:lnTo>
                  <a:lnTo>
                    <a:pt x="212090" y="1507490"/>
                  </a:lnTo>
                  <a:lnTo>
                    <a:pt x="199390" y="1504950"/>
                  </a:lnTo>
                  <a:lnTo>
                    <a:pt x="186690" y="1502410"/>
                  </a:lnTo>
                  <a:lnTo>
                    <a:pt x="173990" y="1498600"/>
                  </a:lnTo>
                  <a:lnTo>
                    <a:pt x="161290" y="1494790"/>
                  </a:lnTo>
                  <a:lnTo>
                    <a:pt x="149860" y="1488440"/>
                  </a:lnTo>
                  <a:lnTo>
                    <a:pt x="137160" y="1483360"/>
                  </a:lnTo>
                  <a:lnTo>
                    <a:pt x="125730" y="1477010"/>
                  </a:lnTo>
                  <a:lnTo>
                    <a:pt x="114300" y="1470660"/>
                  </a:lnTo>
                  <a:lnTo>
                    <a:pt x="104140" y="1463040"/>
                  </a:lnTo>
                  <a:lnTo>
                    <a:pt x="92710" y="1454150"/>
                  </a:lnTo>
                  <a:lnTo>
                    <a:pt x="82550" y="1446530"/>
                  </a:lnTo>
                  <a:lnTo>
                    <a:pt x="73660" y="1436370"/>
                  </a:lnTo>
                  <a:lnTo>
                    <a:pt x="64770" y="1427480"/>
                  </a:lnTo>
                  <a:lnTo>
                    <a:pt x="55880" y="1417320"/>
                  </a:lnTo>
                  <a:lnTo>
                    <a:pt x="48260" y="1407160"/>
                  </a:lnTo>
                  <a:lnTo>
                    <a:pt x="40640" y="1395730"/>
                  </a:lnTo>
                  <a:lnTo>
                    <a:pt x="34290" y="1384300"/>
                  </a:lnTo>
                  <a:lnTo>
                    <a:pt x="26670" y="1372870"/>
                  </a:lnTo>
                  <a:lnTo>
                    <a:pt x="21590" y="1361440"/>
                  </a:lnTo>
                  <a:lnTo>
                    <a:pt x="16510" y="1348740"/>
                  </a:lnTo>
                  <a:lnTo>
                    <a:pt x="12700" y="1336040"/>
                  </a:lnTo>
                  <a:lnTo>
                    <a:pt x="8890" y="1323340"/>
                  </a:lnTo>
                  <a:lnTo>
                    <a:pt x="5080" y="1311910"/>
                  </a:lnTo>
                  <a:lnTo>
                    <a:pt x="2540" y="1297940"/>
                  </a:lnTo>
                  <a:lnTo>
                    <a:pt x="1270" y="1285240"/>
                  </a:lnTo>
                  <a:lnTo>
                    <a:pt x="0" y="1272540"/>
                  </a:lnTo>
                  <a:lnTo>
                    <a:pt x="0" y="25146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1" name="Shape 2758"/>
            <p:cNvSpPr/>
            <p:nvPr/>
          </p:nvSpPr>
          <p:spPr>
            <a:xfrm>
              <a:off x="6264910" y="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2" name="Shape 2759"/>
            <p:cNvSpPr/>
            <p:nvPr/>
          </p:nvSpPr>
          <p:spPr>
            <a:xfrm>
              <a:off x="8352790" y="151130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3" name="Shape 24578"/>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path>
              </a:pathLst>
            </a:custGeom>
            <a:ln w="0" cap="flat">
              <a:miter lim="127000"/>
            </a:ln>
          </p:spPr>
          <p:style>
            <a:lnRef idx="0">
              <a:srgbClr val="000000">
                <a:alpha val="0"/>
              </a:srgbClr>
            </a:lnRef>
            <a:fillRef idx="1">
              <a:srgbClr val="04215B"/>
            </a:fillRef>
            <a:effectRef idx="0">
              <a:scrgbClr r="0" g="0" b="0"/>
            </a:effectRef>
            <a:fontRef idx="none"/>
          </p:style>
          <p:txBody>
            <a:bodyPr/>
            <a:lstStyle/>
            <a:p>
              <a:endParaRPr lang="pt-BR"/>
            </a:p>
          </p:txBody>
        </p:sp>
        <p:sp>
          <p:nvSpPr>
            <p:cNvPr id="14" name="Shape 2761"/>
            <p:cNvSpPr/>
            <p:nvPr/>
          </p:nvSpPr>
          <p:spPr>
            <a:xfrm>
              <a:off x="3853180" y="541020"/>
              <a:ext cx="863600" cy="502920"/>
            </a:xfrm>
            <a:custGeom>
              <a:avLst/>
              <a:gdLst/>
              <a:ahLst/>
              <a:cxnLst/>
              <a:rect l="0" t="0" r="0" b="0"/>
              <a:pathLst>
                <a:path w="863600" h="502920">
                  <a:moveTo>
                    <a:pt x="0" y="0"/>
                  </a:moveTo>
                  <a:lnTo>
                    <a:pt x="863600" y="0"/>
                  </a:lnTo>
                  <a:lnTo>
                    <a:pt x="863600" y="502920"/>
                  </a:lnTo>
                  <a:lnTo>
                    <a:pt x="0" y="50292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5" name="Shape 2762"/>
            <p:cNvSpPr/>
            <p:nvPr/>
          </p:nvSpPr>
          <p:spPr>
            <a:xfrm>
              <a:off x="3853180" y="5410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6" name="Shape 2763"/>
            <p:cNvSpPr/>
            <p:nvPr/>
          </p:nvSpPr>
          <p:spPr>
            <a:xfrm>
              <a:off x="4716780" y="104394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17" name="Rectangle 2764"/>
            <p:cNvSpPr/>
            <p:nvPr/>
          </p:nvSpPr>
          <p:spPr>
            <a:xfrm>
              <a:off x="930910" y="690296"/>
              <a:ext cx="397378"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ISR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8" name="Rectangle 2765"/>
            <p:cNvSpPr/>
            <p:nvPr/>
          </p:nvSpPr>
          <p:spPr>
            <a:xfrm>
              <a:off x="7156450" y="582346"/>
              <a:ext cx="670100"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a:solidFill>
                    <a:srgbClr val="F68209"/>
                  </a:solidFill>
                  <a:effectLst/>
                  <a:latin typeface="Calibri" panose="020F0502020204030204" pitchFamily="34" charset="0"/>
                  <a:ea typeface="Calibri" panose="020F0502020204030204" pitchFamily="34" charset="0"/>
                </a:rPr>
                <a:t>TASK</a:t>
              </a:r>
              <a:r>
                <a:rPr lang="pt-BR" sz="1800" spc="35">
                  <a:solidFill>
                    <a:srgbClr val="F68209"/>
                  </a:solidFill>
                  <a:effectLst/>
                  <a:latin typeface="Calibri" panose="020F0502020204030204" pitchFamily="34" charset="0"/>
                  <a:ea typeface="Calibri" panose="020F050202020403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19" name="Rectangle 2766"/>
            <p:cNvSpPr/>
            <p:nvPr/>
          </p:nvSpPr>
          <p:spPr>
            <a:xfrm>
              <a:off x="6953250" y="837616"/>
              <a:ext cx="1137711" cy="277587"/>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800" spc="-5">
                  <a:solidFill>
                    <a:srgbClr val="F68209"/>
                  </a:solidFill>
                  <a:effectLst/>
                  <a:latin typeface="Calibri" panose="020F0502020204030204" pitchFamily="34" charset="0"/>
                  <a:ea typeface="Calibri" panose="020F0502020204030204" pitchFamily="34" charset="0"/>
                </a:rPr>
                <a:t>HANDLER</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0" name="Rectangle 2767"/>
            <p:cNvSpPr/>
            <p:nvPr/>
          </p:nvSpPr>
          <p:spPr>
            <a:xfrm>
              <a:off x="3511550" y="286360"/>
              <a:ext cx="2116375" cy="246744"/>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600">
                  <a:solidFill>
                    <a:srgbClr val="F68209"/>
                  </a:solidFill>
                  <a:effectLst/>
                  <a:latin typeface="Calibri" panose="020F0502020204030204" pitchFamily="34" charset="0"/>
                  <a:ea typeface="Calibri" panose="020F0502020204030204" pitchFamily="34" charset="0"/>
                </a:rPr>
                <a:t>SEMÁFORO</a:t>
              </a:r>
              <a:r>
                <a:rPr lang="pt-BR" sz="1600" spc="35">
                  <a:solidFill>
                    <a:srgbClr val="F68209"/>
                  </a:solidFill>
                  <a:effectLst/>
                  <a:latin typeface="Calibri" panose="020F0502020204030204" pitchFamily="34" charset="0"/>
                  <a:ea typeface="Calibri" panose="020F0502020204030204" pitchFamily="34" charset="0"/>
                </a:rPr>
                <a:t> </a:t>
              </a:r>
              <a:r>
                <a:rPr lang="pt-BR" sz="1600">
                  <a:solidFill>
                    <a:srgbClr val="F68209"/>
                  </a:solidFill>
                  <a:effectLst/>
                  <a:latin typeface="Calibri" panose="020F0502020204030204" pitchFamily="34" charset="0"/>
                  <a:ea typeface="Calibri" panose="020F0502020204030204" pitchFamily="34" charset="0"/>
                </a:rPr>
                <a:t>BINÁRIO</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1" name="Shape 24590"/>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pt-BR"/>
            </a:p>
          </p:txBody>
        </p:sp>
        <p:sp>
          <p:nvSpPr>
            <p:cNvPr id="22" name="Shape 2769"/>
            <p:cNvSpPr/>
            <p:nvPr/>
          </p:nvSpPr>
          <p:spPr>
            <a:xfrm>
              <a:off x="4069080" y="613410"/>
              <a:ext cx="431800" cy="359410"/>
            </a:xfrm>
            <a:custGeom>
              <a:avLst/>
              <a:gdLst/>
              <a:ahLst/>
              <a:cxnLst/>
              <a:rect l="0" t="0" r="0" b="0"/>
              <a:pathLst>
                <a:path w="431800" h="359410">
                  <a:moveTo>
                    <a:pt x="0" y="0"/>
                  </a:moveTo>
                  <a:lnTo>
                    <a:pt x="431800" y="0"/>
                  </a:lnTo>
                  <a:lnTo>
                    <a:pt x="431800" y="359410"/>
                  </a:lnTo>
                  <a:lnTo>
                    <a:pt x="0" y="359410"/>
                  </a:ln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3" name="Shape 2770"/>
            <p:cNvSpPr/>
            <p:nvPr/>
          </p:nvSpPr>
          <p:spPr>
            <a:xfrm>
              <a:off x="4069080" y="61341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4" name="Shape 2771"/>
            <p:cNvSpPr/>
            <p:nvPr/>
          </p:nvSpPr>
          <p:spPr>
            <a:xfrm>
              <a:off x="4500880" y="97282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25" name="Shape 2772"/>
            <p:cNvSpPr/>
            <p:nvPr/>
          </p:nvSpPr>
          <p:spPr>
            <a:xfrm>
              <a:off x="4716780" y="792480"/>
              <a:ext cx="1477010" cy="1270"/>
            </a:xfrm>
            <a:custGeom>
              <a:avLst/>
              <a:gdLst/>
              <a:ahLst/>
              <a:cxnLst/>
              <a:rect l="0" t="0" r="0" b="0"/>
              <a:pathLst>
                <a:path w="1477010" h="1270">
                  <a:moveTo>
                    <a:pt x="0" y="0"/>
                  </a:moveTo>
                  <a:lnTo>
                    <a:pt x="1477010" y="1270"/>
                  </a:lnTo>
                </a:path>
              </a:pathLst>
            </a:custGeom>
            <a:ln w="9345" cap="flat">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6" name="Shape 2773"/>
            <p:cNvSpPr/>
            <p:nvPr/>
          </p:nvSpPr>
          <p:spPr>
            <a:xfrm>
              <a:off x="6188710" y="755650"/>
              <a:ext cx="76200" cy="76200"/>
            </a:xfrm>
            <a:custGeom>
              <a:avLst/>
              <a:gdLst/>
              <a:ahLst/>
              <a:cxnLst/>
              <a:rect l="0" t="0" r="0" b="0"/>
              <a:pathLst>
                <a:path w="76200" h="76200">
                  <a:moveTo>
                    <a:pt x="0" y="0"/>
                  </a:moveTo>
                  <a:lnTo>
                    <a:pt x="76200" y="38100"/>
                  </a:lnTo>
                  <a:lnTo>
                    <a:pt x="0" y="762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pt-BR"/>
            </a:p>
          </p:txBody>
        </p:sp>
        <p:sp>
          <p:nvSpPr>
            <p:cNvPr id="27" name="Rectangle 2774"/>
            <p:cNvSpPr/>
            <p:nvPr/>
          </p:nvSpPr>
          <p:spPr>
            <a:xfrm>
              <a:off x="5274310" y="852503"/>
              <a:ext cx="499433" cy="264186"/>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400">
                  <a:solidFill>
                    <a:srgbClr val="F68209"/>
                  </a:solidFill>
                  <a:effectLst/>
                  <a:latin typeface="Liberation Sans" panose="020B0604020202020204" pitchFamily="34" charset="0"/>
                  <a:ea typeface="Liberation Sans" panose="020B0604020202020204" pitchFamily="34" charset="0"/>
                </a:rPr>
                <a:t>Take</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8" name="Shape 2776"/>
            <p:cNvSpPr/>
            <p:nvPr/>
          </p:nvSpPr>
          <p:spPr>
            <a:xfrm>
              <a:off x="6479540" y="1080770"/>
              <a:ext cx="287020" cy="287020"/>
            </a:xfrm>
            <a:custGeom>
              <a:avLst/>
              <a:gdLst/>
              <a:ahLst/>
              <a:cxnLst/>
              <a:rect l="0" t="0" r="0" b="0"/>
              <a:pathLst>
                <a:path w="287020" h="287020">
                  <a:moveTo>
                    <a:pt x="137161" y="0"/>
                  </a:moveTo>
                  <a:lnTo>
                    <a:pt x="143511" y="0"/>
                  </a:lnTo>
                  <a:lnTo>
                    <a:pt x="151130" y="0"/>
                  </a:lnTo>
                  <a:lnTo>
                    <a:pt x="158750" y="1270"/>
                  </a:lnTo>
                  <a:lnTo>
                    <a:pt x="166370" y="2540"/>
                  </a:lnTo>
                  <a:lnTo>
                    <a:pt x="173990" y="3810"/>
                  </a:lnTo>
                  <a:lnTo>
                    <a:pt x="181611" y="5080"/>
                  </a:lnTo>
                  <a:lnTo>
                    <a:pt x="187961" y="7620"/>
                  </a:lnTo>
                  <a:lnTo>
                    <a:pt x="195580" y="10160"/>
                  </a:lnTo>
                  <a:lnTo>
                    <a:pt x="201930" y="12700"/>
                  </a:lnTo>
                  <a:lnTo>
                    <a:pt x="209550" y="15240"/>
                  </a:lnTo>
                  <a:lnTo>
                    <a:pt x="215900" y="19050"/>
                  </a:lnTo>
                  <a:lnTo>
                    <a:pt x="222250" y="22860"/>
                  </a:lnTo>
                  <a:lnTo>
                    <a:pt x="228600" y="27940"/>
                  </a:lnTo>
                  <a:lnTo>
                    <a:pt x="233680" y="31750"/>
                  </a:lnTo>
                  <a:lnTo>
                    <a:pt x="240030" y="36830"/>
                  </a:lnTo>
                  <a:lnTo>
                    <a:pt x="245111" y="41910"/>
                  </a:lnTo>
                  <a:lnTo>
                    <a:pt x="250190" y="48260"/>
                  </a:lnTo>
                  <a:lnTo>
                    <a:pt x="255270" y="53340"/>
                  </a:lnTo>
                  <a:lnTo>
                    <a:pt x="260350" y="59690"/>
                  </a:lnTo>
                  <a:lnTo>
                    <a:pt x="264161" y="66040"/>
                  </a:lnTo>
                  <a:lnTo>
                    <a:pt x="267970" y="72390"/>
                  </a:lnTo>
                  <a:lnTo>
                    <a:pt x="271780" y="78740"/>
                  </a:lnTo>
                  <a:lnTo>
                    <a:pt x="275590" y="85090"/>
                  </a:lnTo>
                  <a:lnTo>
                    <a:pt x="278130" y="92710"/>
                  </a:lnTo>
                  <a:lnTo>
                    <a:pt x="280670" y="99060"/>
                  </a:lnTo>
                  <a:lnTo>
                    <a:pt x="281940" y="106680"/>
                  </a:lnTo>
                  <a:lnTo>
                    <a:pt x="284480" y="114300"/>
                  </a:lnTo>
                  <a:lnTo>
                    <a:pt x="285750" y="121920"/>
                  </a:lnTo>
                  <a:lnTo>
                    <a:pt x="287020" y="128270"/>
                  </a:lnTo>
                  <a:lnTo>
                    <a:pt x="287020" y="143510"/>
                  </a:lnTo>
                  <a:lnTo>
                    <a:pt x="287020" y="158750"/>
                  </a:lnTo>
                  <a:lnTo>
                    <a:pt x="285750" y="166370"/>
                  </a:lnTo>
                  <a:lnTo>
                    <a:pt x="284480" y="173990"/>
                  </a:lnTo>
                  <a:lnTo>
                    <a:pt x="281940" y="180340"/>
                  </a:lnTo>
                  <a:lnTo>
                    <a:pt x="280670" y="187960"/>
                  </a:lnTo>
                  <a:lnTo>
                    <a:pt x="278130" y="195580"/>
                  </a:lnTo>
                  <a:lnTo>
                    <a:pt x="275590" y="201930"/>
                  </a:lnTo>
                  <a:lnTo>
                    <a:pt x="271780" y="209550"/>
                  </a:lnTo>
                  <a:lnTo>
                    <a:pt x="267970" y="215900"/>
                  </a:lnTo>
                  <a:lnTo>
                    <a:pt x="264161" y="222250"/>
                  </a:lnTo>
                  <a:lnTo>
                    <a:pt x="260350" y="228600"/>
                  </a:lnTo>
                  <a:lnTo>
                    <a:pt x="255270" y="233680"/>
                  </a:lnTo>
                  <a:lnTo>
                    <a:pt x="250190" y="240030"/>
                  </a:lnTo>
                  <a:lnTo>
                    <a:pt x="245111" y="245110"/>
                  </a:lnTo>
                  <a:lnTo>
                    <a:pt x="240030" y="250190"/>
                  </a:lnTo>
                  <a:lnTo>
                    <a:pt x="233680" y="255270"/>
                  </a:lnTo>
                  <a:lnTo>
                    <a:pt x="228600" y="260350"/>
                  </a:lnTo>
                  <a:lnTo>
                    <a:pt x="222250" y="264160"/>
                  </a:lnTo>
                  <a:lnTo>
                    <a:pt x="215900" y="267970"/>
                  </a:lnTo>
                  <a:lnTo>
                    <a:pt x="209550" y="271780"/>
                  </a:lnTo>
                  <a:lnTo>
                    <a:pt x="201930" y="275590"/>
                  </a:lnTo>
                  <a:lnTo>
                    <a:pt x="195580" y="278130"/>
                  </a:lnTo>
                  <a:lnTo>
                    <a:pt x="187961" y="280670"/>
                  </a:lnTo>
                  <a:lnTo>
                    <a:pt x="180340" y="281940"/>
                  </a:lnTo>
                  <a:lnTo>
                    <a:pt x="173990" y="284480"/>
                  </a:lnTo>
                  <a:lnTo>
                    <a:pt x="166370" y="285750"/>
                  </a:lnTo>
                  <a:lnTo>
                    <a:pt x="158750" y="287020"/>
                  </a:lnTo>
                  <a:lnTo>
                    <a:pt x="143511" y="287020"/>
                  </a:lnTo>
                  <a:lnTo>
                    <a:pt x="135890" y="287020"/>
                  </a:lnTo>
                  <a:lnTo>
                    <a:pt x="128270" y="285750"/>
                  </a:lnTo>
                  <a:lnTo>
                    <a:pt x="121920" y="285750"/>
                  </a:lnTo>
                  <a:lnTo>
                    <a:pt x="114300" y="283210"/>
                  </a:lnTo>
                  <a:lnTo>
                    <a:pt x="106680" y="281940"/>
                  </a:lnTo>
                  <a:lnTo>
                    <a:pt x="99061" y="279400"/>
                  </a:lnTo>
                  <a:lnTo>
                    <a:pt x="92711" y="276860"/>
                  </a:lnTo>
                  <a:lnTo>
                    <a:pt x="85090" y="274320"/>
                  </a:lnTo>
                  <a:lnTo>
                    <a:pt x="78740" y="271780"/>
                  </a:lnTo>
                  <a:lnTo>
                    <a:pt x="72390" y="267970"/>
                  </a:lnTo>
                  <a:lnTo>
                    <a:pt x="66040" y="264160"/>
                  </a:lnTo>
                  <a:lnTo>
                    <a:pt x="59690" y="260350"/>
                  </a:lnTo>
                  <a:lnTo>
                    <a:pt x="53340" y="255270"/>
                  </a:lnTo>
                  <a:lnTo>
                    <a:pt x="48261" y="250190"/>
                  </a:lnTo>
                  <a:lnTo>
                    <a:pt x="41911" y="245110"/>
                  </a:lnTo>
                  <a:lnTo>
                    <a:pt x="36830" y="240030"/>
                  </a:lnTo>
                  <a:lnTo>
                    <a:pt x="31750" y="233680"/>
                  </a:lnTo>
                  <a:lnTo>
                    <a:pt x="27940" y="228600"/>
                  </a:lnTo>
                  <a:lnTo>
                    <a:pt x="22861" y="220980"/>
                  </a:lnTo>
                  <a:lnTo>
                    <a:pt x="19050" y="215900"/>
                  </a:lnTo>
                  <a:lnTo>
                    <a:pt x="15240" y="208280"/>
                  </a:lnTo>
                  <a:lnTo>
                    <a:pt x="12700" y="201930"/>
                  </a:lnTo>
                  <a:lnTo>
                    <a:pt x="10161" y="194310"/>
                  </a:lnTo>
                  <a:lnTo>
                    <a:pt x="7620" y="187960"/>
                  </a:lnTo>
                  <a:lnTo>
                    <a:pt x="5080" y="180340"/>
                  </a:lnTo>
                  <a:lnTo>
                    <a:pt x="3811" y="172720"/>
                  </a:lnTo>
                  <a:lnTo>
                    <a:pt x="2540" y="166370"/>
                  </a:lnTo>
                  <a:lnTo>
                    <a:pt x="1270" y="158750"/>
                  </a:lnTo>
                  <a:lnTo>
                    <a:pt x="0" y="151130"/>
                  </a:lnTo>
                  <a:lnTo>
                    <a:pt x="0" y="143510"/>
                  </a:lnTo>
                  <a:lnTo>
                    <a:pt x="1270" y="143510"/>
                  </a:lnTo>
                  <a:lnTo>
                    <a:pt x="1270" y="128270"/>
                  </a:lnTo>
                  <a:lnTo>
                    <a:pt x="2540" y="121920"/>
                  </a:lnTo>
                  <a:lnTo>
                    <a:pt x="3811" y="114300"/>
                  </a:lnTo>
                  <a:lnTo>
                    <a:pt x="6350" y="106680"/>
                  </a:lnTo>
                  <a:lnTo>
                    <a:pt x="7620" y="99060"/>
                  </a:lnTo>
                  <a:lnTo>
                    <a:pt x="10161" y="92710"/>
                  </a:lnTo>
                  <a:lnTo>
                    <a:pt x="12700" y="85090"/>
                  </a:lnTo>
                  <a:lnTo>
                    <a:pt x="16511" y="78740"/>
                  </a:lnTo>
                  <a:lnTo>
                    <a:pt x="20320" y="72390"/>
                  </a:lnTo>
                  <a:lnTo>
                    <a:pt x="24130" y="66040"/>
                  </a:lnTo>
                  <a:lnTo>
                    <a:pt x="27940" y="59690"/>
                  </a:lnTo>
                  <a:lnTo>
                    <a:pt x="33020" y="53340"/>
                  </a:lnTo>
                  <a:lnTo>
                    <a:pt x="38100" y="48260"/>
                  </a:lnTo>
                  <a:lnTo>
                    <a:pt x="43180" y="41910"/>
                  </a:lnTo>
                  <a:lnTo>
                    <a:pt x="48261" y="36830"/>
                  </a:lnTo>
                  <a:lnTo>
                    <a:pt x="53340" y="31750"/>
                  </a:lnTo>
                  <a:lnTo>
                    <a:pt x="59690" y="27940"/>
                  </a:lnTo>
                  <a:lnTo>
                    <a:pt x="66040" y="24130"/>
                  </a:lnTo>
                  <a:lnTo>
                    <a:pt x="72390" y="19050"/>
                  </a:lnTo>
                  <a:lnTo>
                    <a:pt x="78740" y="16510"/>
                  </a:lnTo>
                  <a:lnTo>
                    <a:pt x="86361" y="12700"/>
                  </a:lnTo>
                  <a:lnTo>
                    <a:pt x="92711" y="10160"/>
                  </a:lnTo>
                  <a:lnTo>
                    <a:pt x="100330" y="7620"/>
                  </a:lnTo>
                  <a:lnTo>
                    <a:pt x="106680" y="5080"/>
                  </a:lnTo>
                  <a:lnTo>
                    <a:pt x="114300" y="3810"/>
                  </a:lnTo>
                  <a:lnTo>
                    <a:pt x="121920" y="2540"/>
                  </a:lnTo>
                  <a:lnTo>
                    <a:pt x="129540" y="1270"/>
                  </a:lnTo>
                  <a:lnTo>
                    <a:pt x="137161"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pt-BR"/>
            </a:p>
          </p:txBody>
        </p:sp>
        <p:sp>
          <p:nvSpPr>
            <p:cNvPr id="29" name="Shape 2778"/>
            <p:cNvSpPr/>
            <p:nvPr/>
          </p:nvSpPr>
          <p:spPr>
            <a:xfrm>
              <a:off x="6479540" y="1080770"/>
              <a:ext cx="287020" cy="287020"/>
            </a:xfrm>
            <a:custGeom>
              <a:avLst/>
              <a:gdLst/>
              <a:ahLst/>
              <a:cxnLst/>
              <a:rect l="0" t="0" r="0" b="0"/>
              <a:pathLst>
                <a:path w="287020" h="287020">
                  <a:moveTo>
                    <a:pt x="1270" y="143510"/>
                  </a:moveTo>
                  <a:lnTo>
                    <a:pt x="1270" y="143510"/>
                  </a:lnTo>
                  <a:lnTo>
                    <a:pt x="1270" y="128270"/>
                  </a:lnTo>
                  <a:lnTo>
                    <a:pt x="2540" y="121920"/>
                  </a:lnTo>
                  <a:lnTo>
                    <a:pt x="3811" y="114300"/>
                  </a:lnTo>
                  <a:lnTo>
                    <a:pt x="6350" y="106680"/>
                  </a:lnTo>
                  <a:lnTo>
                    <a:pt x="7620" y="99060"/>
                  </a:lnTo>
                  <a:lnTo>
                    <a:pt x="10161" y="92710"/>
                  </a:lnTo>
                  <a:lnTo>
                    <a:pt x="12700" y="85090"/>
                  </a:lnTo>
                  <a:lnTo>
                    <a:pt x="16511" y="78740"/>
                  </a:lnTo>
                  <a:lnTo>
                    <a:pt x="20320" y="72390"/>
                  </a:lnTo>
                  <a:lnTo>
                    <a:pt x="24130" y="66040"/>
                  </a:lnTo>
                  <a:lnTo>
                    <a:pt x="27940" y="59690"/>
                  </a:lnTo>
                  <a:lnTo>
                    <a:pt x="33020" y="53340"/>
                  </a:lnTo>
                  <a:lnTo>
                    <a:pt x="38100" y="48260"/>
                  </a:lnTo>
                  <a:lnTo>
                    <a:pt x="43180" y="41910"/>
                  </a:lnTo>
                  <a:lnTo>
                    <a:pt x="48261" y="36830"/>
                  </a:lnTo>
                  <a:lnTo>
                    <a:pt x="53340" y="31750"/>
                  </a:lnTo>
                  <a:lnTo>
                    <a:pt x="59690" y="27940"/>
                  </a:lnTo>
                  <a:lnTo>
                    <a:pt x="66040" y="24130"/>
                  </a:lnTo>
                  <a:lnTo>
                    <a:pt x="72390" y="19050"/>
                  </a:lnTo>
                  <a:lnTo>
                    <a:pt x="78740" y="16510"/>
                  </a:lnTo>
                  <a:lnTo>
                    <a:pt x="86361" y="12700"/>
                  </a:lnTo>
                  <a:lnTo>
                    <a:pt x="92711" y="10160"/>
                  </a:lnTo>
                  <a:lnTo>
                    <a:pt x="100330" y="7620"/>
                  </a:lnTo>
                  <a:lnTo>
                    <a:pt x="106680" y="5080"/>
                  </a:lnTo>
                  <a:lnTo>
                    <a:pt x="114300" y="3810"/>
                  </a:lnTo>
                  <a:lnTo>
                    <a:pt x="121920" y="2540"/>
                  </a:lnTo>
                  <a:lnTo>
                    <a:pt x="129540" y="1270"/>
                  </a:lnTo>
                  <a:lnTo>
                    <a:pt x="137161" y="0"/>
                  </a:lnTo>
                  <a:lnTo>
                    <a:pt x="143511" y="0"/>
                  </a:lnTo>
                  <a:lnTo>
                    <a:pt x="143511" y="0"/>
                  </a:lnTo>
                  <a:lnTo>
                    <a:pt x="151130" y="0"/>
                  </a:lnTo>
                  <a:lnTo>
                    <a:pt x="158750" y="1270"/>
                  </a:lnTo>
                  <a:lnTo>
                    <a:pt x="166370" y="2540"/>
                  </a:lnTo>
                  <a:lnTo>
                    <a:pt x="173990" y="3810"/>
                  </a:lnTo>
                  <a:lnTo>
                    <a:pt x="181611" y="5080"/>
                  </a:lnTo>
                  <a:lnTo>
                    <a:pt x="187961" y="7620"/>
                  </a:lnTo>
                  <a:lnTo>
                    <a:pt x="195580" y="10160"/>
                  </a:lnTo>
                  <a:lnTo>
                    <a:pt x="201930" y="12700"/>
                  </a:lnTo>
                  <a:lnTo>
                    <a:pt x="209550" y="15240"/>
                  </a:lnTo>
                  <a:lnTo>
                    <a:pt x="215900" y="19050"/>
                  </a:lnTo>
                  <a:lnTo>
                    <a:pt x="222250" y="22860"/>
                  </a:lnTo>
                  <a:lnTo>
                    <a:pt x="228600" y="27940"/>
                  </a:lnTo>
                  <a:lnTo>
                    <a:pt x="233680" y="31750"/>
                  </a:lnTo>
                  <a:lnTo>
                    <a:pt x="240030" y="36830"/>
                  </a:lnTo>
                  <a:lnTo>
                    <a:pt x="245111" y="41910"/>
                  </a:lnTo>
                  <a:lnTo>
                    <a:pt x="250190" y="48260"/>
                  </a:lnTo>
                  <a:lnTo>
                    <a:pt x="255270" y="53340"/>
                  </a:lnTo>
                  <a:lnTo>
                    <a:pt x="260350" y="59690"/>
                  </a:lnTo>
                  <a:lnTo>
                    <a:pt x="264161" y="66040"/>
                  </a:lnTo>
                  <a:lnTo>
                    <a:pt x="267970" y="72390"/>
                  </a:lnTo>
                  <a:lnTo>
                    <a:pt x="271780" y="78740"/>
                  </a:lnTo>
                  <a:lnTo>
                    <a:pt x="275590" y="85090"/>
                  </a:lnTo>
                  <a:lnTo>
                    <a:pt x="278130" y="92710"/>
                  </a:lnTo>
                  <a:lnTo>
                    <a:pt x="280670" y="99060"/>
                  </a:lnTo>
                  <a:lnTo>
                    <a:pt x="281940" y="106680"/>
                  </a:lnTo>
                  <a:lnTo>
                    <a:pt x="284480" y="114300"/>
                  </a:lnTo>
                  <a:lnTo>
                    <a:pt x="285750" y="121920"/>
                  </a:lnTo>
                  <a:lnTo>
                    <a:pt x="287020" y="128270"/>
                  </a:lnTo>
                  <a:lnTo>
                    <a:pt x="287020" y="143510"/>
                  </a:lnTo>
                  <a:lnTo>
                    <a:pt x="287020" y="143510"/>
                  </a:lnTo>
                  <a:lnTo>
                    <a:pt x="287020" y="158750"/>
                  </a:lnTo>
                  <a:lnTo>
                    <a:pt x="285750" y="166370"/>
                  </a:lnTo>
                  <a:lnTo>
                    <a:pt x="284480" y="173990"/>
                  </a:lnTo>
                  <a:lnTo>
                    <a:pt x="281940" y="180340"/>
                  </a:lnTo>
                  <a:lnTo>
                    <a:pt x="280670" y="187960"/>
                  </a:lnTo>
                  <a:lnTo>
                    <a:pt x="278130" y="195580"/>
                  </a:lnTo>
                  <a:lnTo>
                    <a:pt x="275590" y="201930"/>
                  </a:lnTo>
                  <a:lnTo>
                    <a:pt x="271780" y="209550"/>
                  </a:lnTo>
                  <a:lnTo>
                    <a:pt x="267970" y="215900"/>
                  </a:lnTo>
                  <a:lnTo>
                    <a:pt x="264161" y="222250"/>
                  </a:lnTo>
                  <a:lnTo>
                    <a:pt x="260350" y="228600"/>
                  </a:lnTo>
                  <a:lnTo>
                    <a:pt x="255270" y="233680"/>
                  </a:lnTo>
                  <a:lnTo>
                    <a:pt x="250190" y="240030"/>
                  </a:lnTo>
                  <a:lnTo>
                    <a:pt x="245111" y="245110"/>
                  </a:lnTo>
                  <a:lnTo>
                    <a:pt x="240030" y="250190"/>
                  </a:lnTo>
                  <a:lnTo>
                    <a:pt x="233680" y="255270"/>
                  </a:lnTo>
                  <a:lnTo>
                    <a:pt x="228600" y="260350"/>
                  </a:lnTo>
                  <a:lnTo>
                    <a:pt x="222250" y="264160"/>
                  </a:lnTo>
                  <a:lnTo>
                    <a:pt x="215900" y="267970"/>
                  </a:lnTo>
                  <a:lnTo>
                    <a:pt x="209550" y="271780"/>
                  </a:lnTo>
                  <a:lnTo>
                    <a:pt x="201930" y="275590"/>
                  </a:lnTo>
                  <a:lnTo>
                    <a:pt x="195580" y="278130"/>
                  </a:lnTo>
                  <a:lnTo>
                    <a:pt x="187961" y="280670"/>
                  </a:lnTo>
                  <a:lnTo>
                    <a:pt x="180340" y="281940"/>
                  </a:lnTo>
                  <a:lnTo>
                    <a:pt x="173990" y="284480"/>
                  </a:lnTo>
                  <a:lnTo>
                    <a:pt x="166370" y="285750"/>
                  </a:lnTo>
                  <a:lnTo>
                    <a:pt x="158750" y="287020"/>
                  </a:lnTo>
                  <a:lnTo>
                    <a:pt x="143511" y="287020"/>
                  </a:lnTo>
                  <a:lnTo>
                    <a:pt x="143511" y="287020"/>
                  </a:lnTo>
                  <a:lnTo>
                    <a:pt x="135890" y="287020"/>
                  </a:lnTo>
                  <a:lnTo>
                    <a:pt x="128270" y="285750"/>
                  </a:lnTo>
                  <a:lnTo>
                    <a:pt x="121920" y="285750"/>
                  </a:lnTo>
                  <a:lnTo>
                    <a:pt x="114300" y="283210"/>
                  </a:lnTo>
                  <a:lnTo>
                    <a:pt x="106680" y="281940"/>
                  </a:lnTo>
                  <a:lnTo>
                    <a:pt x="99061" y="279400"/>
                  </a:lnTo>
                  <a:lnTo>
                    <a:pt x="92711" y="276860"/>
                  </a:lnTo>
                  <a:lnTo>
                    <a:pt x="85090" y="274320"/>
                  </a:lnTo>
                  <a:lnTo>
                    <a:pt x="78740" y="271780"/>
                  </a:lnTo>
                  <a:lnTo>
                    <a:pt x="72390" y="267970"/>
                  </a:lnTo>
                  <a:lnTo>
                    <a:pt x="66040" y="264160"/>
                  </a:lnTo>
                  <a:lnTo>
                    <a:pt x="59690" y="260350"/>
                  </a:lnTo>
                  <a:lnTo>
                    <a:pt x="53340" y="255270"/>
                  </a:lnTo>
                  <a:lnTo>
                    <a:pt x="48261" y="250190"/>
                  </a:lnTo>
                  <a:lnTo>
                    <a:pt x="41911" y="245110"/>
                  </a:lnTo>
                  <a:lnTo>
                    <a:pt x="36830" y="240030"/>
                  </a:lnTo>
                  <a:lnTo>
                    <a:pt x="31750" y="233680"/>
                  </a:lnTo>
                  <a:lnTo>
                    <a:pt x="27940" y="228600"/>
                  </a:lnTo>
                  <a:lnTo>
                    <a:pt x="22861" y="220980"/>
                  </a:lnTo>
                  <a:lnTo>
                    <a:pt x="19050" y="215900"/>
                  </a:lnTo>
                  <a:lnTo>
                    <a:pt x="15240" y="208280"/>
                  </a:lnTo>
                  <a:lnTo>
                    <a:pt x="12700" y="201930"/>
                  </a:lnTo>
                  <a:lnTo>
                    <a:pt x="10161" y="194310"/>
                  </a:lnTo>
                  <a:lnTo>
                    <a:pt x="7620" y="187960"/>
                  </a:lnTo>
                  <a:lnTo>
                    <a:pt x="5080" y="180340"/>
                  </a:lnTo>
                  <a:lnTo>
                    <a:pt x="3811" y="172720"/>
                  </a:lnTo>
                  <a:lnTo>
                    <a:pt x="2540" y="166370"/>
                  </a:lnTo>
                  <a:lnTo>
                    <a:pt x="1270" y="158750"/>
                  </a:lnTo>
                  <a:lnTo>
                    <a:pt x="0" y="151130"/>
                  </a:lnTo>
                  <a:lnTo>
                    <a:pt x="0" y="143510"/>
                  </a:lnTo>
                  <a:lnTo>
                    <a:pt x="1270" y="14351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0" name="Shape 2779"/>
            <p:cNvSpPr/>
            <p:nvPr/>
          </p:nvSpPr>
          <p:spPr>
            <a:xfrm>
              <a:off x="6480810" y="108077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sp>
          <p:nvSpPr>
            <p:cNvPr id="31" name="Shape 2780"/>
            <p:cNvSpPr/>
            <p:nvPr/>
          </p:nvSpPr>
          <p:spPr>
            <a:xfrm>
              <a:off x="6767830" y="136906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398683889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CRIANDO UM SEMÁFORO BINÁRIO</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semphr.h</a:t>
            </a:r>
            <a:r>
              <a:rPr lang="pt-BR" dirty="0">
                <a:solidFill>
                  <a:srgbClr val="804000"/>
                </a:solidFill>
                <a:highlight>
                  <a:srgbClr val="FFFFFF"/>
                </a:highlight>
              </a:rPr>
              <a:t>"</a:t>
            </a:r>
          </a:p>
          <a:p>
            <a:r>
              <a:rPr lang="pt-BR" dirty="0">
                <a:solidFill>
                  <a:srgbClr val="008000"/>
                </a:solidFill>
                <a:highlight>
                  <a:srgbClr val="FFFFFF"/>
                </a:highlight>
              </a:rPr>
              <a:t>/* </a:t>
            </a:r>
            <a:r>
              <a:rPr lang="pt-BR" dirty="0" err="1">
                <a:solidFill>
                  <a:srgbClr val="008000"/>
                </a:solidFill>
                <a:highlight>
                  <a:srgbClr val="FFFFFF"/>
                </a:highlight>
              </a:rPr>
              <a:t>create</a:t>
            </a:r>
            <a:r>
              <a:rPr lang="pt-BR" dirty="0">
                <a:solidFill>
                  <a:srgbClr val="008000"/>
                </a:solidFill>
                <a:highlight>
                  <a:srgbClr val="FFFFFF"/>
                </a:highlight>
              </a:rPr>
              <a:t> a </a:t>
            </a:r>
            <a:r>
              <a:rPr lang="pt-BR" dirty="0" err="1">
                <a:solidFill>
                  <a:srgbClr val="008000"/>
                </a:solidFill>
                <a:highlight>
                  <a:srgbClr val="FFFFFF"/>
                </a:highlight>
              </a:rPr>
              <a:t>binary</a:t>
            </a:r>
            <a:r>
              <a:rPr lang="pt-BR" dirty="0">
                <a:solidFill>
                  <a:srgbClr val="008000"/>
                </a:solidFill>
                <a:highlight>
                  <a:srgbClr val="FFFFFF"/>
                </a:highlight>
              </a:rPr>
              <a:t> </a:t>
            </a:r>
            <a:r>
              <a:rPr lang="pt-BR" dirty="0" err="1">
                <a:solidFill>
                  <a:srgbClr val="008000"/>
                </a:solidFill>
                <a:highlight>
                  <a:srgbClr val="FFFFFF"/>
                </a:highlight>
              </a:rPr>
              <a:t>semaphore</a:t>
            </a:r>
            <a:r>
              <a:rPr lang="pt-BR" dirty="0">
                <a:solidFill>
                  <a:srgbClr val="008000"/>
                </a:solidFill>
                <a:highlight>
                  <a:srgbClr val="FFFFFF"/>
                </a:highlight>
              </a:rPr>
              <a:t> */</a:t>
            </a:r>
            <a:endParaRPr lang="pt-BR" dirty="0">
              <a:solidFill>
                <a:srgbClr val="000000"/>
              </a:solidFill>
              <a:highlight>
                <a:srgbClr val="FFFFFF"/>
              </a:highlight>
            </a:endParaRPr>
          </a:p>
          <a:p>
            <a:r>
              <a:rPr lang="pt-BR" dirty="0" err="1">
                <a:solidFill>
                  <a:srgbClr val="000000"/>
                </a:solidFill>
                <a:highlight>
                  <a:srgbClr val="FFFFFF"/>
                </a:highlight>
              </a:rPr>
              <a:t>SemaphoreHandle_t</a:t>
            </a:r>
            <a:r>
              <a:rPr lang="pt-BR" dirty="0">
                <a:solidFill>
                  <a:srgbClr val="000000"/>
                </a:solidFill>
                <a:highlight>
                  <a:srgbClr val="FFFFFF"/>
                </a:highlight>
              </a:rPr>
              <a:t> </a:t>
            </a:r>
            <a:r>
              <a:rPr lang="pt-BR" dirty="0" err="1">
                <a:solidFill>
                  <a:srgbClr val="000000"/>
                </a:solidFill>
                <a:highlight>
                  <a:srgbClr val="FFFFFF"/>
                </a:highlight>
              </a:rPr>
              <a:t>xSemaphoreCreateBinary</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 delete a </a:t>
            </a:r>
            <a:r>
              <a:rPr lang="pt-BR" dirty="0" err="1">
                <a:solidFill>
                  <a:srgbClr val="008000"/>
                </a:solidFill>
                <a:highlight>
                  <a:srgbClr val="FFFFFF"/>
                </a:highlight>
              </a:rPr>
              <a:t>semaphore</a:t>
            </a:r>
            <a:r>
              <a:rPr lang="pt-BR" dirty="0">
                <a:solidFill>
                  <a:srgbClr val="008000"/>
                </a:solidFill>
                <a:highlight>
                  <a:srgbClr val="FFFFFF"/>
                </a:highlight>
              </a:rPr>
              <a:t> */</a:t>
            </a:r>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vSemaphoreDelete</a:t>
            </a:r>
            <a:r>
              <a:rPr lang="pt-BR" b="1" dirty="0">
                <a:solidFill>
                  <a:srgbClr val="000080"/>
                </a:solidFill>
                <a:highlight>
                  <a:srgbClr val="FFFFFF"/>
                </a:highlight>
              </a:rPr>
              <a:t>(</a:t>
            </a:r>
            <a:r>
              <a:rPr lang="pt-BR" dirty="0" err="1">
                <a:solidFill>
                  <a:srgbClr val="000000"/>
                </a:solidFill>
                <a:highlight>
                  <a:srgbClr val="FFFFFF"/>
                </a:highlight>
              </a:rPr>
              <a:t>SemaphoreHandle_t</a:t>
            </a:r>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000000"/>
                </a:solidFill>
                <a:highlight>
                  <a:srgbClr val="FFFFFF"/>
                </a:highlight>
              </a:rPr>
              <a:t>xSemaphore</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118920952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PEGANDO UM SEMÁFORO BINÁRIO</a:t>
            </a:r>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semphr.h</a:t>
            </a:r>
            <a:r>
              <a:rPr lang="pt-BR" dirty="0">
                <a:solidFill>
                  <a:srgbClr val="804000"/>
                </a:solidFill>
                <a:highlight>
                  <a:srgbClr val="FFFFFF"/>
                </a:highlight>
              </a:rPr>
              <a:t>"</a:t>
            </a:r>
          </a:p>
          <a:p>
            <a:r>
              <a:rPr lang="pt-BR" dirty="0">
                <a:solidFill>
                  <a:srgbClr val="008000"/>
                </a:solidFill>
                <a:highlight>
                  <a:srgbClr val="FFFFFF"/>
                </a:highlight>
              </a:rPr>
              <a:t>/* </a:t>
            </a:r>
            <a:r>
              <a:rPr lang="pt-BR" dirty="0" err="1">
                <a:solidFill>
                  <a:srgbClr val="008000"/>
                </a:solidFill>
                <a:highlight>
                  <a:srgbClr val="FFFFFF"/>
                </a:highlight>
              </a:rPr>
              <a:t>obtain</a:t>
            </a:r>
            <a:r>
              <a:rPr lang="pt-BR" dirty="0">
                <a:solidFill>
                  <a:srgbClr val="008000"/>
                </a:solidFill>
                <a:highlight>
                  <a:srgbClr val="FFFFFF"/>
                </a:highlight>
              </a:rPr>
              <a:t> a </a:t>
            </a:r>
            <a:r>
              <a:rPr lang="pt-BR" dirty="0" err="1">
                <a:solidFill>
                  <a:srgbClr val="008000"/>
                </a:solidFill>
                <a:highlight>
                  <a:srgbClr val="FFFFFF"/>
                </a:highlight>
              </a:rPr>
              <a:t>semaphore</a:t>
            </a:r>
            <a:r>
              <a:rPr lang="pt-BR" dirty="0">
                <a:solidFill>
                  <a:srgbClr val="008000"/>
                </a:solidFill>
                <a:highlight>
                  <a:srgbClr val="FFFFFF"/>
                </a:highlight>
              </a:rPr>
              <a:t> */</a:t>
            </a:r>
            <a:endParaRPr lang="pt-BR"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xSemaphoreTake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SemaphoreHandle_t</a:t>
            </a:r>
            <a:r>
              <a:rPr lang="pt-BR" dirty="0">
                <a:solidFill>
                  <a:srgbClr val="000000"/>
                </a:solidFill>
                <a:highlight>
                  <a:srgbClr val="FFFFFF"/>
                </a:highlight>
              </a:rPr>
              <a:t> </a:t>
            </a:r>
            <a:r>
              <a:rPr lang="pt-BR" dirty="0" err="1">
                <a:solidFill>
                  <a:srgbClr val="000000"/>
                </a:solidFill>
                <a:highlight>
                  <a:srgbClr val="FFFFFF"/>
                </a:highlight>
              </a:rPr>
              <a:t>xSemaphore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TickType_t</a:t>
            </a:r>
            <a:r>
              <a:rPr lang="pt-BR" dirty="0">
                <a:solidFill>
                  <a:srgbClr val="000000"/>
                </a:solidFill>
                <a:highlight>
                  <a:srgbClr val="FFFFFF"/>
                </a:highlight>
              </a:rPr>
              <a:t> </a:t>
            </a:r>
            <a:r>
              <a:rPr lang="pt-BR" dirty="0" err="1">
                <a:solidFill>
                  <a:srgbClr val="000000"/>
                </a:solidFill>
                <a:highlight>
                  <a:srgbClr val="FFFFFF"/>
                </a:highlight>
              </a:rPr>
              <a:t>xTicksToWait</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obtain a semaphore from an ISR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xSemaphoreTakeFromISR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SemaphoreHandle_t</a:t>
            </a:r>
            <a:r>
              <a:rPr lang="pt-BR" dirty="0">
                <a:solidFill>
                  <a:srgbClr val="000000"/>
                </a:solidFill>
                <a:highlight>
                  <a:srgbClr val="FFFFFF"/>
                </a:highlight>
              </a:rPr>
              <a:t> </a:t>
            </a:r>
            <a:r>
              <a:rPr lang="pt-BR" dirty="0" err="1">
                <a:solidFill>
                  <a:srgbClr val="000000"/>
                </a:solidFill>
                <a:highlight>
                  <a:srgbClr val="FFFFFF"/>
                </a:highlight>
              </a:rPr>
              <a:t>xSemaphore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signed</a:t>
            </a:r>
            <a:r>
              <a:rPr lang="pt-BR" dirty="0">
                <a:solidFill>
                  <a:srgbClr val="000000"/>
                </a:solidFill>
                <a:highlight>
                  <a:srgbClr val="FFFFFF"/>
                </a:highlight>
              </a:rPr>
              <a:t> </a:t>
            </a:r>
            <a:r>
              <a:rPr lang="pt-BR" dirty="0" err="1">
                <a:solidFill>
                  <a:srgbClr val="000000"/>
                </a:solidFill>
                <a:highlight>
                  <a:srgbClr val="FFFFFF"/>
                </a:highlight>
              </a:rPr>
              <a:t>BaseType_t</a:t>
            </a:r>
            <a:r>
              <a:rPr lang="pt-BR" dirty="0">
                <a:solidFill>
                  <a:srgbClr val="000000"/>
                </a:solidFill>
                <a:highlight>
                  <a:srgbClr val="FFFFFF"/>
                </a:highlight>
              </a:rPr>
              <a:t>  </a:t>
            </a:r>
          </a:p>
          <a:p>
            <a:r>
              <a:rPr lang="pt-BR" b="1"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pxHigherPriorityTaskWoken</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46629767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en-US" dirty="0"/>
              <a:t>LIBERANDO UM SEMÁFORO BINÁRIO</a:t>
            </a:r>
            <a:endParaRPr lang="pt-BR" dirty="0"/>
          </a:p>
        </p:txBody>
      </p:sp>
      <p:sp>
        <p:nvSpPr>
          <p:cNvPr id="3" name="Espaço Reservado para Conteúdo 2"/>
          <p:cNvSpPr>
            <a:spLocks noGrp="1"/>
          </p:cNvSpPr>
          <p:nvPr>
            <p:ph sz="half" idx="2"/>
          </p:nvPr>
        </p:nvSpPr>
        <p:spPr/>
        <p:txBody>
          <a:bodyPr>
            <a:normAutofit/>
          </a:bodyPr>
          <a:lstStyle/>
          <a:p>
            <a:r>
              <a:rPr lang="pt-BR" dirty="0">
                <a:solidFill>
                  <a:srgbClr val="804000"/>
                </a:solidFill>
                <a:highlight>
                  <a:srgbClr val="FFFFFF"/>
                </a:highlight>
              </a:rPr>
              <a:t>#include "</a:t>
            </a:r>
            <a:r>
              <a:rPr lang="pt-BR" dirty="0" err="1">
                <a:solidFill>
                  <a:srgbClr val="804000"/>
                </a:solidFill>
                <a:highlight>
                  <a:srgbClr val="FFFFFF"/>
                </a:highlight>
              </a:rPr>
              <a:t>semphr.h</a:t>
            </a:r>
            <a:r>
              <a:rPr lang="pt-BR" dirty="0">
                <a:solidFill>
                  <a:srgbClr val="804000"/>
                </a:solidFill>
                <a:highlight>
                  <a:srgbClr val="FFFFFF"/>
                </a:highlight>
              </a:rPr>
              <a:t>"</a:t>
            </a:r>
          </a:p>
          <a:p>
            <a:r>
              <a:rPr lang="pt-BR" dirty="0">
                <a:solidFill>
                  <a:srgbClr val="008000"/>
                </a:solidFill>
                <a:highlight>
                  <a:srgbClr val="FFFFFF"/>
                </a:highlight>
              </a:rPr>
              <a:t>/* release a </a:t>
            </a:r>
            <a:r>
              <a:rPr lang="pt-BR" dirty="0" err="1">
                <a:solidFill>
                  <a:srgbClr val="008000"/>
                </a:solidFill>
                <a:highlight>
                  <a:srgbClr val="FFFFFF"/>
                </a:highlight>
              </a:rPr>
              <a:t>semaphore</a:t>
            </a:r>
            <a:r>
              <a:rPr lang="pt-BR" dirty="0">
                <a:solidFill>
                  <a:srgbClr val="008000"/>
                </a:solidFill>
                <a:highlight>
                  <a:srgbClr val="FFFFFF"/>
                </a:highlight>
              </a:rPr>
              <a:t> */</a:t>
            </a:r>
            <a:endParaRPr lang="pt-BR"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xSemaphoreGive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SemaphoreHandle_t</a:t>
            </a:r>
            <a:r>
              <a:rPr lang="pt-BR" dirty="0">
                <a:solidFill>
                  <a:srgbClr val="000000"/>
                </a:solidFill>
                <a:highlight>
                  <a:srgbClr val="FFFFFF"/>
                </a:highlight>
              </a:rPr>
              <a:t> </a:t>
            </a:r>
            <a:r>
              <a:rPr lang="pt-BR" dirty="0" err="1">
                <a:solidFill>
                  <a:srgbClr val="000000"/>
                </a:solidFill>
                <a:highlight>
                  <a:srgbClr val="FFFFFF"/>
                </a:highlight>
              </a:rPr>
              <a:t>xSemaphore</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en-US" dirty="0">
                <a:solidFill>
                  <a:srgbClr val="008000"/>
                </a:solidFill>
                <a:highlight>
                  <a:srgbClr val="FFFFFF"/>
                </a:highlight>
              </a:rPr>
              <a:t>/* release a semaphore from an ISR */</a:t>
            </a:r>
            <a:endParaRPr lang="en-US" dirty="0">
              <a:solidFill>
                <a:srgbClr val="000000"/>
              </a:solidFill>
              <a:highlight>
                <a:srgbClr val="FFFFFF"/>
              </a:highlight>
            </a:endParaRPr>
          </a:p>
          <a:p>
            <a:r>
              <a:rPr lang="pt-BR" dirty="0" err="1">
                <a:solidFill>
                  <a:srgbClr val="000000"/>
                </a:solidFill>
                <a:highlight>
                  <a:srgbClr val="FFFFFF"/>
                </a:highlight>
              </a:rPr>
              <a:t>BaseType_t</a:t>
            </a:r>
            <a:r>
              <a:rPr lang="pt-BR" dirty="0">
                <a:solidFill>
                  <a:srgbClr val="000000"/>
                </a:solidFill>
                <a:highlight>
                  <a:srgbClr val="FFFFFF"/>
                </a:highlight>
              </a:rPr>
              <a:t> </a:t>
            </a:r>
            <a:r>
              <a:rPr lang="pt-BR" dirty="0" err="1">
                <a:solidFill>
                  <a:srgbClr val="000000"/>
                </a:solidFill>
                <a:highlight>
                  <a:srgbClr val="FFFFFF"/>
                </a:highlight>
              </a:rPr>
              <a:t>xSemaphoreGiveFromISR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SemaphoreHandle_t</a:t>
            </a:r>
            <a:r>
              <a:rPr lang="pt-BR" dirty="0">
                <a:solidFill>
                  <a:srgbClr val="000000"/>
                </a:solidFill>
                <a:highlight>
                  <a:srgbClr val="FFFFFF"/>
                </a:highlight>
              </a:rPr>
              <a:t> </a:t>
            </a:r>
            <a:r>
              <a:rPr lang="pt-BR" dirty="0" err="1">
                <a:solidFill>
                  <a:srgbClr val="000000"/>
                </a:solidFill>
                <a:highlight>
                  <a:srgbClr val="FFFFFF"/>
                </a:highlight>
              </a:rPr>
              <a:t>xSemaphore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signed</a:t>
            </a:r>
            <a:r>
              <a:rPr lang="pt-BR" dirty="0">
                <a:solidFill>
                  <a:srgbClr val="000000"/>
                </a:solidFill>
                <a:highlight>
                  <a:srgbClr val="FFFFFF"/>
                </a:highlight>
              </a:rPr>
              <a:t> </a:t>
            </a:r>
            <a:r>
              <a:rPr lang="pt-BR" dirty="0" err="1">
                <a:solidFill>
                  <a:srgbClr val="000000"/>
                </a:solidFill>
                <a:highlight>
                  <a:srgbClr val="FFFFFF"/>
                </a:highlight>
              </a:rPr>
              <a:t>BaseType_t</a:t>
            </a:r>
            <a:r>
              <a:rPr lang="pt-B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pxHigherPriorityTaskWoken</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208284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err="1"/>
              <a:t>Multitasking</a:t>
            </a:r>
            <a:r>
              <a:rPr lang="pt-BR" dirty="0"/>
              <a:t> é a capacidade de se executar mais de uma tarefa simultaneamente.</a:t>
            </a:r>
          </a:p>
          <a:p>
            <a:r>
              <a:rPr lang="pt-BR" dirty="0"/>
              <a:t>A maioria dos sistemas embarcados (por serem de baixo custo) não possuem esta característica.</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126679793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TROCA DE CONTEXTO NA ISR</a:t>
            </a:r>
          </a:p>
        </p:txBody>
      </p:sp>
      <p:sp>
        <p:nvSpPr>
          <p:cNvPr id="3" name="Espaço Reservado para Conteúdo 2"/>
          <p:cNvSpPr>
            <a:spLocks noGrp="1"/>
          </p:cNvSpPr>
          <p:nvPr>
            <p:ph idx="1"/>
          </p:nvPr>
        </p:nvSpPr>
        <p:spPr/>
        <p:txBody>
          <a:bodyPr/>
          <a:lstStyle/>
          <a:p>
            <a:r>
              <a:rPr lang="pt-BR" dirty="0"/>
              <a:t>Para forçar a troca de contexto e o chaveamento para uma tarefa de maior prioridade, após o processamento da ISR, devemos chamar a função abaixo:</a:t>
            </a:r>
          </a:p>
          <a:p>
            <a:pPr lvl="1"/>
            <a:r>
              <a:rPr lang="pt-BR" sz="2400" dirty="0">
                <a:latin typeface="Consolas" panose="020B0609020204030204" pitchFamily="49" charset="0"/>
                <a:ea typeface="+mn-ea"/>
                <a:cs typeface="+mn-cs"/>
              </a:rPr>
              <a:t>void </a:t>
            </a:r>
            <a:r>
              <a:rPr lang="pt-BR" sz="2400" dirty="0" err="1">
                <a:latin typeface="Consolas" panose="020B0609020204030204" pitchFamily="49" charset="0"/>
                <a:ea typeface="+mn-ea"/>
                <a:cs typeface="+mn-cs"/>
              </a:rPr>
              <a:t>portEND_SWITCHING_ISR</a:t>
            </a:r>
            <a:r>
              <a:rPr lang="pt-BR" sz="2400" dirty="0">
                <a:latin typeface="Consolas" panose="020B0609020204030204" pitchFamily="49" charset="0"/>
                <a:ea typeface="+mn-ea"/>
                <a:cs typeface="+mn-cs"/>
              </a:rPr>
              <a:t>(</a:t>
            </a:r>
            <a:r>
              <a:rPr lang="pt-BR" sz="2400" dirty="0" err="1">
                <a:latin typeface="Consolas" panose="020B0609020204030204" pitchFamily="49" charset="0"/>
                <a:ea typeface="+mn-ea"/>
                <a:cs typeface="+mn-cs"/>
              </a:rPr>
              <a:t>BaseType_t</a:t>
            </a:r>
            <a:r>
              <a:rPr lang="pt-BR" sz="2400" dirty="0">
                <a:latin typeface="Consolas" panose="020B0609020204030204" pitchFamily="49" charset="0"/>
                <a:ea typeface="+mn-ea"/>
                <a:cs typeface="+mn-cs"/>
              </a:rPr>
              <a:t> </a:t>
            </a:r>
            <a:r>
              <a:rPr lang="pt-BR" sz="2400" dirty="0" err="1">
                <a:latin typeface="Consolas" panose="020B0609020204030204" pitchFamily="49" charset="0"/>
                <a:ea typeface="+mn-ea"/>
                <a:cs typeface="+mn-cs"/>
              </a:rPr>
              <a:t>flag</a:t>
            </a:r>
            <a:r>
              <a:rPr lang="pt-BR" sz="2400" dirty="0">
                <a:latin typeface="Consolas" panose="020B0609020204030204" pitchFamily="49" charset="0"/>
                <a:ea typeface="+mn-ea"/>
                <a:cs typeface="+mn-cs"/>
              </a:rPr>
              <a:t>);</a:t>
            </a:r>
          </a:p>
          <a:p>
            <a:r>
              <a:rPr lang="pt-BR" dirty="0"/>
              <a:t>No parâmetro </a:t>
            </a:r>
            <a:r>
              <a:rPr lang="pt-BR" dirty="0" err="1"/>
              <a:t>flag</a:t>
            </a:r>
            <a:r>
              <a:rPr lang="pt-BR" dirty="0"/>
              <a:t> devemos usar o valor retornado na variável </a:t>
            </a:r>
            <a:r>
              <a:rPr lang="pt-BR" b="0" dirty="0" err="1">
                <a:latin typeface="Consolas" panose="020B0609020204030204" pitchFamily="49" charset="0"/>
              </a:rPr>
              <a:t>pxHigherPriorityTaskWoken</a:t>
            </a:r>
            <a:r>
              <a:rPr lang="pt-BR" b="0" dirty="0">
                <a:latin typeface="Consolas" panose="020B0609020204030204" pitchFamily="49" charset="0"/>
              </a:rPr>
              <a:t> </a:t>
            </a:r>
            <a:r>
              <a:rPr lang="pt-BR" dirty="0"/>
              <a:t>das funções que terminam com </a:t>
            </a:r>
            <a:r>
              <a:rPr lang="pt-BR" dirty="0" err="1"/>
              <a:t>FromISR</a:t>
            </a:r>
            <a:r>
              <a:rPr lang="pt-BR" dirty="0"/>
              <a:t>.</a:t>
            </a:r>
          </a:p>
          <a:p>
            <a:endParaRPr lang="pt-BR" dirty="0"/>
          </a:p>
        </p:txBody>
      </p:sp>
    </p:spTree>
    <p:extLst>
      <p:ext uri="{BB962C8B-B14F-4D97-AF65-F5344CB8AC3E}">
        <p14:creationId xmlns:p14="http://schemas.microsoft.com/office/powerpoint/2010/main" val="354270121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EXEMPLO ISR</a:t>
            </a:r>
          </a:p>
        </p:txBody>
      </p:sp>
      <p:sp>
        <p:nvSpPr>
          <p:cNvPr id="3" name="Espaço Reservado para Conteúdo 2"/>
          <p:cNvSpPr>
            <a:spLocks noGrp="1"/>
          </p:cNvSpPr>
          <p:nvPr>
            <p:ph sz="half" idx="2"/>
          </p:nvPr>
        </p:nvSpPr>
        <p:spPr/>
        <p:txBody>
          <a:bodyPr>
            <a:normAutofit/>
          </a:bodyPr>
          <a:lstStyle/>
          <a:p>
            <a:r>
              <a:rPr lang="pt-BR" sz="2000" dirty="0">
                <a:solidFill>
                  <a:srgbClr val="8000FF"/>
                </a:solidFill>
                <a:highlight>
                  <a:srgbClr val="FFFFFF"/>
                </a:highlight>
              </a:rPr>
              <a:t>void</a:t>
            </a:r>
            <a:r>
              <a:rPr lang="pt-BR" sz="2000" dirty="0">
                <a:solidFill>
                  <a:srgbClr val="000000"/>
                </a:solidFill>
                <a:highlight>
                  <a:srgbClr val="FFFFFF"/>
                </a:highlight>
              </a:rPr>
              <a:t> </a:t>
            </a:r>
            <a:r>
              <a:rPr lang="pt-BR" sz="2000" dirty="0" err="1">
                <a:solidFill>
                  <a:srgbClr val="000000"/>
                </a:solidFill>
                <a:highlight>
                  <a:srgbClr val="FFFFFF"/>
                </a:highlight>
              </a:rPr>
              <a:t>dummyISR</a:t>
            </a:r>
            <a:r>
              <a:rPr lang="pt-BR" sz="2000" b="1" dirty="0">
                <a:solidFill>
                  <a:srgbClr val="000080"/>
                </a:solidFill>
                <a:highlight>
                  <a:srgbClr val="FFFFFF"/>
                </a:highlight>
              </a:rPr>
              <a:t>(</a:t>
            </a:r>
            <a:r>
              <a:rPr lang="pt-BR" sz="2000" dirty="0">
                <a:solidFill>
                  <a:srgbClr val="8000FF"/>
                </a:solidFill>
                <a:highlight>
                  <a:srgbClr val="FFFFFF"/>
                </a:highlight>
              </a:rPr>
              <a:t>void</a:t>
            </a:r>
            <a:r>
              <a:rPr lang="pt-BR" sz="2000" b="1" dirty="0">
                <a:solidFill>
                  <a:srgbClr val="000080"/>
                </a:solidFill>
                <a:highlight>
                  <a:srgbClr val="FFFFFF"/>
                </a:highlight>
              </a:rPr>
              <a:t>)</a:t>
            </a:r>
            <a:r>
              <a:rPr lang="pt-BR" sz="2000" dirty="0">
                <a:solidFill>
                  <a:srgbClr val="000000"/>
                </a:solidFill>
                <a:highlight>
                  <a:srgbClr val="FFFFFF"/>
                </a:highlight>
              </a:rPr>
              <a:t> </a:t>
            </a:r>
          </a:p>
          <a:p>
            <a:r>
              <a:rPr lang="pt-BR" sz="2000" b="1" dirty="0">
                <a:solidFill>
                  <a:srgbClr val="000080"/>
                </a:solidFill>
                <a:highlight>
                  <a:srgbClr val="FFFFFF"/>
                </a:highlight>
              </a:rPr>
              <a:t>{</a:t>
            </a:r>
            <a:r>
              <a:rPr lang="pt-BR" sz="2000" dirty="0">
                <a:solidFill>
                  <a:srgbClr val="000000"/>
                </a:solidFill>
                <a:highlight>
                  <a:srgbClr val="FFFFFF"/>
                </a:highlight>
              </a:rPr>
              <a:t> </a:t>
            </a:r>
          </a:p>
          <a:p>
            <a:r>
              <a:rPr lang="pt-BR" sz="2000" dirty="0">
                <a:solidFill>
                  <a:srgbClr val="000000"/>
                </a:solidFill>
                <a:highlight>
                  <a:srgbClr val="FFFFFF"/>
                </a:highlight>
              </a:rPr>
              <a:t>    </a:t>
            </a:r>
            <a:r>
              <a:rPr lang="pt-BR" sz="2000" dirty="0" err="1">
                <a:solidFill>
                  <a:srgbClr val="000000"/>
                </a:solidFill>
                <a:highlight>
                  <a:srgbClr val="FFFFFF"/>
                </a:highlight>
              </a:rPr>
              <a:t>BaseType_t</a:t>
            </a:r>
            <a:r>
              <a:rPr lang="pt-BR" sz="2000" dirty="0">
                <a:solidFill>
                  <a:srgbClr val="000000"/>
                </a:solidFill>
                <a:highlight>
                  <a:srgbClr val="FFFFFF"/>
                </a:highlight>
              </a:rPr>
              <a:t> </a:t>
            </a:r>
            <a:r>
              <a:rPr lang="pt-BR" sz="2000" dirty="0" err="1">
                <a:solidFill>
                  <a:srgbClr val="000000"/>
                </a:solidFill>
                <a:highlight>
                  <a:srgbClr val="FFFFFF"/>
                </a:highlight>
              </a:rPr>
              <a:t>xHigherPriorityTaskWoken</a:t>
            </a:r>
            <a:r>
              <a:rPr lang="pt-BR" sz="2000" dirty="0">
                <a:solidFill>
                  <a:srgbClr val="000000"/>
                </a:solidFill>
                <a:highlight>
                  <a:srgbClr val="FFFFFF"/>
                </a:highlight>
              </a:rPr>
              <a:t>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err="1">
                <a:solidFill>
                  <a:srgbClr val="000000"/>
                </a:solidFill>
                <a:highlight>
                  <a:srgbClr val="FFFFFF"/>
                </a:highlight>
              </a:rPr>
              <a:t>pdFALSE</a:t>
            </a:r>
            <a:r>
              <a:rPr lang="pt-BR" sz="2000" b="1" dirty="0">
                <a:solidFill>
                  <a:srgbClr val="000080"/>
                </a:solidFill>
                <a:highlight>
                  <a:srgbClr val="FFFFFF"/>
                </a:highlight>
              </a:rPr>
              <a:t>;</a:t>
            </a:r>
            <a:r>
              <a:rPr lang="pt-BR" sz="2000" dirty="0">
                <a:solidFill>
                  <a:srgbClr val="000000"/>
                </a:solidFill>
                <a:highlight>
                  <a:srgbClr val="FFFFFF"/>
                </a:highlight>
              </a:rPr>
              <a:t> </a:t>
            </a:r>
          </a:p>
          <a:p>
            <a:r>
              <a:rPr lang="pt-BR" sz="2000" dirty="0">
                <a:solidFill>
                  <a:srgbClr val="000000"/>
                </a:solidFill>
                <a:highlight>
                  <a:srgbClr val="FFFFFF"/>
                </a:highlight>
              </a:rPr>
              <a:t>    </a:t>
            </a:r>
            <a:r>
              <a:rPr lang="pt-BR" sz="2000" dirty="0">
                <a:solidFill>
                  <a:srgbClr val="008000"/>
                </a:solidFill>
                <a:highlight>
                  <a:srgbClr val="FFFFFF"/>
                </a:highlight>
              </a:rPr>
              <a:t>/* ACK </a:t>
            </a:r>
            <a:r>
              <a:rPr lang="pt-BR" sz="2000" dirty="0" err="1">
                <a:solidFill>
                  <a:srgbClr val="008000"/>
                </a:solidFill>
                <a:highlight>
                  <a:srgbClr val="FFFFFF"/>
                </a:highlight>
              </a:rPr>
              <a:t>interrupt</a:t>
            </a:r>
            <a:r>
              <a:rPr lang="pt-BR" sz="2000" dirty="0">
                <a:solidFill>
                  <a:srgbClr val="008000"/>
                </a:solidFill>
                <a:highlight>
                  <a:srgbClr val="FFFFFF"/>
                </a:highlight>
              </a:rPr>
              <a:t>, </a:t>
            </a:r>
            <a:r>
              <a:rPr lang="pt-BR" sz="2000" dirty="0" err="1">
                <a:solidFill>
                  <a:srgbClr val="008000"/>
                </a:solidFill>
                <a:highlight>
                  <a:srgbClr val="FFFFFF"/>
                </a:highlight>
              </a:rPr>
              <a:t>receive</a:t>
            </a:r>
            <a:r>
              <a:rPr lang="pt-BR" sz="2000" dirty="0">
                <a:solidFill>
                  <a:srgbClr val="008000"/>
                </a:solidFill>
                <a:highlight>
                  <a:srgbClr val="FFFFFF"/>
                </a:highlight>
              </a:rPr>
              <a:t> data, </a:t>
            </a:r>
            <a:r>
              <a:rPr lang="pt-BR" sz="2000" dirty="0" err="1">
                <a:solidFill>
                  <a:srgbClr val="008000"/>
                </a:solidFill>
                <a:highlight>
                  <a:srgbClr val="FFFFFF"/>
                </a:highlight>
              </a:rPr>
              <a:t>etc</a:t>
            </a:r>
            <a:r>
              <a:rPr lang="pt-BR" sz="2000" dirty="0">
                <a:solidFill>
                  <a:srgbClr val="008000"/>
                </a:solidFill>
                <a:highlight>
                  <a:srgbClr val="FFFFFF"/>
                </a:highlight>
              </a:rPr>
              <a:t> */</a:t>
            </a:r>
            <a:r>
              <a:rPr lang="pt-BR" sz="2000" dirty="0">
                <a:solidFill>
                  <a:srgbClr val="000000"/>
                </a:solidFill>
                <a:highlight>
                  <a:srgbClr val="FFFFFF"/>
                </a:highlight>
              </a:rPr>
              <a:t> </a:t>
            </a:r>
          </a:p>
          <a:p>
            <a:r>
              <a:rPr lang="pt-BR" sz="2000" dirty="0">
                <a:solidFill>
                  <a:srgbClr val="000000"/>
                </a:solidFill>
                <a:highlight>
                  <a:srgbClr val="FFFFFF"/>
                </a:highlight>
              </a:rPr>
              <a:t>    </a:t>
            </a:r>
            <a:r>
              <a:rPr lang="pt-BR" sz="2000" dirty="0" err="1">
                <a:solidFill>
                  <a:srgbClr val="000000"/>
                </a:solidFill>
                <a:highlight>
                  <a:srgbClr val="FFFFFF"/>
                </a:highlight>
              </a:rPr>
              <a:t>handle_dummy_int</a:t>
            </a:r>
            <a:r>
              <a:rPr lang="pt-BR" sz="2000" b="1" dirty="0">
                <a:solidFill>
                  <a:srgbClr val="000080"/>
                </a:solidFill>
                <a:highlight>
                  <a:srgbClr val="FFFFFF"/>
                </a:highlight>
              </a:rPr>
              <a:t>();</a:t>
            </a:r>
            <a:endParaRPr lang="pt-BR" sz="2000" dirty="0">
              <a:solidFill>
                <a:srgbClr val="000000"/>
              </a:solidFill>
              <a:highlight>
                <a:srgbClr val="FFFFFF"/>
              </a:highlight>
            </a:endParaRPr>
          </a:p>
          <a:p>
            <a:r>
              <a:rPr lang="pt-BR" sz="2000" dirty="0">
                <a:solidFill>
                  <a:srgbClr val="000000"/>
                </a:solidFill>
                <a:highlight>
                  <a:srgbClr val="FFFFFF"/>
                </a:highlight>
              </a:rPr>
              <a:t> </a:t>
            </a:r>
          </a:p>
          <a:p>
            <a:r>
              <a:rPr lang="en-US" sz="2000" dirty="0">
                <a:solidFill>
                  <a:srgbClr val="000000"/>
                </a:solidFill>
                <a:highlight>
                  <a:srgbClr val="FFFFFF"/>
                </a:highlight>
              </a:rPr>
              <a:t>    </a:t>
            </a:r>
            <a:r>
              <a:rPr lang="en-US" sz="2000" dirty="0">
                <a:solidFill>
                  <a:srgbClr val="008000"/>
                </a:solidFill>
                <a:highlight>
                  <a:srgbClr val="FFFFFF"/>
                </a:highlight>
              </a:rPr>
              <a:t>/* give semaphore to unblock the task */</a:t>
            </a:r>
            <a:r>
              <a:rPr lang="en-US" sz="2000" dirty="0">
                <a:solidFill>
                  <a:srgbClr val="000000"/>
                </a:solidFill>
                <a:highlight>
                  <a:srgbClr val="FFFFFF"/>
                </a:highlight>
              </a:rPr>
              <a:t> </a:t>
            </a:r>
          </a:p>
          <a:p>
            <a:r>
              <a:rPr lang="pt-BR" sz="2000" dirty="0">
                <a:solidFill>
                  <a:srgbClr val="000000"/>
                </a:solidFill>
                <a:highlight>
                  <a:srgbClr val="FFFFFF"/>
                </a:highlight>
              </a:rPr>
              <a:t>    </a:t>
            </a:r>
            <a:r>
              <a:rPr lang="pt-BR" sz="2000" dirty="0" err="1">
                <a:solidFill>
                  <a:srgbClr val="000000"/>
                </a:solidFill>
                <a:highlight>
                  <a:srgbClr val="FFFFFF"/>
                </a:highlight>
              </a:rPr>
              <a:t>xSemaphoreGiveFromISR</a:t>
            </a:r>
            <a:r>
              <a:rPr lang="pt-BR" sz="2000" b="1" dirty="0">
                <a:solidFill>
                  <a:srgbClr val="000080"/>
                </a:solidFill>
                <a:highlight>
                  <a:srgbClr val="FFFFFF"/>
                </a:highlight>
              </a:rPr>
              <a:t>(</a:t>
            </a:r>
            <a:r>
              <a:rPr lang="pt-BR" sz="2000" dirty="0" err="1">
                <a:solidFill>
                  <a:srgbClr val="000000"/>
                </a:solidFill>
                <a:highlight>
                  <a:srgbClr val="FFFFFF"/>
                </a:highlight>
              </a:rPr>
              <a:t>dummy_semaphore</a:t>
            </a:r>
            <a:r>
              <a:rPr lang="pt-BR" sz="2000" b="1" dirty="0">
                <a:solidFill>
                  <a:srgbClr val="000080"/>
                </a:solidFill>
                <a:highlight>
                  <a:srgbClr val="FFFFFF"/>
                </a:highlight>
              </a:rPr>
              <a:t>,</a:t>
            </a:r>
            <a:endParaRPr lang="pt-BR" sz="2000" dirty="0">
              <a:solidFill>
                <a:srgbClr val="000000"/>
              </a:solidFill>
              <a:highlight>
                <a:srgbClr val="FFFFFF"/>
              </a:highlight>
            </a:endParaRPr>
          </a:p>
          <a:p>
            <a:r>
              <a:rPr lang="pt-BR" sz="2000" dirty="0">
                <a:solidFill>
                  <a:srgbClr val="000000"/>
                </a:solidFill>
                <a:highlight>
                  <a:srgbClr val="FFFFFF"/>
                </a:highlight>
              </a:rPr>
              <a:t>                          </a:t>
            </a:r>
            <a:r>
              <a:rPr lang="pt-BR" sz="2000" b="1" dirty="0">
                <a:solidFill>
                  <a:srgbClr val="000080"/>
                </a:solidFill>
                <a:highlight>
                  <a:srgbClr val="FFFFFF"/>
                </a:highlight>
              </a:rPr>
              <a:t>&amp;</a:t>
            </a:r>
            <a:r>
              <a:rPr lang="pt-BR" sz="2000" dirty="0" err="1">
                <a:solidFill>
                  <a:srgbClr val="000000"/>
                </a:solidFill>
                <a:highlight>
                  <a:srgbClr val="FFFFFF"/>
                </a:highlight>
              </a:rPr>
              <a:t>xHigherPriorityTaskWoken</a:t>
            </a:r>
            <a:r>
              <a:rPr lang="pt-BR" sz="2000" b="1" dirty="0">
                <a:solidFill>
                  <a:srgbClr val="000080"/>
                </a:solidFill>
                <a:highlight>
                  <a:srgbClr val="FFFFFF"/>
                </a:highlight>
              </a:rPr>
              <a:t>);</a:t>
            </a:r>
            <a:endParaRPr lang="pt-BR" sz="2000" dirty="0">
              <a:solidFill>
                <a:srgbClr val="000000"/>
              </a:solidFill>
              <a:highlight>
                <a:srgbClr val="FFFFFF"/>
              </a:highlight>
            </a:endParaRPr>
          </a:p>
          <a:p>
            <a:r>
              <a:rPr lang="en-US" sz="2000" dirty="0">
                <a:solidFill>
                  <a:srgbClr val="000000"/>
                </a:solidFill>
                <a:highlight>
                  <a:srgbClr val="FFFFFF"/>
                </a:highlight>
              </a:rPr>
              <a:t>    </a:t>
            </a:r>
            <a:r>
              <a:rPr lang="en-US" sz="2000" dirty="0">
                <a:solidFill>
                  <a:srgbClr val="008000"/>
                </a:solidFill>
                <a:highlight>
                  <a:srgbClr val="FFFFFF"/>
                </a:highlight>
              </a:rPr>
              <a:t>/* switch to task if it's the highest priority </a:t>
            </a:r>
          </a:p>
          <a:p>
            <a:r>
              <a:rPr lang="pt-BR" sz="2000" dirty="0">
                <a:solidFill>
                  <a:srgbClr val="008000"/>
                </a:solidFill>
                <a:highlight>
                  <a:srgbClr val="FFFFFF"/>
                </a:highlight>
              </a:rPr>
              <a:t>       </a:t>
            </a:r>
            <a:r>
              <a:rPr lang="pt-BR" sz="2000" dirty="0" err="1">
                <a:solidFill>
                  <a:srgbClr val="008000"/>
                </a:solidFill>
                <a:highlight>
                  <a:srgbClr val="FFFFFF"/>
                </a:highlight>
              </a:rPr>
              <a:t>task</a:t>
            </a:r>
            <a:r>
              <a:rPr lang="pt-BR" sz="2000" dirty="0">
                <a:solidFill>
                  <a:srgbClr val="008000"/>
                </a:solidFill>
                <a:highlight>
                  <a:srgbClr val="FFFFFF"/>
                </a:highlight>
              </a:rPr>
              <a:t> </a:t>
            </a:r>
            <a:r>
              <a:rPr lang="pt-BR" sz="2000" dirty="0" err="1">
                <a:solidFill>
                  <a:srgbClr val="008000"/>
                </a:solidFill>
                <a:highlight>
                  <a:srgbClr val="FFFFFF"/>
                </a:highlight>
              </a:rPr>
              <a:t>ready</a:t>
            </a:r>
            <a:r>
              <a:rPr lang="pt-BR" sz="2000" dirty="0">
                <a:solidFill>
                  <a:srgbClr val="008000"/>
                </a:solidFill>
                <a:highlight>
                  <a:srgbClr val="FFFFFF"/>
                </a:highlight>
              </a:rPr>
              <a:t> </a:t>
            </a:r>
            <a:r>
              <a:rPr lang="pt-BR" sz="2000" dirty="0" err="1">
                <a:solidFill>
                  <a:srgbClr val="008000"/>
                </a:solidFill>
                <a:highlight>
                  <a:srgbClr val="FFFFFF"/>
                </a:highlight>
              </a:rPr>
              <a:t>to</a:t>
            </a:r>
            <a:r>
              <a:rPr lang="pt-BR" sz="2000" dirty="0">
                <a:solidFill>
                  <a:srgbClr val="008000"/>
                </a:solidFill>
                <a:highlight>
                  <a:srgbClr val="FFFFFF"/>
                </a:highlight>
              </a:rPr>
              <a:t> </a:t>
            </a:r>
            <a:r>
              <a:rPr lang="pt-BR" sz="2000" dirty="0" err="1">
                <a:solidFill>
                  <a:srgbClr val="008000"/>
                </a:solidFill>
                <a:highlight>
                  <a:srgbClr val="FFFFFF"/>
                </a:highlight>
              </a:rPr>
              <a:t>run</a:t>
            </a:r>
            <a:r>
              <a:rPr lang="pt-BR" sz="2000" dirty="0">
                <a:solidFill>
                  <a:srgbClr val="008000"/>
                </a:solidFill>
                <a:highlight>
                  <a:srgbClr val="FFFFFF"/>
                </a:highlight>
              </a:rPr>
              <a:t> */</a:t>
            </a:r>
            <a:r>
              <a:rPr lang="pt-BR" sz="2000" dirty="0">
                <a:solidFill>
                  <a:srgbClr val="000000"/>
                </a:solidFill>
                <a:highlight>
                  <a:srgbClr val="FFFFFF"/>
                </a:highlight>
              </a:rPr>
              <a:t> </a:t>
            </a:r>
          </a:p>
          <a:p>
            <a:r>
              <a:rPr lang="pt-BR" sz="2000" dirty="0">
                <a:solidFill>
                  <a:srgbClr val="000000"/>
                </a:solidFill>
                <a:highlight>
                  <a:srgbClr val="FFFFFF"/>
                </a:highlight>
              </a:rPr>
              <a:t>    </a:t>
            </a:r>
            <a:r>
              <a:rPr lang="pt-BR" sz="2000" dirty="0" err="1">
                <a:solidFill>
                  <a:srgbClr val="000000"/>
                </a:solidFill>
                <a:highlight>
                  <a:srgbClr val="FFFFFF"/>
                </a:highlight>
              </a:rPr>
              <a:t>portEND_SWITCHING_ISR</a:t>
            </a:r>
            <a:r>
              <a:rPr lang="pt-BR" sz="2000" b="1" dirty="0">
                <a:solidFill>
                  <a:srgbClr val="000080"/>
                </a:solidFill>
                <a:highlight>
                  <a:srgbClr val="FFFFFF"/>
                </a:highlight>
              </a:rPr>
              <a:t>(</a:t>
            </a:r>
            <a:r>
              <a:rPr lang="pt-BR" sz="2000" dirty="0" err="1">
                <a:solidFill>
                  <a:srgbClr val="000000"/>
                </a:solidFill>
                <a:highlight>
                  <a:srgbClr val="FFFFFF"/>
                </a:highlight>
              </a:rPr>
              <a:t>xHigherPriorityTaskWoken</a:t>
            </a:r>
            <a:r>
              <a:rPr lang="pt-BR" sz="2000" b="1" dirty="0">
                <a:solidFill>
                  <a:srgbClr val="000080"/>
                </a:solidFill>
                <a:highlight>
                  <a:srgbClr val="FFFFFF"/>
                </a:highlight>
              </a:rPr>
              <a:t>);</a:t>
            </a:r>
            <a:endParaRPr lang="pt-BR" sz="2000" dirty="0">
              <a:solidFill>
                <a:srgbClr val="000000"/>
              </a:solidFill>
              <a:highlight>
                <a:srgbClr val="FFFFFF"/>
              </a:highlight>
            </a:endParaRPr>
          </a:p>
          <a:p>
            <a:r>
              <a:rPr lang="pt-BR" sz="2000" b="1" dirty="0">
                <a:solidFill>
                  <a:srgbClr val="000080"/>
                </a:solidFill>
                <a:highlight>
                  <a:srgbClr val="FFFFFF"/>
                </a:highlight>
              </a:rPr>
              <a:t>}</a:t>
            </a:r>
            <a:endParaRPr lang="en-US" sz="2400" dirty="0">
              <a:solidFill>
                <a:srgbClr val="000000"/>
              </a:solidFill>
              <a:latin typeface="Liberation Serif" panose="02020603050405020304" pitchFamily="18" charset="0"/>
            </a:endParaRPr>
          </a:p>
        </p:txBody>
      </p:sp>
    </p:spTree>
    <p:extLst>
      <p:ext uri="{BB962C8B-B14F-4D97-AF65-F5344CB8AC3E}">
        <p14:creationId xmlns:p14="http://schemas.microsoft.com/office/powerpoint/2010/main" val="41900101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 3</a:t>
            </a:r>
          </a:p>
        </p:txBody>
      </p:sp>
      <p:sp>
        <p:nvSpPr>
          <p:cNvPr id="3" name="Espaço Reservado para Conteúdo 2"/>
          <p:cNvSpPr>
            <a:spLocks noGrp="1"/>
          </p:cNvSpPr>
          <p:nvPr>
            <p:ph type="body" idx="1"/>
          </p:nvPr>
        </p:nvSpPr>
        <p:spPr/>
        <p:txBody>
          <a:bodyPr/>
          <a:lstStyle/>
          <a:p>
            <a:r>
              <a:rPr lang="pt-BR" dirty="0"/>
              <a:t>Utilizando semáforos para coordenar atividades entre </a:t>
            </a:r>
            <a:r>
              <a:rPr lang="pt-BR" dirty="0" err="1"/>
              <a:t>tasks</a:t>
            </a:r>
            <a:endParaRPr lang="pt-BR" dirty="0"/>
          </a:p>
          <a:p>
            <a:endParaRPr lang="pt-BR" dirty="0"/>
          </a:p>
        </p:txBody>
      </p:sp>
    </p:spTree>
    <p:extLst>
      <p:ext uri="{BB962C8B-B14F-4D97-AF65-F5344CB8AC3E}">
        <p14:creationId xmlns:p14="http://schemas.microsoft.com/office/powerpoint/2010/main" val="59274303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PID digital</a:t>
            </a:r>
          </a:p>
        </p:txBody>
      </p:sp>
      <p:sp>
        <p:nvSpPr>
          <p:cNvPr id="5" name="Espaço Reservado para Texto 4"/>
          <p:cNvSpPr>
            <a:spLocks noGrp="1"/>
          </p:cNvSpPr>
          <p:nvPr>
            <p:ph type="body" idx="1"/>
          </p:nvPr>
        </p:nvSpPr>
        <p:spPr/>
        <p:txBody>
          <a:bodyPr/>
          <a:lstStyle/>
          <a:p>
            <a:r>
              <a:rPr lang="pt-BR" dirty="0"/>
              <a:t>Projetando um PID digital no </a:t>
            </a:r>
            <a:r>
              <a:rPr lang="pt-BR" dirty="0" err="1"/>
              <a:t>FreeRTOS</a:t>
            </a:r>
            <a:r>
              <a:rPr lang="pt-BR" dirty="0"/>
              <a:t> com </a:t>
            </a:r>
            <a:r>
              <a:rPr lang="pt-BR" dirty="0" err="1"/>
              <a:t>Harmony</a:t>
            </a:r>
            <a:endParaRPr lang="pt-BR" dirty="0"/>
          </a:p>
          <a:p>
            <a:endParaRPr lang="pt-BR" dirty="0"/>
          </a:p>
        </p:txBody>
      </p:sp>
    </p:spTree>
    <p:extLst>
      <p:ext uri="{BB962C8B-B14F-4D97-AF65-F5344CB8AC3E}">
        <p14:creationId xmlns:p14="http://schemas.microsoft.com/office/powerpoint/2010/main" val="35984586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Espaço Reservado para Conteúdo 57"/>
          <p:cNvSpPr>
            <a:spLocks noGrp="1"/>
          </p:cNvSpPr>
          <p:nvPr>
            <p:ph idx="1"/>
          </p:nvPr>
        </p:nvSpPr>
        <p:spPr/>
        <p:txBody>
          <a:bodyPr/>
          <a:lstStyle/>
          <a:p>
            <a:r>
              <a:rPr lang="pt-BR" dirty="0"/>
              <a:t>É um sistema de controle muito comuns</a:t>
            </a:r>
          </a:p>
          <a:p>
            <a:r>
              <a:rPr lang="pt-BR" dirty="0"/>
              <a:t>Possui três componentes:</a:t>
            </a:r>
          </a:p>
          <a:p>
            <a:pPr lvl="1"/>
            <a:r>
              <a:rPr lang="pt-BR" dirty="0"/>
              <a:t>Proporcional</a:t>
            </a:r>
          </a:p>
          <a:p>
            <a:pPr lvl="2"/>
            <a:r>
              <a:rPr lang="pt-BR" dirty="0"/>
              <a:t>Executa uma ação de controle proporcional ao erro observado</a:t>
            </a:r>
          </a:p>
          <a:p>
            <a:pPr lvl="1"/>
            <a:r>
              <a:rPr lang="pt-BR" dirty="0"/>
              <a:t>Integral</a:t>
            </a:r>
          </a:p>
          <a:p>
            <a:pPr lvl="2"/>
            <a:r>
              <a:rPr lang="pt-BR" dirty="0"/>
              <a:t>Visa eliminar erros em regime permanente</a:t>
            </a:r>
          </a:p>
          <a:p>
            <a:pPr lvl="1"/>
            <a:r>
              <a:rPr lang="pt-BR" dirty="0" err="1"/>
              <a:t>Derivador</a:t>
            </a:r>
            <a:endParaRPr lang="pt-BR" dirty="0"/>
          </a:p>
          <a:p>
            <a:pPr lvl="2"/>
            <a:r>
              <a:rPr lang="pt-BR" dirty="0"/>
              <a:t>Ajuda a responder a eventos mais rápidos</a:t>
            </a:r>
          </a:p>
        </p:txBody>
      </p:sp>
      <p:sp>
        <p:nvSpPr>
          <p:cNvPr id="57" name="Título 56"/>
          <p:cNvSpPr>
            <a:spLocks noGrp="1"/>
          </p:cNvSpPr>
          <p:nvPr>
            <p:ph type="title"/>
          </p:nvPr>
        </p:nvSpPr>
        <p:spPr/>
        <p:txBody>
          <a:bodyPr/>
          <a:lstStyle/>
          <a:p>
            <a:r>
              <a:rPr lang="pt-BR" dirty="0"/>
              <a:t>Controlador PID</a:t>
            </a:r>
          </a:p>
        </p:txBody>
      </p:sp>
    </p:spTree>
    <p:extLst>
      <p:ext uri="{BB962C8B-B14F-4D97-AF65-F5344CB8AC3E}">
        <p14:creationId xmlns:p14="http://schemas.microsoft.com/office/powerpoint/2010/main" val="171225000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587" y="2728912"/>
            <a:ext cx="6677025" cy="2543175"/>
          </a:xfrm>
        </p:spPr>
      </p:pic>
      <p:sp>
        <p:nvSpPr>
          <p:cNvPr id="3" name="Title 2"/>
          <p:cNvSpPr>
            <a:spLocks noGrp="1"/>
          </p:cNvSpPr>
          <p:nvPr>
            <p:ph type="title"/>
          </p:nvPr>
        </p:nvSpPr>
        <p:spPr/>
        <p:txBody>
          <a:bodyPr/>
          <a:lstStyle/>
          <a:p>
            <a:r>
              <a:rPr lang="pt-BR" dirty="0"/>
              <a:t>Controlador PID Analógico</a:t>
            </a:r>
          </a:p>
        </p:txBody>
      </p:sp>
    </p:spTree>
    <p:extLst>
      <p:ext uri="{BB962C8B-B14F-4D97-AF65-F5344CB8AC3E}">
        <p14:creationId xmlns:p14="http://schemas.microsoft.com/office/powerpoint/2010/main" val="341434911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Ajuste do PID</a:t>
            </a:r>
          </a:p>
        </p:txBody>
      </p:sp>
      <p:pic>
        <p:nvPicPr>
          <p:cNvPr id="1026" name="Picture 2" descr="https://upload.wikimedia.org/wikipedia/commons/3/33/PID_Compensation_Animated.gif"/>
          <p:cNvPicPr>
            <a:picLocks noGrp="1" noChangeAspect="1" noChangeArrowheads="1" noCro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19200" y="1457325"/>
            <a:ext cx="67818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2497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Ajuste do PID</a:t>
            </a:r>
          </a:p>
        </p:txBody>
      </p:sp>
      <p:sp>
        <p:nvSpPr>
          <p:cNvPr id="3" name="Espaço Reservado para Conteúdo 2"/>
          <p:cNvSpPr>
            <a:spLocks noGrp="1"/>
          </p:cNvSpPr>
          <p:nvPr>
            <p:ph idx="1"/>
          </p:nvPr>
        </p:nvSpPr>
        <p:spPr/>
        <p:txBody>
          <a:bodyPr/>
          <a:lstStyle/>
          <a:p>
            <a:r>
              <a:rPr lang="pt-BR" dirty="0"/>
              <a:t>Não é o foco do curso!</a:t>
            </a:r>
          </a:p>
          <a:p>
            <a:r>
              <a:rPr lang="pt-BR" dirty="0"/>
              <a:t>Demanda análise da planta a ser controlada</a:t>
            </a:r>
          </a:p>
          <a:p>
            <a:r>
              <a:rPr lang="pt-BR" dirty="0"/>
              <a:t>Pode ter vários objetivos</a:t>
            </a:r>
          </a:p>
          <a:p>
            <a:pPr lvl="1"/>
            <a:r>
              <a:rPr lang="pt-BR" dirty="0"/>
              <a:t>Minimizar </a:t>
            </a:r>
            <a:r>
              <a:rPr lang="pt-BR" dirty="0" err="1"/>
              <a:t>overshoot</a:t>
            </a:r>
            <a:endParaRPr lang="pt-BR" dirty="0"/>
          </a:p>
          <a:p>
            <a:pPr lvl="1"/>
            <a:r>
              <a:rPr lang="pt-BR" dirty="0"/>
              <a:t>Minimizar tempo de acomodação</a:t>
            </a:r>
          </a:p>
          <a:p>
            <a:pPr lvl="1"/>
            <a:r>
              <a:rPr lang="pt-BR" dirty="0"/>
              <a:t>Minimizar consumo de energia</a:t>
            </a:r>
          </a:p>
          <a:p>
            <a:endParaRPr lang="pt-BR" dirty="0"/>
          </a:p>
        </p:txBody>
      </p:sp>
    </p:spTree>
    <p:extLst>
      <p:ext uri="{BB962C8B-B14F-4D97-AF65-F5344CB8AC3E}">
        <p14:creationId xmlns:p14="http://schemas.microsoft.com/office/powerpoint/2010/main" val="12854850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Problemas com controladores analógicos:</a:t>
            </a:r>
          </a:p>
          <a:p>
            <a:pPr lvl="1"/>
            <a:r>
              <a:rPr lang="pt-BR" dirty="0"/>
              <a:t>Componentes eletrônicos tem suas características modificadas com o tempo</a:t>
            </a:r>
          </a:p>
          <a:p>
            <a:pPr lvl="2"/>
            <a:r>
              <a:rPr lang="pt-BR" dirty="0"/>
              <a:t>Principalmente capacitores</a:t>
            </a:r>
          </a:p>
          <a:p>
            <a:pPr lvl="1"/>
            <a:r>
              <a:rPr lang="pt-BR" dirty="0"/>
              <a:t>É complicado modificar os parâmetros para uma determinada operação e retornar aos valores antigos depois</a:t>
            </a:r>
          </a:p>
        </p:txBody>
      </p:sp>
      <p:sp>
        <p:nvSpPr>
          <p:cNvPr id="2" name="Título 1"/>
          <p:cNvSpPr>
            <a:spLocks noGrp="1"/>
          </p:cNvSpPr>
          <p:nvPr>
            <p:ph type="title"/>
          </p:nvPr>
        </p:nvSpPr>
        <p:spPr/>
        <p:txBody>
          <a:bodyPr/>
          <a:lstStyle/>
          <a:p>
            <a:r>
              <a:rPr lang="pt-BR" dirty="0"/>
              <a:t>Controlador Digital</a:t>
            </a:r>
          </a:p>
        </p:txBody>
      </p:sp>
    </p:spTree>
    <p:extLst>
      <p:ext uri="{BB962C8B-B14F-4D97-AF65-F5344CB8AC3E}">
        <p14:creationId xmlns:p14="http://schemas.microsoft.com/office/powerpoint/2010/main" val="223306909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Controladores digitais resolvem parte do problema</a:t>
            </a:r>
          </a:p>
          <a:p>
            <a:pPr lvl="1"/>
            <a:r>
              <a:rPr lang="pt-BR" dirty="0"/>
              <a:t>Exige uma entrada analógica e uma “saída analógica”</a:t>
            </a:r>
          </a:p>
          <a:p>
            <a:pPr lvl="1"/>
            <a:r>
              <a:rPr lang="pt-BR" dirty="0"/>
              <a:t>Em geral os algoritmos tem que ser executados em períodos bem definidos: tempo real</a:t>
            </a:r>
          </a:p>
          <a:p>
            <a:endParaRPr lang="pt-BR" dirty="0"/>
          </a:p>
        </p:txBody>
      </p:sp>
      <p:sp>
        <p:nvSpPr>
          <p:cNvPr id="2" name="Título 1"/>
          <p:cNvSpPr>
            <a:spLocks noGrp="1"/>
          </p:cNvSpPr>
          <p:nvPr>
            <p:ph type="title"/>
          </p:nvPr>
        </p:nvSpPr>
        <p:spPr/>
        <p:txBody>
          <a:bodyPr/>
          <a:lstStyle/>
          <a:p>
            <a:r>
              <a:rPr lang="pt-BR" dirty="0"/>
              <a:t>Controlador Digital</a:t>
            </a:r>
          </a:p>
        </p:txBody>
      </p:sp>
      <p:grpSp>
        <p:nvGrpSpPr>
          <p:cNvPr id="23" name="Agrupar 22"/>
          <p:cNvGrpSpPr/>
          <p:nvPr/>
        </p:nvGrpSpPr>
        <p:grpSpPr>
          <a:xfrm>
            <a:off x="1676400" y="4419600"/>
            <a:ext cx="5867400" cy="1752600"/>
            <a:chOff x="1524000" y="4114801"/>
            <a:chExt cx="5867400" cy="2057399"/>
          </a:xfrm>
        </p:grpSpPr>
        <p:sp>
          <p:nvSpPr>
            <p:cNvPr id="4" name="Retângulo: Cantos Arredondados 3"/>
            <p:cNvSpPr/>
            <p:nvPr/>
          </p:nvSpPr>
          <p:spPr bwMode="auto">
            <a:xfrm>
              <a:off x="3581400" y="4876800"/>
              <a:ext cx="1752600" cy="533400"/>
            </a:xfrm>
            <a:prstGeom prst="roundRect">
              <a:avLst/>
            </a:prstGeom>
            <a:solidFill>
              <a:srgbClr val="FF9900"/>
            </a:solidFill>
            <a:ln w="254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dirty="0"/>
                <a:t>Processador</a:t>
              </a:r>
              <a:endParaRPr kumimoji="0" lang="pt-BR" sz="1800" b="1" i="0" u="none" strike="noStrike" cap="none" normalizeH="0" baseline="0" dirty="0">
                <a:ln>
                  <a:noFill/>
                </a:ln>
                <a:solidFill>
                  <a:srgbClr val="000000"/>
                </a:solidFill>
                <a:effectLst/>
                <a:latin typeface="Arial" charset="0"/>
              </a:endParaRPr>
            </a:p>
          </p:txBody>
        </p:sp>
        <p:sp>
          <p:nvSpPr>
            <p:cNvPr id="5" name="Retângulo: Cantos Arredondados 4"/>
            <p:cNvSpPr/>
            <p:nvPr/>
          </p:nvSpPr>
          <p:spPr bwMode="auto">
            <a:xfrm>
              <a:off x="1524000" y="4876800"/>
              <a:ext cx="1752600" cy="533400"/>
            </a:xfrm>
            <a:prstGeom prst="roundRect">
              <a:avLst/>
            </a:prstGeom>
            <a:gradFill>
              <a:gsLst>
                <a:gs pos="0">
                  <a:srgbClr val="FFC000"/>
                </a:gs>
                <a:gs pos="100000">
                  <a:srgbClr val="00B0F0"/>
                </a:gs>
              </a:gsLst>
              <a:lin ang="10800000" scaled="0"/>
            </a:gradFill>
            <a:ln w="254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rgbClr val="000000"/>
                  </a:solidFill>
                  <a:effectLst/>
                  <a:latin typeface="Arial" charset="0"/>
                </a:rPr>
                <a:t>ADC</a:t>
              </a:r>
            </a:p>
          </p:txBody>
        </p:sp>
        <p:sp>
          <p:nvSpPr>
            <p:cNvPr id="6" name="Retângulo: Cantos Arredondados 5"/>
            <p:cNvSpPr/>
            <p:nvPr/>
          </p:nvSpPr>
          <p:spPr bwMode="auto">
            <a:xfrm>
              <a:off x="5638800" y="4876800"/>
              <a:ext cx="1752600" cy="533400"/>
            </a:xfrm>
            <a:prstGeom prst="roundRect">
              <a:avLst/>
            </a:prstGeom>
            <a:gradFill>
              <a:gsLst>
                <a:gs pos="0">
                  <a:srgbClr val="FFC000"/>
                </a:gs>
                <a:gs pos="100000">
                  <a:srgbClr val="00B0F0"/>
                </a:gs>
              </a:gsLst>
              <a:lin ang="0" scaled="0"/>
            </a:gradFill>
            <a:ln w="254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pt-BR" dirty="0"/>
                <a:t>DAC/PWM+PB</a:t>
              </a:r>
            </a:p>
          </p:txBody>
        </p:sp>
        <p:sp>
          <p:nvSpPr>
            <p:cNvPr id="7" name="Retângulo: Cantos Arredondados 6"/>
            <p:cNvSpPr/>
            <p:nvPr/>
          </p:nvSpPr>
          <p:spPr bwMode="auto">
            <a:xfrm>
              <a:off x="3581400" y="5638800"/>
              <a:ext cx="1752600" cy="533400"/>
            </a:xfrm>
            <a:prstGeom prst="roundRect">
              <a:avLst/>
            </a:prstGeom>
            <a:solidFill>
              <a:srgbClr val="00B0F0"/>
            </a:solidFill>
            <a:ln w="254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rgbClr val="000000"/>
                  </a:solidFill>
                  <a:effectLst/>
                  <a:latin typeface="Arial" charset="0"/>
                </a:rPr>
                <a:t>Planta</a:t>
              </a:r>
            </a:p>
          </p:txBody>
        </p:sp>
        <p:cxnSp>
          <p:nvCxnSpPr>
            <p:cNvPr id="9" name="Conector: Angulado 8"/>
            <p:cNvCxnSpPr>
              <a:stCxn id="5" idx="3"/>
              <a:endCxn id="4" idx="1"/>
            </p:cNvCxnSpPr>
            <p:nvPr/>
          </p:nvCxnSpPr>
          <p:spPr bwMode="auto">
            <a:xfrm>
              <a:off x="3276600" y="5143500"/>
              <a:ext cx="304800" cy="0"/>
            </a:xfrm>
            <a:prstGeom prst="straightConnector1">
              <a:avLst/>
            </a:prstGeom>
            <a:solidFill>
              <a:srgbClr val="FF9900"/>
            </a:solidFill>
            <a:ln w="25400" cap="flat" cmpd="sng" algn="ctr">
              <a:solidFill>
                <a:srgbClr val="000000"/>
              </a:solidFill>
              <a:prstDash val="solid"/>
              <a:round/>
              <a:headEnd type="none" w="med" len="med"/>
              <a:tailEnd type="triangle"/>
            </a:ln>
            <a:effectLst/>
          </p:spPr>
        </p:cxnSp>
        <p:cxnSp>
          <p:nvCxnSpPr>
            <p:cNvPr id="11" name="Conector: Angulado 10"/>
            <p:cNvCxnSpPr>
              <a:stCxn id="4" idx="3"/>
              <a:endCxn id="6" idx="1"/>
            </p:cNvCxnSpPr>
            <p:nvPr/>
          </p:nvCxnSpPr>
          <p:spPr bwMode="auto">
            <a:xfrm>
              <a:off x="5334000" y="5143500"/>
              <a:ext cx="304800" cy="0"/>
            </a:xfrm>
            <a:prstGeom prst="straightConnector1">
              <a:avLst/>
            </a:prstGeom>
            <a:solidFill>
              <a:srgbClr val="FF9900"/>
            </a:solidFill>
            <a:ln w="25400" cap="flat" cmpd="sng" algn="ctr">
              <a:solidFill>
                <a:srgbClr val="000000"/>
              </a:solidFill>
              <a:prstDash val="solid"/>
              <a:round/>
              <a:headEnd type="none" w="med" len="med"/>
              <a:tailEnd type="triangle"/>
            </a:ln>
            <a:effectLst/>
          </p:spPr>
        </p:cxnSp>
        <p:cxnSp>
          <p:nvCxnSpPr>
            <p:cNvPr id="13" name="Conector: Angulado 12"/>
            <p:cNvCxnSpPr>
              <a:stCxn id="6" idx="3"/>
              <a:endCxn id="7" idx="3"/>
            </p:cNvCxnSpPr>
            <p:nvPr/>
          </p:nvCxnSpPr>
          <p:spPr bwMode="auto">
            <a:xfrm flipH="1">
              <a:off x="5334000" y="5143500"/>
              <a:ext cx="2057400" cy="762000"/>
            </a:xfrm>
            <a:prstGeom prst="bentConnector3">
              <a:avLst>
                <a:gd name="adj1" fmla="val -11111"/>
              </a:avLst>
            </a:prstGeom>
            <a:solidFill>
              <a:srgbClr val="FF9900"/>
            </a:solidFill>
            <a:ln w="25400" cap="flat" cmpd="sng" algn="ctr">
              <a:solidFill>
                <a:srgbClr val="000000"/>
              </a:solidFill>
              <a:prstDash val="solid"/>
              <a:round/>
              <a:headEnd type="none" w="med" len="med"/>
              <a:tailEnd type="triangle"/>
            </a:ln>
            <a:effectLst/>
          </p:spPr>
        </p:cxnSp>
        <p:cxnSp>
          <p:nvCxnSpPr>
            <p:cNvPr id="15" name="Conector: Angulado 14"/>
            <p:cNvCxnSpPr>
              <a:stCxn id="7" idx="1"/>
              <a:endCxn id="5" idx="1"/>
            </p:cNvCxnSpPr>
            <p:nvPr/>
          </p:nvCxnSpPr>
          <p:spPr bwMode="auto">
            <a:xfrm rot="10800000">
              <a:off x="1524000" y="5143500"/>
              <a:ext cx="2057400" cy="762000"/>
            </a:xfrm>
            <a:prstGeom prst="bentConnector3">
              <a:avLst>
                <a:gd name="adj1" fmla="val 111111"/>
              </a:avLst>
            </a:prstGeom>
            <a:solidFill>
              <a:srgbClr val="FF9900"/>
            </a:solidFill>
            <a:ln w="25400" cap="flat" cmpd="sng" algn="ctr">
              <a:solidFill>
                <a:srgbClr val="000000"/>
              </a:solidFill>
              <a:prstDash val="solid"/>
              <a:round/>
              <a:headEnd type="none" w="med" len="med"/>
              <a:tailEnd type="triangle"/>
            </a:ln>
            <a:effectLst/>
          </p:spPr>
        </p:cxnSp>
        <p:sp>
          <p:nvSpPr>
            <p:cNvPr id="18" name="Retângulo: Cantos Arredondados 17"/>
            <p:cNvSpPr/>
            <p:nvPr/>
          </p:nvSpPr>
          <p:spPr bwMode="auto">
            <a:xfrm>
              <a:off x="3047998" y="4114801"/>
              <a:ext cx="762002" cy="533400"/>
            </a:xfrm>
            <a:prstGeom prst="roundRect">
              <a:avLst/>
            </a:prstGeom>
            <a:solidFill>
              <a:srgbClr val="FF9900"/>
            </a:solidFill>
            <a:ln w="254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pt-BR" dirty="0" err="1"/>
                <a:t>Ref</a:t>
              </a:r>
              <a:endParaRPr kumimoji="0" lang="pt-BR" sz="1800" b="1" i="0" u="none" strike="noStrike" cap="none" normalizeH="0" baseline="0" dirty="0">
                <a:ln>
                  <a:noFill/>
                </a:ln>
                <a:solidFill>
                  <a:srgbClr val="000000"/>
                </a:solidFill>
                <a:effectLst/>
                <a:latin typeface="Arial" charset="0"/>
              </a:endParaRPr>
            </a:p>
          </p:txBody>
        </p:sp>
        <p:cxnSp>
          <p:nvCxnSpPr>
            <p:cNvPr id="19" name="Conector: Angulado 18"/>
            <p:cNvCxnSpPr>
              <a:stCxn id="18" idx="3"/>
              <a:endCxn id="4" idx="0"/>
            </p:cNvCxnSpPr>
            <p:nvPr/>
          </p:nvCxnSpPr>
          <p:spPr bwMode="auto">
            <a:xfrm>
              <a:off x="3810000" y="4381501"/>
              <a:ext cx="647700" cy="495299"/>
            </a:xfrm>
            <a:prstGeom prst="bentConnector2">
              <a:avLst/>
            </a:prstGeom>
            <a:solidFill>
              <a:srgbClr val="FF9900"/>
            </a:solidFill>
            <a:ln w="254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245286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en-US"/>
              <a:t>AGENDA DO HANDS-ON</a:t>
            </a:r>
            <a:endParaRPr lang="pt-BR" dirty="0"/>
          </a:p>
        </p:txBody>
      </p:sp>
      <p:sp>
        <p:nvSpPr>
          <p:cNvPr id="3" name="Espaço Reservado para Conteúdo 2"/>
          <p:cNvSpPr>
            <a:spLocks noGrp="1"/>
          </p:cNvSpPr>
          <p:nvPr>
            <p:ph idx="1"/>
          </p:nvPr>
        </p:nvSpPr>
        <p:spPr/>
        <p:txBody>
          <a:bodyPr/>
          <a:lstStyle/>
          <a:p>
            <a:pPr lvl="0"/>
            <a:r>
              <a:rPr lang="pt-BR" dirty="0"/>
              <a:t>Introdução: Arquiteturas de desenvolvimento de SW Embarcado</a:t>
            </a:r>
          </a:p>
          <a:p>
            <a:pPr lvl="0"/>
            <a:r>
              <a:rPr lang="pt-BR" dirty="0"/>
              <a:t>Sistemas de tempo real: FreeRTOS.</a:t>
            </a:r>
          </a:p>
          <a:p>
            <a:pPr lvl="1"/>
            <a:r>
              <a:rPr lang="pt-BR" dirty="0"/>
              <a:t>Tarefas: conceitos, prioridades, escalonador, manipulação.</a:t>
            </a:r>
          </a:p>
          <a:p>
            <a:pPr lvl="1"/>
            <a:r>
              <a:rPr lang="pt-BR" dirty="0" err="1"/>
              <a:t>Queues</a:t>
            </a:r>
            <a:r>
              <a:rPr lang="pt-BR" dirty="0"/>
              <a:t>: conceitos de comunicação entre tarefas.</a:t>
            </a:r>
          </a:p>
          <a:p>
            <a:pPr lvl="1"/>
            <a:r>
              <a:rPr lang="pt-BR" dirty="0" err="1"/>
              <a:t>Mutexes</a:t>
            </a:r>
            <a:r>
              <a:rPr lang="pt-BR" dirty="0"/>
              <a:t>: protegendo acessos indevidos</a:t>
            </a:r>
          </a:p>
          <a:p>
            <a:pPr lvl="0"/>
            <a:r>
              <a:rPr lang="pt-BR" dirty="0"/>
              <a:t>Controlador PID: implementando um sistema digital com FreeRTOS</a:t>
            </a:r>
          </a:p>
        </p:txBody>
      </p:sp>
    </p:spTree>
    <p:extLst>
      <p:ext uri="{BB962C8B-B14F-4D97-AF65-F5344CB8AC3E}">
        <p14:creationId xmlns:p14="http://schemas.microsoft.com/office/powerpoint/2010/main" val="52271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A alternativa é </a:t>
            </a:r>
            <a:r>
              <a:rPr lang="pt-BR" dirty="0" err="1"/>
              <a:t>discretizar</a:t>
            </a:r>
            <a:r>
              <a:rPr lang="pt-BR" dirty="0"/>
              <a:t> o tempo e permitir que as tarefas sejam executadas em janelas de tempo, de modo sequencial.</a:t>
            </a:r>
          </a:p>
          <a:p>
            <a:r>
              <a:rPr lang="pt-BR" dirty="0"/>
              <a:t>Se a alternância entre as tarefas for rápida o suficiente, o sistema apresentará o comportamento de </a:t>
            </a:r>
            <a:r>
              <a:rPr lang="pt-BR" dirty="0" err="1"/>
              <a:t>multitasking</a:t>
            </a:r>
            <a:r>
              <a:rPr lang="pt-BR" dirty="0"/>
              <a:t>.</a:t>
            </a:r>
          </a:p>
          <a:p>
            <a:r>
              <a:rPr lang="pt-BR" dirty="0"/>
              <a:t>Uma das maneiras de projetar este tipo de código é através de máquinas de estado.</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63056918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069"/>
          <p:cNvPicPr>
            <a:picLocks noGrp="1"/>
          </p:cNvPicPr>
          <p:nvPr>
            <p:ph idx="1"/>
          </p:nvPr>
        </p:nvPicPr>
        <p:blipFill>
          <a:blip r:embed="rId2"/>
          <a:stretch>
            <a:fillRect/>
          </a:stretch>
        </p:blipFill>
        <p:spPr>
          <a:xfrm>
            <a:off x="956190" y="1524000"/>
            <a:ext cx="7307819" cy="4953000"/>
          </a:xfrm>
        </p:spPr>
      </p:pic>
      <p:sp>
        <p:nvSpPr>
          <p:cNvPr id="4" name="Título 3"/>
          <p:cNvSpPr>
            <a:spLocks noGrp="1"/>
          </p:cNvSpPr>
          <p:nvPr>
            <p:ph type="title"/>
          </p:nvPr>
        </p:nvSpPr>
        <p:spPr/>
        <p:txBody>
          <a:bodyPr/>
          <a:lstStyle/>
          <a:p>
            <a:r>
              <a:rPr lang="pt-BR" dirty="0"/>
              <a:t>PWM + Passa Baixa</a:t>
            </a:r>
          </a:p>
        </p:txBody>
      </p:sp>
      <p:cxnSp>
        <p:nvCxnSpPr>
          <p:cNvPr id="3" name="Conector de Seta Reta 2"/>
          <p:cNvCxnSpPr/>
          <p:nvPr/>
        </p:nvCxnSpPr>
        <p:spPr bwMode="auto">
          <a:xfrm>
            <a:off x="2133600" y="1371600"/>
            <a:ext cx="0" cy="568960"/>
          </a:xfrm>
          <a:prstGeom prst="straightConnector1">
            <a:avLst/>
          </a:prstGeom>
          <a:solidFill>
            <a:srgbClr val="FF9900"/>
          </a:solidFill>
          <a:ln w="22225" cap="flat" cmpd="sng" algn="ctr">
            <a:solidFill>
              <a:srgbClr val="C0504D"/>
            </a:solidFill>
            <a:prstDash val="solid"/>
            <a:round/>
            <a:headEnd type="none" w="med" len="med"/>
            <a:tailEnd type="arrow"/>
          </a:ln>
          <a:effectLst/>
        </p:spPr>
      </p:cxnSp>
      <p:sp>
        <p:nvSpPr>
          <p:cNvPr id="18" name="CaixaDeTexto 17"/>
          <p:cNvSpPr txBox="1"/>
          <p:nvPr/>
        </p:nvSpPr>
        <p:spPr>
          <a:xfrm>
            <a:off x="1377624" y="1069450"/>
            <a:ext cx="1511952" cy="338554"/>
          </a:xfrm>
          <a:prstGeom prst="rect">
            <a:avLst/>
          </a:prstGeom>
          <a:noFill/>
        </p:spPr>
        <p:txBody>
          <a:bodyPr wrap="none" rtlCol="0">
            <a:spAutoFit/>
          </a:bodyPr>
          <a:lstStyle/>
          <a:p>
            <a:r>
              <a:rPr lang="pt-BR" sz="1600" dirty="0"/>
              <a:t>Planta&lt;240Hz</a:t>
            </a:r>
          </a:p>
        </p:txBody>
      </p:sp>
    </p:spTree>
    <p:extLst>
      <p:ext uri="{BB962C8B-B14F-4D97-AF65-F5344CB8AC3E}">
        <p14:creationId xmlns:p14="http://schemas.microsoft.com/office/powerpoint/2010/main" val="12734554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04800"/>
            <a:ext cx="7772400" cy="628650"/>
          </a:xfrm>
        </p:spPr>
        <p:txBody>
          <a:bodyPr/>
          <a:lstStyle/>
          <a:p>
            <a:r>
              <a:rPr lang="pt-BR" dirty="0"/>
              <a:t>Controlador Digital</a:t>
            </a:r>
          </a:p>
        </p:txBody>
      </p:sp>
      <p:sp>
        <p:nvSpPr>
          <p:cNvPr id="2" name="Espaço Reservado para Conteúdo 1"/>
          <p:cNvSpPr>
            <a:spLocks noGrp="1"/>
          </p:cNvSpPr>
          <p:nvPr>
            <p:ph idx="1"/>
          </p:nvPr>
        </p:nvSpPr>
        <p:spPr/>
        <p:txBody>
          <a:bodyPr/>
          <a:lstStyle/>
          <a:p>
            <a:r>
              <a:rPr lang="pt-BR" dirty="0"/>
              <a:t>Existem alguns modos de digitalizar um controlador PID</a:t>
            </a:r>
          </a:p>
          <a:p>
            <a:pPr lvl="1"/>
            <a:r>
              <a:rPr lang="pt-BR" dirty="0"/>
              <a:t>Todos envolvem a </a:t>
            </a:r>
            <a:r>
              <a:rPr lang="pt-BR" dirty="0" err="1"/>
              <a:t>discretização</a:t>
            </a:r>
            <a:r>
              <a:rPr lang="pt-BR" dirty="0"/>
              <a:t> das equações no tempo</a:t>
            </a:r>
          </a:p>
          <a:p>
            <a:pPr lvl="1"/>
            <a:r>
              <a:rPr lang="pt-BR" dirty="0"/>
              <a:t>Alguns métodos fazem aproximações na interpolação entre os pontos</a:t>
            </a:r>
          </a:p>
          <a:p>
            <a:pPr lvl="1"/>
            <a:endParaRPr lang="pt-BR" dirty="0"/>
          </a:p>
        </p:txBody>
      </p:sp>
      <p:pic>
        <p:nvPicPr>
          <p:cNvPr id="3074" name="Picture 2" descr="http://scilab.ninja/images/scilab/sceb/module7/in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4180388"/>
            <a:ext cx="8153402" cy="229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27031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9200" y="304800"/>
            <a:ext cx="7772400" cy="628650"/>
          </a:xfrm>
        </p:spPr>
        <p:txBody>
          <a:bodyPr/>
          <a:lstStyle/>
          <a:p>
            <a:r>
              <a:rPr lang="pt-BR" dirty="0"/>
              <a:t>Controlador Digital</a:t>
            </a:r>
          </a:p>
        </p:txBody>
      </p:sp>
      <mc:AlternateContent xmlns:mc="http://schemas.openxmlformats.org/markup-compatibility/2006" xmlns:a14="http://schemas.microsoft.com/office/drawing/2010/main">
        <mc:Choice Requires="a14">
          <p:sp>
            <p:nvSpPr>
              <p:cNvPr id="5" name="Espaço Reservado para Conteúdo 4"/>
              <p:cNvSpPr>
                <a:spLocks noGrp="1"/>
              </p:cNvSpPr>
              <p:nvPr>
                <p:ph idx="1"/>
              </p:nvPr>
            </p:nvSpPr>
            <p:spPr/>
            <p:txBody>
              <a:bodyPr/>
              <a:lstStyle/>
              <a:p>
                <a:r>
                  <a:rPr lang="pt-BR" dirty="0"/>
                  <a:t>Discretizando a equação do controlador PID</a:t>
                </a:r>
              </a:p>
              <a:p>
                <a:pPr lvl="1"/>
                <a14:m>
                  <m:oMath xmlns:m="http://schemas.openxmlformats.org/officeDocument/2006/math">
                    <m:f>
                      <m:fPr>
                        <m:ctrlPr>
                          <a:rPr lang="pt-BR" b="0" i="1" smtClean="0">
                            <a:latin typeface="Cambria Math" panose="02040503050406030204" pitchFamily="18" charset="0"/>
                          </a:rPr>
                        </m:ctrlPr>
                      </m:fPr>
                      <m:num>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𝑠</m:t>
                            </m:r>
                          </m:e>
                        </m:d>
                      </m:num>
                      <m:den>
                        <m:r>
                          <a:rPr lang="pt-BR" b="0" i="1" smtClean="0">
                            <a:latin typeface="Cambria Math" panose="02040503050406030204" pitchFamily="18" charset="0"/>
                          </a:rPr>
                          <m:t>𝑒</m:t>
                        </m:r>
                        <m:d>
                          <m:dPr>
                            <m:ctrlPr>
                              <a:rPr lang="pt-BR" b="0" i="1" smtClean="0">
                                <a:latin typeface="Cambria Math" panose="02040503050406030204" pitchFamily="18" charset="0"/>
                              </a:rPr>
                            </m:ctrlPr>
                          </m:dPr>
                          <m:e>
                            <m:r>
                              <a:rPr lang="pt-BR" b="0" i="1" smtClean="0">
                                <a:latin typeface="Cambria Math" panose="02040503050406030204" pitchFamily="18" charset="0"/>
                              </a:rPr>
                              <m:t>𝑠</m:t>
                            </m:r>
                          </m:e>
                        </m:d>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𝑝</m:t>
                        </m:r>
                      </m:sub>
                    </m:sSub>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𝑖</m:t>
                            </m:r>
                          </m:sub>
                        </m:sSub>
                      </m:num>
                      <m:den>
                        <m:r>
                          <a:rPr lang="pt-BR" i="1">
                            <a:latin typeface="Cambria Math" panose="02040503050406030204" pitchFamily="18" charset="0"/>
                          </a:rPr>
                          <m:t>𝑠</m:t>
                        </m:r>
                      </m:den>
                    </m:f>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𝑑</m:t>
                        </m:r>
                      </m:sub>
                    </m:sSub>
                    <m:r>
                      <a:rPr lang="pt-BR" i="1">
                        <a:latin typeface="Cambria Math" panose="02040503050406030204" pitchFamily="18" charset="0"/>
                      </a:rPr>
                      <m:t>∗</m:t>
                    </m:r>
                    <m:r>
                      <a:rPr lang="pt-BR" i="1">
                        <a:latin typeface="Cambria Math" panose="02040503050406030204" pitchFamily="18" charset="0"/>
                      </a:rPr>
                      <m:t>𝑠</m:t>
                    </m:r>
                  </m:oMath>
                </a14:m>
                <a:endParaRPr lang="pt-BR" dirty="0"/>
              </a:p>
              <a:p>
                <a:r>
                  <a:rPr lang="pt-BR" dirty="0"/>
                  <a:t>Utilizando a aproximação </a:t>
                </a:r>
                <a:r>
                  <a:rPr lang="pt-BR" dirty="0" err="1"/>
                  <a:t>backward</a:t>
                </a:r>
                <a:endParaRPr lang="pt-BR" dirty="0"/>
              </a:p>
              <a:p>
                <a:pPr lvl="1"/>
                <a14:m>
                  <m:oMath xmlns:m="http://schemas.openxmlformats.org/officeDocument/2006/math">
                    <m:r>
                      <a:rPr lang="pt-BR" i="1">
                        <a:latin typeface="Cambria Math" panose="02040503050406030204" pitchFamily="18" charset="0"/>
                      </a:rPr>
                      <m:t>𝑠</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𝑧</m:t>
                        </m:r>
                        <m:r>
                          <a:rPr lang="pt-BR" i="1">
                            <a:latin typeface="Cambria Math" panose="02040503050406030204" pitchFamily="18" charset="0"/>
                          </a:rPr>
                          <m:t>−1</m:t>
                        </m:r>
                      </m:num>
                      <m:den>
                        <m:r>
                          <a:rPr lang="pt-BR" i="1">
                            <a:latin typeface="Cambria Math" panose="02040503050406030204" pitchFamily="18" charset="0"/>
                          </a:rPr>
                          <m:t>𝑧𝑇</m:t>
                        </m:r>
                      </m:den>
                    </m:f>
                  </m:oMath>
                </a14:m>
                <a:endParaRPr lang="pt-BR" dirty="0"/>
              </a:p>
              <a:p>
                <a:r>
                  <a:rPr lang="pt-BR" dirty="0"/>
                  <a:t>Temos a equação:</a:t>
                </a:r>
              </a:p>
              <a:p>
                <a:pPr lvl="1"/>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𝑧</m:t>
                        </m:r>
                      </m:e>
                    </m:d>
                    <m:d>
                      <m:dPr>
                        <m:ctrlPr>
                          <a:rPr lang="pt-BR" b="0"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𝑧</m:t>
                            </m:r>
                          </m:e>
                          <m:sup>
                            <m:r>
                              <a:rPr lang="pt-BR" i="1">
                                <a:latin typeface="Cambria Math" panose="02040503050406030204" pitchFamily="18" charset="0"/>
                              </a:rPr>
                              <m:t>2</m:t>
                            </m:r>
                          </m:sup>
                        </m:sSup>
                        <m:r>
                          <a:rPr lang="pt-BR" i="1">
                            <a:latin typeface="Cambria Math" panose="02040503050406030204" pitchFamily="18" charset="0"/>
                          </a:rPr>
                          <m:t>−</m:t>
                        </m:r>
                        <m:r>
                          <a:rPr lang="pt-BR" i="1">
                            <a:latin typeface="Cambria Math" panose="02040503050406030204" pitchFamily="18" charset="0"/>
                          </a:rPr>
                          <m:t>𝑧</m:t>
                        </m:r>
                      </m:e>
                    </m:d>
                    <m:r>
                      <a:rPr lang="pt-BR" i="1">
                        <a:latin typeface="Cambria Math" panose="02040503050406030204" pitchFamily="18" charset="0"/>
                      </a:rPr>
                      <m:t>=</m:t>
                    </m:r>
                    <m:r>
                      <a:rPr lang="pt-BR" i="1">
                        <a:latin typeface="Cambria Math" panose="02040503050406030204" pitchFamily="18" charset="0"/>
                      </a:rPr>
                      <m:t>𝑒</m:t>
                    </m:r>
                    <m:d>
                      <m:dPr>
                        <m:ctrlPr>
                          <a:rPr lang="pt-BR" i="1">
                            <a:latin typeface="Cambria Math" panose="02040503050406030204" pitchFamily="18" charset="0"/>
                          </a:rPr>
                        </m:ctrlPr>
                      </m:dPr>
                      <m:e>
                        <m:r>
                          <a:rPr lang="pt-BR" i="1">
                            <a:latin typeface="Cambria Math" panose="02040503050406030204" pitchFamily="18" charset="0"/>
                          </a:rPr>
                          <m:t>𝑧</m:t>
                        </m:r>
                      </m:e>
                    </m:d>
                    <m:d>
                      <m:dPr>
                        <m:ctrlPr>
                          <a:rPr lang="pt-BR" b="0" i="1">
                            <a:latin typeface="Cambria Math" panose="02040503050406030204" pitchFamily="18" charset="0"/>
                          </a:rPr>
                        </m:ctrlPr>
                      </m:dPr>
                      <m:e>
                        <m:eqArr>
                          <m:eqArrPr>
                            <m:ctrlPr>
                              <a:rPr lang="pt-BR" i="1">
                                <a:latin typeface="Cambria Math" panose="02040503050406030204" pitchFamily="18" charset="0"/>
                              </a:rPr>
                            </m:ctrlPr>
                          </m:eqArrPr>
                          <m:e>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𝑝</m:t>
                                </m: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𝑧</m:t>
                                    </m:r>
                                  </m:e>
                                  <m:sup>
                                    <m:r>
                                      <a:rPr lang="pt-BR" i="1">
                                        <a:latin typeface="Cambria Math" panose="02040503050406030204" pitchFamily="18" charset="0"/>
                                      </a:rPr>
                                      <m:t>2</m:t>
                                    </m:r>
                                  </m:sup>
                                </m:sSup>
                                <m:r>
                                  <a:rPr lang="pt-BR" i="1">
                                    <a:latin typeface="Cambria Math" panose="02040503050406030204" pitchFamily="18" charset="0"/>
                                  </a:rPr>
                                  <m:t>−</m:t>
                                </m:r>
                                <m:r>
                                  <a:rPr lang="pt-BR" i="1">
                                    <a:latin typeface="Cambria Math" panose="02040503050406030204" pitchFamily="18" charset="0"/>
                                  </a:rPr>
                                  <m:t>𝑧</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𝑇𝐾</m:t>
                                </m:r>
                              </m:e>
                              <m:sub>
                                <m:r>
                                  <a:rPr lang="pt-BR" i="1">
                                    <a:latin typeface="Cambria Math" panose="02040503050406030204" pitchFamily="18" charset="0"/>
                                  </a:rPr>
                                  <m:t>𝑖</m:t>
                                </m: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𝑧</m:t>
                                    </m:r>
                                  </m:e>
                                  <m:sup>
                                    <m:r>
                                      <a:rPr lang="pt-BR" i="1">
                                        <a:latin typeface="Cambria Math" panose="02040503050406030204" pitchFamily="18" charset="0"/>
                                      </a:rPr>
                                      <m:t>2</m:t>
                                    </m:r>
                                  </m:sup>
                                </m:sSup>
                              </m:e>
                            </m:d>
                            <m:r>
                              <a:rPr lang="pt-BR" i="1">
                                <a:latin typeface="Cambria Math" panose="02040503050406030204" pitchFamily="18" charset="0"/>
                              </a:rPr>
                              <m:t>+</m:t>
                            </m:r>
                          </m:e>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𝑑</m:t>
                                    </m:r>
                                  </m:sub>
                                </m:sSub>
                              </m:num>
                              <m:den>
                                <m:r>
                                  <a:rPr lang="pt-BR" i="1">
                                    <a:latin typeface="Cambria Math" panose="02040503050406030204" pitchFamily="18" charset="0"/>
                                  </a:rPr>
                                  <m:t>𝑇</m:t>
                                </m:r>
                              </m:den>
                            </m:f>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𝑧</m:t>
                                </m:r>
                              </m:e>
                              <m:sup>
                                <m:r>
                                  <a:rPr lang="pt-BR" i="1">
                                    <a:latin typeface="Cambria Math" panose="02040503050406030204" pitchFamily="18" charset="0"/>
                                  </a:rPr>
                                  <m:t>2</m:t>
                                </m:r>
                              </m:sup>
                            </m:sSup>
                            <m:r>
                              <a:rPr lang="pt-BR" i="1">
                                <a:latin typeface="Cambria Math" panose="02040503050406030204" pitchFamily="18" charset="0"/>
                              </a:rPr>
                              <m:t>−2</m:t>
                            </m:r>
                            <m:r>
                              <a:rPr lang="pt-BR" i="1">
                                <a:latin typeface="Cambria Math" panose="02040503050406030204" pitchFamily="18" charset="0"/>
                              </a:rPr>
                              <m:t>𝑧</m:t>
                            </m:r>
                            <m:r>
                              <a:rPr lang="pt-BR" i="1">
                                <a:latin typeface="Cambria Math" panose="02040503050406030204" pitchFamily="18" charset="0"/>
                              </a:rPr>
                              <m:t>+1)</m:t>
                            </m:r>
                          </m:e>
                        </m:eqArr>
                      </m:e>
                    </m:d>
                  </m:oMath>
                </a14:m>
                <a:endParaRPr lang="pt-BR" dirty="0"/>
              </a:p>
              <a:p>
                <a:endParaRPr lang="pt-BR" dirty="0"/>
              </a:p>
            </p:txBody>
          </p:sp>
        </mc:Choice>
        <mc:Fallback xmlns="">
          <p:sp>
            <p:nvSpPr>
              <p:cNvPr id="5" name="Espaço Reservado para Conteúdo 4"/>
              <p:cNvSpPr>
                <a:spLocks noGrp="1" noRot="1" noChangeAspect="1" noMove="1" noResize="1" noEditPoints="1" noAdjustHandles="1" noChangeArrowheads="1" noChangeShapeType="1" noTextEdit="1"/>
              </p:cNvSpPr>
              <p:nvPr>
                <p:ph idx="1"/>
              </p:nvPr>
            </p:nvSpPr>
            <p:spPr>
              <a:blipFill>
                <a:blip r:embed="rId2"/>
                <a:stretch>
                  <a:fillRect l="-1183" t="-2583"/>
                </a:stretch>
              </a:blipFill>
            </p:spPr>
            <p:txBody>
              <a:bodyPr/>
              <a:lstStyle/>
              <a:p>
                <a:r>
                  <a:rPr lang="pt-BR">
                    <a:noFill/>
                  </a:rPr>
                  <a:t> </a:t>
                </a:r>
              </a:p>
            </p:txBody>
          </p:sp>
        </mc:Fallback>
      </mc:AlternateContent>
    </p:spTree>
    <p:extLst>
      <p:ext uri="{BB962C8B-B14F-4D97-AF65-F5344CB8AC3E}">
        <p14:creationId xmlns:p14="http://schemas.microsoft.com/office/powerpoint/2010/main" val="18875039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9200" y="304800"/>
            <a:ext cx="7772400" cy="628650"/>
          </a:xfrm>
        </p:spPr>
        <p:txBody>
          <a:bodyPr/>
          <a:lstStyle/>
          <a:p>
            <a:r>
              <a:rPr lang="pt-BR" dirty="0"/>
              <a:t>Controlador Digital</a:t>
            </a:r>
          </a:p>
        </p:txBody>
      </p:sp>
      <mc:AlternateContent xmlns:mc="http://schemas.openxmlformats.org/markup-compatibility/2006" xmlns:a14="http://schemas.microsoft.com/office/drawing/2010/main">
        <mc:Choice Requires="a14">
          <p:sp>
            <p:nvSpPr>
              <p:cNvPr id="5" name="Espaço Reservado para Conteúdo 4"/>
              <p:cNvSpPr>
                <a:spLocks noGrp="1"/>
              </p:cNvSpPr>
              <p:nvPr>
                <p:ph idx="1"/>
              </p:nvPr>
            </p:nvSpPr>
            <p:spPr/>
            <p:txBody>
              <a:bodyPr/>
              <a:lstStyle/>
              <a:p>
                <a:r>
                  <a:rPr lang="pt-BR" dirty="0"/>
                  <a:t>Transformada Z inversa:</a:t>
                </a:r>
              </a:p>
              <a:p>
                <a:pPr lvl="1"/>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𝑧</m:t>
                        </m:r>
                      </m:e>
                      <m:sup>
                        <m:r>
                          <a:rPr lang="pt-BR" b="0" i="1" smtClean="0">
                            <a:latin typeface="Cambria Math" panose="02040503050406030204" pitchFamily="18" charset="0"/>
                          </a:rPr>
                          <m:t>−</m:t>
                        </m:r>
                        <m:r>
                          <a:rPr lang="pt-BR" b="0" i="1" smtClean="0">
                            <a:latin typeface="Cambria Math" panose="02040503050406030204" pitchFamily="18" charset="0"/>
                          </a:rPr>
                          <m:t>𝑘</m:t>
                        </m:r>
                      </m:sup>
                    </m:sSup>
                    <m:r>
                      <a:rPr lang="pt-BR" b="0" i="1" smtClean="0">
                        <a:latin typeface="Cambria Math" panose="02040503050406030204" pitchFamily="18" charset="0"/>
                      </a:rPr>
                      <m:t>𝑋</m:t>
                    </m:r>
                    <m:d>
                      <m:dPr>
                        <m:ctrlPr>
                          <a:rPr lang="pt-BR" b="0" i="1" smtClean="0">
                            <a:latin typeface="Cambria Math" panose="02040503050406030204" pitchFamily="18" charset="0"/>
                          </a:rPr>
                        </m:ctrlPr>
                      </m:dPr>
                      <m:e>
                        <m:r>
                          <a:rPr lang="pt-BR" b="0" i="1" smtClean="0">
                            <a:latin typeface="Cambria Math" panose="02040503050406030204" pitchFamily="18" charset="0"/>
                          </a:rPr>
                          <m:t>𝑧</m:t>
                        </m:r>
                      </m:e>
                    </m:d>
                    <m:r>
                      <a:rPr lang="pt-BR" b="0" i="1" smtClean="0">
                        <a:latin typeface="Cambria Math" panose="02040503050406030204" pitchFamily="18" charset="0"/>
                      </a:rPr>
                      <m:t>=</m:t>
                    </m:r>
                    <m:r>
                      <a:rPr lang="pt-BR" b="0" i="1" smtClean="0">
                        <a:latin typeface="Cambria Math" panose="02040503050406030204" pitchFamily="18" charset="0"/>
                      </a:rPr>
                      <m:t>𝑋</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m:t>
                    </m:r>
                  </m:oMath>
                </a14:m>
                <a:endParaRPr lang="pt-BR" dirty="0"/>
              </a:p>
              <a:p>
                <a:r>
                  <a:rPr lang="pt-BR" dirty="0"/>
                  <a:t>Aplicando a Z inversa no PID temos:</a:t>
                </a:r>
              </a:p>
              <a:p>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b="0" i="1">
                            <a:latin typeface="Cambria Math" panose="02040503050406030204" pitchFamily="18" charset="0"/>
                          </a:rPr>
                          <m:t>𝑛</m:t>
                        </m:r>
                      </m:e>
                    </m:d>
                    <m:r>
                      <a:rPr lang="pt-BR" i="1">
                        <a:latin typeface="Cambria Math" panose="02040503050406030204" pitchFamily="18" charset="0"/>
                      </a:rPr>
                      <m:t>=</m:t>
                    </m:r>
                    <m:r>
                      <a:rPr lang="pt-BR" b="0" i="1">
                        <a:latin typeface="Cambria Math" panose="02040503050406030204" pitchFamily="18" charset="0"/>
                      </a:rPr>
                      <m:t>𝑦</m:t>
                    </m:r>
                    <m:d>
                      <m:dPr>
                        <m:ctrlPr>
                          <a:rPr lang="pt-BR" b="0" i="1">
                            <a:latin typeface="Cambria Math" panose="02040503050406030204" pitchFamily="18" charset="0"/>
                          </a:rPr>
                        </m:ctrlPr>
                      </m:dPr>
                      <m:e>
                        <m:r>
                          <a:rPr lang="pt-BR" b="0" i="1">
                            <a:latin typeface="Cambria Math" panose="02040503050406030204" pitchFamily="18" charset="0"/>
                          </a:rPr>
                          <m:t>𝑛</m:t>
                        </m:r>
                        <m:r>
                          <a:rPr lang="pt-BR" b="0" i="1">
                            <a:latin typeface="Cambria Math" panose="02040503050406030204" pitchFamily="18" charset="0"/>
                          </a:rPr>
                          <m:t>−1</m:t>
                        </m:r>
                      </m:e>
                    </m:d>
                    <m:r>
                      <a:rPr lang="pt-BR" b="0" i="1" smtClean="0">
                        <a:latin typeface="Cambria Math" panose="02040503050406030204" pitchFamily="18" charset="0"/>
                      </a:rPr>
                      <m:t>+</m:t>
                    </m:r>
                  </m:oMath>
                </a14:m>
                <a:br>
                  <a:rPr lang="pt-BR" b="0" i="1" dirty="0">
                    <a:latin typeface="Cambria Math" panose="02040503050406030204" pitchFamily="18" charset="0"/>
                  </a:rPr>
                </a:br>
                <a:r>
                  <a:rPr lang="pt-BR" b="0" i="1" dirty="0">
                    <a:latin typeface="Cambria Math" panose="02040503050406030204" pitchFamily="18" charset="0"/>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𝑝</m:t>
                        </m:r>
                      </m:sub>
                    </m:sSub>
                    <m:d>
                      <m:dPr>
                        <m:ctrlPr>
                          <a:rPr lang="pt-BR" i="1">
                            <a:latin typeface="Cambria Math" panose="02040503050406030204" pitchFamily="18" charset="0"/>
                          </a:rPr>
                        </m:ctrlPr>
                      </m:dPr>
                      <m:e>
                        <m:r>
                          <a:rPr lang="pt-BR" i="1">
                            <a:latin typeface="Cambria Math" panose="02040503050406030204" pitchFamily="18" charset="0"/>
                          </a:rPr>
                          <m:t>𝑒</m:t>
                        </m:r>
                        <m:d>
                          <m:dPr>
                            <m:ctrlPr>
                              <a:rPr lang="pt-BR" i="1">
                                <a:latin typeface="Cambria Math" panose="02040503050406030204" pitchFamily="18" charset="0"/>
                              </a:rPr>
                            </m:ctrlPr>
                          </m:dPr>
                          <m:e>
                            <m:r>
                              <a:rPr lang="pt-BR" b="0" i="1">
                                <a:latin typeface="Cambria Math" panose="02040503050406030204" pitchFamily="18" charset="0"/>
                              </a:rPr>
                              <m:t>𝑛</m:t>
                            </m:r>
                          </m:e>
                        </m:d>
                        <m:r>
                          <a:rPr lang="pt-BR" i="1">
                            <a:latin typeface="Cambria Math" panose="02040503050406030204" pitchFamily="18" charset="0"/>
                          </a:rPr>
                          <m:t>−</m:t>
                        </m:r>
                        <m:r>
                          <a:rPr lang="pt-BR" i="1">
                            <a:latin typeface="Cambria Math" panose="02040503050406030204" pitchFamily="18" charset="0"/>
                          </a:rPr>
                          <m:t>𝑒</m:t>
                        </m:r>
                        <m:d>
                          <m:dPr>
                            <m:ctrlPr>
                              <a:rPr lang="pt-BR" i="1">
                                <a:latin typeface="Cambria Math" panose="02040503050406030204" pitchFamily="18" charset="0"/>
                              </a:rPr>
                            </m:ctrlPr>
                          </m:dPr>
                          <m:e>
                            <m:r>
                              <a:rPr lang="pt-BR" b="0" i="1">
                                <a:latin typeface="Cambria Math" panose="02040503050406030204" pitchFamily="18" charset="0"/>
                              </a:rPr>
                              <m:t>𝑛</m:t>
                            </m:r>
                            <m:r>
                              <a:rPr lang="pt-BR" b="0" i="1">
                                <a:latin typeface="Cambria Math" panose="02040503050406030204" pitchFamily="18" charset="0"/>
                              </a:rPr>
                              <m:t>−1</m:t>
                            </m:r>
                          </m:e>
                        </m:d>
                      </m:e>
                    </m:d>
                    <m:r>
                      <a:rPr lang="pt-BR" i="1">
                        <a:latin typeface="Cambria Math" panose="02040503050406030204" pitchFamily="18" charset="0"/>
                      </a:rPr>
                      <m:t>+</m:t>
                    </m:r>
                  </m:oMath>
                </a14:m>
                <a:br>
                  <a:rPr lang="pt-BR" i="1" dirty="0">
                    <a:latin typeface="Cambria Math" panose="02040503050406030204" pitchFamily="18" charset="0"/>
                  </a:rPr>
                </a:br>
                <a:r>
                  <a:rPr lang="pt-BR" i="1" dirty="0">
                    <a:latin typeface="Cambria Math" panose="02040503050406030204" pitchFamily="18" charset="0"/>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𝑖</m:t>
                        </m:r>
                      </m:sub>
                    </m:sSub>
                    <m:r>
                      <a:rPr lang="pt-BR" i="1">
                        <a:latin typeface="Cambria Math" panose="02040503050406030204" pitchFamily="18" charset="0"/>
                      </a:rPr>
                      <m:t>𝑇𝑒</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oMath>
                </a14:m>
                <a:br>
                  <a:rPr lang="pt-BR" i="1" dirty="0">
                    <a:latin typeface="Cambria Math" panose="02040503050406030204" pitchFamily="18" charset="0"/>
                  </a:rPr>
                </a:br>
                <a:r>
                  <a:rPr lang="pt-BR" i="1" dirty="0">
                    <a:latin typeface="Cambria Math" panose="02040503050406030204" pitchFamily="18" charset="0"/>
                  </a:rPr>
                  <a:t>               </a:t>
                </a:r>
                <a14:m>
                  <m:oMath xmlns:m="http://schemas.openxmlformats.org/officeDocument/2006/math">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𝐾</m:t>
                            </m:r>
                          </m:e>
                          <m:sub>
                            <m:r>
                              <a:rPr lang="pt-BR" i="1">
                                <a:latin typeface="Cambria Math" panose="02040503050406030204" pitchFamily="18" charset="0"/>
                              </a:rPr>
                              <m:t>𝑑</m:t>
                            </m:r>
                          </m:sub>
                        </m:sSub>
                      </m:num>
                      <m:den>
                        <m:r>
                          <a:rPr lang="pt-BR" i="1">
                            <a:latin typeface="Cambria Math" panose="02040503050406030204" pitchFamily="18" charset="0"/>
                          </a:rPr>
                          <m:t>𝑇</m:t>
                        </m:r>
                      </m:den>
                    </m:f>
                    <m:r>
                      <a:rPr lang="pt-BR" i="1">
                        <a:latin typeface="Cambria Math" panose="02040503050406030204" pitchFamily="18" charset="0"/>
                      </a:rPr>
                      <m:t>(</m:t>
                    </m:r>
                    <m:r>
                      <a:rPr lang="pt-BR" i="1">
                        <a:latin typeface="Cambria Math" panose="02040503050406030204" pitchFamily="18" charset="0"/>
                      </a:rPr>
                      <m:t>𝑒</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)−2</m:t>
                    </m:r>
                    <m:r>
                      <a:rPr lang="pt-BR" i="1">
                        <a:latin typeface="Cambria Math" panose="02040503050406030204" pitchFamily="18" charset="0"/>
                      </a:rPr>
                      <m:t>𝑒</m:t>
                    </m:r>
                    <m:r>
                      <a:rPr lang="pt-BR" i="1">
                        <a:latin typeface="Cambria Math" panose="02040503050406030204" pitchFamily="18" charset="0"/>
                      </a:rPr>
                      <m:t>(</m:t>
                    </m:r>
                    <m:r>
                      <a:rPr lang="pt-BR" i="1">
                        <a:latin typeface="Cambria Math" panose="02040503050406030204" pitchFamily="18" charset="0"/>
                      </a:rPr>
                      <m:t>𝑛</m:t>
                    </m:r>
                    <m:r>
                      <a:rPr lang="pt-BR" b="0" i="1" smtClean="0">
                        <a:latin typeface="Cambria Math" panose="02040503050406030204" pitchFamily="18" charset="0"/>
                      </a:rPr>
                      <m:t>−1</m:t>
                    </m:r>
                    <m:r>
                      <a:rPr lang="pt-BR" i="1">
                        <a:latin typeface="Cambria Math" panose="02040503050406030204" pitchFamily="18" charset="0"/>
                      </a:rPr>
                      <m:t>)+</m:t>
                    </m:r>
                    <m:r>
                      <a:rPr lang="pt-BR" i="1">
                        <a:latin typeface="Cambria Math" panose="02040503050406030204" pitchFamily="18" charset="0"/>
                      </a:rPr>
                      <m:t>𝑒</m:t>
                    </m:r>
                    <m:r>
                      <a:rPr lang="pt-BR" i="1">
                        <a:latin typeface="Cambria Math" panose="02040503050406030204" pitchFamily="18" charset="0"/>
                      </a:rPr>
                      <m:t>(</m:t>
                    </m:r>
                    <m:r>
                      <a:rPr lang="pt-BR" i="1">
                        <a:latin typeface="Cambria Math" panose="02040503050406030204" pitchFamily="18" charset="0"/>
                      </a:rPr>
                      <m:t>𝑛</m:t>
                    </m:r>
                    <m:r>
                      <a:rPr lang="pt-BR" b="0" i="1">
                        <a:latin typeface="Cambria Math" panose="02040503050406030204" pitchFamily="18" charset="0"/>
                      </a:rPr>
                      <m:t>−</m:t>
                    </m:r>
                    <m:r>
                      <a:rPr lang="pt-BR" b="0" i="1" smtClean="0">
                        <a:latin typeface="Cambria Math" panose="02040503050406030204" pitchFamily="18" charset="0"/>
                      </a:rPr>
                      <m:t>2</m:t>
                    </m:r>
                    <m:r>
                      <a:rPr lang="pt-BR" i="1">
                        <a:latin typeface="Cambria Math" panose="02040503050406030204" pitchFamily="18" charset="0"/>
                      </a:rPr>
                      <m:t>))</m:t>
                    </m:r>
                  </m:oMath>
                </a14:m>
                <a:endParaRPr lang="pt-BR" dirty="0"/>
              </a:p>
            </p:txBody>
          </p:sp>
        </mc:Choice>
        <mc:Fallback xmlns="">
          <p:sp>
            <p:nvSpPr>
              <p:cNvPr id="5" name="Espaço Reservado para Conteúdo 4"/>
              <p:cNvSpPr>
                <a:spLocks noGrp="1" noRot="1" noChangeAspect="1" noMove="1" noResize="1" noEditPoints="1" noAdjustHandles="1" noChangeArrowheads="1" noChangeShapeType="1" noTextEdit="1"/>
              </p:cNvSpPr>
              <p:nvPr>
                <p:ph idx="1"/>
              </p:nvPr>
            </p:nvSpPr>
            <p:spPr>
              <a:blipFill>
                <a:blip r:embed="rId2"/>
                <a:stretch>
                  <a:fillRect l="-1183" t="-2583"/>
                </a:stretch>
              </a:blipFill>
            </p:spPr>
            <p:txBody>
              <a:bodyPr/>
              <a:lstStyle/>
              <a:p>
                <a:r>
                  <a:rPr lang="pt-BR">
                    <a:noFill/>
                  </a:rPr>
                  <a:t> </a:t>
                </a:r>
              </a:p>
            </p:txBody>
          </p:sp>
        </mc:Fallback>
      </mc:AlternateContent>
    </p:spTree>
    <p:extLst>
      <p:ext uri="{BB962C8B-B14F-4D97-AF65-F5344CB8AC3E}">
        <p14:creationId xmlns:p14="http://schemas.microsoft.com/office/powerpoint/2010/main" val="331192242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04800"/>
            <a:ext cx="7772400" cy="628650"/>
          </a:xfrm>
        </p:spPr>
        <p:txBody>
          <a:bodyPr/>
          <a:lstStyle/>
          <a:p>
            <a:r>
              <a:rPr lang="pt-BR" dirty="0"/>
              <a:t>Controlador Digital</a:t>
            </a:r>
          </a:p>
        </p:txBody>
      </p:sp>
      <p:sp>
        <p:nvSpPr>
          <p:cNvPr id="2" name="Content Placeholder 1"/>
          <p:cNvSpPr>
            <a:spLocks noGrp="1"/>
          </p:cNvSpPr>
          <p:nvPr>
            <p:ph idx="1"/>
          </p:nvPr>
        </p:nvSpPr>
        <p:spPr/>
        <p:txBody>
          <a:bodyPr>
            <a:normAutofit/>
          </a:bodyPr>
          <a:lstStyle/>
          <a:p>
            <a:r>
              <a:rPr lang="pt-BR" dirty="0"/>
              <a:t>Em software Equivale à:</a:t>
            </a:r>
            <a:br>
              <a:rPr lang="pt-BR" dirty="0"/>
            </a:br>
            <a:r>
              <a:rPr lang="pt-BR" sz="2400" dirty="0">
                <a:solidFill>
                  <a:srgbClr val="008000"/>
                </a:solidFill>
                <a:highlight>
                  <a:srgbClr val="FFFFFF"/>
                </a:highlight>
                <a:latin typeface="Consolas" panose="020B0609020204030204" pitchFamily="49" charset="0"/>
              </a:rPr>
              <a:t>// PID</a:t>
            </a:r>
            <a:br>
              <a:rPr lang="pt-BR" sz="2400" dirty="0">
                <a:solidFill>
                  <a:srgbClr val="008000"/>
                </a:solidFill>
                <a:highlight>
                  <a:srgbClr val="FFFFFF"/>
                </a:highlight>
                <a:latin typeface="Consolas" panose="020B0609020204030204" pitchFamily="49" charset="0"/>
              </a:rPr>
            </a:br>
            <a:r>
              <a:rPr lang="pt-BR" sz="2400" b="0" dirty="0">
                <a:solidFill>
                  <a:srgbClr val="000000"/>
                </a:solidFill>
                <a:highlight>
                  <a:srgbClr val="FFFFFF"/>
                </a:highlight>
                <a:latin typeface="Consolas" panose="020B0609020204030204" pitchFamily="49" charset="0"/>
              </a:rPr>
              <a:t>y0</a:t>
            </a:r>
            <a:r>
              <a:rPr lang="pt-BR" sz="240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y1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err="1">
                <a:solidFill>
                  <a:srgbClr val="000000"/>
                </a:solidFill>
                <a:highlight>
                  <a:srgbClr val="FFFFFF"/>
                </a:highlight>
                <a:latin typeface="Consolas" panose="020B0609020204030204" pitchFamily="49" charset="0"/>
              </a:rPr>
              <a:t>kp</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e0</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e1</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br>
              <a:rPr lang="pt-BR" sz="2400" b="0" dirty="0">
                <a:solidFill>
                  <a:srgbClr val="000000"/>
                </a:solidFill>
                <a:highlight>
                  <a:srgbClr val="FFFFFF"/>
                </a:highlight>
                <a:latin typeface="Consolas" panose="020B0609020204030204" pitchFamily="49" charset="0"/>
              </a:rPr>
            </a:b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ki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e0</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b="0" dirty="0">
                <a:solidFill>
                  <a:srgbClr val="FF0000"/>
                </a:solidFill>
                <a:highlight>
                  <a:srgbClr val="FFFFFF"/>
                </a:highlight>
                <a:latin typeface="Consolas" panose="020B0609020204030204" pitchFamily="49" charset="0"/>
              </a:rPr>
              <a:t>2</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br>
              <a:rPr lang="pt-BR" sz="2400" dirty="0">
                <a:solidFill>
                  <a:srgbClr val="000080"/>
                </a:solidFill>
                <a:highlight>
                  <a:srgbClr val="FFFFFF"/>
                </a:highlight>
                <a:latin typeface="Consolas" panose="020B0609020204030204" pitchFamily="49" charset="0"/>
              </a:rPr>
            </a:b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err="1">
                <a:solidFill>
                  <a:srgbClr val="000000"/>
                </a:solidFill>
                <a:highlight>
                  <a:srgbClr val="FFFFFF"/>
                </a:highlight>
                <a:latin typeface="Consolas" panose="020B0609020204030204" pitchFamily="49" charset="0"/>
              </a:rPr>
              <a:t>kd</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e0</a:t>
            </a:r>
            <a:r>
              <a:rPr lang="pt-BR" sz="2400" dirty="0">
                <a:solidFill>
                  <a:srgbClr val="000080"/>
                </a:solidFill>
                <a:highlight>
                  <a:srgbClr val="FFFFFF"/>
                </a:highlight>
                <a:latin typeface="Consolas" panose="020B0609020204030204" pitchFamily="49" charset="0"/>
              </a:rPr>
              <a:t>-(</a:t>
            </a:r>
            <a:r>
              <a:rPr lang="pt-BR" sz="2400" b="0" dirty="0">
                <a:solidFill>
                  <a:srgbClr val="FF0000"/>
                </a:solidFill>
                <a:highlight>
                  <a:srgbClr val="FFFFFF"/>
                </a:highlight>
                <a:latin typeface="Consolas" panose="020B0609020204030204" pitchFamily="49" charset="0"/>
              </a:rPr>
              <a:t>2</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e1</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e2</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a:t>
            </a:r>
            <a:r>
              <a:rPr lang="pt-BR" sz="2400" b="0" dirty="0">
                <a:solidFill>
                  <a:srgbClr val="FF0000"/>
                </a:solidFill>
                <a:highlight>
                  <a:srgbClr val="FFFFFF"/>
                </a:highlight>
                <a:latin typeface="Consolas" panose="020B0609020204030204" pitchFamily="49" charset="0"/>
              </a:rPr>
              <a:t>2</a:t>
            </a:r>
            <a:r>
              <a:rPr lang="pt-BR" sz="2400" b="0" dirty="0">
                <a:solidFill>
                  <a:srgbClr val="000000"/>
                </a:solidFill>
                <a:highlight>
                  <a:srgbClr val="FFFFFF"/>
                </a:highlight>
                <a:latin typeface="Consolas" panose="020B0609020204030204" pitchFamily="49" charset="0"/>
              </a:rPr>
              <a:t> </a:t>
            </a:r>
            <a:r>
              <a:rPr lang="pt-BR" sz="2400" dirty="0">
                <a:solidFill>
                  <a:srgbClr val="000080"/>
                </a:solidFill>
                <a:highlight>
                  <a:srgbClr val="FFFFFF"/>
                </a:highlight>
                <a:latin typeface="Consolas" panose="020B0609020204030204" pitchFamily="49" charset="0"/>
              </a:rPr>
              <a:t>/</a:t>
            </a:r>
            <a:r>
              <a:rPr lang="pt-BR" sz="2400" b="0" dirty="0">
                <a:solidFill>
                  <a:srgbClr val="000000"/>
                </a:solidFill>
                <a:highlight>
                  <a:srgbClr val="FFFFFF"/>
                </a:highlight>
                <a:latin typeface="Consolas" panose="020B0609020204030204" pitchFamily="49" charset="0"/>
              </a:rPr>
              <a:t> T</a:t>
            </a:r>
            <a:r>
              <a:rPr lang="pt-BR" sz="2400" dirty="0">
                <a:solidFill>
                  <a:srgbClr val="000080"/>
                </a:solidFill>
                <a:highlight>
                  <a:srgbClr val="FFFFFF"/>
                </a:highlight>
                <a:latin typeface="Consolas" panose="020B0609020204030204" pitchFamily="49" charset="0"/>
              </a:rPr>
              <a:t>);</a:t>
            </a:r>
          </a:p>
          <a:p>
            <a:r>
              <a:rPr lang="pt-BR" dirty="0"/>
              <a:t>Onde:</a:t>
            </a:r>
          </a:p>
          <a:p>
            <a:pPr lvl="1"/>
            <a:r>
              <a:rPr lang="pt-BR" dirty="0">
                <a:latin typeface="Consolas" panose="020B0609020204030204" pitchFamily="49" charset="0"/>
                <a:ea typeface="+mn-ea"/>
                <a:cs typeface="+mn-cs"/>
              </a:rPr>
              <a:t>e0 = referencia - </a:t>
            </a:r>
            <a:r>
              <a:rPr lang="pt-BR" dirty="0" err="1">
                <a:latin typeface="Consolas" panose="020B0609020204030204" pitchFamily="49" charset="0"/>
                <a:ea typeface="+mn-ea"/>
                <a:cs typeface="+mn-cs"/>
              </a:rPr>
              <a:t>ValorAD</a:t>
            </a:r>
            <a:r>
              <a:rPr lang="pt-BR" dirty="0">
                <a:latin typeface="Consolas" panose="020B0609020204030204" pitchFamily="49" charset="0"/>
                <a:ea typeface="+mn-ea"/>
                <a:cs typeface="+mn-cs"/>
              </a:rPr>
              <a:t>();</a:t>
            </a:r>
          </a:p>
          <a:p>
            <a:pPr marL="365760" lvl="1" indent="0">
              <a:buNone/>
            </a:pPr>
            <a:endParaRPr lang="pt-BR" dirty="0"/>
          </a:p>
        </p:txBody>
      </p:sp>
    </p:spTree>
    <p:extLst>
      <p:ext uri="{BB962C8B-B14F-4D97-AF65-F5344CB8AC3E}">
        <p14:creationId xmlns:p14="http://schemas.microsoft.com/office/powerpoint/2010/main" val="296726711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04800"/>
            <a:ext cx="7772400" cy="628650"/>
          </a:xfrm>
        </p:spPr>
        <p:txBody>
          <a:bodyPr>
            <a:noAutofit/>
          </a:bodyPr>
          <a:lstStyle/>
          <a:p>
            <a:r>
              <a:rPr lang="pt-BR" dirty="0"/>
              <a:t>Exemplo de resultados - MA</a:t>
            </a:r>
            <a:endParaRPr lang="en-US" dirty="0"/>
          </a:p>
        </p:txBody>
      </p:sp>
      <p:pic>
        <p:nvPicPr>
          <p:cNvPr id="13" name="Espaço Reservado para Conteúdo 5">
            <a:extLst>
              <a:ext uri="{FF2B5EF4-FFF2-40B4-BE49-F238E27FC236}">
                <a16:creationId xmlns:a16="http://schemas.microsoft.com/office/drawing/2014/main" id="{3AA43F50-B98B-41BB-BF05-F1C1D5A48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100" y="1524000"/>
            <a:ext cx="6604000" cy="4953000"/>
          </a:xfrm>
        </p:spPr>
      </p:pic>
    </p:spTree>
    <p:extLst>
      <p:ext uri="{BB962C8B-B14F-4D97-AF65-F5344CB8AC3E}">
        <p14:creationId xmlns:p14="http://schemas.microsoft.com/office/powerpoint/2010/main" val="36496065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Exemplo de resultados - MF</a:t>
            </a:r>
          </a:p>
        </p:txBody>
      </p:sp>
      <p:pic>
        <p:nvPicPr>
          <p:cNvPr id="13" name="Espaço Reservado para Conteúdo 12">
            <a:extLst>
              <a:ext uri="{FF2B5EF4-FFF2-40B4-BE49-F238E27FC236}">
                <a16:creationId xmlns:a16="http://schemas.microsoft.com/office/drawing/2014/main" id="{47FD01BD-F1F8-4F44-BAD3-9BEC7225B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100" y="1524000"/>
            <a:ext cx="6604000" cy="4953000"/>
          </a:xfrm>
        </p:spPr>
      </p:pic>
    </p:spTree>
    <p:extLst>
      <p:ext uri="{BB962C8B-B14F-4D97-AF65-F5344CB8AC3E}">
        <p14:creationId xmlns:p14="http://schemas.microsoft.com/office/powerpoint/2010/main" val="19516989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Implementação</a:t>
            </a:r>
          </a:p>
        </p:txBody>
      </p:sp>
      <p:sp>
        <p:nvSpPr>
          <p:cNvPr id="5" name="Espaço Reservado para Texto 4"/>
          <p:cNvSpPr>
            <a:spLocks noGrp="1"/>
          </p:cNvSpPr>
          <p:nvPr>
            <p:ph sz="half" idx="2"/>
          </p:nvPr>
        </p:nvSpPr>
        <p:spPr/>
        <p:txBody>
          <a:bodyPr/>
          <a:lstStyle/>
          <a:p>
            <a:r>
              <a:rPr lang="en-US" sz="1800" dirty="0">
                <a:solidFill>
                  <a:srgbClr val="8000FF"/>
                </a:solidFill>
                <a:highlight>
                  <a:srgbClr val="FFFFFF"/>
                </a:highlight>
              </a:rPr>
              <a:t>static</a:t>
            </a:r>
            <a:r>
              <a:rPr lang="en-US" sz="1800" dirty="0">
                <a:solidFill>
                  <a:srgbClr val="000000"/>
                </a:solidFill>
                <a:highlight>
                  <a:srgbClr val="FFFFFF"/>
                </a:highlight>
              </a:rPr>
              <a:t> </a:t>
            </a:r>
            <a:r>
              <a:rPr lang="en-US" sz="1800" dirty="0">
                <a:solidFill>
                  <a:srgbClr val="8000FF"/>
                </a:solidFill>
                <a:highlight>
                  <a:srgbClr val="FFFFFF"/>
                </a:highlight>
              </a:rPr>
              <a:t>void</a:t>
            </a:r>
            <a:r>
              <a:rPr lang="en-US" sz="1800" dirty="0">
                <a:solidFill>
                  <a:srgbClr val="000000"/>
                </a:solidFill>
                <a:highlight>
                  <a:srgbClr val="FFFFFF"/>
                </a:highlight>
              </a:rPr>
              <a:t> task1</a:t>
            </a:r>
            <a:r>
              <a:rPr lang="en-US" sz="1800" b="1" dirty="0">
                <a:solidFill>
                  <a:srgbClr val="000080"/>
                </a:solidFill>
                <a:highlight>
                  <a:srgbClr val="FFFFFF"/>
                </a:highlight>
              </a:rPr>
              <a:t>(</a:t>
            </a:r>
            <a:r>
              <a:rPr lang="en-US" sz="1800" dirty="0">
                <a:solidFill>
                  <a:srgbClr val="8000FF"/>
                </a:solidFill>
                <a:highlight>
                  <a:srgbClr val="FFFFFF"/>
                </a:highlight>
              </a:rPr>
              <a:t>void</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err="1">
                <a:solidFill>
                  <a:srgbClr val="000000"/>
                </a:solidFill>
                <a:highlight>
                  <a:srgbClr val="FFFFFF"/>
                </a:highlight>
              </a:rPr>
              <a:t>pvParameters</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b="1" dirty="0">
                <a:solidFill>
                  <a:srgbClr val="000080"/>
                </a:solidFill>
                <a:highlight>
                  <a:srgbClr val="FFFFFF"/>
                </a:highlight>
              </a:rPr>
              <a:t>{</a:t>
            </a:r>
            <a:endParaRPr lang="en-US" sz="1800" dirty="0">
              <a:solidFill>
                <a:srgbClr val="000000"/>
              </a:solidFill>
              <a:highlight>
                <a:srgbClr val="FFFFFF"/>
              </a:highlight>
            </a:endParaRPr>
          </a:p>
          <a:p>
            <a:r>
              <a:rPr lang="pt-BR" sz="1800" dirty="0">
                <a:solidFill>
                  <a:srgbClr val="000000"/>
                </a:solidFill>
                <a:highlight>
                  <a:srgbClr val="FFFFFF"/>
                </a:highlight>
              </a:rPr>
              <a:t>    </a:t>
            </a:r>
            <a:r>
              <a:rPr lang="pt-BR" sz="1800" dirty="0">
                <a:solidFill>
                  <a:srgbClr val="8000FF"/>
                </a:solidFill>
                <a:highlight>
                  <a:srgbClr val="FFFFFF"/>
                </a:highlight>
              </a:rPr>
              <a:t>uint16_t</a:t>
            </a:r>
            <a:r>
              <a:rPr lang="pt-BR" sz="1800" dirty="0">
                <a:solidFill>
                  <a:srgbClr val="000000"/>
                </a:solidFill>
                <a:highlight>
                  <a:srgbClr val="FFFFFF"/>
                </a:highlight>
              </a:rPr>
              <a:t> ad</a:t>
            </a:r>
            <a:r>
              <a:rPr lang="pt-BR" sz="1800" b="1" dirty="0">
                <a:solidFill>
                  <a:srgbClr val="000080"/>
                </a:solidFill>
                <a:highlight>
                  <a:srgbClr val="FFFFFF"/>
                </a:highlight>
              </a:rPr>
              <a:t>,</a:t>
            </a:r>
            <a:r>
              <a:rPr lang="pt-BR" sz="1800" dirty="0">
                <a:solidFill>
                  <a:srgbClr val="000000"/>
                </a:solidFill>
                <a:highlight>
                  <a:srgbClr val="FFFFFF"/>
                </a:highlight>
              </a:rPr>
              <a:t> res, t</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dirty="0" err="1">
                <a:solidFill>
                  <a:srgbClr val="000000"/>
                </a:solidFill>
                <a:highlight>
                  <a:srgbClr val="FFFFFF"/>
                </a:highlight>
              </a:rPr>
              <a:t>TickType_t</a:t>
            </a:r>
            <a:r>
              <a:rPr lang="pt-BR" sz="1800" dirty="0">
                <a:solidFill>
                  <a:srgbClr val="000000"/>
                </a:solidFill>
                <a:highlight>
                  <a:srgbClr val="FFFFFF"/>
                </a:highlight>
              </a:rPr>
              <a:t> </a:t>
            </a:r>
            <a:r>
              <a:rPr lang="pt-BR" sz="1800" dirty="0" err="1">
                <a:solidFill>
                  <a:srgbClr val="000000"/>
                </a:solidFill>
                <a:highlight>
                  <a:srgbClr val="FFFFFF"/>
                </a:highlight>
              </a:rPr>
              <a:t>xLastWakeTime</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en-US" sz="1800" dirty="0">
                <a:solidFill>
                  <a:srgbClr val="000000"/>
                </a:solidFill>
                <a:highlight>
                  <a:srgbClr val="FFFFFF"/>
                </a:highlight>
              </a:rPr>
              <a:t>    </a:t>
            </a:r>
            <a:r>
              <a:rPr lang="en-US" sz="1800" dirty="0" err="1">
                <a:solidFill>
                  <a:srgbClr val="8000FF"/>
                </a:solidFill>
                <a:highlight>
                  <a:srgbClr val="FFFFFF"/>
                </a:highlight>
              </a:rPr>
              <a:t>const</a:t>
            </a:r>
            <a:r>
              <a:rPr lang="en-US" sz="1800" dirty="0">
                <a:solidFill>
                  <a:srgbClr val="000000"/>
                </a:solidFill>
                <a:highlight>
                  <a:srgbClr val="FFFFFF"/>
                </a:highlight>
              </a:rPr>
              <a:t> </a:t>
            </a:r>
            <a:r>
              <a:rPr lang="en-US" sz="1800" dirty="0" err="1">
                <a:solidFill>
                  <a:srgbClr val="000000"/>
                </a:solidFill>
                <a:highlight>
                  <a:srgbClr val="FFFFFF"/>
                </a:highlight>
              </a:rPr>
              <a:t>TickType_t</a:t>
            </a:r>
            <a:r>
              <a:rPr lang="en-US" sz="1800" dirty="0">
                <a:solidFill>
                  <a:srgbClr val="000000"/>
                </a:solidFill>
                <a:highlight>
                  <a:srgbClr val="FFFFFF"/>
                </a:highlight>
              </a:rPr>
              <a:t> </a:t>
            </a:r>
            <a:r>
              <a:rPr lang="en-US" sz="1800" dirty="0" err="1">
                <a:solidFill>
                  <a:srgbClr val="000000"/>
                </a:solidFill>
                <a:highlight>
                  <a:srgbClr val="FFFFFF"/>
                </a:highlight>
              </a:rPr>
              <a:t>xFrequency</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a:solidFill>
                  <a:srgbClr val="FF0000"/>
                </a:solidFill>
                <a:highlight>
                  <a:srgbClr val="FFFFFF"/>
                </a:highlight>
              </a:rPr>
              <a:t>5</a:t>
            </a:r>
            <a:r>
              <a:rPr lang="en-US" sz="1800" dirty="0">
                <a:solidFill>
                  <a:srgbClr val="000000"/>
                </a:solidFill>
                <a:highlight>
                  <a:srgbClr val="FFFFFF"/>
                </a:highlight>
              </a:rPr>
              <a:t>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portTICK_PERIOD_MS</a:t>
            </a:r>
            <a:r>
              <a:rPr lang="en-US" sz="1800" b="1" dirty="0">
                <a:solidFill>
                  <a:srgbClr val="000080"/>
                </a:solidFill>
                <a:highlight>
                  <a:srgbClr val="FFFFFF"/>
                </a:highlight>
              </a:rPr>
              <a:t>;</a:t>
            </a:r>
            <a:endParaRPr lang="en-US" sz="1800" dirty="0">
              <a:solidFill>
                <a:srgbClr val="000000"/>
              </a:solidFill>
              <a:highlight>
                <a:srgbClr val="FFFFFF"/>
              </a:highlight>
            </a:endParaRPr>
          </a:p>
          <a:p>
            <a:r>
              <a:rPr lang="pt-BR" sz="1800" dirty="0">
                <a:solidFill>
                  <a:srgbClr val="000000"/>
                </a:solidFill>
                <a:highlight>
                  <a:srgbClr val="FFFFFF"/>
                </a:highlight>
              </a:rPr>
              <a:t>    </a:t>
            </a:r>
            <a:r>
              <a:rPr lang="pt-BR" sz="1800" dirty="0" err="1">
                <a:solidFill>
                  <a:srgbClr val="000000"/>
                </a:solidFill>
                <a:highlight>
                  <a:srgbClr val="FFFFFF"/>
                </a:highlight>
              </a:rPr>
              <a:t>xLastWakeTime</a:t>
            </a:r>
            <a:r>
              <a:rPr lang="pt-BR" sz="1800" dirty="0">
                <a:solidFill>
                  <a:srgbClr val="000000"/>
                </a:solidFill>
                <a:highlight>
                  <a:srgbClr val="FFFFFF"/>
                </a:highlight>
              </a:rPr>
              <a:t> </a:t>
            </a:r>
            <a:r>
              <a:rPr lang="pt-BR" sz="1800" b="1" dirty="0">
                <a:solidFill>
                  <a:srgbClr val="000080"/>
                </a:solidFill>
                <a:highlight>
                  <a:srgbClr val="FFFFFF"/>
                </a:highlight>
              </a:rPr>
              <a:t>=</a:t>
            </a:r>
            <a:r>
              <a:rPr lang="pt-BR" sz="1800" dirty="0">
                <a:solidFill>
                  <a:srgbClr val="000000"/>
                </a:solidFill>
                <a:highlight>
                  <a:srgbClr val="FFFFFF"/>
                </a:highlight>
              </a:rPr>
              <a:t> </a:t>
            </a:r>
            <a:r>
              <a:rPr lang="pt-BR" sz="1800" dirty="0" err="1">
                <a:solidFill>
                  <a:srgbClr val="000000"/>
                </a:solidFill>
                <a:highlight>
                  <a:srgbClr val="FFFFFF"/>
                </a:highlight>
              </a:rPr>
              <a:t>xTaskGetTickCount</a:t>
            </a:r>
            <a:r>
              <a:rPr lang="pt-BR" sz="1800" b="1" dirty="0">
                <a:solidFill>
                  <a:srgbClr val="000080"/>
                </a:solidFill>
                <a:highlight>
                  <a:srgbClr val="FFFFFF"/>
                </a:highlight>
              </a:rPr>
              <a:t>();</a:t>
            </a:r>
          </a:p>
          <a:p>
            <a:endParaRPr lang="pt-BR" sz="1800" dirty="0">
              <a:solidFill>
                <a:srgbClr val="000000"/>
              </a:solidFill>
              <a:highlight>
                <a:srgbClr val="FFFFFF"/>
              </a:highlight>
            </a:endParaRPr>
          </a:p>
          <a:p>
            <a:r>
              <a:rPr lang="en-US" sz="1800" dirty="0">
                <a:solidFill>
                  <a:srgbClr val="000000"/>
                </a:solidFill>
                <a:highlight>
                  <a:srgbClr val="FFFFFF"/>
                </a:highlight>
              </a:rPr>
              <a:t>    ADC1_ChannelSelect</a:t>
            </a:r>
            <a:r>
              <a:rPr lang="en-US" sz="1800" b="1" dirty="0">
                <a:solidFill>
                  <a:srgbClr val="000080"/>
                </a:solidFill>
                <a:highlight>
                  <a:srgbClr val="FFFFFF"/>
                </a:highlight>
              </a:rPr>
              <a:t>(</a:t>
            </a:r>
            <a:r>
              <a:rPr lang="en-US" sz="1800" dirty="0">
                <a:solidFill>
                  <a:srgbClr val="000000"/>
                </a:solidFill>
                <a:highlight>
                  <a:srgbClr val="FFFFFF"/>
                </a:highlight>
              </a:rPr>
              <a:t>ADC1_CHANNEL_AN10</a:t>
            </a:r>
            <a:r>
              <a:rPr lang="en-US" sz="1800" b="1" dirty="0">
                <a:solidFill>
                  <a:srgbClr val="000080"/>
                </a:solidFill>
                <a:highlight>
                  <a:srgbClr val="FFFFFF"/>
                </a:highlight>
              </a:rPr>
              <a:t>);</a:t>
            </a:r>
            <a:endParaRPr lang="en-US" sz="1800" dirty="0">
              <a:solidFill>
                <a:srgbClr val="000000"/>
              </a:solidFill>
              <a:highlight>
                <a:srgbClr val="FFFFFF"/>
              </a:highlight>
            </a:endParaRPr>
          </a:p>
          <a:p>
            <a:r>
              <a:rPr lang="pt-BR" sz="1800" dirty="0">
                <a:solidFill>
                  <a:srgbClr val="000000"/>
                </a:solidFill>
                <a:highlight>
                  <a:srgbClr val="FFFFFF"/>
                </a:highlight>
              </a:rPr>
              <a:t>    SCCP2_COMPARE_Start</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b="1" dirty="0">
                <a:solidFill>
                  <a:srgbClr val="0000FF"/>
                </a:solidFill>
                <a:highlight>
                  <a:srgbClr val="FFFFFF"/>
                </a:highlight>
              </a:rPr>
              <a:t>for</a:t>
            </a:r>
            <a:r>
              <a:rPr lang="pt-BR" sz="1800" dirty="0">
                <a:solidFill>
                  <a:srgbClr val="000000"/>
                </a:solidFill>
                <a:highlight>
                  <a:srgbClr val="FFFFFF"/>
                </a:highlight>
              </a:rPr>
              <a:t> </a:t>
            </a:r>
            <a:r>
              <a:rPr lang="pt-BR" sz="1800" b="1" dirty="0">
                <a:solidFill>
                  <a:srgbClr val="000080"/>
                </a:solidFill>
                <a:highlight>
                  <a:srgbClr val="FFFFFF"/>
                </a:highlight>
              </a:rPr>
              <a:t>(;;)</a:t>
            </a:r>
            <a:r>
              <a:rPr lang="pt-BR" sz="1800" dirty="0">
                <a:solidFill>
                  <a:srgbClr val="000000"/>
                </a:solidFill>
                <a:highlight>
                  <a:srgbClr val="FFFFFF"/>
                </a:highlight>
              </a:rPr>
              <a:t> </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ADC1_Start</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b="1" dirty="0">
                <a:solidFill>
                  <a:srgbClr val="0000FF"/>
                </a:solidFill>
                <a:highlight>
                  <a:srgbClr val="FFFFFF"/>
                </a:highlight>
              </a:rPr>
              <a:t>for</a:t>
            </a:r>
            <a:r>
              <a:rPr lang="pt-BR" sz="1800" dirty="0">
                <a:solidFill>
                  <a:srgbClr val="000000"/>
                </a:solidFill>
                <a:highlight>
                  <a:srgbClr val="FFFFFF"/>
                </a:highlight>
              </a:rPr>
              <a:t> </a:t>
            </a:r>
            <a:r>
              <a:rPr lang="pt-BR" sz="1800" b="1" dirty="0">
                <a:solidFill>
                  <a:srgbClr val="000080"/>
                </a:solidFill>
                <a:highlight>
                  <a:srgbClr val="FFFFFF"/>
                </a:highlight>
              </a:rPr>
              <a:t>(</a:t>
            </a:r>
            <a:r>
              <a:rPr lang="pt-BR" sz="1800" dirty="0">
                <a:solidFill>
                  <a:srgbClr val="000000"/>
                </a:solidFill>
                <a:highlight>
                  <a:srgbClr val="FFFFFF"/>
                </a:highlight>
              </a:rPr>
              <a:t>t </a:t>
            </a:r>
            <a:r>
              <a:rPr lang="pt-BR" sz="1800" b="1" dirty="0">
                <a:solidFill>
                  <a:srgbClr val="000080"/>
                </a:solidFill>
                <a:highlight>
                  <a:srgbClr val="FFFFFF"/>
                </a:highlight>
              </a:rPr>
              <a:t>=</a:t>
            </a:r>
            <a:r>
              <a:rPr lang="pt-BR" sz="1800" dirty="0">
                <a:solidFill>
                  <a:srgbClr val="000000"/>
                </a:solidFill>
                <a:highlight>
                  <a:srgbClr val="FFFFFF"/>
                </a:highlight>
              </a:rPr>
              <a:t> </a:t>
            </a:r>
            <a:r>
              <a:rPr lang="pt-BR" sz="1800" dirty="0">
                <a:solidFill>
                  <a:srgbClr val="FF0000"/>
                </a:solidFill>
                <a:highlight>
                  <a:srgbClr val="FFFFFF"/>
                </a:highlight>
              </a:rPr>
              <a:t>0</a:t>
            </a:r>
            <a:r>
              <a:rPr lang="pt-BR" sz="1800" b="1" dirty="0">
                <a:solidFill>
                  <a:srgbClr val="000080"/>
                </a:solidFill>
                <a:highlight>
                  <a:srgbClr val="FFFFFF"/>
                </a:highlight>
              </a:rPr>
              <a:t>;</a:t>
            </a:r>
            <a:r>
              <a:rPr lang="pt-BR" sz="1800" dirty="0">
                <a:solidFill>
                  <a:srgbClr val="000000"/>
                </a:solidFill>
                <a:highlight>
                  <a:srgbClr val="FFFFFF"/>
                </a:highlight>
              </a:rPr>
              <a:t> t </a:t>
            </a:r>
            <a:r>
              <a:rPr lang="pt-BR" sz="1800" b="1" dirty="0">
                <a:solidFill>
                  <a:srgbClr val="000080"/>
                </a:solidFill>
                <a:highlight>
                  <a:srgbClr val="FFFFFF"/>
                </a:highlight>
              </a:rPr>
              <a:t>&lt;</a:t>
            </a:r>
            <a:r>
              <a:rPr lang="pt-BR" sz="1800" dirty="0">
                <a:solidFill>
                  <a:srgbClr val="000000"/>
                </a:solidFill>
                <a:highlight>
                  <a:srgbClr val="FFFFFF"/>
                </a:highlight>
              </a:rPr>
              <a:t> </a:t>
            </a:r>
            <a:r>
              <a:rPr lang="pt-BR" sz="1800" dirty="0">
                <a:solidFill>
                  <a:srgbClr val="FF0000"/>
                </a:solidFill>
                <a:highlight>
                  <a:srgbClr val="FFFFFF"/>
                </a:highlight>
              </a:rPr>
              <a:t>1000</a:t>
            </a:r>
            <a:r>
              <a:rPr lang="pt-BR" sz="1800" b="1" dirty="0">
                <a:solidFill>
                  <a:srgbClr val="000080"/>
                </a:solidFill>
                <a:highlight>
                  <a:srgbClr val="FFFFFF"/>
                </a:highlight>
              </a:rPr>
              <a:t>;</a:t>
            </a:r>
            <a:r>
              <a:rPr lang="pt-BR" sz="1800" dirty="0">
                <a:solidFill>
                  <a:srgbClr val="000000"/>
                </a:solidFill>
                <a:highlight>
                  <a:srgbClr val="FFFFFF"/>
                </a:highlight>
              </a:rPr>
              <a:t> t</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ADC1_Stop</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b="1" dirty="0">
                <a:solidFill>
                  <a:srgbClr val="0000FF"/>
                </a:solidFill>
                <a:highlight>
                  <a:srgbClr val="FFFFFF"/>
                </a:highlight>
              </a:rPr>
              <a:t>while</a:t>
            </a:r>
            <a:r>
              <a:rPr lang="pt-BR" sz="1800" dirty="0">
                <a:solidFill>
                  <a:srgbClr val="000000"/>
                </a:solidFill>
                <a:highlight>
                  <a:srgbClr val="FFFFFF"/>
                </a:highlight>
              </a:rPr>
              <a:t> </a:t>
            </a:r>
            <a:r>
              <a:rPr lang="pt-BR" sz="1800" b="1" dirty="0">
                <a:solidFill>
                  <a:srgbClr val="000080"/>
                </a:solidFill>
                <a:highlight>
                  <a:srgbClr val="FFFFFF"/>
                </a:highlight>
              </a:rPr>
              <a:t>(!</a:t>
            </a:r>
            <a:r>
              <a:rPr lang="pt-BR" sz="1800" dirty="0">
                <a:solidFill>
                  <a:srgbClr val="000000"/>
                </a:solidFill>
                <a:highlight>
                  <a:srgbClr val="FFFFFF"/>
                </a:highlight>
              </a:rPr>
              <a:t>ADC1_IsConversionComplete</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ad </a:t>
            </a:r>
            <a:r>
              <a:rPr lang="pt-BR" sz="1800" b="1" dirty="0">
                <a:solidFill>
                  <a:srgbClr val="000080"/>
                </a:solidFill>
                <a:highlight>
                  <a:srgbClr val="FFFFFF"/>
                </a:highlight>
              </a:rPr>
              <a:t>=</a:t>
            </a:r>
            <a:r>
              <a:rPr lang="pt-BR" sz="1800" dirty="0">
                <a:solidFill>
                  <a:srgbClr val="000000"/>
                </a:solidFill>
                <a:highlight>
                  <a:srgbClr val="FFFFFF"/>
                </a:highlight>
              </a:rPr>
              <a:t> ADC1_ConversionResultGet</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en-US" sz="1800" dirty="0">
                <a:solidFill>
                  <a:srgbClr val="000000"/>
                </a:solidFill>
                <a:highlight>
                  <a:srgbClr val="FFFFFF"/>
                </a:highlight>
              </a:rPr>
              <a:t>        res </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pid_sw_fixed</a:t>
            </a:r>
            <a:r>
              <a:rPr lang="en-US" sz="1800" b="1" dirty="0">
                <a:solidFill>
                  <a:srgbClr val="000080"/>
                </a:solidFill>
                <a:highlight>
                  <a:srgbClr val="FFFFFF"/>
                </a:highlight>
              </a:rPr>
              <a:t>(</a:t>
            </a:r>
            <a:r>
              <a:rPr lang="en-US" sz="1800" dirty="0">
                <a:solidFill>
                  <a:srgbClr val="000000"/>
                </a:solidFill>
                <a:highlight>
                  <a:srgbClr val="FFFFFF"/>
                </a:highlight>
              </a:rPr>
              <a:t>ad</a:t>
            </a:r>
            <a:r>
              <a:rPr lang="en-US" sz="1800" b="1" dirty="0">
                <a:solidFill>
                  <a:srgbClr val="000080"/>
                </a:solidFill>
                <a:highlight>
                  <a:srgbClr val="FFFFFF"/>
                </a:highlight>
              </a:rPr>
              <a:t>);</a:t>
            </a:r>
            <a:endParaRPr lang="en-US" sz="1800" dirty="0">
              <a:solidFill>
                <a:srgbClr val="000000"/>
              </a:solidFill>
              <a:highlight>
                <a:srgbClr val="FFFFFF"/>
              </a:highlight>
            </a:endParaRPr>
          </a:p>
          <a:p>
            <a:r>
              <a:rPr lang="pt-BR" sz="1800" dirty="0">
                <a:solidFill>
                  <a:srgbClr val="000000"/>
                </a:solidFill>
                <a:highlight>
                  <a:srgbClr val="FFFFFF"/>
                </a:highlight>
              </a:rPr>
              <a:t>        SCCP2_COMPARE_DualCompareValueSet</a:t>
            </a:r>
            <a:r>
              <a:rPr lang="pt-BR" sz="1800" b="1" dirty="0">
                <a:solidFill>
                  <a:srgbClr val="000080"/>
                </a:solidFill>
                <a:highlight>
                  <a:srgbClr val="FFFFFF"/>
                </a:highlight>
              </a:rPr>
              <a:t>(</a:t>
            </a:r>
            <a:r>
              <a:rPr lang="pt-BR" sz="1800" dirty="0">
                <a:solidFill>
                  <a:srgbClr val="FF0000"/>
                </a:solidFill>
                <a:highlight>
                  <a:srgbClr val="FFFFFF"/>
                </a:highlight>
              </a:rPr>
              <a:t>0</a:t>
            </a:r>
            <a:r>
              <a:rPr lang="pt-BR" sz="1800" b="1" dirty="0">
                <a:solidFill>
                  <a:srgbClr val="000080"/>
                </a:solidFill>
                <a:highlight>
                  <a:srgbClr val="FFFFFF"/>
                </a:highlight>
              </a:rPr>
              <a:t>,</a:t>
            </a:r>
            <a:r>
              <a:rPr lang="pt-BR" sz="1800" dirty="0">
                <a:solidFill>
                  <a:srgbClr val="000000"/>
                </a:solidFill>
                <a:highlight>
                  <a:srgbClr val="FFFFFF"/>
                </a:highlight>
              </a:rPr>
              <a:t> </a:t>
            </a:r>
            <a:r>
              <a:rPr lang="pt-BR" sz="1800" dirty="0" err="1">
                <a:solidFill>
                  <a:srgbClr val="000000"/>
                </a:solidFill>
                <a:highlight>
                  <a:srgbClr val="FFFFFF"/>
                </a:highlight>
              </a:rPr>
              <a:t>sp</a:t>
            </a:r>
            <a:r>
              <a:rPr lang="pt-BR" sz="1800" b="1" dirty="0">
                <a:solidFill>
                  <a:srgbClr val="000080"/>
                </a:solidFill>
                <a:highlight>
                  <a:srgbClr val="FFFFFF"/>
                </a:highlight>
              </a:rPr>
              <a:t>);</a:t>
            </a:r>
          </a:p>
          <a:p>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dirty="0" err="1">
                <a:solidFill>
                  <a:srgbClr val="000000"/>
                </a:solidFill>
                <a:highlight>
                  <a:srgbClr val="FFFFFF"/>
                </a:highlight>
              </a:rPr>
              <a:t>vTaskDelayUntil</a:t>
            </a:r>
            <a:r>
              <a:rPr lang="pt-BR" sz="1800" b="1" dirty="0">
                <a:solidFill>
                  <a:srgbClr val="000080"/>
                </a:solidFill>
                <a:highlight>
                  <a:srgbClr val="FFFFFF"/>
                </a:highlight>
              </a:rPr>
              <a:t>(&amp;</a:t>
            </a:r>
            <a:r>
              <a:rPr lang="pt-BR" sz="1800" dirty="0" err="1">
                <a:solidFill>
                  <a:srgbClr val="000000"/>
                </a:solidFill>
                <a:highlight>
                  <a:srgbClr val="FFFFFF"/>
                </a:highlight>
              </a:rPr>
              <a:t>xLastWakeTime</a:t>
            </a:r>
            <a:r>
              <a:rPr lang="pt-BR" sz="1800" b="1" dirty="0">
                <a:solidFill>
                  <a:srgbClr val="000080"/>
                </a:solidFill>
                <a:highlight>
                  <a:srgbClr val="FFFFFF"/>
                </a:highlight>
              </a:rPr>
              <a:t>,</a:t>
            </a:r>
            <a:r>
              <a:rPr lang="pt-BR" sz="1800" dirty="0">
                <a:solidFill>
                  <a:srgbClr val="000000"/>
                </a:solidFill>
                <a:highlight>
                  <a:srgbClr val="FFFFFF"/>
                </a:highlight>
              </a:rPr>
              <a:t> </a:t>
            </a:r>
            <a:r>
              <a:rPr lang="pt-BR" sz="1800" dirty="0" err="1">
                <a:solidFill>
                  <a:srgbClr val="000000"/>
                </a:solidFill>
                <a:highlight>
                  <a:srgbClr val="FFFFFF"/>
                </a:highlight>
              </a:rPr>
              <a:t>xFrequency</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dirty="0">
                <a:solidFill>
                  <a:srgbClr val="000000"/>
                </a:solidFill>
                <a:highlight>
                  <a:srgbClr val="FFFFFF"/>
                </a:highlight>
              </a:rPr>
              <a:t>    </a:t>
            </a:r>
            <a:r>
              <a:rPr lang="pt-BR" sz="1800" b="1" dirty="0">
                <a:solidFill>
                  <a:srgbClr val="000080"/>
                </a:solidFill>
                <a:highlight>
                  <a:srgbClr val="FFFFFF"/>
                </a:highlight>
              </a:rPr>
              <a:t>}</a:t>
            </a:r>
            <a:endParaRPr lang="pt-BR" sz="1800" dirty="0">
              <a:solidFill>
                <a:srgbClr val="000000"/>
              </a:solidFill>
              <a:highlight>
                <a:srgbClr val="FFFFFF"/>
              </a:highlight>
            </a:endParaRPr>
          </a:p>
          <a:p>
            <a:r>
              <a:rPr lang="pt-BR" sz="1800" b="1" dirty="0">
                <a:solidFill>
                  <a:srgbClr val="000080"/>
                </a:solidFill>
                <a:highlight>
                  <a:srgbClr val="FFFFFF"/>
                </a:highlight>
              </a:rPr>
              <a:t>}</a:t>
            </a:r>
            <a:endParaRPr lang="pt-BR" sz="1800" dirty="0"/>
          </a:p>
        </p:txBody>
      </p:sp>
    </p:spTree>
    <p:extLst>
      <p:ext uri="{BB962C8B-B14F-4D97-AF65-F5344CB8AC3E}">
        <p14:creationId xmlns:p14="http://schemas.microsoft.com/office/powerpoint/2010/main" val="16904366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pt-BR" dirty="0"/>
              <a:t>Exercício</a:t>
            </a:r>
          </a:p>
        </p:txBody>
      </p:sp>
      <p:sp>
        <p:nvSpPr>
          <p:cNvPr id="8" name="Espaço Reservado para Texto 7"/>
          <p:cNvSpPr>
            <a:spLocks noGrp="1"/>
          </p:cNvSpPr>
          <p:nvPr>
            <p:ph type="body" idx="1"/>
          </p:nvPr>
        </p:nvSpPr>
        <p:spPr/>
        <p:txBody>
          <a:bodyPr/>
          <a:lstStyle/>
          <a:p>
            <a:r>
              <a:rPr lang="pt-BR" dirty="0"/>
              <a:t>PID digital funciona?</a:t>
            </a:r>
          </a:p>
        </p:txBody>
      </p:sp>
    </p:spTree>
    <p:extLst>
      <p:ext uri="{BB962C8B-B14F-4D97-AF65-F5344CB8AC3E}">
        <p14:creationId xmlns:p14="http://schemas.microsoft.com/office/powerpoint/2010/main" val="5781185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31F89C7-39A9-416F-8602-0D035CA38D01}"/>
              </a:ext>
            </a:extLst>
          </p:cNvPr>
          <p:cNvSpPr>
            <a:spLocks noGrp="1"/>
          </p:cNvSpPr>
          <p:nvPr>
            <p:ph type="title"/>
          </p:nvPr>
        </p:nvSpPr>
        <p:spPr/>
        <p:txBody>
          <a:bodyPr/>
          <a:lstStyle/>
          <a:p>
            <a:r>
              <a:rPr lang="pt-BR" dirty="0"/>
              <a:t>Extras</a:t>
            </a:r>
          </a:p>
        </p:txBody>
      </p:sp>
      <p:sp>
        <p:nvSpPr>
          <p:cNvPr id="5" name="Espaço Reservado para Texto 4">
            <a:extLst>
              <a:ext uri="{FF2B5EF4-FFF2-40B4-BE49-F238E27FC236}">
                <a16:creationId xmlns:a16="http://schemas.microsoft.com/office/drawing/2014/main" id="{DC0A7CB8-851C-4586-BB4C-1D7BC458A5BF}"/>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88955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Multitasking</a:t>
            </a:r>
            <a:r>
              <a:rPr lang="pt-BR" dirty="0"/>
              <a:t> cooperativo</a:t>
            </a:r>
          </a:p>
        </p:txBody>
      </p:sp>
      <p:sp>
        <p:nvSpPr>
          <p:cNvPr id="213" name="Freeform 5"/>
          <p:cNvSpPr>
            <a:spLocks/>
          </p:cNvSpPr>
          <p:nvPr/>
        </p:nvSpPr>
        <p:spPr bwMode="auto">
          <a:xfrm>
            <a:off x="864091" y="1594131"/>
            <a:ext cx="1206070" cy="120607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33C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238" name="Rectangle 30"/>
          <p:cNvSpPr>
            <a:spLocks noChangeArrowheads="1"/>
          </p:cNvSpPr>
          <p:nvPr/>
        </p:nvSpPr>
        <p:spPr bwMode="auto">
          <a:xfrm>
            <a:off x="1139967" y="2039776"/>
            <a:ext cx="686151"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Inicio</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39" name="Freeform 31"/>
          <p:cNvSpPr>
            <a:spLocks/>
          </p:cNvSpPr>
          <p:nvPr/>
        </p:nvSpPr>
        <p:spPr bwMode="auto">
          <a:xfrm>
            <a:off x="3322211" y="2496031"/>
            <a:ext cx="1206070" cy="1202533"/>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EB6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264" name="Rectangle 56"/>
          <p:cNvSpPr>
            <a:spLocks noChangeArrowheads="1"/>
          </p:cNvSpPr>
          <p:nvPr/>
        </p:nvSpPr>
        <p:spPr bwMode="auto">
          <a:xfrm>
            <a:off x="3721876" y="2782517"/>
            <a:ext cx="424423"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65" name="Rectangle 57"/>
          <p:cNvSpPr>
            <a:spLocks noChangeArrowheads="1"/>
          </p:cNvSpPr>
          <p:nvPr/>
        </p:nvSpPr>
        <p:spPr bwMode="auto">
          <a:xfrm>
            <a:off x="3442464" y="3093761"/>
            <a:ext cx="1011543"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Liberation Sans" panose="020B0604020202020204" pitchFamily="34" charset="0"/>
              </a:rPr>
              <a:t>Teclado</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
        <p:nvSpPr>
          <p:cNvPr id="266" name="Freeform 58"/>
          <p:cNvSpPr>
            <a:spLocks/>
          </p:cNvSpPr>
          <p:nvPr/>
        </p:nvSpPr>
        <p:spPr bwMode="auto">
          <a:xfrm>
            <a:off x="1946371" y="3861260"/>
            <a:ext cx="1206070" cy="120607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291" name="Rectangle 83"/>
          <p:cNvSpPr>
            <a:spLocks noChangeArrowheads="1"/>
          </p:cNvSpPr>
          <p:nvPr/>
        </p:nvSpPr>
        <p:spPr bwMode="auto">
          <a:xfrm>
            <a:off x="2059551" y="4147746"/>
            <a:ext cx="1046911"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92" name="Rectangle 84"/>
          <p:cNvSpPr>
            <a:spLocks noChangeArrowheads="1"/>
          </p:cNvSpPr>
          <p:nvPr/>
        </p:nvSpPr>
        <p:spPr bwMode="auto">
          <a:xfrm>
            <a:off x="2098456" y="4462527"/>
            <a:ext cx="965563"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93" name="Freeform 85"/>
          <p:cNvSpPr>
            <a:spLocks/>
          </p:cNvSpPr>
          <p:nvPr/>
        </p:nvSpPr>
        <p:spPr bwMode="auto">
          <a:xfrm>
            <a:off x="6788336" y="3790523"/>
            <a:ext cx="1209607" cy="1202533"/>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00D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318" name="Rectangle 110"/>
          <p:cNvSpPr>
            <a:spLocks noChangeArrowheads="1"/>
          </p:cNvSpPr>
          <p:nvPr/>
        </p:nvSpPr>
        <p:spPr bwMode="auto">
          <a:xfrm>
            <a:off x="6887368" y="4077009"/>
            <a:ext cx="1061059"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Escreve</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19" name="Rectangle 111"/>
          <p:cNvSpPr>
            <a:spLocks noChangeArrowheads="1"/>
          </p:cNvSpPr>
          <p:nvPr/>
        </p:nvSpPr>
        <p:spPr bwMode="auto">
          <a:xfrm>
            <a:off x="7039453" y="4391789"/>
            <a:ext cx="753352"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Serial</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20" name="Freeform 112"/>
          <p:cNvSpPr>
            <a:spLocks/>
          </p:cNvSpPr>
          <p:nvPr/>
        </p:nvSpPr>
        <p:spPr bwMode="auto">
          <a:xfrm>
            <a:off x="5628245" y="5205268"/>
            <a:ext cx="1209607" cy="1206070"/>
          </a:xfrm>
          <a:custGeom>
            <a:avLst/>
            <a:gdLst>
              <a:gd name="T0" fmla="*/ 758 w 1516"/>
              <a:gd name="T1" fmla="*/ 1518 h 1518"/>
              <a:gd name="T2" fmla="*/ 379 w 1516"/>
              <a:gd name="T3" fmla="*/ 1416 h 1518"/>
              <a:gd name="T4" fmla="*/ 102 w 1516"/>
              <a:gd name="T5" fmla="*/ 1139 h 1518"/>
              <a:gd name="T6" fmla="*/ 0 w 1516"/>
              <a:gd name="T7" fmla="*/ 759 h 1518"/>
              <a:gd name="T8" fmla="*/ 102 w 1516"/>
              <a:gd name="T9" fmla="*/ 380 h 1518"/>
              <a:gd name="T10" fmla="*/ 379 w 1516"/>
              <a:gd name="T11" fmla="*/ 102 h 1518"/>
              <a:gd name="T12" fmla="*/ 758 w 1516"/>
              <a:gd name="T13" fmla="*/ 0 h 1518"/>
              <a:gd name="T14" fmla="*/ 1137 w 1516"/>
              <a:gd name="T15" fmla="*/ 102 h 1518"/>
              <a:gd name="T16" fmla="*/ 1414 w 1516"/>
              <a:gd name="T17" fmla="*/ 379 h 1518"/>
              <a:gd name="T18" fmla="*/ 1516 w 1516"/>
              <a:gd name="T19" fmla="*/ 759 h 1518"/>
              <a:gd name="T20" fmla="*/ 1414 w 1516"/>
              <a:gd name="T21" fmla="*/ 1138 h 1518"/>
              <a:gd name="T22" fmla="*/ 1137 w 1516"/>
              <a:gd name="T23" fmla="*/ 1416 h 1518"/>
              <a:gd name="T24" fmla="*/ 758 w 1516"/>
              <a:gd name="T25" fmla="*/ 1518 h 1518"/>
              <a:gd name="T26" fmla="*/ 758 w 1516"/>
              <a:gd name="T27" fmla="*/ 1518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8">
                <a:moveTo>
                  <a:pt x="758" y="1518"/>
                </a:moveTo>
                <a:cubicBezTo>
                  <a:pt x="618" y="1518"/>
                  <a:pt x="500" y="1486"/>
                  <a:pt x="379" y="1416"/>
                </a:cubicBezTo>
                <a:cubicBezTo>
                  <a:pt x="258" y="1346"/>
                  <a:pt x="171" y="1260"/>
                  <a:pt x="102" y="1139"/>
                </a:cubicBezTo>
                <a:cubicBezTo>
                  <a:pt x="32" y="1017"/>
                  <a:pt x="0" y="899"/>
                  <a:pt x="0" y="759"/>
                </a:cubicBezTo>
                <a:cubicBezTo>
                  <a:pt x="0" y="619"/>
                  <a:pt x="32" y="501"/>
                  <a:pt x="102" y="380"/>
                </a:cubicBezTo>
                <a:cubicBezTo>
                  <a:pt x="171" y="258"/>
                  <a:pt x="258" y="172"/>
                  <a:pt x="379" y="102"/>
                </a:cubicBezTo>
                <a:cubicBezTo>
                  <a:pt x="500" y="32"/>
                  <a:pt x="618" y="0"/>
                  <a:pt x="758" y="0"/>
                </a:cubicBezTo>
                <a:cubicBezTo>
                  <a:pt x="898" y="0"/>
                  <a:pt x="1016" y="32"/>
                  <a:pt x="1137" y="102"/>
                </a:cubicBezTo>
                <a:cubicBezTo>
                  <a:pt x="1258" y="172"/>
                  <a:pt x="1345" y="258"/>
                  <a:pt x="1414" y="379"/>
                </a:cubicBezTo>
                <a:cubicBezTo>
                  <a:pt x="1484" y="501"/>
                  <a:pt x="1516" y="619"/>
                  <a:pt x="1516" y="759"/>
                </a:cubicBezTo>
                <a:cubicBezTo>
                  <a:pt x="1516" y="899"/>
                  <a:pt x="1484" y="1017"/>
                  <a:pt x="1414" y="1138"/>
                </a:cubicBezTo>
                <a:cubicBezTo>
                  <a:pt x="1345" y="1260"/>
                  <a:pt x="1258" y="1346"/>
                  <a:pt x="1137" y="1416"/>
                </a:cubicBezTo>
                <a:cubicBezTo>
                  <a:pt x="1016" y="1486"/>
                  <a:pt x="898" y="1518"/>
                  <a:pt x="758" y="1518"/>
                </a:cubicBezTo>
                <a:lnTo>
                  <a:pt x="758" y="15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345" name="Rectangle 137"/>
          <p:cNvSpPr>
            <a:spLocks noChangeArrowheads="1"/>
          </p:cNvSpPr>
          <p:nvPr/>
        </p:nvSpPr>
        <p:spPr bwMode="auto">
          <a:xfrm>
            <a:off x="5741424" y="5495290"/>
            <a:ext cx="1046911"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46" name="Rectangle 138"/>
          <p:cNvSpPr>
            <a:spLocks noChangeArrowheads="1"/>
          </p:cNvSpPr>
          <p:nvPr/>
        </p:nvSpPr>
        <p:spPr bwMode="auto">
          <a:xfrm>
            <a:off x="5780330" y="5806534"/>
            <a:ext cx="965563"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47" name="Freeform 139"/>
          <p:cNvSpPr>
            <a:spLocks/>
          </p:cNvSpPr>
          <p:nvPr/>
        </p:nvSpPr>
        <p:spPr bwMode="auto">
          <a:xfrm>
            <a:off x="3308063" y="5360890"/>
            <a:ext cx="1206070" cy="1202533"/>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372" name="Rectangle 164"/>
          <p:cNvSpPr>
            <a:spLocks noChangeArrowheads="1"/>
          </p:cNvSpPr>
          <p:nvPr/>
        </p:nvSpPr>
        <p:spPr bwMode="auto">
          <a:xfrm>
            <a:off x="3311600" y="5802997"/>
            <a:ext cx="1255586"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 Serial</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73" name="Freeform 165"/>
          <p:cNvSpPr>
            <a:spLocks/>
          </p:cNvSpPr>
          <p:nvPr/>
        </p:nvSpPr>
        <p:spPr bwMode="auto">
          <a:xfrm>
            <a:off x="5507991" y="2478347"/>
            <a:ext cx="1206070" cy="120607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398" name="Rectangle 190"/>
          <p:cNvSpPr>
            <a:spLocks noChangeArrowheads="1"/>
          </p:cNvSpPr>
          <p:nvPr/>
        </p:nvSpPr>
        <p:spPr bwMode="auto">
          <a:xfrm>
            <a:off x="5617634" y="2764833"/>
            <a:ext cx="1046911"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399" name="Rectangle 191"/>
          <p:cNvSpPr>
            <a:spLocks noChangeArrowheads="1"/>
          </p:cNvSpPr>
          <p:nvPr/>
        </p:nvSpPr>
        <p:spPr bwMode="auto">
          <a:xfrm>
            <a:off x="5656540" y="3079614"/>
            <a:ext cx="965563" cy="3536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400" name="Freeform 192"/>
          <p:cNvSpPr>
            <a:spLocks/>
          </p:cNvSpPr>
          <p:nvPr/>
        </p:nvSpPr>
        <p:spPr bwMode="auto">
          <a:xfrm>
            <a:off x="2063088" y="2372241"/>
            <a:ext cx="923121" cy="304170"/>
          </a:xfrm>
          <a:custGeom>
            <a:avLst/>
            <a:gdLst>
              <a:gd name="T0" fmla="*/ 0 w 261"/>
              <a:gd name="T1" fmla="*/ 9 h 86"/>
              <a:gd name="T2" fmla="*/ 2 w 261"/>
              <a:gd name="T3" fmla="*/ 4 h 86"/>
              <a:gd name="T4" fmla="*/ 3 w 261"/>
              <a:gd name="T5" fmla="*/ 0 h 86"/>
              <a:gd name="T6" fmla="*/ 261 w 261"/>
              <a:gd name="T7" fmla="*/ 77 h 86"/>
              <a:gd name="T8" fmla="*/ 260 w 261"/>
              <a:gd name="T9" fmla="*/ 82 h 86"/>
              <a:gd name="T10" fmla="*/ 259 w 261"/>
              <a:gd name="T11" fmla="*/ 86 h 86"/>
              <a:gd name="T12" fmla="*/ 0 w 261"/>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261" h="86">
                <a:moveTo>
                  <a:pt x="0" y="9"/>
                </a:moveTo>
                <a:lnTo>
                  <a:pt x="2" y="4"/>
                </a:lnTo>
                <a:lnTo>
                  <a:pt x="3" y="0"/>
                </a:lnTo>
                <a:lnTo>
                  <a:pt x="261" y="77"/>
                </a:lnTo>
                <a:lnTo>
                  <a:pt x="260" y="82"/>
                </a:lnTo>
                <a:lnTo>
                  <a:pt x="259" y="8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1" name="Freeform 193"/>
          <p:cNvSpPr>
            <a:spLocks/>
          </p:cNvSpPr>
          <p:nvPr/>
        </p:nvSpPr>
        <p:spPr bwMode="auto">
          <a:xfrm>
            <a:off x="2919008" y="2510179"/>
            <a:ext cx="477476" cy="290023"/>
          </a:xfrm>
          <a:custGeom>
            <a:avLst/>
            <a:gdLst>
              <a:gd name="T0" fmla="*/ 135 w 135"/>
              <a:gd name="T1" fmla="*/ 78 h 82"/>
              <a:gd name="T2" fmla="*/ 25 w 135"/>
              <a:gd name="T3" fmla="*/ 0 h 82"/>
              <a:gd name="T4" fmla="*/ 0 w 135"/>
              <a:gd name="T5" fmla="*/ 82 h 82"/>
              <a:gd name="T6" fmla="*/ 135 w 135"/>
              <a:gd name="T7" fmla="*/ 78 h 82"/>
            </a:gdLst>
            <a:ahLst/>
            <a:cxnLst>
              <a:cxn ang="0">
                <a:pos x="T0" y="T1"/>
              </a:cxn>
              <a:cxn ang="0">
                <a:pos x="T2" y="T3"/>
              </a:cxn>
              <a:cxn ang="0">
                <a:pos x="T4" y="T5"/>
              </a:cxn>
              <a:cxn ang="0">
                <a:pos x="T6" y="T7"/>
              </a:cxn>
            </a:cxnLst>
            <a:rect l="0" t="0" r="r" b="b"/>
            <a:pathLst>
              <a:path w="135" h="82">
                <a:moveTo>
                  <a:pt x="135" y="78"/>
                </a:moveTo>
                <a:lnTo>
                  <a:pt x="25" y="0"/>
                </a:lnTo>
                <a:lnTo>
                  <a:pt x="0" y="82"/>
                </a:lnTo>
                <a:lnTo>
                  <a:pt x="135"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2" name="Freeform 194"/>
          <p:cNvSpPr>
            <a:spLocks/>
          </p:cNvSpPr>
          <p:nvPr/>
        </p:nvSpPr>
        <p:spPr bwMode="auto">
          <a:xfrm>
            <a:off x="3201957" y="3419152"/>
            <a:ext cx="208675" cy="226359"/>
          </a:xfrm>
          <a:custGeom>
            <a:avLst/>
            <a:gdLst>
              <a:gd name="T0" fmla="*/ 52 w 59"/>
              <a:gd name="T1" fmla="*/ 0 h 64"/>
              <a:gd name="T2" fmla="*/ 55 w 59"/>
              <a:gd name="T3" fmla="*/ 3 h 64"/>
              <a:gd name="T4" fmla="*/ 59 w 59"/>
              <a:gd name="T5" fmla="*/ 6 h 64"/>
              <a:gd name="T6" fmla="*/ 7 w 59"/>
              <a:gd name="T7" fmla="*/ 64 h 64"/>
              <a:gd name="T8" fmla="*/ 3 w 59"/>
              <a:gd name="T9" fmla="*/ 61 h 64"/>
              <a:gd name="T10" fmla="*/ 0 w 59"/>
              <a:gd name="T11" fmla="*/ 58 h 64"/>
              <a:gd name="T12" fmla="*/ 52 w 59"/>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9" h="64">
                <a:moveTo>
                  <a:pt x="52" y="0"/>
                </a:moveTo>
                <a:lnTo>
                  <a:pt x="55" y="3"/>
                </a:lnTo>
                <a:lnTo>
                  <a:pt x="59" y="6"/>
                </a:lnTo>
                <a:lnTo>
                  <a:pt x="7" y="64"/>
                </a:lnTo>
                <a:lnTo>
                  <a:pt x="3" y="61"/>
                </a:lnTo>
                <a:lnTo>
                  <a:pt x="0" y="58"/>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3" name="Freeform 195"/>
          <p:cNvSpPr>
            <a:spLocks/>
          </p:cNvSpPr>
          <p:nvPr/>
        </p:nvSpPr>
        <p:spPr bwMode="auto">
          <a:xfrm>
            <a:off x="2922545" y="3521721"/>
            <a:ext cx="417350" cy="435034"/>
          </a:xfrm>
          <a:custGeom>
            <a:avLst/>
            <a:gdLst>
              <a:gd name="T0" fmla="*/ 0 w 118"/>
              <a:gd name="T1" fmla="*/ 123 h 123"/>
              <a:gd name="T2" fmla="*/ 118 w 118"/>
              <a:gd name="T3" fmla="*/ 56 h 123"/>
              <a:gd name="T4" fmla="*/ 54 w 118"/>
              <a:gd name="T5" fmla="*/ 0 h 123"/>
              <a:gd name="T6" fmla="*/ 0 w 118"/>
              <a:gd name="T7" fmla="*/ 123 h 123"/>
            </a:gdLst>
            <a:ahLst/>
            <a:cxnLst>
              <a:cxn ang="0">
                <a:pos x="T0" y="T1"/>
              </a:cxn>
              <a:cxn ang="0">
                <a:pos x="T2" y="T3"/>
              </a:cxn>
              <a:cxn ang="0">
                <a:pos x="T4" y="T5"/>
              </a:cxn>
              <a:cxn ang="0">
                <a:pos x="T6" y="T7"/>
              </a:cxn>
            </a:cxnLst>
            <a:rect l="0" t="0" r="r" b="b"/>
            <a:pathLst>
              <a:path w="118" h="123">
                <a:moveTo>
                  <a:pt x="0" y="123"/>
                </a:moveTo>
                <a:lnTo>
                  <a:pt x="118" y="56"/>
                </a:lnTo>
                <a:lnTo>
                  <a:pt x="54" y="0"/>
                </a:lnTo>
                <a:lnTo>
                  <a:pt x="0"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4" name="Freeform 196"/>
          <p:cNvSpPr>
            <a:spLocks/>
          </p:cNvSpPr>
          <p:nvPr/>
        </p:nvSpPr>
        <p:spPr bwMode="auto">
          <a:xfrm>
            <a:off x="2607764" y="5053183"/>
            <a:ext cx="413813" cy="431497"/>
          </a:xfrm>
          <a:custGeom>
            <a:avLst/>
            <a:gdLst>
              <a:gd name="T0" fmla="*/ 0 w 117"/>
              <a:gd name="T1" fmla="*/ 7 h 122"/>
              <a:gd name="T2" fmla="*/ 4 w 117"/>
              <a:gd name="T3" fmla="*/ 3 h 122"/>
              <a:gd name="T4" fmla="*/ 7 w 117"/>
              <a:gd name="T5" fmla="*/ 0 h 122"/>
              <a:gd name="T6" fmla="*/ 117 w 117"/>
              <a:gd name="T7" fmla="*/ 116 h 122"/>
              <a:gd name="T8" fmla="*/ 114 w 117"/>
              <a:gd name="T9" fmla="*/ 119 h 122"/>
              <a:gd name="T10" fmla="*/ 110 w 117"/>
              <a:gd name="T11" fmla="*/ 122 h 122"/>
              <a:gd name="T12" fmla="*/ 0 w 117"/>
              <a:gd name="T13" fmla="*/ 7 h 122"/>
            </a:gdLst>
            <a:ahLst/>
            <a:cxnLst>
              <a:cxn ang="0">
                <a:pos x="T0" y="T1"/>
              </a:cxn>
              <a:cxn ang="0">
                <a:pos x="T2" y="T3"/>
              </a:cxn>
              <a:cxn ang="0">
                <a:pos x="T4" y="T5"/>
              </a:cxn>
              <a:cxn ang="0">
                <a:pos x="T6" y="T7"/>
              </a:cxn>
              <a:cxn ang="0">
                <a:pos x="T8" y="T9"/>
              </a:cxn>
              <a:cxn ang="0">
                <a:pos x="T10" y="T11"/>
              </a:cxn>
              <a:cxn ang="0">
                <a:pos x="T12" y="T13"/>
              </a:cxn>
            </a:cxnLst>
            <a:rect l="0" t="0" r="r" b="b"/>
            <a:pathLst>
              <a:path w="117" h="122">
                <a:moveTo>
                  <a:pt x="0" y="7"/>
                </a:moveTo>
                <a:lnTo>
                  <a:pt x="4" y="3"/>
                </a:lnTo>
                <a:lnTo>
                  <a:pt x="7" y="0"/>
                </a:lnTo>
                <a:lnTo>
                  <a:pt x="117" y="116"/>
                </a:lnTo>
                <a:lnTo>
                  <a:pt x="114" y="119"/>
                </a:lnTo>
                <a:lnTo>
                  <a:pt x="110" y="122"/>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5" name="Freeform 197"/>
          <p:cNvSpPr>
            <a:spLocks/>
          </p:cNvSpPr>
          <p:nvPr/>
        </p:nvSpPr>
        <p:spPr bwMode="auto">
          <a:xfrm>
            <a:off x="2887177" y="5353816"/>
            <a:ext cx="420887" cy="431497"/>
          </a:xfrm>
          <a:custGeom>
            <a:avLst/>
            <a:gdLst>
              <a:gd name="T0" fmla="*/ 119 w 119"/>
              <a:gd name="T1" fmla="*/ 122 h 122"/>
              <a:gd name="T2" fmla="*/ 62 w 119"/>
              <a:gd name="T3" fmla="*/ 0 h 122"/>
              <a:gd name="T4" fmla="*/ 0 w 119"/>
              <a:gd name="T5" fmla="*/ 59 h 122"/>
              <a:gd name="T6" fmla="*/ 119 w 119"/>
              <a:gd name="T7" fmla="*/ 122 h 122"/>
            </a:gdLst>
            <a:ahLst/>
            <a:cxnLst>
              <a:cxn ang="0">
                <a:pos x="T0" y="T1"/>
              </a:cxn>
              <a:cxn ang="0">
                <a:pos x="T2" y="T3"/>
              </a:cxn>
              <a:cxn ang="0">
                <a:pos x="T4" y="T5"/>
              </a:cxn>
              <a:cxn ang="0">
                <a:pos x="T6" y="T7"/>
              </a:cxn>
            </a:cxnLst>
            <a:rect l="0" t="0" r="r" b="b"/>
            <a:pathLst>
              <a:path w="119" h="122">
                <a:moveTo>
                  <a:pt x="119" y="122"/>
                </a:moveTo>
                <a:lnTo>
                  <a:pt x="62" y="0"/>
                </a:lnTo>
                <a:lnTo>
                  <a:pt x="0" y="59"/>
                </a:lnTo>
                <a:lnTo>
                  <a:pt x="11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6" name="Freeform 198"/>
          <p:cNvSpPr>
            <a:spLocks/>
          </p:cNvSpPr>
          <p:nvPr/>
        </p:nvSpPr>
        <p:spPr bwMode="auto">
          <a:xfrm>
            <a:off x="4514133" y="5958619"/>
            <a:ext cx="679078" cy="31832"/>
          </a:xfrm>
          <a:custGeom>
            <a:avLst/>
            <a:gdLst>
              <a:gd name="T0" fmla="*/ 0 w 192"/>
              <a:gd name="T1" fmla="*/ 9 h 9"/>
              <a:gd name="T2" fmla="*/ 0 w 192"/>
              <a:gd name="T3" fmla="*/ 4 h 9"/>
              <a:gd name="T4" fmla="*/ 0 w 192"/>
              <a:gd name="T5" fmla="*/ 0 h 9"/>
              <a:gd name="T6" fmla="*/ 192 w 192"/>
              <a:gd name="T7" fmla="*/ 0 h 9"/>
              <a:gd name="T8" fmla="*/ 192 w 192"/>
              <a:gd name="T9" fmla="*/ 4 h 9"/>
              <a:gd name="T10" fmla="*/ 192 w 192"/>
              <a:gd name="T11" fmla="*/ 9 h 9"/>
              <a:gd name="T12" fmla="*/ 0 w 19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2" h="9">
                <a:moveTo>
                  <a:pt x="0" y="9"/>
                </a:moveTo>
                <a:lnTo>
                  <a:pt x="0" y="4"/>
                </a:lnTo>
                <a:lnTo>
                  <a:pt x="0" y="0"/>
                </a:lnTo>
                <a:lnTo>
                  <a:pt x="192" y="0"/>
                </a:lnTo>
                <a:lnTo>
                  <a:pt x="192" y="4"/>
                </a:lnTo>
                <a:lnTo>
                  <a:pt x="192"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7" name="Freeform 199"/>
          <p:cNvSpPr>
            <a:spLocks/>
          </p:cNvSpPr>
          <p:nvPr/>
        </p:nvSpPr>
        <p:spPr bwMode="auto">
          <a:xfrm>
            <a:off x="5175526" y="5824219"/>
            <a:ext cx="452718" cy="300633"/>
          </a:xfrm>
          <a:custGeom>
            <a:avLst/>
            <a:gdLst>
              <a:gd name="T0" fmla="*/ 128 w 128"/>
              <a:gd name="T1" fmla="*/ 42 h 85"/>
              <a:gd name="T2" fmla="*/ 0 w 128"/>
              <a:gd name="T3" fmla="*/ 0 h 85"/>
              <a:gd name="T4" fmla="*/ 0 w 128"/>
              <a:gd name="T5" fmla="*/ 85 h 85"/>
              <a:gd name="T6" fmla="*/ 128 w 128"/>
              <a:gd name="T7" fmla="*/ 42 h 85"/>
            </a:gdLst>
            <a:ahLst/>
            <a:cxnLst>
              <a:cxn ang="0">
                <a:pos x="T0" y="T1"/>
              </a:cxn>
              <a:cxn ang="0">
                <a:pos x="T2" y="T3"/>
              </a:cxn>
              <a:cxn ang="0">
                <a:pos x="T4" y="T5"/>
              </a:cxn>
              <a:cxn ang="0">
                <a:pos x="T6" y="T7"/>
              </a:cxn>
            </a:cxnLst>
            <a:rect l="0" t="0" r="r" b="b"/>
            <a:pathLst>
              <a:path w="128" h="85">
                <a:moveTo>
                  <a:pt x="128" y="42"/>
                </a:moveTo>
                <a:lnTo>
                  <a:pt x="0" y="0"/>
                </a:lnTo>
                <a:lnTo>
                  <a:pt x="0" y="85"/>
                </a:lnTo>
                <a:lnTo>
                  <a:pt x="128"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8" name="Freeform 200"/>
          <p:cNvSpPr>
            <a:spLocks/>
          </p:cNvSpPr>
          <p:nvPr/>
        </p:nvSpPr>
        <p:spPr bwMode="auto">
          <a:xfrm>
            <a:off x="6717598" y="5290152"/>
            <a:ext cx="176843" cy="176843"/>
          </a:xfrm>
          <a:custGeom>
            <a:avLst/>
            <a:gdLst>
              <a:gd name="T0" fmla="*/ 6 w 50"/>
              <a:gd name="T1" fmla="*/ 50 h 50"/>
              <a:gd name="T2" fmla="*/ 3 w 50"/>
              <a:gd name="T3" fmla="*/ 47 h 50"/>
              <a:gd name="T4" fmla="*/ 0 w 50"/>
              <a:gd name="T5" fmla="*/ 44 h 50"/>
              <a:gd name="T6" fmla="*/ 43 w 50"/>
              <a:gd name="T7" fmla="*/ 0 h 50"/>
              <a:gd name="T8" fmla="*/ 46 w 50"/>
              <a:gd name="T9" fmla="*/ 3 h 50"/>
              <a:gd name="T10" fmla="*/ 50 w 50"/>
              <a:gd name="T11" fmla="*/ 6 h 50"/>
              <a:gd name="T12" fmla="*/ 6 w 50"/>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6" y="50"/>
                </a:moveTo>
                <a:lnTo>
                  <a:pt x="3" y="47"/>
                </a:lnTo>
                <a:lnTo>
                  <a:pt x="0" y="44"/>
                </a:lnTo>
                <a:lnTo>
                  <a:pt x="43" y="0"/>
                </a:lnTo>
                <a:lnTo>
                  <a:pt x="46" y="3"/>
                </a:lnTo>
                <a:lnTo>
                  <a:pt x="50" y="6"/>
                </a:lnTo>
                <a:lnTo>
                  <a:pt x="6"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09" name="Freeform 201"/>
          <p:cNvSpPr>
            <a:spLocks/>
          </p:cNvSpPr>
          <p:nvPr/>
        </p:nvSpPr>
        <p:spPr bwMode="auto">
          <a:xfrm>
            <a:off x="6760041" y="4993056"/>
            <a:ext cx="424423" cy="427960"/>
          </a:xfrm>
          <a:custGeom>
            <a:avLst/>
            <a:gdLst>
              <a:gd name="T0" fmla="*/ 120 w 120"/>
              <a:gd name="T1" fmla="*/ 0 h 121"/>
              <a:gd name="T2" fmla="*/ 0 w 120"/>
              <a:gd name="T3" fmla="*/ 61 h 121"/>
              <a:gd name="T4" fmla="*/ 61 w 120"/>
              <a:gd name="T5" fmla="*/ 121 h 121"/>
              <a:gd name="T6" fmla="*/ 120 w 120"/>
              <a:gd name="T7" fmla="*/ 0 h 121"/>
            </a:gdLst>
            <a:ahLst/>
            <a:cxnLst>
              <a:cxn ang="0">
                <a:pos x="T0" y="T1"/>
              </a:cxn>
              <a:cxn ang="0">
                <a:pos x="T2" y="T3"/>
              </a:cxn>
              <a:cxn ang="0">
                <a:pos x="T4" y="T5"/>
              </a:cxn>
              <a:cxn ang="0">
                <a:pos x="T6" y="T7"/>
              </a:cxn>
            </a:cxnLst>
            <a:rect l="0" t="0" r="r" b="b"/>
            <a:pathLst>
              <a:path w="120" h="121">
                <a:moveTo>
                  <a:pt x="120" y="0"/>
                </a:moveTo>
                <a:lnTo>
                  <a:pt x="0" y="61"/>
                </a:lnTo>
                <a:lnTo>
                  <a:pt x="61" y="121"/>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10" name="Freeform 202"/>
          <p:cNvSpPr>
            <a:spLocks/>
          </p:cNvSpPr>
          <p:nvPr/>
        </p:nvSpPr>
        <p:spPr bwMode="auto">
          <a:xfrm>
            <a:off x="6876757" y="3726859"/>
            <a:ext cx="155622" cy="198064"/>
          </a:xfrm>
          <a:custGeom>
            <a:avLst/>
            <a:gdLst>
              <a:gd name="T0" fmla="*/ 44 w 44"/>
              <a:gd name="T1" fmla="*/ 51 h 56"/>
              <a:gd name="T2" fmla="*/ 40 w 44"/>
              <a:gd name="T3" fmla="*/ 54 h 56"/>
              <a:gd name="T4" fmla="*/ 37 w 44"/>
              <a:gd name="T5" fmla="*/ 56 h 56"/>
              <a:gd name="T6" fmla="*/ 0 w 44"/>
              <a:gd name="T7" fmla="*/ 5 h 56"/>
              <a:gd name="T8" fmla="*/ 4 w 44"/>
              <a:gd name="T9" fmla="*/ 3 h 56"/>
              <a:gd name="T10" fmla="*/ 8 w 44"/>
              <a:gd name="T11" fmla="*/ 0 h 56"/>
              <a:gd name="T12" fmla="*/ 44 w 44"/>
              <a:gd name="T13" fmla="*/ 51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51"/>
                </a:moveTo>
                <a:lnTo>
                  <a:pt x="40" y="54"/>
                </a:lnTo>
                <a:lnTo>
                  <a:pt x="37" y="56"/>
                </a:lnTo>
                <a:lnTo>
                  <a:pt x="0" y="5"/>
                </a:lnTo>
                <a:lnTo>
                  <a:pt x="4" y="3"/>
                </a:lnTo>
                <a:lnTo>
                  <a:pt x="8" y="0"/>
                </a:lnTo>
                <a:lnTo>
                  <a:pt x="4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11" name="Freeform 203"/>
          <p:cNvSpPr>
            <a:spLocks/>
          </p:cNvSpPr>
          <p:nvPr/>
        </p:nvSpPr>
        <p:spPr bwMode="auto">
          <a:xfrm>
            <a:off x="6636251" y="3383784"/>
            <a:ext cx="389055" cy="456255"/>
          </a:xfrm>
          <a:custGeom>
            <a:avLst/>
            <a:gdLst>
              <a:gd name="T0" fmla="*/ 0 w 110"/>
              <a:gd name="T1" fmla="*/ 0 h 129"/>
              <a:gd name="T2" fmla="*/ 40 w 110"/>
              <a:gd name="T3" fmla="*/ 129 h 129"/>
              <a:gd name="T4" fmla="*/ 110 w 110"/>
              <a:gd name="T5" fmla="*/ 79 h 129"/>
              <a:gd name="T6" fmla="*/ 0 w 110"/>
              <a:gd name="T7" fmla="*/ 0 h 129"/>
            </a:gdLst>
            <a:ahLst/>
            <a:cxnLst>
              <a:cxn ang="0">
                <a:pos x="T0" y="T1"/>
              </a:cxn>
              <a:cxn ang="0">
                <a:pos x="T2" y="T3"/>
              </a:cxn>
              <a:cxn ang="0">
                <a:pos x="T4" y="T5"/>
              </a:cxn>
              <a:cxn ang="0">
                <a:pos x="T6" y="T7"/>
              </a:cxn>
            </a:cxnLst>
            <a:rect l="0" t="0" r="r" b="b"/>
            <a:pathLst>
              <a:path w="110" h="129">
                <a:moveTo>
                  <a:pt x="0" y="0"/>
                </a:moveTo>
                <a:lnTo>
                  <a:pt x="40" y="129"/>
                </a:lnTo>
                <a:lnTo>
                  <a:pt x="110" y="7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412" name="Freeform 204"/>
          <p:cNvSpPr>
            <a:spLocks/>
          </p:cNvSpPr>
          <p:nvPr/>
        </p:nvSpPr>
        <p:spPr bwMode="auto">
          <a:xfrm>
            <a:off x="4963315" y="2945213"/>
            <a:ext cx="544677" cy="35369"/>
          </a:xfrm>
          <a:custGeom>
            <a:avLst/>
            <a:gdLst>
              <a:gd name="T0" fmla="*/ 154 w 154"/>
              <a:gd name="T1" fmla="*/ 0 h 10"/>
              <a:gd name="T2" fmla="*/ 154 w 154"/>
              <a:gd name="T3" fmla="*/ 5 h 10"/>
              <a:gd name="T4" fmla="*/ 154 w 154"/>
              <a:gd name="T5" fmla="*/ 10 h 10"/>
              <a:gd name="T6" fmla="*/ 0 w 154"/>
              <a:gd name="T7" fmla="*/ 10 h 10"/>
              <a:gd name="T8" fmla="*/ 0 w 154"/>
              <a:gd name="T9" fmla="*/ 5 h 10"/>
              <a:gd name="T10" fmla="*/ 0 w 154"/>
              <a:gd name="T11" fmla="*/ 0 h 10"/>
              <a:gd name="T12" fmla="*/ 154 w 15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4" h="10">
                <a:moveTo>
                  <a:pt x="154" y="0"/>
                </a:moveTo>
                <a:lnTo>
                  <a:pt x="154" y="5"/>
                </a:lnTo>
                <a:lnTo>
                  <a:pt x="154" y="10"/>
                </a:lnTo>
                <a:lnTo>
                  <a:pt x="0" y="10"/>
                </a:lnTo>
                <a:lnTo>
                  <a:pt x="0" y="5"/>
                </a:lnTo>
                <a:lnTo>
                  <a:pt x="0"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
        <p:nvSpPr>
          <p:cNvPr id="212" name="Freeform 206"/>
          <p:cNvSpPr>
            <a:spLocks/>
          </p:cNvSpPr>
          <p:nvPr/>
        </p:nvSpPr>
        <p:spPr bwMode="auto">
          <a:xfrm>
            <a:off x="4528281" y="2810812"/>
            <a:ext cx="452718" cy="304170"/>
          </a:xfrm>
          <a:custGeom>
            <a:avLst/>
            <a:gdLst>
              <a:gd name="T0" fmla="*/ 0 w 128"/>
              <a:gd name="T1" fmla="*/ 43 h 86"/>
              <a:gd name="T2" fmla="*/ 128 w 128"/>
              <a:gd name="T3" fmla="*/ 86 h 86"/>
              <a:gd name="T4" fmla="*/ 128 w 128"/>
              <a:gd name="T5" fmla="*/ 0 h 86"/>
              <a:gd name="T6" fmla="*/ 0 w 128"/>
              <a:gd name="T7" fmla="*/ 43 h 86"/>
            </a:gdLst>
            <a:ahLst/>
            <a:cxnLst>
              <a:cxn ang="0">
                <a:pos x="T0" y="T1"/>
              </a:cxn>
              <a:cxn ang="0">
                <a:pos x="T2" y="T3"/>
              </a:cxn>
              <a:cxn ang="0">
                <a:pos x="T4" y="T5"/>
              </a:cxn>
              <a:cxn ang="0">
                <a:pos x="T6" y="T7"/>
              </a:cxn>
            </a:cxnLst>
            <a:rect l="0" t="0" r="r" b="b"/>
            <a:pathLst>
              <a:path w="128" h="86">
                <a:moveTo>
                  <a:pt x="0" y="43"/>
                </a:moveTo>
                <a:lnTo>
                  <a:pt x="128" y="86"/>
                </a:lnTo>
                <a:lnTo>
                  <a:pt x="128" y="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sz="4400"/>
          </a:p>
        </p:txBody>
      </p:sp>
    </p:spTree>
    <p:extLst>
      <p:ext uri="{BB962C8B-B14F-4D97-AF65-F5344CB8AC3E}">
        <p14:creationId xmlns:p14="http://schemas.microsoft.com/office/powerpoint/2010/main" val="155753965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RECURSOS ONLINE</a:t>
            </a:r>
          </a:p>
        </p:txBody>
      </p:sp>
      <p:sp>
        <p:nvSpPr>
          <p:cNvPr id="3" name="Espaço Reservado para Conteúdo 2"/>
          <p:cNvSpPr>
            <a:spLocks noGrp="1"/>
          </p:cNvSpPr>
          <p:nvPr>
            <p:ph idx="1"/>
          </p:nvPr>
        </p:nvSpPr>
        <p:spPr/>
        <p:txBody>
          <a:bodyPr/>
          <a:lstStyle/>
          <a:p>
            <a:pPr lvl="0"/>
            <a:r>
              <a:rPr lang="pt-BR" dirty="0"/>
              <a:t>Site do projeto:</a:t>
            </a:r>
          </a:p>
          <a:p>
            <a:pPr lvl="1"/>
            <a:r>
              <a:rPr lang="pt-BR" dirty="0">
                <a:hlinkClick r:id="rId2"/>
              </a:rPr>
              <a:t>http://freertos.org</a:t>
            </a:r>
            <a:r>
              <a:rPr lang="pt-BR" dirty="0"/>
              <a:t> </a:t>
            </a:r>
          </a:p>
          <a:p>
            <a:pPr lvl="0"/>
            <a:r>
              <a:rPr lang="pt-BR" dirty="0"/>
              <a:t>Fórum do projeto:</a:t>
            </a:r>
          </a:p>
          <a:p>
            <a:pPr lvl="1"/>
            <a:r>
              <a:rPr lang="pt-BR" dirty="0">
                <a:hlinkClick r:id="rId3"/>
              </a:rPr>
              <a:t>http://sourceforge.net/p/freertos/discussion/</a:t>
            </a:r>
            <a:endParaRPr lang="pt-BR" dirty="0"/>
          </a:p>
          <a:p>
            <a:pPr lvl="0"/>
            <a:r>
              <a:rPr lang="pt-BR" dirty="0"/>
              <a:t>Blog do Sergio Prado:</a:t>
            </a:r>
          </a:p>
          <a:p>
            <a:pPr lvl="1"/>
            <a:r>
              <a:rPr lang="pt-BR" dirty="0">
                <a:hlinkClick r:id="rId4"/>
              </a:rPr>
              <a:t>http://sergioprado.org</a:t>
            </a:r>
            <a:r>
              <a:rPr lang="pt-BR" dirty="0"/>
              <a:t> </a:t>
            </a:r>
          </a:p>
          <a:p>
            <a:endParaRPr lang="pt-BR" dirty="0"/>
          </a:p>
        </p:txBody>
      </p:sp>
    </p:spTree>
    <p:extLst>
      <p:ext uri="{BB962C8B-B14F-4D97-AF65-F5344CB8AC3E}">
        <p14:creationId xmlns:p14="http://schemas.microsoft.com/office/powerpoint/2010/main" val="218720726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Conteúdo 9">
            <a:extLst>
              <a:ext uri="{FF2B5EF4-FFF2-40B4-BE49-F238E27FC236}">
                <a16:creationId xmlns:a16="http://schemas.microsoft.com/office/drawing/2014/main" id="{D4BB4166-F051-4260-A09D-8EB2C4C795A0}"/>
              </a:ext>
            </a:extLst>
          </p:cNvPr>
          <p:cNvSpPr>
            <a:spLocks noGrp="1"/>
          </p:cNvSpPr>
          <p:nvPr>
            <p:ph idx="1"/>
          </p:nvPr>
        </p:nvSpPr>
        <p:spPr/>
        <p:txBody>
          <a:bodyPr/>
          <a:lstStyle/>
          <a:p>
            <a:endParaRPr lang="pt-BR"/>
          </a:p>
        </p:txBody>
      </p:sp>
      <p:sp>
        <p:nvSpPr>
          <p:cNvPr id="2" name="Título 1"/>
          <p:cNvSpPr>
            <a:spLocks noGrp="1"/>
          </p:cNvSpPr>
          <p:nvPr>
            <p:ph type="title"/>
          </p:nvPr>
        </p:nvSpPr>
        <p:spPr/>
        <p:txBody>
          <a:bodyPr/>
          <a:lstStyle/>
          <a:p>
            <a:r>
              <a:rPr lang="pt-BR" dirty="0"/>
              <a:t>LIVROS FREERTOS</a:t>
            </a:r>
          </a:p>
        </p:txBody>
      </p:sp>
      <p:grpSp>
        <p:nvGrpSpPr>
          <p:cNvPr id="4" name="Group 23684"/>
          <p:cNvGrpSpPr/>
          <p:nvPr/>
        </p:nvGrpSpPr>
        <p:grpSpPr>
          <a:xfrm>
            <a:off x="1431925" y="1812925"/>
            <a:ext cx="6280151" cy="3232150"/>
            <a:chOff x="0" y="0"/>
            <a:chExt cx="6280151" cy="3232150"/>
          </a:xfrm>
        </p:grpSpPr>
        <p:pic>
          <p:nvPicPr>
            <p:cNvPr id="5" name="Picture 3013"/>
            <p:cNvPicPr/>
            <p:nvPr/>
          </p:nvPicPr>
          <p:blipFill>
            <a:blip r:embed="rId2"/>
            <a:stretch>
              <a:fillRect/>
            </a:stretch>
          </p:blipFill>
          <p:spPr>
            <a:xfrm>
              <a:off x="4119880" y="220980"/>
              <a:ext cx="2160271" cy="2796540"/>
            </a:xfrm>
            <a:prstGeom prst="rect">
              <a:avLst/>
            </a:prstGeom>
          </p:spPr>
        </p:pic>
        <p:pic>
          <p:nvPicPr>
            <p:cNvPr id="6" name="Picture 3015"/>
            <p:cNvPicPr/>
            <p:nvPr/>
          </p:nvPicPr>
          <p:blipFill>
            <a:blip r:embed="rId3"/>
            <a:stretch>
              <a:fillRect/>
            </a:stretch>
          </p:blipFill>
          <p:spPr>
            <a:xfrm>
              <a:off x="0" y="0"/>
              <a:ext cx="2519680" cy="3232150"/>
            </a:xfrm>
            <a:prstGeom prst="rect">
              <a:avLst/>
            </a:prstGeom>
          </p:spPr>
        </p:pic>
      </p:grpSp>
    </p:spTree>
    <p:extLst>
      <p:ext uri="{BB962C8B-B14F-4D97-AF65-F5344CB8AC3E}">
        <p14:creationId xmlns:p14="http://schemas.microsoft.com/office/powerpoint/2010/main" val="231986772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pt-BR" dirty="0"/>
              <a:t>OUTROS LIVROS</a:t>
            </a:r>
          </a:p>
        </p:txBody>
      </p:sp>
      <p:sp>
        <p:nvSpPr>
          <p:cNvPr id="3" name="Espaço Reservado para Conteúdo 2"/>
          <p:cNvSpPr>
            <a:spLocks noGrp="1"/>
          </p:cNvSpPr>
          <p:nvPr>
            <p:ph idx="1"/>
          </p:nvPr>
        </p:nvSpPr>
        <p:spPr/>
        <p:txBody>
          <a:bodyPr/>
          <a:lstStyle/>
          <a:p>
            <a:endParaRPr lang="pt-BR"/>
          </a:p>
        </p:txBody>
      </p:sp>
      <p:grpSp>
        <p:nvGrpSpPr>
          <p:cNvPr id="4" name="Group 23687"/>
          <p:cNvGrpSpPr/>
          <p:nvPr/>
        </p:nvGrpSpPr>
        <p:grpSpPr>
          <a:xfrm>
            <a:off x="1331595" y="1654175"/>
            <a:ext cx="6480810" cy="3549650"/>
            <a:chOff x="0" y="0"/>
            <a:chExt cx="6480810" cy="3549650"/>
          </a:xfrm>
        </p:grpSpPr>
        <p:pic>
          <p:nvPicPr>
            <p:cNvPr id="5" name="Picture 3031"/>
            <p:cNvPicPr/>
            <p:nvPr/>
          </p:nvPicPr>
          <p:blipFill>
            <a:blip r:embed="rId2"/>
            <a:stretch>
              <a:fillRect/>
            </a:stretch>
          </p:blipFill>
          <p:spPr>
            <a:xfrm>
              <a:off x="0" y="90170"/>
              <a:ext cx="2548890" cy="3162300"/>
            </a:xfrm>
            <a:prstGeom prst="rect">
              <a:avLst/>
            </a:prstGeom>
          </p:spPr>
        </p:pic>
        <p:pic>
          <p:nvPicPr>
            <p:cNvPr id="6" name="Picture 3033"/>
            <p:cNvPicPr/>
            <p:nvPr/>
          </p:nvPicPr>
          <p:blipFill>
            <a:blip r:embed="rId3"/>
            <a:stretch>
              <a:fillRect/>
            </a:stretch>
          </p:blipFill>
          <p:spPr>
            <a:xfrm>
              <a:off x="3180080" y="0"/>
              <a:ext cx="3300730" cy="3549650"/>
            </a:xfrm>
            <a:prstGeom prst="rect">
              <a:avLst/>
            </a:prstGeom>
          </p:spPr>
        </p:pic>
      </p:grpSp>
    </p:spTree>
    <p:extLst>
      <p:ext uri="{BB962C8B-B14F-4D97-AF65-F5344CB8AC3E}">
        <p14:creationId xmlns:p14="http://schemas.microsoft.com/office/powerpoint/2010/main" val="111944240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304800"/>
            <a:ext cx="7772400" cy="628650"/>
          </a:xfrm>
        </p:spPr>
        <p:txBody>
          <a:bodyPr/>
          <a:lstStyle/>
          <a:p>
            <a:r>
              <a:rPr lang="en-US" dirty="0"/>
              <a:t>LEGAL NOTICE</a:t>
            </a:r>
            <a:endParaRPr lang="pt-BR" dirty="0"/>
          </a:p>
        </p:txBody>
      </p:sp>
      <p:sp>
        <p:nvSpPr>
          <p:cNvPr id="3" name="Espaço Reservado para Conteúdo 2"/>
          <p:cNvSpPr>
            <a:spLocks noGrp="1"/>
          </p:cNvSpPr>
          <p:nvPr>
            <p:ph idx="1"/>
          </p:nvPr>
        </p:nvSpPr>
        <p:spPr/>
        <p:txBody>
          <a:bodyPr>
            <a:noAutofit/>
          </a:bodyPr>
          <a:lstStyle/>
          <a:p>
            <a:pPr marL="0" indent="0">
              <a:buNone/>
            </a:pPr>
            <a:r>
              <a:rPr lang="en-US" sz="900"/>
              <a:t>SOFTWARE: </a:t>
            </a:r>
            <a:endParaRPr lang="pt-BR" sz="900"/>
          </a:p>
          <a:p>
            <a:pPr marL="0" indent="0">
              <a:buNone/>
            </a:pPr>
            <a:r>
              <a:rPr lang="en-US" sz="900"/>
              <a:t>You may use Microchip software exclusively with Microchip products.  Further, use of Microchip software is subject to the copyright notices, disclaimers, and any license terms accompanying such software, whether set forth at the install of each program or posted in a header or text file.  </a:t>
            </a:r>
            <a:endParaRPr lang="pt-BR" sz="900"/>
          </a:p>
          <a:p>
            <a:pPr marL="0" indent="0">
              <a:buNone/>
            </a:pPr>
            <a:r>
              <a:rPr lang="en-US" sz="900"/>
              <a:t>Notwithstanding the above, certain components of software offered by Microchip and 3rd parties may be covered by “open source” software licenses – which include licenses that require that the distributor make the software available in source code format.  To the extent required by such open source software licenses, the terms of such license will govern. </a:t>
            </a:r>
            <a:endParaRPr lang="pt-BR" sz="900"/>
          </a:p>
          <a:p>
            <a:pPr marL="0" indent="0">
              <a:buNone/>
            </a:pPr>
            <a:r>
              <a:rPr lang="en-US" sz="900"/>
              <a:t>NOTICE &amp; DISCLAIMER:  </a:t>
            </a:r>
            <a:endParaRPr lang="pt-BR" sz="900"/>
          </a:p>
          <a:p>
            <a:pPr marL="0" indent="0">
              <a:buNone/>
            </a:pPr>
            <a:r>
              <a:rPr lang="en-US" sz="900"/>
              <a:t>These materials and accompanying information (including, for example, any software, and references to 3rd party companies and 3rd party websites) are for informational purposes only and provided “AS IS.”  Microchip assumes no responsibility for statements made by 3rd party companies, or materials or information that such 3rd parties may provide.</a:t>
            </a:r>
            <a:endParaRPr lang="pt-BR" sz="900"/>
          </a:p>
          <a:p>
            <a:pPr marL="0" indent="0">
              <a:buNone/>
            </a:pPr>
            <a:r>
              <a:rPr lang="en-US" sz="900"/>
              <a:t>MICROCHIP DISCLAIMS ALL WARRANTIES, WHETHER EXPRESS, IMPLIED, OR STATUTORY, INCLUDING ANY IMPLIED WARRANTIES OF </a:t>
            </a:r>
            <a:endParaRPr lang="pt-BR" sz="900"/>
          </a:p>
          <a:p>
            <a:pPr marL="0" indent="0">
              <a:buNone/>
            </a:pPr>
            <a:r>
              <a:rPr lang="en-US" sz="900"/>
              <a:t>NONINFRINGEMENT, MERCHANTABILITY, AND FITNESS FOR A PARTICULAR PURPOSE.  IN NO EVENT WILL MICROCHIP BE LIABLE FOR ANY </a:t>
            </a:r>
            <a:endParaRPr lang="pt-BR" sz="900"/>
          </a:p>
          <a:p>
            <a:pPr marL="0" indent="0">
              <a:buNone/>
            </a:pPr>
            <a:r>
              <a:rPr lang="en-US" sz="900"/>
              <a:t>DIRECT OR INDIRECT, SPECIAL, PUNITIVE, INCIDENTAL, OR CONSEQUENTIAL LOSS, DAMAGE, COST, OR EXPENSE OF ANY KIND RELATED </a:t>
            </a:r>
            <a:endParaRPr lang="pt-BR" sz="900"/>
          </a:p>
          <a:p>
            <a:pPr marL="0" indent="0">
              <a:buNone/>
            </a:pPr>
            <a:r>
              <a:rPr lang="en-US" sz="900"/>
              <a:t>TO THESE MATERIALS OR ACCOMPANYING INFORMATION PROVIDED TO YOU BY MICROCHIP OR OTHER THIRD PARTIES, EVEN IF MICROCHIP HAS BEEN ADVISED OF THE POSSIBLITY OF SUCH DAMAGES OR THE DAMAGES ARE FORESEEABLE. PLEASE BE AWARE THAT IMPLEMENTATION OF INTELLECTUAL PROPERTY PRESENTED HERE MAY REQUIRE A LICENSE FROM THIRD PARTIES.</a:t>
            </a:r>
            <a:endParaRPr lang="pt-BR" sz="900"/>
          </a:p>
          <a:p>
            <a:pPr marL="0" indent="0">
              <a:buNone/>
            </a:pPr>
            <a:r>
              <a:rPr lang="en-US" sz="900"/>
              <a:t>TRADEMARKS: </a:t>
            </a:r>
            <a:endParaRPr lang="pt-BR" sz="900"/>
          </a:p>
          <a:p>
            <a:pPr marL="0" indent="0">
              <a:buNone/>
            </a:pPr>
            <a:r>
              <a:rPr lang="en-US" sz="900"/>
              <a:t>The Microchip name and logo, the Microchip logo, dsPIC, FlashFlex, flexPWR, JukeBlox, KeeLoq, KeeLoq logo, Kleer, LANCheck, MediaLB, MOST, MOST logo, MPLAB, OptoLyzer, PIC, PICSTART, PIC32 logo, RightTouch, SpyNIC, SST, SST Logo, SuperFlash and UNI/O are registered trademarks of Microchip Technology Incorporated in the U.S.A. and other countries.</a:t>
            </a:r>
            <a:endParaRPr lang="pt-BR" sz="900"/>
          </a:p>
          <a:p>
            <a:pPr marL="0" indent="0">
              <a:buNone/>
            </a:pPr>
            <a:r>
              <a:rPr lang="en-US" sz="900"/>
              <a:t>The Embedded Control Solutions Company and mTouch are registered trademarks of Microchip Technology Incorporated in the U.S.A.</a:t>
            </a:r>
            <a:endParaRPr lang="pt-BR" sz="900"/>
          </a:p>
          <a:p>
            <a:pPr marL="0" indent="0">
              <a:buNone/>
            </a:pPr>
            <a:r>
              <a:rPr lang="en-US" sz="900"/>
              <a:t>Analog-for-the-Digital Age, BodyCom, chipKIT, chipKIT logo, CodeGuard, dsPICDEM, dsPICDEM.net, ECAN, In‑Circuit Serial Programming, ICSP, Inter-</a:t>
            </a:r>
            <a:endParaRPr lang="pt-BR" sz="900"/>
          </a:p>
          <a:p>
            <a:pPr marL="0" indent="0">
              <a:buNone/>
            </a:pPr>
            <a:r>
              <a:rPr lang="en-US" sz="900"/>
              <a:t>Chip Connectivity, KleerNet, KleerNet logo, MiWi, MPASM, MPF, MPLAB Certified logo, MPLIB, MPLINK, MultiTRAK, NetDetach, Omniscient Code Generation, PICDEM, PICDEM.net, PICkit, PICtail, RightTouch logo, REAL ICE, SQI, Serial Quad I/O, Total Endurance, TSHARC, USBCheck, VariSense, ViewSpan, WiperLock, Wireless DNA, and ZENA are trademarks of Microchip Technology Incorporated in the U.S.A. and other countries.</a:t>
            </a:r>
            <a:endParaRPr lang="pt-BR" sz="900"/>
          </a:p>
          <a:p>
            <a:pPr marL="0" indent="0">
              <a:buNone/>
            </a:pPr>
            <a:r>
              <a:rPr lang="en-US" sz="900"/>
              <a:t>SQTP is a service mark of Microchip Technology Incorporated in the U.S.A.</a:t>
            </a:r>
            <a:endParaRPr lang="pt-BR" sz="900"/>
          </a:p>
          <a:p>
            <a:pPr marL="0" indent="0">
              <a:buNone/>
            </a:pPr>
            <a:r>
              <a:rPr lang="en-US" sz="900"/>
              <a:t>Silicon Storage Technology is a registered trademark of Microchip Technology Inc. in other countries.</a:t>
            </a:r>
            <a:endParaRPr lang="pt-BR" sz="900"/>
          </a:p>
          <a:p>
            <a:pPr marL="0" indent="0">
              <a:buNone/>
            </a:pPr>
            <a:r>
              <a:rPr lang="en-US" sz="900"/>
              <a:t>GestIC is a registered trademarks of Microchip Technology Germany II GmbH &amp; Co. KG, a subsidiary of Microchip Technology Inc., in other countries. All other trademarks mentioned herein are property of their respective companies.</a:t>
            </a:r>
            <a:endParaRPr lang="pt-BR" sz="900"/>
          </a:p>
          <a:p>
            <a:pPr marL="0" indent="0">
              <a:buNone/>
            </a:pPr>
            <a:r>
              <a:rPr lang="en-US" sz="900"/>
              <a:t>© 2015, Microchip Technology Incorporated, All Rights Reserved.</a:t>
            </a:r>
            <a:endParaRPr lang="pt-BR" sz="900"/>
          </a:p>
          <a:p>
            <a:pPr marL="0" indent="0">
              <a:buNone/>
            </a:pPr>
            <a:endParaRPr lang="pt-BR" sz="900" dirty="0"/>
          </a:p>
        </p:txBody>
      </p:sp>
    </p:spTree>
    <p:extLst>
      <p:ext uri="{BB962C8B-B14F-4D97-AF65-F5344CB8AC3E}">
        <p14:creationId xmlns:p14="http://schemas.microsoft.com/office/powerpoint/2010/main" val="345851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Cada ciclo representa um estado do sistema, a tarefa atualmente em execução</a:t>
            </a:r>
          </a:p>
          <a:p>
            <a:r>
              <a:rPr lang="pt-BR" dirty="0"/>
              <a:t>Após a fase de inicialização, o sistema entra num ciclo</a:t>
            </a:r>
          </a:p>
          <a:p>
            <a:r>
              <a:rPr lang="pt-BR" dirty="0"/>
              <a:t>A transposição da máquina de estados para linguagem C pode ser feita de modo simples através da estrutura Switch-Case</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356281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ço Reservado para Texto 12">
            <a:extLst>
              <a:ext uri="{FF2B5EF4-FFF2-40B4-BE49-F238E27FC236}">
                <a16:creationId xmlns:a16="http://schemas.microsoft.com/office/drawing/2014/main" id="{97DA6CCB-3382-4D7B-924A-87FC6F26F56A}"/>
              </a:ext>
            </a:extLst>
          </p:cNvPr>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main</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char</a:t>
            </a:r>
            <a:r>
              <a:rPr lang="pt-BR" dirty="0">
                <a:solidFill>
                  <a:srgbClr val="000000"/>
                </a:solidFill>
                <a:highlight>
                  <a:srgbClr val="FFFFFF"/>
                </a:highlight>
              </a:rPr>
              <a:t> 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//Inicializa...</a:t>
            </a: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//início do loop infinito</a:t>
            </a:r>
          </a:p>
          <a:p>
            <a:r>
              <a:rPr lang="pt-BR" dirty="0">
                <a:solidFill>
                  <a:srgbClr val="000000"/>
                </a:solidFill>
                <a:highlight>
                  <a:srgbClr val="FFFFFF"/>
                </a:highlight>
              </a:rPr>
              <a:t>   </a:t>
            </a:r>
            <a:r>
              <a:rPr lang="pt-BR" dirty="0">
                <a:solidFill>
                  <a:srgbClr val="008000"/>
                </a:solidFill>
                <a:highlight>
                  <a:srgbClr val="FFFFFF"/>
                </a:highlight>
              </a:rPr>
              <a:t>//******************** top-slot **********************</a:t>
            </a:r>
          </a:p>
          <a:p>
            <a:r>
              <a:rPr lang="pt-BR" dirty="0">
                <a:solidFill>
                  <a:srgbClr val="000000"/>
                </a:solidFill>
                <a:highlight>
                  <a:srgbClr val="FFFFFF"/>
                </a:highlight>
              </a:rPr>
              <a:t>   </a:t>
            </a:r>
            <a:r>
              <a:rPr lang="pt-BR" dirty="0">
                <a:solidFill>
                  <a:srgbClr val="008000"/>
                </a:solidFill>
                <a:highlight>
                  <a:srgbClr val="FFFFFF"/>
                </a:highlight>
              </a:rPr>
              <a:t>//*********** início da máquina de estado ************</a:t>
            </a:r>
          </a:p>
          <a:p>
            <a:r>
              <a:rPr lang="pt-BR" dirty="0">
                <a:solidFill>
                  <a:srgbClr val="000000"/>
                </a:solidFill>
                <a:highlight>
                  <a:srgbClr val="FFFFFF"/>
                </a:highlight>
              </a:rPr>
              <a:t>     </a:t>
            </a:r>
            <a:r>
              <a:rPr lang="pt-BR" b="1" dirty="0">
                <a:solidFill>
                  <a:srgbClr val="0000FF"/>
                </a:solidFill>
                <a:highlight>
                  <a:srgbClr val="FFFFFF"/>
                </a:highlight>
              </a:rPr>
              <a:t>switch</a:t>
            </a:r>
            <a:r>
              <a:rPr lang="pt-BR" b="1" dirty="0">
                <a:solidFill>
                  <a:srgbClr val="000080"/>
                </a:solidFill>
                <a:highlight>
                  <a:srgbClr val="FFFFFF"/>
                </a:highlight>
              </a:rPr>
              <a:t>(</a:t>
            </a:r>
            <a:r>
              <a:rPr lang="pt-BR" dirty="0">
                <a:solidFill>
                  <a:srgbClr val="000000"/>
                </a:solidFill>
                <a:highlight>
                  <a:srgbClr val="FFFFFF"/>
                </a:highlight>
              </a:rPr>
              <a:t>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LeTeclado</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RecebeSerial</a:t>
            </a:r>
            <a:r>
              <a:rPr lang="pt-BR" b="1" dirty="0">
                <a:solidFill>
                  <a:srgbClr val="000080"/>
                </a:solidFill>
                <a:highlight>
                  <a:srgbClr val="FFFFFF"/>
                </a:highlight>
              </a:rPr>
              <a:t>(); </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3</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4</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4</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5</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5</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default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fim da máquina de estado **************</a:t>
            </a: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bottom</a:t>
            </a:r>
            <a:r>
              <a:rPr lang="pt-BR" dirty="0">
                <a:solidFill>
                  <a:srgbClr val="008000"/>
                </a:solidFill>
                <a:highlight>
                  <a:srgbClr val="FFFFFF"/>
                </a:highlight>
              </a:rPr>
              <a:t>-slot *********************</a:t>
            </a:r>
          </a:p>
          <a:p>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//fim loop infinito (!?)</a:t>
            </a: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9" name="Título 8">
            <a:extLst>
              <a:ext uri="{FF2B5EF4-FFF2-40B4-BE49-F238E27FC236}">
                <a16:creationId xmlns:a16="http://schemas.microsoft.com/office/drawing/2014/main" id="{663646E2-565E-460A-9AEC-979E6FD6B4F7}"/>
              </a:ext>
            </a:extLst>
          </p:cNvPr>
          <p:cNvSpPr>
            <a:spLocks noGrp="1"/>
          </p:cNvSpPr>
          <p:nvPr>
            <p:ph type="title"/>
          </p:nvPr>
        </p:nvSpPr>
        <p:spPr/>
        <p:txBody>
          <a:bodyPr/>
          <a:lstStyle/>
          <a:p>
            <a:r>
              <a:rPr lang="pt-BR" dirty="0"/>
              <a:t>Máquina de estados em C</a:t>
            </a:r>
          </a:p>
        </p:txBody>
      </p:sp>
    </p:spTree>
    <p:extLst>
      <p:ext uri="{BB962C8B-B14F-4D97-AF65-F5344CB8AC3E}">
        <p14:creationId xmlns:p14="http://schemas.microsoft.com/office/powerpoint/2010/main" val="357920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Deve-se notar que foram criadas três áreas dentro de cada ciclo</a:t>
            </a:r>
          </a:p>
          <a:p>
            <a:pPr lvl="1"/>
            <a:r>
              <a:rPr lang="pt-BR" dirty="0"/>
              <a:t>A máquina de estado</a:t>
            </a:r>
          </a:p>
          <a:p>
            <a:pPr lvl="1"/>
            <a:r>
              <a:rPr lang="pt-BR" dirty="0"/>
              <a:t>O top-slot</a:t>
            </a:r>
          </a:p>
          <a:p>
            <a:pPr lvl="1"/>
            <a:r>
              <a:rPr lang="pt-BR" dirty="0"/>
              <a:t>O </a:t>
            </a:r>
            <a:r>
              <a:rPr lang="pt-BR" dirty="0" err="1"/>
              <a:t>bottom</a:t>
            </a:r>
            <a:r>
              <a:rPr lang="pt-BR" dirty="0"/>
              <a:t>-slot</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120260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O aumento de tarefas se torna mais simples, basta adicionar outro slot com a função desejada</a:t>
            </a:r>
          </a:p>
          <a:p>
            <a:r>
              <a:rPr lang="pt-BR" dirty="0"/>
              <a:t>O </a:t>
            </a:r>
            <a:r>
              <a:rPr lang="pt-BR" i="1" dirty="0" err="1"/>
              <a:t>bottom</a:t>
            </a:r>
            <a:r>
              <a:rPr lang="pt-BR" dirty="0"/>
              <a:t> e </a:t>
            </a:r>
            <a:r>
              <a:rPr lang="pt-BR" i="1" dirty="0"/>
              <a:t>top</a:t>
            </a:r>
            <a:r>
              <a:rPr lang="pt-BR" dirty="0"/>
              <a:t> slots podem ser usados para tarefas que deveriam ser realizadas em todos os ciclos como a </a:t>
            </a:r>
            <a:r>
              <a:rPr lang="pt-BR" dirty="0" err="1"/>
              <a:t>AtualizaDisplay</a:t>
            </a:r>
            <a:r>
              <a:rPr lang="pt-BR" dirty="0"/>
              <a:t>() por exemplo</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3218344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main</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char</a:t>
            </a:r>
            <a:r>
              <a:rPr lang="pt-BR" dirty="0">
                <a:solidFill>
                  <a:srgbClr val="000000"/>
                </a:solidFill>
                <a:highlight>
                  <a:srgbClr val="FFFFFF"/>
                </a:highlight>
              </a:rPr>
              <a:t> 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//Inicializa...</a:t>
            </a: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//início do loop infinito</a:t>
            </a:r>
          </a:p>
          <a:p>
            <a:r>
              <a:rPr lang="pt-BR" dirty="0">
                <a:solidFill>
                  <a:srgbClr val="000000"/>
                </a:solidFill>
                <a:highlight>
                  <a:srgbClr val="FFFFFF"/>
                </a:highlight>
              </a:rPr>
              <a:t>   </a:t>
            </a:r>
            <a:r>
              <a:rPr lang="pt-BR" dirty="0">
                <a:solidFill>
                  <a:srgbClr val="008000"/>
                </a:solidFill>
                <a:highlight>
                  <a:srgbClr val="FFFFFF"/>
                </a:highlight>
              </a:rPr>
              <a:t>//****************** top-slot ********************</a:t>
            </a: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início da máquina de estado **********</a:t>
            </a:r>
          </a:p>
          <a:p>
            <a:r>
              <a:rPr lang="pt-BR" dirty="0">
                <a:solidFill>
                  <a:srgbClr val="000000"/>
                </a:solidFill>
                <a:highlight>
                  <a:srgbClr val="FFFFFF"/>
                </a:highlight>
              </a:rPr>
              <a:t>     </a:t>
            </a:r>
            <a:r>
              <a:rPr lang="pt-BR" b="1" dirty="0">
                <a:solidFill>
                  <a:srgbClr val="0000FF"/>
                </a:solidFill>
                <a:highlight>
                  <a:srgbClr val="FFFFFF"/>
                </a:highlight>
              </a:rPr>
              <a:t>switch</a:t>
            </a:r>
            <a:r>
              <a:rPr lang="pt-BR" b="1" dirty="0">
                <a:solidFill>
                  <a:srgbClr val="000080"/>
                </a:solidFill>
                <a:highlight>
                  <a:srgbClr val="FFFFFF"/>
                </a:highlight>
              </a:rPr>
              <a:t>(</a:t>
            </a:r>
            <a:r>
              <a:rPr lang="pt-BR" dirty="0">
                <a:solidFill>
                  <a:srgbClr val="000000"/>
                </a:solidFill>
                <a:highlight>
                  <a:srgbClr val="FFFFFF"/>
                </a:highlight>
              </a:rPr>
              <a:t>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LeTeclado</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RecebeSerial</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default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fim da máquina de estado ************</a:t>
            </a:r>
          </a:p>
          <a:p>
            <a:r>
              <a:rPr lang="pt-BR" dirty="0">
                <a:solidFill>
                  <a:srgbClr val="000000"/>
                </a:solidFill>
                <a:highlight>
                  <a:srgbClr val="FFFFFF"/>
                </a:highlight>
              </a:rPr>
              <a:t>   </a:t>
            </a:r>
            <a:r>
              <a:rPr lang="pt-BR" dirty="0">
                <a:solidFill>
                  <a:srgbClr val="008000"/>
                </a:solidFill>
                <a:highlight>
                  <a:srgbClr val="FFFFFF"/>
                </a:highlight>
              </a:rPr>
              <a:t>//**************** </a:t>
            </a:r>
            <a:r>
              <a:rPr lang="pt-BR" dirty="0" err="1">
                <a:solidFill>
                  <a:srgbClr val="008000"/>
                </a:solidFill>
                <a:highlight>
                  <a:srgbClr val="FFFFFF"/>
                </a:highlight>
              </a:rPr>
              <a:t>bottom</a:t>
            </a:r>
            <a:r>
              <a:rPr lang="pt-BR" dirty="0">
                <a:solidFill>
                  <a:srgbClr val="008000"/>
                </a:solidFill>
                <a:highlight>
                  <a:srgbClr val="FFFFFF"/>
                </a:highlight>
              </a:rPr>
              <a:t>-slot *******************</a:t>
            </a:r>
          </a:p>
          <a:p>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//fim loop infinito (!?)</a:t>
            </a: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4" name="Título 3">
            <a:extLst>
              <a:ext uri="{FF2B5EF4-FFF2-40B4-BE49-F238E27FC236}">
                <a16:creationId xmlns:a16="http://schemas.microsoft.com/office/drawing/2014/main" id="{214811A1-B498-4016-A23C-BCC0E1C0A4E2}"/>
              </a:ext>
            </a:extLst>
          </p:cNvPr>
          <p:cNvSpPr>
            <a:spLocks noGrp="1"/>
          </p:cNvSpPr>
          <p:nvPr>
            <p:ph type="title"/>
          </p:nvPr>
        </p:nvSpPr>
        <p:spPr/>
        <p:txBody>
          <a:bodyPr/>
          <a:lstStyle/>
          <a:p>
            <a:r>
              <a:rPr lang="pt-BR" dirty="0"/>
              <a:t>Máquina de estados utilizando top slot</a:t>
            </a:r>
          </a:p>
        </p:txBody>
      </p:sp>
    </p:spTree>
    <p:extLst>
      <p:ext uri="{BB962C8B-B14F-4D97-AF65-F5344CB8AC3E}">
        <p14:creationId xmlns:p14="http://schemas.microsoft.com/office/powerpoint/2010/main" val="248428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Após a fase de inicialização, o sistema entra num ciclo</a:t>
            </a:r>
          </a:p>
          <a:p>
            <a:r>
              <a:rPr lang="pt-BR" dirty="0"/>
              <a:t>No entanto é possível que a saída de um estado seja baseada em alguma condição gerando mais de um caminho de saída. </a:t>
            </a:r>
          </a:p>
          <a:p>
            <a:r>
              <a:rPr lang="pt-BR" dirty="0"/>
              <a:t>Exemplo:</a:t>
            </a:r>
          </a:p>
          <a:p>
            <a:pPr lvl="1"/>
            <a:r>
              <a:rPr lang="pt-BR" dirty="0"/>
              <a:t>Alterar a estrutura anterior para que a escrita da serial só aconteça quando houver algum comando, do teclado ou da serial.</a:t>
            </a:r>
          </a:p>
        </p:txBody>
      </p:sp>
      <p:sp>
        <p:nvSpPr>
          <p:cNvPr id="2" name="Título 1"/>
          <p:cNvSpPr>
            <a:spLocks noGrp="1"/>
          </p:cNvSpPr>
          <p:nvPr>
            <p:ph type="title"/>
          </p:nvPr>
        </p:nvSpPr>
        <p:spPr/>
        <p:txBody>
          <a:bodyPr/>
          <a:lstStyle/>
          <a:p>
            <a:r>
              <a:rPr lang="pt-BR" dirty="0" err="1"/>
              <a:t>Multitasking</a:t>
            </a:r>
            <a:r>
              <a:rPr lang="pt-BR" dirty="0"/>
              <a:t> cooperativo</a:t>
            </a:r>
          </a:p>
        </p:txBody>
      </p:sp>
    </p:spTree>
    <p:extLst>
      <p:ext uri="{BB962C8B-B14F-4D97-AF65-F5344CB8AC3E}">
        <p14:creationId xmlns:p14="http://schemas.microsoft.com/office/powerpoint/2010/main" val="4011208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Máquina de estado com decisão</a:t>
            </a:r>
          </a:p>
        </p:txBody>
      </p:sp>
      <p:sp>
        <p:nvSpPr>
          <p:cNvPr id="46" name="Freeform 5"/>
          <p:cNvSpPr>
            <a:spLocks/>
          </p:cNvSpPr>
          <p:nvPr/>
        </p:nvSpPr>
        <p:spPr bwMode="auto">
          <a:xfrm>
            <a:off x="1923375" y="2275191"/>
            <a:ext cx="337225" cy="305611"/>
          </a:xfrm>
          <a:custGeom>
            <a:avLst/>
            <a:gdLst>
              <a:gd name="T0" fmla="*/ 0 w 96"/>
              <a:gd name="T1" fmla="*/ 7 h 87"/>
              <a:gd name="T2" fmla="*/ 3 w 96"/>
              <a:gd name="T3" fmla="*/ 4 h 87"/>
              <a:gd name="T4" fmla="*/ 6 w 96"/>
              <a:gd name="T5" fmla="*/ 0 h 87"/>
              <a:gd name="T6" fmla="*/ 96 w 96"/>
              <a:gd name="T7" fmla="*/ 80 h 87"/>
              <a:gd name="T8" fmla="*/ 93 w 96"/>
              <a:gd name="T9" fmla="*/ 83 h 87"/>
              <a:gd name="T10" fmla="*/ 90 w 96"/>
              <a:gd name="T11" fmla="*/ 87 h 87"/>
              <a:gd name="T12" fmla="*/ 0 w 96"/>
              <a:gd name="T13" fmla="*/ 7 h 87"/>
            </a:gdLst>
            <a:ahLst/>
            <a:cxnLst>
              <a:cxn ang="0">
                <a:pos x="T0" y="T1"/>
              </a:cxn>
              <a:cxn ang="0">
                <a:pos x="T2" y="T3"/>
              </a:cxn>
              <a:cxn ang="0">
                <a:pos x="T4" y="T5"/>
              </a:cxn>
              <a:cxn ang="0">
                <a:pos x="T6" y="T7"/>
              </a:cxn>
              <a:cxn ang="0">
                <a:pos x="T8" y="T9"/>
              </a:cxn>
              <a:cxn ang="0">
                <a:pos x="T10" y="T11"/>
              </a:cxn>
              <a:cxn ang="0">
                <a:pos x="T12" y="T13"/>
              </a:cxn>
            </a:cxnLst>
            <a:rect l="0" t="0" r="r" b="b"/>
            <a:pathLst>
              <a:path w="96" h="87">
                <a:moveTo>
                  <a:pt x="0" y="7"/>
                </a:moveTo>
                <a:lnTo>
                  <a:pt x="3" y="4"/>
                </a:lnTo>
                <a:lnTo>
                  <a:pt x="6" y="0"/>
                </a:lnTo>
                <a:lnTo>
                  <a:pt x="96" y="80"/>
                </a:lnTo>
                <a:lnTo>
                  <a:pt x="93" y="83"/>
                </a:lnTo>
                <a:lnTo>
                  <a:pt x="90" y="8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47" name="Freeform 6"/>
          <p:cNvSpPr>
            <a:spLocks/>
          </p:cNvSpPr>
          <p:nvPr/>
        </p:nvSpPr>
        <p:spPr bwMode="auto">
          <a:xfrm>
            <a:off x="2134141" y="2443804"/>
            <a:ext cx="439096" cy="410994"/>
          </a:xfrm>
          <a:custGeom>
            <a:avLst/>
            <a:gdLst>
              <a:gd name="T0" fmla="*/ 125 w 125"/>
              <a:gd name="T1" fmla="*/ 117 h 117"/>
              <a:gd name="T2" fmla="*/ 57 w 125"/>
              <a:gd name="T3" fmla="*/ 0 h 117"/>
              <a:gd name="T4" fmla="*/ 0 w 125"/>
              <a:gd name="T5" fmla="*/ 64 h 117"/>
              <a:gd name="T6" fmla="*/ 125 w 125"/>
              <a:gd name="T7" fmla="*/ 117 h 117"/>
            </a:gdLst>
            <a:ahLst/>
            <a:cxnLst>
              <a:cxn ang="0">
                <a:pos x="T0" y="T1"/>
              </a:cxn>
              <a:cxn ang="0">
                <a:pos x="T2" y="T3"/>
              </a:cxn>
              <a:cxn ang="0">
                <a:pos x="T4" y="T5"/>
              </a:cxn>
              <a:cxn ang="0">
                <a:pos x="T6" y="T7"/>
              </a:cxn>
            </a:cxnLst>
            <a:rect l="0" t="0" r="r" b="b"/>
            <a:pathLst>
              <a:path w="125" h="117">
                <a:moveTo>
                  <a:pt x="125" y="117"/>
                </a:moveTo>
                <a:lnTo>
                  <a:pt x="57" y="0"/>
                </a:lnTo>
                <a:lnTo>
                  <a:pt x="0" y="64"/>
                </a:lnTo>
                <a:lnTo>
                  <a:pt x="125"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48" name="Freeform 7"/>
          <p:cNvSpPr>
            <a:spLocks/>
          </p:cNvSpPr>
          <p:nvPr/>
        </p:nvSpPr>
        <p:spPr bwMode="auto">
          <a:xfrm>
            <a:off x="2467854" y="3360636"/>
            <a:ext cx="196715" cy="214279"/>
          </a:xfrm>
          <a:custGeom>
            <a:avLst/>
            <a:gdLst>
              <a:gd name="T0" fmla="*/ 49 w 56"/>
              <a:gd name="T1" fmla="*/ 0 h 61"/>
              <a:gd name="T2" fmla="*/ 52 w 56"/>
              <a:gd name="T3" fmla="*/ 3 h 61"/>
              <a:gd name="T4" fmla="*/ 56 w 56"/>
              <a:gd name="T5" fmla="*/ 6 h 61"/>
              <a:gd name="T6" fmla="*/ 7 w 56"/>
              <a:gd name="T7" fmla="*/ 61 h 61"/>
              <a:gd name="T8" fmla="*/ 3 w 56"/>
              <a:gd name="T9" fmla="*/ 57 h 61"/>
              <a:gd name="T10" fmla="*/ 0 w 56"/>
              <a:gd name="T11" fmla="*/ 54 h 61"/>
              <a:gd name="T12" fmla="*/ 49 w 56"/>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56" h="61">
                <a:moveTo>
                  <a:pt x="49" y="0"/>
                </a:moveTo>
                <a:lnTo>
                  <a:pt x="52" y="3"/>
                </a:lnTo>
                <a:lnTo>
                  <a:pt x="56" y="6"/>
                </a:lnTo>
                <a:lnTo>
                  <a:pt x="7" y="61"/>
                </a:lnTo>
                <a:lnTo>
                  <a:pt x="3" y="57"/>
                </a:lnTo>
                <a:lnTo>
                  <a:pt x="0" y="54"/>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49" name="Freeform 8"/>
          <p:cNvSpPr>
            <a:spLocks/>
          </p:cNvSpPr>
          <p:nvPr/>
        </p:nvSpPr>
        <p:spPr bwMode="auto">
          <a:xfrm>
            <a:off x="2190345" y="3448455"/>
            <a:ext cx="414506" cy="435583"/>
          </a:xfrm>
          <a:custGeom>
            <a:avLst/>
            <a:gdLst>
              <a:gd name="T0" fmla="*/ 0 w 118"/>
              <a:gd name="T1" fmla="*/ 124 h 124"/>
              <a:gd name="T2" fmla="*/ 118 w 118"/>
              <a:gd name="T3" fmla="*/ 57 h 124"/>
              <a:gd name="T4" fmla="*/ 54 w 118"/>
              <a:gd name="T5" fmla="*/ 0 h 124"/>
              <a:gd name="T6" fmla="*/ 0 w 118"/>
              <a:gd name="T7" fmla="*/ 124 h 124"/>
            </a:gdLst>
            <a:ahLst/>
            <a:cxnLst>
              <a:cxn ang="0">
                <a:pos x="T0" y="T1"/>
              </a:cxn>
              <a:cxn ang="0">
                <a:pos x="T2" y="T3"/>
              </a:cxn>
              <a:cxn ang="0">
                <a:pos x="T4" y="T5"/>
              </a:cxn>
              <a:cxn ang="0">
                <a:pos x="T6" y="T7"/>
              </a:cxn>
            </a:cxnLst>
            <a:rect l="0" t="0" r="r" b="b"/>
            <a:pathLst>
              <a:path w="118" h="124">
                <a:moveTo>
                  <a:pt x="0" y="124"/>
                </a:moveTo>
                <a:lnTo>
                  <a:pt x="118" y="57"/>
                </a:lnTo>
                <a:lnTo>
                  <a:pt x="54" y="0"/>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0" name="Freeform 9"/>
          <p:cNvSpPr>
            <a:spLocks/>
          </p:cNvSpPr>
          <p:nvPr/>
        </p:nvSpPr>
        <p:spPr bwMode="auto">
          <a:xfrm>
            <a:off x="2165756" y="4821946"/>
            <a:ext cx="112408" cy="112409"/>
          </a:xfrm>
          <a:custGeom>
            <a:avLst/>
            <a:gdLst>
              <a:gd name="T0" fmla="*/ 0 w 32"/>
              <a:gd name="T1" fmla="*/ 7 h 32"/>
              <a:gd name="T2" fmla="*/ 3 w 32"/>
              <a:gd name="T3" fmla="*/ 3 h 32"/>
              <a:gd name="T4" fmla="*/ 6 w 32"/>
              <a:gd name="T5" fmla="*/ 0 h 32"/>
              <a:gd name="T6" fmla="*/ 32 w 32"/>
              <a:gd name="T7" fmla="*/ 26 h 32"/>
              <a:gd name="T8" fmla="*/ 29 w 32"/>
              <a:gd name="T9" fmla="*/ 29 h 32"/>
              <a:gd name="T10" fmla="*/ 26 w 32"/>
              <a:gd name="T11" fmla="*/ 32 h 32"/>
              <a:gd name="T12" fmla="*/ 0 w 32"/>
              <a:gd name="T13" fmla="*/ 7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0" y="7"/>
                </a:moveTo>
                <a:lnTo>
                  <a:pt x="3" y="3"/>
                </a:lnTo>
                <a:lnTo>
                  <a:pt x="6" y="0"/>
                </a:lnTo>
                <a:lnTo>
                  <a:pt x="32" y="26"/>
                </a:lnTo>
                <a:lnTo>
                  <a:pt x="29" y="29"/>
                </a:lnTo>
                <a:lnTo>
                  <a:pt x="26" y="32"/>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1" name="Freeform 10"/>
          <p:cNvSpPr>
            <a:spLocks/>
          </p:cNvSpPr>
          <p:nvPr/>
        </p:nvSpPr>
        <p:spPr bwMode="auto">
          <a:xfrm>
            <a:off x="2144680" y="4804382"/>
            <a:ext cx="428557" cy="425045"/>
          </a:xfrm>
          <a:custGeom>
            <a:avLst/>
            <a:gdLst>
              <a:gd name="T0" fmla="*/ 122 w 122"/>
              <a:gd name="T1" fmla="*/ 121 h 121"/>
              <a:gd name="T2" fmla="*/ 61 w 122"/>
              <a:gd name="T3" fmla="*/ 0 h 121"/>
              <a:gd name="T4" fmla="*/ 0 w 122"/>
              <a:gd name="T5" fmla="*/ 60 h 121"/>
              <a:gd name="T6" fmla="*/ 122 w 122"/>
              <a:gd name="T7" fmla="*/ 121 h 121"/>
            </a:gdLst>
            <a:ahLst/>
            <a:cxnLst>
              <a:cxn ang="0">
                <a:pos x="T0" y="T1"/>
              </a:cxn>
              <a:cxn ang="0">
                <a:pos x="T2" y="T3"/>
              </a:cxn>
              <a:cxn ang="0">
                <a:pos x="T4" y="T5"/>
              </a:cxn>
              <a:cxn ang="0">
                <a:pos x="T6" y="T7"/>
              </a:cxn>
            </a:cxnLst>
            <a:rect l="0" t="0" r="r" b="b"/>
            <a:pathLst>
              <a:path w="122" h="121">
                <a:moveTo>
                  <a:pt x="122" y="121"/>
                </a:moveTo>
                <a:lnTo>
                  <a:pt x="61" y="0"/>
                </a:lnTo>
                <a:lnTo>
                  <a:pt x="0" y="60"/>
                </a:lnTo>
                <a:lnTo>
                  <a:pt x="122"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2" name="Freeform 11"/>
          <p:cNvSpPr>
            <a:spLocks/>
          </p:cNvSpPr>
          <p:nvPr/>
        </p:nvSpPr>
        <p:spPr bwMode="auto">
          <a:xfrm>
            <a:off x="3683270" y="5531525"/>
            <a:ext cx="1549129" cy="31615"/>
          </a:xfrm>
          <a:custGeom>
            <a:avLst/>
            <a:gdLst>
              <a:gd name="T0" fmla="*/ 0 w 441"/>
              <a:gd name="T1" fmla="*/ 9 h 9"/>
              <a:gd name="T2" fmla="*/ 0 w 441"/>
              <a:gd name="T3" fmla="*/ 4 h 9"/>
              <a:gd name="T4" fmla="*/ 0 w 441"/>
              <a:gd name="T5" fmla="*/ 0 h 9"/>
              <a:gd name="T6" fmla="*/ 441 w 441"/>
              <a:gd name="T7" fmla="*/ 0 h 9"/>
              <a:gd name="T8" fmla="*/ 441 w 441"/>
              <a:gd name="T9" fmla="*/ 4 h 9"/>
              <a:gd name="T10" fmla="*/ 441 w 441"/>
              <a:gd name="T11" fmla="*/ 9 h 9"/>
              <a:gd name="T12" fmla="*/ 0 w 44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41" h="9">
                <a:moveTo>
                  <a:pt x="0" y="9"/>
                </a:moveTo>
                <a:lnTo>
                  <a:pt x="0" y="4"/>
                </a:lnTo>
                <a:lnTo>
                  <a:pt x="0" y="0"/>
                </a:lnTo>
                <a:lnTo>
                  <a:pt x="441" y="0"/>
                </a:lnTo>
                <a:lnTo>
                  <a:pt x="441" y="4"/>
                </a:lnTo>
                <a:lnTo>
                  <a:pt x="441"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3" name="Freeform 12"/>
          <p:cNvSpPr>
            <a:spLocks/>
          </p:cNvSpPr>
          <p:nvPr/>
        </p:nvSpPr>
        <p:spPr bwMode="auto">
          <a:xfrm>
            <a:off x="5211323" y="5394527"/>
            <a:ext cx="453147" cy="302098"/>
          </a:xfrm>
          <a:custGeom>
            <a:avLst/>
            <a:gdLst>
              <a:gd name="T0" fmla="*/ 129 w 129"/>
              <a:gd name="T1" fmla="*/ 43 h 86"/>
              <a:gd name="T2" fmla="*/ 0 w 129"/>
              <a:gd name="T3" fmla="*/ 0 h 86"/>
              <a:gd name="T4" fmla="*/ 0 w 129"/>
              <a:gd name="T5" fmla="*/ 86 h 86"/>
              <a:gd name="T6" fmla="*/ 129 w 129"/>
              <a:gd name="T7" fmla="*/ 43 h 86"/>
            </a:gdLst>
            <a:ahLst/>
            <a:cxnLst>
              <a:cxn ang="0">
                <a:pos x="T0" y="T1"/>
              </a:cxn>
              <a:cxn ang="0">
                <a:pos x="T2" y="T3"/>
              </a:cxn>
              <a:cxn ang="0">
                <a:pos x="T4" y="T5"/>
              </a:cxn>
              <a:cxn ang="0">
                <a:pos x="T6" y="T7"/>
              </a:cxn>
            </a:cxnLst>
            <a:rect l="0" t="0" r="r" b="b"/>
            <a:pathLst>
              <a:path w="129" h="86">
                <a:moveTo>
                  <a:pt x="129" y="43"/>
                </a:moveTo>
                <a:lnTo>
                  <a:pt x="0" y="0"/>
                </a:lnTo>
                <a:lnTo>
                  <a:pt x="0" y="86"/>
                </a:lnTo>
                <a:lnTo>
                  <a:pt x="12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4" name="Rectangle 13"/>
          <p:cNvSpPr>
            <a:spLocks noChangeArrowheads="1"/>
          </p:cNvSpPr>
          <p:nvPr/>
        </p:nvSpPr>
        <p:spPr bwMode="auto">
          <a:xfrm>
            <a:off x="4031034" y="5232940"/>
            <a:ext cx="118028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Chegou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55" name="Rectangle 14"/>
          <p:cNvSpPr>
            <a:spLocks noChangeArrowheads="1"/>
          </p:cNvSpPr>
          <p:nvPr/>
        </p:nvSpPr>
        <p:spPr bwMode="auto">
          <a:xfrm>
            <a:off x="3950241" y="5545576"/>
            <a:ext cx="1324312"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Comando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56" name="Freeform 15"/>
          <p:cNvSpPr>
            <a:spLocks/>
          </p:cNvSpPr>
          <p:nvPr/>
        </p:nvSpPr>
        <p:spPr bwMode="auto">
          <a:xfrm>
            <a:off x="3591939" y="5124044"/>
            <a:ext cx="115921" cy="115921"/>
          </a:xfrm>
          <a:custGeom>
            <a:avLst/>
            <a:gdLst>
              <a:gd name="T0" fmla="*/ 6 w 33"/>
              <a:gd name="T1" fmla="*/ 33 h 33"/>
              <a:gd name="T2" fmla="*/ 3 w 33"/>
              <a:gd name="T3" fmla="*/ 30 h 33"/>
              <a:gd name="T4" fmla="*/ 0 w 33"/>
              <a:gd name="T5" fmla="*/ 27 h 33"/>
              <a:gd name="T6" fmla="*/ 26 w 33"/>
              <a:gd name="T7" fmla="*/ 0 h 33"/>
              <a:gd name="T8" fmla="*/ 29 w 33"/>
              <a:gd name="T9" fmla="*/ 3 h 33"/>
              <a:gd name="T10" fmla="*/ 33 w 33"/>
              <a:gd name="T11" fmla="*/ 6 h 33"/>
              <a:gd name="T12" fmla="*/ 6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6" y="33"/>
                </a:moveTo>
                <a:lnTo>
                  <a:pt x="3" y="30"/>
                </a:lnTo>
                <a:lnTo>
                  <a:pt x="0" y="27"/>
                </a:lnTo>
                <a:lnTo>
                  <a:pt x="26" y="0"/>
                </a:lnTo>
                <a:lnTo>
                  <a:pt x="29" y="3"/>
                </a:lnTo>
                <a:lnTo>
                  <a:pt x="33" y="6"/>
                </a:lnTo>
                <a:lnTo>
                  <a:pt x="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7" name="Freeform 16"/>
          <p:cNvSpPr>
            <a:spLocks/>
          </p:cNvSpPr>
          <p:nvPr/>
        </p:nvSpPr>
        <p:spPr bwMode="auto">
          <a:xfrm>
            <a:off x="3574375" y="4828972"/>
            <a:ext cx="425045" cy="425045"/>
          </a:xfrm>
          <a:custGeom>
            <a:avLst/>
            <a:gdLst>
              <a:gd name="T0" fmla="*/ 121 w 121"/>
              <a:gd name="T1" fmla="*/ 0 h 121"/>
              <a:gd name="T2" fmla="*/ 0 w 121"/>
              <a:gd name="T3" fmla="*/ 61 h 121"/>
              <a:gd name="T4" fmla="*/ 61 w 121"/>
              <a:gd name="T5" fmla="*/ 121 h 121"/>
              <a:gd name="T6" fmla="*/ 121 w 121"/>
              <a:gd name="T7" fmla="*/ 0 h 121"/>
            </a:gdLst>
            <a:ahLst/>
            <a:cxnLst>
              <a:cxn ang="0">
                <a:pos x="T0" y="T1"/>
              </a:cxn>
              <a:cxn ang="0">
                <a:pos x="T2" y="T3"/>
              </a:cxn>
              <a:cxn ang="0">
                <a:pos x="T4" y="T5"/>
              </a:cxn>
              <a:cxn ang="0">
                <a:pos x="T6" y="T7"/>
              </a:cxn>
            </a:cxnLst>
            <a:rect l="0" t="0" r="r" b="b"/>
            <a:pathLst>
              <a:path w="121" h="121">
                <a:moveTo>
                  <a:pt x="121" y="0"/>
                </a:moveTo>
                <a:lnTo>
                  <a:pt x="0" y="61"/>
                </a:lnTo>
                <a:lnTo>
                  <a:pt x="61" y="121"/>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8" name="Freeform 17"/>
          <p:cNvSpPr>
            <a:spLocks/>
          </p:cNvSpPr>
          <p:nvPr/>
        </p:nvSpPr>
        <p:spPr bwMode="auto">
          <a:xfrm>
            <a:off x="5302655" y="4263417"/>
            <a:ext cx="1549129" cy="31615"/>
          </a:xfrm>
          <a:custGeom>
            <a:avLst/>
            <a:gdLst>
              <a:gd name="T0" fmla="*/ 441 w 441"/>
              <a:gd name="T1" fmla="*/ 0 h 9"/>
              <a:gd name="T2" fmla="*/ 441 w 441"/>
              <a:gd name="T3" fmla="*/ 5 h 9"/>
              <a:gd name="T4" fmla="*/ 441 w 441"/>
              <a:gd name="T5" fmla="*/ 9 h 9"/>
              <a:gd name="T6" fmla="*/ 0 w 441"/>
              <a:gd name="T7" fmla="*/ 9 h 9"/>
              <a:gd name="T8" fmla="*/ 0 w 441"/>
              <a:gd name="T9" fmla="*/ 5 h 9"/>
              <a:gd name="T10" fmla="*/ 0 w 441"/>
              <a:gd name="T11" fmla="*/ 0 h 9"/>
              <a:gd name="T12" fmla="*/ 441 w 44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41" h="9">
                <a:moveTo>
                  <a:pt x="441" y="0"/>
                </a:moveTo>
                <a:lnTo>
                  <a:pt x="441" y="5"/>
                </a:lnTo>
                <a:lnTo>
                  <a:pt x="441" y="9"/>
                </a:lnTo>
                <a:lnTo>
                  <a:pt x="0" y="9"/>
                </a:lnTo>
                <a:lnTo>
                  <a:pt x="0" y="5"/>
                </a:lnTo>
                <a:lnTo>
                  <a:pt x="0" y="0"/>
                </a:lnTo>
                <a:lnTo>
                  <a:pt x="4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59" name="Freeform 18"/>
          <p:cNvSpPr>
            <a:spLocks/>
          </p:cNvSpPr>
          <p:nvPr/>
        </p:nvSpPr>
        <p:spPr bwMode="auto">
          <a:xfrm>
            <a:off x="4870585" y="4129931"/>
            <a:ext cx="453147" cy="298585"/>
          </a:xfrm>
          <a:custGeom>
            <a:avLst/>
            <a:gdLst>
              <a:gd name="T0" fmla="*/ 0 w 129"/>
              <a:gd name="T1" fmla="*/ 43 h 85"/>
              <a:gd name="T2" fmla="*/ 129 w 129"/>
              <a:gd name="T3" fmla="*/ 85 h 85"/>
              <a:gd name="T4" fmla="*/ 129 w 129"/>
              <a:gd name="T5" fmla="*/ 0 h 85"/>
              <a:gd name="T6" fmla="*/ 0 w 129"/>
              <a:gd name="T7" fmla="*/ 43 h 85"/>
            </a:gdLst>
            <a:ahLst/>
            <a:cxnLst>
              <a:cxn ang="0">
                <a:pos x="T0" y="T1"/>
              </a:cxn>
              <a:cxn ang="0">
                <a:pos x="T2" y="T3"/>
              </a:cxn>
              <a:cxn ang="0">
                <a:pos x="T4" y="T5"/>
              </a:cxn>
              <a:cxn ang="0">
                <a:pos x="T6" y="T7"/>
              </a:cxn>
            </a:cxnLst>
            <a:rect l="0" t="0" r="r" b="b"/>
            <a:pathLst>
              <a:path w="129" h="85">
                <a:moveTo>
                  <a:pt x="0" y="43"/>
                </a:moveTo>
                <a:lnTo>
                  <a:pt x="129" y="85"/>
                </a:lnTo>
                <a:lnTo>
                  <a:pt x="129" y="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0" name="Freeform 19"/>
          <p:cNvSpPr>
            <a:spLocks/>
          </p:cNvSpPr>
          <p:nvPr/>
        </p:nvSpPr>
        <p:spPr bwMode="auto">
          <a:xfrm>
            <a:off x="3841345" y="3694348"/>
            <a:ext cx="154562" cy="200228"/>
          </a:xfrm>
          <a:custGeom>
            <a:avLst/>
            <a:gdLst>
              <a:gd name="T0" fmla="*/ 44 w 44"/>
              <a:gd name="T1" fmla="*/ 51 h 57"/>
              <a:gd name="T2" fmla="*/ 40 w 44"/>
              <a:gd name="T3" fmla="*/ 54 h 57"/>
              <a:gd name="T4" fmla="*/ 37 w 44"/>
              <a:gd name="T5" fmla="*/ 57 h 57"/>
              <a:gd name="T6" fmla="*/ 0 w 44"/>
              <a:gd name="T7" fmla="*/ 6 h 57"/>
              <a:gd name="T8" fmla="*/ 4 w 44"/>
              <a:gd name="T9" fmla="*/ 3 h 57"/>
              <a:gd name="T10" fmla="*/ 7 w 44"/>
              <a:gd name="T11" fmla="*/ 0 h 57"/>
              <a:gd name="T12" fmla="*/ 44 w 44"/>
              <a:gd name="T13" fmla="*/ 51 h 57"/>
            </a:gdLst>
            <a:ahLst/>
            <a:cxnLst>
              <a:cxn ang="0">
                <a:pos x="T0" y="T1"/>
              </a:cxn>
              <a:cxn ang="0">
                <a:pos x="T2" y="T3"/>
              </a:cxn>
              <a:cxn ang="0">
                <a:pos x="T4" y="T5"/>
              </a:cxn>
              <a:cxn ang="0">
                <a:pos x="T6" y="T7"/>
              </a:cxn>
              <a:cxn ang="0">
                <a:pos x="T8" y="T9"/>
              </a:cxn>
              <a:cxn ang="0">
                <a:pos x="T10" y="T11"/>
              </a:cxn>
              <a:cxn ang="0">
                <a:pos x="T12" y="T13"/>
              </a:cxn>
            </a:cxnLst>
            <a:rect l="0" t="0" r="r" b="b"/>
            <a:pathLst>
              <a:path w="44" h="57">
                <a:moveTo>
                  <a:pt x="44" y="51"/>
                </a:moveTo>
                <a:lnTo>
                  <a:pt x="40" y="54"/>
                </a:lnTo>
                <a:lnTo>
                  <a:pt x="37" y="57"/>
                </a:lnTo>
                <a:lnTo>
                  <a:pt x="0" y="6"/>
                </a:lnTo>
                <a:lnTo>
                  <a:pt x="4" y="3"/>
                </a:lnTo>
                <a:lnTo>
                  <a:pt x="7" y="0"/>
                </a:lnTo>
                <a:lnTo>
                  <a:pt x="4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1" name="Freeform 20"/>
          <p:cNvSpPr>
            <a:spLocks/>
          </p:cNvSpPr>
          <p:nvPr/>
        </p:nvSpPr>
        <p:spPr bwMode="auto">
          <a:xfrm>
            <a:off x="3602477" y="3353610"/>
            <a:ext cx="386404" cy="453147"/>
          </a:xfrm>
          <a:custGeom>
            <a:avLst/>
            <a:gdLst>
              <a:gd name="T0" fmla="*/ 0 w 110"/>
              <a:gd name="T1" fmla="*/ 0 h 129"/>
              <a:gd name="T2" fmla="*/ 40 w 110"/>
              <a:gd name="T3" fmla="*/ 129 h 129"/>
              <a:gd name="T4" fmla="*/ 110 w 110"/>
              <a:gd name="T5" fmla="*/ 80 h 129"/>
              <a:gd name="T6" fmla="*/ 0 w 110"/>
              <a:gd name="T7" fmla="*/ 0 h 129"/>
            </a:gdLst>
            <a:ahLst/>
            <a:cxnLst>
              <a:cxn ang="0">
                <a:pos x="T0" y="T1"/>
              </a:cxn>
              <a:cxn ang="0">
                <a:pos x="T2" y="T3"/>
              </a:cxn>
              <a:cxn ang="0">
                <a:pos x="T4" y="T5"/>
              </a:cxn>
              <a:cxn ang="0">
                <a:pos x="T6" y="T7"/>
              </a:cxn>
            </a:cxnLst>
            <a:rect l="0" t="0" r="r" b="b"/>
            <a:pathLst>
              <a:path w="110" h="129">
                <a:moveTo>
                  <a:pt x="0" y="0"/>
                </a:moveTo>
                <a:lnTo>
                  <a:pt x="40" y="129"/>
                </a:lnTo>
                <a:lnTo>
                  <a:pt x="11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2" name="Freeform 21"/>
          <p:cNvSpPr>
            <a:spLocks/>
          </p:cNvSpPr>
          <p:nvPr/>
        </p:nvSpPr>
        <p:spPr bwMode="auto">
          <a:xfrm>
            <a:off x="6841246" y="5204838"/>
            <a:ext cx="115921" cy="115921"/>
          </a:xfrm>
          <a:custGeom>
            <a:avLst/>
            <a:gdLst>
              <a:gd name="T0" fmla="*/ 7 w 33"/>
              <a:gd name="T1" fmla="*/ 33 h 33"/>
              <a:gd name="T2" fmla="*/ 3 w 33"/>
              <a:gd name="T3" fmla="*/ 30 h 33"/>
              <a:gd name="T4" fmla="*/ 0 w 33"/>
              <a:gd name="T5" fmla="*/ 26 h 33"/>
              <a:gd name="T6" fmla="*/ 27 w 33"/>
              <a:gd name="T7" fmla="*/ 0 h 33"/>
              <a:gd name="T8" fmla="*/ 30 w 33"/>
              <a:gd name="T9" fmla="*/ 3 h 33"/>
              <a:gd name="T10" fmla="*/ 33 w 33"/>
              <a:gd name="T11" fmla="*/ 6 h 33"/>
              <a:gd name="T12" fmla="*/ 7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7" y="33"/>
                </a:moveTo>
                <a:lnTo>
                  <a:pt x="3" y="30"/>
                </a:lnTo>
                <a:lnTo>
                  <a:pt x="0" y="26"/>
                </a:lnTo>
                <a:lnTo>
                  <a:pt x="27" y="0"/>
                </a:lnTo>
                <a:lnTo>
                  <a:pt x="30" y="3"/>
                </a:lnTo>
                <a:lnTo>
                  <a:pt x="33" y="6"/>
                </a:lnTo>
                <a:lnTo>
                  <a:pt x="7"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3" name="Freeform 22"/>
          <p:cNvSpPr>
            <a:spLocks/>
          </p:cNvSpPr>
          <p:nvPr/>
        </p:nvSpPr>
        <p:spPr bwMode="auto">
          <a:xfrm>
            <a:off x="6823682" y="4909765"/>
            <a:ext cx="425045" cy="425045"/>
          </a:xfrm>
          <a:custGeom>
            <a:avLst/>
            <a:gdLst>
              <a:gd name="T0" fmla="*/ 121 w 121"/>
              <a:gd name="T1" fmla="*/ 0 h 121"/>
              <a:gd name="T2" fmla="*/ 0 w 121"/>
              <a:gd name="T3" fmla="*/ 61 h 121"/>
              <a:gd name="T4" fmla="*/ 62 w 121"/>
              <a:gd name="T5" fmla="*/ 121 h 121"/>
              <a:gd name="T6" fmla="*/ 121 w 121"/>
              <a:gd name="T7" fmla="*/ 0 h 121"/>
            </a:gdLst>
            <a:ahLst/>
            <a:cxnLst>
              <a:cxn ang="0">
                <a:pos x="T0" y="T1"/>
              </a:cxn>
              <a:cxn ang="0">
                <a:pos x="T2" y="T3"/>
              </a:cxn>
              <a:cxn ang="0">
                <a:pos x="T4" y="T5"/>
              </a:cxn>
              <a:cxn ang="0">
                <a:pos x="T6" y="T7"/>
              </a:cxn>
            </a:cxnLst>
            <a:rect l="0" t="0" r="r" b="b"/>
            <a:pathLst>
              <a:path w="121" h="121">
                <a:moveTo>
                  <a:pt x="121" y="0"/>
                </a:moveTo>
                <a:lnTo>
                  <a:pt x="0" y="61"/>
                </a:lnTo>
                <a:lnTo>
                  <a:pt x="62" y="121"/>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4" name="Freeform 23"/>
          <p:cNvSpPr>
            <a:spLocks/>
          </p:cNvSpPr>
          <p:nvPr/>
        </p:nvSpPr>
        <p:spPr bwMode="auto">
          <a:xfrm>
            <a:off x="3683270" y="2998821"/>
            <a:ext cx="1549129" cy="31615"/>
          </a:xfrm>
          <a:custGeom>
            <a:avLst/>
            <a:gdLst>
              <a:gd name="T0" fmla="*/ 0 w 441"/>
              <a:gd name="T1" fmla="*/ 9 h 9"/>
              <a:gd name="T2" fmla="*/ 0 w 441"/>
              <a:gd name="T3" fmla="*/ 4 h 9"/>
              <a:gd name="T4" fmla="*/ 0 w 441"/>
              <a:gd name="T5" fmla="*/ 0 h 9"/>
              <a:gd name="T6" fmla="*/ 441 w 441"/>
              <a:gd name="T7" fmla="*/ 0 h 9"/>
              <a:gd name="T8" fmla="*/ 441 w 441"/>
              <a:gd name="T9" fmla="*/ 4 h 9"/>
              <a:gd name="T10" fmla="*/ 441 w 441"/>
              <a:gd name="T11" fmla="*/ 9 h 9"/>
              <a:gd name="T12" fmla="*/ 0 w 44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41" h="9">
                <a:moveTo>
                  <a:pt x="0" y="9"/>
                </a:moveTo>
                <a:lnTo>
                  <a:pt x="0" y="4"/>
                </a:lnTo>
                <a:lnTo>
                  <a:pt x="0" y="0"/>
                </a:lnTo>
                <a:lnTo>
                  <a:pt x="441" y="0"/>
                </a:lnTo>
                <a:lnTo>
                  <a:pt x="441" y="4"/>
                </a:lnTo>
                <a:lnTo>
                  <a:pt x="441"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5" name="Freeform 24"/>
          <p:cNvSpPr>
            <a:spLocks/>
          </p:cNvSpPr>
          <p:nvPr/>
        </p:nvSpPr>
        <p:spPr bwMode="auto">
          <a:xfrm>
            <a:off x="5211323" y="2861823"/>
            <a:ext cx="453147" cy="302098"/>
          </a:xfrm>
          <a:custGeom>
            <a:avLst/>
            <a:gdLst>
              <a:gd name="T0" fmla="*/ 129 w 129"/>
              <a:gd name="T1" fmla="*/ 43 h 86"/>
              <a:gd name="T2" fmla="*/ 0 w 129"/>
              <a:gd name="T3" fmla="*/ 0 h 86"/>
              <a:gd name="T4" fmla="*/ 0 w 129"/>
              <a:gd name="T5" fmla="*/ 86 h 86"/>
              <a:gd name="T6" fmla="*/ 129 w 129"/>
              <a:gd name="T7" fmla="*/ 43 h 86"/>
            </a:gdLst>
            <a:ahLst/>
            <a:cxnLst>
              <a:cxn ang="0">
                <a:pos x="T0" y="T1"/>
              </a:cxn>
              <a:cxn ang="0">
                <a:pos x="T2" y="T3"/>
              </a:cxn>
              <a:cxn ang="0">
                <a:pos x="T4" y="T5"/>
              </a:cxn>
              <a:cxn ang="0">
                <a:pos x="T6" y="T7"/>
              </a:cxn>
            </a:cxnLst>
            <a:rect l="0" t="0" r="r" b="b"/>
            <a:pathLst>
              <a:path w="129" h="86">
                <a:moveTo>
                  <a:pt x="129" y="43"/>
                </a:moveTo>
                <a:lnTo>
                  <a:pt x="0" y="0"/>
                </a:lnTo>
                <a:lnTo>
                  <a:pt x="0" y="86"/>
                </a:lnTo>
                <a:lnTo>
                  <a:pt x="12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6" name="Rectangle 25"/>
          <p:cNvSpPr>
            <a:spLocks noChangeArrowheads="1"/>
          </p:cNvSpPr>
          <p:nvPr/>
        </p:nvSpPr>
        <p:spPr bwMode="auto">
          <a:xfrm>
            <a:off x="4031034" y="2700236"/>
            <a:ext cx="118028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Chegou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67" name="Rectangle 26"/>
          <p:cNvSpPr>
            <a:spLocks noChangeArrowheads="1"/>
          </p:cNvSpPr>
          <p:nvPr/>
        </p:nvSpPr>
        <p:spPr bwMode="auto">
          <a:xfrm>
            <a:off x="3950241" y="3012872"/>
            <a:ext cx="1324312"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Comando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68" name="Freeform 27"/>
          <p:cNvSpPr>
            <a:spLocks/>
          </p:cNvSpPr>
          <p:nvPr/>
        </p:nvSpPr>
        <p:spPr bwMode="auto">
          <a:xfrm>
            <a:off x="6683171" y="3476557"/>
            <a:ext cx="112408" cy="112409"/>
          </a:xfrm>
          <a:custGeom>
            <a:avLst/>
            <a:gdLst>
              <a:gd name="T0" fmla="*/ 0 w 32"/>
              <a:gd name="T1" fmla="*/ 6 h 32"/>
              <a:gd name="T2" fmla="*/ 3 w 32"/>
              <a:gd name="T3" fmla="*/ 3 h 32"/>
              <a:gd name="T4" fmla="*/ 7 w 32"/>
              <a:gd name="T5" fmla="*/ 0 h 32"/>
              <a:gd name="T6" fmla="*/ 32 w 32"/>
              <a:gd name="T7" fmla="*/ 26 h 32"/>
              <a:gd name="T8" fmla="*/ 29 w 32"/>
              <a:gd name="T9" fmla="*/ 29 h 32"/>
              <a:gd name="T10" fmla="*/ 26 w 32"/>
              <a:gd name="T11" fmla="*/ 32 h 32"/>
              <a:gd name="T12" fmla="*/ 0 w 32"/>
              <a:gd name="T13" fmla="*/ 6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0" y="6"/>
                </a:moveTo>
                <a:lnTo>
                  <a:pt x="3" y="3"/>
                </a:lnTo>
                <a:lnTo>
                  <a:pt x="7" y="0"/>
                </a:lnTo>
                <a:lnTo>
                  <a:pt x="32" y="26"/>
                </a:lnTo>
                <a:lnTo>
                  <a:pt x="29" y="29"/>
                </a:lnTo>
                <a:lnTo>
                  <a:pt x="26" y="32"/>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9" name="Freeform 28"/>
          <p:cNvSpPr>
            <a:spLocks/>
          </p:cNvSpPr>
          <p:nvPr/>
        </p:nvSpPr>
        <p:spPr bwMode="auto">
          <a:xfrm>
            <a:off x="6665607" y="3458993"/>
            <a:ext cx="425045" cy="425045"/>
          </a:xfrm>
          <a:custGeom>
            <a:avLst/>
            <a:gdLst>
              <a:gd name="T0" fmla="*/ 121 w 121"/>
              <a:gd name="T1" fmla="*/ 121 h 121"/>
              <a:gd name="T2" fmla="*/ 60 w 121"/>
              <a:gd name="T3" fmla="*/ 0 h 121"/>
              <a:gd name="T4" fmla="*/ 0 w 121"/>
              <a:gd name="T5" fmla="*/ 60 h 121"/>
              <a:gd name="T6" fmla="*/ 121 w 121"/>
              <a:gd name="T7" fmla="*/ 121 h 121"/>
            </a:gdLst>
            <a:ahLst/>
            <a:cxnLst>
              <a:cxn ang="0">
                <a:pos x="T0" y="T1"/>
              </a:cxn>
              <a:cxn ang="0">
                <a:pos x="T2" y="T3"/>
              </a:cxn>
              <a:cxn ang="0">
                <a:pos x="T4" y="T5"/>
              </a:cxn>
              <a:cxn ang="0">
                <a:pos x="T6" y="T7"/>
              </a:cxn>
            </a:cxnLst>
            <a:rect l="0" t="0" r="r" b="b"/>
            <a:pathLst>
              <a:path w="121" h="121">
                <a:moveTo>
                  <a:pt x="121" y="121"/>
                </a:moveTo>
                <a:lnTo>
                  <a:pt x="60" y="0"/>
                </a:lnTo>
                <a:lnTo>
                  <a:pt x="0" y="60"/>
                </a:lnTo>
                <a:lnTo>
                  <a:pt x="12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70" name="Freeform 29"/>
          <p:cNvSpPr>
            <a:spLocks/>
          </p:cNvSpPr>
          <p:nvPr/>
        </p:nvSpPr>
        <p:spPr bwMode="auto">
          <a:xfrm>
            <a:off x="6841246" y="3725963"/>
            <a:ext cx="1201365" cy="1201366"/>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00D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5" name="Rectangle 54"/>
          <p:cNvSpPr>
            <a:spLocks noChangeArrowheads="1"/>
          </p:cNvSpPr>
          <p:nvPr/>
        </p:nvSpPr>
        <p:spPr bwMode="auto">
          <a:xfrm>
            <a:off x="6939603" y="4014010"/>
            <a:ext cx="927370"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Escreve</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96" name="Rectangle 55"/>
          <p:cNvSpPr>
            <a:spLocks noChangeArrowheads="1"/>
          </p:cNvSpPr>
          <p:nvPr/>
        </p:nvSpPr>
        <p:spPr bwMode="auto">
          <a:xfrm>
            <a:off x="7087139" y="4323134"/>
            <a:ext cx="656887"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Serial</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97" name="Freeform 56"/>
          <p:cNvSpPr>
            <a:spLocks/>
          </p:cNvSpPr>
          <p:nvPr/>
        </p:nvSpPr>
        <p:spPr bwMode="auto">
          <a:xfrm>
            <a:off x="5664470" y="4913278"/>
            <a:ext cx="1201365" cy="1201366"/>
          </a:xfrm>
          <a:custGeom>
            <a:avLst/>
            <a:gdLst>
              <a:gd name="T0" fmla="*/ 758 w 1516"/>
              <a:gd name="T1" fmla="*/ 1518 h 1518"/>
              <a:gd name="T2" fmla="*/ 379 w 1516"/>
              <a:gd name="T3" fmla="*/ 1416 h 1518"/>
              <a:gd name="T4" fmla="*/ 102 w 1516"/>
              <a:gd name="T5" fmla="*/ 1139 h 1518"/>
              <a:gd name="T6" fmla="*/ 0 w 1516"/>
              <a:gd name="T7" fmla="*/ 759 h 1518"/>
              <a:gd name="T8" fmla="*/ 102 w 1516"/>
              <a:gd name="T9" fmla="*/ 380 h 1518"/>
              <a:gd name="T10" fmla="*/ 379 w 1516"/>
              <a:gd name="T11" fmla="*/ 102 h 1518"/>
              <a:gd name="T12" fmla="*/ 758 w 1516"/>
              <a:gd name="T13" fmla="*/ 0 h 1518"/>
              <a:gd name="T14" fmla="*/ 1137 w 1516"/>
              <a:gd name="T15" fmla="*/ 102 h 1518"/>
              <a:gd name="T16" fmla="*/ 1414 w 1516"/>
              <a:gd name="T17" fmla="*/ 379 h 1518"/>
              <a:gd name="T18" fmla="*/ 1516 w 1516"/>
              <a:gd name="T19" fmla="*/ 759 h 1518"/>
              <a:gd name="T20" fmla="*/ 1414 w 1516"/>
              <a:gd name="T21" fmla="*/ 1138 h 1518"/>
              <a:gd name="T22" fmla="*/ 1137 w 1516"/>
              <a:gd name="T23" fmla="*/ 1416 h 1518"/>
              <a:gd name="T24" fmla="*/ 758 w 1516"/>
              <a:gd name="T25" fmla="*/ 1518 h 1518"/>
              <a:gd name="T26" fmla="*/ 758 w 1516"/>
              <a:gd name="T27" fmla="*/ 1518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8">
                <a:moveTo>
                  <a:pt x="758" y="1518"/>
                </a:moveTo>
                <a:cubicBezTo>
                  <a:pt x="618" y="1518"/>
                  <a:pt x="500" y="1486"/>
                  <a:pt x="379" y="1416"/>
                </a:cubicBezTo>
                <a:cubicBezTo>
                  <a:pt x="258" y="1346"/>
                  <a:pt x="171" y="1260"/>
                  <a:pt x="102" y="1139"/>
                </a:cubicBezTo>
                <a:cubicBezTo>
                  <a:pt x="32" y="1017"/>
                  <a:pt x="0" y="899"/>
                  <a:pt x="0" y="759"/>
                </a:cubicBezTo>
                <a:cubicBezTo>
                  <a:pt x="0" y="619"/>
                  <a:pt x="32" y="501"/>
                  <a:pt x="102" y="380"/>
                </a:cubicBezTo>
                <a:cubicBezTo>
                  <a:pt x="171" y="258"/>
                  <a:pt x="258" y="172"/>
                  <a:pt x="379" y="102"/>
                </a:cubicBezTo>
                <a:cubicBezTo>
                  <a:pt x="500" y="32"/>
                  <a:pt x="618" y="0"/>
                  <a:pt x="758" y="0"/>
                </a:cubicBezTo>
                <a:cubicBezTo>
                  <a:pt x="898" y="0"/>
                  <a:pt x="1016" y="32"/>
                  <a:pt x="1137" y="102"/>
                </a:cubicBezTo>
                <a:cubicBezTo>
                  <a:pt x="1258" y="172"/>
                  <a:pt x="1345" y="258"/>
                  <a:pt x="1414" y="379"/>
                </a:cubicBezTo>
                <a:cubicBezTo>
                  <a:pt x="1484" y="501"/>
                  <a:pt x="1516" y="619"/>
                  <a:pt x="1516" y="759"/>
                </a:cubicBezTo>
                <a:cubicBezTo>
                  <a:pt x="1516" y="899"/>
                  <a:pt x="1484" y="1017"/>
                  <a:pt x="1414" y="1138"/>
                </a:cubicBezTo>
                <a:cubicBezTo>
                  <a:pt x="1345" y="1260"/>
                  <a:pt x="1258" y="1346"/>
                  <a:pt x="1137" y="1416"/>
                </a:cubicBezTo>
                <a:cubicBezTo>
                  <a:pt x="1016" y="1486"/>
                  <a:pt x="898" y="1518"/>
                  <a:pt x="758" y="1518"/>
                </a:cubicBezTo>
                <a:lnTo>
                  <a:pt x="758" y="15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2" name="Rectangle 81"/>
          <p:cNvSpPr>
            <a:spLocks noChangeArrowheads="1"/>
          </p:cNvSpPr>
          <p:nvPr/>
        </p:nvSpPr>
        <p:spPr bwMode="auto">
          <a:xfrm>
            <a:off x="5776878" y="5201325"/>
            <a:ext cx="91331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23" name="Rectangle 82"/>
          <p:cNvSpPr>
            <a:spLocks noChangeArrowheads="1"/>
          </p:cNvSpPr>
          <p:nvPr/>
        </p:nvSpPr>
        <p:spPr bwMode="auto">
          <a:xfrm>
            <a:off x="5815518" y="5513961"/>
            <a:ext cx="843063"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24" name="Freeform 83"/>
          <p:cNvSpPr>
            <a:spLocks/>
          </p:cNvSpPr>
          <p:nvPr/>
        </p:nvSpPr>
        <p:spPr bwMode="auto">
          <a:xfrm>
            <a:off x="2478392" y="4913278"/>
            <a:ext cx="1204878" cy="1201366"/>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9" name="Rectangle 108"/>
          <p:cNvSpPr>
            <a:spLocks noChangeArrowheads="1"/>
          </p:cNvSpPr>
          <p:nvPr/>
        </p:nvSpPr>
        <p:spPr bwMode="auto">
          <a:xfrm>
            <a:off x="2485418" y="5355887"/>
            <a:ext cx="1099495"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 Serial</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50" name="Freeform 109"/>
          <p:cNvSpPr>
            <a:spLocks/>
          </p:cNvSpPr>
          <p:nvPr/>
        </p:nvSpPr>
        <p:spPr bwMode="auto">
          <a:xfrm>
            <a:off x="5650419" y="2524597"/>
            <a:ext cx="1201365" cy="1201366"/>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75" name="Rectangle 134"/>
          <p:cNvSpPr>
            <a:spLocks noChangeArrowheads="1"/>
          </p:cNvSpPr>
          <p:nvPr/>
        </p:nvSpPr>
        <p:spPr bwMode="auto">
          <a:xfrm>
            <a:off x="5762827" y="2812644"/>
            <a:ext cx="91331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76" name="Rectangle 135"/>
          <p:cNvSpPr>
            <a:spLocks noChangeArrowheads="1"/>
          </p:cNvSpPr>
          <p:nvPr/>
        </p:nvSpPr>
        <p:spPr bwMode="auto">
          <a:xfrm>
            <a:off x="5801467" y="3125280"/>
            <a:ext cx="843063"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77" name="Freeform 136"/>
          <p:cNvSpPr>
            <a:spLocks/>
          </p:cNvSpPr>
          <p:nvPr/>
        </p:nvSpPr>
        <p:spPr bwMode="auto">
          <a:xfrm>
            <a:off x="2478392" y="2524597"/>
            <a:ext cx="1204878" cy="1201366"/>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EB6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02" name="Rectangle 161"/>
          <p:cNvSpPr>
            <a:spLocks noChangeArrowheads="1"/>
          </p:cNvSpPr>
          <p:nvPr/>
        </p:nvSpPr>
        <p:spPr bwMode="auto">
          <a:xfrm>
            <a:off x="2878847" y="2812644"/>
            <a:ext cx="368840"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03" name="Rectangle 162"/>
          <p:cNvSpPr>
            <a:spLocks noChangeArrowheads="1"/>
          </p:cNvSpPr>
          <p:nvPr/>
        </p:nvSpPr>
        <p:spPr bwMode="auto">
          <a:xfrm>
            <a:off x="2597826" y="3125280"/>
            <a:ext cx="885217"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Teclado</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04" name="Freeform 163"/>
          <p:cNvSpPr>
            <a:spLocks/>
          </p:cNvSpPr>
          <p:nvPr/>
        </p:nvSpPr>
        <p:spPr bwMode="auto">
          <a:xfrm>
            <a:off x="3669219" y="3711912"/>
            <a:ext cx="1201365" cy="1201366"/>
          </a:xfrm>
          <a:custGeom>
            <a:avLst/>
            <a:gdLst>
              <a:gd name="T0" fmla="*/ 758 w 1516"/>
              <a:gd name="T1" fmla="*/ 1518 h 1518"/>
              <a:gd name="T2" fmla="*/ 379 w 1516"/>
              <a:gd name="T3" fmla="*/ 1416 h 1518"/>
              <a:gd name="T4" fmla="*/ 102 w 1516"/>
              <a:gd name="T5" fmla="*/ 1139 h 1518"/>
              <a:gd name="T6" fmla="*/ 0 w 1516"/>
              <a:gd name="T7" fmla="*/ 759 h 1518"/>
              <a:gd name="T8" fmla="*/ 102 w 1516"/>
              <a:gd name="T9" fmla="*/ 380 h 1518"/>
              <a:gd name="T10" fmla="*/ 379 w 1516"/>
              <a:gd name="T11" fmla="*/ 102 h 1518"/>
              <a:gd name="T12" fmla="*/ 758 w 1516"/>
              <a:gd name="T13" fmla="*/ 0 h 1518"/>
              <a:gd name="T14" fmla="*/ 1137 w 1516"/>
              <a:gd name="T15" fmla="*/ 102 h 1518"/>
              <a:gd name="T16" fmla="*/ 1414 w 1516"/>
              <a:gd name="T17" fmla="*/ 379 h 1518"/>
              <a:gd name="T18" fmla="*/ 1516 w 1516"/>
              <a:gd name="T19" fmla="*/ 759 h 1518"/>
              <a:gd name="T20" fmla="*/ 1414 w 1516"/>
              <a:gd name="T21" fmla="*/ 1138 h 1518"/>
              <a:gd name="T22" fmla="*/ 1137 w 1516"/>
              <a:gd name="T23" fmla="*/ 1416 h 1518"/>
              <a:gd name="T24" fmla="*/ 758 w 1516"/>
              <a:gd name="T25" fmla="*/ 1518 h 1518"/>
              <a:gd name="T26" fmla="*/ 758 w 1516"/>
              <a:gd name="T27" fmla="*/ 1518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8">
                <a:moveTo>
                  <a:pt x="758" y="1518"/>
                </a:moveTo>
                <a:cubicBezTo>
                  <a:pt x="618" y="1518"/>
                  <a:pt x="500" y="1486"/>
                  <a:pt x="379" y="1416"/>
                </a:cubicBezTo>
                <a:cubicBezTo>
                  <a:pt x="258" y="1346"/>
                  <a:pt x="171" y="1260"/>
                  <a:pt x="102" y="1139"/>
                </a:cubicBezTo>
                <a:cubicBezTo>
                  <a:pt x="32" y="1017"/>
                  <a:pt x="0" y="899"/>
                  <a:pt x="0" y="759"/>
                </a:cubicBezTo>
                <a:cubicBezTo>
                  <a:pt x="0" y="619"/>
                  <a:pt x="32" y="501"/>
                  <a:pt x="102" y="380"/>
                </a:cubicBezTo>
                <a:cubicBezTo>
                  <a:pt x="171" y="258"/>
                  <a:pt x="258" y="172"/>
                  <a:pt x="379" y="102"/>
                </a:cubicBezTo>
                <a:cubicBezTo>
                  <a:pt x="500" y="32"/>
                  <a:pt x="618" y="0"/>
                  <a:pt x="758" y="0"/>
                </a:cubicBezTo>
                <a:cubicBezTo>
                  <a:pt x="898" y="0"/>
                  <a:pt x="1016" y="32"/>
                  <a:pt x="1137" y="102"/>
                </a:cubicBezTo>
                <a:cubicBezTo>
                  <a:pt x="1258" y="172"/>
                  <a:pt x="1345" y="258"/>
                  <a:pt x="1414" y="379"/>
                </a:cubicBezTo>
                <a:cubicBezTo>
                  <a:pt x="1484" y="501"/>
                  <a:pt x="1516" y="619"/>
                  <a:pt x="1516" y="759"/>
                </a:cubicBezTo>
                <a:cubicBezTo>
                  <a:pt x="1516" y="899"/>
                  <a:pt x="1484" y="1017"/>
                  <a:pt x="1414" y="1138"/>
                </a:cubicBezTo>
                <a:cubicBezTo>
                  <a:pt x="1345" y="1260"/>
                  <a:pt x="1258" y="1346"/>
                  <a:pt x="1137" y="1416"/>
                </a:cubicBezTo>
                <a:cubicBezTo>
                  <a:pt x="1016" y="1486"/>
                  <a:pt x="898" y="1518"/>
                  <a:pt x="758" y="1518"/>
                </a:cubicBezTo>
                <a:lnTo>
                  <a:pt x="758" y="15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29" name="Rectangle 188"/>
          <p:cNvSpPr>
            <a:spLocks noChangeArrowheads="1"/>
          </p:cNvSpPr>
          <p:nvPr/>
        </p:nvSpPr>
        <p:spPr bwMode="auto">
          <a:xfrm>
            <a:off x="3781628" y="3999959"/>
            <a:ext cx="91331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30" name="Rectangle 189"/>
          <p:cNvSpPr>
            <a:spLocks noChangeArrowheads="1"/>
          </p:cNvSpPr>
          <p:nvPr/>
        </p:nvSpPr>
        <p:spPr bwMode="auto">
          <a:xfrm>
            <a:off x="3820268" y="4312595"/>
            <a:ext cx="843063"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31" name="Freeform 190"/>
          <p:cNvSpPr>
            <a:spLocks/>
          </p:cNvSpPr>
          <p:nvPr/>
        </p:nvSpPr>
        <p:spPr bwMode="auto">
          <a:xfrm>
            <a:off x="1305129" y="3725963"/>
            <a:ext cx="1201365" cy="1201366"/>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8" name="Rectangle 216"/>
          <p:cNvSpPr>
            <a:spLocks noChangeArrowheads="1"/>
          </p:cNvSpPr>
          <p:nvPr/>
        </p:nvSpPr>
        <p:spPr bwMode="auto">
          <a:xfrm>
            <a:off x="1414025" y="4014011"/>
            <a:ext cx="913319"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Atualiza</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9" name="Rectangle 217"/>
          <p:cNvSpPr>
            <a:spLocks noChangeArrowheads="1"/>
          </p:cNvSpPr>
          <p:nvPr/>
        </p:nvSpPr>
        <p:spPr bwMode="auto">
          <a:xfrm>
            <a:off x="1452665" y="4323134"/>
            <a:ext cx="843064"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Display</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0" name="Freeform 218"/>
          <p:cNvSpPr>
            <a:spLocks/>
          </p:cNvSpPr>
          <p:nvPr/>
        </p:nvSpPr>
        <p:spPr bwMode="auto">
          <a:xfrm>
            <a:off x="1052210" y="1579664"/>
            <a:ext cx="1201366" cy="1197853"/>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33C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45" name="Rectangle 243"/>
          <p:cNvSpPr>
            <a:spLocks noChangeArrowheads="1"/>
          </p:cNvSpPr>
          <p:nvPr/>
        </p:nvSpPr>
        <p:spPr bwMode="auto">
          <a:xfrm>
            <a:off x="1326205" y="2022272"/>
            <a:ext cx="600683" cy="30912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Liberation Sans" panose="020B0604020202020204" pitchFamily="34" charset="0"/>
              </a:rPr>
              <a:t>Inicio</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446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a:extLst>
              <a:ext uri="{FF2B5EF4-FFF2-40B4-BE49-F238E27FC236}">
                <a16:creationId xmlns:a16="http://schemas.microsoft.com/office/drawing/2014/main" id="{164AF65B-EBB1-47DB-BB8D-9962132D33A0}"/>
              </a:ext>
            </a:extLst>
          </p:cNvPr>
          <p:cNvSpPr>
            <a:spLocks noGrp="1"/>
          </p:cNvSpPr>
          <p:nvPr>
            <p:ph type="body" sz="quarter" idx="13"/>
          </p:nvPr>
        </p:nvSpPr>
        <p:spPr/>
        <p:txBody>
          <a:bodyPr/>
          <a:lstStyle/>
          <a:p>
            <a:r>
              <a:rPr lang="pt-BR" b="1" dirty="0">
                <a:solidFill>
                  <a:srgbClr val="0000FF"/>
                </a:solidFill>
                <a:highlight>
                  <a:srgbClr val="FFFFFF"/>
                </a:highlight>
              </a:rPr>
              <a:t>switch</a:t>
            </a:r>
            <a:r>
              <a:rPr lang="pt-BR" b="1" dirty="0">
                <a:solidFill>
                  <a:srgbClr val="000080"/>
                </a:solidFill>
                <a:highlight>
                  <a:srgbClr val="FFFFFF"/>
                </a:highlight>
              </a:rPr>
              <a:t>(</a:t>
            </a:r>
            <a:r>
              <a:rPr lang="pt-BR" dirty="0">
                <a:solidFill>
                  <a:srgbClr val="000000"/>
                </a:solidFill>
                <a:highlight>
                  <a:srgbClr val="FFFFFF"/>
                </a:highlight>
              </a:rPr>
              <a:t>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LeTeclado</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 </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4</a:t>
            </a:r>
            <a:r>
              <a:rPr lang="pt-BR" b="1" dirty="0">
                <a:solidFill>
                  <a:srgbClr val="000080"/>
                </a:solidFill>
                <a:highlight>
                  <a:srgbClr val="FFFFFF"/>
                </a:highlight>
              </a:rPr>
              <a:t>;</a:t>
            </a:r>
            <a:r>
              <a:rPr lang="pt-BR" dirty="0">
                <a:solidFill>
                  <a:srgbClr val="000000"/>
                </a:solidFill>
                <a:highlight>
                  <a:srgbClr val="FFFFFF"/>
                </a:highlight>
              </a:rPr>
              <a:t> </a:t>
            </a:r>
            <a:endParaRPr lang="pt-BR" dirty="0">
              <a:solidFill>
                <a:srgbClr val="008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r>
              <a:rPr lang="pt-BR" b="1" dirty="0" err="1">
                <a:solidFill>
                  <a:srgbClr val="0000FF"/>
                </a:solidFill>
                <a:highlight>
                  <a:srgbClr val="FFFFFF"/>
                </a:highlight>
              </a:rPr>
              <a:t>else</a:t>
            </a:r>
            <a:r>
              <a:rPr lang="pt-BR" b="1" dirty="0">
                <a:solidFill>
                  <a:srgbClr val="000080"/>
                </a:solidFill>
                <a:highlight>
                  <a:srgbClr val="FFFFFF"/>
                </a:highlight>
              </a:rPr>
              <a:t>{</a:t>
            </a:r>
            <a:r>
              <a:rPr lang="pt-BR" dirty="0">
                <a:solidFill>
                  <a:srgbClr val="000080"/>
                </a:solidFill>
                <a:highlight>
                  <a:srgbClr val="FFFFFF"/>
                </a:highlight>
              </a:rPr>
              <a:t>                     </a:t>
            </a:r>
            <a:r>
              <a:rPr lang="pt-BR" dirty="0">
                <a:solidFill>
                  <a:srgbClr val="000000"/>
                </a:solidFill>
                <a:highlight>
                  <a:srgbClr val="FFFFFF"/>
                </a:highlight>
              </a:rPr>
              <a:t>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p>
          <a:p>
            <a:r>
              <a:rPr lang="pt-BR" b="1" dirty="0">
                <a:solidFill>
                  <a:srgbClr val="00008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err="1">
                <a:solidFill>
                  <a:srgbClr val="000000"/>
                </a:solidFill>
                <a:highlight>
                  <a:srgbClr val="FFFFFF"/>
                </a:highlight>
              </a:rPr>
              <a:t>RecebeSerial</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80"/>
                </a:solidFill>
                <a:highlight>
                  <a:srgbClr val="FFFFFF"/>
                </a:highlight>
              </a:rPr>
              <a:t>   </a:t>
            </a:r>
            <a:r>
              <a:rPr lang="pt-BR" dirty="0">
                <a:solidFill>
                  <a:srgbClr val="000000"/>
                </a:solidFill>
                <a:highlight>
                  <a:srgbClr val="FFFFFF"/>
                </a:highlight>
              </a:rPr>
              <a:t>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4</a:t>
            </a:r>
            <a:r>
              <a:rPr lang="pt-BR" b="1" dirty="0">
                <a:solidFill>
                  <a:srgbClr val="000080"/>
                </a:solidFill>
                <a:highlight>
                  <a:srgbClr val="FFFFFF"/>
                </a:highlight>
              </a:rPr>
              <a:t>;</a:t>
            </a:r>
            <a:r>
              <a:rPr lang="pt-BR" dirty="0">
                <a:solidFill>
                  <a:srgbClr val="000000"/>
                </a:solidFill>
                <a:highlight>
                  <a:srgbClr val="FFFFFF"/>
                </a:highlight>
              </a:rPr>
              <a:t> </a:t>
            </a:r>
            <a:endParaRPr lang="pt-BR" dirty="0">
              <a:solidFill>
                <a:srgbClr val="008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else</a:t>
            </a:r>
            <a:r>
              <a:rPr lang="pt-BR" b="1" dirty="0">
                <a:solidFill>
                  <a:srgbClr val="000080"/>
                </a:solidFill>
                <a:highlight>
                  <a:srgbClr val="FFFFFF"/>
                </a:highlight>
              </a:rPr>
              <a:t>{</a:t>
            </a:r>
            <a:r>
              <a:rPr lang="pt-BR" dirty="0">
                <a:solidFill>
                  <a:srgbClr val="000080"/>
                </a:solidFill>
                <a:highlight>
                  <a:srgbClr val="FFFFFF"/>
                </a:highlight>
              </a:rPr>
              <a:t>                     </a:t>
            </a:r>
            <a:r>
              <a:rPr lang="pt-BR" dirty="0">
                <a:solidFill>
                  <a:srgbClr val="000000"/>
                </a:solidFill>
                <a:highlight>
                  <a:srgbClr val="FFFFFF"/>
                </a:highlight>
              </a:rPr>
              <a:t>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case</a:t>
            </a:r>
            <a:r>
              <a:rPr lang="pt-BR" dirty="0">
                <a:solidFill>
                  <a:srgbClr val="000000"/>
                </a:solidFill>
                <a:highlight>
                  <a:srgbClr val="FFFFFF"/>
                </a:highlight>
              </a:rPr>
              <a:t> </a:t>
            </a:r>
            <a:r>
              <a:rPr lang="pt-BR" dirty="0">
                <a:solidFill>
                  <a:srgbClr val="FF8000"/>
                </a:solidFill>
                <a:highlight>
                  <a:srgbClr val="FFFFFF"/>
                </a:highlight>
              </a:rPr>
              <a:t>4</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5</a:t>
            </a:r>
            <a:r>
              <a:rPr lang="pt-BR" b="1" dirty="0">
                <a:solidFill>
                  <a:srgbClr val="00008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5</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 </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default</a:t>
            </a:r>
            <a:r>
              <a:rPr lang="pt-BR" b="1" dirty="0">
                <a:solidFill>
                  <a:srgbClr val="000080"/>
                </a:solidFill>
                <a:highlight>
                  <a:srgbClr val="FFFFFF"/>
                </a:highlight>
              </a:rPr>
              <a:t>:                     </a:t>
            </a:r>
            <a:r>
              <a:rPr lang="pt-BR" dirty="0">
                <a:solidFill>
                  <a:srgbClr val="000000"/>
                </a:solidFill>
                <a:highlight>
                  <a:srgbClr val="FFFFFF"/>
                </a:highlight>
              </a:rPr>
              <a:t>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4" name="Título 3">
            <a:extLst>
              <a:ext uri="{FF2B5EF4-FFF2-40B4-BE49-F238E27FC236}">
                <a16:creationId xmlns:a16="http://schemas.microsoft.com/office/drawing/2014/main" id="{76E4E571-F2E4-454F-9B1D-DC6A5D5720AB}"/>
              </a:ext>
            </a:extLst>
          </p:cNvPr>
          <p:cNvSpPr>
            <a:spLocks noGrp="1"/>
          </p:cNvSpPr>
          <p:nvPr>
            <p:ph type="title"/>
          </p:nvPr>
        </p:nvSpPr>
        <p:spPr/>
        <p:txBody>
          <a:bodyPr/>
          <a:lstStyle/>
          <a:p>
            <a:r>
              <a:rPr lang="pt-BR" dirty="0"/>
              <a:t>Máquina de estado com decisão</a:t>
            </a:r>
            <a:br>
              <a:rPr lang="pt-BR" dirty="0"/>
            </a:br>
            <a:endParaRPr lang="pt-BR" dirty="0"/>
          </a:p>
        </p:txBody>
      </p:sp>
    </p:spTree>
    <p:extLst>
      <p:ext uri="{BB962C8B-B14F-4D97-AF65-F5344CB8AC3E}">
        <p14:creationId xmlns:p14="http://schemas.microsoft.com/office/powerpoint/2010/main" val="196663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bodyPr>
          <a:lstStyle/>
          <a:p>
            <a:r>
              <a:rPr lang="pt-BR" dirty="0"/>
              <a:t>É sempre interessante definir uma arquitetura para o software</a:t>
            </a:r>
          </a:p>
          <a:p>
            <a:r>
              <a:rPr lang="pt-BR" dirty="0"/>
              <a:t>Dependendo dos requisitos do sistema pode-se usar desde uma programação voltada apenas para a aplicação até um sistema operacional</a:t>
            </a:r>
          </a:p>
          <a:p>
            <a:r>
              <a:rPr lang="pt-BR" dirty="0"/>
              <a:t>Dentre as técnicas mais simples utilizadas em </a:t>
            </a:r>
            <a:r>
              <a:rPr lang="pt-BR" dirty="0" err="1"/>
              <a:t>baremetal</a:t>
            </a:r>
            <a:endParaRPr lang="pt-BR" dirty="0"/>
          </a:p>
          <a:p>
            <a:pPr lvl="1"/>
            <a:r>
              <a:rPr lang="en-US" dirty="0"/>
              <a:t>One single loop</a:t>
            </a:r>
          </a:p>
          <a:p>
            <a:pPr lvl="1"/>
            <a:r>
              <a:rPr lang="en-US" dirty="0"/>
              <a:t>Interrupt control system</a:t>
            </a:r>
          </a:p>
          <a:p>
            <a:pPr lvl="1"/>
            <a:r>
              <a:rPr lang="en-US" dirty="0"/>
              <a:t>Cooperative multitasking</a:t>
            </a:r>
            <a:endParaRPr lang="pt-BR" dirty="0"/>
          </a:p>
        </p:txBody>
      </p:sp>
      <p:sp>
        <p:nvSpPr>
          <p:cNvPr id="2" name="Título 1"/>
          <p:cNvSpPr>
            <a:spLocks noGrp="1"/>
          </p:cNvSpPr>
          <p:nvPr>
            <p:ph type="title"/>
          </p:nvPr>
        </p:nvSpPr>
        <p:spPr/>
        <p:txBody>
          <a:bodyPr>
            <a:normAutofit fontScale="90000"/>
          </a:bodyPr>
          <a:lstStyle/>
          <a:p>
            <a:r>
              <a:rPr lang="pt-BR" dirty="0"/>
              <a:t>Arquiteturas de sistemas embarcados</a:t>
            </a:r>
          </a:p>
        </p:txBody>
      </p:sp>
    </p:spTree>
    <p:extLst>
      <p:ext uri="{BB962C8B-B14F-4D97-AF65-F5344CB8AC3E}">
        <p14:creationId xmlns:p14="http://schemas.microsoft.com/office/powerpoint/2010/main" val="3799252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Máquina de estado com decisão</a:t>
            </a:r>
          </a:p>
        </p:txBody>
      </p:sp>
      <p:sp>
        <p:nvSpPr>
          <p:cNvPr id="7" name="Freeform 5"/>
          <p:cNvSpPr>
            <a:spLocks/>
          </p:cNvSpPr>
          <p:nvPr/>
        </p:nvSpPr>
        <p:spPr bwMode="auto">
          <a:xfrm>
            <a:off x="2170773" y="2665782"/>
            <a:ext cx="305726" cy="277064"/>
          </a:xfrm>
          <a:custGeom>
            <a:avLst/>
            <a:gdLst>
              <a:gd name="T0" fmla="*/ 0 w 96"/>
              <a:gd name="T1" fmla="*/ 7 h 87"/>
              <a:gd name="T2" fmla="*/ 3 w 96"/>
              <a:gd name="T3" fmla="*/ 4 h 87"/>
              <a:gd name="T4" fmla="*/ 6 w 96"/>
              <a:gd name="T5" fmla="*/ 0 h 87"/>
              <a:gd name="T6" fmla="*/ 96 w 96"/>
              <a:gd name="T7" fmla="*/ 80 h 87"/>
              <a:gd name="T8" fmla="*/ 93 w 96"/>
              <a:gd name="T9" fmla="*/ 84 h 87"/>
              <a:gd name="T10" fmla="*/ 90 w 96"/>
              <a:gd name="T11" fmla="*/ 87 h 87"/>
              <a:gd name="T12" fmla="*/ 0 w 96"/>
              <a:gd name="T13" fmla="*/ 7 h 87"/>
            </a:gdLst>
            <a:ahLst/>
            <a:cxnLst>
              <a:cxn ang="0">
                <a:pos x="T0" y="T1"/>
              </a:cxn>
              <a:cxn ang="0">
                <a:pos x="T2" y="T3"/>
              </a:cxn>
              <a:cxn ang="0">
                <a:pos x="T4" y="T5"/>
              </a:cxn>
              <a:cxn ang="0">
                <a:pos x="T6" y="T7"/>
              </a:cxn>
              <a:cxn ang="0">
                <a:pos x="T8" y="T9"/>
              </a:cxn>
              <a:cxn ang="0">
                <a:pos x="T10" y="T11"/>
              </a:cxn>
              <a:cxn ang="0">
                <a:pos x="T12" y="T13"/>
              </a:cxn>
            </a:cxnLst>
            <a:rect l="0" t="0" r="r" b="b"/>
            <a:pathLst>
              <a:path w="96" h="87">
                <a:moveTo>
                  <a:pt x="0" y="7"/>
                </a:moveTo>
                <a:lnTo>
                  <a:pt x="3" y="4"/>
                </a:lnTo>
                <a:lnTo>
                  <a:pt x="6" y="0"/>
                </a:lnTo>
                <a:lnTo>
                  <a:pt x="96" y="80"/>
                </a:lnTo>
                <a:lnTo>
                  <a:pt x="93" y="84"/>
                </a:lnTo>
                <a:lnTo>
                  <a:pt x="90" y="8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 name="Freeform 6"/>
          <p:cNvSpPr>
            <a:spLocks/>
          </p:cNvSpPr>
          <p:nvPr/>
        </p:nvSpPr>
        <p:spPr bwMode="auto">
          <a:xfrm>
            <a:off x="2361852" y="2818645"/>
            <a:ext cx="398081" cy="372604"/>
          </a:xfrm>
          <a:custGeom>
            <a:avLst/>
            <a:gdLst>
              <a:gd name="T0" fmla="*/ 125 w 125"/>
              <a:gd name="T1" fmla="*/ 117 h 117"/>
              <a:gd name="T2" fmla="*/ 57 w 125"/>
              <a:gd name="T3" fmla="*/ 0 h 117"/>
              <a:gd name="T4" fmla="*/ 0 w 125"/>
              <a:gd name="T5" fmla="*/ 64 h 117"/>
              <a:gd name="T6" fmla="*/ 125 w 125"/>
              <a:gd name="T7" fmla="*/ 117 h 117"/>
            </a:gdLst>
            <a:ahLst/>
            <a:cxnLst>
              <a:cxn ang="0">
                <a:pos x="T0" y="T1"/>
              </a:cxn>
              <a:cxn ang="0">
                <a:pos x="T2" y="T3"/>
              </a:cxn>
              <a:cxn ang="0">
                <a:pos x="T4" y="T5"/>
              </a:cxn>
              <a:cxn ang="0">
                <a:pos x="T6" y="T7"/>
              </a:cxn>
            </a:cxnLst>
            <a:rect l="0" t="0" r="r" b="b"/>
            <a:pathLst>
              <a:path w="125" h="117">
                <a:moveTo>
                  <a:pt x="125" y="117"/>
                </a:moveTo>
                <a:lnTo>
                  <a:pt x="57" y="0"/>
                </a:lnTo>
                <a:lnTo>
                  <a:pt x="0" y="64"/>
                </a:lnTo>
                <a:lnTo>
                  <a:pt x="125"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 name="Freeform 7"/>
          <p:cNvSpPr>
            <a:spLocks/>
          </p:cNvSpPr>
          <p:nvPr/>
        </p:nvSpPr>
        <p:spPr bwMode="auto">
          <a:xfrm>
            <a:off x="3030628" y="3981042"/>
            <a:ext cx="31847" cy="684699"/>
          </a:xfrm>
          <a:custGeom>
            <a:avLst/>
            <a:gdLst>
              <a:gd name="T0" fmla="*/ 0 w 10"/>
              <a:gd name="T1" fmla="*/ 0 h 215"/>
              <a:gd name="T2" fmla="*/ 5 w 10"/>
              <a:gd name="T3" fmla="*/ 0 h 215"/>
              <a:gd name="T4" fmla="*/ 10 w 10"/>
              <a:gd name="T5" fmla="*/ 0 h 215"/>
              <a:gd name="T6" fmla="*/ 10 w 10"/>
              <a:gd name="T7" fmla="*/ 215 h 215"/>
              <a:gd name="T8" fmla="*/ 5 w 10"/>
              <a:gd name="T9" fmla="*/ 215 h 215"/>
              <a:gd name="T10" fmla="*/ 0 w 10"/>
              <a:gd name="T11" fmla="*/ 215 h 215"/>
              <a:gd name="T12" fmla="*/ 0 w 10"/>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 h="215">
                <a:moveTo>
                  <a:pt x="0" y="0"/>
                </a:moveTo>
                <a:lnTo>
                  <a:pt x="5" y="0"/>
                </a:lnTo>
                <a:lnTo>
                  <a:pt x="10" y="0"/>
                </a:lnTo>
                <a:lnTo>
                  <a:pt x="10" y="215"/>
                </a:lnTo>
                <a:lnTo>
                  <a:pt x="5" y="215"/>
                </a:lnTo>
                <a:lnTo>
                  <a:pt x="0" y="2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 name="Freeform 8"/>
          <p:cNvSpPr>
            <a:spLocks/>
          </p:cNvSpPr>
          <p:nvPr/>
        </p:nvSpPr>
        <p:spPr bwMode="auto">
          <a:xfrm>
            <a:off x="2909612" y="4649818"/>
            <a:ext cx="273880" cy="407635"/>
          </a:xfrm>
          <a:custGeom>
            <a:avLst/>
            <a:gdLst>
              <a:gd name="T0" fmla="*/ 43 w 86"/>
              <a:gd name="T1" fmla="*/ 128 h 128"/>
              <a:gd name="T2" fmla="*/ 86 w 86"/>
              <a:gd name="T3" fmla="*/ 0 h 128"/>
              <a:gd name="T4" fmla="*/ 0 w 86"/>
              <a:gd name="T5" fmla="*/ 0 h 128"/>
              <a:gd name="T6" fmla="*/ 43 w 86"/>
              <a:gd name="T7" fmla="*/ 128 h 128"/>
            </a:gdLst>
            <a:ahLst/>
            <a:cxnLst>
              <a:cxn ang="0">
                <a:pos x="T0" y="T1"/>
              </a:cxn>
              <a:cxn ang="0">
                <a:pos x="T2" y="T3"/>
              </a:cxn>
              <a:cxn ang="0">
                <a:pos x="T4" y="T5"/>
              </a:cxn>
              <a:cxn ang="0">
                <a:pos x="T6" y="T7"/>
              </a:cxn>
            </a:cxnLst>
            <a:rect l="0" t="0" r="r" b="b"/>
            <a:pathLst>
              <a:path w="86" h="128">
                <a:moveTo>
                  <a:pt x="43" y="128"/>
                </a:moveTo>
                <a:lnTo>
                  <a:pt x="86" y="0"/>
                </a:lnTo>
                <a:lnTo>
                  <a:pt x="0" y="0"/>
                </a:lnTo>
                <a:lnTo>
                  <a:pt x="43"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Freeform 9"/>
          <p:cNvSpPr>
            <a:spLocks/>
          </p:cNvSpPr>
          <p:nvPr/>
        </p:nvSpPr>
        <p:spPr bwMode="auto">
          <a:xfrm>
            <a:off x="3759914" y="4805866"/>
            <a:ext cx="2512690" cy="840747"/>
          </a:xfrm>
          <a:custGeom>
            <a:avLst/>
            <a:gdLst>
              <a:gd name="T0" fmla="*/ 3 w 789"/>
              <a:gd name="T1" fmla="*/ 264 h 264"/>
              <a:gd name="T2" fmla="*/ 2 w 789"/>
              <a:gd name="T3" fmla="*/ 260 h 264"/>
              <a:gd name="T4" fmla="*/ 0 w 789"/>
              <a:gd name="T5" fmla="*/ 255 h 264"/>
              <a:gd name="T6" fmla="*/ 786 w 789"/>
              <a:gd name="T7" fmla="*/ 0 h 264"/>
              <a:gd name="T8" fmla="*/ 788 w 789"/>
              <a:gd name="T9" fmla="*/ 4 h 264"/>
              <a:gd name="T10" fmla="*/ 789 w 789"/>
              <a:gd name="T11" fmla="*/ 9 h 264"/>
              <a:gd name="T12" fmla="*/ 3 w 789"/>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789" h="264">
                <a:moveTo>
                  <a:pt x="3" y="264"/>
                </a:moveTo>
                <a:lnTo>
                  <a:pt x="2" y="260"/>
                </a:lnTo>
                <a:lnTo>
                  <a:pt x="0" y="255"/>
                </a:lnTo>
                <a:lnTo>
                  <a:pt x="786" y="0"/>
                </a:lnTo>
                <a:lnTo>
                  <a:pt x="788" y="4"/>
                </a:lnTo>
                <a:lnTo>
                  <a:pt x="789" y="9"/>
                </a:lnTo>
                <a:lnTo>
                  <a:pt x="3" y="2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 name="Freeform 10"/>
          <p:cNvSpPr>
            <a:spLocks/>
          </p:cNvSpPr>
          <p:nvPr/>
        </p:nvSpPr>
        <p:spPr bwMode="auto">
          <a:xfrm>
            <a:off x="6208910" y="4694403"/>
            <a:ext cx="429928" cy="261141"/>
          </a:xfrm>
          <a:custGeom>
            <a:avLst/>
            <a:gdLst>
              <a:gd name="T0" fmla="*/ 135 w 135"/>
              <a:gd name="T1" fmla="*/ 2 h 82"/>
              <a:gd name="T2" fmla="*/ 0 w 135"/>
              <a:gd name="T3" fmla="*/ 0 h 82"/>
              <a:gd name="T4" fmla="*/ 26 w 135"/>
              <a:gd name="T5" fmla="*/ 82 h 82"/>
              <a:gd name="T6" fmla="*/ 135 w 135"/>
              <a:gd name="T7" fmla="*/ 2 h 82"/>
            </a:gdLst>
            <a:ahLst/>
            <a:cxnLst>
              <a:cxn ang="0">
                <a:pos x="T0" y="T1"/>
              </a:cxn>
              <a:cxn ang="0">
                <a:pos x="T2" y="T3"/>
              </a:cxn>
              <a:cxn ang="0">
                <a:pos x="T4" y="T5"/>
              </a:cxn>
              <a:cxn ang="0">
                <a:pos x="T6" y="T7"/>
              </a:cxn>
            </a:cxnLst>
            <a:rect l="0" t="0" r="r" b="b"/>
            <a:pathLst>
              <a:path w="135" h="82">
                <a:moveTo>
                  <a:pt x="135" y="2"/>
                </a:moveTo>
                <a:lnTo>
                  <a:pt x="0" y="0"/>
                </a:lnTo>
                <a:lnTo>
                  <a:pt x="26" y="82"/>
                </a:lnTo>
                <a:lnTo>
                  <a:pt x="13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 name="Rectangle 11"/>
          <p:cNvSpPr>
            <a:spLocks noChangeArrowheads="1"/>
          </p:cNvSpPr>
          <p:nvPr/>
        </p:nvSpPr>
        <p:spPr bwMode="auto">
          <a:xfrm rot="20520000">
            <a:off x="4645247" y="4850451"/>
            <a:ext cx="1181506"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Chegou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rot="20520000">
            <a:off x="4657985" y="5121146"/>
            <a:ext cx="1324815"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Comando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5" name="Freeform 13"/>
          <p:cNvSpPr>
            <a:spLocks/>
          </p:cNvSpPr>
          <p:nvPr/>
        </p:nvSpPr>
        <p:spPr bwMode="auto">
          <a:xfrm>
            <a:off x="3390494" y="4372753"/>
            <a:ext cx="31847" cy="684699"/>
          </a:xfrm>
          <a:custGeom>
            <a:avLst/>
            <a:gdLst>
              <a:gd name="T0" fmla="*/ 10 w 10"/>
              <a:gd name="T1" fmla="*/ 215 h 215"/>
              <a:gd name="T2" fmla="*/ 5 w 10"/>
              <a:gd name="T3" fmla="*/ 215 h 215"/>
              <a:gd name="T4" fmla="*/ 0 w 10"/>
              <a:gd name="T5" fmla="*/ 215 h 215"/>
              <a:gd name="T6" fmla="*/ 0 w 10"/>
              <a:gd name="T7" fmla="*/ 0 h 215"/>
              <a:gd name="T8" fmla="*/ 5 w 10"/>
              <a:gd name="T9" fmla="*/ 0 h 215"/>
              <a:gd name="T10" fmla="*/ 10 w 10"/>
              <a:gd name="T11" fmla="*/ 0 h 215"/>
              <a:gd name="T12" fmla="*/ 10 w 10"/>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10" h="215">
                <a:moveTo>
                  <a:pt x="10" y="215"/>
                </a:moveTo>
                <a:lnTo>
                  <a:pt x="5" y="215"/>
                </a:lnTo>
                <a:lnTo>
                  <a:pt x="0" y="215"/>
                </a:lnTo>
                <a:lnTo>
                  <a:pt x="0" y="0"/>
                </a:lnTo>
                <a:lnTo>
                  <a:pt x="5" y="0"/>
                </a:lnTo>
                <a:lnTo>
                  <a:pt x="10" y="0"/>
                </a:lnTo>
                <a:lnTo>
                  <a:pt x="1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6" name="Freeform 14"/>
          <p:cNvSpPr>
            <a:spLocks/>
          </p:cNvSpPr>
          <p:nvPr/>
        </p:nvSpPr>
        <p:spPr bwMode="auto">
          <a:xfrm>
            <a:off x="3269477" y="3981042"/>
            <a:ext cx="273880" cy="410820"/>
          </a:xfrm>
          <a:custGeom>
            <a:avLst/>
            <a:gdLst>
              <a:gd name="T0" fmla="*/ 43 w 86"/>
              <a:gd name="T1" fmla="*/ 0 h 129"/>
              <a:gd name="T2" fmla="*/ 0 w 86"/>
              <a:gd name="T3" fmla="*/ 129 h 129"/>
              <a:gd name="T4" fmla="*/ 86 w 86"/>
              <a:gd name="T5" fmla="*/ 129 h 129"/>
              <a:gd name="T6" fmla="*/ 43 w 86"/>
              <a:gd name="T7" fmla="*/ 0 h 129"/>
            </a:gdLst>
            <a:ahLst/>
            <a:cxnLst>
              <a:cxn ang="0">
                <a:pos x="T0" y="T1"/>
              </a:cxn>
              <a:cxn ang="0">
                <a:pos x="T2" y="T3"/>
              </a:cxn>
              <a:cxn ang="0">
                <a:pos x="T4" y="T5"/>
              </a:cxn>
              <a:cxn ang="0">
                <a:pos x="T6" y="T7"/>
              </a:cxn>
            </a:cxnLst>
            <a:rect l="0" t="0" r="r" b="b"/>
            <a:pathLst>
              <a:path w="86" h="129">
                <a:moveTo>
                  <a:pt x="43" y="0"/>
                </a:moveTo>
                <a:lnTo>
                  <a:pt x="0" y="129"/>
                </a:lnTo>
                <a:lnTo>
                  <a:pt x="86" y="129"/>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7" name="Freeform 15"/>
          <p:cNvSpPr>
            <a:spLocks/>
          </p:cNvSpPr>
          <p:nvPr/>
        </p:nvSpPr>
        <p:spPr bwMode="auto">
          <a:xfrm>
            <a:off x="4142072" y="3703977"/>
            <a:ext cx="2503136" cy="649668"/>
          </a:xfrm>
          <a:custGeom>
            <a:avLst/>
            <a:gdLst>
              <a:gd name="T0" fmla="*/ 786 w 786"/>
              <a:gd name="T1" fmla="*/ 195 h 204"/>
              <a:gd name="T2" fmla="*/ 784 w 786"/>
              <a:gd name="T3" fmla="*/ 200 h 204"/>
              <a:gd name="T4" fmla="*/ 783 w 786"/>
              <a:gd name="T5" fmla="*/ 204 h 204"/>
              <a:gd name="T6" fmla="*/ 0 w 786"/>
              <a:gd name="T7" fmla="*/ 9 h 204"/>
              <a:gd name="T8" fmla="*/ 1 w 786"/>
              <a:gd name="T9" fmla="*/ 4 h 204"/>
              <a:gd name="T10" fmla="*/ 2 w 786"/>
              <a:gd name="T11" fmla="*/ 0 h 204"/>
              <a:gd name="T12" fmla="*/ 786 w 786"/>
              <a:gd name="T13" fmla="*/ 195 h 204"/>
            </a:gdLst>
            <a:ahLst/>
            <a:cxnLst>
              <a:cxn ang="0">
                <a:pos x="T0" y="T1"/>
              </a:cxn>
              <a:cxn ang="0">
                <a:pos x="T2" y="T3"/>
              </a:cxn>
              <a:cxn ang="0">
                <a:pos x="T4" y="T5"/>
              </a:cxn>
              <a:cxn ang="0">
                <a:pos x="T6" y="T7"/>
              </a:cxn>
              <a:cxn ang="0">
                <a:pos x="T8" y="T9"/>
              </a:cxn>
              <a:cxn ang="0">
                <a:pos x="T10" y="T11"/>
              </a:cxn>
              <a:cxn ang="0">
                <a:pos x="T12" y="T13"/>
              </a:cxn>
            </a:cxnLst>
            <a:rect l="0" t="0" r="r" b="b"/>
            <a:pathLst>
              <a:path w="786" h="204">
                <a:moveTo>
                  <a:pt x="786" y="195"/>
                </a:moveTo>
                <a:lnTo>
                  <a:pt x="784" y="200"/>
                </a:lnTo>
                <a:lnTo>
                  <a:pt x="783" y="204"/>
                </a:lnTo>
                <a:lnTo>
                  <a:pt x="0" y="9"/>
                </a:lnTo>
                <a:lnTo>
                  <a:pt x="1" y="4"/>
                </a:lnTo>
                <a:lnTo>
                  <a:pt x="2" y="0"/>
                </a:lnTo>
                <a:lnTo>
                  <a:pt x="786"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8" name="Freeform 16"/>
          <p:cNvSpPr>
            <a:spLocks/>
          </p:cNvSpPr>
          <p:nvPr/>
        </p:nvSpPr>
        <p:spPr bwMode="auto">
          <a:xfrm>
            <a:off x="3766283" y="3589330"/>
            <a:ext cx="429928" cy="264326"/>
          </a:xfrm>
          <a:custGeom>
            <a:avLst/>
            <a:gdLst>
              <a:gd name="T0" fmla="*/ 0 w 135"/>
              <a:gd name="T1" fmla="*/ 10 h 83"/>
              <a:gd name="T2" fmla="*/ 114 w 135"/>
              <a:gd name="T3" fmla="*/ 83 h 83"/>
              <a:gd name="T4" fmla="*/ 135 w 135"/>
              <a:gd name="T5" fmla="*/ 0 h 83"/>
              <a:gd name="T6" fmla="*/ 0 w 135"/>
              <a:gd name="T7" fmla="*/ 10 h 83"/>
            </a:gdLst>
            <a:ahLst/>
            <a:cxnLst>
              <a:cxn ang="0">
                <a:pos x="T0" y="T1"/>
              </a:cxn>
              <a:cxn ang="0">
                <a:pos x="T2" y="T3"/>
              </a:cxn>
              <a:cxn ang="0">
                <a:pos x="T4" y="T5"/>
              </a:cxn>
              <a:cxn ang="0">
                <a:pos x="T6" y="T7"/>
              </a:cxn>
            </a:cxnLst>
            <a:rect l="0" t="0" r="r" b="b"/>
            <a:pathLst>
              <a:path w="135" h="83">
                <a:moveTo>
                  <a:pt x="0" y="10"/>
                </a:moveTo>
                <a:lnTo>
                  <a:pt x="114" y="83"/>
                </a:lnTo>
                <a:lnTo>
                  <a:pt x="135"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9" name="Freeform 17"/>
          <p:cNvSpPr>
            <a:spLocks/>
          </p:cNvSpPr>
          <p:nvPr/>
        </p:nvSpPr>
        <p:spPr bwMode="auto">
          <a:xfrm>
            <a:off x="3759914" y="3248572"/>
            <a:ext cx="2652814" cy="783424"/>
          </a:xfrm>
          <a:custGeom>
            <a:avLst/>
            <a:gdLst>
              <a:gd name="T0" fmla="*/ 0 w 833"/>
              <a:gd name="T1" fmla="*/ 9 h 246"/>
              <a:gd name="T2" fmla="*/ 2 w 833"/>
              <a:gd name="T3" fmla="*/ 5 h 246"/>
              <a:gd name="T4" fmla="*/ 3 w 833"/>
              <a:gd name="T5" fmla="*/ 0 h 246"/>
              <a:gd name="T6" fmla="*/ 833 w 833"/>
              <a:gd name="T7" fmla="*/ 237 h 246"/>
              <a:gd name="T8" fmla="*/ 832 w 833"/>
              <a:gd name="T9" fmla="*/ 242 h 246"/>
              <a:gd name="T10" fmla="*/ 831 w 833"/>
              <a:gd name="T11" fmla="*/ 246 h 246"/>
              <a:gd name="T12" fmla="*/ 0 w 833"/>
              <a:gd name="T13" fmla="*/ 9 h 246"/>
            </a:gdLst>
            <a:ahLst/>
            <a:cxnLst>
              <a:cxn ang="0">
                <a:pos x="T0" y="T1"/>
              </a:cxn>
              <a:cxn ang="0">
                <a:pos x="T2" y="T3"/>
              </a:cxn>
              <a:cxn ang="0">
                <a:pos x="T4" y="T5"/>
              </a:cxn>
              <a:cxn ang="0">
                <a:pos x="T6" y="T7"/>
              </a:cxn>
              <a:cxn ang="0">
                <a:pos x="T8" y="T9"/>
              </a:cxn>
              <a:cxn ang="0">
                <a:pos x="T10" y="T11"/>
              </a:cxn>
              <a:cxn ang="0">
                <a:pos x="T12" y="T13"/>
              </a:cxn>
            </a:cxnLst>
            <a:rect l="0" t="0" r="r" b="b"/>
            <a:pathLst>
              <a:path w="833" h="246">
                <a:moveTo>
                  <a:pt x="0" y="9"/>
                </a:moveTo>
                <a:lnTo>
                  <a:pt x="2" y="5"/>
                </a:lnTo>
                <a:lnTo>
                  <a:pt x="3" y="0"/>
                </a:lnTo>
                <a:lnTo>
                  <a:pt x="833" y="237"/>
                </a:lnTo>
                <a:lnTo>
                  <a:pt x="832" y="242"/>
                </a:lnTo>
                <a:lnTo>
                  <a:pt x="831" y="24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0" name="Freeform 18"/>
          <p:cNvSpPr>
            <a:spLocks/>
          </p:cNvSpPr>
          <p:nvPr/>
        </p:nvSpPr>
        <p:spPr bwMode="auto">
          <a:xfrm>
            <a:off x="6355404" y="3882318"/>
            <a:ext cx="429928" cy="261141"/>
          </a:xfrm>
          <a:custGeom>
            <a:avLst/>
            <a:gdLst>
              <a:gd name="T0" fmla="*/ 135 w 135"/>
              <a:gd name="T1" fmla="*/ 76 h 82"/>
              <a:gd name="T2" fmla="*/ 23 w 135"/>
              <a:gd name="T3" fmla="*/ 0 h 82"/>
              <a:gd name="T4" fmla="*/ 0 w 135"/>
              <a:gd name="T5" fmla="*/ 82 h 82"/>
              <a:gd name="T6" fmla="*/ 135 w 135"/>
              <a:gd name="T7" fmla="*/ 76 h 82"/>
            </a:gdLst>
            <a:ahLst/>
            <a:cxnLst>
              <a:cxn ang="0">
                <a:pos x="T0" y="T1"/>
              </a:cxn>
              <a:cxn ang="0">
                <a:pos x="T2" y="T3"/>
              </a:cxn>
              <a:cxn ang="0">
                <a:pos x="T4" y="T5"/>
              </a:cxn>
              <a:cxn ang="0">
                <a:pos x="T6" y="T7"/>
              </a:cxn>
            </a:cxnLst>
            <a:rect l="0" t="0" r="r" b="b"/>
            <a:pathLst>
              <a:path w="135" h="82">
                <a:moveTo>
                  <a:pt x="135" y="76"/>
                </a:moveTo>
                <a:lnTo>
                  <a:pt x="23" y="0"/>
                </a:lnTo>
                <a:lnTo>
                  <a:pt x="0" y="82"/>
                </a:lnTo>
                <a:lnTo>
                  <a:pt x="135"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1" name="Rectangle 19"/>
          <p:cNvSpPr>
            <a:spLocks noChangeArrowheads="1"/>
          </p:cNvSpPr>
          <p:nvPr/>
        </p:nvSpPr>
        <p:spPr bwMode="auto">
          <a:xfrm rot="900000">
            <a:off x="4801294" y="3417359"/>
            <a:ext cx="1181506"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Chegou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rot="900000">
            <a:off x="4651616" y="3688054"/>
            <a:ext cx="1324815"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Comando   </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23" name="Freeform 21"/>
          <p:cNvSpPr>
            <a:spLocks/>
          </p:cNvSpPr>
          <p:nvPr/>
        </p:nvSpPr>
        <p:spPr bwMode="auto">
          <a:xfrm>
            <a:off x="6629284" y="3981042"/>
            <a:ext cx="1089151" cy="108915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00DCFF"/>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48" name="Rectangle 46"/>
          <p:cNvSpPr>
            <a:spLocks noChangeArrowheads="1"/>
          </p:cNvSpPr>
          <p:nvPr/>
        </p:nvSpPr>
        <p:spPr bwMode="auto">
          <a:xfrm>
            <a:off x="6718454" y="4242183"/>
            <a:ext cx="926733"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Escreve</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6852210" y="4525617"/>
            <a:ext cx="656038"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Liberation Sans" panose="020B0604020202020204" pitchFamily="34" charset="0"/>
              </a:rPr>
              <a:t>Serial</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
        <p:nvSpPr>
          <p:cNvPr id="50" name="Freeform 48"/>
          <p:cNvSpPr>
            <a:spLocks/>
          </p:cNvSpPr>
          <p:nvPr/>
        </p:nvSpPr>
        <p:spPr bwMode="auto">
          <a:xfrm>
            <a:off x="2673948" y="5057453"/>
            <a:ext cx="1092335" cy="108915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75" name="Rectangle 73"/>
          <p:cNvSpPr>
            <a:spLocks noChangeArrowheads="1"/>
          </p:cNvSpPr>
          <p:nvPr/>
        </p:nvSpPr>
        <p:spPr bwMode="auto">
          <a:xfrm>
            <a:off x="2680317" y="5458719"/>
            <a:ext cx="1098705"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 Serial</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76" name="Freeform 74"/>
          <p:cNvSpPr>
            <a:spLocks/>
          </p:cNvSpPr>
          <p:nvPr/>
        </p:nvSpPr>
        <p:spPr bwMode="auto">
          <a:xfrm>
            <a:off x="2673948" y="2891892"/>
            <a:ext cx="1092335" cy="1089150"/>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EB6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1" name="Rectangle 99"/>
          <p:cNvSpPr>
            <a:spLocks noChangeArrowheads="1"/>
          </p:cNvSpPr>
          <p:nvPr/>
        </p:nvSpPr>
        <p:spPr bwMode="auto">
          <a:xfrm>
            <a:off x="3036998" y="3153033"/>
            <a:ext cx="369420"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Ler</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02" name="Rectangle 100"/>
          <p:cNvSpPr>
            <a:spLocks noChangeArrowheads="1"/>
          </p:cNvSpPr>
          <p:nvPr/>
        </p:nvSpPr>
        <p:spPr bwMode="auto">
          <a:xfrm>
            <a:off x="2782226" y="3436467"/>
            <a:ext cx="885333"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Teclado</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
        <p:nvSpPr>
          <p:cNvPr id="103" name="Freeform 101"/>
          <p:cNvSpPr>
            <a:spLocks/>
          </p:cNvSpPr>
          <p:nvPr/>
        </p:nvSpPr>
        <p:spPr bwMode="auto">
          <a:xfrm>
            <a:off x="1380979" y="2035221"/>
            <a:ext cx="1089151" cy="1085965"/>
          </a:xfrm>
          <a:custGeom>
            <a:avLst/>
            <a:gdLst>
              <a:gd name="T0" fmla="*/ 758 w 1516"/>
              <a:gd name="T1" fmla="*/ 1516 h 1516"/>
              <a:gd name="T2" fmla="*/ 379 w 1516"/>
              <a:gd name="T3" fmla="*/ 1414 h 1516"/>
              <a:gd name="T4" fmla="*/ 102 w 1516"/>
              <a:gd name="T5" fmla="*/ 1137 h 1516"/>
              <a:gd name="T6" fmla="*/ 0 w 1516"/>
              <a:gd name="T7" fmla="*/ 758 h 1516"/>
              <a:gd name="T8" fmla="*/ 102 w 1516"/>
              <a:gd name="T9" fmla="*/ 379 h 1516"/>
              <a:gd name="T10" fmla="*/ 379 w 1516"/>
              <a:gd name="T11" fmla="*/ 102 h 1516"/>
              <a:gd name="T12" fmla="*/ 758 w 1516"/>
              <a:gd name="T13" fmla="*/ 0 h 1516"/>
              <a:gd name="T14" fmla="*/ 1137 w 1516"/>
              <a:gd name="T15" fmla="*/ 102 h 1516"/>
              <a:gd name="T16" fmla="*/ 1414 w 1516"/>
              <a:gd name="T17" fmla="*/ 379 h 1516"/>
              <a:gd name="T18" fmla="*/ 1516 w 1516"/>
              <a:gd name="T19" fmla="*/ 758 h 1516"/>
              <a:gd name="T20" fmla="*/ 1414 w 1516"/>
              <a:gd name="T21" fmla="*/ 1137 h 1516"/>
              <a:gd name="T22" fmla="*/ 1137 w 1516"/>
              <a:gd name="T23" fmla="*/ 1414 h 1516"/>
              <a:gd name="T24" fmla="*/ 758 w 1516"/>
              <a:gd name="T25" fmla="*/ 1516 h 1516"/>
              <a:gd name="T26" fmla="*/ 758 w 1516"/>
              <a:gd name="T27" fmla="*/ 1516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6" h="1516">
                <a:moveTo>
                  <a:pt x="758" y="1516"/>
                </a:moveTo>
                <a:cubicBezTo>
                  <a:pt x="618" y="1516"/>
                  <a:pt x="500" y="1484"/>
                  <a:pt x="379" y="1414"/>
                </a:cubicBezTo>
                <a:cubicBezTo>
                  <a:pt x="258" y="1345"/>
                  <a:pt x="171" y="1258"/>
                  <a:pt x="102" y="1137"/>
                </a:cubicBezTo>
                <a:cubicBezTo>
                  <a:pt x="32" y="1016"/>
                  <a:pt x="0" y="898"/>
                  <a:pt x="0" y="758"/>
                </a:cubicBezTo>
                <a:cubicBezTo>
                  <a:pt x="0" y="618"/>
                  <a:pt x="32" y="500"/>
                  <a:pt x="102" y="379"/>
                </a:cubicBezTo>
                <a:cubicBezTo>
                  <a:pt x="171" y="258"/>
                  <a:pt x="258" y="171"/>
                  <a:pt x="379" y="102"/>
                </a:cubicBezTo>
                <a:cubicBezTo>
                  <a:pt x="500" y="32"/>
                  <a:pt x="618" y="0"/>
                  <a:pt x="758" y="0"/>
                </a:cubicBezTo>
                <a:cubicBezTo>
                  <a:pt x="898" y="0"/>
                  <a:pt x="1016" y="32"/>
                  <a:pt x="1137" y="102"/>
                </a:cubicBezTo>
                <a:cubicBezTo>
                  <a:pt x="1258" y="171"/>
                  <a:pt x="1345" y="258"/>
                  <a:pt x="1414" y="379"/>
                </a:cubicBezTo>
                <a:cubicBezTo>
                  <a:pt x="1484" y="500"/>
                  <a:pt x="1516" y="618"/>
                  <a:pt x="1516" y="758"/>
                </a:cubicBezTo>
                <a:cubicBezTo>
                  <a:pt x="1516" y="898"/>
                  <a:pt x="1484" y="1016"/>
                  <a:pt x="1414" y="1137"/>
                </a:cubicBezTo>
                <a:cubicBezTo>
                  <a:pt x="1345" y="1258"/>
                  <a:pt x="1258" y="1345"/>
                  <a:pt x="1137" y="1414"/>
                </a:cubicBezTo>
                <a:cubicBezTo>
                  <a:pt x="1016" y="1484"/>
                  <a:pt x="898" y="1516"/>
                  <a:pt x="758" y="1516"/>
                </a:cubicBezTo>
                <a:lnTo>
                  <a:pt x="758" y="1516"/>
                </a:lnTo>
                <a:close/>
              </a:path>
            </a:pathLst>
          </a:custGeom>
          <a:solidFill>
            <a:srgbClr val="33C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8" name="Rectangle 126"/>
          <p:cNvSpPr>
            <a:spLocks noChangeArrowheads="1"/>
          </p:cNvSpPr>
          <p:nvPr/>
        </p:nvSpPr>
        <p:spPr bwMode="auto">
          <a:xfrm>
            <a:off x="1629382" y="2436487"/>
            <a:ext cx="598714" cy="308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Liberation Sans" panose="020B0604020202020204" pitchFamily="34" charset="0"/>
              </a:rPr>
              <a:t>Inicio</a:t>
            </a:r>
            <a:endParaRPr kumimoji="0" lang="pt-BR" altLang="pt-B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9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b="1" dirty="0">
                <a:solidFill>
                  <a:srgbClr val="0000FF"/>
                </a:solidFill>
                <a:highlight>
                  <a:srgbClr val="FFFFFF"/>
                </a:highlight>
              </a:rPr>
              <a:t>for</a:t>
            </a:r>
            <a:r>
              <a:rPr lang="pt-BR" b="1" dirty="0">
                <a:solidFill>
                  <a:srgbClr val="000080"/>
                </a:solidFill>
                <a:highlight>
                  <a:srgbClr val="FFFFFF"/>
                </a:highlight>
              </a:rPr>
              <a:t>(;;){</a:t>
            </a:r>
          </a:p>
          <a:p>
            <a:r>
              <a:rPr lang="pt-BR" b="1" dirty="0">
                <a:solidFill>
                  <a:srgbClr val="000080"/>
                </a:solidFill>
                <a:highlight>
                  <a:srgbClr val="FFFFFF"/>
                </a:highlight>
              </a:rPr>
              <a:t>    </a:t>
            </a:r>
            <a:r>
              <a:rPr lang="pt-BR" dirty="0">
                <a:solidFill>
                  <a:srgbClr val="008000"/>
                </a:solidFill>
                <a:highlight>
                  <a:srgbClr val="FFFFFF"/>
                </a:highlight>
              </a:rPr>
              <a:t>//************* início do top-slot *****************</a:t>
            </a: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    //********** início da máquina de estado ***********</a:t>
            </a:r>
          </a:p>
          <a:p>
            <a:r>
              <a:rPr lang="pt-BR" dirty="0">
                <a:solidFill>
                  <a:srgbClr val="000000"/>
                </a:solidFill>
                <a:highlight>
                  <a:srgbClr val="FFFFFF"/>
                </a:highlight>
              </a:rPr>
              <a:t>    </a:t>
            </a:r>
            <a:r>
              <a:rPr lang="pt-BR" b="1" dirty="0">
                <a:solidFill>
                  <a:srgbClr val="0000FF"/>
                </a:solidFill>
                <a:highlight>
                  <a:srgbClr val="FFFFFF"/>
                </a:highlight>
              </a:rPr>
              <a:t>switch</a:t>
            </a:r>
            <a:r>
              <a:rPr lang="pt-BR" b="1" dirty="0">
                <a:solidFill>
                  <a:srgbClr val="000080"/>
                </a:solidFill>
                <a:highlight>
                  <a:srgbClr val="FFFFFF"/>
                </a:highlight>
              </a:rPr>
              <a:t>(</a:t>
            </a:r>
            <a:r>
              <a:rPr lang="pt-BR" dirty="0">
                <a:solidFill>
                  <a:srgbClr val="000000"/>
                </a:solidFill>
                <a:highlight>
                  <a:srgbClr val="FFFFFF"/>
                </a:highlight>
              </a:rPr>
              <a:t>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LeTeclado</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//chegou comando</a:t>
            </a:r>
          </a:p>
          <a:p>
            <a:r>
              <a:rPr lang="pt-BR" dirty="0">
                <a:solidFill>
                  <a:srgbClr val="000000"/>
                </a:solidFill>
                <a:highlight>
                  <a:srgbClr val="FFFFFF"/>
                </a:highlight>
              </a:rPr>
              <a:t>            </a:t>
            </a:r>
            <a:r>
              <a:rPr lang="pt-BR" b="1" dirty="0">
                <a:solidFill>
                  <a:srgbClr val="000080"/>
                </a:solidFill>
                <a:highlight>
                  <a:srgbClr val="FFFFFF"/>
                </a:highlight>
              </a:rPr>
              <a:t>}</a:t>
            </a:r>
            <a:r>
              <a:rPr lang="pt-BR" b="1" dirty="0" err="1">
                <a:solidFill>
                  <a:srgbClr val="0000FF"/>
                </a:solidFill>
                <a:highlight>
                  <a:srgbClr val="FFFFFF"/>
                </a:highlight>
              </a:rPr>
              <a:t>else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RecebeSerial</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//chegou comando</a:t>
            </a:r>
          </a:p>
          <a:p>
            <a:r>
              <a:rPr lang="pt-BR" dirty="0">
                <a:solidFill>
                  <a:srgbClr val="000000"/>
                </a:solidFill>
                <a:highlight>
                  <a:srgbClr val="FFFFFF"/>
                </a:highlight>
              </a:rPr>
              <a:t>            </a:t>
            </a:r>
            <a:r>
              <a:rPr lang="pt-BR" b="1" dirty="0">
                <a:solidFill>
                  <a:srgbClr val="000080"/>
                </a:solidFill>
                <a:highlight>
                  <a:srgbClr val="FFFFFF"/>
                </a:highlight>
              </a:rPr>
              <a:t>}</a:t>
            </a:r>
            <a:r>
              <a:rPr lang="pt-BR" b="1" dirty="0" err="1">
                <a:solidFill>
                  <a:srgbClr val="0000FF"/>
                </a:solidFill>
                <a:highlight>
                  <a:srgbClr val="FFFFFF"/>
                </a:highlight>
              </a:rPr>
              <a:t>else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   </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default</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8000"/>
              </a:solidFill>
              <a:highlight>
                <a:srgbClr val="FFFFFF"/>
              </a:highlight>
            </a:endParaRPr>
          </a:p>
        </p:txBody>
      </p:sp>
      <p:sp>
        <p:nvSpPr>
          <p:cNvPr id="4" name="Título 3">
            <a:extLst>
              <a:ext uri="{FF2B5EF4-FFF2-40B4-BE49-F238E27FC236}">
                <a16:creationId xmlns:a16="http://schemas.microsoft.com/office/drawing/2014/main" id="{FA4092AA-381C-47DA-ACFC-28B3856FC6EA}"/>
              </a:ext>
            </a:extLst>
          </p:cNvPr>
          <p:cNvSpPr>
            <a:spLocks noGrp="1"/>
          </p:cNvSpPr>
          <p:nvPr>
            <p:ph type="title"/>
          </p:nvPr>
        </p:nvSpPr>
        <p:spPr/>
        <p:txBody>
          <a:bodyPr/>
          <a:lstStyle/>
          <a:p>
            <a:r>
              <a:rPr lang="pt-BR" dirty="0"/>
              <a:t>Máquina de estado com decisão</a:t>
            </a:r>
            <a:br>
              <a:rPr lang="pt-BR" dirty="0"/>
            </a:br>
            <a:endParaRPr lang="pt-BR" dirty="0"/>
          </a:p>
        </p:txBody>
      </p:sp>
    </p:spTree>
    <p:extLst>
      <p:ext uri="{BB962C8B-B14F-4D97-AF65-F5344CB8AC3E}">
        <p14:creationId xmlns:p14="http://schemas.microsoft.com/office/powerpoint/2010/main" val="181808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a:t>Multitask</a:t>
            </a:r>
            <a:br>
              <a:rPr lang="pt-BR" dirty="0"/>
            </a:br>
            <a:r>
              <a:rPr lang="pt-BR" dirty="0"/>
              <a:t>cooperativo</a:t>
            </a:r>
          </a:p>
        </p:txBody>
      </p:sp>
      <p:sp>
        <p:nvSpPr>
          <p:cNvPr id="5" name="Espaço Reservado para Texto 4"/>
          <p:cNvSpPr>
            <a:spLocks noGrp="1"/>
          </p:cNvSpPr>
          <p:nvPr>
            <p:ph type="body" idx="1"/>
          </p:nvPr>
        </p:nvSpPr>
        <p:spPr/>
        <p:txBody>
          <a:bodyPr/>
          <a:lstStyle/>
          <a:p>
            <a:r>
              <a:rPr lang="pt-BR" dirty="0"/>
              <a:t>Temporização dos slots</a:t>
            </a:r>
          </a:p>
        </p:txBody>
      </p:sp>
    </p:spTree>
    <p:extLst>
      <p:ext uri="{BB962C8B-B14F-4D97-AF65-F5344CB8AC3E}">
        <p14:creationId xmlns:p14="http://schemas.microsoft.com/office/powerpoint/2010/main" val="3873240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Um problema com esta estrutura é a inconstância do tempo</a:t>
            </a:r>
          </a:p>
          <a:p>
            <a:pPr lvl="1"/>
            <a:r>
              <a:rPr lang="pt-BR" dirty="0"/>
              <a:t>Em cada loop uma função diferente é executada</a:t>
            </a:r>
          </a:p>
          <a:p>
            <a:pPr lvl="1"/>
            <a:r>
              <a:rPr lang="pt-BR" dirty="0"/>
              <a:t>Mesmo dentro da mesma função é possível ter tempos de execução diferentes</a:t>
            </a:r>
          </a:p>
          <a:p>
            <a:r>
              <a:rPr lang="pt-BR" dirty="0"/>
              <a:t>É possível temporizar a máquina de modo que cada ciclo tenha um tempo fixo</a:t>
            </a:r>
          </a:p>
        </p:txBody>
      </p:sp>
      <p:sp>
        <p:nvSpPr>
          <p:cNvPr id="2" name="Título 1"/>
          <p:cNvSpPr>
            <a:spLocks noGrp="1"/>
          </p:cNvSpPr>
          <p:nvPr>
            <p:ph type="title"/>
          </p:nvPr>
        </p:nvSpPr>
        <p:spPr/>
        <p:txBody>
          <a:bodyPr/>
          <a:lstStyle/>
          <a:p>
            <a:r>
              <a:rPr lang="pt-BR" dirty="0"/>
              <a:t>Temporização dos slots</a:t>
            </a:r>
          </a:p>
        </p:txBody>
      </p:sp>
    </p:spTree>
    <p:extLst>
      <p:ext uri="{BB962C8B-B14F-4D97-AF65-F5344CB8AC3E}">
        <p14:creationId xmlns:p14="http://schemas.microsoft.com/office/powerpoint/2010/main" val="1989579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Como fazer?</a:t>
            </a:r>
          </a:p>
          <a:p>
            <a:pPr lvl="1"/>
            <a:r>
              <a:rPr lang="pt-BR" dirty="0"/>
              <a:t>Utilizar um temporizador/relógio em hardware</a:t>
            </a:r>
          </a:p>
          <a:p>
            <a:pPr lvl="1"/>
            <a:r>
              <a:rPr lang="pt-BR" dirty="0"/>
              <a:t>Iniciá-lo no começo do loop</a:t>
            </a:r>
          </a:p>
          <a:p>
            <a:pPr lvl="1"/>
            <a:r>
              <a:rPr lang="pt-BR" dirty="0"/>
              <a:t>Aguardar o estouro/match do timer ao fim do loop</a:t>
            </a:r>
          </a:p>
          <a:p>
            <a:r>
              <a:rPr lang="pt-BR" dirty="0"/>
              <a:t>O tempo deve ser maior que a duração da função mais longa</a:t>
            </a:r>
          </a:p>
        </p:txBody>
      </p:sp>
      <p:sp>
        <p:nvSpPr>
          <p:cNvPr id="2" name="Título 1"/>
          <p:cNvSpPr>
            <a:spLocks noGrp="1"/>
          </p:cNvSpPr>
          <p:nvPr>
            <p:ph type="title"/>
          </p:nvPr>
        </p:nvSpPr>
        <p:spPr/>
        <p:txBody>
          <a:bodyPr/>
          <a:lstStyle/>
          <a:p>
            <a:r>
              <a:rPr lang="pt-BR" dirty="0"/>
              <a:t>Temporização dos slots</a:t>
            </a:r>
          </a:p>
        </p:txBody>
      </p:sp>
    </p:spTree>
    <p:extLst>
      <p:ext uri="{BB962C8B-B14F-4D97-AF65-F5344CB8AC3E}">
        <p14:creationId xmlns:p14="http://schemas.microsoft.com/office/powerpoint/2010/main" val="4079534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a:extLst>
              <a:ext uri="{FF2B5EF4-FFF2-40B4-BE49-F238E27FC236}">
                <a16:creationId xmlns:a16="http://schemas.microsoft.com/office/drawing/2014/main" id="{168DD339-23AF-42E6-A817-8BF38F0F4F20}"/>
              </a:ext>
            </a:extLst>
          </p:cNvPr>
          <p:cNvSpPr>
            <a:spLocks noGrp="1"/>
          </p:cNvSpPr>
          <p:nvPr>
            <p:ph type="body" sz="quarter" idx="13"/>
          </p:nvPr>
        </p:nvSpPr>
        <p:spPr/>
        <p:txBody>
          <a:bodyPr/>
          <a:lstStyle/>
          <a:p>
            <a:r>
              <a:rPr lang="pt-BR" b="1" dirty="0">
                <a:solidFill>
                  <a:srgbClr val="0000FF"/>
                </a:solidFill>
                <a:highlight>
                  <a:srgbClr val="FFFFFF"/>
                </a:highlight>
              </a:rPr>
              <a:t> for</a:t>
            </a:r>
            <a:r>
              <a:rPr lang="pt-BR" b="1" dirty="0">
                <a:solidFill>
                  <a:srgbClr val="000080"/>
                </a:solidFill>
                <a:highlight>
                  <a:srgbClr val="FFFFFF"/>
                </a:highlight>
              </a:rPr>
              <a:t>(;;){</a:t>
            </a:r>
            <a:endParaRPr lang="pt-BR" dirty="0">
              <a:solidFill>
                <a:srgbClr val="008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 início do top-slot ***************</a:t>
            </a:r>
          </a:p>
          <a:p>
            <a:r>
              <a:rPr lang="es-ES" dirty="0">
                <a:solidFill>
                  <a:srgbClr val="000000"/>
                </a:solidFill>
                <a:highlight>
                  <a:srgbClr val="FFFFFF"/>
                </a:highlight>
              </a:rPr>
              <a:t>        </a:t>
            </a:r>
            <a:r>
              <a:rPr lang="es-ES" dirty="0" err="1">
                <a:solidFill>
                  <a:srgbClr val="000000"/>
                </a:solidFill>
                <a:highlight>
                  <a:srgbClr val="FFFFFF"/>
                </a:highlight>
              </a:rPr>
              <a:t>ResetaTimer</a:t>
            </a:r>
            <a:r>
              <a:rPr lang="es-ES" b="1" dirty="0">
                <a:solidFill>
                  <a:srgbClr val="000080"/>
                </a:solidFill>
                <a:highlight>
                  <a:srgbClr val="FFFFFF"/>
                </a:highlight>
              </a:rPr>
              <a:t>(</a:t>
            </a:r>
            <a:r>
              <a:rPr lang="es-ES" dirty="0">
                <a:solidFill>
                  <a:srgbClr val="FF8000"/>
                </a:solidFill>
                <a:highlight>
                  <a:srgbClr val="FFFFFF"/>
                </a:highlight>
              </a:rPr>
              <a:t>5000</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//5 ms para cada slot</a:t>
            </a: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   //********* início da máquina de estado **********</a:t>
            </a:r>
          </a:p>
          <a:p>
            <a:r>
              <a:rPr lang="pt-BR" dirty="0">
                <a:solidFill>
                  <a:srgbClr val="000000"/>
                </a:solidFill>
                <a:highlight>
                  <a:srgbClr val="FFFFFF"/>
                </a:highlight>
              </a:rPr>
              <a:t>        </a:t>
            </a:r>
            <a:r>
              <a:rPr lang="pt-BR" b="1" dirty="0">
                <a:solidFill>
                  <a:srgbClr val="0000FF"/>
                </a:solidFill>
                <a:highlight>
                  <a:srgbClr val="FFFFFF"/>
                </a:highlight>
              </a:rPr>
              <a:t>switch</a:t>
            </a:r>
            <a:r>
              <a:rPr lang="pt-BR" b="1" dirty="0">
                <a:solidFill>
                  <a:srgbClr val="000080"/>
                </a:solidFill>
                <a:highlight>
                  <a:srgbClr val="FFFFFF"/>
                </a:highlight>
              </a:rPr>
              <a:t>(</a:t>
            </a:r>
            <a:r>
              <a:rPr lang="pt-BR" dirty="0">
                <a:solidFill>
                  <a:srgbClr val="000000"/>
                </a:solidFill>
                <a:highlight>
                  <a:srgbClr val="FFFFFF"/>
                </a:highlight>
              </a:rPr>
              <a:t>slot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LeTeclado</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RecebeSerial</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a:t>
            </a:r>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default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slot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   //************ início do </a:t>
            </a:r>
            <a:r>
              <a:rPr lang="pt-BR" dirty="0" err="1">
                <a:solidFill>
                  <a:srgbClr val="008000"/>
                </a:solidFill>
                <a:highlight>
                  <a:srgbClr val="FFFFFF"/>
                </a:highlight>
              </a:rPr>
              <a:t>bottom</a:t>
            </a:r>
            <a:r>
              <a:rPr lang="pt-BR" dirty="0">
                <a:solidFill>
                  <a:srgbClr val="008000"/>
                </a:solidFill>
                <a:highlight>
                  <a:srgbClr val="FFFFFF"/>
                </a:highlight>
              </a:rPr>
              <a:t>-slot ***************</a:t>
            </a:r>
          </a:p>
          <a:p>
            <a:r>
              <a:rPr lang="pt-BR" dirty="0">
                <a:solidFill>
                  <a:srgbClr val="000000"/>
                </a:solidFill>
                <a:highlight>
                  <a:srgbClr val="FFFFFF"/>
                </a:highlight>
              </a:rPr>
              <a:t>        </a:t>
            </a:r>
            <a:r>
              <a:rPr lang="pt-BR" dirty="0" err="1">
                <a:solidFill>
                  <a:srgbClr val="000000"/>
                </a:solidFill>
                <a:highlight>
                  <a:srgbClr val="FFFFFF"/>
                </a:highlight>
              </a:rPr>
              <a:t>AguardaTimer</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 }</a:t>
            </a:r>
            <a:endParaRPr lang="pt-BR" dirty="0"/>
          </a:p>
        </p:txBody>
      </p:sp>
      <p:sp>
        <p:nvSpPr>
          <p:cNvPr id="4" name="Título 3">
            <a:extLst>
              <a:ext uri="{FF2B5EF4-FFF2-40B4-BE49-F238E27FC236}">
                <a16:creationId xmlns:a16="http://schemas.microsoft.com/office/drawing/2014/main" id="{74A55739-D957-4B40-960E-2FAAFA9C42FE}"/>
              </a:ext>
            </a:extLst>
          </p:cNvPr>
          <p:cNvSpPr>
            <a:spLocks noGrp="1"/>
          </p:cNvSpPr>
          <p:nvPr>
            <p:ph type="title"/>
          </p:nvPr>
        </p:nvSpPr>
        <p:spPr/>
        <p:txBody>
          <a:bodyPr/>
          <a:lstStyle/>
          <a:p>
            <a:r>
              <a:rPr lang="pt-BR" dirty="0"/>
              <a:t>Temporização dos slots</a:t>
            </a:r>
          </a:p>
        </p:txBody>
      </p:sp>
    </p:spTree>
    <p:extLst>
      <p:ext uri="{BB962C8B-B14F-4D97-AF65-F5344CB8AC3E}">
        <p14:creationId xmlns:p14="http://schemas.microsoft.com/office/powerpoint/2010/main" val="1630386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ço Reservado para Conteúdo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2712339"/>
            <a:ext cx="8763000" cy="2576322"/>
          </a:xfrm>
        </p:spPr>
      </p:pic>
      <p:sp>
        <p:nvSpPr>
          <p:cNvPr id="2" name="Título 1"/>
          <p:cNvSpPr>
            <a:spLocks noGrp="1"/>
          </p:cNvSpPr>
          <p:nvPr>
            <p:ph type="title"/>
          </p:nvPr>
        </p:nvSpPr>
        <p:spPr/>
        <p:txBody>
          <a:bodyPr/>
          <a:lstStyle/>
          <a:p>
            <a:r>
              <a:rPr lang="pt-BR" dirty="0"/>
              <a:t>Temporização dos slots</a:t>
            </a:r>
          </a:p>
        </p:txBody>
      </p:sp>
    </p:spTree>
    <p:extLst>
      <p:ext uri="{BB962C8B-B14F-4D97-AF65-F5344CB8AC3E}">
        <p14:creationId xmlns:p14="http://schemas.microsoft.com/office/powerpoint/2010/main" val="3826126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Deixar tempo livre para absorver as interrupções</a:t>
            </a:r>
          </a:p>
        </p:txBody>
      </p:sp>
      <p:sp>
        <p:nvSpPr>
          <p:cNvPr id="2" name="Título 1"/>
          <p:cNvSpPr>
            <a:spLocks noGrp="1"/>
          </p:cNvSpPr>
          <p:nvPr>
            <p:ph type="title"/>
          </p:nvPr>
        </p:nvSpPr>
        <p:spPr/>
        <p:txBody>
          <a:bodyPr/>
          <a:lstStyle/>
          <a:p>
            <a:r>
              <a:rPr lang="pt-BR" dirty="0"/>
              <a:t>Temporização dos slots</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891458"/>
            <a:ext cx="8021574" cy="1799152"/>
          </a:xfrm>
          <a:prstGeom prst="rect">
            <a:avLst/>
          </a:prstGeom>
        </p:spPr>
      </p:pic>
    </p:spTree>
    <p:extLst>
      <p:ext uri="{BB962C8B-B14F-4D97-AF65-F5344CB8AC3E}">
        <p14:creationId xmlns:p14="http://schemas.microsoft.com/office/powerpoint/2010/main" val="1404218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p:txBody>
          <a:bodyPr/>
          <a:lstStyle/>
          <a:p>
            <a:r>
              <a:rPr lang="pt-BR" dirty="0"/>
              <a:t>Deixar tempo livre para absorver as interrupções</a:t>
            </a:r>
          </a:p>
        </p:txBody>
      </p:sp>
      <p:sp>
        <p:nvSpPr>
          <p:cNvPr id="3" name="Título 2"/>
          <p:cNvSpPr>
            <a:spLocks noGrp="1"/>
          </p:cNvSpPr>
          <p:nvPr>
            <p:ph type="title"/>
          </p:nvPr>
        </p:nvSpPr>
        <p:spPr/>
        <p:txBody>
          <a:bodyPr/>
          <a:lstStyle/>
          <a:p>
            <a:r>
              <a:rPr lang="pt-BR" dirty="0"/>
              <a:t>Temporização dos slots</a:t>
            </a:r>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17" y="2892465"/>
            <a:ext cx="8162251" cy="2257568"/>
          </a:xfrm>
          <a:prstGeom prst="rect">
            <a:avLst/>
          </a:prstGeom>
        </p:spPr>
      </p:pic>
    </p:spTree>
    <p:extLst>
      <p:ext uri="{BB962C8B-B14F-4D97-AF65-F5344CB8AC3E}">
        <p14:creationId xmlns:p14="http://schemas.microsoft.com/office/powerpoint/2010/main" val="1490443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p:txBody>
          <a:bodyPr/>
          <a:lstStyle/>
          <a:p>
            <a:r>
              <a:rPr lang="pt-BR" dirty="0"/>
              <a:t>Caso o timer utilizado consiga gerar interrupções é possível criar </a:t>
            </a:r>
            <a:r>
              <a:rPr lang="pt-BR" dirty="0" err="1"/>
              <a:t>timer’s</a:t>
            </a:r>
            <a:r>
              <a:rPr lang="pt-BR" dirty="0"/>
              <a:t> por software</a:t>
            </a:r>
          </a:p>
          <a:p>
            <a:pPr lvl="1"/>
            <a:r>
              <a:rPr lang="pt-BR" dirty="0"/>
              <a:t>Cria-se um contador que é incrementado a cada interrupção do timer base</a:t>
            </a:r>
          </a:p>
          <a:p>
            <a:pPr lvl="1"/>
            <a:r>
              <a:rPr lang="pt-BR" dirty="0"/>
              <a:t>O timer por software tem resolução mínima igual ao tempo de interrupção</a:t>
            </a:r>
          </a:p>
        </p:txBody>
      </p:sp>
      <p:sp>
        <p:nvSpPr>
          <p:cNvPr id="3" name="Título 2"/>
          <p:cNvSpPr>
            <a:spLocks noGrp="1"/>
          </p:cNvSpPr>
          <p:nvPr>
            <p:ph type="title"/>
          </p:nvPr>
        </p:nvSpPr>
        <p:spPr/>
        <p:txBody>
          <a:bodyPr/>
          <a:lstStyle/>
          <a:p>
            <a:r>
              <a:rPr lang="pt-BR" dirty="0"/>
              <a:t>Temporização dos slots</a:t>
            </a:r>
          </a:p>
        </p:txBody>
      </p:sp>
    </p:spTree>
    <p:extLst>
      <p:ext uri="{BB962C8B-B14F-4D97-AF65-F5344CB8AC3E}">
        <p14:creationId xmlns:p14="http://schemas.microsoft.com/office/powerpoint/2010/main" val="32903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a:t>One</a:t>
            </a:r>
            <a:r>
              <a:rPr lang="pt-BR" dirty="0"/>
              <a:t> single loop</a:t>
            </a:r>
          </a:p>
        </p:txBody>
      </p:sp>
      <p:sp>
        <p:nvSpPr>
          <p:cNvPr id="5" name="Espaço Reservado para Texto 4"/>
          <p:cNvSpPr>
            <a:spLocks noGrp="1"/>
          </p:cNvSpPr>
          <p:nvPr>
            <p:ph type="body" idx="1"/>
          </p:nvPr>
        </p:nvSpPr>
        <p:spPr/>
        <p:txBody>
          <a:bodyPr/>
          <a:lstStyle/>
          <a:p>
            <a:endParaRPr lang="pt-BR"/>
          </a:p>
        </p:txBody>
      </p:sp>
    </p:spTree>
    <p:extLst>
      <p:ext uri="{BB962C8B-B14F-4D97-AF65-F5344CB8AC3E}">
        <p14:creationId xmlns:p14="http://schemas.microsoft.com/office/powerpoint/2010/main" val="725059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008000"/>
                </a:solidFill>
                <a:highlight>
                  <a:srgbClr val="FFFFFF"/>
                </a:highlight>
              </a:rPr>
              <a:t>//variáveis globais de controle</a:t>
            </a:r>
          </a:p>
          <a:p>
            <a:r>
              <a:rPr lang="pt-BR" dirty="0">
                <a:solidFill>
                  <a:srgbClr val="000000"/>
                </a:solidFill>
                <a:highlight>
                  <a:srgbClr val="FFFFFF"/>
                </a:highlight>
              </a:rPr>
              <a:t> </a:t>
            </a:r>
            <a:r>
              <a:rPr lang="pt-BR" dirty="0" err="1">
                <a:solidFill>
                  <a:srgbClr val="8000FF"/>
                </a:solidFill>
                <a:highlight>
                  <a:srgbClr val="FFFFFF"/>
                </a:highlight>
              </a:rPr>
              <a:t>static</a:t>
            </a:r>
            <a:r>
              <a:rPr lang="pt-BR" dirty="0">
                <a:solidFill>
                  <a:srgbClr val="000000"/>
                </a:solidFill>
                <a:highlight>
                  <a:srgbClr val="FFFFFF"/>
                </a:highlight>
              </a:rPr>
              <a:t> </a:t>
            </a:r>
            <a:r>
              <a:rPr lang="pt-BR" dirty="0">
                <a:solidFill>
                  <a:srgbClr val="8000FF"/>
                </a:solidFill>
                <a:highlight>
                  <a:srgbClr val="FFFFFF"/>
                </a:highlight>
              </a:rPr>
              <a:t>unsigned</a:t>
            </a:r>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dirty="0" err="1">
                <a:solidFill>
                  <a:srgbClr val="000000"/>
                </a:solidFill>
                <a:highlight>
                  <a:srgbClr val="FFFFFF"/>
                </a:highlight>
              </a:rPr>
              <a:t>tick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static</a:t>
            </a:r>
            <a:r>
              <a:rPr lang="pt-BR" dirty="0">
                <a:solidFill>
                  <a:srgbClr val="000000"/>
                </a:solidFill>
                <a:highlight>
                  <a:srgbClr val="FFFFFF"/>
                </a:highlight>
              </a:rPr>
              <a:t> </a:t>
            </a:r>
            <a:r>
              <a:rPr lang="pt-BR" dirty="0">
                <a:solidFill>
                  <a:srgbClr val="8000FF"/>
                </a:solidFill>
                <a:highlight>
                  <a:srgbClr val="FFFFFF"/>
                </a:highlight>
              </a:rPr>
              <a:t>unsigned</a:t>
            </a:r>
            <a:r>
              <a:rPr lang="pt-BR" dirty="0">
                <a:solidFill>
                  <a:srgbClr val="000000"/>
                </a:solidFill>
                <a:highlight>
                  <a:srgbClr val="FFFFFF"/>
                </a:highlight>
              </a:rPr>
              <a:t> </a:t>
            </a:r>
            <a:r>
              <a:rPr lang="pt-BR" dirty="0">
                <a:solidFill>
                  <a:srgbClr val="8000FF"/>
                </a:solidFill>
                <a:highlight>
                  <a:srgbClr val="FFFFFF"/>
                </a:highlight>
              </a:rPr>
              <a:t>char</a:t>
            </a:r>
            <a:r>
              <a:rPr lang="pt-BR" dirty="0">
                <a:solidFill>
                  <a:srgbClr val="000000"/>
                </a:solidFill>
                <a:highlight>
                  <a:srgbClr val="FFFFFF"/>
                </a:highlight>
              </a:rPr>
              <a:t> </a:t>
            </a:r>
            <a:r>
              <a:rPr lang="pt-BR" dirty="0" err="1">
                <a:solidFill>
                  <a:srgbClr val="000000"/>
                </a:solidFill>
                <a:highlight>
                  <a:srgbClr val="FFFFFF"/>
                </a:highlight>
              </a:rPr>
              <a:t>loopControl</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p>
          <a:p>
            <a:r>
              <a:rPr lang="pt-BR" dirty="0">
                <a:solidFill>
                  <a:srgbClr val="000000"/>
                </a:solidFill>
                <a:highlight>
                  <a:srgbClr val="FFFFFF"/>
                </a:highlight>
              </a:rPr>
              <a:t> </a:t>
            </a:r>
            <a:r>
              <a:rPr lang="pt-BR" dirty="0">
                <a:solidFill>
                  <a:srgbClr val="008000"/>
                </a:solidFill>
                <a:highlight>
                  <a:srgbClr val="FFFFFF"/>
                </a:highlight>
              </a:rPr>
              <a:t>//rotina de tempo via interrupção</a:t>
            </a:r>
          </a:p>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Interrupcao</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interrupt</a:t>
            </a:r>
            <a:r>
              <a:rPr lang="pt-BR" dirty="0">
                <a:solidFill>
                  <a:srgbClr val="000000"/>
                </a:solidFill>
                <a:highlight>
                  <a:srgbClr val="FFFFFF"/>
                </a:highlight>
              </a:rPr>
              <a:t> </a:t>
            </a:r>
            <a:r>
              <a:rPr lang="pt-BR" dirty="0">
                <a:solidFill>
                  <a:srgbClr val="FF8000"/>
                </a:solidFill>
                <a:highlight>
                  <a:srgbClr val="FFFFFF"/>
                </a:highlight>
              </a:rPr>
              <a:t>1</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BitTst</a:t>
            </a:r>
            <a:r>
              <a:rPr lang="pt-BR" b="1" dirty="0">
                <a:solidFill>
                  <a:srgbClr val="000080"/>
                </a:solidFill>
                <a:highlight>
                  <a:srgbClr val="FFFFFF"/>
                </a:highlight>
              </a:rPr>
              <a:t>(</a:t>
            </a:r>
            <a:r>
              <a:rPr lang="pt-BR" dirty="0">
                <a:solidFill>
                  <a:srgbClr val="000000"/>
                </a:solidFill>
                <a:highlight>
                  <a:srgbClr val="FFFFFF"/>
                </a:highlight>
              </a:rPr>
              <a:t>INTCON</a:t>
            </a:r>
            <a:r>
              <a:rPr lang="pt-BR" b="1" dirty="0">
                <a:solidFill>
                  <a:srgbClr val="000080"/>
                </a:solidFill>
                <a:highlight>
                  <a:srgbClr val="FFFFFF"/>
                </a:highlight>
              </a:rPr>
              <a:t>,</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8000"/>
                </a:solidFill>
                <a:highlight>
                  <a:srgbClr val="FFFFFF"/>
                </a:highlight>
              </a:rPr>
              <a:t>//TIMER0: Overflow</a:t>
            </a:r>
          </a:p>
          <a:p>
            <a:r>
              <a:rPr lang="pt-BR" dirty="0">
                <a:solidFill>
                  <a:srgbClr val="000000"/>
                </a:solidFill>
                <a:highlight>
                  <a:srgbClr val="FFFFFF"/>
                </a:highlight>
              </a:rPr>
              <a:t>     </a:t>
            </a:r>
            <a:r>
              <a:rPr lang="pt-BR" dirty="0" err="1">
                <a:solidFill>
                  <a:srgbClr val="000000"/>
                </a:solidFill>
                <a:highlight>
                  <a:srgbClr val="FFFFFF"/>
                </a:highlight>
              </a:rPr>
              <a:t>BitClr</a:t>
            </a:r>
            <a:r>
              <a:rPr lang="pt-BR" b="1" dirty="0">
                <a:solidFill>
                  <a:srgbClr val="000080"/>
                </a:solidFill>
                <a:highlight>
                  <a:srgbClr val="FFFFFF"/>
                </a:highlight>
              </a:rPr>
              <a:t>(</a:t>
            </a:r>
            <a:r>
              <a:rPr lang="pt-BR" dirty="0">
                <a:solidFill>
                  <a:srgbClr val="000000"/>
                </a:solidFill>
                <a:highlight>
                  <a:srgbClr val="FFFFFF"/>
                </a:highlight>
              </a:rPr>
              <a:t>INTCON</a:t>
            </a:r>
            <a:r>
              <a:rPr lang="pt-BR" b="1" dirty="0">
                <a:solidFill>
                  <a:srgbClr val="000080"/>
                </a:solidFill>
                <a:highlight>
                  <a:srgbClr val="FFFFFF"/>
                </a:highlight>
              </a:rPr>
              <a:t>,</a:t>
            </a:r>
            <a:r>
              <a:rPr lang="pt-BR" dirty="0">
                <a:solidFill>
                  <a:srgbClr val="FF8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//limpa a flag</a:t>
            </a:r>
          </a:p>
          <a:p>
            <a:r>
              <a:rPr lang="pt-BR" dirty="0">
                <a:solidFill>
                  <a:srgbClr val="000000"/>
                </a:solidFill>
                <a:highlight>
                  <a:srgbClr val="FFFFFF"/>
                </a:highlight>
              </a:rPr>
              <a:t>     </a:t>
            </a:r>
            <a:r>
              <a:rPr lang="pt-BR" dirty="0" err="1">
                <a:solidFill>
                  <a:srgbClr val="000000"/>
                </a:solidFill>
                <a:highlight>
                  <a:srgbClr val="FFFFFF"/>
                </a:highlight>
              </a:rPr>
              <a:t>ResetaTimer</a:t>
            </a:r>
            <a:r>
              <a:rPr lang="pt-BR" b="1" dirty="0">
                <a:solidFill>
                  <a:srgbClr val="000080"/>
                </a:solidFill>
                <a:highlight>
                  <a:srgbClr val="FFFFFF"/>
                </a:highlight>
              </a:rPr>
              <a:t>(</a:t>
            </a:r>
            <a:r>
              <a:rPr lang="pt-BR" dirty="0">
                <a:solidFill>
                  <a:srgbClr val="FF8000"/>
                </a:solidFill>
                <a:highlight>
                  <a:srgbClr val="FFFFFF"/>
                </a:highlight>
              </a:rPr>
              <a:t>5000</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//5ms</a:t>
            </a:r>
          </a:p>
          <a:p>
            <a:r>
              <a:rPr lang="pt-BR" dirty="0">
                <a:solidFill>
                  <a:srgbClr val="000000"/>
                </a:solidFill>
                <a:highlight>
                  <a:srgbClr val="FFFFFF"/>
                </a:highlight>
              </a:rPr>
              <a:t>     </a:t>
            </a:r>
            <a:r>
              <a:rPr lang="pt-BR" dirty="0" err="1">
                <a:solidFill>
                  <a:srgbClr val="000000"/>
                </a:solidFill>
                <a:highlight>
                  <a:srgbClr val="FFFFFF"/>
                </a:highlight>
              </a:rPr>
              <a:t>tick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loopControl</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p>
        </p:txBody>
      </p:sp>
      <p:sp>
        <p:nvSpPr>
          <p:cNvPr id="4" name="Título 3">
            <a:extLst>
              <a:ext uri="{FF2B5EF4-FFF2-40B4-BE49-F238E27FC236}">
                <a16:creationId xmlns:a16="http://schemas.microsoft.com/office/drawing/2014/main" id="{BDE0CF68-8D8C-4462-9CC1-42E3FB0BB3BE}"/>
              </a:ext>
            </a:extLst>
          </p:cNvPr>
          <p:cNvSpPr>
            <a:spLocks noGrp="1"/>
          </p:cNvSpPr>
          <p:nvPr>
            <p:ph type="title"/>
          </p:nvPr>
        </p:nvSpPr>
        <p:spPr/>
        <p:txBody>
          <a:bodyPr/>
          <a:lstStyle/>
          <a:p>
            <a:r>
              <a:rPr lang="pt-BR" dirty="0"/>
              <a:t>Interrupção de controle dos soft </a:t>
            </a:r>
            <a:r>
              <a:rPr lang="pt-BR" dirty="0" err="1"/>
              <a:t>timers</a:t>
            </a:r>
            <a:br>
              <a:rPr lang="pt-BR" dirty="0"/>
            </a:br>
            <a:endParaRPr lang="pt-BR" dirty="0"/>
          </a:p>
        </p:txBody>
      </p:sp>
    </p:spTree>
    <p:extLst>
      <p:ext uri="{BB962C8B-B14F-4D97-AF65-F5344CB8AC3E}">
        <p14:creationId xmlns:p14="http://schemas.microsoft.com/office/powerpoint/2010/main" val="4016344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main</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ia</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dirty="0" err="1">
                <a:solidFill>
                  <a:srgbClr val="000000"/>
                </a:solidFill>
                <a:highlight>
                  <a:srgbClr val="FFFFFF"/>
                </a:highlight>
              </a:rPr>
              <a:t>stimer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InicializaHW</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stimer</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tick</a:t>
            </a:r>
            <a:r>
              <a:rPr lang="pt-BR" b="1" dirty="0">
                <a:solidFill>
                  <a:srgbClr val="000080"/>
                </a:solidFill>
                <a:highlight>
                  <a:srgbClr val="FFFFFF"/>
                </a:highlight>
              </a:rPr>
              <a:t>+</a:t>
            </a:r>
            <a:r>
              <a:rPr lang="pt-BR" dirty="0">
                <a:solidFill>
                  <a:srgbClr val="FF8000"/>
                </a:solidFill>
                <a:highlight>
                  <a:srgbClr val="FFFFFF"/>
                </a:highlight>
              </a:rPr>
              <a:t>200</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a:t>
            </a:r>
            <a:r>
              <a:rPr lang="pt-BR" dirty="0" err="1">
                <a:solidFill>
                  <a:srgbClr val="008000"/>
                </a:solidFill>
                <a:highlight>
                  <a:srgbClr val="FFFFFF"/>
                </a:highlight>
              </a:rPr>
              <a:t>tick</a:t>
            </a:r>
            <a:r>
              <a:rPr lang="pt-BR" dirty="0">
                <a:solidFill>
                  <a:srgbClr val="008000"/>
                </a:solidFill>
                <a:highlight>
                  <a:srgbClr val="FFFFFF"/>
                </a:highlight>
              </a:rPr>
              <a:t> x 200 (1s)</a:t>
            </a: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p>
          <a:p>
            <a:r>
              <a:rPr lang="pt-BR" dirty="0">
                <a:solidFill>
                  <a:srgbClr val="000000"/>
                </a:solidFill>
                <a:highlight>
                  <a:srgbClr val="FFFFFF"/>
                </a:highlight>
              </a:rPr>
              <a:t>      </a:t>
            </a:r>
            <a:r>
              <a:rPr lang="pt-BR" dirty="0" err="1">
                <a:solidFill>
                  <a:srgbClr val="000000"/>
                </a:solidFill>
                <a:highlight>
                  <a:srgbClr val="FFFFFF"/>
                </a:highlight>
              </a:rPr>
              <a:t>loopControl</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b="1" dirty="0">
                <a:solidFill>
                  <a:srgbClr val="000080"/>
                </a:solidFill>
                <a:highlight>
                  <a:srgbClr val="FFFFFF"/>
                </a:highlight>
              </a:rPr>
              <a:t>(</a:t>
            </a:r>
            <a:r>
              <a:rPr lang="pt-BR" dirty="0">
                <a:solidFill>
                  <a:srgbClr val="000000"/>
                </a:solidFill>
                <a:highlight>
                  <a:srgbClr val="FFFFFF"/>
                </a:highlight>
              </a:rPr>
              <a:t>timer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stimer</a:t>
            </a:r>
            <a:r>
              <a:rPr lang="pt-BR" b="1" dirty="0">
                <a:solidFill>
                  <a:srgbClr val="000080"/>
                </a:solidFill>
                <a:highlight>
                  <a:srgbClr val="FFFFFF"/>
                </a:highlight>
              </a:rPr>
              <a:t>){   </a:t>
            </a:r>
            <a:r>
              <a:rPr lang="pt-BR" dirty="0">
                <a:solidFill>
                  <a:srgbClr val="000000"/>
                </a:solidFill>
                <a:highlight>
                  <a:srgbClr val="FFFFFF"/>
                </a:highlight>
              </a:rPr>
              <a:t>  </a:t>
            </a:r>
            <a:r>
              <a:rPr lang="pt-BR" dirty="0">
                <a:solidFill>
                  <a:srgbClr val="008000"/>
                </a:solidFill>
                <a:highlight>
                  <a:srgbClr val="FFFFFF"/>
                </a:highlight>
              </a:rPr>
              <a:t>//soft timer de 1s</a:t>
            </a:r>
          </a:p>
          <a:p>
            <a:r>
              <a:rPr lang="pt-BR" dirty="0">
                <a:solidFill>
                  <a:srgbClr val="000000"/>
                </a:solidFill>
                <a:highlight>
                  <a:srgbClr val="FFFFFF"/>
                </a:highlight>
              </a:rPr>
              <a:t>         ia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LerTeclas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MudaDigito</a:t>
            </a:r>
            <a:r>
              <a:rPr lang="pt-BR" b="1" dirty="0">
                <a:solidFill>
                  <a:srgbClr val="000080"/>
                </a:solidFill>
                <a:highlight>
                  <a:srgbClr val="FFFFFF"/>
                </a:highlight>
              </a:rPr>
              <a:t>(</a:t>
            </a:r>
            <a:r>
              <a:rPr lang="pt-BR" dirty="0">
                <a:solidFill>
                  <a:srgbClr val="000000"/>
                </a:solidFill>
                <a:highlight>
                  <a:srgbClr val="FFFFFF"/>
                </a:highlight>
              </a:rPr>
              <a:t>ia</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stimer</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tick</a:t>
            </a:r>
            <a:r>
              <a:rPr lang="pt-BR" b="1" dirty="0">
                <a:solidFill>
                  <a:srgbClr val="000080"/>
                </a:solidFill>
                <a:highlight>
                  <a:srgbClr val="FFFFFF"/>
                </a:highlight>
              </a:rPr>
              <a:t>+</a:t>
            </a:r>
            <a:r>
              <a:rPr lang="pt-BR" dirty="0">
                <a:solidFill>
                  <a:srgbClr val="FF8000"/>
                </a:solidFill>
                <a:highlight>
                  <a:srgbClr val="FFFFFF"/>
                </a:highlight>
              </a:rPr>
              <a:t>200</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a:t>
            </a:r>
            <a:r>
              <a:rPr lang="pt-BR" dirty="0" err="1">
                <a:solidFill>
                  <a:srgbClr val="008000"/>
                </a:solidFill>
                <a:highlight>
                  <a:srgbClr val="FFFFFF"/>
                </a:highlight>
              </a:rPr>
              <a:t>tick</a:t>
            </a:r>
            <a:r>
              <a:rPr lang="pt-BR" dirty="0">
                <a:solidFill>
                  <a:srgbClr val="008000"/>
                </a:solidFill>
                <a:highlight>
                  <a:srgbClr val="FFFFFF"/>
                </a:highlight>
              </a:rPr>
              <a:t> x 200 (1s)</a:t>
            </a:r>
          </a:p>
          <a:p>
            <a:r>
              <a:rPr lang="pt-BR" dirty="0">
                <a:solidFill>
                  <a:srgbClr val="000000"/>
                </a:solidFill>
                <a:highlight>
                  <a:srgbClr val="FFFFFF"/>
                </a:highlight>
              </a:rPr>
              <a:t>      </a:t>
            </a:r>
            <a:r>
              <a:rPr lang="pt-BR" b="1" dirty="0">
                <a:solidFill>
                  <a:srgbClr val="000080"/>
                </a:solidFill>
                <a:highlight>
                  <a:srgbClr val="FFFFFF"/>
                </a:highlight>
              </a:rPr>
              <a:t>}</a:t>
            </a:r>
          </a:p>
          <a:p>
            <a:endParaRPr lang="pt-BR"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if</a:t>
            </a:r>
            <a:r>
              <a:rPr lang="en-US" b="1" dirty="0">
                <a:solidFill>
                  <a:srgbClr val="000080"/>
                </a:solidFill>
                <a:highlight>
                  <a:srgbClr val="FFFFFF"/>
                </a:highlight>
              </a:rPr>
              <a:t>((</a:t>
            </a:r>
            <a:r>
              <a:rPr lang="en-US" dirty="0">
                <a:solidFill>
                  <a:srgbClr val="000000"/>
                </a:solidFill>
                <a:highlight>
                  <a:srgbClr val="FFFFFF"/>
                </a:highlight>
              </a:rPr>
              <a:t>tick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008000"/>
                </a:solidFill>
                <a:highlight>
                  <a:srgbClr val="FFFFFF"/>
                </a:highlight>
              </a:rPr>
              <a:t>//tick x 3 (15ms)</a:t>
            </a:r>
          </a:p>
          <a:p>
            <a:r>
              <a:rPr lang="pt-BR" dirty="0">
                <a:solidFill>
                  <a:srgbClr val="000000"/>
                </a:solidFill>
                <a:highlight>
                  <a:srgbClr val="FFFFFF"/>
                </a:highlight>
              </a:rPr>
              <a:t>         </a:t>
            </a:r>
            <a:r>
              <a:rPr lang="pt-BR" dirty="0" err="1">
                <a:solidFill>
                  <a:srgbClr val="000000"/>
                </a:solidFill>
                <a:highlight>
                  <a:srgbClr val="FFFFFF"/>
                </a:highlight>
              </a:rPr>
              <a:t>DebounceTeclas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while</a:t>
            </a:r>
            <a:r>
              <a:rPr lang="pt-BR" b="1" dirty="0">
                <a:solidFill>
                  <a:srgbClr val="000080"/>
                </a:solidFill>
                <a:highlight>
                  <a:srgbClr val="FFFFFF"/>
                </a:highlight>
              </a:rPr>
              <a:t>(</a:t>
            </a:r>
            <a:r>
              <a:rPr lang="pt-BR" dirty="0" err="1">
                <a:solidFill>
                  <a:srgbClr val="000000"/>
                </a:solidFill>
                <a:highlight>
                  <a:srgbClr val="FFFFFF"/>
                </a:highlight>
              </a:rPr>
              <a:t>loopControl</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a:t>
            </a:r>
            <a:r>
              <a:rPr lang="pt-BR" dirty="0" err="1">
                <a:solidFill>
                  <a:srgbClr val="008000"/>
                </a:solidFill>
                <a:highlight>
                  <a:srgbClr val="FFFFFF"/>
                </a:highlight>
              </a:rPr>
              <a:t>timed</a:t>
            </a:r>
            <a:r>
              <a:rPr lang="pt-BR" dirty="0">
                <a:solidFill>
                  <a:srgbClr val="008000"/>
                </a:solidFill>
                <a:highlight>
                  <a:srgbClr val="FFFFFF"/>
                </a:highlight>
              </a:rPr>
              <a:t> loop</a:t>
            </a:r>
          </a:p>
          <a:p>
            <a:r>
              <a:rPr lang="pt-BR" b="1" dirty="0">
                <a:solidFill>
                  <a:srgbClr val="00008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p>
        </p:txBody>
      </p:sp>
      <p:sp>
        <p:nvSpPr>
          <p:cNvPr id="4" name="Título 3">
            <a:extLst>
              <a:ext uri="{FF2B5EF4-FFF2-40B4-BE49-F238E27FC236}">
                <a16:creationId xmlns:a16="http://schemas.microsoft.com/office/drawing/2014/main" id="{BAE9C31B-A84A-4959-86CB-1B0788382642}"/>
              </a:ext>
            </a:extLst>
          </p:cNvPr>
          <p:cNvSpPr>
            <a:spLocks noGrp="1"/>
          </p:cNvSpPr>
          <p:nvPr>
            <p:ph type="title"/>
          </p:nvPr>
        </p:nvSpPr>
        <p:spPr/>
        <p:txBody>
          <a:bodyPr/>
          <a:lstStyle/>
          <a:p>
            <a:r>
              <a:rPr lang="pt-BR" dirty="0"/>
              <a:t>Uso de soft </a:t>
            </a:r>
            <a:r>
              <a:rPr lang="pt-BR" dirty="0" err="1"/>
              <a:t>timers</a:t>
            </a:r>
            <a:endParaRPr lang="pt-BR" dirty="0"/>
          </a:p>
        </p:txBody>
      </p:sp>
    </p:spTree>
    <p:extLst>
      <p:ext uri="{BB962C8B-B14F-4D97-AF65-F5344CB8AC3E}">
        <p14:creationId xmlns:p14="http://schemas.microsoft.com/office/powerpoint/2010/main" val="229928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idx="1"/>
          </p:nvPr>
        </p:nvSpPr>
        <p:spPr/>
        <p:txBody>
          <a:bodyPr/>
          <a:lstStyle/>
          <a:p>
            <a:r>
              <a:rPr lang="pt-BR" dirty="0"/>
              <a:t>E quando a aplicação fica muito complexa?</a:t>
            </a:r>
          </a:p>
          <a:p>
            <a:r>
              <a:rPr lang="pt-BR" dirty="0"/>
              <a:t>É possível fazer em </a:t>
            </a:r>
            <a:r>
              <a:rPr lang="pt-BR" dirty="0" err="1"/>
              <a:t>baremetal</a:t>
            </a:r>
            <a:r>
              <a:rPr lang="pt-BR" dirty="0"/>
              <a:t>?</a:t>
            </a:r>
          </a:p>
          <a:p>
            <a:r>
              <a:rPr lang="pt-BR" dirty="0"/>
              <a:t>Vale a pena fazer em </a:t>
            </a:r>
            <a:r>
              <a:rPr lang="pt-BR" dirty="0" err="1"/>
              <a:t>baremetal</a:t>
            </a:r>
            <a:r>
              <a:rPr lang="pt-BR" dirty="0"/>
              <a:t>?</a:t>
            </a:r>
          </a:p>
          <a:p>
            <a:endParaRPr lang="pt-BR" dirty="0"/>
          </a:p>
        </p:txBody>
      </p:sp>
      <p:sp>
        <p:nvSpPr>
          <p:cNvPr id="4" name="Título 3"/>
          <p:cNvSpPr>
            <a:spLocks noGrp="1"/>
          </p:cNvSpPr>
          <p:nvPr>
            <p:ph type="title"/>
          </p:nvPr>
        </p:nvSpPr>
        <p:spPr/>
        <p:txBody>
          <a:bodyPr/>
          <a:lstStyle/>
          <a:p>
            <a:r>
              <a:rPr lang="pt-BR" dirty="0"/>
              <a:t>Arquitetura de sistemas embarcados</a:t>
            </a:r>
          </a:p>
        </p:txBody>
      </p:sp>
    </p:spTree>
    <p:extLst>
      <p:ext uri="{BB962C8B-B14F-4D97-AF65-F5344CB8AC3E}">
        <p14:creationId xmlns:p14="http://schemas.microsoft.com/office/powerpoint/2010/main" val="384180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Sistemas operacionais</a:t>
            </a:r>
          </a:p>
        </p:txBody>
      </p:sp>
      <p:sp>
        <p:nvSpPr>
          <p:cNvPr id="5" name="Espaço Reservado para Texto 4">
            <a:extLst>
              <a:ext uri="{FF2B5EF4-FFF2-40B4-BE49-F238E27FC236}">
                <a16:creationId xmlns:a16="http://schemas.microsoft.com/office/drawing/2014/main" id="{B92023F5-C63E-47AC-BDA3-7B2A678216EC}"/>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423617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Sistemas operacionais</a:t>
            </a:r>
          </a:p>
        </p:txBody>
      </p:sp>
      <p:sp>
        <p:nvSpPr>
          <p:cNvPr id="3" name="Espaço Reservado para Texto 2"/>
          <p:cNvSpPr>
            <a:spLocks noGrp="1"/>
          </p:cNvSpPr>
          <p:nvPr>
            <p:ph type="body" idx="1"/>
          </p:nvPr>
        </p:nvSpPr>
        <p:spPr/>
        <p:txBody>
          <a:bodyPr/>
          <a:lstStyle/>
          <a:p>
            <a:r>
              <a:rPr lang="pt-BR" dirty="0"/>
              <a:t>Um pouco de revisão!</a:t>
            </a:r>
          </a:p>
        </p:txBody>
      </p:sp>
    </p:spTree>
    <p:extLst>
      <p:ext uri="{BB962C8B-B14F-4D97-AF65-F5344CB8AC3E}">
        <p14:creationId xmlns:p14="http://schemas.microsoft.com/office/powerpoint/2010/main" val="4040862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dirty="0"/>
              <a:t>Como </a:t>
            </a:r>
            <a:r>
              <a:rPr lang="en-US" dirty="0" err="1"/>
              <a:t>executar</a:t>
            </a:r>
            <a:r>
              <a:rPr lang="en-US" dirty="0"/>
              <a:t> </a:t>
            </a:r>
            <a:r>
              <a:rPr lang="en-US" dirty="0" err="1"/>
              <a:t>uma</a:t>
            </a:r>
            <a:r>
              <a:rPr lang="en-US" dirty="0"/>
              <a:t> </a:t>
            </a:r>
            <a:r>
              <a:rPr lang="en-US" dirty="0" err="1"/>
              <a:t>função</a:t>
            </a:r>
            <a:r>
              <a:rPr lang="en-US" dirty="0"/>
              <a:t> </a:t>
            </a:r>
            <a:r>
              <a:rPr lang="en-US" dirty="0" err="1"/>
              <a:t>que</a:t>
            </a:r>
            <a:r>
              <a:rPr lang="en-US" dirty="0"/>
              <a:t> </a:t>
            </a:r>
            <a:r>
              <a:rPr lang="en-US" dirty="0" err="1"/>
              <a:t>não</a:t>
            </a:r>
            <a:r>
              <a:rPr lang="en-US" dirty="0"/>
              <a:t> é </a:t>
            </a:r>
            <a:r>
              <a:rPr lang="en-US" dirty="0" err="1"/>
              <a:t>conhecida</a:t>
            </a:r>
            <a:r>
              <a:rPr lang="en-US" dirty="0"/>
              <a:t> </a:t>
            </a:r>
            <a:r>
              <a:rPr lang="en-US" dirty="0" err="1"/>
              <a:t>em</a:t>
            </a:r>
            <a:r>
              <a:rPr lang="en-US" dirty="0"/>
              <a:t> tempo de </a:t>
            </a:r>
            <a:r>
              <a:rPr lang="en-US" dirty="0" err="1"/>
              <a:t>compilação</a:t>
            </a:r>
            <a:r>
              <a:rPr lang="en-US" dirty="0"/>
              <a:t>?</a:t>
            </a:r>
          </a:p>
          <a:p>
            <a:pPr lvl="1"/>
            <a:r>
              <a:rPr lang="en-US" dirty="0" err="1"/>
              <a:t>Conhecer</a:t>
            </a:r>
            <a:r>
              <a:rPr lang="en-US" dirty="0"/>
              <a:t> o </a:t>
            </a:r>
            <a:r>
              <a:rPr lang="en-US" dirty="0" err="1"/>
              <a:t>endereço</a:t>
            </a:r>
            <a:r>
              <a:rPr lang="en-US" dirty="0"/>
              <a:t> da </a:t>
            </a:r>
            <a:r>
              <a:rPr lang="en-US" dirty="0" err="1"/>
              <a:t>função</a:t>
            </a:r>
            <a:r>
              <a:rPr lang="en-US" dirty="0"/>
              <a:t> </a:t>
            </a:r>
            <a:r>
              <a:rPr lang="en-US" dirty="0" err="1"/>
              <a:t>em</a:t>
            </a:r>
            <a:r>
              <a:rPr lang="en-US" dirty="0"/>
              <a:t> tempo de </a:t>
            </a:r>
            <a:r>
              <a:rPr lang="en-US" dirty="0" err="1"/>
              <a:t>execução</a:t>
            </a:r>
            <a:r>
              <a:rPr lang="en-US" dirty="0"/>
              <a:t>.</a:t>
            </a:r>
          </a:p>
          <a:p>
            <a:pPr lvl="1"/>
            <a:r>
              <a:rPr lang="en-US" dirty="0" err="1"/>
              <a:t>Empilhar</a:t>
            </a:r>
            <a:r>
              <a:rPr lang="en-US" dirty="0"/>
              <a:t> </a:t>
            </a:r>
            <a:r>
              <a:rPr lang="en-US" dirty="0" err="1"/>
              <a:t>corretamente</a:t>
            </a:r>
            <a:r>
              <a:rPr lang="en-US" dirty="0"/>
              <a:t> </a:t>
            </a:r>
            <a:r>
              <a:rPr lang="en-US" dirty="0" err="1"/>
              <a:t>os</a:t>
            </a:r>
            <a:r>
              <a:rPr lang="en-US" dirty="0"/>
              <a:t> </a:t>
            </a:r>
            <a:r>
              <a:rPr lang="en-US" dirty="0" err="1"/>
              <a:t>parâmetros</a:t>
            </a:r>
            <a:r>
              <a:rPr lang="en-US" dirty="0"/>
              <a:t> </a:t>
            </a:r>
            <a:r>
              <a:rPr lang="en-US" dirty="0" err="1"/>
              <a:t>que</a:t>
            </a:r>
            <a:r>
              <a:rPr lang="en-US" dirty="0"/>
              <a:t> a </a:t>
            </a:r>
            <a:r>
              <a:rPr lang="en-US" dirty="0" err="1"/>
              <a:t>função</a:t>
            </a:r>
            <a:r>
              <a:rPr lang="en-US" dirty="0"/>
              <a:t> </a:t>
            </a:r>
            <a:r>
              <a:rPr lang="en-US" dirty="0" err="1"/>
              <a:t>necessita</a:t>
            </a:r>
            <a:endParaRPr lang="en-US" dirty="0"/>
          </a:p>
          <a:p>
            <a:pPr lvl="1"/>
            <a:r>
              <a:rPr lang="en-US" dirty="0" err="1"/>
              <a:t>Realizar</a:t>
            </a:r>
            <a:r>
              <a:rPr lang="en-US" dirty="0"/>
              <a:t> </a:t>
            </a:r>
            <a:r>
              <a:rPr lang="en-US" dirty="0" err="1"/>
              <a:t>uma</a:t>
            </a:r>
            <a:r>
              <a:rPr lang="en-US" dirty="0"/>
              <a:t> </a:t>
            </a:r>
            <a:r>
              <a:rPr lang="en-US" dirty="0" err="1"/>
              <a:t>chamada</a:t>
            </a:r>
            <a:r>
              <a:rPr lang="en-US" dirty="0"/>
              <a:t> de </a:t>
            </a:r>
            <a:r>
              <a:rPr lang="en-US" dirty="0" err="1"/>
              <a:t>função</a:t>
            </a:r>
            <a:r>
              <a:rPr lang="en-US" dirty="0"/>
              <a:t> para </a:t>
            </a:r>
            <a:r>
              <a:rPr lang="en-US" dirty="0" err="1"/>
              <a:t>esse</a:t>
            </a:r>
            <a:r>
              <a:rPr lang="en-US" dirty="0"/>
              <a:t> </a:t>
            </a:r>
            <a:r>
              <a:rPr lang="en-US" dirty="0" err="1"/>
              <a:t>endereço</a:t>
            </a:r>
            <a:endParaRPr lang="en-US" dirty="0"/>
          </a:p>
        </p:txBody>
      </p:sp>
      <p:sp>
        <p:nvSpPr>
          <p:cNvPr id="2" name="Título 1"/>
          <p:cNvSpPr txBox="1">
            <a:spLocks noGrp="1"/>
          </p:cNvSpPr>
          <p:nvPr>
            <p:ph type="title"/>
          </p:nvPr>
        </p:nvSpPr>
        <p:spPr/>
        <p:txBody>
          <a:bodyPr/>
          <a:lstStyle/>
          <a:p>
            <a:pPr lvl="0"/>
            <a:r>
              <a:rPr lang="en-US"/>
              <a:t>Problema</a:t>
            </a:r>
          </a:p>
        </p:txBody>
      </p:sp>
    </p:spTree>
    <p:extLst>
      <p:ext uri="{BB962C8B-B14F-4D97-AF65-F5344CB8AC3E}">
        <p14:creationId xmlns:p14="http://schemas.microsoft.com/office/powerpoint/2010/main" val="2292048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dirty="0" err="1"/>
              <a:t>Armazenam</a:t>
            </a:r>
            <a:r>
              <a:rPr lang="en-US" dirty="0"/>
              <a:t> o </a:t>
            </a:r>
            <a:r>
              <a:rPr lang="en-US" dirty="0" err="1"/>
              <a:t>endereço</a:t>
            </a:r>
            <a:r>
              <a:rPr lang="en-US" dirty="0"/>
              <a:t> do </a:t>
            </a:r>
            <a:r>
              <a:rPr lang="en-US" dirty="0" err="1"/>
              <a:t>início</a:t>
            </a:r>
            <a:r>
              <a:rPr lang="en-US" dirty="0"/>
              <a:t> de </a:t>
            </a:r>
            <a:r>
              <a:rPr lang="en-US" dirty="0" err="1"/>
              <a:t>uma</a:t>
            </a:r>
            <a:r>
              <a:rPr lang="en-US" dirty="0"/>
              <a:t> </a:t>
            </a:r>
            <a:r>
              <a:rPr lang="en-US" dirty="0" err="1"/>
              <a:t>função</a:t>
            </a:r>
            <a:r>
              <a:rPr lang="en-US" dirty="0"/>
              <a:t>.</a:t>
            </a:r>
          </a:p>
          <a:p>
            <a:pPr lvl="0"/>
            <a:r>
              <a:rPr lang="en-US" dirty="0"/>
              <a:t>A </a:t>
            </a:r>
            <a:r>
              <a:rPr lang="en-US" dirty="0" err="1"/>
              <a:t>manipulação</a:t>
            </a:r>
            <a:r>
              <a:rPr lang="en-US" dirty="0"/>
              <a:t> do valor </a:t>
            </a:r>
            <a:r>
              <a:rPr lang="en-US" dirty="0" err="1"/>
              <a:t>obedece</a:t>
            </a:r>
            <a:r>
              <a:rPr lang="en-US" dirty="0"/>
              <a:t> </a:t>
            </a:r>
            <a:r>
              <a:rPr lang="en-US" dirty="0" err="1"/>
              <a:t>todas</a:t>
            </a:r>
            <a:r>
              <a:rPr lang="en-US" dirty="0"/>
              <a:t> as </a:t>
            </a:r>
            <a:r>
              <a:rPr lang="en-US" dirty="0" err="1"/>
              <a:t>regras</a:t>
            </a:r>
            <a:r>
              <a:rPr lang="en-US" dirty="0"/>
              <a:t> de </a:t>
            </a:r>
            <a:r>
              <a:rPr lang="en-US" dirty="0" err="1"/>
              <a:t>manipulação</a:t>
            </a:r>
            <a:r>
              <a:rPr lang="en-US" dirty="0"/>
              <a:t> de </a:t>
            </a:r>
            <a:r>
              <a:rPr lang="en-US" dirty="0" err="1"/>
              <a:t>ponteiros</a:t>
            </a:r>
            <a:r>
              <a:rPr lang="en-US" dirty="0"/>
              <a:t>.</a:t>
            </a:r>
          </a:p>
          <a:p>
            <a:pPr lvl="1"/>
            <a:r>
              <a:rPr lang="en-US" dirty="0"/>
              <a:t>A </a:t>
            </a:r>
            <a:r>
              <a:rPr lang="en-US" dirty="0" err="1"/>
              <a:t>única</a:t>
            </a:r>
            <a:r>
              <a:rPr lang="en-US" dirty="0"/>
              <a:t> </a:t>
            </a:r>
            <a:r>
              <a:rPr lang="en-US" dirty="0" err="1"/>
              <a:t>exceção</a:t>
            </a:r>
            <a:r>
              <a:rPr lang="en-US" dirty="0"/>
              <a:t> é a </a:t>
            </a:r>
            <a:r>
              <a:rPr lang="en-US" dirty="0" err="1"/>
              <a:t>chamada</a:t>
            </a:r>
            <a:r>
              <a:rPr lang="en-US" dirty="0"/>
              <a:t> da </a:t>
            </a:r>
            <a:r>
              <a:rPr lang="en-US" dirty="0" err="1"/>
              <a:t>função</a:t>
            </a:r>
            <a:r>
              <a:rPr lang="en-US" dirty="0"/>
              <a:t> </a:t>
            </a:r>
            <a:r>
              <a:rPr lang="en-US" dirty="0" err="1"/>
              <a:t>apontada</a:t>
            </a:r>
            <a:r>
              <a:rPr lang="en-US" dirty="0"/>
              <a:t>.</a:t>
            </a:r>
          </a:p>
          <a:p>
            <a:pPr lvl="0"/>
            <a:r>
              <a:rPr lang="en-US" dirty="0"/>
              <a:t>É </a:t>
            </a:r>
            <a:r>
              <a:rPr lang="en-US" dirty="0" err="1"/>
              <a:t>necessário</a:t>
            </a:r>
            <a:r>
              <a:rPr lang="en-US" dirty="0"/>
              <a:t> </a:t>
            </a:r>
            <a:r>
              <a:rPr lang="en-US" dirty="0" err="1"/>
              <a:t>indicar</a:t>
            </a:r>
            <a:r>
              <a:rPr lang="en-US" dirty="0"/>
              <a:t> a </a:t>
            </a:r>
            <a:r>
              <a:rPr lang="en-US" dirty="0" err="1"/>
              <a:t>assinatura</a:t>
            </a:r>
            <a:r>
              <a:rPr lang="en-US" dirty="0"/>
              <a:t> da </a:t>
            </a:r>
            <a:r>
              <a:rPr lang="en-US" dirty="0" err="1"/>
              <a:t>função</a:t>
            </a:r>
            <a:r>
              <a:rPr lang="en-US" dirty="0"/>
              <a:t>: a </a:t>
            </a:r>
            <a:r>
              <a:rPr lang="en-US" dirty="0" err="1"/>
              <a:t>quantidade</a:t>
            </a:r>
            <a:r>
              <a:rPr lang="en-US" dirty="0"/>
              <a:t> e </a:t>
            </a:r>
            <a:r>
              <a:rPr lang="en-US" dirty="0" err="1"/>
              <a:t>tipos</a:t>
            </a:r>
            <a:r>
              <a:rPr lang="en-US" dirty="0"/>
              <a:t> dos </a:t>
            </a:r>
            <a:r>
              <a:rPr lang="en-US" dirty="0" err="1"/>
              <a:t>parâmetros</a:t>
            </a:r>
            <a:r>
              <a:rPr lang="en-US" dirty="0"/>
              <a:t>.</a:t>
            </a:r>
          </a:p>
          <a:p>
            <a:pPr lvl="1"/>
            <a:r>
              <a:rPr lang="en-US" dirty="0"/>
              <a:t>É </a:t>
            </a:r>
            <a:r>
              <a:rPr lang="en-US" dirty="0" err="1"/>
              <a:t>comum</a:t>
            </a:r>
            <a:r>
              <a:rPr lang="en-US" dirty="0"/>
              <a:t> </a:t>
            </a:r>
            <a:r>
              <a:rPr lang="en-US" dirty="0" err="1"/>
              <a:t>utilizar</a:t>
            </a:r>
            <a:r>
              <a:rPr lang="en-US" dirty="0"/>
              <a:t> um typedef para </a:t>
            </a:r>
            <a:r>
              <a:rPr lang="en-US" dirty="0" err="1"/>
              <a:t>simplificar</a:t>
            </a:r>
            <a:r>
              <a:rPr lang="en-US" dirty="0"/>
              <a:t> a </a:t>
            </a:r>
            <a:r>
              <a:rPr lang="en-US" dirty="0" err="1"/>
              <a:t>criação</a:t>
            </a:r>
            <a:r>
              <a:rPr lang="en-US" dirty="0"/>
              <a:t> dos </a:t>
            </a:r>
            <a:r>
              <a:rPr lang="en-US" dirty="0" err="1"/>
              <a:t>ponteiros</a:t>
            </a:r>
            <a:r>
              <a:rPr lang="en-US" dirty="0"/>
              <a:t>.</a:t>
            </a:r>
          </a:p>
        </p:txBody>
      </p:sp>
      <p:sp>
        <p:nvSpPr>
          <p:cNvPr id="2" name="Título 1"/>
          <p:cNvSpPr txBox="1">
            <a:spLocks noGrp="1"/>
          </p:cNvSpPr>
          <p:nvPr>
            <p:ph type="title"/>
          </p:nvPr>
        </p:nvSpPr>
        <p:spPr/>
        <p:txBody>
          <a:bodyPr/>
          <a:lstStyle/>
          <a:p>
            <a:pPr lvl="0"/>
            <a:r>
              <a:rPr lang="en-US"/>
              <a:t>Ponteiros de Função</a:t>
            </a:r>
          </a:p>
        </p:txBody>
      </p:sp>
    </p:spTree>
    <p:extLst>
      <p:ext uri="{BB962C8B-B14F-4D97-AF65-F5344CB8AC3E}">
        <p14:creationId xmlns:p14="http://schemas.microsoft.com/office/powerpoint/2010/main" val="475405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p:cNvSpPr>
            <a:spLocks noGrp="1"/>
          </p:cNvSpPr>
          <p:nvPr>
            <p:ph type="body" sz="quarter" idx="13"/>
          </p:nvPr>
        </p:nvSpPr>
        <p:spPr/>
        <p:txBody>
          <a:bodyPr/>
          <a:lstStyle/>
          <a:p>
            <a:r>
              <a:rPr lang="pt-BR" dirty="0">
                <a:solidFill>
                  <a:srgbClr val="008000"/>
                </a:solidFill>
                <a:highlight>
                  <a:srgbClr val="FFFFFF"/>
                </a:highlight>
              </a:rPr>
              <a:t>//definindo um tipo de ponteiro de função que</a:t>
            </a:r>
          </a:p>
          <a:p>
            <a:r>
              <a:rPr lang="pt-BR" dirty="0">
                <a:solidFill>
                  <a:srgbClr val="008000"/>
                </a:solidFill>
                <a:highlight>
                  <a:srgbClr val="FFFFFF"/>
                </a:highlight>
              </a:rPr>
              <a:t>//   não recebe nenhum parâmetro</a:t>
            </a:r>
          </a:p>
          <a:p>
            <a:r>
              <a:rPr lang="pt-BR" dirty="0">
                <a:solidFill>
                  <a:srgbClr val="008000"/>
                </a:solidFill>
                <a:highlight>
                  <a:srgbClr val="FFFFFF"/>
                </a:highlight>
              </a:rPr>
              <a:t>//   não retorna nenhum valor</a:t>
            </a: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pointerTest</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//definição do ponteiro </a:t>
            </a:r>
            <a:r>
              <a:rPr lang="pt-BR" dirty="0" err="1">
                <a:solidFill>
                  <a:srgbClr val="008000"/>
                </a:solidFill>
                <a:highlight>
                  <a:srgbClr val="FFFFFF"/>
                </a:highlight>
              </a:rPr>
              <a:t>foo</a:t>
            </a:r>
            <a:r>
              <a:rPr lang="pt-BR" dirty="0">
                <a:solidFill>
                  <a:srgbClr val="008000"/>
                </a:solidFill>
                <a:highlight>
                  <a:srgbClr val="FFFFFF"/>
                </a:highlight>
              </a:rPr>
              <a:t> via </a:t>
            </a:r>
            <a:r>
              <a:rPr lang="pt-BR" dirty="0" err="1">
                <a:solidFill>
                  <a:srgbClr val="008000"/>
                </a:solidFill>
                <a:highlight>
                  <a:srgbClr val="FFFFFF"/>
                </a:highlight>
              </a:rPr>
              <a:t>typedef</a:t>
            </a:r>
            <a:endParaRPr lang="pt-BR" dirty="0">
              <a:solidFill>
                <a:srgbClr val="008000"/>
              </a:solidFill>
              <a:highlight>
                <a:srgbClr val="FFFFFF"/>
              </a:highlight>
            </a:endParaRPr>
          </a:p>
          <a:p>
            <a:r>
              <a:rPr lang="pt-BR" dirty="0" err="1">
                <a:solidFill>
                  <a:srgbClr val="8000FF"/>
                </a:solidFill>
                <a:highlight>
                  <a:srgbClr val="FFFFFF"/>
                </a:highlight>
              </a:rPr>
              <a:t>pointerTest</a:t>
            </a:r>
            <a:r>
              <a:rPr lang="pt-BR" dirty="0">
                <a:solidFill>
                  <a:srgbClr val="000000"/>
                </a:solidFill>
                <a:highlight>
                  <a:srgbClr val="FFFFFF"/>
                </a:highlight>
              </a:rPr>
              <a:t> </a:t>
            </a:r>
            <a:r>
              <a:rPr lang="pt-BR" dirty="0" err="1">
                <a:solidFill>
                  <a:srgbClr val="000000"/>
                </a:solidFill>
                <a:highlight>
                  <a:srgbClr val="FFFFFF"/>
                </a:highlight>
              </a:rPr>
              <a:t>foo</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//definição do ponteiro bar sem </a:t>
            </a:r>
            <a:r>
              <a:rPr lang="pt-BR" dirty="0" err="1">
                <a:solidFill>
                  <a:srgbClr val="008000"/>
                </a:solidFill>
                <a:highlight>
                  <a:srgbClr val="FFFFFF"/>
                </a:highlight>
              </a:rPr>
              <a:t>typedef</a:t>
            </a:r>
            <a:endParaRPr lang="pt-BR" dirty="0">
              <a:solidFill>
                <a:srgbClr val="008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bar</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p>
          <a:p>
            <a:endParaRPr lang="pt-BR" dirty="0"/>
          </a:p>
        </p:txBody>
      </p:sp>
      <p:sp>
        <p:nvSpPr>
          <p:cNvPr id="3" name="Título 2">
            <a:extLst>
              <a:ext uri="{FF2B5EF4-FFF2-40B4-BE49-F238E27FC236}">
                <a16:creationId xmlns:a16="http://schemas.microsoft.com/office/drawing/2014/main" id="{15915CC4-8486-492C-AB94-20566609F85B}"/>
              </a:ext>
            </a:extLst>
          </p:cNvPr>
          <p:cNvSpPr>
            <a:spLocks noGrp="1"/>
          </p:cNvSpPr>
          <p:nvPr>
            <p:ph type="title"/>
          </p:nvPr>
        </p:nvSpPr>
        <p:spPr/>
        <p:txBody>
          <a:bodyPr/>
          <a:lstStyle/>
          <a:p>
            <a:r>
              <a:rPr lang="en-US" dirty="0" err="1"/>
              <a:t>Definição</a:t>
            </a:r>
            <a:r>
              <a:rPr lang="en-US" dirty="0"/>
              <a:t> de </a:t>
            </a:r>
            <a:r>
              <a:rPr lang="en-US" dirty="0" err="1"/>
              <a:t>ponteiros</a:t>
            </a:r>
            <a:r>
              <a:rPr lang="en-US" dirty="0"/>
              <a:t> de </a:t>
            </a:r>
            <a:r>
              <a:rPr lang="en-US" dirty="0" err="1"/>
              <a:t>função</a:t>
            </a:r>
            <a:endParaRPr lang="pt-BR" dirty="0"/>
          </a:p>
        </p:txBody>
      </p:sp>
    </p:spTree>
    <p:extLst>
      <p:ext uri="{BB962C8B-B14F-4D97-AF65-F5344CB8AC3E}">
        <p14:creationId xmlns:p14="http://schemas.microsoft.com/office/powerpoint/2010/main" val="2850465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//funções</a:t>
            </a:r>
          </a:p>
          <a:p>
            <a:r>
              <a:rPr lang="pt-BR" dirty="0">
                <a:solidFill>
                  <a:srgbClr val="8000FF"/>
                </a:solidFill>
                <a:highlight>
                  <a:srgbClr val="FFFFFF"/>
                </a:highlight>
              </a:rPr>
              <a:t>void</a:t>
            </a:r>
            <a:r>
              <a:rPr lang="pt-BR" dirty="0">
                <a:solidFill>
                  <a:srgbClr val="000000"/>
                </a:solidFill>
                <a:highlight>
                  <a:srgbClr val="FFFFFF"/>
                </a:highlight>
              </a:rPr>
              <a:t> func1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"Primeira Função"</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func2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"Segunda Função"</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//criando um ponteiro para função</a:t>
            </a:r>
          </a:p>
          <a:p>
            <a:r>
              <a:rPr lang="pt-BR" dirty="0" err="1">
                <a:solidFill>
                  <a:srgbClr val="8000FF"/>
                </a:solidFill>
                <a:highlight>
                  <a:srgbClr val="FFFFFF"/>
                </a:highlight>
              </a:rPr>
              <a:t>pointerTest</a:t>
            </a:r>
            <a:r>
              <a:rPr lang="pt-BR" dirty="0">
                <a:solidFill>
                  <a:srgbClr val="000000"/>
                </a:solidFill>
                <a:highlight>
                  <a:srgbClr val="FFFFFF"/>
                </a:highlight>
              </a:rPr>
              <a:t> </a:t>
            </a:r>
            <a:r>
              <a:rPr lang="pt-BR" dirty="0" err="1">
                <a:solidFill>
                  <a:srgbClr val="000000"/>
                </a:solidFill>
                <a:highlight>
                  <a:srgbClr val="FFFFFF"/>
                </a:highlight>
              </a:rPr>
              <a:t>foo</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err="1">
                <a:solidFill>
                  <a:srgbClr val="000000"/>
                </a:solidFill>
                <a:highlight>
                  <a:srgbClr val="FFFFFF"/>
                </a:highlight>
              </a:rPr>
              <a:t>foo</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func1</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//Nota: Sem parênteses</a:t>
            </a:r>
          </a:p>
          <a:p>
            <a:r>
              <a:rPr lang="pt-BR" b="1" dirty="0">
                <a:solidFill>
                  <a:srgbClr val="000080"/>
                </a:solidFill>
                <a:highlight>
                  <a:srgbClr val="FFFFFF"/>
                </a:highlight>
              </a:rPr>
              <a:t>(*</a:t>
            </a:r>
            <a:r>
              <a:rPr lang="pt-BR" dirty="0" err="1">
                <a:solidFill>
                  <a:srgbClr val="000000"/>
                </a:solidFill>
                <a:highlight>
                  <a:srgbClr val="FFFFFF"/>
                </a:highlight>
              </a:rPr>
              <a:t>foo</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//chamando a função 1</a:t>
            </a:r>
          </a:p>
          <a:p>
            <a:endParaRPr lang="pt-BR" dirty="0">
              <a:solidFill>
                <a:srgbClr val="000000"/>
              </a:solidFill>
              <a:highlight>
                <a:srgbClr val="FFFFFF"/>
              </a:highlight>
            </a:endParaRPr>
          </a:p>
          <a:p>
            <a:r>
              <a:rPr lang="pt-BR" dirty="0" err="1">
                <a:solidFill>
                  <a:srgbClr val="000000"/>
                </a:solidFill>
                <a:highlight>
                  <a:srgbClr val="FFFFFF"/>
                </a:highlight>
              </a:rPr>
              <a:t>foo</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func2</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//Nota: Sem parênteses</a:t>
            </a:r>
          </a:p>
          <a:p>
            <a:r>
              <a:rPr lang="pt-BR" b="1" dirty="0">
                <a:solidFill>
                  <a:srgbClr val="000080"/>
                </a:solidFill>
                <a:highlight>
                  <a:srgbClr val="FFFFFF"/>
                </a:highlight>
              </a:rPr>
              <a:t>(*</a:t>
            </a:r>
            <a:r>
              <a:rPr lang="pt-BR" dirty="0" err="1">
                <a:solidFill>
                  <a:srgbClr val="000000"/>
                </a:solidFill>
                <a:highlight>
                  <a:srgbClr val="FFFFFF"/>
                </a:highlight>
              </a:rPr>
              <a:t>foo</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//chamando a função 2</a:t>
            </a:r>
          </a:p>
          <a:p>
            <a:endParaRPr lang="pt-BR" dirty="0"/>
          </a:p>
        </p:txBody>
      </p:sp>
      <p:sp>
        <p:nvSpPr>
          <p:cNvPr id="3" name="Título 2">
            <a:extLst>
              <a:ext uri="{FF2B5EF4-FFF2-40B4-BE49-F238E27FC236}">
                <a16:creationId xmlns:a16="http://schemas.microsoft.com/office/drawing/2014/main" id="{AF4B9AAF-315B-4F99-AD40-A9AE975EB8D4}"/>
              </a:ext>
            </a:extLst>
          </p:cNvPr>
          <p:cNvSpPr>
            <a:spLocks noGrp="1"/>
          </p:cNvSpPr>
          <p:nvPr>
            <p:ph type="title"/>
          </p:nvPr>
        </p:nvSpPr>
        <p:spPr/>
        <p:txBody>
          <a:bodyPr/>
          <a:lstStyle/>
          <a:p>
            <a:r>
              <a:rPr lang="en-US" dirty="0" err="1"/>
              <a:t>Definição</a:t>
            </a:r>
            <a:r>
              <a:rPr lang="en-US" dirty="0"/>
              <a:t> de </a:t>
            </a:r>
            <a:r>
              <a:rPr lang="en-US" dirty="0" err="1"/>
              <a:t>ponteiros</a:t>
            </a:r>
            <a:r>
              <a:rPr lang="en-US" dirty="0"/>
              <a:t> de </a:t>
            </a:r>
            <a:r>
              <a:rPr lang="en-US" dirty="0" err="1"/>
              <a:t>função</a:t>
            </a:r>
            <a:endParaRPr lang="pt-BR" dirty="0"/>
          </a:p>
        </p:txBody>
      </p:sp>
    </p:spTree>
    <p:extLst>
      <p:ext uri="{BB962C8B-B14F-4D97-AF65-F5344CB8AC3E}">
        <p14:creationId xmlns:p14="http://schemas.microsoft.com/office/powerpoint/2010/main" val="2209189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a:t>Engine</a:t>
            </a:r>
            <a:r>
              <a:rPr lang="pt-BR" dirty="0"/>
              <a:t> de processamento</a:t>
            </a:r>
          </a:p>
        </p:txBody>
      </p:sp>
      <p:sp>
        <p:nvSpPr>
          <p:cNvPr id="5" name="Espaço Reservado para Texto 4"/>
          <p:cNvSpPr>
            <a:spLocks noGrp="1"/>
          </p:cNvSpPr>
          <p:nvPr>
            <p:ph type="body" idx="1"/>
          </p:nvPr>
        </p:nvSpPr>
        <p:spPr/>
        <p:txBody>
          <a:bodyPr/>
          <a:lstStyle/>
          <a:p>
            <a:r>
              <a:rPr lang="pt-BR" dirty="0" err="1"/>
              <a:t>Pré-kernel</a:t>
            </a:r>
            <a:endParaRPr lang="pt-BR" dirty="0"/>
          </a:p>
        </p:txBody>
      </p:sp>
    </p:spTree>
    <p:extLst>
      <p:ext uri="{BB962C8B-B14F-4D97-AF65-F5344CB8AC3E}">
        <p14:creationId xmlns:p14="http://schemas.microsoft.com/office/powerpoint/2010/main" val="261211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embarcados.com.br/wp-content/uploads/2013/09/1singleLoop.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1674" y="2328629"/>
            <a:ext cx="6096851" cy="334374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err="1"/>
              <a:t>There</a:t>
            </a:r>
            <a:r>
              <a:rPr lang="pt-BR" dirty="0"/>
              <a:t> must </a:t>
            </a:r>
            <a:r>
              <a:rPr lang="pt-BR" dirty="0" err="1"/>
              <a:t>be</a:t>
            </a:r>
            <a:r>
              <a:rPr lang="pt-BR" dirty="0"/>
              <a:t> </a:t>
            </a:r>
            <a:r>
              <a:rPr lang="pt-BR" dirty="0" err="1"/>
              <a:t>only</a:t>
            </a:r>
            <a:r>
              <a:rPr lang="pt-BR" dirty="0"/>
              <a:t> </a:t>
            </a:r>
            <a:r>
              <a:rPr lang="pt-BR" dirty="0" err="1"/>
              <a:t>one</a:t>
            </a:r>
            <a:r>
              <a:rPr lang="pt-BR" dirty="0"/>
              <a:t>!</a:t>
            </a:r>
          </a:p>
        </p:txBody>
      </p:sp>
    </p:spTree>
    <p:extLst>
      <p:ext uri="{BB962C8B-B14F-4D97-AF65-F5344CB8AC3E}">
        <p14:creationId xmlns:p14="http://schemas.microsoft.com/office/powerpoint/2010/main" val="3210681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a:t>O principal uso de um ponteiro de função: permitir que o programa rode uma função não conhecida em tempo de compilação.</a:t>
            </a:r>
          </a:p>
          <a:p>
            <a:pPr lvl="0"/>
            <a:r>
              <a:rPr lang="en-US"/>
              <a:t> Isto permite ao programador desenvolver “engines” de processamento.</a:t>
            </a:r>
          </a:p>
          <a:p>
            <a:pPr lvl="0"/>
            <a:r>
              <a:rPr lang="en-US"/>
              <a:t>As “engines” realizam uma série de preparações/checagens/testes antes de executar as funções.</a:t>
            </a:r>
            <a:endParaRPr lang="en-US" dirty="0"/>
          </a:p>
        </p:txBody>
      </p:sp>
      <p:sp>
        <p:nvSpPr>
          <p:cNvPr id="2" name="Título 1"/>
          <p:cNvSpPr txBox="1">
            <a:spLocks noGrp="1"/>
          </p:cNvSpPr>
          <p:nvPr>
            <p:ph type="title"/>
          </p:nvPr>
        </p:nvSpPr>
        <p:spPr/>
        <p:txBody>
          <a:bodyPr/>
          <a:lstStyle/>
          <a:p>
            <a:pPr lvl="0"/>
            <a:r>
              <a:rPr lang="en-US"/>
              <a:t>Engine de processamento</a:t>
            </a:r>
            <a:endParaRPr lang="en-US" dirty="0"/>
          </a:p>
        </p:txBody>
      </p:sp>
    </p:spTree>
    <p:extLst>
      <p:ext uri="{BB962C8B-B14F-4D97-AF65-F5344CB8AC3E}">
        <p14:creationId xmlns:p14="http://schemas.microsoft.com/office/powerpoint/2010/main" val="1618908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sz="half" idx="1"/>
          </p:nvPr>
        </p:nvSpPr>
        <p:spPr/>
        <p:txBody>
          <a:bodyPr/>
          <a:lstStyle/>
          <a:p>
            <a:pPr lvl="0"/>
            <a:r>
              <a:rPr lang="en-US"/>
              <a:t>Objetivo:</a:t>
            </a:r>
          </a:p>
          <a:p>
            <a:pPr lvl="1"/>
            <a:r>
              <a:rPr lang="en-US"/>
              <a:t>Fazer uma engine de um processador gráfico</a:t>
            </a:r>
          </a:p>
          <a:p>
            <a:pPr lvl="1"/>
            <a:r>
              <a:rPr lang="en-US"/>
              <a:t>Utilização de um switch com passagem de parâmetro para a seleção da funcionalidade</a:t>
            </a:r>
            <a:endParaRPr lang="en-US" dirty="0"/>
          </a:p>
        </p:txBody>
      </p:sp>
      <p:pic>
        <p:nvPicPr>
          <p:cNvPr id="4" name="Espaço Reservado para Conteúdo 3"/>
          <p:cNvPicPr>
            <a:picLocks noGrp="1" noChangeAspect="1"/>
          </p:cNvPicPr>
          <p:nvPr>
            <p:ph sz="half" idx="2"/>
          </p:nvPr>
        </p:nvPicPr>
        <p:blipFill>
          <a:blip r:embed="rId3">
            <a:alphaModFix/>
          </a:blip>
          <a:stretch>
            <a:fillRect/>
          </a:stretch>
        </p:blipFill>
        <p:spPr>
          <a:xfrm>
            <a:off x="4695825" y="2358231"/>
            <a:ext cx="4286250" cy="2857500"/>
          </a:xfrm>
        </p:spPr>
      </p:pic>
      <p:sp>
        <p:nvSpPr>
          <p:cNvPr id="10" name="Título 9"/>
          <p:cNvSpPr>
            <a:spLocks noGrp="1"/>
          </p:cNvSpPr>
          <p:nvPr>
            <p:ph type="title"/>
          </p:nvPr>
        </p:nvSpPr>
        <p:spPr/>
        <p:txBody>
          <a:bodyPr/>
          <a:lstStyle/>
          <a:p>
            <a:r>
              <a:rPr lang="en-US" dirty="0"/>
              <a:t>Engine de </a:t>
            </a:r>
            <a:r>
              <a:rPr lang="en-US" dirty="0" err="1"/>
              <a:t>processamento</a:t>
            </a:r>
            <a:endParaRPr lang="pt-BR" dirty="0"/>
          </a:p>
        </p:txBody>
      </p:sp>
    </p:spTree>
    <p:extLst>
      <p:ext uri="{BB962C8B-B14F-4D97-AF65-F5344CB8AC3E}">
        <p14:creationId xmlns:p14="http://schemas.microsoft.com/office/powerpoint/2010/main" val="37474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p:cNvSpPr>
            <a:spLocks noGrp="1"/>
          </p:cNvSpPr>
          <p:nvPr>
            <p:ph type="body" sz="quarter" idx="13"/>
          </p:nvPr>
        </p:nvSpPr>
        <p:spPr/>
        <p:txBody>
          <a:bodyPr/>
          <a:lstStyle/>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Blur</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Sharpen</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imgEngine</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dirty="0" err="1">
                <a:solidFill>
                  <a:srgbClr val="000000"/>
                </a:solidFill>
                <a:highlight>
                  <a:srgbClr val="FFFFFF"/>
                </a:highlight>
              </a:rPr>
              <a:t>opt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temp</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de consistência da imagem</a:t>
            </a:r>
          </a:p>
          <a:p>
            <a:r>
              <a:rPr lang="pt-BR" dirty="0">
                <a:solidFill>
                  <a:srgbClr val="000000"/>
                </a:solidFill>
                <a:highlight>
                  <a:srgbClr val="FFFFFF"/>
                </a:highlight>
              </a:rPr>
              <a:t>  </a:t>
            </a:r>
            <a:r>
              <a:rPr lang="pt-BR" b="1" dirty="0">
                <a:solidFill>
                  <a:srgbClr val="0000FF"/>
                </a:solidFill>
                <a:highlight>
                  <a:srgbClr val="FFFFFF"/>
                </a:highlight>
              </a:rPr>
              <a:t>switch</a:t>
            </a:r>
            <a:r>
              <a:rPr lang="pt-BR" b="1" dirty="0">
                <a:solidFill>
                  <a:srgbClr val="000080"/>
                </a:solidFill>
                <a:highlight>
                  <a:srgbClr val="FFFFFF"/>
                </a:highlight>
              </a:rPr>
              <a:t>(</a:t>
            </a:r>
            <a:r>
              <a:rPr lang="pt-BR" dirty="0" err="1">
                <a:solidFill>
                  <a:srgbClr val="000000"/>
                </a:solidFill>
                <a:highlight>
                  <a:srgbClr val="FFFFFF"/>
                </a:highlight>
              </a:rPr>
              <a:t>opt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temp</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Sharpen</a:t>
            </a:r>
            <a:r>
              <a:rPr lang="pt-BR" b="1" dirty="0">
                <a:solidFill>
                  <a:srgbClr val="000080"/>
                </a:solidFill>
                <a:highlight>
                  <a:srgbClr val="FFFFFF"/>
                </a:highlight>
              </a:rPr>
              <a:t>(</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case</a:t>
            </a:r>
            <a:r>
              <a:rPr lang="pt-BR" dirty="0">
                <a:solidFill>
                  <a:srgbClr val="000000"/>
                </a:solidFill>
                <a:highlight>
                  <a:srgbClr val="FFFFFF"/>
                </a:highlight>
              </a:rPr>
              <a:t> </a:t>
            </a:r>
            <a:r>
              <a:rPr lang="pt-BR" dirty="0">
                <a:solidFill>
                  <a:srgbClr val="FF8000"/>
                </a:solidFill>
                <a:highlight>
                  <a:srgbClr val="FFFFFF"/>
                </a:highlight>
              </a:rPr>
              <a: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temp</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Blur</a:t>
            </a:r>
            <a:r>
              <a:rPr lang="pt-BR" b="1" dirty="0">
                <a:solidFill>
                  <a:srgbClr val="000080"/>
                </a:solidFill>
                <a:highlight>
                  <a:srgbClr val="FFFFFF"/>
                </a:highlight>
              </a:rPr>
              <a:t>(</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break</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a:t>
            </a:r>
            <a:r>
              <a:rPr lang="pt-BR" dirty="0" err="1">
                <a:solidFill>
                  <a:srgbClr val="000000"/>
                </a:solidFill>
                <a:highlight>
                  <a:srgbClr val="FFFFFF"/>
                </a:highlight>
              </a:rPr>
              <a:t>temp</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3" name="Título 2">
            <a:extLst>
              <a:ext uri="{FF2B5EF4-FFF2-40B4-BE49-F238E27FC236}">
                <a16:creationId xmlns:a16="http://schemas.microsoft.com/office/drawing/2014/main" id="{0DDACC09-08FE-47CB-9DFA-FBC95F7F9D50}"/>
              </a:ext>
            </a:extLst>
          </p:cNvPr>
          <p:cNvSpPr>
            <a:spLocks noGrp="1"/>
          </p:cNvSpPr>
          <p:nvPr>
            <p:ph type="title"/>
          </p:nvPr>
        </p:nvSpPr>
        <p:spPr/>
        <p:txBody>
          <a:bodyPr/>
          <a:lstStyle/>
          <a:p>
            <a:r>
              <a:rPr lang="en-US" dirty="0"/>
              <a:t>Engine de </a:t>
            </a:r>
            <a:r>
              <a:rPr lang="en-US" dirty="0" err="1"/>
              <a:t>processamento</a:t>
            </a:r>
            <a:endParaRPr lang="pt-BR" dirty="0"/>
          </a:p>
        </p:txBody>
      </p:sp>
    </p:spTree>
    <p:extLst>
      <p:ext uri="{BB962C8B-B14F-4D97-AF65-F5344CB8AC3E}">
        <p14:creationId xmlns:p14="http://schemas.microsoft.com/office/powerpoint/2010/main" val="748141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sz="half" idx="1"/>
          </p:nvPr>
        </p:nvSpPr>
        <p:spPr/>
        <p:txBody>
          <a:bodyPr/>
          <a:lstStyle/>
          <a:p>
            <a:pPr lvl="0"/>
            <a:r>
              <a:rPr lang="en-US"/>
              <a:t>Utilização de ponteiros de função para seleção da função</a:t>
            </a:r>
          </a:p>
          <a:p>
            <a:pPr lvl="0"/>
            <a:r>
              <a:rPr lang="en-US"/>
              <a:t>Criação de um tipo via typedef para simplificar o código</a:t>
            </a:r>
          </a:p>
        </p:txBody>
      </p:sp>
      <p:pic>
        <p:nvPicPr>
          <p:cNvPr id="4" name="Espaço Reservado para Imagem 3"/>
          <p:cNvPicPr>
            <a:picLocks noGrp="1" noChangeAspect="1"/>
          </p:cNvPicPr>
          <p:nvPr>
            <p:ph sz="half" idx="2"/>
          </p:nvPr>
        </p:nvPicPr>
        <p:blipFill>
          <a:blip r:embed="rId3">
            <a:alphaModFix/>
          </a:blip>
          <a:stretch>
            <a:fillRect/>
          </a:stretch>
        </p:blipFill>
        <p:spPr>
          <a:xfrm>
            <a:off x="4695825" y="2358231"/>
            <a:ext cx="4286250" cy="2857500"/>
          </a:xfrm>
        </p:spPr>
      </p:pic>
      <p:sp>
        <p:nvSpPr>
          <p:cNvPr id="2" name="Título 1"/>
          <p:cNvSpPr txBox="1">
            <a:spLocks noGrp="1"/>
          </p:cNvSpPr>
          <p:nvPr>
            <p:ph type="title"/>
          </p:nvPr>
        </p:nvSpPr>
        <p:spPr/>
        <p:txBody>
          <a:bodyPr/>
          <a:lstStyle/>
          <a:p>
            <a:pPr lvl="0"/>
            <a:r>
              <a:rPr lang="en-US"/>
              <a:t>Engine de processamento</a:t>
            </a:r>
          </a:p>
        </p:txBody>
      </p:sp>
    </p:spTree>
    <p:extLst>
      <p:ext uri="{BB962C8B-B14F-4D97-AF65-F5344CB8AC3E}">
        <p14:creationId xmlns:p14="http://schemas.microsoft.com/office/powerpoint/2010/main" val="3563397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Blur</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Sharpen</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err="1">
                <a:solidFill>
                  <a:srgbClr val="8000FF"/>
                </a:solidFill>
                <a:highlight>
                  <a:srgbClr val="FFFFFF"/>
                </a:highlight>
              </a:rPr>
              <a:t>image</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ptrFunc</a:t>
            </a:r>
            <a:r>
              <a:rPr lang="pt-BR" b="1" dirty="0">
                <a:solidFill>
                  <a:srgbClr val="000080"/>
                </a:solidFill>
                <a:highlight>
                  <a:srgbClr val="FFFFFF"/>
                </a:highlight>
              </a:rPr>
              <a:t>)(</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a:t>
            </a:r>
            <a:r>
              <a:rPr lang="pt-BR" dirty="0" err="1">
                <a:solidFill>
                  <a:srgbClr val="008000"/>
                </a:solidFill>
                <a:highlight>
                  <a:srgbClr val="FFFFFF"/>
                </a:highlight>
              </a:rPr>
              <a:t>image</a:t>
            </a:r>
            <a:r>
              <a:rPr lang="pt-BR" dirty="0">
                <a:solidFill>
                  <a:srgbClr val="008000"/>
                </a:solidFill>
                <a:highlight>
                  <a:srgbClr val="FFFFFF"/>
                </a:highlight>
              </a:rPr>
              <a:t> editor </a:t>
            </a:r>
            <a:r>
              <a:rPr lang="pt-BR" dirty="0" err="1">
                <a:solidFill>
                  <a:srgbClr val="008000"/>
                </a:solidFill>
                <a:highlight>
                  <a:srgbClr val="FFFFFF"/>
                </a:highlight>
              </a:rPr>
              <a:t>engine</a:t>
            </a:r>
            <a:endParaRPr lang="pt-BR" dirty="0">
              <a:solidFill>
                <a:srgbClr val="008000"/>
              </a:solidFill>
              <a:highlight>
                <a:srgbClr val="FFFFFF"/>
              </a:highlight>
            </a:endParaRPr>
          </a:p>
          <a:p>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imgEngine</a:t>
            </a:r>
            <a:r>
              <a:rPr lang="pt-BR" b="1" dirty="0">
                <a:solidFill>
                  <a:srgbClr val="000080"/>
                </a:solidFill>
                <a:highlight>
                  <a:srgbClr val="FFFFFF"/>
                </a:highlight>
              </a:rPr>
              <a:t>(</a:t>
            </a:r>
            <a:r>
              <a:rPr lang="pt-BR" dirty="0" err="1">
                <a:solidFill>
                  <a:srgbClr val="000000"/>
                </a:solidFill>
                <a:highlight>
                  <a:srgbClr val="FFFFFF"/>
                </a:highlight>
              </a:rPr>
              <a:t>ptrFunc</a:t>
            </a:r>
            <a:r>
              <a:rPr lang="pt-BR" dirty="0">
                <a:solidFill>
                  <a:srgbClr val="000000"/>
                </a:solidFill>
                <a:highlight>
                  <a:srgbClr val="FFFFFF"/>
                </a:highlight>
              </a:rPr>
              <a:t> </a:t>
            </a:r>
            <a:r>
              <a:rPr lang="pt-BR" dirty="0" err="1">
                <a:solidFill>
                  <a:srgbClr val="000000"/>
                </a:solidFill>
                <a:highlight>
                  <a:srgbClr val="FFFFFF"/>
                </a:highlight>
              </a:rPr>
              <a:t>function</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image</a:t>
            </a:r>
            <a:r>
              <a:rPr lang="pt-BR" dirty="0">
                <a:solidFill>
                  <a:srgbClr val="000000"/>
                </a:solidFill>
                <a:highlight>
                  <a:srgbClr val="FFFFFF"/>
                </a:highlight>
              </a:rPr>
              <a:t> </a:t>
            </a:r>
            <a:r>
              <a:rPr lang="pt-BR" dirty="0" err="1">
                <a:solidFill>
                  <a:srgbClr val="000000"/>
                </a:solidFill>
                <a:highlight>
                  <a:srgbClr val="FFFFFF"/>
                </a:highlight>
              </a:rPr>
              <a:t>temp</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de consistência da imagem</a:t>
            </a:r>
          </a:p>
          <a:p>
            <a:r>
              <a:rPr lang="pt-BR" dirty="0">
                <a:solidFill>
                  <a:srgbClr val="000000"/>
                </a:solidFill>
                <a:highlight>
                  <a:srgbClr val="FFFFFF"/>
                </a:highlight>
              </a:rPr>
              <a:t>	</a:t>
            </a:r>
            <a:r>
              <a:rPr lang="pt-BR" dirty="0" err="1">
                <a:solidFill>
                  <a:srgbClr val="000000"/>
                </a:solidFill>
                <a:highlight>
                  <a:srgbClr val="FFFFFF"/>
                </a:highlight>
              </a:rPr>
              <a:t>temp</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function</a:t>
            </a:r>
            <a:r>
              <a:rPr lang="pt-BR" b="1" dirty="0">
                <a:solidFill>
                  <a:srgbClr val="000080"/>
                </a:solidFill>
                <a:highlight>
                  <a:srgbClr val="FFFFFF"/>
                </a:highlight>
              </a:rPr>
              <a:t>)(</a:t>
            </a:r>
            <a:r>
              <a:rPr lang="pt-BR" dirty="0" err="1">
                <a:solidFill>
                  <a:srgbClr val="000000"/>
                </a:solidFill>
                <a:highlight>
                  <a:srgbClr val="FFFFFF"/>
                </a:highlight>
              </a:rPr>
              <a:t>nImg</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a:t>
            </a:r>
            <a:r>
              <a:rPr lang="pt-BR" dirty="0" err="1">
                <a:solidFill>
                  <a:srgbClr val="000000"/>
                </a:solidFill>
                <a:highlight>
                  <a:srgbClr val="FFFFFF"/>
                </a:highlight>
              </a:rPr>
              <a:t>temp</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EC0A7766-0DF3-4735-8D7A-FFA4BC41BB55}"/>
              </a:ext>
            </a:extLst>
          </p:cNvPr>
          <p:cNvSpPr>
            <a:spLocks noGrp="1"/>
          </p:cNvSpPr>
          <p:nvPr>
            <p:ph type="title"/>
          </p:nvPr>
        </p:nvSpPr>
        <p:spPr/>
        <p:txBody>
          <a:bodyPr/>
          <a:lstStyle/>
          <a:p>
            <a:r>
              <a:rPr lang="en-US" dirty="0"/>
              <a:t>Engine de </a:t>
            </a:r>
            <a:r>
              <a:rPr lang="en-US" dirty="0" err="1"/>
              <a:t>processamento</a:t>
            </a:r>
            <a:endParaRPr lang="pt-BR" dirty="0"/>
          </a:p>
        </p:txBody>
      </p:sp>
    </p:spTree>
    <p:extLst>
      <p:ext uri="{BB962C8B-B14F-4D97-AF65-F5344CB8AC3E}">
        <p14:creationId xmlns:p14="http://schemas.microsoft.com/office/powerpoint/2010/main" val="675457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pt-BR" dirty="0"/>
              <a:t>Uma </a:t>
            </a:r>
            <a:r>
              <a:rPr lang="pt-BR" dirty="0" err="1"/>
              <a:t>engine</a:t>
            </a:r>
            <a:r>
              <a:rPr lang="pt-BR" dirty="0"/>
              <a:t> que percorre um buffer de ponteiros de função executando-os um por vez</a:t>
            </a:r>
          </a:p>
          <a:p>
            <a:pPr lvl="0"/>
            <a:r>
              <a:rPr lang="pt-BR" dirty="0"/>
              <a:t>Três funções para operação da </a:t>
            </a:r>
            <a:r>
              <a:rPr lang="pt-BR" dirty="0" err="1"/>
              <a:t>engine</a:t>
            </a:r>
            <a:endParaRPr lang="pt-BR" dirty="0"/>
          </a:p>
          <a:p>
            <a:pPr lvl="1"/>
            <a:r>
              <a:rPr lang="pt-BR" dirty="0"/>
              <a:t>Adicionar ponteiros no buffer</a:t>
            </a:r>
          </a:p>
          <a:p>
            <a:pPr lvl="1"/>
            <a:r>
              <a:rPr lang="pt-BR" dirty="0"/>
              <a:t>Executar o ponteiro “atual”</a:t>
            </a:r>
          </a:p>
          <a:p>
            <a:pPr lvl="1"/>
            <a:r>
              <a:rPr lang="pt-BR" dirty="0"/>
              <a:t>Remover o ponteiro “atual”</a:t>
            </a:r>
          </a:p>
        </p:txBody>
      </p:sp>
      <p:sp>
        <p:nvSpPr>
          <p:cNvPr id="2" name="Título 1"/>
          <p:cNvSpPr txBox="1">
            <a:spLocks noGrp="1"/>
          </p:cNvSpPr>
          <p:nvPr>
            <p:ph type="title"/>
          </p:nvPr>
        </p:nvSpPr>
        <p:spPr/>
        <p:txBody>
          <a:bodyPr/>
          <a:lstStyle/>
          <a:p>
            <a:pPr lvl="0"/>
            <a:r>
              <a:rPr lang="pt-BR" dirty="0"/>
              <a:t>Exemplo</a:t>
            </a:r>
            <a:endParaRPr lang="jv-Latn-ID" dirty="0"/>
          </a:p>
        </p:txBody>
      </p:sp>
    </p:spTree>
    <p:extLst>
      <p:ext uri="{BB962C8B-B14F-4D97-AF65-F5344CB8AC3E}">
        <p14:creationId xmlns:p14="http://schemas.microsoft.com/office/powerpoint/2010/main" val="3704746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//definição do ponteiro de função</a:t>
            </a: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ptrFunc</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param</a:t>
            </a:r>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008000"/>
                </a:solidFill>
                <a:highlight>
                  <a:srgbClr val="FFFFFF"/>
                </a:highlight>
              </a:rPr>
              <a:t>//estrutura de um </a:t>
            </a:r>
            <a:r>
              <a:rPr lang="pt-BR" dirty="0" err="1">
                <a:solidFill>
                  <a:srgbClr val="008000"/>
                </a:solidFill>
                <a:highlight>
                  <a:srgbClr val="FFFFFF"/>
                </a:highlight>
              </a:rPr>
              <a:t>process</a:t>
            </a:r>
            <a:endParaRPr lang="pt-BR" dirty="0">
              <a:solidFill>
                <a:srgbClr val="008000"/>
              </a:solidFill>
              <a:highlight>
                <a:srgbClr val="FFFFFF"/>
              </a:highlight>
            </a:endParaRP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err="1">
                <a:solidFill>
                  <a:srgbClr val="8000FF"/>
                </a:solidFill>
                <a:highlight>
                  <a:srgbClr val="FFFFFF"/>
                </a:highlight>
              </a:rPr>
              <a:t>struct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char</a:t>
            </a:r>
            <a:r>
              <a:rPr lang="pt-BR" dirty="0">
                <a:solidFill>
                  <a:srgbClr val="000000"/>
                </a:solidFill>
                <a:highlight>
                  <a:srgbClr val="FFFFFF"/>
                </a:highlight>
              </a:rPr>
              <a:t> tipo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ptr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ptrFunc</a:t>
            </a:r>
            <a:r>
              <a:rPr lang="pt-BR" dirty="0">
                <a:solidFill>
                  <a:srgbClr val="000000"/>
                </a:solidFill>
                <a:highlight>
                  <a:srgbClr val="FFFFFF"/>
                </a:highlight>
              </a:rPr>
              <a:t> </a:t>
            </a:r>
            <a:r>
              <a:rPr lang="pt-BR" dirty="0" err="1">
                <a:solidFill>
                  <a:srgbClr val="000000"/>
                </a:solidFill>
                <a:highlight>
                  <a:srgbClr val="FFFFFF"/>
                </a:highlight>
              </a:rPr>
              <a:t>func</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r>
              <a:rPr lang="pt-BR" dirty="0" err="1">
                <a:solidFill>
                  <a:srgbClr val="8000FF"/>
                </a:solidFill>
                <a:highlight>
                  <a:srgbClr val="FFFFFF"/>
                </a:highlight>
              </a:rPr>
              <a:t>process</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//definição do buffer</a:t>
            </a:r>
          </a:p>
          <a:p>
            <a:r>
              <a:rPr lang="pt-BR" dirty="0">
                <a:solidFill>
                  <a:srgbClr val="804000"/>
                </a:solidFill>
                <a:highlight>
                  <a:srgbClr val="FFFFFF"/>
                </a:highlight>
              </a:rPr>
              <a:t>#define BUFFERSIZE  10</a:t>
            </a:r>
          </a:p>
          <a:p>
            <a:r>
              <a:rPr lang="pt-BR" dirty="0" err="1">
                <a:solidFill>
                  <a:srgbClr val="8000FF"/>
                </a:solidFill>
                <a:highlight>
                  <a:srgbClr val="FFFFFF"/>
                </a:highlight>
              </a:rPr>
              <a:t>process</a:t>
            </a:r>
            <a:r>
              <a:rPr lang="pt-BR" dirty="0">
                <a:solidFill>
                  <a:srgbClr val="000000"/>
                </a:solidFill>
                <a:highlight>
                  <a:srgbClr val="FFFFFF"/>
                </a:highlight>
              </a:rPr>
              <a:t> buffer</a:t>
            </a:r>
            <a:r>
              <a:rPr lang="pt-BR" b="1" dirty="0">
                <a:solidFill>
                  <a:srgbClr val="000080"/>
                </a:solidFill>
                <a:highlight>
                  <a:srgbClr val="FFFFFF"/>
                </a:highlight>
              </a:rPr>
              <a:t>[</a:t>
            </a:r>
            <a:r>
              <a:rPr lang="pt-BR" dirty="0">
                <a:solidFill>
                  <a:srgbClr val="000000"/>
                </a:solidFill>
                <a:highlight>
                  <a:srgbClr val="FFFFFF"/>
                </a:highlight>
              </a:rPr>
              <a:t>BUFFERSIZE</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//variáveis de controle do buffer</a:t>
            </a:r>
          </a:p>
          <a:p>
            <a:r>
              <a:rPr lang="pt-BR" dirty="0">
                <a:solidFill>
                  <a:srgbClr val="8000FF"/>
                </a:solidFill>
                <a:highlight>
                  <a:srgbClr val="FFFFFF"/>
                </a:highlight>
              </a:rPr>
              <a:t>int</a:t>
            </a:r>
            <a:r>
              <a:rPr lang="pt-BR" dirty="0">
                <a:solidFill>
                  <a:srgbClr val="000000"/>
                </a:solidFill>
                <a:highlight>
                  <a:srgbClr val="FFFFFF"/>
                </a:highlight>
              </a:rPr>
              <a:t> </a:t>
            </a:r>
            <a:r>
              <a:rPr lang="pt-BR" dirty="0" err="1">
                <a:solidFill>
                  <a:srgbClr val="000000"/>
                </a:solidFill>
                <a:highlight>
                  <a:srgbClr val="FFFFFF"/>
                </a:highlight>
              </a:rPr>
              <a:t>ini</a:t>
            </a:r>
            <a:r>
              <a:rPr lang="pt-BR" b="1" dirty="0">
                <a:solidFill>
                  <a:srgbClr val="000080"/>
                </a:solidFill>
                <a:highlight>
                  <a:srgbClr val="FFFFFF"/>
                </a:highlight>
              </a:rPr>
              <a:t>,</a:t>
            </a:r>
            <a:r>
              <a:rPr lang="pt-BR" dirty="0">
                <a:solidFill>
                  <a:srgbClr val="000000"/>
                </a:solidFill>
                <a:highlight>
                  <a:srgbClr val="FFFFFF"/>
                </a:highlight>
              </a:rPr>
              <a:t> fim</a:t>
            </a:r>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BC8099E3-C3CE-45B4-BD52-0A634FB787F5}"/>
              </a:ext>
            </a:extLst>
          </p:cNvPr>
          <p:cNvSpPr>
            <a:spLocks noGrp="1"/>
          </p:cNvSpPr>
          <p:nvPr>
            <p:ph type="title"/>
          </p:nvPr>
        </p:nvSpPr>
        <p:spPr/>
        <p:txBody>
          <a:bodyPr/>
          <a:lstStyle/>
          <a:p>
            <a:r>
              <a:rPr lang="pt-BR" dirty="0"/>
              <a:t>Definições iniciais</a:t>
            </a:r>
          </a:p>
        </p:txBody>
      </p:sp>
    </p:spTree>
    <p:extLst>
      <p:ext uri="{BB962C8B-B14F-4D97-AF65-F5344CB8AC3E}">
        <p14:creationId xmlns:p14="http://schemas.microsoft.com/office/powerpoint/2010/main" val="1622347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//função de adição de “</a:t>
            </a:r>
            <a:r>
              <a:rPr lang="pt-BR" dirty="0" err="1">
                <a:solidFill>
                  <a:srgbClr val="008000"/>
                </a:solidFill>
                <a:highlight>
                  <a:srgbClr val="FFFFFF"/>
                </a:highlight>
              </a:rPr>
              <a:t>process</a:t>
            </a:r>
            <a:r>
              <a:rPr lang="pt-BR" dirty="0">
                <a:solidFill>
                  <a:srgbClr val="008000"/>
                </a:solidFill>
                <a:highlight>
                  <a:srgbClr val="FFFFFF"/>
                </a:highlight>
              </a:rPr>
              <a:t>” no buffer</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AddProc</a:t>
            </a:r>
            <a:r>
              <a:rPr lang="pt-BR" dirty="0">
                <a:solidFill>
                  <a:srgbClr val="000000"/>
                </a:solidFill>
                <a:highlight>
                  <a:srgbClr val="FFFFFF"/>
                </a:highlight>
              </a:rPr>
              <a:t> </a:t>
            </a:r>
            <a:r>
              <a:rPr lang="pt-BR" dirty="0">
                <a:solidFill>
                  <a:srgbClr val="8000FF"/>
                </a:solidFill>
                <a:highlight>
                  <a:srgbClr val="FFFFFF"/>
                </a:highlight>
              </a:rPr>
              <a:t>(</a:t>
            </a:r>
            <a:r>
              <a:rPr lang="pt-BR" dirty="0" err="1">
                <a:solidFill>
                  <a:srgbClr val="8000FF"/>
                </a:solidFill>
                <a:highlight>
                  <a:srgbClr val="FFFFFF"/>
                </a:highlight>
              </a:rPr>
              <a:t>process</a:t>
            </a:r>
            <a:r>
              <a:rPr lang="pt-BR" dirty="0">
                <a:solidFill>
                  <a:srgbClr val="000000"/>
                </a:solidFill>
                <a:highlight>
                  <a:srgbClr val="FFFFFF"/>
                </a:highlight>
              </a:rPr>
              <a:t> </a:t>
            </a:r>
            <a:r>
              <a:rPr lang="pt-BR" dirty="0" err="1">
                <a:solidFill>
                  <a:srgbClr val="000000"/>
                </a:solidFill>
                <a:highlight>
                  <a:srgbClr val="FFFFFF"/>
                </a:highlight>
              </a:rPr>
              <a:t>nProcesso</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de espaço disponível</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BUFFERSIZE</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ini</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//Atualização da posição atual</a:t>
            </a:r>
          </a:p>
          <a:p>
            <a:r>
              <a:rPr lang="pt-BR" dirty="0">
                <a:solidFill>
                  <a:srgbClr val="000000"/>
                </a:solidFill>
                <a:highlight>
                  <a:srgbClr val="FFFFFF"/>
                </a:highlight>
              </a:rPr>
              <a:t>    buffer</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nProcesso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//incremento da posição</a:t>
            </a:r>
          </a:p>
          <a:p>
            <a:r>
              <a:rPr lang="pt-BR" dirty="0">
                <a:solidFill>
                  <a:srgbClr val="000000"/>
                </a:solidFill>
                <a:highlight>
                  <a:srgbClr val="FFFFFF"/>
                </a:highlight>
              </a:rPr>
              <a:t>    fim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BUFFERSIZE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3" name="Título 2">
            <a:extLst>
              <a:ext uri="{FF2B5EF4-FFF2-40B4-BE49-F238E27FC236}">
                <a16:creationId xmlns:a16="http://schemas.microsoft.com/office/drawing/2014/main" id="{F4E7B41D-DC57-4AF1-9B14-5CF0B29D2337}"/>
              </a:ext>
            </a:extLst>
          </p:cNvPr>
          <p:cNvSpPr>
            <a:spLocks noGrp="1"/>
          </p:cNvSpPr>
          <p:nvPr>
            <p:ph type="title"/>
          </p:nvPr>
        </p:nvSpPr>
        <p:spPr/>
        <p:txBody>
          <a:bodyPr/>
          <a:lstStyle/>
          <a:p>
            <a:r>
              <a:rPr lang="pt-BR" dirty="0"/>
              <a:t>Adição de processos</a:t>
            </a:r>
          </a:p>
        </p:txBody>
      </p:sp>
    </p:spTree>
    <p:extLst>
      <p:ext uri="{BB962C8B-B14F-4D97-AF65-F5344CB8AC3E}">
        <p14:creationId xmlns:p14="http://schemas.microsoft.com/office/powerpoint/2010/main" val="1871215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//função de remoção de um “</a:t>
            </a:r>
            <a:r>
              <a:rPr lang="pt-BR" dirty="0" err="1">
                <a:solidFill>
                  <a:srgbClr val="008000"/>
                </a:solidFill>
                <a:highlight>
                  <a:srgbClr val="FFFFFF"/>
                </a:highlight>
              </a:rPr>
              <a:t>process</a:t>
            </a:r>
            <a:r>
              <a:rPr lang="pt-BR" dirty="0">
                <a:solidFill>
                  <a:srgbClr val="008000"/>
                </a:solidFill>
                <a:highlight>
                  <a:srgbClr val="FFFFFF"/>
                </a:highlight>
              </a:rPr>
              <a:t>” do buffer</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removeProc</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se existe </a:t>
            </a:r>
            <a:r>
              <a:rPr lang="pt-BR" dirty="0" err="1">
                <a:solidFill>
                  <a:srgbClr val="008000"/>
                </a:solidFill>
                <a:highlight>
                  <a:srgbClr val="FFFFFF"/>
                </a:highlight>
              </a:rPr>
              <a:t>alguem</a:t>
            </a:r>
            <a:r>
              <a:rPr lang="pt-BR" dirty="0">
                <a:solidFill>
                  <a:srgbClr val="008000"/>
                </a:solidFill>
                <a:highlight>
                  <a:srgbClr val="FFFFFF"/>
                </a:highlight>
              </a:rPr>
              <a:t> pra retirar</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fim</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//incremento da posição</a:t>
            </a:r>
          </a:p>
          <a:p>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ini</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BUFFERSIZE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D508D16B-D1B7-4919-A2AB-E61469FB8D04}"/>
              </a:ext>
            </a:extLst>
          </p:cNvPr>
          <p:cNvSpPr>
            <a:spLocks noGrp="1"/>
          </p:cNvSpPr>
          <p:nvPr>
            <p:ph type="title"/>
          </p:nvPr>
        </p:nvSpPr>
        <p:spPr/>
        <p:txBody>
          <a:bodyPr/>
          <a:lstStyle/>
          <a:p>
            <a:r>
              <a:rPr lang="pt-BR" dirty="0"/>
              <a:t>Remoção de processos</a:t>
            </a:r>
          </a:p>
        </p:txBody>
      </p:sp>
    </p:spTree>
    <p:extLst>
      <p:ext uri="{BB962C8B-B14F-4D97-AF65-F5344CB8AC3E}">
        <p14:creationId xmlns:p14="http://schemas.microsoft.com/office/powerpoint/2010/main" val="1405216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//função de adição de “</a:t>
            </a:r>
            <a:r>
              <a:rPr lang="pt-BR" dirty="0" err="1">
                <a:solidFill>
                  <a:srgbClr val="008000"/>
                </a:solidFill>
                <a:highlight>
                  <a:srgbClr val="FFFFFF"/>
                </a:highlight>
              </a:rPr>
              <a:t>process</a:t>
            </a:r>
            <a:r>
              <a:rPr lang="pt-BR" dirty="0">
                <a:solidFill>
                  <a:srgbClr val="008000"/>
                </a:solidFill>
                <a:highlight>
                  <a:srgbClr val="FFFFFF"/>
                </a:highlight>
              </a:rPr>
              <a:t>” no buffer</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exec</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//checar se existe alguém para ser executado</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fim</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//execução da função</a:t>
            </a:r>
          </a:p>
          <a:p>
            <a:r>
              <a:rPr lang="pt-BR" dirty="0">
                <a:solidFill>
                  <a:srgbClr val="000000"/>
                </a:solidFill>
                <a:highlight>
                  <a:srgbClr val="FFFFFF"/>
                </a:highlight>
              </a:rPr>
              <a:t>    buffer</a:t>
            </a:r>
            <a:r>
              <a:rPr lang="pt-BR" b="1" dirty="0">
                <a:solidFill>
                  <a:srgbClr val="000080"/>
                </a:solidFill>
                <a:highlight>
                  <a:srgbClr val="FFFFFF"/>
                </a:highlight>
              </a:rPr>
              <a:t>[</a:t>
            </a:r>
            <a:r>
              <a:rPr lang="pt-BR" dirty="0" err="1">
                <a:solidFill>
                  <a:srgbClr val="000000"/>
                </a:solidFill>
                <a:highlight>
                  <a:srgbClr val="FFFFFF"/>
                </a:highlight>
              </a:rPr>
              <a:t>ini</a:t>
            </a:r>
            <a:r>
              <a:rPr lang="pt-BR" b="1" dirty="0">
                <a:solidFill>
                  <a:srgbClr val="000080"/>
                </a:solidFill>
                <a:highlight>
                  <a:srgbClr val="FFFFFF"/>
                </a:highlight>
              </a:rPr>
              <a:t>].</a:t>
            </a:r>
            <a:r>
              <a:rPr lang="pt-BR" dirty="0" err="1">
                <a:solidFill>
                  <a:srgbClr val="000000"/>
                </a:solidFill>
                <a:highlight>
                  <a:srgbClr val="FFFFFF"/>
                </a:highlight>
              </a:rPr>
              <a:t>func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3" name="Título 2">
            <a:extLst>
              <a:ext uri="{FF2B5EF4-FFF2-40B4-BE49-F238E27FC236}">
                <a16:creationId xmlns:a16="http://schemas.microsoft.com/office/drawing/2014/main" id="{C3F4C730-C324-42B3-AB84-2AD75939D4D2}"/>
              </a:ext>
            </a:extLst>
          </p:cNvPr>
          <p:cNvSpPr>
            <a:spLocks noGrp="1"/>
          </p:cNvSpPr>
          <p:nvPr>
            <p:ph type="title"/>
          </p:nvPr>
        </p:nvSpPr>
        <p:spPr/>
        <p:txBody>
          <a:bodyPr/>
          <a:lstStyle/>
          <a:p>
            <a:r>
              <a:rPr lang="pt-BR" dirty="0"/>
              <a:t>Execução de processos</a:t>
            </a:r>
          </a:p>
        </p:txBody>
      </p:sp>
    </p:spTree>
    <p:extLst>
      <p:ext uri="{BB962C8B-B14F-4D97-AF65-F5344CB8AC3E}">
        <p14:creationId xmlns:p14="http://schemas.microsoft.com/office/powerpoint/2010/main" val="36585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idx="1"/>
          </p:nvPr>
        </p:nvSpPr>
        <p:spPr/>
        <p:txBody>
          <a:bodyPr/>
          <a:lstStyle/>
          <a:p>
            <a:r>
              <a:rPr lang="pt-BR" dirty="0"/>
              <a:t>Consiste em um loop infinito dentro do qual todas as tarefas são executadas</a:t>
            </a:r>
          </a:p>
          <a:p>
            <a:r>
              <a:rPr lang="pt-BR" dirty="0"/>
              <a:t>Apenas as rotinas de inicialização acontecem antes dele</a:t>
            </a:r>
          </a:p>
          <a:p>
            <a:r>
              <a:rPr lang="pt-BR" dirty="0"/>
              <a:t>Programação é mais simples</a:t>
            </a:r>
          </a:p>
          <a:p>
            <a:r>
              <a:rPr lang="pt-BR" dirty="0"/>
              <a:t>Dificuldade de garantir requisições temporais</a:t>
            </a:r>
          </a:p>
          <a:p>
            <a:r>
              <a:rPr lang="pt-BR" dirty="0"/>
              <a:t>Escalabilidade, reuso e manutenção prejudicados</a:t>
            </a:r>
          </a:p>
        </p:txBody>
      </p:sp>
      <p:sp>
        <p:nvSpPr>
          <p:cNvPr id="4" name="Título 3"/>
          <p:cNvSpPr>
            <a:spLocks noGrp="1"/>
          </p:cNvSpPr>
          <p:nvPr>
            <p:ph type="title"/>
          </p:nvPr>
        </p:nvSpPr>
        <p:spPr/>
        <p:txBody>
          <a:bodyPr/>
          <a:lstStyle/>
          <a:p>
            <a:r>
              <a:rPr lang="pt-BR"/>
              <a:t>One single loop</a:t>
            </a:r>
            <a:endParaRPr lang="pt-BR" dirty="0"/>
          </a:p>
        </p:txBody>
      </p:sp>
    </p:spTree>
    <p:extLst>
      <p:ext uri="{BB962C8B-B14F-4D97-AF65-F5344CB8AC3E}">
        <p14:creationId xmlns:p14="http://schemas.microsoft.com/office/powerpoint/2010/main" val="3813261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8000FF"/>
                </a:solidFill>
                <a:highlight>
                  <a:srgbClr val="FFFFFF"/>
                </a:highlight>
              </a:rPr>
              <a:t>void</a:t>
            </a:r>
            <a:r>
              <a:rPr lang="pt-BR" dirty="0">
                <a:solidFill>
                  <a:srgbClr val="000000"/>
                </a:solidFill>
                <a:highlight>
                  <a:srgbClr val="FFFFFF"/>
                </a:highlight>
              </a:rPr>
              <a:t> main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process</a:t>
            </a:r>
            <a:r>
              <a:rPr lang="pt-BR" dirty="0">
                <a:solidFill>
                  <a:srgbClr val="000000"/>
                </a:solidFill>
                <a:highlight>
                  <a:srgbClr val="FFFFFF"/>
                </a:highlight>
              </a:rPr>
              <a:t> p1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8080"/>
                </a:solidFill>
                <a:highlight>
                  <a:srgbClr val="FFFFFF"/>
                </a:highlight>
              </a:rPr>
              <a:t>""</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func1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process</a:t>
            </a:r>
            <a:r>
              <a:rPr lang="pt-BR" dirty="0">
                <a:solidFill>
                  <a:srgbClr val="000000"/>
                </a:solidFill>
                <a:highlight>
                  <a:srgbClr val="FFFFFF"/>
                </a:highlight>
              </a:rPr>
              <a:t> p2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8080"/>
                </a:solidFill>
                <a:highlight>
                  <a:srgbClr val="FFFFFF"/>
                </a:highlight>
              </a:rPr>
              <a:t>""</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func2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process</a:t>
            </a:r>
            <a:r>
              <a:rPr lang="pt-BR" dirty="0">
                <a:solidFill>
                  <a:srgbClr val="000000"/>
                </a:solidFill>
                <a:highlight>
                  <a:srgbClr val="FFFFFF"/>
                </a:highlight>
              </a:rPr>
              <a:t> p3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8080"/>
                </a:solidFill>
                <a:highlight>
                  <a:srgbClr val="FFFFFF"/>
                </a:highlight>
              </a:rPr>
              <a:t>""</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func3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fim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addProc</a:t>
            </a:r>
            <a:r>
              <a:rPr lang="pt-BR" b="1" dirty="0">
                <a:solidFill>
                  <a:srgbClr val="000080"/>
                </a:solidFill>
                <a:highlight>
                  <a:srgbClr val="FFFFFF"/>
                </a:highlight>
              </a:rPr>
              <a:t>(</a:t>
            </a:r>
            <a:r>
              <a:rPr lang="pt-BR" dirty="0">
                <a:solidFill>
                  <a:srgbClr val="000000"/>
                </a:solidFill>
                <a:highlight>
                  <a:srgbClr val="FFFFFF"/>
                </a:highlight>
              </a:rPr>
              <a:t>p1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addProc</a:t>
            </a:r>
            <a:r>
              <a:rPr lang="pt-BR" b="1" dirty="0">
                <a:solidFill>
                  <a:srgbClr val="000080"/>
                </a:solidFill>
                <a:highlight>
                  <a:srgbClr val="FFFFFF"/>
                </a:highlight>
              </a:rPr>
              <a:t>(</a:t>
            </a:r>
            <a:r>
              <a:rPr lang="pt-BR" dirty="0">
                <a:solidFill>
                  <a:srgbClr val="000000"/>
                </a:solidFill>
                <a:highlight>
                  <a:srgbClr val="FFFFFF"/>
                </a:highlight>
              </a:rPr>
              <a:t>p2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addProc</a:t>
            </a:r>
            <a:r>
              <a:rPr lang="pt-BR" b="1" dirty="0">
                <a:solidFill>
                  <a:srgbClr val="000080"/>
                </a:solidFill>
                <a:highlight>
                  <a:srgbClr val="FFFFFF"/>
                </a:highlight>
              </a:rPr>
              <a:t>(</a:t>
            </a:r>
            <a:r>
              <a:rPr lang="pt-BR" dirty="0">
                <a:solidFill>
                  <a:srgbClr val="000000"/>
                </a:solidFill>
                <a:highlight>
                  <a:srgbClr val="FFFFFF"/>
                </a:highlight>
              </a:rPr>
              <a:t>p3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exec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removeProc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exec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removeProc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exec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removeProc</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67D9F96E-FDCF-4710-810A-203C4E5C3429}"/>
              </a:ext>
            </a:extLst>
          </p:cNvPr>
          <p:cNvSpPr>
            <a:spLocks noGrp="1"/>
          </p:cNvSpPr>
          <p:nvPr>
            <p:ph type="title"/>
          </p:nvPr>
        </p:nvSpPr>
        <p:spPr/>
        <p:txBody>
          <a:bodyPr/>
          <a:lstStyle/>
          <a:p>
            <a:r>
              <a:rPr lang="pt-BR" dirty="0"/>
              <a:t>Exemplo de uso da </a:t>
            </a:r>
            <a:r>
              <a:rPr lang="pt-BR" dirty="0" err="1"/>
              <a:t>engine</a:t>
            </a:r>
            <a:endParaRPr lang="pt-BR" dirty="0"/>
          </a:p>
        </p:txBody>
      </p:sp>
    </p:spTree>
    <p:extLst>
      <p:ext uri="{BB962C8B-B14F-4D97-AF65-F5344CB8AC3E}">
        <p14:creationId xmlns:p14="http://schemas.microsoft.com/office/powerpoint/2010/main" val="1558275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O Processo</a:t>
            </a:r>
          </a:p>
        </p:txBody>
      </p:sp>
      <p:sp>
        <p:nvSpPr>
          <p:cNvPr id="5" name="Espaço Reservado para Texto 4"/>
          <p:cNvSpPr>
            <a:spLocks noGrp="1"/>
          </p:cNvSpPr>
          <p:nvPr>
            <p:ph type="body" idx="1"/>
          </p:nvPr>
        </p:nvSpPr>
        <p:spPr/>
        <p:txBody>
          <a:bodyPr/>
          <a:lstStyle/>
          <a:p>
            <a:r>
              <a:rPr lang="pt-BR" dirty="0"/>
              <a:t>Em sistemas sem MMU, </a:t>
            </a:r>
            <a:r>
              <a:rPr lang="pt-BR" dirty="0" err="1"/>
              <a:t>aka</a:t>
            </a:r>
            <a:r>
              <a:rPr lang="pt-BR" dirty="0"/>
              <a:t> Tarefa</a:t>
            </a:r>
          </a:p>
        </p:txBody>
      </p:sp>
    </p:spTree>
    <p:extLst>
      <p:ext uri="{BB962C8B-B14F-4D97-AF65-F5344CB8AC3E}">
        <p14:creationId xmlns:p14="http://schemas.microsoft.com/office/powerpoint/2010/main" val="3130121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sz="half" idx="1"/>
          </p:nvPr>
        </p:nvSpPr>
        <p:spPr/>
        <p:txBody>
          <a:bodyPr/>
          <a:lstStyle/>
          <a:p>
            <a:pPr lvl="0"/>
            <a:r>
              <a:rPr lang="en-US"/>
              <a:t>Um processo é composto por uma unidade de código que pode ser executada, uma região delimitada de memória e um conjunto de informações sobre seu estado atual.</a:t>
            </a:r>
          </a:p>
        </p:txBody>
      </p:sp>
      <p:pic>
        <p:nvPicPr>
          <p:cNvPr id="4" name="Espaço Reservado para Conteúdo 3"/>
          <p:cNvPicPr>
            <a:picLocks noGrp="1" noChangeAspect="1"/>
          </p:cNvPicPr>
          <p:nvPr>
            <p:ph sz="half" idx="2"/>
          </p:nvPr>
        </p:nvPicPr>
        <p:blipFill>
          <a:blip r:embed="rId3">
            <a:alphaModFix/>
          </a:blip>
          <a:stretch>
            <a:fillRect/>
          </a:stretch>
        </p:blipFill>
        <p:spPr>
          <a:xfrm>
            <a:off x="4686300" y="2155583"/>
            <a:ext cx="4305300" cy="3262796"/>
          </a:xfrm>
        </p:spPr>
      </p:pic>
      <p:sp>
        <p:nvSpPr>
          <p:cNvPr id="2" name="Título 1"/>
          <p:cNvSpPr txBox="1">
            <a:spLocks noGrp="1"/>
          </p:cNvSpPr>
          <p:nvPr>
            <p:ph type="title"/>
          </p:nvPr>
        </p:nvSpPr>
        <p:spPr/>
        <p:txBody>
          <a:bodyPr/>
          <a:lstStyle/>
          <a:p>
            <a:pPr lvl="0"/>
            <a:r>
              <a:rPr lang="en-US"/>
              <a:t>Processo</a:t>
            </a:r>
          </a:p>
        </p:txBody>
      </p:sp>
    </p:spTree>
    <p:extLst>
      <p:ext uri="{BB962C8B-B14F-4D97-AF65-F5344CB8AC3E}">
        <p14:creationId xmlns:p14="http://schemas.microsoft.com/office/powerpoint/2010/main" val="3755263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a:t>A implementação de um processo é muito dependente do tipo de kernel utilizado e das interfaces disponíveis ao programador.</a:t>
            </a:r>
          </a:p>
          <a:p>
            <a:pPr lvl="0"/>
            <a:r>
              <a:rPr lang="en-US"/>
              <a:t>O processo mais simples pode ser representado por uma função.</a:t>
            </a:r>
          </a:p>
        </p:txBody>
      </p:sp>
      <p:sp>
        <p:nvSpPr>
          <p:cNvPr id="2" name="Título 1"/>
          <p:cNvSpPr txBox="1">
            <a:spLocks noGrp="1"/>
          </p:cNvSpPr>
          <p:nvPr>
            <p:ph type="title"/>
          </p:nvPr>
        </p:nvSpPr>
        <p:spPr/>
        <p:txBody>
          <a:bodyPr/>
          <a:lstStyle/>
          <a:p>
            <a:pPr lvl="0"/>
            <a:r>
              <a:rPr lang="en-US" dirty="0" err="1"/>
              <a:t>Processo</a:t>
            </a:r>
            <a:endParaRPr lang="en-US" dirty="0"/>
          </a:p>
        </p:txBody>
      </p:sp>
    </p:spTree>
    <p:extLst>
      <p:ext uri="{BB962C8B-B14F-4D97-AF65-F5344CB8AC3E}">
        <p14:creationId xmlns:p14="http://schemas.microsoft.com/office/powerpoint/2010/main" val="3948764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12F80EF9-0867-45E2-BF12-39CC8E440A9D}"/>
              </a:ext>
            </a:extLst>
          </p:cNvPr>
          <p:cNvSpPr>
            <a:spLocks noGrp="1"/>
          </p:cNvSpPr>
          <p:nvPr>
            <p:ph type="body" sz="quarter" idx="13"/>
          </p:nvPr>
        </p:nvSpPr>
        <p:spPr/>
        <p:txBody>
          <a:bodyPr/>
          <a:lstStyle/>
          <a:p>
            <a:r>
              <a:rPr lang="pt-BR" dirty="0">
                <a:solidFill>
                  <a:srgbClr val="008000"/>
                </a:solidFill>
                <a:highlight>
                  <a:srgbClr val="FFFFFF"/>
                </a:highlight>
              </a:rPr>
              <a:t>//ponteiro para mapa de I/O</a:t>
            </a:r>
          </a:p>
          <a:p>
            <a:r>
              <a:rPr lang="en-US" dirty="0">
                <a:solidFill>
                  <a:srgbClr val="804000"/>
                </a:solidFill>
                <a:highlight>
                  <a:srgbClr val="FFFFFF"/>
                </a:highlight>
              </a:rPr>
              <a:t>#define LEDS (*((unsigned char*)0xF95))</a:t>
            </a:r>
          </a:p>
          <a:p>
            <a:endParaRPr lang="pt-BR" dirty="0">
              <a:solidFill>
                <a:srgbClr val="000000"/>
              </a:solidFill>
              <a:highlight>
                <a:srgbClr val="FFFFFF"/>
              </a:highlight>
            </a:endParaRPr>
          </a:p>
          <a:p>
            <a:r>
              <a:rPr lang="pt-BR" dirty="0">
                <a:solidFill>
                  <a:srgbClr val="008000"/>
                </a:solidFill>
                <a:highlight>
                  <a:srgbClr val="FFFFFF"/>
                </a:highlight>
              </a:rPr>
              <a:t>//processo para piscar os leds</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blinkLeds</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00FF"/>
                </a:solidFill>
                <a:highlight>
                  <a:srgbClr val="FFFFFF"/>
                </a:highlight>
              </a:rPr>
              <a:t>int</a:t>
            </a:r>
            <a:r>
              <a:rPr lang="pt-BR" dirty="0">
                <a:solidFill>
                  <a:srgbClr val="000000"/>
                </a:solidFill>
                <a:highlight>
                  <a:srgbClr val="FFFFFF"/>
                </a:highlight>
              </a:rPr>
              <a:t> time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i</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//liga os leds</a:t>
            </a:r>
          </a:p>
          <a:p>
            <a:r>
              <a:rPr lang="pt-BR" dirty="0">
                <a:solidFill>
                  <a:srgbClr val="000000"/>
                </a:solidFill>
                <a:highlight>
                  <a:srgbClr val="FFFFFF"/>
                </a:highlight>
              </a:rPr>
              <a:t>  LEDS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0x00</a:t>
            </a:r>
            <a:r>
              <a:rPr lang="pt-BR" b="1" dirty="0">
                <a:solidFill>
                  <a:srgbClr val="000080"/>
                </a:solidFill>
                <a:highlight>
                  <a:srgbClr val="FFFFFF"/>
                </a:highlight>
              </a:rPr>
              <a:t>;</a:t>
            </a:r>
            <a:endParaRPr lang="pt-BR" dirty="0">
              <a:solidFill>
                <a:srgbClr val="000000"/>
              </a:solidFill>
              <a:highlight>
                <a:srgbClr val="FFFFFF"/>
              </a:highlight>
            </a:endParaRPr>
          </a:p>
          <a:p>
            <a:r>
              <a:rPr lang="nn-NO" dirty="0">
                <a:solidFill>
                  <a:srgbClr val="000000"/>
                </a:solidFill>
                <a:highlight>
                  <a:srgbClr val="FFFFFF"/>
                </a:highlight>
              </a:rPr>
              <a:t>  </a:t>
            </a:r>
            <a:r>
              <a:rPr lang="nn-NO" b="1" dirty="0">
                <a:solidFill>
                  <a:srgbClr val="0000FF"/>
                </a:solidFill>
                <a:highlight>
                  <a:srgbClr val="FFFFFF"/>
                </a:highlight>
              </a:rPr>
              <a:t>for</a:t>
            </a:r>
            <a:r>
              <a:rPr lang="nn-NO" b="1" dirty="0">
                <a:solidFill>
                  <a:srgbClr val="000080"/>
                </a:solidFill>
                <a:highlight>
                  <a:srgbClr val="FFFFFF"/>
                </a:highlight>
              </a:rPr>
              <a:t>(</a:t>
            </a:r>
            <a:r>
              <a:rPr lang="nn-NO" dirty="0">
                <a:solidFill>
                  <a:srgbClr val="000000"/>
                </a:solidFill>
                <a:highlight>
                  <a:srgbClr val="FFFFFF"/>
                </a:highlight>
              </a:rPr>
              <a:t>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time</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pt-BR" dirty="0">
                <a:solidFill>
                  <a:srgbClr val="000000"/>
                </a:solidFill>
                <a:highlight>
                  <a:srgbClr val="FFFFFF"/>
                </a:highlight>
              </a:rPr>
              <a:t>    __</a:t>
            </a:r>
            <a:r>
              <a:rPr lang="pt-BR" dirty="0" err="1">
                <a:solidFill>
                  <a:srgbClr val="000000"/>
                </a:solidFill>
                <a:highlight>
                  <a:srgbClr val="FFFFFF"/>
                </a:highlight>
              </a:rPr>
              <a:t>asm</a:t>
            </a:r>
            <a:r>
              <a:rPr lang="pt-BR" dirty="0">
                <a:solidFill>
                  <a:srgbClr val="000000"/>
                </a:solidFill>
                <a:highlight>
                  <a:srgbClr val="FFFFFF"/>
                </a:highlight>
              </a:rPr>
              <a:t> NOP __</a:t>
            </a:r>
            <a:r>
              <a:rPr lang="pt-BR" dirty="0" err="1">
                <a:solidFill>
                  <a:srgbClr val="000000"/>
                </a:solidFill>
                <a:highlight>
                  <a:srgbClr val="FFFFFF"/>
                </a:highlight>
              </a:rPr>
              <a:t>endasm</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//desliga os leds</a:t>
            </a:r>
          </a:p>
          <a:p>
            <a:r>
              <a:rPr lang="pt-BR" dirty="0">
                <a:solidFill>
                  <a:srgbClr val="000000"/>
                </a:solidFill>
                <a:highlight>
                  <a:srgbClr val="FFFFFF"/>
                </a:highlight>
              </a:rPr>
              <a:t>  LEDS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0xFF</a:t>
            </a:r>
            <a:r>
              <a:rPr lang="pt-BR" b="1" dirty="0">
                <a:solidFill>
                  <a:srgbClr val="000080"/>
                </a:solidFill>
                <a:highlight>
                  <a:srgbClr val="FFFFFF"/>
                </a:highlight>
              </a:rPr>
              <a:t>;</a:t>
            </a:r>
            <a:endParaRPr lang="pt-BR" dirty="0">
              <a:solidFill>
                <a:srgbClr val="000000"/>
              </a:solidFill>
              <a:highlight>
                <a:srgbClr val="FFFFFF"/>
              </a:highlight>
            </a:endParaRPr>
          </a:p>
          <a:p>
            <a:r>
              <a:rPr lang="nn-NO" dirty="0">
                <a:solidFill>
                  <a:srgbClr val="000000"/>
                </a:solidFill>
                <a:highlight>
                  <a:srgbClr val="FFFFFF"/>
                </a:highlight>
              </a:rPr>
              <a:t>  </a:t>
            </a:r>
            <a:r>
              <a:rPr lang="nn-NO" b="1" dirty="0">
                <a:solidFill>
                  <a:srgbClr val="0000FF"/>
                </a:solidFill>
                <a:highlight>
                  <a:srgbClr val="FFFFFF"/>
                </a:highlight>
              </a:rPr>
              <a:t>for</a:t>
            </a:r>
            <a:r>
              <a:rPr lang="nn-NO" b="1" dirty="0">
                <a:solidFill>
                  <a:srgbClr val="000080"/>
                </a:solidFill>
                <a:highlight>
                  <a:srgbClr val="FFFFFF"/>
                </a:highlight>
              </a:rPr>
              <a:t>(</a:t>
            </a:r>
            <a:r>
              <a:rPr lang="nn-NO" dirty="0">
                <a:solidFill>
                  <a:srgbClr val="000000"/>
                </a:solidFill>
                <a:highlight>
                  <a:srgbClr val="FFFFFF"/>
                </a:highlight>
              </a:rPr>
              <a:t>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time</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pt-BR" dirty="0">
                <a:solidFill>
                  <a:srgbClr val="000000"/>
                </a:solidFill>
                <a:highlight>
                  <a:srgbClr val="FFFFFF"/>
                </a:highlight>
              </a:rPr>
              <a:t>    __</a:t>
            </a:r>
            <a:r>
              <a:rPr lang="pt-BR" dirty="0" err="1">
                <a:solidFill>
                  <a:srgbClr val="000000"/>
                </a:solidFill>
                <a:highlight>
                  <a:srgbClr val="FFFFFF"/>
                </a:highlight>
              </a:rPr>
              <a:t>asm</a:t>
            </a:r>
            <a:r>
              <a:rPr lang="pt-BR" dirty="0">
                <a:solidFill>
                  <a:srgbClr val="000000"/>
                </a:solidFill>
                <a:highlight>
                  <a:srgbClr val="FFFFFF"/>
                </a:highlight>
              </a:rPr>
              <a:t> NOP __</a:t>
            </a:r>
            <a:r>
              <a:rPr lang="pt-BR" dirty="0" err="1">
                <a:solidFill>
                  <a:srgbClr val="000000"/>
                </a:solidFill>
                <a:highlight>
                  <a:srgbClr val="FFFFFF"/>
                </a:highlight>
              </a:rPr>
              <a:t>endasm</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2" name="Título 1">
            <a:extLst>
              <a:ext uri="{FF2B5EF4-FFF2-40B4-BE49-F238E27FC236}">
                <a16:creationId xmlns:a16="http://schemas.microsoft.com/office/drawing/2014/main" id="{7A43B355-36D7-4106-8C9C-3226F9E789D5}"/>
              </a:ext>
            </a:extLst>
          </p:cNvPr>
          <p:cNvSpPr>
            <a:spLocks noGrp="1"/>
          </p:cNvSpPr>
          <p:nvPr>
            <p:ph type="title"/>
          </p:nvPr>
        </p:nvSpPr>
        <p:spPr/>
        <p:txBody>
          <a:bodyPr/>
          <a:lstStyle/>
          <a:p>
            <a:r>
              <a:rPr lang="en-US" dirty="0" err="1"/>
              <a:t>Processo</a:t>
            </a:r>
            <a:endParaRPr lang="pt-BR" dirty="0"/>
          </a:p>
        </p:txBody>
      </p:sp>
    </p:spTree>
    <p:extLst>
      <p:ext uri="{BB962C8B-B14F-4D97-AF65-F5344CB8AC3E}">
        <p14:creationId xmlns:p14="http://schemas.microsoft.com/office/powerpoint/2010/main" val="3206709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dirty="0"/>
              <a:t>O </a:t>
            </a:r>
            <a:r>
              <a:rPr lang="en-US" dirty="0" err="1"/>
              <a:t>processo</a:t>
            </a:r>
            <a:r>
              <a:rPr lang="en-US" dirty="0"/>
              <a:t> é, a principio, </a:t>
            </a:r>
            <a:r>
              <a:rPr lang="en-US" dirty="0" err="1"/>
              <a:t>uma</a:t>
            </a:r>
            <a:r>
              <a:rPr lang="en-US" dirty="0"/>
              <a:t> </a:t>
            </a:r>
            <a:r>
              <a:rPr lang="en-US" dirty="0" err="1"/>
              <a:t>função</a:t>
            </a:r>
            <a:r>
              <a:rPr lang="en-US" dirty="0"/>
              <a:t> </a:t>
            </a:r>
            <a:r>
              <a:rPr lang="en-US" dirty="0" err="1"/>
              <a:t>que</a:t>
            </a:r>
            <a:r>
              <a:rPr lang="en-US" dirty="0"/>
              <a:t> </a:t>
            </a:r>
            <a:r>
              <a:rPr lang="en-US" dirty="0" err="1"/>
              <a:t>deve</a:t>
            </a:r>
            <a:r>
              <a:rPr lang="en-US" dirty="0"/>
              <a:t> </a:t>
            </a:r>
            <a:r>
              <a:rPr lang="en-US" dirty="0" err="1"/>
              <a:t>ser</a:t>
            </a:r>
            <a:r>
              <a:rPr lang="en-US" dirty="0"/>
              <a:t> </a:t>
            </a:r>
            <a:r>
              <a:rPr lang="en-US" dirty="0" err="1"/>
              <a:t>executada</a:t>
            </a:r>
            <a:r>
              <a:rPr lang="en-US" dirty="0"/>
              <a:t>.</a:t>
            </a:r>
          </a:p>
          <a:p>
            <a:pPr lvl="0"/>
            <a:r>
              <a:rPr lang="en-US" dirty="0" err="1"/>
              <a:t>Além</a:t>
            </a:r>
            <a:r>
              <a:rPr lang="en-US" dirty="0"/>
              <a:t> </a:t>
            </a:r>
            <a:r>
              <a:rPr lang="en-US" dirty="0" err="1"/>
              <a:t>disto</a:t>
            </a:r>
            <a:r>
              <a:rPr lang="en-US" dirty="0"/>
              <a:t> </a:t>
            </a:r>
            <a:r>
              <a:rPr lang="en-US" dirty="0" err="1"/>
              <a:t>existem</a:t>
            </a:r>
            <a:r>
              <a:rPr lang="en-US" dirty="0"/>
              <a:t> </a:t>
            </a:r>
            <a:r>
              <a:rPr lang="en-US" dirty="0" err="1"/>
              <a:t>diversas</a:t>
            </a:r>
            <a:r>
              <a:rPr lang="en-US" dirty="0"/>
              <a:t> </a:t>
            </a:r>
            <a:r>
              <a:rPr lang="en-US" dirty="0" err="1"/>
              <a:t>informações</a:t>
            </a:r>
            <a:r>
              <a:rPr lang="en-US" dirty="0"/>
              <a:t> </a:t>
            </a:r>
            <a:r>
              <a:rPr lang="en-US" dirty="0" err="1"/>
              <a:t>importantes</a:t>
            </a:r>
            <a:r>
              <a:rPr lang="en-US" dirty="0"/>
              <a:t> </a:t>
            </a:r>
            <a:r>
              <a:rPr lang="en-US" dirty="0" err="1"/>
              <a:t>que</a:t>
            </a:r>
            <a:r>
              <a:rPr lang="en-US" dirty="0"/>
              <a:t> </a:t>
            </a:r>
            <a:r>
              <a:rPr lang="en-US" dirty="0" err="1"/>
              <a:t>devem</a:t>
            </a:r>
            <a:r>
              <a:rPr lang="en-US" dirty="0"/>
              <a:t> </a:t>
            </a:r>
            <a:r>
              <a:rPr lang="en-US" dirty="0" err="1"/>
              <a:t>ser</a:t>
            </a:r>
            <a:r>
              <a:rPr lang="en-US" dirty="0"/>
              <a:t> </a:t>
            </a:r>
            <a:r>
              <a:rPr lang="en-US" dirty="0" err="1"/>
              <a:t>agregadas</a:t>
            </a:r>
            <a:r>
              <a:rPr lang="en-US" dirty="0"/>
              <a:t> para </a:t>
            </a:r>
            <a:r>
              <a:rPr lang="en-US" dirty="0" err="1"/>
              <a:t>que</a:t>
            </a:r>
            <a:r>
              <a:rPr lang="en-US" dirty="0"/>
              <a:t> o </a:t>
            </a:r>
            <a:r>
              <a:rPr lang="en-US" dirty="0" err="1"/>
              <a:t>processo</a:t>
            </a:r>
            <a:r>
              <a:rPr lang="en-US" dirty="0"/>
              <a:t> </a:t>
            </a:r>
            <a:r>
              <a:rPr lang="en-US" dirty="0" err="1"/>
              <a:t>seja</a:t>
            </a:r>
            <a:r>
              <a:rPr lang="en-US" dirty="0"/>
              <a:t> </a:t>
            </a:r>
            <a:r>
              <a:rPr lang="en-US" dirty="0" err="1"/>
              <a:t>gerenciavel</a:t>
            </a:r>
            <a:endParaRPr lang="en-US" dirty="0"/>
          </a:p>
          <a:p>
            <a:pPr lvl="1"/>
            <a:r>
              <a:rPr lang="en-US" dirty="0" err="1"/>
              <a:t>Prioridade</a:t>
            </a:r>
            <a:r>
              <a:rPr lang="en-US" dirty="0"/>
              <a:t>, tempo de </a:t>
            </a:r>
            <a:r>
              <a:rPr lang="en-US" dirty="0" err="1"/>
              <a:t>execução</a:t>
            </a:r>
            <a:r>
              <a:rPr lang="en-US" dirty="0"/>
              <a:t>, </a:t>
            </a:r>
            <a:r>
              <a:rPr lang="en-US" dirty="0" err="1"/>
              <a:t>nome</a:t>
            </a:r>
            <a:r>
              <a:rPr lang="en-US" dirty="0"/>
              <a:t>, </a:t>
            </a:r>
            <a:r>
              <a:rPr lang="en-US" dirty="0" err="1"/>
              <a:t>região</a:t>
            </a:r>
            <a:r>
              <a:rPr lang="en-US" dirty="0"/>
              <a:t> de </a:t>
            </a:r>
            <a:r>
              <a:rPr lang="en-US" dirty="0" err="1"/>
              <a:t>memória</a:t>
            </a:r>
            <a:r>
              <a:rPr lang="en-US" dirty="0"/>
              <a:t> </a:t>
            </a:r>
            <a:r>
              <a:rPr lang="en-US" dirty="0" err="1"/>
              <a:t>reservada</a:t>
            </a:r>
            <a:r>
              <a:rPr lang="en-US" dirty="0"/>
              <a:t> etc.</a:t>
            </a:r>
          </a:p>
          <a:p>
            <a:pPr lvl="0"/>
            <a:r>
              <a:rPr lang="en-US" dirty="0" err="1"/>
              <a:t>Em</a:t>
            </a:r>
            <a:r>
              <a:rPr lang="en-US" dirty="0"/>
              <a:t> </a:t>
            </a:r>
            <a:r>
              <a:rPr lang="en-US" dirty="0" err="1"/>
              <a:t>geral</a:t>
            </a:r>
            <a:r>
              <a:rPr lang="en-US" dirty="0"/>
              <a:t> é </a:t>
            </a:r>
            <a:r>
              <a:rPr lang="en-US" dirty="0" err="1"/>
              <a:t>utilizado</a:t>
            </a:r>
            <a:r>
              <a:rPr lang="en-US" dirty="0"/>
              <a:t> </a:t>
            </a:r>
            <a:r>
              <a:rPr lang="en-US" dirty="0" err="1"/>
              <a:t>uma</a:t>
            </a:r>
            <a:r>
              <a:rPr lang="en-US" dirty="0"/>
              <a:t> </a:t>
            </a:r>
            <a:r>
              <a:rPr lang="en-US" dirty="0" err="1"/>
              <a:t>estrutura</a:t>
            </a:r>
            <a:r>
              <a:rPr lang="en-US" dirty="0"/>
              <a:t> para </a:t>
            </a:r>
            <a:r>
              <a:rPr lang="en-US" dirty="0" err="1"/>
              <a:t>agregar</a:t>
            </a:r>
            <a:r>
              <a:rPr lang="en-US" dirty="0"/>
              <a:t> </a:t>
            </a:r>
            <a:r>
              <a:rPr lang="en-US" dirty="0" err="1"/>
              <a:t>todas</a:t>
            </a:r>
            <a:r>
              <a:rPr lang="en-US" dirty="0"/>
              <a:t> </a:t>
            </a:r>
            <a:r>
              <a:rPr lang="en-US" dirty="0" err="1"/>
              <a:t>estas</a:t>
            </a:r>
            <a:r>
              <a:rPr lang="en-US" dirty="0"/>
              <a:t> </a:t>
            </a:r>
            <a:r>
              <a:rPr lang="en-US" dirty="0" err="1"/>
              <a:t>informações</a:t>
            </a:r>
            <a:r>
              <a:rPr lang="en-US" dirty="0"/>
              <a:t>.</a:t>
            </a:r>
          </a:p>
        </p:txBody>
      </p:sp>
      <p:sp>
        <p:nvSpPr>
          <p:cNvPr id="2" name="Título 1"/>
          <p:cNvSpPr txBox="1">
            <a:spLocks noGrp="1"/>
          </p:cNvSpPr>
          <p:nvPr>
            <p:ph type="title"/>
          </p:nvPr>
        </p:nvSpPr>
        <p:spPr/>
        <p:txBody>
          <a:bodyPr/>
          <a:lstStyle/>
          <a:p>
            <a:pPr lvl="0"/>
            <a:r>
              <a:rPr lang="en-US"/>
              <a:t>Processo</a:t>
            </a:r>
          </a:p>
        </p:txBody>
      </p:sp>
    </p:spTree>
    <p:extLst>
      <p:ext uri="{BB962C8B-B14F-4D97-AF65-F5344CB8AC3E}">
        <p14:creationId xmlns:p14="http://schemas.microsoft.com/office/powerpoint/2010/main" val="915237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E11C44AB-3952-4863-9BF4-AED7CADB5A5B}"/>
              </a:ext>
            </a:extLst>
          </p:cNvPr>
          <p:cNvSpPr>
            <a:spLocks noGrp="1"/>
          </p:cNvSpPr>
          <p:nvPr>
            <p:ph type="body" sz="quarter" idx="13"/>
          </p:nvPr>
        </p:nvSpPr>
        <p:spPr/>
        <p:txBody>
          <a:bodyPr/>
          <a:lstStyle/>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ptrFunc</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param</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//código antigo</a:t>
            </a: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err="1">
                <a:solidFill>
                  <a:srgbClr val="8000FF"/>
                </a:solidFill>
                <a:highlight>
                  <a:srgbClr val="FFFFFF"/>
                </a:highlight>
              </a:rPr>
              <a:t>struct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char</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nomeDoProcesso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8000FF"/>
                </a:solidFill>
                <a:highlight>
                  <a:srgbClr val="FFFFFF"/>
                </a:highlight>
              </a:rPr>
              <a:t>ptrFunc</a:t>
            </a:r>
            <a:r>
              <a:rPr lang="pt-BR" dirty="0">
                <a:solidFill>
                  <a:srgbClr val="000000"/>
                </a:solidFill>
                <a:highlight>
                  <a:srgbClr val="FFFFFF"/>
                </a:highlight>
              </a:rPr>
              <a:t> </a:t>
            </a:r>
            <a:r>
              <a:rPr lang="pt-BR" dirty="0" err="1">
                <a:solidFill>
                  <a:srgbClr val="000000"/>
                </a:solidFill>
                <a:highlight>
                  <a:srgbClr val="FFFFFF"/>
                </a:highlight>
              </a:rPr>
              <a:t>funcao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prioridade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tempo</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r>
              <a:rPr lang="pt-BR" dirty="0" err="1">
                <a:solidFill>
                  <a:srgbClr val="8000FF"/>
                </a:solidFill>
                <a:highlight>
                  <a:srgbClr val="FFFFFF"/>
                </a:highlight>
              </a:rPr>
              <a:t>process</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p>
        </p:txBody>
      </p:sp>
      <p:sp>
        <p:nvSpPr>
          <p:cNvPr id="2" name="Título 1">
            <a:extLst>
              <a:ext uri="{FF2B5EF4-FFF2-40B4-BE49-F238E27FC236}">
                <a16:creationId xmlns:a16="http://schemas.microsoft.com/office/drawing/2014/main" id="{E6945CB1-0F95-492D-B5F7-B69CC9193928}"/>
              </a:ext>
            </a:extLst>
          </p:cNvPr>
          <p:cNvSpPr>
            <a:spLocks noGrp="1"/>
          </p:cNvSpPr>
          <p:nvPr>
            <p:ph type="title"/>
          </p:nvPr>
        </p:nvSpPr>
        <p:spPr/>
        <p:txBody>
          <a:bodyPr/>
          <a:lstStyle/>
          <a:p>
            <a:r>
              <a:rPr lang="pt-BR" dirty="0"/>
              <a:t>Definição de um processo</a:t>
            </a:r>
          </a:p>
        </p:txBody>
      </p:sp>
    </p:spTree>
    <p:extLst>
      <p:ext uri="{BB962C8B-B14F-4D97-AF65-F5344CB8AC3E}">
        <p14:creationId xmlns:p14="http://schemas.microsoft.com/office/powerpoint/2010/main" val="5275700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dirty="0"/>
              <a:t>Kernel</a:t>
            </a:r>
          </a:p>
        </p:txBody>
      </p:sp>
      <p:sp>
        <p:nvSpPr>
          <p:cNvPr id="4" name="Espaço Reservado para Texto 3">
            <a:extLst>
              <a:ext uri="{FF2B5EF4-FFF2-40B4-BE49-F238E27FC236}">
                <a16:creationId xmlns:a16="http://schemas.microsoft.com/office/drawing/2014/main" id="{B814DC16-6B57-4AD0-BFF4-53D8F59D4F70}"/>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19958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ço Reservado para Conteúdo 2"/>
          <p:cNvPicPr>
            <a:picLocks noGrp="1" noChangeAspect="1"/>
          </p:cNvPicPr>
          <p:nvPr>
            <p:ph idx="1"/>
          </p:nvPr>
        </p:nvPicPr>
        <p:blipFill>
          <a:blip r:embed="rId3">
            <a:alphaModFix/>
          </a:blip>
          <a:stretch>
            <a:fillRect/>
          </a:stretch>
        </p:blipFill>
        <p:spPr>
          <a:xfrm>
            <a:off x="2228850" y="2119312"/>
            <a:ext cx="4762500" cy="3762375"/>
          </a:xfrm>
        </p:spPr>
      </p:pic>
      <p:sp>
        <p:nvSpPr>
          <p:cNvPr id="2" name="Título 1"/>
          <p:cNvSpPr txBox="1">
            <a:spLocks noGrp="1"/>
          </p:cNvSpPr>
          <p:nvPr>
            <p:ph type="title"/>
          </p:nvPr>
        </p:nvSpPr>
        <p:spPr/>
        <p:txBody>
          <a:bodyPr/>
          <a:lstStyle/>
          <a:p>
            <a:pPr lvl="0"/>
            <a:r>
              <a:rPr lang="en-US" dirty="0"/>
              <a:t>O kernel</a:t>
            </a:r>
          </a:p>
        </p:txBody>
      </p:sp>
    </p:spTree>
    <p:extLst>
      <p:ext uri="{BB962C8B-B14F-4D97-AF65-F5344CB8AC3E}">
        <p14:creationId xmlns:p14="http://schemas.microsoft.com/office/powerpoint/2010/main" val="871011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dirty="0"/>
              <a:t>Um kernel </a:t>
            </a:r>
            <a:r>
              <a:rPr lang="en-US" dirty="0" err="1"/>
              <a:t>possui</a:t>
            </a:r>
            <a:r>
              <a:rPr lang="en-US" dirty="0"/>
              <a:t> </a:t>
            </a:r>
            <a:r>
              <a:rPr lang="en-US" dirty="0" err="1"/>
              <a:t>três</a:t>
            </a:r>
            <a:r>
              <a:rPr lang="en-US" dirty="0"/>
              <a:t> </a:t>
            </a:r>
            <a:r>
              <a:rPr lang="en-US" dirty="0" err="1"/>
              <a:t>responsabilidades</a:t>
            </a:r>
            <a:r>
              <a:rPr lang="en-US" dirty="0"/>
              <a:t> </a:t>
            </a:r>
            <a:r>
              <a:rPr lang="en-US" dirty="0" err="1"/>
              <a:t>principais</a:t>
            </a:r>
            <a:r>
              <a:rPr lang="en-US" dirty="0"/>
              <a:t>:</a:t>
            </a:r>
          </a:p>
          <a:p>
            <a:pPr marL="914400" lvl="1" indent="-457200">
              <a:buFont typeface="+mj-lt"/>
              <a:buAutoNum type="arabicPeriod"/>
            </a:pPr>
            <a:r>
              <a:rPr lang="en-US" dirty="0" err="1"/>
              <a:t>Gerenciar</a:t>
            </a:r>
            <a:r>
              <a:rPr lang="en-US" dirty="0"/>
              <a:t> e </a:t>
            </a:r>
            <a:r>
              <a:rPr lang="en-US" dirty="0" err="1"/>
              <a:t>coordenar</a:t>
            </a:r>
            <a:r>
              <a:rPr lang="en-US" dirty="0"/>
              <a:t> a </a:t>
            </a:r>
            <a:r>
              <a:rPr lang="en-US" dirty="0" err="1"/>
              <a:t>execução</a:t>
            </a:r>
            <a:r>
              <a:rPr lang="en-US" dirty="0"/>
              <a:t> dos </a:t>
            </a:r>
            <a:r>
              <a:rPr lang="en-US" dirty="0" err="1"/>
              <a:t>processos</a:t>
            </a:r>
            <a:r>
              <a:rPr lang="en-US" dirty="0"/>
              <a:t> </a:t>
            </a:r>
            <a:r>
              <a:rPr lang="en-US" dirty="0" err="1"/>
              <a:t>através</a:t>
            </a:r>
            <a:r>
              <a:rPr lang="en-US" dirty="0"/>
              <a:t> de </a:t>
            </a:r>
            <a:r>
              <a:rPr lang="en-US" dirty="0" err="1"/>
              <a:t>algum</a:t>
            </a:r>
            <a:r>
              <a:rPr lang="en-US" dirty="0"/>
              <a:t> </a:t>
            </a:r>
            <a:r>
              <a:rPr lang="en-US" dirty="0" err="1"/>
              <a:t>critério</a:t>
            </a:r>
            <a:endParaRPr lang="en-US" dirty="0"/>
          </a:p>
          <a:p>
            <a:pPr marL="914400" lvl="1" indent="-457200">
              <a:buFont typeface="+mj-lt"/>
              <a:buAutoNum type="arabicPeriod"/>
            </a:pPr>
            <a:r>
              <a:rPr lang="en-US" dirty="0" err="1"/>
              <a:t>Manusear</a:t>
            </a:r>
            <a:r>
              <a:rPr lang="en-US" dirty="0"/>
              <a:t> a </a:t>
            </a:r>
            <a:r>
              <a:rPr lang="en-US" dirty="0" err="1"/>
              <a:t>memória</a:t>
            </a:r>
            <a:r>
              <a:rPr lang="en-US" dirty="0"/>
              <a:t> </a:t>
            </a:r>
            <a:r>
              <a:rPr lang="en-US" dirty="0" err="1"/>
              <a:t>disponível</a:t>
            </a:r>
            <a:r>
              <a:rPr lang="en-US" dirty="0"/>
              <a:t> e </a:t>
            </a:r>
            <a:r>
              <a:rPr lang="en-US" dirty="0" err="1"/>
              <a:t>coordenar</a:t>
            </a:r>
            <a:r>
              <a:rPr lang="en-US" dirty="0"/>
              <a:t> o </a:t>
            </a:r>
            <a:r>
              <a:rPr lang="en-US" dirty="0" err="1"/>
              <a:t>acesso</a:t>
            </a:r>
            <a:r>
              <a:rPr lang="en-US" dirty="0"/>
              <a:t> dos </a:t>
            </a:r>
            <a:r>
              <a:rPr lang="en-US" dirty="0" err="1"/>
              <a:t>processos</a:t>
            </a:r>
            <a:r>
              <a:rPr lang="en-US" dirty="0"/>
              <a:t> a </a:t>
            </a:r>
            <a:r>
              <a:rPr lang="en-US" dirty="0" err="1"/>
              <a:t>ela</a:t>
            </a:r>
            <a:endParaRPr lang="en-US" dirty="0"/>
          </a:p>
          <a:p>
            <a:pPr marL="914400" lvl="1" indent="-457200">
              <a:buFont typeface="+mj-lt"/>
              <a:buAutoNum type="arabicPeriod"/>
            </a:pPr>
            <a:r>
              <a:rPr lang="en-US" dirty="0" err="1"/>
              <a:t>Intermediar</a:t>
            </a:r>
            <a:r>
              <a:rPr lang="en-US" dirty="0"/>
              <a:t> a </a:t>
            </a:r>
            <a:r>
              <a:rPr lang="en-US" dirty="0" err="1"/>
              <a:t>comunicação</a:t>
            </a:r>
            <a:r>
              <a:rPr lang="en-US" dirty="0"/>
              <a:t> entre </a:t>
            </a:r>
            <a:r>
              <a:rPr lang="en-US" dirty="0" err="1"/>
              <a:t>os</a:t>
            </a:r>
            <a:r>
              <a:rPr lang="en-US" dirty="0"/>
              <a:t> drivers de hardware e </a:t>
            </a:r>
            <a:r>
              <a:rPr lang="en-US" dirty="0" err="1"/>
              <a:t>os</a:t>
            </a:r>
            <a:r>
              <a:rPr lang="en-US" dirty="0"/>
              <a:t> </a:t>
            </a:r>
            <a:r>
              <a:rPr lang="en-US" dirty="0" err="1"/>
              <a:t>processos</a:t>
            </a:r>
            <a:endParaRPr lang="en-US" dirty="0"/>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61976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7"/>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main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//declaração das variáveis</a:t>
            </a: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ia</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ib</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ic</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//inicialização dos periféricos</a:t>
            </a:r>
          </a:p>
          <a:p>
            <a:r>
              <a:rPr lang="pt-BR" dirty="0">
                <a:solidFill>
                  <a:srgbClr val="000000"/>
                </a:solidFill>
                <a:highlight>
                  <a:srgbClr val="FFFFFF"/>
                </a:highlight>
              </a:rPr>
              <a:t>   </a:t>
            </a:r>
            <a:r>
              <a:rPr lang="pt-BR" dirty="0" err="1">
                <a:solidFill>
                  <a:srgbClr val="000000"/>
                </a:solidFill>
                <a:highlight>
                  <a:srgbClr val="FFFFFF"/>
                </a:highlight>
              </a:rPr>
              <a:t>InicializaTeclado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InicializaLCD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//chamada das tarefas</a:t>
            </a:r>
          </a:p>
          <a:p>
            <a:r>
              <a:rPr lang="pt-BR" dirty="0">
                <a:solidFill>
                  <a:srgbClr val="000000"/>
                </a:solidFill>
                <a:highlight>
                  <a:srgbClr val="FFFFFF"/>
                </a:highlight>
              </a:rPr>
              <a:t>     ia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LerTeclas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p>
          <a:p>
            <a:r>
              <a:rPr lang="pt-BR" dirty="0">
                <a:solidFill>
                  <a:srgbClr val="000000"/>
                </a:solidFill>
                <a:highlight>
                  <a:srgbClr val="FFFFFF"/>
                </a:highlight>
              </a:rPr>
              <a:t>     </a:t>
            </a:r>
            <a:r>
              <a:rPr lang="pt-BR" dirty="0" err="1">
                <a:solidFill>
                  <a:srgbClr val="000000"/>
                </a:solidFill>
                <a:highlight>
                  <a:srgbClr val="FFFFFF"/>
                </a:highlight>
              </a:rPr>
              <a:t>MudaDigito</a:t>
            </a:r>
            <a:r>
              <a:rPr lang="pt-BR" b="1" dirty="0">
                <a:solidFill>
                  <a:srgbClr val="000080"/>
                </a:solidFill>
                <a:highlight>
                  <a:srgbClr val="FFFFFF"/>
                </a:highlight>
              </a:rPr>
              <a:t>(</a:t>
            </a:r>
            <a:r>
              <a:rPr lang="pt-BR" dirty="0">
                <a:solidFill>
                  <a:srgbClr val="000000"/>
                </a:solidFill>
                <a:highlight>
                  <a:srgbClr val="FFFFFF"/>
                </a:highlight>
              </a:rPr>
              <a:t>ia</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p>
          <a:p>
            <a:r>
              <a:rPr lang="pt-BR" dirty="0">
                <a:solidFill>
                  <a:srgbClr val="000000"/>
                </a:solidFill>
                <a:highlight>
                  <a:srgbClr val="FFFFFF"/>
                </a:highlight>
              </a:rPr>
              <a:t>     </a:t>
            </a:r>
            <a:r>
              <a:rPr lang="pt-BR" dirty="0">
                <a:solidFill>
                  <a:srgbClr val="008000"/>
                </a:solidFill>
                <a:highlight>
                  <a:srgbClr val="FFFFFF"/>
                </a:highlight>
              </a:rPr>
              <a:t>//tem que ser executado pelo menos a cada 10(</a:t>
            </a:r>
            <a:r>
              <a:rPr lang="pt-BR" dirty="0" err="1">
                <a:solidFill>
                  <a:srgbClr val="008000"/>
                </a:solidFill>
                <a:highlight>
                  <a:srgbClr val="FFFFFF"/>
                </a:highlight>
              </a:rPr>
              <a:t>ms</a:t>
            </a:r>
            <a:r>
              <a:rPr lang="pt-BR" dirty="0">
                <a:solidFill>
                  <a:srgbClr val="008000"/>
                </a:solidFill>
                <a:highlight>
                  <a:srgbClr val="FFFFFF"/>
                </a:highlight>
              </a:rPr>
              <a:t>)</a:t>
            </a: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DebounceTeclas</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endParaRPr lang="pt-BR" dirty="0">
              <a:solidFill>
                <a:srgbClr val="000000"/>
              </a:solidFill>
              <a:highlight>
                <a:srgbClr val="FFFFFF"/>
              </a:highlight>
            </a:endParaRPr>
          </a:p>
          <a:p>
            <a:endParaRPr lang="pt-BR" dirty="0">
              <a:solidFill>
                <a:srgbClr val="000000"/>
              </a:solidFill>
              <a:highlight>
                <a:srgbClr val="FFFFFF"/>
              </a:highlight>
            </a:endParaRPr>
          </a:p>
          <a:p>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p>
        </p:txBody>
      </p:sp>
      <p:sp>
        <p:nvSpPr>
          <p:cNvPr id="4" name="Título 3">
            <a:extLst>
              <a:ext uri="{FF2B5EF4-FFF2-40B4-BE49-F238E27FC236}">
                <a16:creationId xmlns:a16="http://schemas.microsoft.com/office/drawing/2014/main" id="{4EBA07F9-5209-4B73-8531-E37C0CADDE59}"/>
              </a:ext>
            </a:extLst>
          </p:cNvPr>
          <p:cNvSpPr>
            <a:spLocks noGrp="1"/>
          </p:cNvSpPr>
          <p:nvPr>
            <p:ph type="title"/>
          </p:nvPr>
        </p:nvSpPr>
        <p:spPr/>
        <p:txBody>
          <a:bodyPr/>
          <a:lstStyle/>
          <a:p>
            <a:r>
              <a:rPr lang="pt-BR" dirty="0"/>
              <a:t>Exemplo</a:t>
            </a:r>
          </a:p>
        </p:txBody>
      </p:sp>
    </p:spTree>
    <p:extLst>
      <p:ext uri="{BB962C8B-B14F-4D97-AF65-F5344CB8AC3E}">
        <p14:creationId xmlns:p14="http://schemas.microsoft.com/office/powerpoint/2010/main" val="2159061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marL="514350" lvl="0" indent="-514350">
              <a:buFont typeface="+mj-lt"/>
              <a:buAutoNum type="arabicPeriod"/>
            </a:pPr>
            <a:r>
              <a:rPr lang="en-US" dirty="0" err="1"/>
              <a:t>Gerenciamento</a:t>
            </a:r>
            <a:r>
              <a:rPr lang="en-US" dirty="0"/>
              <a:t> dos </a:t>
            </a:r>
            <a:r>
              <a:rPr lang="en-US" dirty="0" err="1"/>
              <a:t>processos</a:t>
            </a:r>
            <a:endParaRPr lang="en-US" dirty="0"/>
          </a:p>
          <a:p>
            <a:pPr lvl="1"/>
            <a:r>
              <a:rPr lang="en-US" dirty="0" err="1"/>
              <a:t>Deve</a:t>
            </a:r>
            <a:r>
              <a:rPr lang="en-US" dirty="0"/>
              <a:t> </a:t>
            </a:r>
            <a:r>
              <a:rPr lang="en-US" dirty="0" err="1"/>
              <a:t>levar</a:t>
            </a:r>
            <a:r>
              <a:rPr lang="en-US" dirty="0"/>
              <a:t> </a:t>
            </a:r>
            <a:r>
              <a:rPr lang="en-US" dirty="0" err="1"/>
              <a:t>em</a:t>
            </a:r>
            <a:r>
              <a:rPr lang="en-US" dirty="0"/>
              <a:t> </a:t>
            </a:r>
            <a:r>
              <a:rPr lang="en-US" dirty="0" err="1"/>
              <a:t>conta</a:t>
            </a:r>
            <a:r>
              <a:rPr lang="en-US" dirty="0"/>
              <a:t> um </a:t>
            </a:r>
            <a:r>
              <a:rPr lang="en-US" dirty="0" err="1"/>
              <a:t>critério</a:t>
            </a:r>
            <a:r>
              <a:rPr lang="en-US" dirty="0"/>
              <a:t> para o </a:t>
            </a:r>
            <a:r>
              <a:rPr lang="en-US" dirty="0" err="1"/>
              <a:t>escalonemento</a:t>
            </a:r>
            <a:r>
              <a:rPr lang="en-US" dirty="0"/>
              <a:t> do </a:t>
            </a:r>
            <a:r>
              <a:rPr lang="en-US" dirty="0" err="1"/>
              <a:t>processo</a:t>
            </a:r>
            <a:r>
              <a:rPr lang="en-US" dirty="0"/>
              <a:t>: tempo de </a:t>
            </a:r>
            <a:r>
              <a:rPr lang="en-US" dirty="0" err="1"/>
              <a:t>execução</a:t>
            </a:r>
            <a:r>
              <a:rPr lang="en-US" dirty="0"/>
              <a:t>, </a:t>
            </a:r>
            <a:r>
              <a:rPr lang="en-US" dirty="0" err="1"/>
              <a:t>prioridade</a:t>
            </a:r>
            <a:r>
              <a:rPr lang="en-US" dirty="0"/>
              <a:t>, </a:t>
            </a:r>
            <a:r>
              <a:rPr lang="en-US" dirty="0" err="1"/>
              <a:t>criticidade</a:t>
            </a:r>
            <a:r>
              <a:rPr lang="en-US" dirty="0"/>
              <a:t>, “</a:t>
            </a:r>
            <a:r>
              <a:rPr lang="en-US" dirty="0" err="1"/>
              <a:t>justiça</a:t>
            </a:r>
            <a:r>
              <a:rPr lang="en-US" dirty="0"/>
              <a:t>”, etc.</a:t>
            </a:r>
          </a:p>
          <a:p>
            <a:pPr lvl="1"/>
            <a:r>
              <a:rPr lang="en-US" dirty="0" err="1"/>
              <a:t>Os</a:t>
            </a:r>
            <a:r>
              <a:rPr lang="en-US" dirty="0"/>
              <a:t> </a:t>
            </a:r>
            <a:r>
              <a:rPr lang="en-US" dirty="0" err="1"/>
              <a:t>processos</a:t>
            </a:r>
            <a:r>
              <a:rPr lang="en-US" dirty="0"/>
              <a:t> </a:t>
            </a:r>
            <a:r>
              <a:rPr lang="en-US" dirty="0" err="1"/>
              <a:t>devem</a:t>
            </a:r>
            <a:r>
              <a:rPr lang="en-US" dirty="0"/>
              <a:t> </a:t>
            </a:r>
            <a:r>
              <a:rPr lang="en-US" dirty="0" err="1"/>
              <a:t>ser</a:t>
            </a:r>
            <a:r>
              <a:rPr lang="en-US" dirty="0"/>
              <a:t> “</a:t>
            </a:r>
            <a:r>
              <a:rPr lang="en-US" dirty="0" err="1"/>
              <a:t>armazenados</a:t>
            </a:r>
            <a:r>
              <a:rPr lang="en-US" dirty="0"/>
              <a:t>” de </a:t>
            </a:r>
            <a:r>
              <a:rPr lang="en-US" dirty="0" err="1"/>
              <a:t>modo</a:t>
            </a:r>
            <a:r>
              <a:rPr lang="en-US" dirty="0"/>
              <a:t> a </a:t>
            </a:r>
            <a:r>
              <a:rPr lang="en-US" dirty="0" err="1"/>
              <a:t>ficarem</a:t>
            </a:r>
            <a:r>
              <a:rPr lang="en-US" dirty="0"/>
              <a:t> </a:t>
            </a:r>
            <a:r>
              <a:rPr lang="en-US" dirty="0" err="1"/>
              <a:t>facilmente</a:t>
            </a:r>
            <a:r>
              <a:rPr lang="en-US" dirty="0"/>
              <a:t> </a:t>
            </a:r>
            <a:r>
              <a:rPr lang="en-US" dirty="0" err="1"/>
              <a:t>disponíveis</a:t>
            </a:r>
            <a:r>
              <a:rPr lang="en-US" dirty="0"/>
              <a:t> </a:t>
            </a:r>
            <a:r>
              <a:rPr lang="en-US" dirty="0" err="1"/>
              <a:t>ao</a:t>
            </a:r>
            <a:r>
              <a:rPr lang="en-US" dirty="0"/>
              <a:t> kernel.</a:t>
            </a:r>
          </a:p>
          <a:p>
            <a:pPr lvl="1"/>
            <a:r>
              <a:rPr lang="en-US" dirty="0"/>
              <a:t>O kernel </a:t>
            </a:r>
            <a:r>
              <a:rPr lang="en-US" dirty="0" err="1"/>
              <a:t>deve</a:t>
            </a:r>
            <a:r>
              <a:rPr lang="en-US" dirty="0"/>
              <a:t> </a:t>
            </a:r>
            <a:r>
              <a:rPr lang="en-US" dirty="0" err="1"/>
              <a:t>prover</a:t>
            </a:r>
            <a:r>
              <a:rPr lang="en-US" dirty="0"/>
              <a:t> </a:t>
            </a:r>
            <a:r>
              <a:rPr lang="en-US" dirty="0" err="1"/>
              <a:t>funções</a:t>
            </a:r>
            <a:r>
              <a:rPr lang="en-US" dirty="0"/>
              <a:t> para o </a:t>
            </a:r>
            <a:r>
              <a:rPr lang="en-US" dirty="0" err="1"/>
              <a:t>gerenciamento</a:t>
            </a:r>
            <a:r>
              <a:rPr lang="en-US" dirty="0"/>
              <a:t> </a:t>
            </a:r>
            <a:r>
              <a:rPr lang="en-US" dirty="0" err="1"/>
              <a:t>destes</a:t>
            </a:r>
            <a:r>
              <a:rPr lang="en-US" dirty="0"/>
              <a:t> </a:t>
            </a:r>
            <a:r>
              <a:rPr lang="en-US" dirty="0" err="1"/>
              <a:t>processos</a:t>
            </a:r>
            <a:r>
              <a:rPr lang="en-US" dirty="0"/>
              <a:t>: </a:t>
            </a:r>
            <a:r>
              <a:rPr lang="en-US" dirty="0" err="1"/>
              <a:t>adicionar</a:t>
            </a:r>
            <a:r>
              <a:rPr lang="en-US" dirty="0"/>
              <a:t>, remover, </a:t>
            </a:r>
            <a:r>
              <a:rPr lang="en-US" dirty="0" err="1"/>
              <a:t>pausar</a:t>
            </a:r>
            <a:r>
              <a:rPr lang="en-US" dirty="0"/>
              <a:t>, etc.</a:t>
            </a:r>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4272617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marL="514350" lvl="0" indent="-514350">
              <a:buFont typeface="+mj-lt"/>
              <a:buAutoNum type="arabicPeriod" startAt="2"/>
            </a:pPr>
            <a:r>
              <a:rPr lang="en-US" dirty="0" err="1"/>
              <a:t>Gerenciamento</a:t>
            </a:r>
            <a:r>
              <a:rPr lang="en-US" dirty="0"/>
              <a:t> da </a:t>
            </a:r>
            <a:r>
              <a:rPr lang="en-US" dirty="0" err="1"/>
              <a:t>memória</a:t>
            </a:r>
            <a:r>
              <a:rPr lang="en-US" dirty="0"/>
              <a:t> </a:t>
            </a:r>
            <a:r>
              <a:rPr lang="en-US" dirty="0" err="1"/>
              <a:t>disponível</a:t>
            </a:r>
            <a:endParaRPr lang="en-US" dirty="0"/>
          </a:p>
          <a:p>
            <a:pPr lvl="1"/>
            <a:r>
              <a:rPr lang="en-US" dirty="0"/>
              <a:t>A </a:t>
            </a:r>
            <a:r>
              <a:rPr lang="en-US" dirty="0" err="1"/>
              <a:t>gestão</a:t>
            </a:r>
            <a:r>
              <a:rPr lang="en-US" dirty="0"/>
              <a:t> do </a:t>
            </a:r>
            <a:r>
              <a:rPr lang="en-US" dirty="0" err="1"/>
              <a:t>espaço</a:t>
            </a:r>
            <a:r>
              <a:rPr lang="en-US" dirty="0"/>
              <a:t> </a:t>
            </a:r>
            <a:r>
              <a:rPr lang="en-US" dirty="0" err="1"/>
              <a:t>disponível</a:t>
            </a:r>
            <a:r>
              <a:rPr lang="en-US" dirty="0"/>
              <a:t> para </a:t>
            </a:r>
            <a:r>
              <a:rPr lang="en-US" dirty="0" err="1"/>
              <a:t>cada</a:t>
            </a:r>
            <a:r>
              <a:rPr lang="en-US" dirty="0"/>
              <a:t> </a:t>
            </a:r>
            <a:r>
              <a:rPr lang="en-US" dirty="0" err="1"/>
              <a:t>processo</a:t>
            </a:r>
            <a:r>
              <a:rPr lang="en-US" dirty="0"/>
              <a:t> é de </a:t>
            </a:r>
            <a:r>
              <a:rPr lang="en-US" dirty="0" err="1"/>
              <a:t>responsabilidade</a:t>
            </a:r>
            <a:r>
              <a:rPr lang="en-US" dirty="0"/>
              <a:t> do kernel</a:t>
            </a:r>
          </a:p>
          <a:p>
            <a:pPr lvl="1"/>
            <a:r>
              <a:rPr lang="en-US" dirty="0"/>
              <a:t>Um </a:t>
            </a:r>
            <a:r>
              <a:rPr lang="en-US" dirty="0" err="1"/>
              <a:t>ponto</a:t>
            </a:r>
            <a:r>
              <a:rPr lang="en-US" dirty="0"/>
              <a:t> </a:t>
            </a:r>
            <a:r>
              <a:rPr lang="en-US" dirty="0" err="1"/>
              <a:t>crítico</a:t>
            </a:r>
            <a:r>
              <a:rPr lang="en-US" dirty="0"/>
              <a:t> é </a:t>
            </a:r>
            <a:r>
              <a:rPr lang="en-US" dirty="0" err="1"/>
              <a:t>garantir</a:t>
            </a:r>
            <a:r>
              <a:rPr lang="en-US" dirty="0"/>
              <a:t> </a:t>
            </a:r>
            <a:r>
              <a:rPr lang="en-US" dirty="0" err="1"/>
              <a:t>que</a:t>
            </a:r>
            <a:r>
              <a:rPr lang="en-US" dirty="0"/>
              <a:t> </a:t>
            </a:r>
            <a:r>
              <a:rPr lang="en-US" dirty="0" err="1"/>
              <a:t>cada</a:t>
            </a:r>
            <a:r>
              <a:rPr lang="en-US" dirty="0"/>
              <a:t> </a:t>
            </a:r>
            <a:r>
              <a:rPr lang="en-US" dirty="0" err="1"/>
              <a:t>processo</a:t>
            </a:r>
            <a:r>
              <a:rPr lang="en-US" dirty="0"/>
              <a:t> </a:t>
            </a:r>
            <a:r>
              <a:rPr lang="en-US" dirty="0" err="1"/>
              <a:t>só</a:t>
            </a:r>
            <a:r>
              <a:rPr lang="en-US" dirty="0"/>
              <a:t> </a:t>
            </a:r>
            <a:r>
              <a:rPr lang="en-US" dirty="0" err="1"/>
              <a:t>possa</a:t>
            </a:r>
            <a:r>
              <a:rPr lang="en-US" dirty="0"/>
              <a:t> </a:t>
            </a:r>
            <a:r>
              <a:rPr lang="en-US" dirty="0" err="1"/>
              <a:t>acessar</a:t>
            </a:r>
            <a:r>
              <a:rPr lang="en-US" dirty="0"/>
              <a:t> </a:t>
            </a:r>
            <a:r>
              <a:rPr lang="en-US" dirty="0" err="1"/>
              <a:t>sua</a:t>
            </a:r>
            <a:r>
              <a:rPr lang="en-US" dirty="0"/>
              <a:t> </a:t>
            </a:r>
            <a:r>
              <a:rPr lang="en-US" dirty="0" err="1"/>
              <a:t>região</a:t>
            </a:r>
            <a:r>
              <a:rPr lang="en-US" dirty="0"/>
              <a:t> de </a:t>
            </a:r>
            <a:r>
              <a:rPr lang="en-US" dirty="0" err="1"/>
              <a:t>memória</a:t>
            </a:r>
            <a:r>
              <a:rPr lang="en-US" dirty="0"/>
              <a:t>. </a:t>
            </a:r>
            <a:r>
              <a:rPr lang="en-US" dirty="0" err="1"/>
              <a:t>Isto</a:t>
            </a:r>
            <a:r>
              <a:rPr lang="en-US" dirty="0"/>
              <a:t> </a:t>
            </a:r>
            <a:r>
              <a:rPr lang="en-US" dirty="0" err="1"/>
              <a:t>só</a:t>
            </a:r>
            <a:r>
              <a:rPr lang="en-US" dirty="0"/>
              <a:t> </a:t>
            </a:r>
            <a:r>
              <a:rPr lang="en-US" dirty="0" err="1"/>
              <a:t>pode</a:t>
            </a:r>
            <a:r>
              <a:rPr lang="en-US" dirty="0"/>
              <a:t> </a:t>
            </a:r>
            <a:r>
              <a:rPr lang="en-US" dirty="0" err="1"/>
              <a:t>ser</a:t>
            </a:r>
            <a:r>
              <a:rPr lang="en-US" dirty="0"/>
              <a:t> </a:t>
            </a:r>
            <a:r>
              <a:rPr lang="en-US" dirty="0" err="1"/>
              <a:t>feito</a:t>
            </a:r>
            <a:r>
              <a:rPr lang="en-US" dirty="0"/>
              <a:t> se </a:t>
            </a:r>
            <a:r>
              <a:rPr lang="en-US" dirty="0" err="1"/>
              <a:t>houver</a:t>
            </a:r>
            <a:r>
              <a:rPr lang="en-US" dirty="0"/>
              <a:t> um hardware   </a:t>
            </a:r>
            <a:r>
              <a:rPr lang="en-US" dirty="0" err="1"/>
              <a:t>dedicado</a:t>
            </a:r>
            <a:r>
              <a:rPr lang="en-US" dirty="0"/>
              <a:t> a </a:t>
            </a:r>
            <a:r>
              <a:rPr lang="en-US" dirty="0" err="1"/>
              <a:t>este</a:t>
            </a:r>
            <a:r>
              <a:rPr lang="en-US" dirty="0"/>
              <a:t> </a:t>
            </a:r>
            <a:r>
              <a:rPr lang="en-US" dirty="0" err="1"/>
              <a:t>ponto</a:t>
            </a:r>
            <a:r>
              <a:rPr lang="en-US" dirty="0"/>
              <a:t>: MMU</a:t>
            </a:r>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18022777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marL="514350" lvl="0" indent="-514350">
              <a:buFont typeface="+mj-lt"/>
              <a:buAutoNum type="arabicPeriod" startAt="3"/>
            </a:pPr>
            <a:r>
              <a:rPr lang="en-US" dirty="0" err="1"/>
              <a:t>Intermediar</a:t>
            </a:r>
            <a:r>
              <a:rPr lang="en-US" dirty="0"/>
              <a:t> a </a:t>
            </a:r>
            <a:r>
              <a:rPr lang="en-US" dirty="0" err="1"/>
              <a:t>comunicação</a:t>
            </a:r>
            <a:r>
              <a:rPr lang="en-US" dirty="0"/>
              <a:t> entre </a:t>
            </a:r>
            <a:r>
              <a:rPr lang="en-US" dirty="0" err="1"/>
              <a:t>os</a:t>
            </a:r>
            <a:r>
              <a:rPr lang="en-US" dirty="0"/>
              <a:t> drivers de hardware e </a:t>
            </a:r>
            <a:r>
              <a:rPr lang="en-US" dirty="0" err="1"/>
              <a:t>os</a:t>
            </a:r>
            <a:r>
              <a:rPr lang="en-US" dirty="0"/>
              <a:t> </a:t>
            </a:r>
            <a:r>
              <a:rPr lang="en-US" dirty="0" err="1"/>
              <a:t>processos</a:t>
            </a:r>
            <a:endParaRPr lang="en-US" dirty="0"/>
          </a:p>
          <a:p>
            <a:pPr lvl="1"/>
            <a:r>
              <a:rPr lang="en-US" dirty="0"/>
              <a:t>O kernel </a:t>
            </a:r>
            <a:r>
              <a:rPr lang="en-US" dirty="0" err="1"/>
              <a:t>deve</a:t>
            </a:r>
            <a:r>
              <a:rPr lang="en-US" dirty="0"/>
              <a:t> </a:t>
            </a:r>
            <a:r>
              <a:rPr lang="en-US" dirty="0" err="1"/>
              <a:t>prover</a:t>
            </a:r>
            <a:r>
              <a:rPr lang="en-US" dirty="0"/>
              <a:t> </a:t>
            </a:r>
            <a:r>
              <a:rPr lang="en-US" dirty="0" err="1"/>
              <a:t>uma</a:t>
            </a:r>
            <a:r>
              <a:rPr lang="en-US" dirty="0"/>
              <a:t> </a:t>
            </a:r>
            <a:r>
              <a:rPr lang="en-US" dirty="0" err="1"/>
              <a:t>camada</a:t>
            </a:r>
            <a:r>
              <a:rPr lang="en-US" dirty="0"/>
              <a:t> de </a:t>
            </a:r>
            <a:r>
              <a:rPr lang="en-US" dirty="0" err="1"/>
              <a:t>acesso</a:t>
            </a:r>
            <a:r>
              <a:rPr lang="en-US" dirty="0"/>
              <a:t> </a:t>
            </a:r>
            <a:r>
              <a:rPr lang="en-US" dirty="0" err="1"/>
              <a:t>ao</a:t>
            </a:r>
            <a:r>
              <a:rPr lang="en-US" dirty="0"/>
              <a:t> hardware.</a:t>
            </a:r>
          </a:p>
          <a:p>
            <a:pPr lvl="1"/>
            <a:r>
              <a:rPr lang="en-US" dirty="0" err="1"/>
              <a:t>Esta</a:t>
            </a:r>
            <a:r>
              <a:rPr lang="en-US" dirty="0"/>
              <a:t> </a:t>
            </a:r>
            <a:r>
              <a:rPr lang="en-US" dirty="0" err="1"/>
              <a:t>camada</a:t>
            </a:r>
            <a:r>
              <a:rPr lang="en-US" dirty="0"/>
              <a:t> é </a:t>
            </a:r>
            <a:r>
              <a:rPr lang="en-US" dirty="0" err="1"/>
              <a:t>responsável</a:t>
            </a:r>
            <a:r>
              <a:rPr lang="en-US" dirty="0"/>
              <a:t> </a:t>
            </a:r>
            <a:r>
              <a:rPr lang="en-US" dirty="0" err="1"/>
              <a:t>por</a:t>
            </a:r>
            <a:r>
              <a:rPr lang="en-US" dirty="0"/>
              <a:t> </a:t>
            </a:r>
            <a:r>
              <a:rPr lang="en-US" dirty="0" err="1"/>
              <a:t>implementar</a:t>
            </a:r>
            <a:r>
              <a:rPr lang="en-US" dirty="0"/>
              <a:t> as </a:t>
            </a:r>
            <a:r>
              <a:rPr lang="en-US" dirty="0" err="1"/>
              <a:t>questões</a:t>
            </a:r>
            <a:r>
              <a:rPr lang="en-US" dirty="0"/>
              <a:t> de </a:t>
            </a:r>
            <a:r>
              <a:rPr lang="en-US" dirty="0" err="1"/>
              <a:t>permissão</a:t>
            </a:r>
            <a:r>
              <a:rPr lang="en-US" dirty="0"/>
              <a:t> e </a:t>
            </a:r>
            <a:r>
              <a:rPr lang="en-US" dirty="0" err="1"/>
              <a:t>segurança</a:t>
            </a:r>
            <a:r>
              <a:rPr lang="en-US" dirty="0"/>
              <a:t>, </a:t>
            </a:r>
            <a:r>
              <a:rPr lang="en-US" dirty="0" err="1"/>
              <a:t>como</a:t>
            </a:r>
            <a:r>
              <a:rPr lang="en-US" dirty="0"/>
              <a:t> </a:t>
            </a:r>
            <a:r>
              <a:rPr lang="en-US" dirty="0" err="1"/>
              <a:t>também</a:t>
            </a:r>
            <a:r>
              <a:rPr lang="en-US" dirty="0"/>
              <a:t> </a:t>
            </a:r>
            <a:r>
              <a:rPr lang="en-US" dirty="0" err="1"/>
              <a:t>padronizar</a:t>
            </a:r>
            <a:r>
              <a:rPr lang="en-US" dirty="0"/>
              <a:t> as </a:t>
            </a:r>
            <a:r>
              <a:rPr lang="en-US" dirty="0" err="1"/>
              <a:t>chamadas</a:t>
            </a:r>
            <a:r>
              <a:rPr lang="en-US" dirty="0"/>
              <a:t> de </a:t>
            </a:r>
            <a:r>
              <a:rPr lang="en-US" dirty="0" err="1"/>
              <a:t>aplicação</a:t>
            </a:r>
            <a:r>
              <a:rPr lang="en-US" dirty="0"/>
              <a:t>.</a:t>
            </a:r>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3581881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sz="half" idx="1"/>
          </p:nvPr>
        </p:nvSpPr>
        <p:spPr/>
        <p:txBody>
          <a:bodyPr/>
          <a:lstStyle/>
          <a:p>
            <a:pPr lvl="0"/>
            <a:r>
              <a:rPr lang="en-US" dirty="0"/>
              <a:t>A </a:t>
            </a:r>
            <a:r>
              <a:rPr lang="en-US" dirty="0" err="1"/>
              <a:t>gestão</a:t>
            </a:r>
            <a:r>
              <a:rPr lang="en-US" dirty="0"/>
              <a:t> dos </a:t>
            </a:r>
            <a:r>
              <a:rPr lang="en-US" dirty="0" err="1"/>
              <a:t>processo</a:t>
            </a:r>
            <a:r>
              <a:rPr lang="en-US" dirty="0"/>
              <a:t> é </a:t>
            </a:r>
            <a:r>
              <a:rPr lang="en-US" dirty="0" err="1"/>
              <a:t>feita</a:t>
            </a:r>
            <a:r>
              <a:rPr lang="en-US" dirty="0"/>
              <a:t> </a:t>
            </a:r>
            <a:r>
              <a:rPr lang="en-US" dirty="0" err="1"/>
              <a:t>através</a:t>
            </a:r>
            <a:r>
              <a:rPr lang="en-US" dirty="0"/>
              <a:t> de um buffer circular </a:t>
            </a:r>
            <a:r>
              <a:rPr lang="en-US" dirty="0" err="1"/>
              <a:t>ou</a:t>
            </a:r>
            <a:r>
              <a:rPr lang="en-US" dirty="0"/>
              <a:t> </a:t>
            </a:r>
            <a:r>
              <a:rPr lang="en-US" dirty="0" err="1"/>
              <a:t>lista</a:t>
            </a:r>
            <a:r>
              <a:rPr lang="en-US" dirty="0"/>
              <a:t> </a:t>
            </a:r>
            <a:r>
              <a:rPr lang="en-US" dirty="0" err="1"/>
              <a:t>linkada</a:t>
            </a:r>
            <a:r>
              <a:rPr lang="en-US" dirty="0"/>
              <a:t> (process pool).</a:t>
            </a:r>
          </a:p>
          <a:p>
            <a:pPr lvl="0"/>
            <a:r>
              <a:rPr lang="en-US" dirty="0"/>
              <a:t>O </a:t>
            </a:r>
            <a:r>
              <a:rPr lang="en-US" dirty="0" err="1"/>
              <a:t>acesso</a:t>
            </a:r>
            <a:r>
              <a:rPr lang="en-US" dirty="0"/>
              <a:t> a </a:t>
            </a:r>
            <a:r>
              <a:rPr lang="en-US" dirty="0" err="1"/>
              <a:t>este</a:t>
            </a:r>
            <a:r>
              <a:rPr lang="en-US" dirty="0"/>
              <a:t> buffer </a:t>
            </a:r>
            <a:r>
              <a:rPr lang="en-US" dirty="0" err="1"/>
              <a:t>deve</a:t>
            </a:r>
            <a:r>
              <a:rPr lang="en-US" dirty="0"/>
              <a:t> </a:t>
            </a:r>
            <a:r>
              <a:rPr lang="en-US" dirty="0" err="1"/>
              <a:t>ser</a:t>
            </a:r>
            <a:r>
              <a:rPr lang="en-US" dirty="0"/>
              <a:t> </a:t>
            </a:r>
            <a:r>
              <a:rPr lang="en-US" dirty="0" err="1"/>
              <a:t>restrito</a:t>
            </a:r>
            <a:r>
              <a:rPr lang="en-US" dirty="0"/>
              <a:t> </a:t>
            </a:r>
            <a:r>
              <a:rPr lang="en-US" dirty="0" err="1"/>
              <a:t>ao</a:t>
            </a:r>
            <a:r>
              <a:rPr lang="en-US" dirty="0"/>
              <a:t> kernel.</a:t>
            </a:r>
          </a:p>
        </p:txBody>
      </p:sp>
      <p:pic>
        <p:nvPicPr>
          <p:cNvPr id="4" name="Espaço Reservado para Conteúdo 3"/>
          <p:cNvPicPr>
            <a:picLocks noGrp="1" noChangeAspect="1"/>
          </p:cNvPicPr>
          <p:nvPr>
            <p:ph sz="half" idx="2"/>
          </p:nvPr>
        </p:nvPicPr>
        <p:blipFill>
          <a:blip r:embed="rId3">
            <a:alphaModFix/>
          </a:blip>
          <a:stretch>
            <a:fillRect/>
          </a:stretch>
        </p:blipFill>
        <p:spPr>
          <a:xfrm>
            <a:off x="4991100" y="2229644"/>
            <a:ext cx="3695700" cy="3114675"/>
          </a:xfrm>
        </p:spPr>
      </p:pic>
      <p:sp>
        <p:nvSpPr>
          <p:cNvPr id="2" name="Título 1"/>
          <p:cNvSpPr txBox="1">
            <a:spLocks noGrp="1"/>
          </p:cNvSpPr>
          <p:nvPr>
            <p:ph type="title"/>
          </p:nvPr>
        </p:nvSpPr>
        <p:spPr/>
        <p:txBody>
          <a:bodyPr/>
          <a:lstStyle/>
          <a:p>
            <a:pPr lvl="0"/>
            <a:r>
              <a:rPr lang="en-US" dirty="0" err="1"/>
              <a:t>Gestão</a:t>
            </a:r>
            <a:r>
              <a:rPr lang="en-US" dirty="0"/>
              <a:t> dos </a:t>
            </a:r>
            <a:r>
              <a:rPr lang="en-US" dirty="0" err="1"/>
              <a:t>processos</a:t>
            </a:r>
            <a:endParaRPr lang="en-US" dirty="0"/>
          </a:p>
        </p:txBody>
      </p:sp>
      <p:sp>
        <p:nvSpPr>
          <p:cNvPr id="5" name="CaixaDeTexto 4"/>
          <p:cNvSpPr txBox="1"/>
          <p:nvPr/>
        </p:nvSpPr>
        <p:spPr>
          <a:xfrm>
            <a:off x="4248000" y="5220000"/>
            <a:ext cx="4860000" cy="34668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US" sz="1300" b="0" i="0" u="none" strike="noStrike" kern="1200">
                <a:ln>
                  <a:noFill/>
                </a:ln>
                <a:latin typeface="Liberation Sans" pitchFamily="18"/>
                <a:ea typeface="DejaVu Sans" pitchFamily="2"/>
                <a:cs typeface="Lohit Hindi" pitchFamily="2"/>
              </a:rPr>
              <a:t>http://learnyousomeerlang.com/building-applications-with-otp</a:t>
            </a:r>
          </a:p>
        </p:txBody>
      </p:sp>
    </p:spTree>
    <p:extLst>
      <p:ext uri="{BB962C8B-B14F-4D97-AF65-F5344CB8AC3E}">
        <p14:creationId xmlns:p14="http://schemas.microsoft.com/office/powerpoint/2010/main" val="13999311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008000"/>
                </a:solidFill>
                <a:highlight>
                  <a:srgbClr val="FFFFFF"/>
                </a:highlight>
              </a:rPr>
              <a:t>//definição do ponteiro de função</a:t>
            </a: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ptrFunc</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param</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//definição da estrutura processo</a:t>
            </a: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err="1">
                <a:solidFill>
                  <a:srgbClr val="8000FF"/>
                </a:solidFill>
                <a:highlight>
                  <a:srgbClr val="FFFFFF"/>
                </a:highlight>
              </a:rPr>
              <a:t>struct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char</a:t>
            </a:r>
            <a:r>
              <a:rPr lang="pt-BR" b="1" dirty="0">
                <a:solidFill>
                  <a:srgbClr val="000080"/>
                </a:solidFill>
                <a:highlight>
                  <a:srgbClr val="FFFFFF"/>
                </a:highlight>
              </a:rPr>
              <a:t>*</a:t>
            </a:r>
            <a:r>
              <a:rPr lang="pt-BR" dirty="0">
                <a:solidFill>
                  <a:srgbClr val="000000"/>
                </a:solidFill>
                <a:highlight>
                  <a:srgbClr val="FFFFFF"/>
                </a:highlight>
              </a:rPr>
              <a:t> nome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void</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ptr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ptrFunc</a:t>
            </a:r>
            <a:r>
              <a:rPr lang="pt-BR" dirty="0">
                <a:solidFill>
                  <a:srgbClr val="000000"/>
                </a:solidFill>
                <a:highlight>
                  <a:srgbClr val="FFFFFF"/>
                </a:highlight>
              </a:rPr>
              <a:t> </a:t>
            </a:r>
            <a:r>
              <a:rPr lang="pt-BR" dirty="0" err="1">
                <a:solidFill>
                  <a:srgbClr val="000000"/>
                </a:solidFill>
                <a:highlight>
                  <a:srgbClr val="FFFFFF"/>
                </a:highlight>
              </a:rPr>
              <a:t>func</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process</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//definição do pool</a:t>
            </a:r>
          </a:p>
          <a:p>
            <a:r>
              <a:rPr lang="pt-BR" dirty="0">
                <a:solidFill>
                  <a:srgbClr val="804000"/>
                </a:solidFill>
                <a:highlight>
                  <a:srgbClr val="FFFFFF"/>
                </a:highlight>
              </a:rPr>
              <a:t>#define POOLSIZE 10</a:t>
            </a:r>
          </a:p>
          <a:p>
            <a:r>
              <a:rPr lang="pt-BR" dirty="0" err="1">
                <a:solidFill>
                  <a:srgbClr val="000000"/>
                </a:solidFill>
                <a:highlight>
                  <a:srgbClr val="FFFFFF"/>
                </a:highlight>
              </a:rPr>
              <a:t>process</a:t>
            </a:r>
            <a:r>
              <a:rPr lang="pt-BR" b="1" dirty="0">
                <a:solidFill>
                  <a:srgbClr val="000080"/>
                </a:solidFill>
                <a:highlight>
                  <a:srgbClr val="FFFFFF"/>
                </a:highlight>
              </a:rPr>
              <a:t>*</a:t>
            </a:r>
            <a:r>
              <a:rPr lang="pt-BR" dirty="0">
                <a:solidFill>
                  <a:srgbClr val="000000"/>
                </a:solidFill>
                <a:highlight>
                  <a:srgbClr val="FFFFFF"/>
                </a:highlight>
              </a:rPr>
              <a:t> pool</a:t>
            </a:r>
            <a:r>
              <a:rPr lang="pt-BR" b="1" dirty="0">
                <a:solidFill>
                  <a:srgbClr val="000080"/>
                </a:solidFill>
                <a:highlight>
                  <a:srgbClr val="FFFFFF"/>
                </a:highlight>
              </a:rPr>
              <a:t>[</a:t>
            </a:r>
            <a:r>
              <a:rPr lang="pt-BR" dirty="0">
                <a:solidFill>
                  <a:srgbClr val="000000"/>
                </a:solidFill>
                <a:highlight>
                  <a:srgbClr val="FFFFFF"/>
                </a:highlight>
              </a:rPr>
              <a:t>POOLSIZE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//a utilização de ponteiros de processo</a:t>
            </a:r>
          </a:p>
          <a:p>
            <a:r>
              <a:rPr lang="pt-BR" dirty="0">
                <a:solidFill>
                  <a:srgbClr val="008000"/>
                </a:solidFill>
                <a:highlight>
                  <a:srgbClr val="FFFFFF"/>
                </a:highlight>
              </a:rPr>
              <a:t>//facilita a manipulação dos processos</a:t>
            </a:r>
            <a:endParaRPr lang="pt-BR" dirty="0"/>
          </a:p>
        </p:txBody>
      </p:sp>
      <p:sp>
        <p:nvSpPr>
          <p:cNvPr id="3" name="Título 2">
            <a:extLst>
              <a:ext uri="{FF2B5EF4-FFF2-40B4-BE49-F238E27FC236}">
                <a16:creationId xmlns:a16="http://schemas.microsoft.com/office/drawing/2014/main" id="{1DEC03B4-16AF-460E-BA2D-8532D5CC39C5}"/>
              </a:ext>
            </a:extLst>
          </p:cNvPr>
          <p:cNvSpPr>
            <a:spLocks noGrp="1"/>
          </p:cNvSpPr>
          <p:nvPr>
            <p:ph type="title"/>
          </p:nvPr>
        </p:nvSpPr>
        <p:spPr/>
        <p:txBody>
          <a:bodyPr/>
          <a:lstStyle/>
          <a:p>
            <a:r>
              <a:rPr lang="en-US" dirty="0" err="1"/>
              <a:t>Gestão</a:t>
            </a:r>
            <a:r>
              <a:rPr lang="en-US" dirty="0"/>
              <a:t> dos </a:t>
            </a:r>
            <a:r>
              <a:rPr lang="en-US" dirty="0" err="1"/>
              <a:t>processos</a:t>
            </a:r>
            <a:endParaRPr lang="pt-BR" dirty="0"/>
          </a:p>
        </p:txBody>
      </p:sp>
    </p:spTree>
    <p:extLst>
      <p:ext uri="{BB962C8B-B14F-4D97-AF65-F5344CB8AC3E}">
        <p14:creationId xmlns:p14="http://schemas.microsoft.com/office/powerpoint/2010/main" val="26226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//função de adição de “</a:t>
            </a:r>
            <a:r>
              <a:rPr lang="pt-BR" dirty="0" err="1">
                <a:solidFill>
                  <a:srgbClr val="008000"/>
                </a:solidFill>
                <a:highlight>
                  <a:srgbClr val="FFFFFF"/>
                </a:highlight>
              </a:rPr>
              <a:t>process</a:t>
            </a:r>
            <a:r>
              <a:rPr lang="pt-BR" dirty="0">
                <a:solidFill>
                  <a:srgbClr val="008000"/>
                </a:solidFill>
                <a:highlight>
                  <a:srgbClr val="FFFFFF"/>
                </a:highlight>
              </a:rPr>
              <a:t>” no pool</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addProc</a:t>
            </a:r>
            <a:r>
              <a:rPr lang="pt-BR" b="1" dirty="0">
                <a:solidFill>
                  <a:srgbClr val="000080"/>
                </a:solidFill>
                <a:highlight>
                  <a:srgbClr val="FFFFFF"/>
                </a:highlight>
              </a:rPr>
              <a:t>(</a:t>
            </a:r>
            <a:r>
              <a:rPr lang="pt-BR" dirty="0" err="1">
                <a:solidFill>
                  <a:srgbClr val="000000"/>
                </a:solidFill>
                <a:highlight>
                  <a:srgbClr val="FFFFFF"/>
                </a:highlight>
              </a:rPr>
              <a:t>process</a:t>
            </a:r>
            <a:r>
              <a:rPr lang="pt-BR" dirty="0">
                <a:solidFill>
                  <a:srgbClr val="000000"/>
                </a:solidFill>
                <a:highlight>
                  <a:srgbClr val="FFFFFF"/>
                </a:highlight>
              </a:rPr>
              <a:t> </a:t>
            </a:r>
            <a:r>
              <a:rPr lang="pt-BR" dirty="0" err="1">
                <a:solidFill>
                  <a:srgbClr val="000000"/>
                </a:solidFill>
                <a:highlight>
                  <a:srgbClr val="FFFFFF"/>
                </a:highlight>
              </a:rPr>
              <a:t>nProcesso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de espaço disponível</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POOLSIZE</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ini</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//Atualização da posição atual</a:t>
            </a:r>
          </a:p>
          <a:p>
            <a:r>
              <a:rPr lang="pt-BR" dirty="0">
                <a:solidFill>
                  <a:srgbClr val="000000"/>
                </a:solidFill>
                <a:highlight>
                  <a:srgbClr val="FFFFFF"/>
                </a:highlight>
              </a:rPr>
              <a:t>    buffer</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nProcesso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//incremento da posição</a:t>
            </a:r>
          </a:p>
          <a:p>
            <a:r>
              <a:rPr lang="pt-BR" dirty="0">
                <a:solidFill>
                  <a:srgbClr val="000000"/>
                </a:solidFill>
                <a:highlight>
                  <a:srgbClr val="FFFFFF"/>
                </a:highlight>
              </a:rPr>
              <a:t>    fim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008000"/>
                </a:solidFill>
                <a:highlight>
                  <a:srgbClr val="FFFFFF"/>
                </a:highlight>
              </a:rPr>
              <a:t>//função de remoção de um “</a:t>
            </a:r>
            <a:r>
              <a:rPr lang="pt-BR" dirty="0" err="1">
                <a:solidFill>
                  <a:srgbClr val="008000"/>
                </a:solidFill>
                <a:highlight>
                  <a:srgbClr val="FFFFFF"/>
                </a:highlight>
              </a:rPr>
              <a:t>process</a:t>
            </a:r>
            <a:r>
              <a:rPr lang="pt-BR" dirty="0">
                <a:solidFill>
                  <a:srgbClr val="008000"/>
                </a:solidFill>
                <a:highlight>
                  <a:srgbClr val="FFFFFF"/>
                </a:highlight>
              </a:rPr>
              <a:t>” do pool</a:t>
            </a:r>
          </a:p>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removeProc</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//checagem se existe alguém pra retirar</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fim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//incremento da posição</a:t>
            </a:r>
          </a:p>
          <a:p>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ini</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POOLSIZE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3BC61F06-525B-4E28-AF4C-F4B41BE40E5B}"/>
              </a:ext>
            </a:extLst>
          </p:cNvPr>
          <p:cNvSpPr>
            <a:spLocks noGrp="1"/>
          </p:cNvSpPr>
          <p:nvPr>
            <p:ph type="title"/>
          </p:nvPr>
        </p:nvSpPr>
        <p:spPr/>
        <p:txBody>
          <a:bodyPr/>
          <a:lstStyle/>
          <a:p>
            <a:r>
              <a:rPr lang="en-US" dirty="0" err="1"/>
              <a:t>Gestão</a:t>
            </a:r>
            <a:r>
              <a:rPr lang="en-US" dirty="0"/>
              <a:t> dos </a:t>
            </a:r>
            <a:r>
              <a:rPr lang="en-US" dirty="0" err="1"/>
              <a:t>processos</a:t>
            </a:r>
            <a:endParaRPr lang="pt-BR" dirty="0"/>
          </a:p>
        </p:txBody>
      </p:sp>
    </p:spTree>
    <p:extLst>
      <p:ext uri="{BB962C8B-B14F-4D97-AF65-F5344CB8AC3E}">
        <p14:creationId xmlns:p14="http://schemas.microsoft.com/office/powerpoint/2010/main" val="1951268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dirty="0" err="1"/>
              <a:t>Escolhe</a:t>
            </a:r>
            <a:r>
              <a:rPr lang="en-US" dirty="0"/>
              <a:t> o “</a:t>
            </a:r>
            <a:r>
              <a:rPr lang="en-US" dirty="0" err="1"/>
              <a:t>próximo</a:t>
            </a:r>
            <a:r>
              <a:rPr lang="en-US" dirty="0"/>
              <a:t>” </a:t>
            </a:r>
            <a:r>
              <a:rPr lang="en-US" dirty="0" err="1"/>
              <a:t>processo</a:t>
            </a:r>
            <a:r>
              <a:rPr lang="en-US" dirty="0"/>
              <a:t>.</a:t>
            </a:r>
          </a:p>
          <a:p>
            <a:pPr lvl="0"/>
            <a:r>
              <a:rPr lang="en-US" dirty="0" err="1"/>
              <a:t>Parâmetros</a:t>
            </a:r>
            <a:r>
              <a:rPr lang="en-US" dirty="0"/>
              <a:t> a </a:t>
            </a:r>
            <a:r>
              <a:rPr lang="en-US" dirty="0" err="1"/>
              <a:t>serem</a:t>
            </a:r>
            <a:r>
              <a:rPr lang="en-US" dirty="0"/>
              <a:t> </a:t>
            </a:r>
            <a:r>
              <a:rPr lang="en-US" dirty="0" err="1"/>
              <a:t>considerados</a:t>
            </a:r>
            <a:r>
              <a:rPr lang="en-US" dirty="0"/>
              <a:t>:</a:t>
            </a:r>
          </a:p>
          <a:p>
            <a:pPr lvl="1"/>
            <a:r>
              <a:rPr lang="en-US" dirty="0" err="1"/>
              <a:t>Throughtput</a:t>
            </a:r>
            <a:r>
              <a:rPr lang="en-US" dirty="0"/>
              <a:t>: </a:t>
            </a:r>
            <a:r>
              <a:rPr lang="en-US" dirty="0" err="1"/>
              <a:t>quantidade</a:t>
            </a:r>
            <a:r>
              <a:rPr lang="en-US" dirty="0"/>
              <a:t> de </a:t>
            </a:r>
            <a:r>
              <a:rPr lang="en-US" dirty="0" err="1"/>
              <a:t>processos</a:t>
            </a:r>
            <a:r>
              <a:rPr lang="en-US" dirty="0"/>
              <a:t> por tempo.</a:t>
            </a:r>
          </a:p>
          <a:p>
            <a:pPr lvl="1"/>
            <a:r>
              <a:rPr lang="en-US" dirty="0" err="1"/>
              <a:t>Latência</a:t>
            </a:r>
            <a:r>
              <a:rPr lang="en-US" dirty="0"/>
              <a:t>:</a:t>
            </a:r>
          </a:p>
          <a:p>
            <a:pPr lvl="3"/>
            <a:r>
              <a:rPr lang="en-US" dirty="0"/>
              <a:t>Turnaround time – tempo entre o </a:t>
            </a:r>
            <a:r>
              <a:rPr lang="en-US" dirty="0" err="1"/>
              <a:t>inicio</a:t>
            </a:r>
            <a:r>
              <a:rPr lang="en-US" dirty="0"/>
              <a:t> e </a:t>
            </a:r>
            <a:r>
              <a:rPr lang="en-US" dirty="0" err="1"/>
              <a:t>fim</a:t>
            </a:r>
            <a:r>
              <a:rPr lang="en-US" dirty="0"/>
              <a:t> de um </a:t>
            </a:r>
            <a:r>
              <a:rPr lang="en-US" dirty="0" err="1"/>
              <a:t>processo</a:t>
            </a:r>
            <a:r>
              <a:rPr lang="en-US" dirty="0"/>
              <a:t>.</a:t>
            </a:r>
          </a:p>
          <a:p>
            <a:pPr lvl="3"/>
            <a:r>
              <a:rPr lang="en-US" dirty="0"/>
              <a:t>Response time: valor entre </a:t>
            </a:r>
            <a:r>
              <a:rPr lang="en-US" dirty="0" err="1"/>
              <a:t>uma</a:t>
            </a:r>
            <a:r>
              <a:rPr lang="en-US" dirty="0"/>
              <a:t> </a:t>
            </a:r>
            <a:r>
              <a:rPr lang="en-US" dirty="0" err="1"/>
              <a:t>requisição</a:t>
            </a:r>
            <a:r>
              <a:rPr lang="en-US" dirty="0"/>
              <a:t> e a </a:t>
            </a:r>
            <a:r>
              <a:rPr lang="en-US" dirty="0" err="1"/>
              <a:t>primeira</a:t>
            </a:r>
            <a:r>
              <a:rPr lang="en-US" dirty="0"/>
              <a:t> </a:t>
            </a:r>
            <a:r>
              <a:rPr lang="en-US" dirty="0" err="1"/>
              <a:t>resposta</a:t>
            </a:r>
            <a:r>
              <a:rPr lang="en-US" dirty="0"/>
              <a:t> do </a:t>
            </a:r>
            <a:r>
              <a:rPr lang="en-US" dirty="0" err="1"/>
              <a:t>processo</a:t>
            </a:r>
            <a:r>
              <a:rPr lang="en-US" dirty="0"/>
              <a:t>.</a:t>
            </a:r>
          </a:p>
          <a:p>
            <a:pPr lvl="1"/>
            <a:r>
              <a:rPr lang="en-US" dirty="0"/>
              <a:t>Fairness / Waiting Time – </a:t>
            </a:r>
            <a:r>
              <a:rPr lang="en-US" dirty="0" err="1"/>
              <a:t>conceder</a:t>
            </a:r>
            <a:r>
              <a:rPr lang="en-US" dirty="0"/>
              <a:t> </a:t>
            </a:r>
            <a:r>
              <a:rPr lang="en-US" dirty="0" err="1"/>
              <a:t>uma</a:t>
            </a:r>
            <a:r>
              <a:rPr lang="en-US" dirty="0"/>
              <a:t> </a:t>
            </a:r>
            <a:r>
              <a:rPr lang="en-US" dirty="0" err="1"/>
              <a:t>quantidade</a:t>
            </a:r>
            <a:r>
              <a:rPr lang="en-US" dirty="0"/>
              <a:t> de tempo </a:t>
            </a:r>
            <a:r>
              <a:rPr lang="en-US" dirty="0" err="1"/>
              <a:t>igual</a:t>
            </a:r>
            <a:r>
              <a:rPr lang="en-US" dirty="0"/>
              <a:t> para </a:t>
            </a:r>
            <a:r>
              <a:rPr lang="en-US" dirty="0" err="1"/>
              <a:t>cada</a:t>
            </a:r>
            <a:r>
              <a:rPr lang="en-US" dirty="0"/>
              <a:t> </a:t>
            </a:r>
            <a:r>
              <a:rPr lang="en-US" dirty="0" err="1"/>
              <a:t>processo</a:t>
            </a:r>
            <a:r>
              <a:rPr lang="en-US" dirty="0"/>
              <a:t>.</a:t>
            </a:r>
          </a:p>
        </p:txBody>
      </p:sp>
      <p:sp>
        <p:nvSpPr>
          <p:cNvPr id="2" name="Título 1"/>
          <p:cNvSpPr txBox="1">
            <a:spLocks noGrp="1"/>
          </p:cNvSpPr>
          <p:nvPr>
            <p:ph type="title"/>
          </p:nvPr>
        </p:nvSpPr>
        <p:spPr/>
        <p:txBody>
          <a:bodyPr/>
          <a:lstStyle/>
          <a:p>
            <a:pPr lvl="0"/>
            <a:r>
              <a:rPr lang="en-US"/>
              <a:t>Escalonador</a:t>
            </a:r>
          </a:p>
        </p:txBody>
      </p:sp>
    </p:spTree>
    <p:extLst>
      <p:ext uri="{BB962C8B-B14F-4D97-AF65-F5344CB8AC3E}">
        <p14:creationId xmlns:p14="http://schemas.microsoft.com/office/powerpoint/2010/main" val="3398665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sz="half" idx="1"/>
          </p:nvPr>
        </p:nvSpPr>
        <p:spPr/>
        <p:txBody>
          <a:bodyPr/>
          <a:lstStyle/>
          <a:p>
            <a:pPr lvl="0"/>
            <a:r>
              <a:rPr lang="en-US" dirty="0"/>
              <a:t>First in first out</a:t>
            </a:r>
          </a:p>
          <a:p>
            <a:pPr lvl="0"/>
            <a:r>
              <a:rPr lang="en-US" dirty="0"/>
              <a:t>Shortest remaining time</a:t>
            </a:r>
          </a:p>
          <a:p>
            <a:pPr lvl="0"/>
            <a:r>
              <a:rPr lang="en-US" dirty="0"/>
              <a:t>Fixed priority pre-emptive scheduling</a:t>
            </a:r>
          </a:p>
          <a:p>
            <a:pPr lvl="0"/>
            <a:r>
              <a:rPr lang="en-US" dirty="0"/>
              <a:t>Round-robin scheduling</a:t>
            </a:r>
          </a:p>
          <a:p>
            <a:pPr lvl="0"/>
            <a:r>
              <a:rPr lang="en-US" dirty="0"/>
              <a:t>Multilevel queue scheduling</a:t>
            </a:r>
          </a:p>
          <a:p>
            <a:pPr lvl="0"/>
            <a:r>
              <a:rPr lang="en-US" dirty="0"/>
              <a:t>CFS x BFS Scheduler</a:t>
            </a:r>
          </a:p>
        </p:txBody>
      </p:sp>
      <p:pic>
        <p:nvPicPr>
          <p:cNvPr id="5" name="Espaço Reservado para Conteúdo 4">
            <a:extLst>
              <a:ext uri="{FF2B5EF4-FFF2-40B4-BE49-F238E27FC236}">
                <a16:creationId xmlns:a16="http://schemas.microsoft.com/office/drawing/2014/main" id="{7A83C2DF-4F62-47D3-A686-41BD19CC1C41}"/>
              </a:ext>
            </a:extLst>
          </p:cNvPr>
          <p:cNvPicPr>
            <a:picLocks noGrp="1" noChangeAspect="1"/>
          </p:cNvPicPr>
          <p:nvPr>
            <p:ph sz="half" idx="2"/>
          </p:nvPr>
        </p:nvPicPr>
        <p:blipFill>
          <a:blip r:embed="rId3"/>
          <a:stretch>
            <a:fillRect/>
          </a:stretch>
        </p:blipFill>
        <p:spPr>
          <a:xfrm>
            <a:off x="4686300" y="2732111"/>
            <a:ext cx="4305300" cy="2109740"/>
          </a:xfrm>
          <a:prstGeom prst="rect">
            <a:avLst/>
          </a:prstGeom>
        </p:spPr>
      </p:pic>
      <p:sp>
        <p:nvSpPr>
          <p:cNvPr id="2" name="Título 1"/>
          <p:cNvSpPr txBox="1">
            <a:spLocks noGrp="1"/>
          </p:cNvSpPr>
          <p:nvPr>
            <p:ph type="title"/>
          </p:nvPr>
        </p:nvSpPr>
        <p:spPr/>
        <p:txBody>
          <a:bodyPr/>
          <a:lstStyle/>
          <a:p>
            <a:pPr lvl="0"/>
            <a:r>
              <a:rPr lang="en-US"/>
              <a:t>Escalonador</a:t>
            </a:r>
          </a:p>
        </p:txBody>
      </p:sp>
    </p:spTree>
    <p:extLst>
      <p:ext uri="{BB962C8B-B14F-4D97-AF65-F5344CB8AC3E}">
        <p14:creationId xmlns:p14="http://schemas.microsoft.com/office/powerpoint/2010/main" val="32786286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ço Reservado para Conteúdo 7"/>
          <p:cNvGraphicFramePr>
            <a:graphicFrameLocks noGrp="1"/>
          </p:cNvGraphicFramePr>
          <p:nvPr>
            <p:ph idx="1"/>
            <p:extLst/>
          </p:nvPr>
        </p:nvGraphicFramePr>
        <p:xfrm>
          <a:off x="228600" y="1524000"/>
          <a:ext cx="8763087" cy="4646280"/>
        </p:xfrm>
        <a:graphic>
          <a:graphicData uri="http://schemas.openxmlformats.org/drawingml/2006/table">
            <a:tbl>
              <a:tblPr firstRow="1" bandRow="1"/>
              <a:tblGrid>
                <a:gridCol w="2823998">
                  <a:extLst>
                    <a:ext uri="{9D8B030D-6E8A-4147-A177-3AD203B41FA5}">
                      <a16:colId xmlns:a16="http://schemas.microsoft.com/office/drawing/2014/main" val="20000"/>
                    </a:ext>
                  </a:extLst>
                </a:gridCol>
                <a:gridCol w="1540080">
                  <a:extLst>
                    <a:ext uri="{9D8B030D-6E8A-4147-A177-3AD203B41FA5}">
                      <a16:colId xmlns:a16="http://schemas.microsoft.com/office/drawing/2014/main" val="20001"/>
                    </a:ext>
                  </a:extLst>
                </a:gridCol>
                <a:gridCol w="1223370">
                  <a:extLst>
                    <a:ext uri="{9D8B030D-6E8A-4147-A177-3AD203B41FA5}">
                      <a16:colId xmlns:a16="http://schemas.microsoft.com/office/drawing/2014/main" val="20002"/>
                    </a:ext>
                  </a:extLst>
                </a:gridCol>
                <a:gridCol w="1686403">
                  <a:extLst>
                    <a:ext uri="{9D8B030D-6E8A-4147-A177-3AD203B41FA5}">
                      <a16:colId xmlns:a16="http://schemas.microsoft.com/office/drawing/2014/main" val="20003"/>
                    </a:ext>
                  </a:extLst>
                </a:gridCol>
                <a:gridCol w="1489236">
                  <a:extLst>
                    <a:ext uri="{9D8B030D-6E8A-4147-A177-3AD203B41FA5}">
                      <a16:colId xmlns:a16="http://schemas.microsoft.com/office/drawing/2014/main" val="20004"/>
                    </a:ext>
                  </a:extLst>
                </a:gridCol>
              </a:tblGrid>
              <a:tr h="949320">
                <a:tc>
                  <a:txBody>
                    <a:bodyPr/>
                    <a:lstStyle/>
                    <a:p>
                      <a:pPr marL="0" marR="0" lvl="0" indent="0" rtl="0" hangingPunct="0">
                        <a:lnSpc>
                          <a:spcPct val="100000"/>
                        </a:lnSpc>
                        <a:spcBef>
                          <a:spcPts val="0"/>
                        </a:spcBef>
                        <a:spcAft>
                          <a:spcPts val="0"/>
                        </a:spcAft>
                        <a:buNone/>
                        <a:tabLst/>
                      </a:pPr>
                      <a:r>
                        <a:rPr lang="en-US" sz="2000" b="0" i="0" u="none" strike="noStrike" kern="1200" dirty="0">
                          <a:ln>
                            <a:noFill/>
                          </a:ln>
                          <a:latin typeface="Liberation Sans" pitchFamily="34"/>
                          <a:ea typeface="DejaVu Sans" pitchFamily="2"/>
                          <a:cs typeface="Lohit Hindi" pitchFamily="2"/>
                        </a:rPr>
                        <a:t>Scheduling algorithm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CPU Overhead</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Throughput</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Turnaround time</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dirty="0">
                          <a:ln>
                            <a:noFill/>
                          </a:ln>
                          <a:latin typeface="Liberation Sans" pitchFamily="34"/>
                          <a:ea typeface="DejaVu Sans" pitchFamily="2"/>
                          <a:cs typeface="Lohit Hindi" pitchFamily="2"/>
                        </a:rPr>
                        <a:t>Response time</a:t>
                      </a:r>
                    </a:p>
                  </a:txBody>
                  <a:tcPr marL="98584" marR="98584"/>
                </a:tc>
                <a:extLst>
                  <a:ext uri="{0D108BD9-81ED-4DB2-BD59-A6C34878D82A}">
                    <a16:rowId xmlns:a16="http://schemas.microsoft.com/office/drawing/2014/main" val="10000"/>
                  </a:ext>
                </a:extLst>
              </a:tr>
              <a:tr h="547920">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First In First Out</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Low</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Low</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Low</a:t>
                      </a:r>
                    </a:p>
                  </a:txBody>
                  <a:tcPr marL="98584" marR="98584"/>
                </a:tc>
                <a:extLst>
                  <a:ext uri="{0D108BD9-81ED-4DB2-BD59-A6C34878D82A}">
                    <a16:rowId xmlns:a16="http://schemas.microsoft.com/office/drawing/2014/main" val="10001"/>
                  </a:ext>
                </a:extLst>
              </a:tr>
              <a:tr h="547920">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Shortest Job First</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extLst>
                  <a:ext uri="{0D108BD9-81ED-4DB2-BD59-A6C34878D82A}">
                    <a16:rowId xmlns:a16="http://schemas.microsoft.com/office/drawing/2014/main" val="10002"/>
                  </a:ext>
                </a:extLst>
              </a:tr>
              <a:tr h="949320">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Priority based scheduling</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Low</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extLst>
                  <a:ext uri="{0D108BD9-81ED-4DB2-BD59-A6C34878D82A}">
                    <a16:rowId xmlns:a16="http://schemas.microsoft.com/office/drawing/2014/main" val="10003"/>
                  </a:ext>
                </a:extLst>
              </a:tr>
              <a:tr h="547920">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Round-robin scheduling</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extLst>
                  <a:ext uri="{0D108BD9-81ED-4DB2-BD59-A6C34878D82A}">
                    <a16:rowId xmlns:a16="http://schemas.microsoft.com/office/drawing/2014/main" val="10004"/>
                  </a:ext>
                </a:extLst>
              </a:tr>
              <a:tr h="950760">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Multilevel Queue scheduling</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High</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a:ln>
                            <a:noFill/>
                          </a:ln>
                          <a:latin typeface="Liberation Sans" pitchFamily="34"/>
                          <a:ea typeface="DejaVu Sans" pitchFamily="2"/>
                          <a:cs typeface="Lohit Hindi" pitchFamily="2"/>
                        </a:rPr>
                        <a:t>Medium</a:t>
                      </a:r>
                    </a:p>
                  </a:txBody>
                  <a:tcPr marL="98584" marR="98584"/>
                </a:tc>
                <a:tc>
                  <a:txBody>
                    <a:bodyPr/>
                    <a:lstStyle/>
                    <a:p>
                      <a:pPr marL="0" marR="0" lvl="0" indent="0" rtl="0" hangingPunct="0">
                        <a:lnSpc>
                          <a:spcPct val="100000"/>
                        </a:lnSpc>
                        <a:spcBef>
                          <a:spcPts val="0"/>
                        </a:spcBef>
                        <a:spcAft>
                          <a:spcPts val="0"/>
                        </a:spcAft>
                        <a:buNone/>
                        <a:tabLst/>
                      </a:pPr>
                      <a:r>
                        <a:rPr lang="en-US" sz="2000" b="0" i="0" u="none" strike="noStrike" kern="1200" dirty="0">
                          <a:ln>
                            <a:noFill/>
                          </a:ln>
                          <a:latin typeface="Liberation Sans" pitchFamily="34"/>
                          <a:ea typeface="DejaVu Sans" pitchFamily="2"/>
                          <a:cs typeface="Lohit Hindi" pitchFamily="2"/>
                        </a:rPr>
                        <a:t>Medium</a:t>
                      </a:r>
                    </a:p>
                  </a:txBody>
                  <a:tcPr marL="98584" marR="98584"/>
                </a:tc>
                <a:extLst>
                  <a:ext uri="{0D108BD9-81ED-4DB2-BD59-A6C34878D82A}">
                    <a16:rowId xmlns:a16="http://schemas.microsoft.com/office/drawing/2014/main" val="10005"/>
                  </a:ext>
                </a:extLst>
              </a:tr>
            </a:tbl>
          </a:graphicData>
        </a:graphic>
      </p:graphicFrame>
      <p:sp>
        <p:nvSpPr>
          <p:cNvPr id="2" name="Título 1"/>
          <p:cNvSpPr txBox="1">
            <a:spLocks noGrp="1"/>
          </p:cNvSpPr>
          <p:nvPr>
            <p:ph type="title"/>
          </p:nvPr>
        </p:nvSpPr>
        <p:spPr/>
        <p:txBody>
          <a:bodyPr/>
          <a:lstStyle/>
          <a:p>
            <a:pPr lvl="0"/>
            <a:r>
              <a:rPr lang="en-US"/>
              <a:t>Escalonador</a:t>
            </a:r>
          </a:p>
        </p:txBody>
      </p:sp>
    </p:spTree>
    <p:extLst>
      <p:ext uri="{BB962C8B-B14F-4D97-AF65-F5344CB8AC3E}">
        <p14:creationId xmlns:p14="http://schemas.microsoft.com/office/powerpoint/2010/main" val="929013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pt-BR"/>
              <a:t>Considerações para o ambiente embarcado</a:t>
            </a:r>
          </a:p>
          <a:p>
            <a:pPr lvl="1"/>
            <a:r>
              <a:rPr lang="pt-BR"/>
              <a:t>Com a escassez de recursos computacionais, um algoritmo muito complexo pode minar a capacidade de processamento muito rapidamente. Algoritmos mais simples são preferidos.</a:t>
            </a:r>
          </a:p>
          <a:p>
            <a:pPr lvl="1"/>
            <a:r>
              <a:rPr lang="pt-BR"/>
              <a:t>Os sistemas de tempo real possuem algumas necessidades que em geral só são satisfeitas por escalonadores “injustos” que possam privilegiar alguns processos. Ex: priority based scheduler</a:t>
            </a:r>
          </a:p>
        </p:txBody>
      </p:sp>
      <p:sp>
        <p:nvSpPr>
          <p:cNvPr id="2" name="Título 1"/>
          <p:cNvSpPr txBox="1">
            <a:spLocks noGrp="1"/>
          </p:cNvSpPr>
          <p:nvPr>
            <p:ph type="title"/>
          </p:nvPr>
        </p:nvSpPr>
        <p:spPr/>
        <p:txBody>
          <a:bodyPr/>
          <a:lstStyle/>
          <a:p>
            <a:pPr lvl="0"/>
            <a:r>
              <a:rPr lang="en-US"/>
              <a:t>Escalonadores</a:t>
            </a:r>
          </a:p>
        </p:txBody>
      </p:sp>
    </p:spTree>
    <p:extLst>
      <p:ext uri="{BB962C8B-B14F-4D97-AF65-F5344CB8AC3E}">
        <p14:creationId xmlns:p14="http://schemas.microsoft.com/office/powerpoint/2010/main" val="389842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000000"/>
                </a:solidFill>
                <a:highlight>
                  <a:srgbClr val="FFFFFF"/>
                </a:highlight>
              </a:rPr>
              <a:t> </a:t>
            </a:r>
            <a:r>
              <a:rPr lang="pt-BR" dirty="0">
                <a:solidFill>
                  <a:srgbClr val="8000FF"/>
                </a:solidFill>
                <a:highlight>
                  <a:srgbClr val="FFFFFF"/>
                </a:highlight>
              </a:rPr>
              <a:t>void</a:t>
            </a:r>
            <a:r>
              <a:rPr lang="pt-BR" dirty="0">
                <a:solidFill>
                  <a:srgbClr val="000000"/>
                </a:solidFill>
                <a:highlight>
                  <a:srgbClr val="FFFFFF"/>
                </a:highlight>
              </a:rPr>
              <a:t> main </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//declaração das variáveis</a:t>
            </a:r>
          </a:p>
          <a:p>
            <a:r>
              <a:rPr lang="pt-BR" dirty="0">
                <a:solidFill>
                  <a:srgbClr val="000000"/>
                </a:solidFill>
                <a:highlight>
                  <a:srgbClr val="FFFFFF"/>
                </a:highlight>
              </a:rPr>
              <a:t>   </a:t>
            </a:r>
            <a:r>
              <a:rPr lang="pt-BR" dirty="0">
                <a:solidFill>
                  <a:srgbClr val="8000FF"/>
                </a:solidFill>
                <a:highlight>
                  <a:srgbClr val="FFFFFF"/>
                </a:highlight>
              </a:rPr>
              <a:t>int</a:t>
            </a:r>
            <a:r>
              <a:rPr lang="pt-BR" dirty="0">
                <a:solidFill>
                  <a:srgbClr val="000000"/>
                </a:solidFill>
                <a:highlight>
                  <a:srgbClr val="FFFFFF"/>
                </a:highlight>
              </a:rPr>
              <a:t>  ia</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ib</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8000FF"/>
                </a:solidFill>
                <a:highlight>
                  <a:srgbClr val="FFFFFF"/>
                </a:highlight>
              </a:rPr>
              <a:t>float</a:t>
            </a:r>
            <a:r>
              <a:rPr lang="pt-BR" dirty="0">
                <a:solidFill>
                  <a:srgbClr val="000000"/>
                </a:solidFill>
                <a:highlight>
                  <a:srgbClr val="FFFFFF"/>
                </a:highlight>
              </a:rPr>
              <a:t> </a:t>
            </a:r>
            <a:r>
              <a:rPr lang="pt-BR" dirty="0" err="1">
                <a:solidFill>
                  <a:srgbClr val="000000"/>
                </a:solidFill>
                <a:highlight>
                  <a:srgbClr val="FFFFFF"/>
                </a:highlight>
              </a:rPr>
              <a:t>fa</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fb</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fc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//inicialização dos periféricos</a:t>
            </a:r>
          </a:p>
          <a:p>
            <a:r>
              <a:rPr lang="pt-BR" dirty="0">
                <a:solidFill>
                  <a:srgbClr val="000000"/>
                </a:solidFill>
                <a:highlight>
                  <a:srgbClr val="FFFFFF"/>
                </a:highlight>
              </a:rPr>
              <a:t>   </a:t>
            </a:r>
            <a:r>
              <a:rPr lang="pt-BR" dirty="0" err="1">
                <a:solidFill>
                  <a:srgbClr val="000000"/>
                </a:solidFill>
                <a:highlight>
                  <a:srgbClr val="FFFFFF"/>
                </a:highlight>
              </a:rPr>
              <a:t>InicializaTeclado</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InicializaLCD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//chamada das tarefas</a:t>
            </a:r>
          </a:p>
          <a:p>
            <a:r>
              <a:rPr lang="pt-BR" dirty="0">
                <a:solidFill>
                  <a:srgbClr val="000000"/>
                </a:solidFill>
                <a:highlight>
                  <a:srgbClr val="FFFFFF"/>
                </a:highlight>
              </a:rPr>
              <a:t>     ia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LerTeclas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EnviaDados</a:t>
            </a:r>
            <a:r>
              <a:rPr lang="pt-BR" b="1" dirty="0">
                <a:solidFill>
                  <a:srgbClr val="000080"/>
                </a:solidFill>
                <a:highlight>
                  <a:srgbClr val="FFFFFF"/>
                </a:highlight>
              </a:rPr>
              <a:t>(</a:t>
            </a:r>
            <a:r>
              <a:rPr lang="pt-BR" dirty="0">
                <a:solidFill>
                  <a:srgbClr val="000000"/>
                </a:solidFill>
                <a:highlight>
                  <a:srgbClr val="FFFFFF"/>
                </a:highlight>
              </a:rPr>
              <a:t>ia</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MudaDigito</a:t>
            </a:r>
            <a:r>
              <a:rPr lang="pt-BR" b="1" dirty="0">
                <a:solidFill>
                  <a:srgbClr val="000080"/>
                </a:solidFill>
                <a:highlight>
                  <a:srgbClr val="FFFFFF"/>
                </a:highlight>
              </a:rPr>
              <a:t>(</a:t>
            </a:r>
            <a:r>
              <a:rPr lang="pt-BR" dirty="0">
                <a:solidFill>
                  <a:srgbClr val="000000"/>
                </a:solidFill>
                <a:highlight>
                  <a:srgbClr val="FFFFFF"/>
                </a:highlight>
              </a:rPr>
              <a:t>ia</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//tem que ser executado pelo menos a cada 10(</a:t>
            </a:r>
            <a:r>
              <a:rPr lang="pt-BR" dirty="0" err="1">
                <a:solidFill>
                  <a:srgbClr val="008000"/>
                </a:solidFill>
                <a:highlight>
                  <a:srgbClr val="FFFFFF"/>
                </a:highlight>
              </a:rPr>
              <a:t>ms</a:t>
            </a:r>
            <a:r>
              <a:rPr lang="pt-BR" dirty="0">
                <a:solidFill>
                  <a:srgbClr val="008000"/>
                </a:solidFill>
                <a:highlight>
                  <a:srgbClr val="FFFFFF"/>
                </a:highlight>
              </a:rPr>
              <a:t>)</a:t>
            </a:r>
          </a:p>
          <a:p>
            <a:r>
              <a:rPr lang="pt-BR" dirty="0">
                <a:solidFill>
                  <a:srgbClr val="000000"/>
                </a:solidFill>
                <a:highlight>
                  <a:srgbClr val="FFFFFF"/>
                </a:highlight>
              </a:rPr>
              <a:t>     </a:t>
            </a:r>
            <a:r>
              <a:rPr lang="pt-BR" dirty="0" err="1">
                <a:solidFill>
                  <a:srgbClr val="000000"/>
                </a:solidFill>
                <a:highlight>
                  <a:srgbClr val="FFFFFF"/>
                </a:highlight>
              </a:rPr>
              <a:t>AtualizaDisplay</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DebounceTeclas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//não cumpre o tempo devido ao excesso de atividades</a:t>
            </a:r>
          </a:p>
          <a:p>
            <a:r>
              <a:rPr lang="pt-BR" dirty="0">
                <a:solidFill>
                  <a:srgbClr val="000000"/>
                </a:solidFill>
                <a:highlight>
                  <a:srgbClr val="FFFFFF"/>
                </a:highlight>
              </a:rPr>
              <a:t>     </a:t>
            </a:r>
            <a:r>
              <a:rPr lang="pt-BR" dirty="0" err="1">
                <a:solidFill>
                  <a:srgbClr val="000000"/>
                </a:solidFill>
                <a:highlight>
                  <a:srgbClr val="FFFFFF"/>
                </a:highlight>
              </a:rPr>
              <a:t>ic</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RecebeSerial</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fa</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2.0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ic</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3.14</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a:t>
            </a:r>
            <a:r>
              <a:rPr lang="pt-BR" dirty="0" err="1">
                <a:solidFill>
                  <a:srgbClr val="000000"/>
                </a:solidFill>
                <a:highlight>
                  <a:srgbClr val="FFFFFF"/>
                </a:highlight>
              </a:rPr>
              <a:t>fa</a:t>
            </a:r>
            <a:r>
              <a:rPr lang="pt-BR" dirty="0">
                <a:solidFill>
                  <a:srgbClr val="000000"/>
                </a:solidFill>
                <a:highlight>
                  <a:srgbClr val="FFFFFF"/>
                </a:highlight>
              </a:rPr>
              <a:t> </a:t>
            </a:r>
            <a:r>
              <a:rPr lang="pt-BR" b="1" dirty="0">
                <a:solidFill>
                  <a:srgbClr val="000080"/>
                </a:solidFill>
                <a:highlight>
                  <a:srgbClr val="FFFFFF"/>
                </a:highlight>
              </a:rPr>
              <a:t>&amp;</a:t>
            </a:r>
            <a:r>
              <a:rPr lang="pt-BR" dirty="0">
                <a:solidFill>
                  <a:srgbClr val="000000"/>
                </a:solidFill>
                <a:highlight>
                  <a:srgbClr val="FFFFFF"/>
                </a:highlight>
              </a:rPr>
              <a:t> </a:t>
            </a:r>
            <a:r>
              <a:rPr lang="pt-BR" dirty="0">
                <a:solidFill>
                  <a:srgbClr val="FF8000"/>
                </a:solidFill>
                <a:highlight>
                  <a:srgbClr val="FFFFFF"/>
                </a:highlight>
              </a:rPr>
              <a:t>0x00FF</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EnviaSerial</a:t>
            </a:r>
            <a:r>
              <a:rPr lang="pt-BR" b="1" dirty="0">
                <a:solidFill>
                  <a:srgbClr val="000080"/>
                </a:solidFill>
                <a:highlight>
                  <a:srgbClr val="FFFFFF"/>
                </a:highlight>
              </a:rPr>
              <a:t>(</a:t>
            </a:r>
            <a:r>
              <a:rPr lang="pt-BR" dirty="0" err="1">
                <a:solidFill>
                  <a:srgbClr val="000000"/>
                </a:solidFill>
                <a:highlight>
                  <a:srgbClr val="FFFFFF"/>
                </a:highlight>
              </a:rPr>
              <a:t>fa</a:t>
            </a:r>
            <a:r>
              <a:rPr lang="pt-BR" dirty="0">
                <a:solidFill>
                  <a:srgbClr val="000000"/>
                </a:solidFill>
                <a:highlight>
                  <a:srgbClr val="FFFFFF"/>
                </a:highlight>
              </a:rPr>
              <a:t> </a:t>
            </a:r>
            <a:r>
              <a:rPr lang="pt-BR" b="1" dirty="0">
                <a:solidFill>
                  <a:srgbClr val="000080"/>
                </a:solidFill>
                <a:highlight>
                  <a:srgbClr val="FFFFFF"/>
                </a:highlight>
              </a:rPr>
              <a:t>&gt;&gt;</a:t>
            </a:r>
            <a:r>
              <a:rPr lang="pt-BR" dirty="0">
                <a:solidFill>
                  <a:srgbClr val="000000"/>
                </a:solidFill>
                <a:highlight>
                  <a:srgbClr val="FFFFFF"/>
                </a:highlight>
              </a:rPr>
              <a:t> </a:t>
            </a:r>
            <a:r>
              <a:rPr lang="pt-BR" dirty="0">
                <a:solidFill>
                  <a:srgbClr val="FF8000"/>
                </a:solidFill>
                <a:highlight>
                  <a:srgbClr val="FFFFFF"/>
                </a:highlight>
              </a:rPr>
              <a:t>8</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80"/>
                </a:solidFill>
                <a:highlight>
                  <a:srgbClr val="FFFFFF"/>
                </a:highlight>
              </a:rPr>
              <a:t>}</a:t>
            </a:r>
            <a:endParaRPr lang="pt-BR" dirty="0"/>
          </a:p>
        </p:txBody>
      </p:sp>
      <p:sp>
        <p:nvSpPr>
          <p:cNvPr id="4" name="Título 3">
            <a:extLst>
              <a:ext uri="{FF2B5EF4-FFF2-40B4-BE49-F238E27FC236}">
                <a16:creationId xmlns:a16="http://schemas.microsoft.com/office/drawing/2014/main" id="{C1BFE96B-28EA-4586-9C8E-6FF3C3D58FB4}"/>
              </a:ext>
            </a:extLst>
          </p:cNvPr>
          <p:cNvSpPr>
            <a:spLocks noGrp="1"/>
          </p:cNvSpPr>
          <p:nvPr>
            <p:ph type="title"/>
          </p:nvPr>
        </p:nvSpPr>
        <p:spPr/>
        <p:txBody>
          <a:bodyPr/>
          <a:lstStyle/>
          <a:p>
            <a:r>
              <a:rPr lang="pt-BR" dirty="0"/>
              <a:t>Exemplo com problemas!</a:t>
            </a:r>
          </a:p>
        </p:txBody>
      </p:sp>
    </p:spTree>
    <p:extLst>
      <p:ext uri="{BB962C8B-B14F-4D97-AF65-F5344CB8AC3E}">
        <p14:creationId xmlns:p14="http://schemas.microsoft.com/office/powerpoint/2010/main" val="3542507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p:cNvPicPr>
            <a:picLocks noGrp="1" noChangeAspect="1"/>
          </p:cNvPicPr>
          <p:nvPr>
            <p:ph idx="1"/>
          </p:nvPr>
        </p:nvPicPr>
        <p:blipFill>
          <a:blip r:embed="rId2"/>
          <a:stretch>
            <a:fillRect/>
          </a:stretch>
        </p:blipFill>
        <p:spPr>
          <a:xfrm>
            <a:off x="228600" y="2666051"/>
            <a:ext cx="8763000" cy="2668897"/>
          </a:xfrm>
        </p:spPr>
      </p:pic>
      <p:sp>
        <p:nvSpPr>
          <p:cNvPr id="2" name="Título 1"/>
          <p:cNvSpPr>
            <a:spLocks noGrp="1"/>
          </p:cNvSpPr>
          <p:nvPr>
            <p:ph type="title"/>
          </p:nvPr>
        </p:nvSpPr>
        <p:spPr/>
        <p:txBody>
          <a:bodyPr/>
          <a:lstStyle/>
          <a:p>
            <a:r>
              <a:rPr lang="pt-BR" dirty="0"/>
              <a:t>Escalonadores de </a:t>
            </a:r>
            <a:r>
              <a:rPr lang="pt-BR" dirty="0" err="1"/>
              <a:t>RTOS’s</a:t>
            </a:r>
            <a:endParaRPr lang="pt-BR" dirty="0"/>
          </a:p>
        </p:txBody>
      </p:sp>
    </p:spTree>
    <p:extLst>
      <p:ext uri="{BB962C8B-B14F-4D97-AF65-F5344CB8AC3E}">
        <p14:creationId xmlns:p14="http://schemas.microsoft.com/office/powerpoint/2010/main" val="19195364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a:t>Cooperativo</a:t>
            </a:r>
          </a:p>
          <a:p>
            <a:pPr lvl="1"/>
            <a:r>
              <a:rPr lang="en-US"/>
              <a:t>É necessário que os processos terminem dando oportunidade para outros processos serem executados pelo processador</a:t>
            </a:r>
          </a:p>
          <a:p>
            <a:pPr lvl="1"/>
            <a:r>
              <a:rPr lang="en-US"/>
              <a:t>Loops infinitos podem travar todo o sistema</a:t>
            </a:r>
          </a:p>
          <a:p>
            <a:pPr lvl="1"/>
            <a:r>
              <a:rPr lang="en-US"/>
              <a:t>Pode ser programado inteiro em C e não necessita de hardware especial</a:t>
            </a:r>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41752482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pPr lvl="0"/>
            <a:r>
              <a:rPr lang="en-US"/>
              <a:t>Preempção</a:t>
            </a:r>
          </a:p>
          <a:p>
            <a:pPr lvl="1"/>
            <a:r>
              <a:rPr lang="en-US"/>
              <a:t>Permite ao kernel pausar um processo para executar um segundo sem que as variáveis e fluxo de código do primeiro sejam alteradas.</a:t>
            </a:r>
          </a:p>
          <a:p>
            <a:pPr lvl="1"/>
            <a:r>
              <a:rPr lang="en-US"/>
              <a:t>Necessita de suporte de hardware por interrupções</a:t>
            </a:r>
          </a:p>
          <a:p>
            <a:pPr lvl="1"/>
            <a:r>
              <a:rPr lang="en-US"/>
              <a:t>Só é programado em assembly</a:t>
            </a:r>
          </a:p>
        </p:txBody>
      </p:sp>
      <p:sp>
        <p:nvSpPr>
          <p:cNvPr id="2" name="Título 1"/>
          <p:cNvSpPr txBox="1">
            <a:spLocks noGrp="1"/>
          </p:cNvSpPr>
          <p:nvPr>
            <p:ph type="title"/>
          </p:nvPr>
        </p:nvSpPr>
        <p:spPr/>
        <p:txBody>
          <a:bodyPr/>
          <a:lstStyle/>
          <a:p>
            <a:pPr lvl="0"/>
            <a:r>
              <a:rPr lang="en-US"/>
              <a:t>Kernel</a:t>
            </a:r>
          </a:p>
        </p:txBody>
      </p:sp>
    </p:spTree>
    <p:extLst>
      <p:ext uri="{BB962C8B-B14F-4D97-AF65-F5344CB8AC3E}">
        <p14:creationId xmlns:p14="http://schemas.microsoft.com/office/powerpoint/2010/main" val="21476661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idx="1"/>
          </p:nvPr>
        </p:nvSpPr>
        <p:spPr/>
        <p:txBody>
          <a:bodyPr/>
          <a:lstStyle/>
          <a:p>
            <a:r>
              <a:rPr lang="en-US" dirty="0"/>
              <a:t>O </a:t>
            </a:r>
            <a:r>
              <a:rPr lang="en-US" dirty="0" err="1"/>
              <a:t>código</a:t>
            </a:r>
            <a:r>
              <a:rPr lang="en-US" dirty="0"/>
              <a:t> </a:t>
            </a:r>
            <a:r>
              <a:rPr lang="en-US" dirty="0" err="1"/>
              <a:t>apresentado</a:t>
            </a:r>
            <a:r>
              <a:rPr lang="en-US" dirty="0"/>
              <a:t> </a:t>
            </a:r>
            <a:r>
              <a:rPr lang="en-US" dirty="0" err="1"/>
              <a:t>pode</a:t>
            </a:r>
            <a:r>
              <a:rPr lang="en-US" dirty="0"/>
              <a:t> ser </a:t>
            </a:r>
            <a:r>
              <a:rPr lang="en-US" dirty="0" err="1"/>
              <a:t>compilado</a:t>
            </a:r>
            <a:r>
              <a:rPr lang="en-US" dirty="0"/>
              <a:t> </a:t>
            </a:r>
            <a:r>
              <a:rPr lang="en-US" dirty="0" err="1"/>
              <a:t>em</a:t>
            </a:r>
            <a:r>
              <a:rPr lang="en-US" dirty="0"/>
              <a:t> </a:t>
            </a:r>
            <a:r>
              <a:rPr lang="en-US" dirty="0" err="1"/>
              <a:t>qualquer</a:t>
            </a:r>
            <a:r>
              <a:rPr lang="en-US" dirty="0"/>
              <a:t> </a:t>
            </a:r>
            <a:r>
              <a:rPr lang="en-US" dirty="0" err="1"/>
              <a:t>compilador</a:t>
            </a:r>
            <a:r>
              <a:rPr lang="en-US" dirty="0"/>
              <a:t> C</a:t>
            </a:r>
          </a:p>
          <a:p>
            <a:pPr lvl="0"/>
            <a:r>
              <a:rPr lang="en-US" dirty="0"/>
              <a:t>O kernel é </a:t>
            </a:r>
            <a:r>
              <a:rPr lang="en-US" dirty="0" err="1"/>
              <a:t>composto</a:t>
            </a:r>
            <a:r>
              <a:rPr lang="en-US" dirty="0"/>
              <a:t> por </a:t>
            </a:r>
            <a:r>
              <a:rPr lang="en-US" dirty="0" err="1"/>
              <a:t>três</a:t>
            </a:r>
            <a:r>
              <a:rPr lang="en-US" dirty="0"/>
              <a:t> </a:t>
            </a:r>
            <a:r>
              <a:rPr lang="en-US" dirty="0" err="1"/>
              <a:t>funções</a:t>
            </a:r>
            <a:r>
              <a:rPr lang="en-US" dirty="0"/>
              <a:t>:</a:t>
            </a:r>
          </a:p>
          <a:p>
            <a:pPr lvl="1"/>
            <a:r>
              <a:rPr lang="en-US" dirty="0" err="1"/>
              <a:t>KernelInit</a:t>
            </a:r>
            <a:r>
              <a:rPr lang="en-US" dirty="0"/>
              <a:t>(): </a:t>
            </a:r>
            <a:r>
              <a:rPr lang="en-US" dirty="0" err="1"/>
              <a:t>Inicializa</a:t>
            </a:r>
            <a:r>
              <a:rPr lang="en-US" dirty="0"/>
              <a:t> as </a:t>
            </a:r>
            <a:r>
              <a:rPr lang="en-US" dirty="0" err="1"/>
              <a:t>variáveis</a:t>
            </a:r>
            <a:r>
              <a:rPr lang="en-US" dirty="0"/>
              <a:t> </a:t>
            </a:r>
            <a:r>
              <a:rPr lang="en-US" dirty="0" err="1"/>
              <a:t>internas</a:t>
            </a:r>
            <a:endParaRPr lang="en-US" dirty="0"/>
          </a:p>
          <a:p>
            <a:pPr lvl="1"/>
            <a:r>
              <a:rPr lang="en-US" dirty="0" err="1"/>
              <a:t>KernelAddProc</a:t>
            </a:r>
            <a:r>
              <a:rPr lang="en-US" dirty="0"/>
              <a:t>(): </a:t>
            </a:r>
            <a:r>
              <a:rPr lang="en-US" dirty="0" err="1"/>
              <a:t>Adiciona</a:t>
            </a:r>
            <a:r>
              <a:rPr lang="en-US" dirty="0"/>
              <a:t> </a:t>
            </a:r>
            <a:r>
              <a:rPr lang="en-US" dirty="0" err="1"/>
              <a:t>processos</a:t>
            </a:r>
            <a:r>
              <a:rPr lang="en-US" dirty="0"/>
              <a:t> no pool</a:t>
            </a:r>
          </a:p>
          <a:p>
            <a:pPr lvl="1"/>
            <a:r>
              <a:rPr lang="en-US" dirty="0" err="1"/>
              <a:t>KernelLoop</a:t>
            </a:r>
            <a:r>
              <a:rPr lang="en-US" dirty="0"/>
              <a:t>(): </a:t>
            </a:r>
            <a:r>
              <a:rPr lang="en-US" dirty="0" err="1"/>
              <a:t>Inicializa</a:t>
            </a:r>
            <a:r>
              <a:rPr lang="en-US" dirty="0"/>
              <a:t> o </a:t>
            </a:r>
            <a:r>
              <a:rPr lang="en-US" dirty="0" err="1"/>
              <a:t>gerenciador</a:t>
            </a:r>
            <a:r>
              <a:rPr lang="en-US" dirty="0"/>
              <a:t> de </a:t>
            </a:r>
            <a:r>
              <a:rPr lang="en-US" dirty="0" err="1"/>
              <a:t>processos</a:t>
            </a:r>
            <a:endParaRPr lang="en-US" dirty="0"/>
          </a:p>
          <a:p>
            <a:pPr lvl="2"/>
            <a:r>
              <a:rPr lang="en-US" dirty="0" err="1"/>
              <a:t>Esta</a:t>
            </a:r>
            <a:r>
              <a:rPr lang="en-US" dirty="0"/>
              <a:t> </a:t>
            </a:r>
            <a:r>
              <a:rPr lang="en-US" dirty="0" err="1"/>
              <a:t>função</a:t>
            </a:r>
            <a:r>
              <a:rPr lang="en-US" dirty="0"/>
              <a:t> </a:t>
            </a:r>
            <a:r>
              <a:rPr lang="en-US" dirty="0" err="1"/>
              <a:t>possui</a:t>
            </a:r>
            <a:r>
              <a:rPr lang="en-US" dirty="0"/>
              <a:t> um loop </a:t>
            </a:r>
            <a:r>
              <a:rPr lang="en-US" dirty="0" err="1"/>
              <a:t>infinito</a:t>
            </a:r>
            <a:r>
              <a:rPr lang="en-US" dirty="0"/>
              <a:t> pois </a:t>
            </a:r>
            <a:r>
              <a:rPr lang="en-US" dirty="0" err="1"/>
              <a:t>ela</a:t>
            </a:r>
            <a:r>
              <a:rPr lang="en-US" dirty="0"/>
              <a:t> </a:t>
            </a:r>
            <a:r>
              <a:rPr lang="en-US" dirty="0" err="1"/>
              <a:t>só</a:t>
            </a:r>
            <a:r>
              <a:rPr lang="en-US" dirty="0"/>
              <a:t> </a:t>
            </a:r>
            <a:r>
              <a:rPr lang="en-US" dirty="0" err="1"/>
              <a:t>precisa</a:t>
            </a:r>
            <a:r>
              <a:rPr lang="en-US" dirty="0"/>
              <a:t> </a:t>
            </a:r>
            <a:r>
              <a:rPr lang="en-US" dirty="0" err="1"/>
              <a:t>terminar</a:t>
            </a:r>
            <a:r>
              <a:rPr lang="en-US" dirty="0"/>
              <a:t> </a:t>
            </a:r>
            <a:r>
              <a:rPr lang="en-US" dirty="0" err="1"/>
              <a:t>quando</a:t>
            </a:r>
            <a:r>
              <a:rPr lang="en-US" dirty="0"/>
              <a:t> o </a:t>
            </a:r>
            <a:r>
              <a:rPr lang="en-US" dirty="0" err="1"/>
              <a:t>equipamento</a:t>
            </a:r>
            <a:r>
              <a:rPr lang="en-US" dirty="0"/>
              <a:t>/</a:t>
            </a:r>
            <a:r>
              <a:rPr lang="en-US" dirty="0" err="1"/>
              <a:t>placa</a:t>
            </a:r>
            <a:r>
              <a:rPr lang="en-US" dirty="0"/>
              <a:t> for </a:t>
            </a:r>
            <a:r>
              <a:rPr lang="en-US" dirty="0" err="1"/>
              <a:t>desligado</a:t>
            </a:r>
            <a:r>
              <a:rPr lang="en-US" dirty="0"/>
              <a:t>.</a:t>
            </a:r>
          </a:p>
        </p:txBody>
      </p:sp>
      <p:sp>
        <p:nvSpPr>
          <p:cNvPr id="2" name="Título 1"/>
          <p:cNvSpPr txBox="1">
            <a:spLocks noGrp="1"/>
          </p:cNvSpPr>
          <p:nvPr>
            <p:ph type="title"/>
          </p:nvPr>
        </p:nvSpPr>
        <p:spPr/>
        <p:txBody>
          <a:bodyPr/>
          <a:lstStyle/>
          <a:p>
            <a:pPr lvl="0"/>
            <a:r>
              <a:rPr lang="en-US" dirty="0" err="1"/>
              <a:t>Exemplo</a:t>
            </a:r>
            <a:r>
              <a:rPr lang="en-US" dirty="0"/>
              <a:t> de kernel </a:t>
            </a:r>
            <a:r>
              <a:rPr lang="en-US" dirty="0" err="1"/>
              <a:t>cooperativo</a:t>
            </a:r>
            <a:endParaRPr lang="en-US" dirty="0"/>
          </a:p>
        </p:txBody>
      </p:sp>
    </p:spTree>
    <p:extLst>
      <p:ext uri="{BB962C8B-B14F-4D97-AF65-F5344CB8AC3E}">
        <p14:creationId xmlns:p14="http://schemas.microsoft.com/office/powerpoint/2010/main" val="5338591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008000"/>
                </a:solidFill>
                <a:highlight>
                  <a:srgbClr val="FFFFFF"/>
                </a:highlight>
              </a:rPr>
              <a:t>//return </a:t>
            </a:r>
            <a:r>
              <a:rPr lang="pt-BR" dirty="0" err="1">
                <a:solidFill>
                  <a:srgbClr val="008000"/>
                </a:solidFill>
                <a:highlight>
                  <a:srgbClr val="FFFFFF"/>
                </a:highlight>
              </a:rPr>
              <a:t>code</a:t>
            </a:r>
            <a:endParaRPr lang="pt-BR" dirty="0">
              <a:solidFill>
                <a:srgbClr val="008000"/>
              </a:solidFill>
              <a:highlight>
                <a:srgbClr val="FFFFFF"/>
              </a:highlight>
            </a:endParaRPr>
          </a:p>
          <a:p>
            <a:r>
              <a:rPr lang="pt-BR" dirty="0">
                <a:solidFill>
                  <a:srgbClr val="804000"/>
                </a:solidFill>
                <a:highlight>
                  <a:srgbClr val="FFFFFF"/>
                </a:highlight>
              </a:rPr>
              <a:t>#define SUCCESS   0</a:t>
            </a:r>
          </a:p>
          <a:p>
            <a:r>
              <a:rPr lang="pt-BR" dirty="0">
                <a:solidFill>
                  <a:srgbClr val="804000"/>
                </a:solidFill>
                <a:highlight>
                  <a:srgbClr val="FFFFFF"/>
                </a:highlight>
              </a:rPr>
              <a:t>#define FAIL      1</a:t>
            </a:r>
          </a:p>
          <a:p>
            <a:r>
              <a:rPr lang="pt-BR" dirty="0">
                <a:solidFill>
                  <a:srgbClr val="804000"/>
                </a:solidFill>
                <a:highlight>
                  <a:srgbClr val="FFFFFF"/>
                </a:highlight>
              </a:rPr>
              <a:t>#define REPEAT    2</a:t>
            </a:r>
          </a:p>
          <a:p>
            <a:endParaRPr lang="pt-BR" dirty="0">
              <a:solidFill>
                <a:srgbClr val="000000"/>
              </a:solidFill>
              <a:highlight>
                <a:srgbClr val="FFFFFF"/>
              </a:highlight>
            </a:endParaRPr>
          </a:p>
          <a:p>
            <a:r>
              <a:rPr lang="pt-BR" dirty="0">
                <a:solidFill>
                  <a:srgbClr val="008000"/>
                </a:solidFill>
                <a:highlight>
                  <a:srgbClr val="FFFFFF"/>
                </a:highlight>
              </a:rPr>
              <a:t>//</a:t>
            </a:r>
            <a:r>
              <a:rPr lang="pt-BR" dirty="0" err="1">
                <a:solidFill>
                  <a:srgbClr val="008000"/>
                </a:solidFill>
                <a:highlight>
                  <a:srgbClr val="FFFFFF"/>
                </a:highlight>
              </a:rPr>
              <a:t>function</a:t>
            </a:r>
            <a:r>
              <a:rPr lang="pt-BR" dirty="0">
                <a:solidFill>
                  <a:srgbClr val="008000"/>
                </a:solidFill>
                <a:highlight>
                  <a:srgbClr val="FFFFFF"/>
                </a:highlight>
              </a:rPr>
              <a:t> pointer </a:t>
            </a:r>
            <a:r>
              <a:rPr lang="pt-BR" dirty="0" err="1">
                <a:solidFill>
                  <a:srgbClr val="008000"/>
                </a:solidFill>
                <a:highlight>
                  <a:srgbClr val="FFFFFF"/>
                </a:highlight>
              </a:rPr>
              <a:t>declaration</a:t>
            </a:r>
            <a:endParaRPr lang="pt-BR" dirty="0">
              <a:solidFill>
                <a:srgbClr val="008000"/>
              </a:solidFill>
              <a:highlight>
                <a:srgbClr val="FFFFFF"/>
              </a:highlight>
            </a:endParaRP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a:solidFill>
                  <a:srgbClr val="8000FF"/>
                </a:solidFill>
                <a:highlight>
                  <a:srgbClr val="FFFFFF"/>
                </a:highlight>
              </a:rPr>
              <a:t>char</a:t>
            </a:r>
            <a:r>
              <a:rPr lang="pt-BR" b="1" dirty="0">
                <a:solidFill>
                  <a:srgbClr val="000080"/>
                </a:solidFill>
                <a:highlight>
                  <a:srgbClr val="FFFFFF"/>
                </a:highlight>
              </a:rPr>
              <a:t>(*</a:t>
            </a:r>
            <a:r>
              <a:rPr lang="pt-BR" dirty="0" err="1">
                <a:solidFill>
                  <a:srgbClr val="000000"/>
                </a:solidFill>
                <a:highlight>
                  <a:srgbClr val="FFFFFF"/>
                </a:highlight>
              </a:rPr>
              <a:t>ptrFunc</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a:solidFill>
                  <a:srgbClr val="008000"/>
                </a:solidFill>
                <a:highlight>
                  <a:srgbClr val="FFFFFF"/>
                </a:highlight>
              </a:rPr>
              <a:t>//</a:t>
            </a:r>
            <a:r>
              <a:rPr lang="pt-BR" dirty="0" err="1">
                <a:solidFill>
                  <a:srgbClr val="008000"/>
                </a:solidFill>
                <a:highlight>
                  <a:srgbClr val="FFFFFF"/>
                </a:highlight>
              </a:rPr>
              <a:t>process</a:t>
            </a:r>
            <a:r>
              <a:rPr lang="pt-BR" dirty="0">
                <a:solidFill>
                  <a:srgbClr val="008000"/>
                </a:solidFill>
                <a:highlight>
                  <a:srgbClr val="FFFFFF"/>
                </a:highlight>
              </a:rPr>
              <a:t> </a:t>
            </a:r>
            <a:r>
              <a:rPr lang="pt-BR" dirty="0" err="1">
                <a:solidFill>
                  <a:srgbClr val="008000"/>
                </a:solidFill>
                <a:highlight>
                  <a:srgbClr val="FFFFFF"/>
                </a:highlight>
              </a:rPr>
              <a:t>struct</a:t>
            </a:r>
            <a:endParaRPr lang="pt-BR" dirty="0">
              <a:solidFill>
                <a:srgbClr val="008000"/>
              </a:solidFill>
              <a:highlight>
                <a:srgbClr val="FFFFFF"/>
              </a:highlight>
            </a:endParaRPr>
          </a:p>
          <a:p>
            <a:r>
              <a:rPr lang="pt-BR" b="1" dirty="0" err="1">
                <a:solidFill>
                  <a:srgbClr val="0000FF"/>
                </a:solidFill>
                <a:highlight>
                  <a:srgbClr val="FFFFFF"/>
                </a:highlight>
              </a:rPr>
              <a:t>typedef</a:t>
            </a:r>
            <a:r>
              <a:rPr lang="pt-BR" dirty="0">
                <a:solidFill>
                  <a:srgbClr val="000000"/>
                </a:solidFill>
                <a:highlight>
                  <a:srgbClr val="FFFFFF"/>
                </a:highlight>
              </a:rPr>
              <a:t> </a:t>
            </a:r>
            <a:r>
              <a:rPr lang="pt-BR" dirty="0" err="1">
                <a:solidFill>
                  <a:srgbClr val="8000FF"/>
                </a:solidFill>
                <a:highlight>
                  <a:srgbClr val="FFFFFF"/>
                </a:highlight>
              </a:rPr>
              <a:t>struct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ptrFunc</a:t>
            </a:r>
            <a:r>
              <a:rPr lang="pt-BR" dirty="0">
                <a:solidFill>
                  <a:srgbClr val="000000"/>
                </a:solidFill>
                <a:highlight>
                  <a:srgbClr val="FFFFFF"/>
                </a:highlight>
              </a:rPr>
              <a:t> </a:t>
            </a:r>
            <a:r>
              <a:rPr lang="pt-BR" dirty="0" err="1">
                <a:solidFill>
                  <a:srgbClr val="000000"/>
                </a:solidFill>
                <a:highlight>
                  <a:srgbClr val="FFFFFF"/>
                </a:highlight>
              </a:rPr>
              <a:t>function</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process</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dirty="0" err="1">
                <a:solidFill>
                  <a:srgbClr val="000000"/>
                </a:solidFill>
                <a:highlight>
                  <a:srgbClr val="FFFFFF"/>
                </a:highlight>
              </a:rPr>
              <a:t>process</a:t>
            </a:r>
            <a:r>
              <a:rPr lang="pt-BR" b="1" dirty="0">
                <a:solidFill>
                  <a:srgbClr val="000080"/>
                </a:solidFill>
                <a:highlight>
                  <a:srgbClr val="FFFFFF"/>
                </a:highlight>
              </a:rPr>
              <a:t>*</a:t>
            </a:r>
            <a:r>
              <a:rPr lang="pt-BR" dirty="0">
                <a:solidFill>
                  <a:srgbClr val="000000"/>
                </a:solidFill>
                <a:highlight>
                  <a:srgbClr val="FFFFFF"/>
                </a:highlight>
              </a:rPr>
              <a:t> pool</a:t>
            </a:r>
            <a:r>
              <a:rPr lang="pt-BR" b="1" dirty="0">
                <a:solidFill>
                  <a:srgbClr val="000080"/>
                </a:solidFill>
                <a:highlight>
                  <a:srgbClr val="FFFFFF"/>
                </a:highlight>
              </a:rPr>
              <a:t>[</a:t>
            </a:r>
            <a:r>
              <a:rPr lang="pt-BR" dirty="0">
                <a:solidFill>
                  <a:srgbClr val="000000"/>
                </a:solidFill>
                <a:highlight>
                  <a:srgbClr val="FFFFFF"/>
                </a:highlight>
              </a:rPr>
              <a:t>POOLSIZE</a:t>
            </a:r>
            <a:r>
              <a:rPr lang="pt-BR" b="1" dirty="0">
                <a:solidFill>
                  <a:srgbClr val="000080"/>
                </a:solidFill>
                <a:highlight>
                  <a:srgbClr val="FFFFFF"/>
                </a:highlight>
              </a:rPr>
              <a:t>];</a:t>
            </a:r>
            <a:endParaRPr lang="pt-BR" dirty="0">
              <a:solidFill>
                <a:srgbClr val="FF0000"/>
              </a:solidFill>
            </a:endParaRPr>
          </a:p>
        </p:txBody>
      </p:sp>
      <p:sp>
        <p:nvSpPr>
          <p:cNvPr id="3" name="Título 2">
            <a:extLst>
              <a:ext uri="{FF2B5EF4-FFF2-40B4-BE49-F238E27FC236}">
                <a16:creationId xmlns:a16="http://schemas.microsoft.com/office/drawing/2014/main" id="{600983B6-8EC1-4481-A471-51CD3C77DA0F}"/>
              </a:ext>
            </a:extLst>
          </p:cNvPr>
          <p:cNvSpPr>
            <a:spLocks noGrp="1"/>
          </p:cNvSpPr>
          <p:nvPr>
            <p:ph type="title"/>
          </p:nvPr>
        </p:nvSpPr>
        <p:spPr/>
        <p:txBody>
          <a:bodyPr/>
          <a:lstStyle/>
          <a:p>
            <a:r>
              <a:rPr lang="pt-BR" dirty="0"/>
              <a:t>Definições básicas</a:t>
            </a:r>
          </a:p>
        </p:txBody>
      </p:sp>
    </p:spTree>
    <p:extLst>
      <p:ext uri="{BB962C8B-B14F-4D97-AF65-F5344CB8AC3E}">
        <p14:creationId xmlns:p14="http://schemas.microsoft.com/office/powerpoint/2010/main" val="30601388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8000FF"/>
                </a:solidFill>
                <a:highlight>
                  <a:srgbClr val="FFFFFF"/>
                </a:highlight>
              </a:rPr>
              <a:t>char</a:t>
            </a:r>
            <a:r>
              <a:rPr lang="pt-BR" dirty="0">
                <a:solidFill>
                  <a:srgbClr val="000000"/>
                </a:solidFill>
                <a:highlight>
                  <a:srgbClr val="FFFFFF"/>
                </a:highlight>
              </a:rPr>
              <a:t> </a:t>
            </a:r>
            <a:r>
              <a:rPr lang="pt-BR" dirty="0" err="1">
                <a:solidFill>
                  <a:srgbClr val="000000"/>
                </a:solidFill>
                <a:highlight>
                  <a:srgbClr val="FFFFFF"/>
                </a:highlight>
              </a:rPr>
              <a:t>kernelInit</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fim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return</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8000FF"/>
                </a:solidFill>
                <a:highlight>
                  <a:srgbClr val="FFFFFF"/>
                </a:highlight>
              </a:rPr>
              <a:t>char</a:t>
            </a:r>
            <a:r>
              <a:rPr lang="pt-BR" dirty="0">
                <a:solidFill>
                  <a:srgbClr val="000000"/>
                </a:solidFill>
                <a:highlight>
                  <a:srgbClr val="FFFFFF"/>
                </a:highlight>
              </a:rPr>
              <a:t> </a:t>
            </a:r>
            <a:r>
              <a:rPr lang="pt-BR" dirty="0" err="1">
                <a:solidFill>
                  <a:srgbClr val="000000"/>
                </a:solidFill>
                <a:highlight>
                  <a:srgbClr val="FFFFFF"/>
                </a:highlight>
              </a:rPr>
              <a:t>kernelAddProc</a:t>
            </a:r>
            <a:r>
              <a:rPr lang="pt-BR" b="1" dirty="0">
                <a:solidFill>
                  <a:srgbClr val="000080"/>
                </a:solidFill>
                <a:highlight>
                  <a:srgbClr val="FFFFFF"/>
                </a:highlight>
              </a:rPr>
              <a:t>(</a:t>
            </a:r>
            <a:r>
              <a:rPr lang="pt-BR" dirty="0" err="1">
                <a:solidFill>
                  <a:srgbClr val="000000"/>
                </a:solidFill>
                <a:highlight>
                  <a:srgbClr val="FFFFFF"/>
                </a:highlight>
              </a:rPr>
              <a:t>process</a:t>
            </a:r>
            <a:r>
              <a:rPr lang="pt-BR" dirty="0">
                <a:solidFill>
                  <a:srgbClr val="000000"/>
                </a:solidFill>
                <a:highlight>
                  <a:srgbClr val="FFFFFF"/>
                </a:highlight>
              </a:rPr>
              <a:t> </a:t>
            </a:r>
            <a:r>
              <a:rPr lang="pt-BR" dirty="0" err="1">
                <a:solidFill>
                  <a:srgbClr val="000000"/>
                </a:solidFill>
                <a:highlight>
                  <a:srgbClr val="FFFFFF"/>
                </a:highlight>
              </a:rPr>
              <a:t>newProc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8000"/>
                </a:solidFill>
                <a:highlight>
                  <a:srgbClr val="FFFFFF"/>
                </a:highlight>
              </a:rPr>
              <a:t>  //</a:t>
            </a:r>
            <a:r>
              <a:rPr lang="pt-BR" dirty="0" err="1">
                <a:solidFill>
                  <a:srgbClr val="008000"/>
                </a:solidFill>
                <a:highlight>
                  <a:srgbClr val="FFFFFF"/>
                </a:highlight>
              </a:rPr>
              <a:t>checking</a:t>
            </a:r>
            <a:r>
              <a:rPr lang="pt-BR" dirty="0">
                <a:solidFill>
                  <a:srgbClr val="008000"/>
                </a:solidFill>
                <a:highlight>
                  <a:srgbClr val="FFFFFF"/>
                </a:highlight>
              </a:rPr>
              <a:t> for </a:t>
            </a:r>
            <a:r>
              <a:rPr lang="pt-BR" dirty="0" err="1">
                <a:solidFill>
                  <a:srgbClr val="008000"/>
                </a:solidFill>
                <a:highlight>
                  <a:srgbClr val="FFFFFF"/>
                </a:highlight>
              </a:rPr>
              <a:t>free</a:t>
            </a:r>
            <a:r>
              <a:rPr lang="pt-BR" dirty="0">
                <a:solidFill>
                  <a:srgbClr val="008000"/>
                </a:solidFill>
                <a:highlight>
                  <a:srgbClr val="FFFFFF"/>
                </a:highlight>
              </a:rPr>
              <a:t> </a:t>
            </a:r>
            <a:r>
              <a:rPr lang="pt-BR" dirty="0" err="1">
                <a:solidFill>
                  <a:srgbClr val="008000"/>
                </a:solidFill>
                <a:highlight>
                  <a:srgbClr val="FFFFFF"/>
                </a:highlight>
              </a:rPr>
              <a:t>space</a:t>
            </a:r>
            <a:endParaRPr lang="pt-BR" dirty="0">
              <a:solidFill>
                <a:srgbClr val="008000"/>
              </a:solidFill>
              <a:highlight>
                <a:srgbClr val="FFFFFF"/>
              </a:highlight>
            </a:endParaRPr>
          </a:p>
          <a:p>
            <a:r>
              <a:rPr lang="pt-BR" b="1" dirty="0">
                <a:solidFill>
                  <a:srgbClr val="0000FF"/>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POOL_SIZE</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ini</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pool</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err="1">
                <a:solidFill>
                  <a:srgbClr val="000000"/>
                </a:solidFill>
                <a:highlight>
                  <a:srgbClr val="FFFFFF"/>
                </a:highlight>
              </a:rPr>
              <a:t>newProc</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fim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fim</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POOL_SIZE</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return</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  }</a:t>
            </a:r>
            <a:endParaRPr lang="pt-BR" dirty="0">
              <a:solidFill>
                <a:srgbClr val="000000"/>
              </a:solidFill>
              <a:highlight>
                <a:srgbClr val="FFFFFF"/>
              </a:highlight>
            </a:endParaRPr>
          </a:p>
          <a:p>
            <a:r>
              <a:rPr lang="pt-BR" b="1" dirty="0">
                <a:solidFill>
                  <a:srgbClr val="0000FF"/>
                </a:solidFill>
                <a:highlight>
                  <a:srgbClr val="FFFFFF"/>
                </a:highlight>
              </a:rPr>
              <a:t>  return</a:t>
            </a:r>
            <a:r>
              <a:rPr lang="pt-BR" dirty="0">
                <a:solidFill>
                  <a:srgbClr val="000000"/>
                </a:solidFill>
                <a:highlight>
                  <a:srgbClr val="FFFFFF"/>
                </a:highlight>
              </a:rPr>
              <a:t> FAIL</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solidFill>
                <a:srgbClr val="000000"/>
              </a:solidFill>
              <a:highlight>
                <a:srgbClr val="FFFFFF"/>
              </a:highlight>
            </a:endParaRPr>
          </a:p>
        </p:txBody>
      </p:sp>
      <p:sp>
        <p:nvSpPr>
          <p:cNvPr id="3" name="Título 2">
            <a:extLst>
              <a:ext uri="{FF2B5EF4-FFF2-40B4-BE49-F238E27FC236}">
                <a16:creationId xmlns:a16="http://schemas.microsoft.com/office/drawing/2014/main" id="{31324523-CA5A-4FCC-9A8D-BF57A769A507}"/>
              </a:ext>
            </a:extLst>
          </p:cNvPr>
          <p:cNvSpPr>
            <a:spLocks noGrp="1"/>
          </p:cNvSpPr>
          <p:nvPr>
            <p:ph type="title"/>
          </p:nvPr>
        </p:nvSpPr>
        <p:spPr/>
        <p:txBody>
          <a:bodyPr/>
          <a:lstStyle/>
          <a:p>
            <a:r>
              <a:rPr lang="pt-BR" dirty="0"/>
              <a:t>Gestão do kernel</a:t>
            </a:r>
          </a:p>
        </p:txBody>
      </p:sp>
    </p:spTree>
    <p:extLst>
      <p:ext uri="{BB962C8B-B14F-4D97-AF65-F5344CB8AC3E}">
        <p14:creationId xmlns:p14="http://schemas.microsoft.com/office/powerpoint/2010/main" val="3937919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8000FF"/>
                </a:solidFill>
                <a:highlight>
                  <a:srgbClr val="FFFFFF"/>
                </a:highlight>
              </a:rPr>
              <a:t>void</a:t>
            </a:r>
            <a:r>
              <a:rPr lang="pt-BR" dirty="0">
                <a:solidFill>
                  <a:srgbClr val="000000"/>
                </a:solidFill>
                <a:highlight>
                  <a:srgbClr val="FFFFFF"/>
                </a:highlight>
              </a:rPr>
              <a:t> </a:t>
            </a:r>
            <a:r>
              <a:rPr lang="pt-BR" dirty="0" err="1">
                <a:solidFill>
                  <a:srgbClr val="000000"/>
                </a:solidFill>
                <a:highlight>
                  <a:srgbClr val="FFFFFF"/>
                </a:highlight>
              </a:rPr>
              <a:t>kernelLoop</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8000FF"/>
                </a:solidFill>
                <a:highlight>
                  <a:srgbClr val="FFFFFF"/>
                </a:highlight>
              </a:rPr>
              <a:t>  int</a:t>
            </a:r>
            <a:r>
              <a:rPr lang="pt-BR" dirty="0">
                <a:solidFill>
                  <a:srgbClr val="000000"/>
                </a:solidFill>
                <a:highlight>
                  <a:srgbClr val="FFFFFF"/>
                </a:highlight>
              </a:rPr>
              <a:t> i</a:t>
            </a:r>
            <a:r>
              <a:rPr lang="pt-BR" b="1" dirty="0">
                <a:solidFill>
                  <a:srgbClr val="000080"/>
                </a:solidFill>
                <a:highlight>
                  <a:srgbClr val="FFFFFF"/>
                </a:highlight>
              </a:rPr>
              <a:t>=</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8000FF"/>
                </a:solidFill>
                <a:highlight>
                  <a:srgbClr val="FFFFFF"/>
                </a:highlight>
              </a:rPr>
              <a:t>  </a:t>
            </a:r>
            <a:r>
              <a:rPr lang="pt-BR" b="1" dirty="0">
                <a:solidFill>
                  <a:srgbClr val="0000FF"/>
                </a:solidFill>
                <a:highlight>
                  <a:srgbClr val="FFFFFF"/>
                </a:highlight>
              </a:rPr>
              <a:t>for</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//Do we have any process to execute?</a:t>
            </a:r>
          </a:p>
          <a:p>
            <a:r>
              <a:rPr lang="en-US" b="1" dirty="0">
                <a:solidFill>
                  <a:srgbClr val="008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fim</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a:t>
            </a:r>
            <a:r>
              <a:rPr lang="pt-BR" dirty="0" err="1">
                <a:solidFill>
                  <a:srgbClr val="808080"/>
                </a:solidFill>
                <a:highlight>
                  <a:srgbClr val="FFFFFF"/>
                </a:highlight>
              </a:rPr>
              <a:t>Ite</a:t>
            </a:r>
            <a:r>
              <a:rPr lang="pt-BR" dirty="0">
                <a:solidFill>
                  <a:srgbClr val="808080"/>
                </a:solidFill>
                <a:highlight>
                  <a:srgbClr val="FFFFFF"/>
                </a:highlight>
              </a:rPr>
              <a:t>. %d, Slot. %d: "</a:t>
            </a:r>
            <a:r>
              <a:rPr lang="pt-BR" b="1" dirty="0">
                <a:solidFill>
                  <a:srgbClr val="000080"/>
                </a:solidFill>
                <a:highlight>
                  <a:srgbClr val="FFFFFF"/>
                </a:highlight>
              </a:rPr>
              <a:t>,</a:t>
            </a:r>
            <a:r>
              <a:rPr lang="pt-BR" dirty="0">
                <a:solidFill>
                  <a:srgbClr val="000000"/>
                </a:solidFill>
                <a:highlight>
                  <a:srgbClr val="FFFFFF"/>
                </a:highlight>
              </a:rPr>
              <a:t> i</a:t>
            </a:r>
            <a:r>
              <a:rPr lang="pt-BR" b="1" dirty="0">
                <a:solidFill>
                  <a:srgbClr val="000080"/>
                </a:solidFill>
                <a:highlight>
                  <a:srgbClr val="FFFFFF"/>
                </a:highlight>
              </a:rPr>
              <a:t>,</a:t>
            </a:r>
            <a:r>
              <a:rPr lang="pt-BR" dirty="0">
                <a:solidFill>
                  <a:srgbClr val="000000"/>
                </a:solidFill>
                <a:highlight>
                  <a:srgbClr val="FFFFFF"/>
                </a:highlight>
              </a:rPr>
              <a:t> start</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//check if there is need to reschedule</a:t>
            </a: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pool</a:t>
            </a:r>
            <a:r>
              <a:rPr lang="pt-BR" b="1" dirty="0">
                <a:solidFill>
                  <a:srgbClr val="000080"/>
                </a:solidFill>
                <a:highlight>
                  <a:srgbClr val="FFFFFF"/>
                </a:highlight>
              </a:rPr>
              <a:t>[</a:t>
            </a:r>
            <a:r>
              <a:rPr lang="pt-BR" dirty="0">
                <a:solidFill>
                  <a:srgbClr val="000000"/>
                </a:solidFill>
                <a:highlight>
                  <a:srgbClr val="FFFFFF"/>
                </a:highlight>
              </a:rPr>
              <a:t>start</a:t>
            </a:r>
            <a:r>
              <a:rPr lang="pt-BR" b="1" dirty="0">
                <a:solidFill>
                  <a:srgbClr val="000080"/>
                </a:solidFill>
                <a:highlight>
                  <a:srgbClr val="FFFFFF"/>
                </a:highlight>
              </a:rPr>
              <a:t>]-&gt;</a:t>
            </a:r>
            <a:r>
              <a:rPr lang="pt-BR" dirty="0" err="1">
                <a:solidFill>
                  <a:srgbClr val="000000"/>
                </a:solidFill>
                <a:highlight>
                  <a:srgbClr val="FFFFFF"/>
                </a:highlight>
              </a:rPr>
              <a:t>Func</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REPEAT</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kernelAddProc</a:t>
            </a:r>
            <a:r>
              <a:rPr lang="pt-BR" b="1" dirty="0">
                <a:solidFill>
                  <a:srgbClr val="000080"/>
                </a:solidFill>
                <a:highlight>
                  <a:srgbClr val="FFFFFF"/>
                </a:highlight>
              </a:rPr>
              <a:t>(</a:t>
            </a:r>
            <a:r>
              <a:rPr lang="pt-BR" dirty="0">
                <a:solidFill>
                  <a:srgbClr val="000000"/>
                </a:solidFill>
                <a:highlight>
                  <a:srgbClr val="FFFFFF"/>
                </a:highlight>
              </a:rPr>
              <a:t>pool</a:t>
            </a:r>
            <a:r>
              <a:rPr lang="pt-BR" b="1" dirty="0">
                <a:solidFill>
                  <a:srgbClr val="000080"/>
                </a:solidFill>
                <a:highlight>
                  <a:srgbClr val="FFFFFF"/>
                </a:highlight>
              </a:rPr>
              <a:t>[</a:t>
            </a:r>
            <a:r>
              <a:rPr lang="pt-BR" dirty="0" err="1">
                <a:solidFill>
                  <a:srgbClr val="000000"/>
                </a:solidFill>
                <a:highlight>
                  <a:srgbClr val="FFFFFF"/>
                </a:highlight>
              </a:rPr>
              <a:t>ini</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      }</a:t>
            </a:r>
            <a:endParaRPr lang="pt-BR" dirty="0">
              <a:solidFill>
                <a:srgbClr val="000000"/>
              </a:solidFill>
              <a:highlight>
                <a:srgbClr val="FFFFFF"/>
              </a:highlight>
            </a:endParaRPr>
          </a:p>
          <a:p>
            <a:r>
              <a:rPr lang="en-US" dirty="0">
                <a:solidFill>
                  <a:srgbClr val="008000"/>
                </a:solidFill>
                <a:highlight>
                  <a:srgbClr val="FFFFFF"/>
                </a:highlight>
              </a:rPr>
              <a:t>      //prepare to get the next process;</a:t>
            </a:r>
          </a:p>
          <a:p>
            <a:r>
              <a:rPr lang="pt-BR" dirty="0">
                <a:solidFill>
                  <a:srgbClr val="000000"/>
                </a:solidFill>
                <a:highlight>
                  <a:srgbClr val="FFFFFF"/>
                </a:highlight>
              </a:rPr>
              <a:t>      </a:t>
            </a:r>
            <a:r>
              <a:rPr lang="pt-BR" dirty="0" err="1">
                <a:solidFill>
                  <a:srgbClr val="000000"/>
                </a:solidFill>
                <a:highlight>
                  <a:srgbClr val="FFFFFF"/>
                </a:highlight>
              </a:rPr>
              <a:t>ini</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ini</a:t>
            </a:r>
            <a:r>
              <a:rPr lang="pt-BR" b="1" dirty="0">
                <a:solidFill>
                  <a:srgbClr val="000080"/>
                </a:solidFill>
                <a:highlight>
                  <a:srgbClr val="FFFFFF"/>
                </a:highlight>
              </a:rPr>
              <a:t>+</a:t>
            </a:r>
            <a:r>
              <a:rPr lang="pt-BR" dirty="0">
                <a:solidFill>
                  <a:srgbClr val="FF8000"/>
                </a:solidFill>
                <a:highlight>
                  <a:srgbClr val="FFFFFF"/>
                </a:highlight>
              </a:rPr>
              <a:t>1</a:t>
            </a:r>
            <a:r>
              <a:rPr lang="pt-BR" b="1" dirty="0">
                <a:solidFill>
                  <a:srgbClr val="000080"/>
                </a:solidFill>
                <a:highlight>
                  <a:srgbClr val="FFFFFF"/>
                </a:highlight>
              </a:rPr>
              <a:t>)%</a:t>
            </a:r>
            <a:r>
              <a:rPr lang="pt-BR" dirty="0">
                <a:solidFill>
                  <a:srgbClr val="000000"/>
                </a:solidFill>
                <a:highlight>
                  <a:srgbClr val="FFFFFF"/>
                </a:highlight>
              </a:rPr>
              <a:t>POOL_SIZE</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    }</a:t>
            </a:r>
            <a:endParaRPr lang="pt-BR" dirty="0">
              <a:solidFill>
                <a:srgbClr val="000000"/>
              </a:solidFill>
              <a:highlight>
                <a:srgbClr val="FFFFFF"/>
              </a:highlight>
            </a:endParaRPr>
          </a:p>
          <a:p>
            <a:r>
              <a:rPr lang="pt-BR" b="1" dirty="0">
                <a:solidFill>
                  <a:srgbClr val="000080"/>
                </a:solidFill>
                <a:highlight>
                  <a:srgbClr val="FFFFFF"/>
                </a:highlight>
              </a:rPr>
              <a:t>  }</a:t>
            </a:r>
            <a:endParaRPr lang="pt-BR" dirty="0">
              <a:solidFill>
                <a:srgbClr val="000000"/>
              </a:solidFill>
              <a:highlight>
                <a:srgbClr val="FFFFFF"/>
              </a:highlight>
            </a:endParaRPr>
          </a:p>
          <a:p>
            <a:r>
              <a:rPr lang="pt-BR" b="1" dirty="0">
                <a:solidFill>
                  <a:srgbClr val="000080"/>
                </a:solidFill>
                <a:highlight>
                  <a:srgbClr val="FFFFFF"/>
                </a:highlight>
              </a:rPr>
              <a:t>}</a:t>
            </a:r>
          </a:p>
        </p:txBody>
      </p:sp>
      <p:sp>
        <p:nvSpPr>
          <p:cNvPr id="3" name="Título 2">
            <a:extLst>
              <a:ext uri="{FF2B5EF4-FFF2-40B4-BE49-F238E27FC236}">
                <a16:creationId xmlns:a16="http://schemas.microsoft.com/office/drawing/2014/main" id="{D008708C-1D3C-43C3-A565-6A30536EBAB1}"/>
              </a:ext>
            </a:extLst>
          </p:cNvPr>
          <p:cNvSpPr>
            <a:spLocks noGrp="1"/>
          </p:cNvSpPr>
          <p:nvPr>
            <p:ph type="title"/>
          </p:nvPr>
        </p:nvSpPr>
        <p:spPr/>
        <p:txBody>
          <a:bodyPr/>
          <a:lstStyle/>
          <a:p>
            <a:r>
              <a:rPr lang="pt-BR" dirty="0"/>
              <a:t>O kernel</a:t>
            </a:r>
            <a:br>
              <a:rPr lang="pt-BR" dirty="0"/>
            </a:br>
            <a:endParaRPr lang="pt-BR" dirty="0"/>
          </a:p>
        </p:txBody>
      </p:sp>
    </p:spTree>
    <p:extLst>
      <p:ext uri="{BB962C8B-B14F-4D97-AF65-F5344CB8AC3E}">
        <p14:creationId xmlns:p14="http://schemas.microsoft.com/office/powerpoint/2010/main" val="3762781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3"/>
          </p:nvPr>
        </p:nvSpPr>
        <p:spPr/>
        <p:txBody>
          <a:bodyPr/>
          <a:lstStyle/>
          <a:p>
            <a:r>
              <a:rPr lang="pt-BR" dirty="0">
                <a:solidFill>
                  <a:srgbClr val="8000FF"/>
                </a:solidFill>
                <a:highlight>
                  <a:srgbClr val="FFFFFF"/>
                </a:highlight>
              </a:rPr>
              <a:t>void</a:t>
            </a:r>
            <a:r>
              <a:rPr lang="pt-BR" dirty="0">
                <a:solidFill>
                  <a:srgbClr val="000000"/>
                </a:solidFill>
                <a:highlight>
                  <a:srgbClr val="FFFFFF"/>
                </a:highlight>
              </a:rPr>
              <a:t> tst1</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a:t>
            </a:r>
            <a:r>
              <a:rPr lang="pt-BR" dirty="0" err="1">
                <a:solidFill>
                  <a:srgbClr val="808080"/>
                </a:solidFill>
                <a:highlight>
                  <a:srgbClr val="FFFFFF"/>
                </a:highlight>
              </a:rPr>
              <a:t>Process</a:t>
            </a:r>
            <a:r>
              <a:rPr lang="pt-BR" dirty="0">
                <a:solidFill>
                  <a:srgbClr val="808080"/>
                </a:solidFill>
                <a:highlight>
                  <a:srgbClr val="FFFFFF"/>
                </a:highlight>
              </a:rPr>
              <a:t> 1\n"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REPEAT</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tst2</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a:t>
            </a:r>
            <a:r>
              <a:rPr lang="pt-BR" dirty="0" err="1">
                <a:solidFill>
                  <a:srgbClr val="808080"/>
                </a:solidFill>
                <a:highlight>
                  <a:srgbClr val="FFFFFF"/>
                </a:highlight>
              </a:rPr>
              <a:t>Process</a:t>
            </a:r>
            <a:r>
              <a:rPr lang="pt-BR" dirty="0">
                <a:solidFill>
                  <a:srgbClr val="808080"/>
                </a:solidFill>
                <a:highlight>
                  <a:srgbClr val="FFFFFF"/>
                </a:highlight>
              </a:rPr>
              <a:t> 2\n"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p>
          <a:p>
            <a:endParaRPr lang="pt-BR" dirty="0">
              <a:solidFill>
                <a:srgbClr val="000000"/>
              </a:solidFill>
              <a:highlight>
                <a:srgbClr val="FFFFFF"/>
              </a:highlight>
            </a:endParaRPr>
          </a:p>
          <a:p>
            <a:r>
              <a:rPr lang="pt-BR" dirty="0">
                <a:solidFill>
                  <a:srgbClr val="8000FF"/>
                </a:solidFill>
                <a:highlight>
                  <a:srgbClr val="FFFFFF"/>
                </a:highlight>
              </a:rPr>
              <a:t>void</a:t>
            </a:r>
            <a:r>
              <a:rPr lang="pt-BR" dirty="0">
                <a:solidFill>
                  <a:srgbClr val="000000"/>
                </a:solidFill>
                <a:highlight>
                  <a:srgbClr val="FFFFFF"/>
                </a:highlight>
              </a:rPr>
              <a:t> tst3</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a:t>
            </a:r>
            <a:r>
              <a:rPr lang="pt-BR" dirty="0" err="1">
                <a:solidFill>
                  <a:srgbClr val="808080"/>
                </a:solidFill>
                <a:highlight>
                  <a:srgbClr val="FFFFFF"/>
                </a:highlight>
              </a:rPr>
              <a:t>Process</a:t>
            </a:r>
            <a:r>
              <a:rPr lang="pt-BR" dirty="0">
                <a:solidFill>
                  <a:srgbClr val="808080"/>
                </a:solidFill>
                <a:highlight>
                  <a:srgbClr val="FFFFFF"/>
                </a:highlight>
              </a:rPr>
              <a:t> 3\n"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REPEAT</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DF0C3598-FE16-4DA1-9377-1BE9EB495CAB}"/>
              </a:ext>
            </a:extLst>
          </p:cNvPr>
          <p:cNvSpPr>
            <a:spLocks noGrp="1"/>
          </p:cNvSpPr>
          <p:nvPr>
            <p:ph type="title"/>
          </p:nvPr>
        </p:nvSpPr>
        <p:spPr/>
        <p:txBody>
          <a:bodyPr/>
          <a:lstStyle/>
          <a:p>
            <a:r>
              <a:rPr lang="pt-BR" dirty="0"/>
              <a:t>Funções</a:t>
            </a:r>
          </a:p>
        </p:txBody>
      </p:sp>
    </p:spTree>
    <p:extLst>
      <p:ext uri="{BB962C8B-B14F-4D97-AF65-F5344CB8AC3E}">
        <p14:creationId xmlns:p14="http://schemas.microsoft.com/office/powerpoint/2010/main" val="7238623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r>
              <a:rPr lang="pt-BR" dirty="0">
                <a:solidFill>
                  <a:srgbClr val="8000FF"/>
                </a:solidFill>
                <a:highlight>
                  <a:srgbClr val="FFFFFF"/>
                </a:highlight>
              </a:rPr>
              <a:t>void</a:t>
            </a:r>
            <a:r>
              <a:rPr lang="pt-BR" dirty="0">
                <a:solidFill>
                  <a:srgbClr val="000000"/>
                </a:solidFill>
                <a:highlight>
                  <a:srgbClr val="FFFFFF"/>
                </a:highlight>
              </a:rPr>
              <a:t> main</a:t>
            </a:r>
            <a:r>
              <a:rPr lang="pt-BR" b="1" dirty="0">
                <a:solidFill>
                  <a:srgbClr val="000080"/>
                </a:solidFill>
                <a:highlight>
                  <a:srgbClr val="FFFFFF"/>
                </a:highlight>
              </a:rPr>
              <a:t>(</a:t>
            </a:r>
            <a:r>
              <a:rPr lang="pt-BR" dirty="0">
                <a:solidFill>
                  <a:srgbClr val="8000FF"/>
                </a:solidFill>
                <a:highlight>
                  <a:srgbClr val="FFFFFF"/>
                </a:highlight>
              </a:rPr>
              <a:t>void</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a:solidFill>
                  <a:srgbClr val="008000"/>
                </a:solidFill>
                <a:highlight>
                  <a:srgbClr val="FFFFFF"/>
                </a:highlight>
              </a:rPr>
              <a:t>//</a:t>
            </a:r>
            <a:r>
              <a:rPr lang="pt-BR" dirty="0" err="1">
                <a:solidFill>
                  <a:srgbClr val="008000"/>
                </a:solidFill>
                <a:highlight>
                  <a:srgbClr val="FFFFFF"/>
                </a:highlight>
              </a:rPr>
              <a:t>declaring</a:t>
            </a:r>
            <a:r>
              <a:rPr lang="pt-BR" dirty="0">
                <a:solidFill>
                  <a:srgbClr val="008000"/>
                </a:solidFill>
                <a:highlight>
                  <a:srgbClr val="FFFFFF"/>
                </a:highlight>
              </a:rPr>
              <a:t> </a:t>
            </a:r>
            <a:r>
              <a:rPr lang="pt-BR" dirty="0" err="1">
                <a:solidFill>
                  <a:srgbClr val="008000"/>
                </a:solidFill>
                <a:highlight>
                  <a:srgbClr val="FFFFFF"/>
                </a:highlight>
              </a:rPr>
              <a:t>the</a:t>
            </a:r>
            <a:r>
              <a:rPr lang="pt-BR" dirty="0">
                <a:solidFill>
                  <a:srgbClr val="008000"/>
                </a:solidFill>
                <a:highlight>
                  <a:srgbClr val="FFFFFF"/>
                </a:highlight>
              </a:rPr>
              <a:t> processes</a:t>
            </a:r>
          </a:p>
          <a:p>
            <a:r>
              <a:rPr lang="pt-BR" dirty="0">
                <a:solidFill>
                  <a:srgbClr val="000000"/>
                </a:solidFill>
                <a:highlight>
                  <a:srgbClr val="FFFFFF"/>
                </a:highlight>
              </a:rPr>
              <a:t>  </a:t>
            </a:r>
            <a:r>
              <a:rPr lang="pt-BR" dirty="0" err="1">
                <a:solidFill>
                  <a:srgbClr val="000000"/>
                </a:solidFill>
                <a:highlight>
                  <a:srgbClr val="FFFFFF"/>
                </a:highlight>
              </a:rPr>
              <a:t>process</a:t>
            </a:r>
            <a:r>
              <a:rPr lang="pt-BR" dirty="0">
                <a:solidFill>
                  <a:srgbClr val="000000"/>
                </a:solidFill>
                <a:highlight>
                  <a:srgbClr val="FFFFFF"/>
                </a:highlight>
              </a:rPr>
              <a:t> p1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tst1</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process</a:t>
            </a:r>
            <a:r>
              <a:rPr lang="pt-BR" dirty="0">
                <a:solidFill>
                  <a:srgbClr val="000000"/>
                </a:solidFill>
                <a:highlight>
                  <a:srgbClr val="FFFFFF"/>
                </a:highlight>
              </a:rPr>
              <a:t> p2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tst2</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process</a:t>
            </a:r>
            <a:r>
              <a:rPr lang="pt-BR" dirty="0">
                <a:solidFill>
                  <a:srgbClr val="000000"/>
                </a:solidFill>
                <a:highlight>
                  <a:srgbClr val="FFFFFF"/>
                </a:highlight>
              </a:rPr>
              <a:t> p3 </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tst3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kernelInit</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//Test if the process was added successfully</a:t>
            </a:r>
          </a:p>
          <a:p>
            <a:r>
              <a:rPr lang="pt-BR" b="1" dirty="0">
                <a:solidFill>
                  <a:srgbClr val="0000FF"/>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kernelAddProc</a:t>
            </a:r>
            <a:r>
              <a:rPr lang="pt-BR" b="1" dirty="0">
                <a:solidFill>
                  <a:srgbClr val="000080"/>
                </a:solidFill>
                <a:highlight>
                  <a:srgbClr val="FFFFFF"/>
                </a:highlight>
              </a:rPr>
              <a:t>(</a:t>
            </a:r>
            <a:r>
              <a:rPr lang="pt-BR" dirty="0">
                <a:solidFill>
                  <a:srgbClr val="000000"/>
                </a:solidFill>
                <a:highlight>
                  <a:srgbClr val="FFFFFF"/>
                </a:highlight>
              </a:rPr>
              <a:t>p1</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"1st </a:t>
            </a:r>
            <a:r>
              <a:rPr lang="pt-BR" dirty="0" err="1">
                <a:solidFill>
                  <a:srgbClr val="808080"/>
                </a:solidFill>
                <a:highlight>
                  <a:srgbClr val="FFFFFF"/>
                </a:highlight>
              </a:rPr>
              <a:t>process</a:t>
            </a:r>
            <a:r>
              <a:rPr lang="pt-BR" dirty="0">
                <a:solidFill>
                  <a:srgbClr val="808080"/>
                </a:solidFill>
                <a:highlight>
                  <a:srgbClr val="FFFFFF"/>
                </a:highlight>
              </a:rPr>
              <a:t> </a:t>
            </a:r>
            <a:r>
              <a:rPr lang="pt-BR" dirty="0" err="1">
                <a:solidFill>
                  <a:srgbClr val="808080"/>
                </a:solidFill>
                <a:highlight>
                  <a:srgbClr val="FFFFFF"/>
                </a:highlight>
              </a:rPr>
              <a:t>added</a:t>
            </a:r>
            <a:r>
              <a:rPr lang="pt-BR" dirty="0">
                <a:solidFill>
                  <a:srgbClr val="808080"/>
                </a:solidFill>
                <a:highlight>
                  <a:srgbClr val="FFFFFF"/>
                </a:highlight>
              </a:rPr>
              <a:t>\n"</a:t>
            </a:r>
            <a:r>
              <a:rPr lang="pt-BR" b="1" dirty="0">
                <a:solidFill>
                  <a:srgbClr val="000080"/>
                </a:solidFill>
                <a:highlight>
                  <a:srgbClr val="FFFFFF"/>
                </a:highlight>
              </a:rPr>
              <a:t>);</a:t>
            </a:r>
          </a:p>
          <a:p>
            <a:r>
              <a:rPr lang="pt-BR" b="1" dirty="0">
                <a:solidFill>
                  <a:srgbClr val="00008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kernelAddProc</a:t>
            </a:r>
            <a:r>
              <a:rPr lang="pt-BR" b="1" dirty="0">
                <a:solidFill>
                  <a:srgbClr val="000080"/>
                </a:solidFill>
                <a:highlight>
                  <a:srgbClr val="FFFFFF"/>
                </a:highlight>
              </a:rPr>
              <a:t>(</a:t>
            </a:r>
            <a:r>
              <a:rPr lang="pt-BR" dirty="0">
                <a:solidFill>
                  <a:srgbClr val="000000"/>
                </a:solidFill>
                <a:highlight>
                  <a:srgbClr val="FFFFFF"/>
                </a:highlight>
              </a:rPr>
              <a:t>p2</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"2nd </a:t>
            </a:r>
            <a:r>
              <a:rPr lang="pt-BR" dirty="0" err="1">
                <a:solidFill>
                  <a:srgbClr val="808080"/>
                </a:solidFill>
                <a:highlight>
                  <a:srgbClr val="FFFFFF"/>
                </a:highlight>
              </a:rPr>
              <a:t>process</a:t>
            </a:r>
            <a:r>
              <a:rPr lang="pt-BR" dirty="0">
                <a:solidFill>
                  <a:srgbClr val="808080"/>
                </a:solidFill>
                <a:highlight>
                  <a:srgbClr val="FFFFFF"/>
                </a:highlight>
              </a:rPr>
              <a:t> </a:t>
            </a:r>
            <a:r>
              <a:rPr lang="pt-BR" dirty="0" err="1">
                <a:solidFill>
                  <a:srgbClr val="808080"/>
                </a:solidFill>
                <a:highlight>
                  <a:srgbClr val="FFFFFF"/>
                </a:highlight>
              </a:rPr>
              <a:t>added</a:t>
            </a:r>
            <a:r>
              <a:rPr lang="pt-BR" dirty="0">
                <a:solidFill>
                  <a:srgbClr val="808080"/>
                </a:solidFill>
                <a:highlight>
                  <a:srgbClr val="FFFFFF"/>
                </a:highlight>
              </a:rPr>
              <a:t>\n"</a:t>
            </a:r>
            <a:r>
              <a:rPr lang="pt-BR" b="1" dirty="0">
                <a:solidFill>
                  <a:srgbClr val="000080"/>
                </a:solidFill>
                <a:highlight>
                  <a:srgbClr val="FFFFFF"/>
                </a:highlight>
              </a:rPr>
              <a:t>);</a:t>
            </a:r>
          </a:p>
          <a:p>
            <a:r>
              <a:rPr lang="pt-BR" b="1" dirty="0">
                <a:solidFill>
                  <a:srgbClr val="00008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err="1">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err="1">
                <a:solidFill>
                  <a:srgbClr val="000000"/>
                </a:solidFill>
                <a:highlight>
                  <a:srgbClr val="FFFFFF"/>
                </a:highlight>
              </a:rPr>
              <a:t>kernelAddProc</a:t>
            </a:r>
            <a:r>
              <a:rPr lang="pt-BR" b="1" dirty="0">
                <a:solidFill>
                  <a:srgbClr val="000080"/>
                </a:solidFill>
                <a:highlight>
                  <a:srgbClr val="FFFFFF"/>
                </a:highlight>
              </a:rPr>
              <a:t>(</a:t>
            </a:r>
            <a:r>
              <a:rPr lang="pt-BR" dirty="0">
                <a:solidFill>
                  <a:srgbClr val="000000"/>
                </a:solidFill>
                <a:highlight>
                  <a:srgbClr val="FFFFFF"/>
                </a:highlight>
              </a:rPr>
              <a:t>p3</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SUCCESS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printf</a:t>
            </a:r>
            <a:r>
              <a:rPr lang="pt-BR" b="1" dirty="0">
                <a:solidFill>
                  <a:srgbClr val="000080"/>
                </a:solidFill>
                <a:highlight>
                  <a:srgbClr val="FFFFFF"/>
                </a:highlight>
              </a:rPr>
              <a:t>(</a:t>
            </a:r>
            <a:r>
              <a:rPr lang="pt-BR" dirty="0">
                <a:solidFill>
                  <a:srgbClr val="808080"/>
                </a:solidFill>
                <a:highlight>
                  <a:srgbClr val="FFFFFF"/>
                </a:highlight>
              </a:rPr>
              <a:t>"3rd </a:t>
            </a:r>
            <a:r>
              <a:rPr lang="pt-BR" dirty="0" err="1">
                <a:solidFill>
                  <a:srgbClr val="808080"/>
                </a:solidFill>
                <a:highlight>
                  <a:srgbClr val="FFFFFF"/>
                </a:highlight>
              </a:rPr>
              <a:t>process</a:t>
            </a:r>
            <a:r>
              <a:rPr lang="pt-BR" dirty="0">
                <a:solidFill>
                  <a:srgbClr val="808080"/>
                </a:solidFill>
                <a:highlight>
                  <a:srgbClr val="FFFFFF"/>
                </a:highlight>
              </a:rPr>
              <a:t> </a:t>
            </a:r>
            <a:r>
              <a:rPr lang="pt-BR" dirty="0" err="1">
                <a:solidFill>
                  <a:srgbClr val="808080"/>
                </a:solidFill>
                <a:highlight>
                  <a:srgbClr val="FFFFFF"/>
                </a:highlight>
              </a:rPr>
              <a:t>added</a:t>
            </a:r>
            <a:r>
              <a:rPr lang="pt-BR" dirty="0">
                <a:solidFill>
                  <a:srgbClr val="808080"/>
                </a:solidFill>
                <a:highlight>
                  <a:srgbClr val="FFFFFF"/>
                </a:highlight>
              </a:rPr>
              <a:t>\n"</a:t>
            </a:r>
            <a:r>
              <a:rPr lang="pt-BR" b="1" dirty="0">
                <a:solidFill>
                  <a:srgbClr val="000080"/>
                </a:solidFill>
                <a:highlight>
                  <a:srgbClr val="FFFFFF"/>
                </a:highlight>
              </a:rPr>
              <a:t>);</a:t>
            </a:r>
          </a:p>
          <a:p>
            <a:r>
              <a:rPr lang="pt-BR" b="1" dirty="0">
                <a:solidFill>
                  <a:srgbClr val="000080"/>
                </a:solidFill>
                <a:highlight>
                  <a:srgbClr val="FFFFFF"/>
                </a:highlight>
              </a:rPr>
              <a:t>  }</a:t>
            </a:r>
            <a:endParaRPr lang="pt-BR" dirty="0">
              <a:solidFill>
                <a:srgbClr val="000000"/>
              </a:solidFill>
              <a:highlight>
                <a:srgbClr val="FFFFFF"/>
              </a:highlight>
            </a:endParaRPr>
          </a:p>
          <a:p>
            <a:r>
              <a:rPr lang="pt-BR" dirty="0">
                <a:solidFill>
                  <a:srgbClr val="000000"/>
                </a:solidFill>
                <a:highlight>
                  <a:srgbClr val="FFFFFF"/>
                </a:highlight>
              </a:rPr>
              <a:t>  </a:t>
            </a:r>
            <a:r>
              <a:rPr lang="pt-BR" dirty="0" err="1">
                <a:solidFill>
                  <a:srgbClr val="000000"/>
                </a:solidFill>
                <a:highlight>
                  <a:srgbClr val="FFFFFF"/>
                </a:highlight>
              </a:rPr>
              <a:t>KernelLoop</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80"/>
                </a:solidFill>
                <a:highlight>
                  <a:srgbClr val="FFFFFF"/>
                </a:highlight>
              </a:rPr>
              <a:t>}</a:t>
            </a:r>
            <a:endParaRPr lang="pt-BR" dirty="0"/>
          </a:p>
        </p:txBody>
      </p:sp>
      <p:sp>
        <p:nvSpPr>
          <p:cNvPr id="3" name="Título 2">
            <a:extLst>
              <a:ext uri="{FF2B5EF4-FFF2-40B4-BE49-F238E27FC236}">
                <a16:creationId xmlns:a16="http://schemas.microsoft.com/office/drawing/2014/main" id="{EA624673-9C10-48B6-BE38-AE9A2EDE3D30}"/>
              </a:ext>
            </a:extLst>
          </p:cNvPr>
          <p:cNvSpPr>
            <a:spLocks noGrp="1"/>
          </p:cNvSpPr>
          <p:nvPr>
            <p:ph type="title"/>
          </p:nvPr>
        </p:nvSpPr>
        <p:spPr/>
        <p:txBody>
          <a:bodyPr/>
          <a:lstStyle/>
          <a:p>
            <a:r>
              <a:rPr lang="pt-BR" dirty="0"/>
              <a:t>Exemplo de uso</a:t>
            </a:r>
          </a:p>
        </p:txBody>
      </p:sp>
    </p:spTree>
    <p:extLst>
      <p:ext uri="{BB962C8B-B14F-4D97-AF65-F5344CB8AC3E}">
        <p14:creationId xmlns:p14="http://schemas.microsoft.com/office/powerpoint/2010/main" val="696035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13"/>
          </p:nvPr>
        </p:nvSpPr>
        <p:spPr/>
        <p:txBody>
          <a:bodyPr/>
          <a:lstStyle/>
          <a:p>
            <a:pPr lvl="0"/>
            <a:r>
              <a:rPr lang="x-none" dirty="0"/>
              <a:t>Console Output:</a:t>
            </a:r>
          </a:p>
          <a:p>
            <a:pPr lvl="0"/>
            <a:r>
              <a:rPr lang="x-none" dirty="0"/>
              <a:t>---------------------------</a:t>
            </a:r>
          </a:p>
          <a:p>
            <a:pPr lvl="0"/>
            <a:r>
              <a:rPr lang="x-none" dirty="0"/>
              <a:t>1st process added</a:t>
            </a:r>
          </a:p>
          <a:p>
            <a:pPr lvl="0"/>
            <a:r>
              <a:rPr lang="x-none" dirty="0"/>
              <a:t>2nd process added</a:t>
            </a:r>
          </a:p>
          <a:p>
            <a:pPr lvl="0"/>
            <a:r>
              <a:rPr lang="x-none" dirty="0"/>
              <a:t>3rd process added</a:t>
            </a:r>
          </a:p>
          <a:p>
            <a:pPr lvl="0"/>
            <a:r>
              <a:rPr lang="x-none" dirty="0"/>
              <a:t>Ite. 0, Slot. 0: Process 1</a:t>
            </a:r>
          </a:p>
          <a:p>
            <a:pPr lvl="0"/>
            <a:r>
              <a:rPr lang="x-none" dirty="0"/>
              <a:t>Ite. 1, Slot. 1: Process 2</a:t>
            </a:r>
          </a:p>
          <a:p>
            <a:pPr lvl="0"/>
            <a:r>
              <a:rPr lang="x-none" dirty="0"/>
              <a:t>Ite. 2, Slot. 2: Process 3</a:t>
            </a:r>
          </a:p>
          <a:p>
            <a:pPr lvl="0"/>
            <a:r>
              <a:rPr lang="x-none" dirty="0"/>
              <a:t>Ite. 3, Slot. 3: Process 1</a:t>
            </a:r>
          </a:p>
          <a:p>
            <a:pPr lvl="0"/>
            <a:r>
              <a:rPr lang="x-none" dirty="0"/>
              <a:t>Ite. 4, Slot. 0: Process 3</a:t>
            </a:r>
          </a:p>
          <a:p>
            <a:pPr lvl="0"/>
            <a:r>
              <a:rPr lang="x-none" dirty="0"/>
              <a:t>Ite. 5, Slot. 1: Process 1</a:t>
            </a:r>
          </a:p>
          <a:p>
            <a:pPr lvl="0"/>
            <a:r>
              <a:rPr lang="x-none" dirty="0"/>
              <a:t>Ite. 6, Slot. 2: Process 3</a:t>
            </a:r>
          </a:p>
          <a:p>
            <a:pPr lvl="0"/>
            <a:r>
              <a:rPr lang="x-none" dirty="0"/>
              <a:t>Ite. 7, Slot. 3: Process 1</a:t>
            </a:r>
          </a:p>
          <a:p>
            <a:pPr lvl="0"/>
            <a:r>
              <a:rPr lang="x-none" dirty="0"/>
              <a:t>Ite. 8, Slot. 0: Process 3</a:t>
            </a:r>
          </a:p>
          <a:p>
            <a:pPr lvl="0"/>
            <a:r>
              <a:rPr lang="x-none" dirty="0"/>
              <a:t>...</a:t>
            </a:r>
          </a:p>
          <a:p>
            <a:pPr lvl="0"/>
            <a:r>
              <a:rPr lang="x-none" dirty="0"/>
              <a:t>---------------------------</a:t>
            </a:r>
          </a:p>
        </p:txBody>
      </p:sp>
      <p:sp>
        <p:nvSpPr>
          <p:cNvPr id="7" name="Título 6">
            <a:extLst>
              <a:ext uri="{FF2B5EF4-FFF2-40B4-BE49-F238E27FC236}">
                <a16:creationId xmlns:a16="http://schemas.microsoft.com/office/drawing/2014/main" id="{E810E157-92E5-41F5-A48B-5F426E9D0775}"/>
              </a:ext>
            </a:extLst>
          </p:cNvPr>
          <p:cNvSpPr>
            <a:spLocks noGrp="1"/>
          </p:cNvSpPr>
          <p:nvPr>
            <p:ph type="title"/>
          </p:nvPr>
        </p:nvSpPr>
        <p:spPr/>
        <p:txBody>
          <a:bodyPr/>
          <a:lstStyle/>
          <a:p>
            <a:r>
              <a:rPr lang="pt-BR" dirty="0"/>
              <a:t>Saída</a:t>
            </a:r>
          </a:p>
        </p:txBody>
      </p:sp>
    </p:spTree>
    <p:extLst>
      <p:ext uri="{BB962C8B-B14F-4D97-AF65-F5344CB8AC3E}">
        <p14:creationId xmlns:p14="http://schemas.microsoft.com/office/powerpoint/2010/main" val="96054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embarcados.com.br/wp-content/uploads/2013/09/arduino.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57202" y="1714181"/>
            <a:ext cx="3905795" cy="4572638"/>
          </a:xfrm>
        </p:spPr>
      </p:pic>
      <p:sp>
        <p:nvSpPr>
          <p:cNvPr id="2" name="Título 1"/>
          <p:cNvSpPr>
            <a:spLocks noGrp="1"/>
          </p:cNvSpPr>
          <p:nvPr>
            <p:ph type="title"/>
          </p:nvPr>
        </p:nvSpPr>
        <p:spPr/>
        <p:txBody>
          <a:bodyPr/>
          <a:lstStyle/>
          <a:p>
            <a:r>
              <a:rPr lang="pt-BR" dirty="0"/>
              <a:t>Outro modo de ver o single loop</a:t>
            </a:r>
          </a:p>
        </p:txBody>
      </p:sp>
    </p:spTree>
    <p:extLst>
      <p:ext uri="{BB962C8B-B14F-4D97-AF65-F5344CB8AC3E}">
        <p14:creationId xmlns:p14="http://schemas.microsoft.com/office/powerpoint/2010/main" val="2600548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1FA20EA-5F62-45A7-B359-87A2F0EF63A6}"/>
              </a:ext>
            </a:extLst>
          </p:cNvPr>
          <p:cNvSpPr>
            <a:spLocks noGrp="1"/>
          </p:cNvSpPr>
          <p:nvPr>
            <p:ph type="title"/>
          </p:nvPr>
        </p:nvSpPr>
        <p:spPr/>
        <p:txBody>
          <a:bodyPr/>
          <a:lstStyle/>
          <a:p>
            <a:r>
              <a:rPr lang="pt-BR" dirty="0"/>
              <a:t>Sistemas operacionais</a:t>
            </a:r>
          </a:p>
        </p:txBody>
      </p:sp>
      <p:sp>
        <p:nvSpPr>
          <p:cNvPr id="5" name="Espaço Reservado para Texto 4">
            <a:extLst>
              <a:ext uri="{FF2B5EF4-FFF2-40B4-BE49-F238E27FC236}">
                <a16:creationId xmlns:a16="http://schemas.microsoft.com/office/drawing/2014/main" id="{B6879EB1-3AF0-4B77-8F93-870D82314D59}"/>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83344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Sistema Operacional</a:t>
            </a:r>
            <a:endParaRPr lang="pt-BR" dirty="0"/>
          </a:p>
        </p:txBody>
      </p:sp>
      <p:sp>
        <p:nvSpPr>
          <p:cNvPr id="4" name="Freeform 5"/>
          <p:cNvSpPr>
            <a:spLocks noEditPoints="1"/>
          </p:cNvSpPr>
          <p:nvPr/>
        </p:nvSpPr>
        <p:spPr bwMode="auto">
          <a:xfrm>
            <a:off x="2191560" y="2172510"/>
            <a:ext cx="458470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FF95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Application</a:t>
            </a:r>
            <a:endParaRPr lang="en-US" dirty="0"/>
          </a:p>
        </p:txBody>
      </p:sp>
      <p:sp>
        <p:nvSpPr>
          <p:cNvPr id="5" name="Freeform 5"/>
          <p:cNvSpPr>
            <a:spLocks noEditPoints="1"/>
          </p:cNvSpPr>
          <p:nvPr/>
        </p:nvSpPr>
        <p:spPr bwMode="auto">
          <a:xfrm>
            <a:off x="2191560" y="3431794"/>
            <a:ext cx="458470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008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latin typeface="Arial" panose="020B0604020202020204" pitchFamily="34" charset="0"/>
                <a:cs typeface="Arial" panose="020B0604020202020204" pitchFamily="34" charset="0"/>
              </a:rPr>
              <a:t>Operational System</a:t>
            </a:r>
            <a:endParaRPr lang="en-US" dirty="0">
              <a:latin typeface="Arial" panose="020B0604020202020204" pitchFamily="34" charset="0"/>
              <a:cs typeface="Arial" panose="020B0604020202020204" pitchFamily="34" charset="0"/>
            </a:endParaRPr>
          </a:p>
        </p:txBody>
      </p:sp>
      <p:sp>
        <p:nvSpPr>
          <p:cNvPr id="6" name="Freeform 5"/>
          <p:cNvSpPr>
            <a:spLocks noEditPoints="1"/>
          </p:cNvSpPr>
          <p:nvPr/>
        </p:nvSpPr>
        <p:spPr bwMode="auto">
          <a:xfrm>
            <a:off x="2191560" y="4691078"/>
            <a:ext cx="458470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5C8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Hardware</a:t>
            </a:r>
            <a:endParaRPr lang="en-US" dirty="0">
              <a:solidFill>
                <a:srgbClr val="000000"/>
              </a:solidFill>
              <a:latin typeface="Arial" panose="020B0604020202020204" pitchFamily="34" charset="0"/>
            </a:endParaRPr>
          </a:p>
        </p:txBody>
      </p:sp>
      <p:cxnSp>
        <p:nvCxnSpPr>
          <p:cNvPr id="7" name="Conector de Seta Reta 6"/>
          <p:cNvCxnSpPr/>
          <p:nvPr/>
        </p:nvCxnSpPr>
        <p:spPr>
          <a:xfrm flipV="1">
            <a:off x="4485735" y="2986898"/>
            <a:ext cx="0" cy="444896"/>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ector de Seta Reta 7"/>
          <p:cNvCxnSpPr/>
          <p:nvPr/>
        </p:nvCxnSpPr>
        <p:spPr>
          <a:xfrm flipV="1">
            <a:off x="4485735" y="4246182"/>
            <a:ext cx="0" cy="444896"/>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4778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a:t>Kernel</a:t>
            </a:r>
          </a:p>
          <a:p>
            <a:r>
              <a:rPr lang="pt-BR"/>
              <a:t>Drivers</a:t>
            </a:r>
          </a:p>
          <a:p>
            <a:r>
              <a:rPr lang="pt-BR"/>
              <a:t>Gerenciamento de arquivo</a:t>
            </a:r>
          </a:p>
          <a:p>
            <a:r>
              <a:rPr lang="pt-BR"/>
              <a:t>Rede</a:t>
            </a:r>
          </a:p>
          <a:p>
            <a:r>
              <a:rPr lang="pt-BR"/>
              <a:t>Segurança</a:t>
            </a:r>
          </a:p>
          <a:p>
            <a:r>
              <a:rPr lang="pt-BR"/>
              <a:t>Interface Gráfica</a:t>
            </a:r>
          </a:p>
          <a:p>
            <a:endParaRPr lang="pt-BR" dirty="0"/>
          </a:p>
        </p:txBody>
      </p:sp>
      <p:sp>
        <p:nvSpPr>
          <p:cNvPr id="2" name="Título 1"/>
          <p:cNvSpPr>
            <a:spLocks noGrp="1"/>
          </p:cNvSpPr>
          <p:nvPr>
            <p:ph type="title"/>
          </p:nvPr>
        </p:nvSpPr>
        <p:spPr/>
        <p:txBody>
          <a:bodyPr/>
          <a:lstStyle/>
          <a:p>
            <a:r>
              <a:rPr lang="pt-BR"/>
              <a:t>Componentes de um SO</a:t>
            </a:r>
            <a:endParaRPr lang="pt-BR" dirty="0"/>
          </a:p>
        </p:txBody>
      </p:sp>
    </p:spTree>
    <p:extLst>
      <p:ext uri="{BB962C8B-B14F-4D97-AF65-F5344CB8AC3E}">
        <p14:creationId xmlns:p14="http://schemas.microsoft.com/office/powerpoint/2010/main" val="978408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 de um SO</a:t>
            </a:r>
          </a:p>
        </p:txBody>
      </p:sp>
      <p:sp>
        <p:nvSpPr>
          <p:cNvPr id="5" name="Freeform 5"/>
          <p:cNvSpPr>
            <a:spLocks noEditPoints="1"/>
          </p:cNvSpPr>
          <p:nvPr/>
        </p:nvSpPr>
        <p:spPr bwMode="auto">
          <a:xfrm>
            <a:off x="914400" y="5405126"/>
            <a:ext cx="6122283" cy="1071874"/>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5C8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solidFill>
                <a:srgbClr val="000000"/>
              </a:solidFill>
              <a:latin typeface="Arial" panose="020B0604020202020204" pitchFamily="34" charset="0"/>
            </a:endParaRPr>
          </a:p>
        </p:txBody>
      </p:sp>
      <p:sp>
        <p:nvSpPr>
          <p:cNvPr id="7" name="Freeform 5"/>
          <p:cNvSpPr>
            <a:spLocks noEditPoints="1"/>
          </p:cNvSpPr>
          <p:nvPr/>
        </p:nvSpPr>
        <p:spPr bwMode="auto">
          <a:xfrm>
            <a:off x="959979" y="1345437"/>
            <a:ext cx="6122283" cy="1071874"/>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FF95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sp>
        <p:nvSpPr>
          <p:cNvPr id="8" name="Freeform 155"/>
          <p:cNvSpPr>
            <a:spLocks noEditPoints="1"/>
          </p:cNvSpPr>
          <p:nvPr/>
        </p:nvSpPr>
        <p:spPr bwMode="auto">
          <a:xfrm>
            <a:off x="5068353" y="5560219"/>
            <a:ext cx="1748922" cy="740654"/>
          </a:xfrm>
          <a:custGeom>
            <a:avLst/>
            <a:gdLst>
              <a:gd name="T0" fmla="*/ 378 w 3630"/>
              <a:gd name="T1" fmla="*/ 0 h 2272"/>
              <a:gd name="T2" fmla="*/ 0 w 3630"/>
              <a:gd name="T3" fmla="*/ 378 h 2272"/>
              <a:gd name="T4" fmla="*/ 0 w 3630"/>
              <a:gd name="T5" fmla="*/ 1893 h 2272"/>
              <a:gd name="T6" fmla="*/ 378 w 3630"/>
              <a:gd name="T7" fmla="*/ 2272 h 2272"/>
              <a:gd name="T8" fmla="*/ 3251 w 3630"/>
              <a:gd name="T9" fmla="*/ 2272 h 2272"/>
              <a:gd name="T10" fmla="*/ 3630 w 3630"/>
              <a:gd name="T11" fmla="*/ 1893 h 2272"/>
              <a:gd name="T12" fmla="*/ 3630 w 3630"/>
              <a:gd name="T13" fmla="*/ 378 h 2272"/>
              <a:gd name="T14" fmla="*/ 3251 w 3630"/>
              <a:gd name="T15" fmla="*/ 0 h 2272"/>
              <a:gd name="T16" fmla="*/ 378 w 3630"/>
              <a:gd name="T17" fmla="*/ 0 h 2272"/>
              <a:gd name="T18" fmla="*/ 0 w 3630"/>
              <a:gd name="T19" fmla="*/ 0 h 2272"/>
              <a:gd name="T20" fmla="*/ 0 w 3630"/>
              <a:gd name="T21" fmla="*/ 0 h 2272"/>
              <a:gd name="T22" fmla="*/ 3630 w 3630"/>
              <a:gd name="T23" fmla="*/ 2272 h 2272"/>
              <a:gd name="T24" fmla="*/ 3630 w 3630"/>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72">
                <a:moveTo>
                  <a:pt x="378" y="0"/>
                </a:moveTo>
                <a:cubicBezTo>
                  <a:pt x="189" y="0"/>
                  <a:pt x="0" y="189"/>
                  <a:pt x="0" y="378"/>
                </a:cubicBezTo>
                <a:lnTo>
                  <a:pt x="0" y="1893"/>
                </a:lnTo>
                <a:cubicBezTo>
                  <a:pt x="0" y="2082"/>
                  <a:pt x="189" y="2272"/>
                  <a:pt x="378" y="2272"/>
                </a:cubicBezTo>
                <a:lnTo>
                  <a:pt x="3251" y="2272"/>
                </a:lnTo>
                <a:cubicBezTo>
                  <a:pt x="3440" y="2272"/>
                  <a:pt x="3630" y="2082"/>
                  <a:pt x="3630" y="1893"/>
                </a:cubicBezTo>
                <a:lnTo>
                  <a:pt x="3630" y="378"/>
                </a:lnTo>
                <a:cubicBezTo>
                  <a:pt x="3630" y="189"/>
                  <a:pt x="3440" y="0"/>
                  <a:pt x="3251" y="0"/>
                </a:cubicBezTo>
                <a:lnTo>
                  <a:pt x="378" y="0"/>
                </a:lnTo>
                <a:close/>
                <a:moveTo>
                  <a:pt x="0" y="0"/>
                </a:moveTo>
                <a:lnTo>
                  <a:pt x="0" y="0"/>
                </a:lnTo>
                <a:close/>
                <a:moveTo>
                  <a:pt x="3630" y="2272"/>
                </a:moveTo>
                <a:lnTo>
                  <a:pt x="3630" y="2272"/>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I/O</a:t>
            </a:r>
            <a:endParaRPr lang="en-US" dirty="0">
              <a:solidFill>
                <a:srgbClr val="000000"/>
              </a:solidFill>
              <a:latin typeface="Arial" panose="020B0604020202020204" pitchFamily="34" charset="0"/>
            </a:endParaRPr>
          </a:p>
        </p:txBody>
      </p:sp>
      <p:sp>
        <p:nvSpPr>
          <p:cNvPr id="9" name="Freeform 185"/>
          <p:cNvSpPr>
            <a:spLocks noEditPoints="1"/>
          </p:cNvSpPr>
          <p:nvPr/>
        </p:nvSpPr>
        <p:spPr bwMode="auto">
          <a:xfrm>
            <a:off x="3103201" y="5560219"/>
            <a:ext cx="1748922" cy="740654"/>
          </a:xfrm>
          <a:custGeom>
            <a:avLst/>
            <a:gdLst>
              <a:gd name="T0" fmla="*/ 378 w 3630"/>
              <a:gd name="T1" fmla="*/ 0 h 2272"/>
              <a:gd name="T2" fmla="*/ 0 w 3630"/>
              <a:gd name="T3" fmla="*/ 378 h 2272"/>
              <a:gd name="T4" fmla="*/ 0 w 3630"/>
              <a:gd name="T5" fmla="*/ 1893 h 2272"/>
              <a:gd name="T6" fmla="*/ 378 w 3630"/>
              <a:gd name="T7" fmla="*/ 2272 h 2272"/>
              <a:gd name="T8" fmla="*/ 3251 w 3630"/>
              <a:gd name="T9" fmla="*/ 2272 h 2272"/>
              <a:gd name="T10" fmla="*/ 3630 w 3630"/>
              <a:gd name="T11" fmla="*/ 1893 h 2272"/>
              <a:gd name="T12" fmla="*/ 3630 w 3630"/>
              <a:gd name="T13" fmla="*/ 378 h 2272"/>
              <a:gd name="T14" fmla="*/ 3251 w 3630"/>
              <a:gd name="T15" fmla="*/ 0 h 2272"/>
              <a:gd name="T16" fmla="*/ 378 w 3630"/>
              <a:gd name="T17" fmla="*/ 0 h 2272"/>
              <a:gd name="T18" fmla="*/ 0 w 3630"/>
              <a:gd name="T19" fmla="*/ 0 h 2272"/>
              <a:gd name="T20" fmla="*/ 0 w 3630"/>
              <a:gd name="T21" fmla="*/ 0 h 2272"/>
              <a:gd name="T22" fmla="*/ 3630 w 3630"/>
              <a:gd name="T23" fmla="*/ 2272 h 2272"/>
              <a:gd name="T24" fmla="*/ 3630 w 3630"/>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72">
                <a:moveTo>
                  <a:pt x="378" y="0"/>
                </a:moveTo>
                <a:cubicBezTo>
                  <a:pt x="189" y="0"/>
                  <a:pt x="0" y="189"/>
                  <a:pt x="0" y="378"/>
                </a:cubicBezTo>
                <a:lnTo>
                  <a:pt x="0" y="1893"/>
                </a:lnTo>
                <a:cubicBezTo>
                  <a:pt x="0" y="2082"/>
                  <a:pt x="189" y="2272"/>
                  <a:pt x="378" y="2272"/>
                </a:cubicBezTo>
                <a:lnTo>
                  <a:pt x="3251" y="2272"/>
                </a:lnTo>
                <a:cubicBezTo>
                  <a:pt x="3440" y="2272"/>
                  <a:pt x="3630" y="2082"/>
                  <a:pt x="3630" y="1893"/>
                </a:cubicBezTo>
                <a:lnTo>
                  <a:pt x="3630" y="378"/>
                </a:lnTo>
                <a:cubicBezTo>
                  <a:pt x="3630" y="189"/>
                  <a:pt x="3440" y="0"/>
                  <a:pt x="3251" y="0"/>
                </a:cubicBezTo>
                <a:lnTo>
                  <a:pt x="378" y="0"/>
                </a:lnTo>
                <a:close/>
                <a:moveTo>
                  <a:pt x="0" y="0"/>
                </a:moveTo>
                <a:lnTo>
                  <a:pt x="0" y="0"/>
                </a:lnTo>
                <a:close/>
                <a:moveTo>
                  <a:pt x="3630" y="2272"/>
                </a:moveTo>
                <a:lnTo>
                  <a:pt x="3630" y="2272"/>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CPU</a:t>
            </a:r>
            <a:endParaRPr lang="en-US" dirty="0">
              <a:solidFill>
                <a:srgbClr val="000000"/>
              </a:solidFill>
              <a:latin typeface="Arial" panose="020B0604020202020204" pitchFamily="34" charset="0"/>
            </a:endParaRPr>
          </a:p>
        </p:txBody>
      </p:sp>
      <p:sp>
        <p:nvSpPr>
          <p:cNvPr id="10" name="Freeform 216"/>
          <p:cNvSpPr>
            <a:spLocks noEditPoints="1"/>
          </p:cNvSpPr>
          <p:nvPr/>
        </p:nvSpPr>
        <p:spPr bwMode="auto">
          <a:xfrm>
            <a:off x="1133811" y="5560219"/>
            <a:ext cx="1751041" cy="740654"/>
          </a:xfrm>
          <a:custGeom>
            <a:avLst/>
            <a:gdLst>
              <a:gd name="T0" fmla="*/ 378 w 3630"/>
              <a:gd name="T1" fmla="*/ 0 h 2272"/>
              <a:gd name="T2" fmla="*/ 0 w 3630"/>
              <a:gd name="T3" fmla="*/ 378 h 2272"/>
              <a:gd name="T4" fmla="*/ 0 w 3630"/>
              <a:gd name="T5" fmla="*/ 1893 h 2272"/>
              <a:gd name="T6" fmla="*/ 378 w 3630"/>
              <a:gd name="T7" fmla="*/ 2272 h 2272"/>
              <a:gd name="T8" fmla="*/ 3251 w 3630"/>
              <a:gd name="T9" fmla="*/ 2272 h 2272"/>
              <a:gd name="T10" fmla="*/ 3630 w 3630"/>
              <a:gd name="T11" fmla="*/ 1893 h 2272"/>
              <a:gd name="T12" fmla="*/ 3630 w 3630"/>
              <a:gd name="T13" fmla="*/ 378 h 2272"/>
              <a:gd name="T14" fmla="*/ 3251 w 3630"/>
              <a:gd name="T15" fmla="*/ 0 h 2272"/>
              <a:gd name="T16" fmla="*/ 378 w 3630"/>
              <a:gd name="T17" fmla="*/ 0 h 2272"/>
              <a:gd name="T18" fmla="*/ 0 w 3630"/>
              <a:gd name="T19" fmla="*/ 0 h 2272"/>
              <a:gd name="T20" fmla="*/ 0 w 3630"/>
              <a:gd name="T21" fmla="*/ 0 h 2272"/>
              <a:gd name="T22" fmla="*/ 3630 w 3630"/>
              <a:gd name="T23" fmla="*/ 2272 h 2272"/>
              <a:gd name="T24" fmla="*/ 3630 w 3630"/>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72">
                <a:moveTo>
                  <a:pt x="378" y="0"/>
                </a:moveTo>
                <a:cubicBezTo>
                  <a:pt x="189" y="0"/>
                  <a:pt x="0" y="189"/>
                  <a:pt x="0" y="378"/>
                </a:cubicBezTo>
                <a:lnTo>
                  <a:pt x="0" y="1893"/>
                </a:lnTo>
                <a:cubicBezTo>
                  <a:pt x="0" y="2082"/>
                  <a:pt x="189" y="2272"/>
                  <a:pt x="378" y="2272"/>
                </a:cubicBezTo>
                <a:lnTo>
                  <a:pt x="3251" y="2272"/>
                </a:lnTo>
                <a:cubicBezTo>
                  <a:pt x="3440" y="2272"/>
                  <a:pt x="3630" y="2082"/>
                  <a:pt x="3630" y="1893"/>
                </a:cubicBezTo>
                <a:lnTo>
                  <a:pt x="3630" y="378"/>
                </a:lnTo>
                <a:cubicBezTo>
                  <a:pt x="3630" y="189"/>
                  <a:pt x="3440" y="0"/>
                  <a:pt x="3251" y="0"/>
                </a:cubicBezTo>
                <a:lnTo>
                  <a:pt x="378" y="0"/>
                </a:lnTo>
                <a:close/>
                <a:moveTo>
                  <a:pt x="0" y="0"/>
                </a:moveTo>
                <a:lnTo>
                  <a:pt x="0" y="0"/>
                </a:lnTo>
                <a:close/>
                <a:moveTo>
                  <a:pt x="3630" y="2272"/>
                </a:moveTo>
                <a:lnTo>
                  <a:pt x="3630" y="2272"/>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Memory</a:t>
            </a:r>
            <a:endParaRPr lang="en-US" dirty="0">
              <a:solidFill>
                <a:srgbClr val="000000"/>
              </a:solidFill>
              <a:latin typeface="Arial" panose="020B0604020202020204" pitchFamily="34" charset="0"/>
            </a:endParaRPr>
          </a:p>
        </p:txBody>
      </p:sp>
      <p:sp>
        <p:nvSpPr>
          <p:cNvPr id="11" name="Freeform 35"/>
          <p:cNvSpPr>
            <a:spLocks noEditPoints="1"/>
          </p:cNvSpPr>
          <p:nvPr/>
        </p:nvSpPr>
        <p:spPr bwMode="auto">
          <a:xfrm>
            <a:off x="917581" y="2558218"/>
            <a:ext cx="6122283" cy="2695254"/>
          </a:xfrm>
          <a:custGeom>
            <a:avLst/>
            <a:gdLst>
              <a:gd name="T0" fmla="*/ 1436 w 12701"/>
              <a:gd name="T1" fmla="*/ 0 h 8618"/>
              <a:gd name="T2" fmla="*/ 0 w 12701"/>
              <a:gd name="T3" fmla="*/ 1436 h 8618"/>
              <a:gd name="T4" fmla="*/ 0 w 12701"/>
              <a:gd name="T5" fmla="*/ 7181 h 8618"/>
              <a:gd name="T6" fmla="*/ 1436 w 12701"/>
              <a:gd name="T7" fmla="*/ 8618 h 8618"/>
              <a:gd name="T8" fmla="*/ 11264 w 12701"/>
              <a:gd name="T9" fmla="*/ 8618 h 8618"/>
              <a:gd name="T10" fmla="*/ 12701 w 12701"/>
              <a:gd name="T11" fmla="*/ 7181 h 8618"/>
              <a:gd name="T12" fmla="*/ 12701 w 12701"/>
              <a:gd name="T13" fmla="*/ 1436 h 8618"/>
              <a:gd name="T14" fmla="*/ 11264 w 12701"/>
              <a:gd name="T15" fmla="*/ 0 h 8618"/>
              <a:gd name="T16" fmla="*/ 1436 w 12701"/>
              <a:gd name="T17" fmla="*/ 0 h 8618"/>
              <a:gd name="T18" fmla="*/ 0 w 12701"/>
              <a:gd name="T19" fmla="*/ 0 h 8618"/>
              <a:gd name="T20" fmla="*/ 0 w 12701"/>
              <a:gd name="T21" fmla="*/ 0 h 8618"/>
              <a:gd name="T22" fmla="*/ 12701 w 12701"/>
              <a:gd name="T23" fmla="*/ 8618 h 8618"/>
              <a:gd name="T24" fmla="*/ 12701 w 12701"/>
              <a:gd name="T25" fmla="*/ 8618 h 8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8618">
                <a:moveTo>
                  <a:pt x="1436" y="0"/>
                </a:moveTo>
                <a:cubicBezTo>
                  <a:pt x="718" y="0"/>
                  <a:pt x="0" y="718"/>
                  <a:pt x="0" y="1436"/>
                </a:cubicBezTo>
                <a:lnTo>
                  <a:pt x="0" y="7181"/>
                </a:lnTo>
                <a:cubicBezTo>
                  <a:pt x="0" y="7899"/>
                  <a:pt x="718" y="8618"/>
                  <a:pt x="1436" y="8618"/>
                </a:cubicBezTo>
                <a:lnTo>
                  <a:pt x="11264" y="8618"/>
                </a:lnTo>
                <a:cubicBezTo>
                  <a:pt x="11982" y="8618"/>
                  <a:pt x="12701" y="7899"/>
                  <a:pt x="12701" y="7181"/>
                </a:cubicBezTo>
                <a:lnTo>
                  <a:pt x="12701" y="1436"/>
                </a:lnTo>
                <a:cubicBezTo>
                  <a:pt x="12701" y="718"/>
                  <a:pt x="11982" y="0"/>
                  <a:pt x="11264" y="0"/>
                </a:cubicBezTo>
                <a:lnTo>
                  <a:pt x="1436" y="0"/>
                </a:lnTo>
                <a:close/>
                <a:moveTo>
                  <a:pt x="0" y="0"/>
                </a:moveTo>
                <a:lnTo>
                  <a:pt x="0" y="0"/>
                </a:lnTo>
                <a:close/>
                <a:moveTo>
                  <a:pt x="12701" y="8618"/>
                </a:moveTo>
                <a:lnTo>
                  <a:pt x="12701" y="8618"/>
                </a:lnTo>
                <a:close/>
              </a:path>
            </a:pathLst>
          </a:custGeom>
          <a:solidFill>
            <a:srgbClr val="008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sp>
        <p:nvSpPr>
          <p:cNvPr id="12" name="Freeform 64"/>
          <p:cNvSpPr>
            <a:spLocks noEditPoints="1"/>
          </p:cNvSpPr>
          <p:nvPr/>
        </p:nvSpPr>
        <p:spPr bwMode="auto">
          <a:xfrm>
            <a:off x="1133811" y="3550404"/>
            <a:ext cx="5683463" cy="709496"/>
          </a:xfrm>
          <a:custGeom>
            <a:avLst/>
            <a:gdLst>
              <a:gd name="T0" fmla="*/ 378 w 11792"/>
              <a:gd name="T1" fmla="*/ 0 h 2268"/>
              <a:gd name="T2" fmla="*/ 0 w 11792"/>
              <a:gd name="T3" fmla="*/ 378 h 2268"/>
              <a:gd name="T4" fmla="*/ 0 w 11792"/>
              <a:gd name="T5" fmla="*/ 1890 h 2268"/>
              <a:gd name="T6" fmla="*/ 378 w 11792"/>
              <a:gd name="T7" fmla="*/ 2268 h 2268"/>
              <a:gd name="T8" fmla="*/ 11414 w 11792"/>
              <a:gd name="T9" fmla="*/ 2268 h 2268"/>
              <a:gd name="T10" fmla="*/ 11792 w 11792"/>
              <a:gd name="T11" fmla="*/ 1890 h 2268"/>
              <a:gd name="T12" fmla="*/ 11792 w 11792"/>
              <a:gd name="T13" fmla="*/ 378 h 2268"/>
              <a:gd name="T14" fmla="*/ 11414 w 11792"/>
              <a:gd name="T15" fmla="*/ 0 h 2268"/>
              <a:gd name="T16" fmla="*/ 378 w 11792"/>
              <a:gd name="T17" fmla="*/ 0 h 2268"/>
              <a:gd name="T18" fmla="*/ 0 w 11792"/>
              <a:gd name="T19" fmla="*/ 0 h 2268"/>
              <a:gd name="T20" fmla="*/ 0 w 11792"/>
              <a:gd name="T21" fmla="*/ 0 h 2268"/>
              <a:gd name="T22" fmla="*/ 11792 w 11792"/>
              <a:gd name="T23" fmla="*/ 2268 h 2268"/>
              <a:gd name="T24" fmla="*/ 11792 w 11792"/>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92" h="2268">
                <a:moveTo>
                  <a:pt x="378" y="0"/>
                </a:moveTo>
                <a:cubicBezTo>
                  <a:pt x="189" y="0"/>
                  <a:pt x="0" y="189"/>
                  <a:pt x="0" y="378"/>
                </a:cubicBezTo>
                <a:lnTo>
                  <a:pt x="0" y="1890"/>
                </a:lnTo>
                <a:cubicBezTo>
                  <a:pt x="0" y="2079"/>
                  <a:pt x="189" y="2268"/>
                  <a:pt x="378" y="2268"/>
                </a:cubicBezTo>
                <a:lnTo>
                  <a:pt x="11414" y="2268"/>
                </a:lnTo>
                <a:cubicBezTo>
                  <a:pt x="11603" y="2268"/>
                  <a:pt x="11792" y="2079"/>
                  <a:pt x="11792" y="1890"/>
                </a:cubicBezTo>
                <a:lnTo>
                  <a:pt x="11792" y="378"/>
                </a:lnTo>
                <a:cubicBezTo>
                  <a:pt x="11792" y="189"/>
                  <a:pt x="11603" y="0"/>
                  <a:pt x="11414" y="0"/>
                </a:cubicBezTo>
                <a:lnTo>
                  <a:pt x="378" y="0"/>
                </a:lnTo>
                <a:close/>
                <a:moveTo>
                  <a:pt x="0" y="0"/>
                </a:moveTo>
                <a:lnTo>
                  <a:pt x="0" y="0"/>
                </a:lnTo>
                <a:close/>
                <a:moveTo>
                  <a:pt x="11792" y="2268"/>
                </a:moveTo>
                <a:lnTo>
                  <a:pt x="11792" y="2268"/>
                </a:lnTo>
                <a:close/>
              </a:path>
            </a:pathLst>
          </a:custGeom>
          <a:solidFill>
            <a:srgbClr val="83C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Kernel</a:t>
            </a:r>
            <a:endParaRPr lang="en-US" dirty="0"/>
          </a:p>
        </p:txBody>
      </p:sp>
      <p:sp>
        <p:nvSpPr>
          <p:cNvPr id="13" name="Freeform 94"/>
          <p:cNvSpPr>
            <a:spLocks noEditPoints="1"/>
          </p:cNvSpPr>
          <p:nvPr/>
        </p:nvSpPr>
        <p:spPr bwMode="auto">
          <a:xfrm>
            <a:off x="5068353" y="4402631"/>
            <a:ext cx="1748922" cy="709496"/>
          </a:xfrm>
          <a:custGeom>
            <a:avLst/>
            <a:gdLst>
              <a:gd name="T0" fmla="*/ 378 w 3630"/>
              <a:gd name="T1" fmla="*/ 0 h 2272"/>
              <a:gd name="T2" fmla="*/ 0 w 3630"/>
              <a:gd name="T3" fmla="*/ 378 h 2272"/>
              <a:gd name="T4" fmla="*/ 0 w 3630"/>
              <a:gd name="T5" fmla="*/ 1893 h 2272"/>
              <a:gd name="T6" fmla="*/ 378 w 3630"/>
              <a:gd name="T7" fmla="*/ 2272 h 2272"/>
              <a:gd name="T8" fmla="*/ 3251 w 3630"/>
              <a:gd name="T9" fmla="*/ 2272 h 2272"/>
              <a:gd name="T10" fmla="*/ 3630 w 3630"/>
              <a:gd name="T11" fmla="*/ 1893 h 2272"/>
              <a:gd name="T12" fmla="*/ 3630 w 3630"/>
              <a:gd name="T13" fmla="*/ 378 h 2272"/>
              <a:gd name="T14" fmla="*/ 3251 w 3630"/>
              <a:gd name="T15" fmla="*/ 0 h 2272"/>
              <a:gd name="T16" fmla="*/ 378 w 3630"/>
              <a:gd name="T17" fmla="*/ 0 h 2272"/>
              <a:gd name="T18" fmla="*/ 0 w 3630"/>
              <a:gd name="T19" fmla="*/ 0 h 2272"/>
              <a:gd name="T20" fmla="*/ 0 w 3630"/>
              <a:gd name="T21" fmla="*/ 0 h 2272"/>
              <a:gd name="T22" fmla="*/ 3630 w 3630"/>
              <a:gd name="T23" fmla="*/ 2272 h 2272"/>
              <a:gd name="T24" fmla="*/ 3630 w 3630"/>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72">
                <a:moveTo>
                  <a:pt x="378" y="0"/>
                </a:moveTo>
                <a:cubicBezTo>
                  <a:pt x="189" y="0"/>
                  <a:pt x="0" y="189"/>
                  <a:pt x="0" y="378"/>
                </a:cubicBezTo>
                <a:lnTo>
                  <a:pt x="0" y="1893"/>
                </a:lnTo>
                <a:cubicBezTo>
                  <a:pt x="0" y="2082"/>
                  <a:pt x="189" y="2272"/>
                  <a:pt x="378" y="2272"/>
                </a:cubicBezTo>
                <a:lnTo>
                  <a:pt x="3251" y="2272"/>
                </a:lnTo>
                <a:cubicBezTo>
                  <a:pt x="3440" y="2272"/>
                  <a:pt x="3630" y="2082"/>
                  <a:pt x="3630" y="1893"/>
                </a:cubicBezTo>
                <a:lnTo>
                  <a:pt x="3630" y="378"/>
                </a:lnTo>
                <a:cubicBezTo>
                  <a:pt x="3630" y="189"/>
                  <a:pt x="3440" y="0"/>
                  <a:pt x="3251" y="0"/>
                </a:cubicBezTo>
                <a:lnTo>
                  <a:pt x="378" y="0"/>
                </a:lnTo>
                <a:close/>
                <a:moveTo>
                  <a:pt x="0" y="0"/>
                </a:moveTo>
                <a:lnTo>
                  <a:pt x="0" y="0"/>
                </a:lnTo>
                <a:close/>
                <a:moveTo>
                  <a:pt x="3630" y="2272"/>
                </a:moveTo>
                <a:lnTo>
                  <a:pt x="3630" y="2272"/>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Drivers</a:t>
            </a:r>
            <a:endParaRPr lang="en-US" dirty="0"/>
          </a:p>
        </p:txBody>
      </p:sp>
      <p:sp>
        <p:nvSpPr>
          <p:cNvPr id="14" name="Freeform 124"/>
          <p:cNvSpPr>
            <a:spLocks noEditPoints="1"/>
          </p:cNvSpPr>
          <p:nvPr/>
        </p:nvSpPr>
        <p:spPr bwMode="auto">
          <a:xfrm>
            <a:off x="5068353" y="2699563"/>
            <a:ext cx="1748922" cy="709496"/>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Extra libs</a:t>
            </a:r>
            <a:endParaRPr lang="en-US" dirty="0"/>
          </a:p>
        </p:txBody>
      </p:sp>
      <p:sp>
        <p:nvSpPr>
          <p:cNvPr id="15" name="Freeform 246"/>
          <p:cNvSpPr>
            <a:spLocks noEditPoints="1"/>
          </p:cNvSpPr>
          <p:nvPr/>
        </p:nvSpPr>
        <p:spPr bwMode="auto">
          <a:xfrm>
            <a:off x="3103201" y="2699563"/>
            <a:ext cx="1748922" cy="709496"/>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dirty="0"/>
          </a:p>
        </p:txBody>
      </p:sp>
      <p:sp>
        <p:nvSpPr>
          <p:cNvPr id="16" name="Freeform 276"/>
          <p:cNvSpPr>
            <a:spLocks noEditPoints="1"/>
          </p:cNvSpPr>
          <p:nvPr/>
        </p:nvSpPr>
        <p:spPr bwMode="auto">
          <a:xfrm>
            <a:off x="1133811" y="4402631"/>
            <a:ext cx="1751041" cy="709496"/>
          </a:xfrm>
          <a:custGeom>
            <a:avLst/>
            <a:gdLst>
              <a:gd name="T0" fmla="*/ 378 w 3630"/>
              <a:gd name="T1" fmla="*/ 0 h 2272"/>
              <a:gd name="T2" fmla="*/ 0 w 3630"/>
              <a:gd name="T3" fmla="*/ 378 h 2272"/>
              <a:gd name="T4" fmla="*/ 0 w 3630"/>
              <a:gd name="T5" fmla="*/ 1893 h 2272"/>
              <a:gd name="T6" fmla="*/ 378 w 3630"/>
              <a:gd name="T7" fmla="*/ 2272 h 2272"/>
              <a:gd name="T8" fmla="*/ 3251 w 3630"/>
              <a:gd name="T9" fmla="*/ 2272 h 2272"/>
              <a:gd name="T10" fmla="*/ 3630 w 3630"/>
              <a:gd name="T11" fmla="*/ 1893 h 2272"/>
              <a:gd name="T12" fmla="*/ 3630 w 3630"/>
              <a:gd name="T13" fmla="*/ 378 h 2272"/>
              <a:gd name="T14" fmla="*/ 3251 w 3630"/>
              <a:gd name="T15" fmla="*/ 0 h 2272"/>
              <a:gd name="T16" fmla="*/ 378 w 3630"/>
              <a:gd name="T17" fmla="*/ 0 h 2272"/>
              <a:gd name="T18" fmla="*/ 0 w 3630"/>
              <a:gd name="T19" fmla="*/ 0 h 2272"/>
              <a:gd name="T20" fmla="*/ 0 w 3630"/>
              <a:gd name="T21" fmla="*/ 0 h 2272"/>
              <a:gd name="T22" fmla="*/ 3630 w 3630"/>
              <a:gd name="T23" fmla="*/ 2272 h 2272"/>
              <a:gd name="T24" fmla="*/ 3630 w 3630"/>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72">
                <a:moveTo>
                  <a:pt x="378" y="0"/>
                </a:moveTo>
                <a:cubicBezTo>
                  <a:pt x="189" y="0"/>
                  <a:pt x="0" y="189"/>
                  <a:pt x="0" y="378"/>
                </a:cubicBezTo>
                <a:lnTo>
                  <a:pt x="0" y="1893"/>
                </a:lnTo>
                <a:cubicBezTo>
                  <a:pt x="0" y="2082"/>
                  <a:pt x="189" y="2272"/>
                  <a:pt x="378" y="2272"/>
                </a:cubicBezTo>
                <a:lnTo>
                  <a:pt x="3251" y="2272"/>
                </a:lnTo>
                <a:cubicBezTo>
                  <a:pt x="3440" y="2272"/>
                  <a:pt x="3630" y="2082"/>
                  <a:pt x="3630" y="1893"/>
                </a:cubicBezTo>
                <a:lnTo>
                  <a:pt x="3630" y="378"/>
                </a:lnTo>
                <a:cubicBezTo>
                  <a:pt x="3630" y="189"/>
                  <a:pt x="3440" y="0"/>
                  <a:pt x="3251" y="0"/>
                </a:cubicBezTo>
                <a:lnTo>
                  <a:pt x="378" y="0"/>
                </a:lnTo>
                <a:close/>
                <a:moveTo>
                  <a:pt x="0" y="0"/>
                </a:moveTo>
                <a:lnTo>
                  <a:pt x="0" y="0"/>
                </a:lnTo>
                <a:close/>
                <a:moveTo>
                  <a:pt x="3630" y="2272"/>
                </a:moveTo>
                <a:lnTo>
                  <a:pt x="3630" y="2272"/>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File system</a:t>
            </a:r>
            <a:endParaRPr lang="en-US" dirty="0"/>
          </a:p>
        </p:txBody>
      </p:sp>
      <p:sp>
        <p:nvSpPr>
          <p:cNvPr id="17" name="Freeform 307"/>
          <p:cNvSpPr>
            <a:spLocks noEditPoints="1"/>
          </p:cNvSpPr>
          <p:nvPr/>
        </p:nvSpPr>
        <p:spPr bwMode="auto">
          <a:xfrm>
            <a:off x="3103201" y="4118555"/>
            <a:ext cx="1748922" cy="993572"/>
          </a:xfrm>
          <a:custGeom>
            <a:avLst/>
            <a:gdLst>
              <a:gd name="T0" fmla="*/ 530 w 3630"/>
              <a:gd name="T1" fmla="*/ 0 h 3180"/>
              <a:gd name="T2" fmla="*/ 0 w 3630"/>
              <a:gd name="T3" fmla="*/ 530 h 3180"/>
              <a:gd name="T4" fmla="*/ 0 w 3630"/>
              <a:gd name="T5" fmla="*/ 2650 h 3180"/>
              <a:gd name="T6" fmla="*/ 530 w 3630"/>
              <a:gd name="T7" fmla="*/ 3180 h 3180"/>
              <a:gd name="T8" fmla="*/ 3100 w 3630"/>
              <a:gd name="T9" fmla="*/ 3180 h 3180"/>
              <a:gd name="T10" fmla="*/ 3630 w 3630"/>
              <a:gd name="T11" fmla="*/ 2650 h 3180"/>
              <a:gd name="T12" fmla="*/ 3630 w 3630"/>
              <a:gd name="T13" fmla="*/ 530 h 3180"/>
              <a:gd name="T14" fmla="*/ 3100 w 3630"/>
              <a:gd name="T15" fmla="*/ 0 h 3180"/>
              <a:gd name="T16" fmla="*/ 530 w 3630"/>
              <a:gd name="T17" fmla="*/ 0 h 3180"/>
              <a:gd name="T18" fmla="*/ 0 w 3630"/>
              <a:gd name="T19" fmla="*/ 0 h 3180"/>
              <a:gd name="T20" fmla="*/ 0 w 3630"/>
              <a:gd name="T21" fmla="*/ 0 h 3180"/>
              <a:gd name="T22" fmla="*/ 3630 w 3630"/>
              <a:gd name="T23" fmla="*/ 3180 h 3180"/>
              <a:gd name="T24" fmla="*/ 3630 w 3630"/>
              <a:gd name="T25" fmla="*/ 3180 h 3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3180">
                <a:moveTo>
                  <a:pt x="530" y="0"/>
                </a:moveTo>
                <a:cubicBezTo>
                  <a:pt x="265" y="0"/>
                  <a:pt x="0" y="265"/>
                  <a:pt x="0" y="530"/>
                </a:cubicBezTo>
                <a:lnTo>
                  <a:pt x="0" y="2650"/>
                </a:lnTo>
                <a:cubicBezTo>
                  <a:pt x="0" y="2915"/>
                  <a:pt x="265" y="3180"/>
                  <a:pt x="530" y="3180"/>
                </a:cubicBezTo>
                <a:lnTo>
                  <a:pt x="3100" y="3180"/>
                </a:lnTo>
                <a:cubicBezTo>
                  <a:pt x="3365" y="3180"/>
                  <a:pt x="3630" y="2915"/>
                  <a:pt x="3630" y="2650"/>
                </a:cubicBezTo>
                <a:lnTo>
                  <a:pt x="3630" y="530"/>
                </a:lnTo>
                <a:cubicBezTo>
                  <a:pt x="3630" y="265"/>
                  <a:pt x="3365" y="0"/>
                  <a:pt x="3100" y="0"/>
                </a:cubicBezTo>
                <a:lnTo>
                  <a:pt x="530" y="0"/>
                </a:lnTo>
                <a:close/>
                <a:moveTo>
                  <a:pt x="0" y="0"/>
                </a:moveTo>
                <a:lnTo>
                  <a:pt x="0" y="0"/>
                </a:lnTo>
                <a:close/>
                <a:moveTo>
                  <a:pt x="3630" y="3180"/>
                </a:moveTo>
                <a:lnTo>
                  <a:pt x="3630" y="3180"/>
                </a:lnTo>
                <a:close/>
              </a:path>
            </a:pathLst>
          </a:custGeom>
          <a:solidFill>
            <a:srgbClr val="94BD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Context switch</a:t>
            </a:r>
            <a:endParaRPr lang="en-US" dirty="0"/>
          </a:p>
        </p:txBody>
      </p:sp>
      <p:sp>
        <p:nvSpPr>
          <p:cNvPr id="18" name="Freeform 338"/>
          <p:cNvSpPr>
            <a:spLocks noEditPoints="1"/>
          </p:cNvSpPr>
          <p:nvPr/>
        </p:nvSpPr>
        <p:spPr bwMode="auto">
          <a:xfrm>
            <a:off x="3103201" y="2699563"/>
            <a:ext cx="1748922" cy="709496"/>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GUI</a:t>
            </a:r>
            <a:endParaRPr lang="en-US" altLang="pt-BR" sz="2000" dirty="0">
              <a:latin typeface="Arial" panose="020B0604020202020204" pitchFamily="34" charset="0"/>
            </a:endParaRPr>
          </a:p>
        </p:txBody>
      </p:sp>
      <p:sp>
        <p:nvSpPr>
          <p:cNvPr id="19" name="Freeform 368"/>
          <p:cNvSpPr>
            <a:spLocks noEditPoints="1"/>
          </p:cNvSpPr>
          <p:nvPr/>
        </p:nvSpPr>
        <p:spPr bwMode="auto">
          <a:xfrm>
            <a:off x="1133811" y="2699563"/>
            <a:ext cx="1751041" cy="709496"/>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C/C++</a:t>
            </a:r>
          </a:p>
          <a:p>
            <a:pPr lvl="0" algn="ctr"/>
            <a:r>
              <a:rPr lang="en-US" altLang="pt-BR" sz="2000" dirty="0">
                <a:solidFill>
                  <a:srgbClr val="000000"/>
                </a:solidFill>
                <a:latin typeface="Arial" panose="020B0604020202020204" pitchFamily="34" charset="0"/>
              </a:rPr>
              <a:t>libraries</a:t>
            </a:r>
            <a:endParaRPr lang="en-US" altLang="pt-BR" sz="2000" dirty="0">
              <a:latin typeface="Arial" panose="020B0604020202020204" pitchFamily="34" charset="0"/>
            </a:endParaRPr>
          </a:p>
        </p:txBody>
      </p:sp>
      <p:sp>
        <p:nvSpPr>
          <p:cNvPr id="20" name="Freeform 368"/>
          <p:cNvSpPr>
            <a:spLocks noEditPoints="1"/>
          </p:cNvSpPr>
          <p:nvPr/>
        </p:nvSpPr>
        <p:spPr bwMode="auto">
          <a:xfrm>
            <a:off x="1133810" y="1486343"/>
            <a:ext cx="1751041" cy="768564"/>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Interface actions</a:t>
            </a:r>
            <a:endParaRPr lang="en-US" altLang="pt-BR" sz="2000" dirty="0">
              <a:latin typeface="Arial" panose="020B0604020202020204" pitchFamily="34" charset="0"/>
            </a:endParaRPr>
          </a:p>
        </p:txBody>
      </p:sp>
      <p:sp>
        <p:nvSpPr>
          <p:cNvPr id="21" name="Freeform 368"/>
          <p:cNvSpPr>
            <a:spLocks noEditPoints="1"/>
          </p:cNvSpPr>
          <p:nvPr/>
        </p:nvSpPr>
        <p:spPr bwMode="auto">
          <a:xfrm>
            <a:off x="3101082" y="1497092"/>
            <a:ext cx="1751041" cy="768564"/>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System logic</a:t>
            </a:r>
            <a:endParaRPr lang="en-US" altLang="pt-BR" sz="2000" dirty="0">
              <a:latin typeface="Arial" panose="020B0604020202020204" pitchFamily="34" charset="0"/>
            </a:endParaRPr>
          </a:p>
        </p:txBody>
      </p:sp>
      <p:sp>
        <p:nvSpPr>
          <p:cNvPr id="22" name="Freeform 368"/>
          <p:cNvSpPr>
            <a:spLocks noEditPoints="1"/>
          </p:cNvSpPr>
          <p:nvPr/>
        </p:nvSpPr>
        <p:spPr bwMode="auto">
          <a:xfrm>
            <a:off x="5068353" y="1497092"/>
            <a:ext cx="1751041" cy="768564"/>
          </a:xfrm>
          <a:custGeom>
            <a:avLst/>
            <a:gdLst>
              <a:gd name="T0" fmla="*/ 378 w 3630"/>
              <a:gd name="T1" fmla="*/ 0 h 2268"/>
              <a:gd name="T2" fmla="*/ 0 w 3630"/>
              <a:gd name="T3" fmla="*/ 378 h 2268"/>
              <a:gd name="T4" fmla="*/ 0 w 3630"/>
              <a:gd name="T5" fmla="*/ 1890 h 2268"/>
              <a:gd name="T6" fmla="*/ 378 w 3630"/>
              <a:gd name="T7" fmla="*/ 2268 h 2268"/>
              <a:gd name="T8" fmla="*/ 3252 w 3630"/>
              <a:gd name="T9" fmla="*/ 2268 h 2268"/>
              <a:gd name="T10" fmla="*/ 3630 w 3630"/>
              <a:gd name="T11" fmla="*/ 1890 h 2268"/>
              <a:gd name="T12" fmla="*/ 3630 w 3630"/>
              <a:gd name="T13" fmla="*/ 378 h 2268"/>
              <a:gd name="T14" fmla="*/ 3252 w 3630"/>
              <a:gd name="T15" fmla="*/ 0 h 2268"/>
              <a:gd name="T16" fmla="*/ 378 w 3630"/>
              <a:gd name="T17" fmla="*/ 0 h 2268"/>
              <a:gd name="T18" fmla="*/ 0 w 3630"/>
              <a:gd name="T19" fmla="*/ 0 h 2268"/>
              <a:gd name="T20" fmla="*/ 0 w 3630"/>
              <a:gd name="T21" fmla="*/ 0 h 2268"/>
              <a:gd name="T22" fmla="*/ 3630 w 3630"/>
              <a:gd name="T23" fmla="*/ 2268 h 2268"/>
              <a:gd name="T24" fmla="*/ 3630 w 3630"/>
              <a:gd name="T25"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0" h="2268">
                <a:moveTo>
                  <a:pt x="378" y="0"/>
                </a:moveTo>
                <a:cubicBezTo>
                  <a:pt x="189" y="0"/>
                  <a:pt x="0" y="189"/>
                  <a:pt x="0" y="378"/>
                </a:cubicBezTo>
                <a:lnTo>
                  <a:pt x="0" y="1890"/>
                </a:lnTo>
                <a:cubicBezTo>
                  <a:pt x="0" y="2079"/>
                  <a:pt x="189" y="2268"/>
                  <a:pt x="378" y="2268"/>
                </a:cubicBezTo>
                <a:lnTo>
                  <a:pt x="3252" y="2268"/>
                </a:lnTo>
                <a:cubicBezTo>
                  <a:pt x="3441" y="2268"/>
                  <a:pt x="3630" y="2079"/>
                  <a:pt x="3630" y="1890"/>
                </a:cubicBezTo>
                <a:lnTo>
                  <a:pt x="3630" y="378"/>
                </a:lnTo>
                <a:cubicBezTo>
                  <a:pt x="3630" y="189"/>
                  <a:pt x="3441" y="0"/>
                  <a:pt x="3252" y="0"/>
                </a:cubicBezTo>
                <a:lnTo>
                  <a:pt x="378" y="0"/>
                </a:lnTo>
                <a:close/>
                <a:moveTo>
                  <a:pt x="0" y="0"/>
                </a:moveTo>
                <a:lnTo>
                  <a:pt x="0" y="0"/>
                </a:lnTo>
                <a:close/>
                <a:moveTo>
                  <a:pt x="3630" y="2268"/>
                </a:moveTo>
                <a:lnTo>
                  <a:pt x="3630" y="226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r>
              <a:rPr lang="en-US" altLang="pt-BR" dirty="0">
                <a:solidFill>
                  <a:srgbClr val="000000"/>
                </a:solidFill>
                <a:latin typeface="Arial" panose="020B0604020202020204" pitchFamily="34" charset="0"/>
              </a:rPr>
              <a:t>Internal routines</a:t>
            </a:r>
            <a:endParaRPr lang="en-US" altLang="pt-BR" sz="2000" dirty="0">
              <a:latin typeface="Arial" panose="020B0604020202020204" pitchFamily="34" charset="0"/>
            </a:endParaRPr>
          </a:p>
        </p:txBody>
      </p:sp>
      <p:sp>
        <p:nvSpPr>
          <p:cNvPr id="31" name="Freeform 5">
            <a:extLst>
              <a:ext uri="{FF2B5EF4-FFF2-40B4-BE49-F238E27FC236}">
                <a16:creationId xmlns:a16="http://schemas.microsoft.com/office/drawing/2014/main" id="{F41EE8F2-798D-45BF-B12A-A09F5E79E258}"/>
              </a:ext>
            </a:extLst>
          </p:cNvPr>
          <p:cNvSpPr>
            <a:spLocks noEditPoints="1"/>
          </p:cNvSpPr>
          <p:nvPr/>
        </p:nvSpPr>
        <p:spPr bwMode="auto">
          <a:xfrm>
            <a:off x="7033504" y="1497092"/>
            <a:ext cx="182326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FF95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Application</a:t>
            </a:r>
            <a:endParaRPr lang="en-US" dirty="0"/>
          </a:p>
        </p:txBody>
      </p:sp>
      <p:sp>
        <p:nvSpPr>
          <p:cNvPr id="32" name="Freeform 5">
            <a:extLst>
              <a:ext uri="{FF2B5EF4-FFF2-40B4-BE49-F238E27FC236}">
                <a16:creationId xmlns:a16="http://schemas.microsoft.com/office/drawing/2014/main" id="{B7EBFFF0-14F5-421E-90AF-0D098B5E6B2C}"/>
              </a:ext>
            </a:extLst>
          </p:cNvPr>
          <p:cNvSpPr>
            <a:spLocks noEditPoints="1"/>
          </p:cNvSpPr>
          <p:nvPr/>
        </p:nvSpPr>
        <p:spPr bwMode="auto">
          <a:xfrm>
            <a:off x="7033504" y="3497958"/>
            <a:ext cx="182326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008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latin typeface="Arial" panose="020B0604020202020204" pitchFamily="34" charset="0"/>
                <a:cs typeface="Arial" panose="020B0604020202020204" pitchFamily="34" charset="0"/>
              </a:rPr>
              <a:t>Operational System</a:t>
            </a:r>
            <a:endParaRPr lang="en-US" dirty="0">
              <a:latin typeface="Arial" panose="020B0604020202020204" pitchFamily="34" charset="0"/>
              <a:cs typeface="Arial" panose="020B0604020202020204" pitchFamily="34" charset="0"/>
            </a:endParaRPr>
          </a:p>
        </p:txBody>
      </p:sp>
      <p:sp>
        <p:nvSpPr>
          <p:cNvPr id="33" name="Freeform 5">
            <a:extLst>
              <a:ext uri="{FF2B5EF4-FFF2-40B4-BE49-F238E27FC236}">
                <a16:creationId xmlns:a16="http://schemas.microsoft.com/office/drawing/2014/main" id="{5E4013F7-20E8-4461-8B44-D4066231C723}"/>
              </a:ext>
            </a:extLst>
          </p:cNvPr>
          <p:cNvSpPr>
            <a:spLocks noEditPoints="1"/>
          </p:cNvSpPr>
          <p:nvPr/>
        </p:nvSpPr>
        <p:spPr bwMode="auto">
          <a:xfrm>
            <a:off x="7033504" y="5533869"/>
            <a:ext cx="1823260" cy="814388"/>
          </a:xfrm>
          <a:custGeom>
            <a:avLst/>
            <a:gdLst>
              <a:gd name="T0" fmla="*/ 378 w 12701"/>
              <a:gd name="T1" fmla="*/ 0 h 2272"/>
              <a:gd name="T2" fmla="*/ 0 w 12701"/>
              <a:gd name="T3" fmla="*/ 378 h 2272"/>
              <a:gd name="T4" fmla="*/ 0 w 12701"/>
              <a:gd name="T5" fmla="*/ 1893 h 2272"/>
              <a:gd name="T6" fmla="*/ 378 w 12701"/>
              <a:gd name="T7" fmla="*/ 2272 h 2272"/>
              <a:gd name="T8" fmla="*/ 12322 w 12701"/>
              <a:gd name="T9" fmla="*/ 2272 h 2272"/>
              <a:gd name="T10" fmla="*/ 12701 w 12701"/>
              <a:gd name="T11" fmla="*/ 1893 h 2272"/>
              <a:gd name="T12" fmla="*/ 12701 w 12701"/>
              <a:gd name="T13" fmla="*/ 378 h 2272"/>
              <a:gd name="T14" fmla="*/ 12322 w 12701"/>
              <a:gd name="T15" fmla="*/ 0 h 2272"/>
              <a:gd name="T16" fmla="*/ 378 w 12701"/>
              <a:gd name="T17" fmla="*/ 0 h 2272"/>
              <a:gd name="T18" fmla="*/ 0 w 12701"/>
              <a:gd name="T19" fmla="*/ 0 h 2272"/>
              <a:gd name="T20" fmla="*/ 0 w 12701"/>
              <a:gd name="T21" fmla="*/ 0 h 2272"/>
              <a:gd name="T22" fmla="*/ 12701 w 12701"/>
              <a:gd name="T23" fmla="*/ 2272 h 2272"/>
              <a:gd name="T24" fmla="*/ 12701 w 12701"/>
              <a:gd name="T2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1" h="2272">
                <a:moveTo>
                  <a:pt x="378" y="0"/>
                </a:moveTo>
                <a:cubicBezTo>
                  <a:pt x="189" y="0"/>
                  <a:pt x="0" y="189"/>
                  <a:pt x="0" y="378"/>
                </a:cubicBezTo>
                <a:lnTo>
                  <a:pt x="0" y="1893"/>
                </a:lnTo>
                <a:cubicBezTo>
                  <a:pt x="0" y="2082"/>
                  <a:pt x="189" y="2272"/>
                  <a:pt x="378" y="2272"/>
                </a:cubicBezTo>
                <a:lnTo>
                  <a:pt x="12322" y="2272"/>
                </a:lnTo>
                <a:cubicBezTo>
                  <a:pt x="12511" y="2272"/>
                  <a:pt x="12701" y="2082"/>
                  <a:pt x="12701" y="1893"/>
                </a:cubicBezTo>
                <a:lnTo>
                  <a:pt x="12701" y="378"/>
                </a:lnTo>
                <a:cubicBezTo>
                  <a:pt x="12701" y="189"/>
                  <a:pt x="12511" y="0"/>
                  <a:pt x="12322" y="0"/>
                </a:cubicBezTo>
                <a:lnTo>
                  <a:pt x="378" y="0"/>
                </a:lnTo>
                <a:close/>
                <a:moveTo>
                  <a:pt x="0" y="0"/>
                </a:moveTo>
                <a:lnTo>
                  <a:pt x="0" y="0"/>
                </a:lnTo>
                <a:close/>
                <a:moveTo>
                  <a:pt x="12701" y="2272"/>
                </a:moveTo>
                <a:lnTo>
                  <a:pt x="12701" y="2272"/>
                </a:lnTo>
                <a:close/>
              </a:path>
            </a:pathLst>
          </a:custGeom>
          <a:solidFill>
            <a:srgbClr val="5C8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pt-BR" dirty="0">
                <a:solidFill>
                  <a:srgbClr val="000000"/>
                </a:solidFill>
                <a:latin typeface="Arial" panose="020B0604020202020204" pitchFamily="34" charset="0"/>
              </a:rPr>
              <a:t>Hardware</a:t>
            </a:r>
            <a:endParaRPr lang="en-US" dirty="0">
              <a:solidFill>
                <a:srgbClr val="000000"/>
              </a:solidFill>
              <a:latin typeface="Arial" panose="020B0604020202020204" pitchFamily="34" charset="0"/>
            </a:endParaRPr>
          </a:p>
        </p:txBody>
      </p:sp>
      <p:cxnSp>
        <p:nvCxnSpPr>
          <p:cNvPr id="34" name="Conector de Seta Reta 33">
            <a:extLst>
              <a:ext uri="{FF2B5EF4-FFF2-40B4-BE49-F238E27FC236}">
                <a16:creationId xmlns:a16="http://schemas.microsoft.com/office/drawing/2014/main" id="{CE8E68BA-69AC-45DA-8029-0C8B85DBB6AA}"/>
              </a:ext>
            </a:extLst>
          </p:cNvPr>
          <p:cNvCxnSpPr>
            <a:cxnSpLocks/>
          </p:cNvCxnSpPr>
          <p:nvPr/>
        </p:nvCxnSpPr>
        <p:spPr>
          <a:xfrm flipV="1">
            <a:off x="7945860" y="2311480"/>
            <a:ext cx="0" cy="1186478"/>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p:cxnSp>
        <p:nvCxnSpPr>
          <p:cNvPr id="35" name="Conector de Seta Reta 34">
            <a:extLst>
              <a:ext uri="{FF2B5EF4-FFF2-40B4-BE49-F238E27FC236}">
                <a16:creationId xmlns:a16="http://schemas.microsoft.com/office/drawing/2014/main" id="{A443A563-6661-47A2-9025-3792BD1E0E91}"/>
              </a:ext>
            </a:extLst>
          </p:cNvPr>
          <p:cNvCxnSpPr>
            <a:cxnSpLocks/>
          </p:cNvCxnSpPr>
          <p:nvPr/>
        </p:nvCxnSpPr>
        <p:spPr>
          <a:xfrm flipV="1">
            <a:off x="7945860" y="4259900"/>
            <a:ext cx="0" cy="1300320"/>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99894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F3DBE0D-0F26-4EC2-8852-9B5FA9052E97}"/>
              </a:ext>
            </a:extLst>
          </p:cNvPr>
          <p:cNvSpPr>
            <a:spLocks noGrp="1"/>
          </p:cNvSpPr>
          <p:nvPr>
            <p:ph type="title"/>
          </p:nvPr>
        </p:nvSpPr>
        <p:spPr/>
        <p:txBody>
          <a:bodyPr/>
          <a:lstStyle/>
          <a:p>
            <a:r>
              <a:rPr lang="pt-BR" dirty="0"/>
              <a:t>Sistemas de tempo real</a:t>
            </a:r>
          </a:p>
        </p:txBody>
      </p:sp>
      <p:sp>
        <p:nvSpPr>
          <p:cNvPr id="3" name="Espaço Reservado para Texto 2">
            <a:extLst>
              <a:ext uri="{FF2B5EF4-FFF2-40B4-BE49-F238E27FC236}">
                <a16:creationId xmlns:a16="http://schemas.microsoft.com/office/drawing/2014/main" id="{582236A6-43D4-4CD1-A705-8F314EF2861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096344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Em geral, um sistema é projetado para receber um estímulo (ou evento), que pode ser interno ou externo, realizar o processamento e produzir uma saída.</a:t>
            </a:r>
          </a:p>
          <a:p>
            <a:pPr lvl="0"/>
            <a:r>
              <a:rPr lang="pt-BR"/>
              <a:t>Alguns sistemas possuem restrições de tempo, prazos ou um tempo-limite para o estímulo ser processado e gerar a saída correspondente.</a:t>
            </a:r>
          </a:p>
          <a:p>
            <a:pPr lvl="0"/>
            <a:r>
              <a:rPr lang="pt-BR"/>
              <a:t>Estes tipos de sistemas são chamados “Sistemas de Tempo Real”.</a:t>
            </a:r>
            <a:endParaRPr lang="pt-BR" dirty="0"/>
          </a:p>
        </p:txBody>
      </p:sp>
      <p:sp>
        <p:nvSpPr>
          <p:cNvPr id="2" name="Título 1"/>
          <p:cNvSpPr>
            <a:spLocks noGrp="1"/>
          </p:cNvSpPr>
          <p:nvPr>
            <p:ph type="title"/>
          </p:nvPr>
        </p:nvSpPr>
        <p:spPr/>
        <p:txBody>
          <a:bodyPr/>
          <a:lstStyle/>
          <a:p>
            <a:r>
              <a:rPr lang="pt-BR"/>
              <a:t>SISTEMAS DE TEMPO REAL</a:t>
            </a:r>
            <a:endParaRPr lang="pt-BR" dirty="0"/>
          </a:p>
        </p:txBody>
      </p:sp>
    </p:spTree>
    <p:extLst>
      <p:ext uri="{BB962C8B-B14F-4D97-AF65-F5344CB8AC3E}">
        <p14:creationId xmlns:p14="http://schemas.microsoft.com/office/powerpoint/2010/main" val="31686019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Um sistema de tempo real deve garantir que todos os eventos sejam atendidos dentro das suas restrições de tempo.</a:t>
            </a:r>
          </a:p>
          <a:p>
            <a:pPr lvl="0"/>
            <a:r>
              <a:rPr lang="pt-BR"/>
              <a:t>Por isso os sistemas de tempo real estão relacionados ao determinismo, e não ao tempo de execução!</a:t>
            </a:r>
          </a:p>
          <a:p>
            <a:pPr lvl="0"/>
            <a:r>
              <a:rPr lang="pt-BR"/>
              <a:t>Existem basicamente dois tipos de sistemas de tempo real, classificados de acordo com a tolerância às restrições de tempo e as possíveis consequências.</a:t>
            </a:r>
          </a:p>
          <a:p>
            <a:endParaRPr lang="pt-BR" dirty="0"/>
          </a:p>
        </p:txBody>
      </p:sp>
      <p:sp>
        <p:nvSpPr>
          <p:cNvPr id="2" name="Título 1"/>
          <p:cNvSpPr>
            <a:spLocks noGrp="1"/>
          </p:cNvSpPr>
          <p:nvPr>
            <p:ph type="title"/>
          </p:nvPr>
        </p:nvSpPr>
        <p:spPr/>
        <p:txBody>
          <a:bodyPr/>
          <a:lstStyle/>
          <a:p>
            <a:r>
              <a:rPr lang="pt-BR"/>
              <a:t>SISTEMAS DE TEMPO REAL</a:t>
            </a:r>
            <a:endParaRPr lang="pt-BR" dirty="0"/>
          </a:p>
        </p:txBody>
      </p:sp>
    </p:spTree>
    <p:extLst>
      <p:ext uri="{BB962C8B-B14F-4D97-AF65-F5344CB8AC3E}">
        <p14:creationId xmlns:p14="http://schemas.microsoft.com/office/powerpoint/2010/main" val="3590660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dirty="0"/>
              <a:t>Soft real-time: prazo não respeitado tem reduz a performance do sistema. </a:t>
            </a:r>
          </a:p>
          <a:p>
            <a:pPr lvl="1"/>
            <a:r>
              <a:rPr lang="pt-BR" dirty="0"/>
              <a:t>Atraso na resposta de um display com </a:t>
            </a:r>
            <a:r>
              <a:rPr lang="pt-BR" dirty="0" err="1"/>
              <a:t>touch</a:t>
            </a:r>
            <a:r>
              <a:rPr lang="pt-BR" dirty="0"/>
              <a:t>;</a:t>
            </a:r>
          </a:p>
          <a:p>
            <a:pPr lvl="1"/>
            <a:r>
              <a:rPr lang="pt-BR" dirty="0"/>
              <a:t>Falha na transmissão de 1 segundo de voz.</a:t>
            </a:r>
          </a:p>
          <a:p>
            <a:pPr lvl="0"/>
            <a:r>
              <a:rPr lang="pt-BR" dirty="0"/>
              <a:t>Hard real-time: Uma restrição de tempo não atingida pode inutilizar o sistema ou provocar consequências catastróficas. </a:t>
            </a:r>
          </a:p>
          <a:p>
            <a:pPr lvl="1"/>
            <a:r>
              <a:rPr lang="pt-BR" dirty="0"/>
              <a:t>Acionamento de drivers de potência fora do zero crossing.</a:t>
            </a:r>
          </a:p>
          <a:p>
            <a:pPr lvl="1"/>
            <a:r>
              <a:rPr lang="pt-BR" dirty="0"/>
              <a:t>Um sistema de </a:t>
            </a:r>
            <a:r>
              <a:rPr lang="pt-BR" dirty="0" err="1"/>
              <a:t>airbag</a:t>
            </a:r>
            <a:r>
              <a:rPr lang="pt-BR" dirty="0"/>
              <a:t> que não responde no tempo correto no momento da colisão.</a:t>
            </a:r>
          </a:p>
          <a:p>
            <a:endParaRPr lang="pt-BR" dirty="0"/>
          </a:p>
        </p:txBody>
      </p:sp>
      <p:sp>
        <p:nvSpPr>
          <p:cNvPr id="2" name="Título 1"/>
          <p:cNvSpPr>
            <a:spLocks noGrp="1"/>
          </p:cNvSpPr>
          <p:nvPr>
            <p:ph type="title"/>
          </p:nvPr>
        </p:nvSpPr>
        <p:spPr/>
        <p:txBody>
          <a:bodyPr/>
          <a:lstStyle/>
          <a:p>
            <a:r>
              <a:rPr lang="pt-BR"/>
              <a:t>CLASSIFICAÇÃO</a:t>
            </a:r>
            <a:endParaRPr lang="pt-BR" dirty="0"/>
          </a:p>
        </p:txBody>
      </p:sp>
    </p:spTree>
    <p:extLst>
      <p:ext uri="{BB962C8B-B14F-4D97-AF65-F5344CB8AC3E}">
        <p14:creationId xmlns:p14="http://schemas.microsoft.com/office/powerpoint/2010/main" val="11272668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O kernel de tempo real gerencia o tempo e os recursos da CPU.</a:t>
            </a:r>
          </a:p>
          <a:p>
            <a:pPr lvl="0"/>
            <a:r>
              <a:rPr lang="pt-BR"/>
              <a:t>Todas as funcionalidades do sistema são divididas em tarefas.</a:t>
            </a:r>
          </a:p>
          <a:p>
            <a:pPr lvl="1"/>
            <a:r>
              <a:rPr lang="pt-BR"/>
              <a:t>O kernel decide quando uma tarefa deve ser executada.</a:t>
            </a:r>
          </a:p>
          <a:p>
            <a:pPr lvl="0"/>
            <a:r>
              <a:rPr lang="pt-BR"/>
              <a:t>O desenvolvedor é o responsável para dividir o sistema em tarefas e definir suas prioridades, levando em conta as características de de cada uma delas.</a:t>
            </a:r>
            <a:endParaRPr lang="pt-BR" dirty="0"/>
          </a:p>
        </p:txBody>
      </p:sp>
      <p:sp>
        <p:nvSpPr>
          <p:cNvPr id="2" name="Título 1"/>
          <p:cNvSpPr>
            <a:spLocks noGrp="1"/>
          </p:cNvSpPr>
          <p:nvPr>
            <p:ph type="title"/>
          </p:nvPr>
        </p:nvSpPr>
        <p:spPr/>
        <p:txBody>
          <a:bodyPr/>
          <a:lstStyle/>
          <a:p>
            <a:r>
              <a:rPr lang="pt-BR"/>
              <a:t>O KERNEL DE TEMPO REAL</a:t>
            </a:r>
            <a:endParaRPr lang="pt-BR" dirty="0"/>
          </a:p>
        </p:txBody>
      </p:sp>
    </p:spTree>
    <p:extLst>
      <p:ext uri="{BB962C8B-B14F-4D97-AF65-F5344CB8AC3E}">
        <p14:creationId xmlns:p14="http://schemas.microsoft.com/office/powerpoint/2010/main" val="3166532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a:t>Em um sistema multitarefa, temos a impressão de que todas as tarefas estão sendo executadas ao mesmo tempo.</a:t>
            </a:r>
          </a:p>
          <a:p>
            <a:endParaRPr lang="pt-BR" dirty="0"/>
          </a:p>
        </p:txBody>
      </p:sp>
      <p:sp>
        <p:nvSpPr>
          <p:cNvPr id="2" name="Título 1"/>
          <p:cNvSpPr>
            <a:spLocks noGrp="1"/>
          </p:cNvSpPr>
          <p:nvPr>
            <p:ph type="title"/>
          </p:nvPr>
        </p:nvSpPr>
        <p:spPr/>
        <p:txBody>
          <a:bodyPr/>
          <a:lstStyle/>
          <a:p>
            <a:r>
              <a:rPr lang="pt-BR"/>
              <a:t>MULTITAREFA</a:t>
            </a:r>
            <a:endParaRPr lang="pt-BR" dirty="0"/>
          </a:p>
        </p:txBody>
      </p:sp>
      <p:grpSp>
        <p:nvGrpSpPr>
          <p:cNvPr id="4" name="Group 20201"/>
          <p:cNvGrpSpPr/>
          <p:nvPr/>
        </p:nvGrpSpPr>
        <p:grpSpPr>
          <a:xfrm>
            <a:off x="990600" y="3657600"/>
            <a:ext cx="7558673" cy="2420620"/>
            <a:chOff x="0" y="0"/>
            <a:chExt cx="7558673" cy="2420620"/>
          </a:xfrm>
        </p:grpSpPr>
        <p:sp>
          <p:nvSpPr>
            <p:cNvPr id="5" name="Shape 217"/>
            <p:cNvSpPr/>
            <p:nvPr/>
          </p:nvSpPr>
          <p:spPr>
            <a:xfrm>
              <a:off x="871220" y="1751330"/>
              <a:ext cx="6463031" cy="669290"/>
            </a:xfrm>
            <a:custGeom>
              <a:avLst/>
              <a:gdLst/>
              <a:ahLst/>
              <a:cxnLst/>
              <a:rect l="0" t="0" r="0" b="0"/>
              <a:pathLst>
                <a:path w="6463031" h="669290">
                  <a:moveTo>
                    <a:pt x="0" y="213360"/>
                  </a:moveTo>
                  <a:lnTo>
                    <a:pt x="6047740" y="213360"/>
                  </a:lnTo>
                  <a:lnTo>
                    <a:pt x="6047740" y="0"/>
                  </a:lnTo>
                  <a:lnTo>
                    <a:pt x="6463031" y="334010"/>
                  </a:lnTo>
                  <a:lnTo>
                    <a:pt x="6047740" y="669290"/>
                  </a:lnTo>
                  <a:lnTo>
                    <a:pt x="6047740" y="454660"/>
                  </a:lnTo>
                  <a:lnTo>
                    <a:pt x="0" y="454660"/>
                  </a:lnTo>
                  <a:lnTo>
                    <a:pt x="0" y="21336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6" name="Shape 218"/>
            <p:cNvSpPr/>
            <p:nvPr/>
          </p:nvSpPr>
          <p:spPr>
            <a:xfrm>
              <a:off x="871220" y="175133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7" name="Shape 219"/>
            <p:cNvSpPr/>
            <p:nvPr/>
          </p:nvSpPr>
          <p:spPr>
            <a:xfrm>
              <a:off x="7334250" y="242062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pt-BR"/>
            </a:p>
          </p:txBody>
        </p:sp>
        <p:sp>
          <p:nvSpPr>
            <p:cNvPr id="8" name="Rectangle 220"/>
            <p:cNvSpPr/>
            <p:nvPr/>
          </p:nvSpPr>
          <p:spPr>
            <a:xfrm>
              <a:off x="1875790" y="2019767"/>
              <a:ext cx="56146"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a:solidFill>
                    <a:srgbClr val="000000"/>
                  </a:solidFill>
                  <a:effectLst/>
                  <a:latin typeface="Liberation Sans" panose="020B0604020202020204" pitchFamily="34" charset="0"/>
                  <a:ea typeface="Liberation Sans" panose="020B0604020202020204" pitchFamily="34" charset="0"/>
                </a:rPr>
                <a:t> </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9" name="Rectangle 221"/>
            <p:cNvSpPr/>
            <p:nvPr/>
          </p:nvSpPr>
          <p:spPr>
            <a:xfrm>
              <a:off x="1918970" y="2019767"/>
              <a:ext cx="5639703"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dirty="0">
                  <a:solidFill>
                    <a:srgbClr val="000000"/>
                  </a:solidFill>
                  <a:effectLst/>
                  <a:latin typeface="Liberation Sans" panose="020B0604020202020204" pitchFamily="34" charset="0"/>
                  <a:ea typeface="Liberation Sans" panose="020B0604020202020204" pitchFamily="34" charset="0"/>
                </a:rPr>
                <a:t>t1           t2                                  Tempo                                   </a:t>
              </a:r>
              <a:r>
                <a:rPr lang="pt-BR" sz="1200" dirty="0" err="1">
                  <a:solidFill>
                    <a:srgbClr val="000000"/>
                  </a:solidFill>
                  <a:effectLst/>
                  <a:latin typeface="Liberation Sans" panose="020B0604020202020204" pitchFamily="34" charset="0"/>
                  <a:ea typeface="Liberation Sans" panose="020B0604020202020204" pitchFamily="34" charset="0"/>
                </a:rPr>
                <a:t>tn</a:t>
              </a:r>
              <a:endParaRPr lang="pt-BR" sz="2000" dirty="0">
                <a:solidFill>
                  <a:srgbClr val="000000"/>
                </a:solidFill>
                <a:effectLst/>
                <a:latin typeface="Liberation Serif" panose="02020603050405020304" pitchFamily="18" charset="0"/>
                <a:ea typeface="Liberation Serif" panose="02020603050405020304" pitchFamily="18" charset="0"/>
              </a:endParaRPr>
            </a:p>
          </p:txBody>
        </p:sp>
        <p:sp>
          <p:nvSpPr>
            <p:cNvPr id="10" name="Shape 222"/>
            <p:cNvSpPr/>
            <p:nvPr/>
          </p:nvSpPr>
          <p:spPr>
            <a:xfrm>
              <a:off x="1343660" y="2540"/>
              <a:ext cx="0" cy="1971040"/>
            </a:xfrm>
            <a:custGeom>
              <a:avLst/>
              <a:gdLst/>
              <a:ahLst/>
              <a:cxnLst/>
              <a:rect l="0" t="0" r="0" b="0"/>
              <a:pathLst>
                <a:path h="1971040">
                  <a:moveTo>
                    <a:pt x="0" y="0"/>
                  </a:moveTo>
                  <a:lnTo>
                    <a:pt x="0" y="197104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1" name="Shape 223"/>
            <p:cNvSpPr/>
            <p:nvPr/>
          </p:nvSpPr>
          <p:spPr>
            <a:xfrm>
              <a:off x="871220" y="1416050"/>
              <a:ext cx="5910581" cy="0"/>
            </a:xfrm>
            <a:custGeom>
              <a:avLst/>
              <a:gdLst/>
              <a:ahLst/>
              <a:cxnLst/>
              <a:rect l="0" t="0" r="0" b="0"/>
              <a:pathLst>
                <a:path w="5910581">
                  <a:moveTo>
                    <a:pt x="0" y="0"/>
                  </a:moveTo>
                  <a:lnTo>
                    <a:pt x="5910581" y="0"/>
                  </a:lnTo>
                </a:path>
              </a:pathLst>
            </a:custGeom>
            <a:ln w="35941" cap="flat">
              <a:round/>
            </a:ln>
          </p:spPr>
          <p:style>
            <a:lnRef idx="1">
              <a:srgbClr val="FF0000"/>
            </a:lnRef>
            <a:fillRef idx="0">
              <a:srgbClr val="000000">
                <a:alpha val="0"/>
              </a:srgbClr>
            </a:fillRef>
            <a:effectRef idx="0">
              <a:scrgbClr r="0" g="0" b="0"/>
            </a:effectRef>
            <a:fontRef idx="none"/>
          </p:style>
          <p:txBody>
            <a:bodyPr/>
            <a:lstStyle/>
            <a:p>
              <a:endParaRPr lang="pt-BR"/>
            </a:p>
          </p:txBody>
        </p:sp>
        <p:sp>
          <p:nvSpPr>
            <p:cNvPr id="12" name="Shape 224"/>
            <p:cNvSpPr/>
            <p:nvPr/>
          </p:nvSpPr>
          <p:spPr>
            <a:xfrm>
              <a:off x="850900" y="914400"/>
              <a:ext cx="5911851" cy="0"/>
            </a:xfrm>
            <a:custGeom>
              <a:avLst/>
              <a:gdLst/>
              <a:ahLst/>
              <a:cxnLst/>
              <a:rect l="0" t="0" r="0" b="0"/>
              <a:pathLst>
                <a:path w="5911851">
                  <a:moveTo>
                    <a:pt x="0" y="0"/>
                  </a:moveTo>
                  <a:lnTo>
                    <a:pt x="5911851" y="0"/>
                  </a:lnTo>
                </a:path>
              </a:pathLst>
            </a:custGeom>
            <a:ln w="35941" cap="flat">
              <a:round/>
            </a:ln>
          </p:spPr>
          <p:style>
            <a:lnRef idx="1">
              <a:srgbClr val="0047FF"/>
            </a:lnRef>
            <a:fillRef idx="0">
              <a:srgbClr val="000000">
                <a:alpha val="0"/>
              </a:srgbClr>
            </a:fillRef>
            <a:effectRef idx="0">
              <a:scrgbClr r="0" g="0" b="0"/>
            </a:effectRef>
            <a:fontRef idx="none"/>
          </p:style>
          <p:txBody>
            <a:bodyPr/>
            <a:lstStyle/>
            <a:p>
              <a:endParaRPr lang="pt-BR"/>
            </a:p>
          </p:txBody>
        </p:sp>
        <p:sp>
          <p:nvSpPr>
            <p:cNvPr id="13" name="Shape 225"/>
            <p:cNvSpPr/>
            <p:nvPr/>
          </p:nvSpPr>
          <p:spPr>
            <a:xfrm>
              <a:off x="1934210" y="127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4" name="Shape 226"/>
            <p:cNvSpPr/>
            <p:nvPr/>
          </p:nvSpPr>
          <p:spPr>
            <a:xfrm>
              <a:off x="2526030" y="127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5" name="Shape 227"/>
            <p:cNvSpPr/>
            <p:nvPr/>
          </p:nvSpPr>
          <p:spPr>
            <a:xfrm>
              <a:off x="3116580" y="127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6" name="Shape 228"/>
            <p:cNvSpPr/>
            <p:nvPr/>
          </p:nvSpPr>
          <p:spPr>
            <a:xfrm>
              <a:off x="3707130" y="1270"/>
              <a:ext cx="0" cy="1971040"/>
            </a:xfrm>
            <a:custGeom>
              <a:avLst/>
              <a:gdLst/>
              <a:ahLst/>
              <a:cxnLst/>
              <a:rect l="0" t="0" r="0" b="0"/>
              <a:pathLst>
                <a:path h="1971040">
                  <a:moveTo>
                    <a:pt x="0" y="0"/>
                  </a:moveTo>
                  <a:lnTo>
                    <a:pt x="0" y="197104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7" name="Shape 229"/>
            <p:cNvSpPr/>
            <p:nvPr/>
          </p:nvSpPr>
          <p:spPr>
            <a:xfrm>
              <a:off x="4297680" y="1270"/>
              <a:ext cx="0" cy="1971040"/>
            </a:xfrm>
            <a:custGeom>
              <a:avLst/>
              <a:gdLst/>
              <a:ahLst/>
              <a:cxnLst/>
              <a:rect l="0" t="0" r="0" b="0"/>
              <a:pathLst>
                <a:path h="1971040">
                  <a:moveTo>
                    <a:pt x="0" y="0"/>
                  </a:moveTo>
                  <a:lnTo>
                    <a:pt x="0" y="197104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8" name="Shape 230"/>
            <p:cNvSpPr/>
            <p:nvPr/>
          </p:nvSpPr>
          <p:spPr>
            <a:xfrm>
              <a:off x="4888230" y="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19" name="Shape 231"/>
            <p:cNvSpPr/>
            <p:nvPr/>
          </p:nvSpPr>
          <p:spPr>
            <a:xfrm>
              <a:off x="5478780" y="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0" name="Shape 232"/>
            <p:cNvSpPr/>
            <p:nvPr/>
          </p:nvSpPr>
          <p:spPr>
            <a:xfrm>
              <a:off x="6070601" y="0"/>
              <a:ext cx="0" cy="1972310"/>
            </a:xfrm>
            <a:custGeom>
              <a:avLst/>
              <a:gdLst/>
              <a:ahLst/>
              <a:cxnLst/>
              <a:rect l="0" t="0" r="0" b="0"/>
              <a:pathLst>
                <a:path h="1972310">
                  <a:moveTo>
                    <a:pt x="0" y="0"/>
                  </a:moveTo>
                  <a:lnTo>
                    <a:pt x="0" y="1972310"/>
                  </a:lnTo>
                </a:path>
              </a:pathLst>
            </a:custGeom>
            <a:ln w="0" cap="flat">
              <a:custDash>
                <a:ds d="144330" sp="144330"/>
                <a:ds d="144330" sp="144330"/>
              </a:custDash>
              <a:round/>
            </a:ln>
          </p:spPr>
          <p:style>
            <a:lnRef idx="1">
              <a:srgbClr val="000000"/>
            </a:lnRef>
            <a:fillRef idx="0">
              <a:srgbClr val="000000">
                <a:alpha val="0"/>
              </a:srgbClr>
            </a:fillRef>
            <a:effectRef idx="0">
              <a:scrgbClr r="0" g="0" b="0"/>
            </a:effectRef>
            <a:fontRef idx="none"/>
          </p:style>
          <p:txBody>
            <a:bodyPr/>
            <a:lstStyle/>
            <a:p>
              <a:endParaRPr lang="pt-BR"/>
            </a:p>
          </p:txBody>
        </p:sp>
        <p:sp>
          <p:nvSpPr>
            <p:cNvPr id="21" name="Shape 233"/>
            <p:cNvSpPr/>
            <p:nvPr/>
          </p:nvSpPr>
          <p:spPr>
            <a:xfrm>
              <a:off x="871220" y="411480"/>
              <a:ext cx="5910581" cy="0"/>
            </a:xfrm>
            <a:custGeom>
              <a:avLst/>
              <a:gdLst/>
              <a:ahLst/>
              <a:cxnLst/>
              <a:rect l="0" t="0" r="0" b="0"/>
              <a:pathLst>
                <a:path w="5910581">
                  <a:moveTo>
                    <a:pt x="0" y="0"/>
                  </a:moveTo>
                  <a:lnTo>
                    <a:pt x="5910581" y="0"/>
                  </a:lnTo>
                </a:path>
              </a:pathLst>
            </a:custGeom>
            <a:ln w="35941" cap="flat">
              <a:round/>
            </a:ln>
          </p:spPr>
          <p:style>
            <a:lnRef idx="1">
              <a:srgbClr val="00AE00"/>
            </a:lnRef>
            <a:fillRef idx="0">
              <a:srgbClr val="000000">
                <a:alpha val="0"/>
              </a:srgbClr>
            </a:fillRef>
            <a:effectRef idx="0">
              <a:scrgbClr r="0" g="0" b="0"/>
            </a:effectRef>
            <a:fontRef idx="none"/>
          </p:style>
          <p:txBody>
            <a:bodyPr/>
            <a:lstStyle/>
            <a:p>
              <a:endParaRPr lang="pt-BR"/>
            </a:p>
          </p:txBody>
        </p:sp>
        <p:sp>
          <p:nvSpPr>
            <p:cNvPr id="22" name="Rectangle 234"/>
            <p:cNvSpPr/>
            <p:nvPr/>
          </p:nvSpPr>
          <p:spPr>
            <a:xfrm>
              <a:off x="0" y="345906"/>
              <a:ext cx="953260"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AE00"/>
                  </a:solidFill>
                  <a:effectLst/>
                  <a:latin typeface="Liberation Sans" panose="020B0604020202020204" pitchFamily="34" charset="0"/>
                  <a:ea typeface="Liberation Sans" panose="020B0604020202020204" pitchFamily="34" charset="0"/>
                </a:rPr>
                <a:t>TAREFA 1</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3" name="Rectangle 235"/>
            <p:cNvSpPr/>
            <p:nvPr/>
          </p:nvSpPr>
          <p:spPr>
            <a:xfrm>
              <a:off x="0" y="829777"/>
              <a:ext cx="953260"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0047FF"/>
                  </a:solidFill>
                  <a:effectLst/>
                  <a:latin typeface="Liberation Sans" panose="020B0604020202020204" pitchFamily="34" charset="0"/>
                  <a:ea typeface="Liberation Sans" panose="020B0604020202020204" pitchFamily="34" charset="0"/>
                </a:rPr>
                <a:t>TAREFA 2</a:t>
              </a:r>
              <a:endParaRPr lang="pt-BR" sz="2000">
                <a:solidFill>
                  <a:srgbClr val="000000"/>
                </a:solidFill>
                <a:effectLst/>
                <a:latin typeface="Liberation Serif" panose="02020603050405020304" pitchFamily="18" charset="0"/>
                <a:ea typeface="Liberation Serif" panose="02020603050405020304" pitchFamily="18" charset="0"/>
              </a:endParaRPr>
            </a:p>
          </p:txBody>
        </p:sp>
        <p:sp>
          <p:nvSpPr>
            <p:cNvPr id="24" name="Rectangle 236"/>
            <p:cNvSpPr/>
            <p:nvPr/>
          </p:nvSpPr>
          <p:spPr>
            <a:xfrm>
              <a:off x="0" y="1313647"/>
              <a:ext cx="953260" cy="226445"/>
            </a:xfrm>
            <a:prstGeom prst="rect">
              <a:avLst/>
            </a:prstGeom>
            <a:ln>
              <a:noFill/>
            </a:ln>
          </p:spPr>
          <p:txBody>
            <a:bodyPr vert="horz" lIns="0" tIns="0" rIns="0" bIns="0" rtlCol="0">
              <a:noAutofit/>
            </a:bodyPr>
            <a:lstStyle/>
            <a:p>
              <a:pPr marL="222250" marR="11430" indent="-222250" algn="l">
                <a:lnSpc>
                  <a:spcPct val="107000"/>
                </a:lnSpc>
                <a:spcAft>
                  <a:spcPts val="800"/>
                </a:spcAft>
              </a:pPr>
              <a:r>
                <a:rPr lang="pt-BR" sz="1200" b="1">
                  <a:solidFill>
                    <a:srgbClr val="FF0000"/>
                  </a:solidFill>
                  <a:effectLst/>
                  <a:latin typeface="Liberation Sans" panose="020B0604020202020204" pitchFamily="34" charset="0"/>
                  <a:ea typeface="Liberation Sans" panose="020B0604020202020204" pitchFamily="34" charset="0"/>
                </a:rPr>
                <a:t>TAREFA 3</a:t>
              </a:r>
              <a:endParaRPr lang="pt-BR" sz="2000">
                <a:solidFill>
                  <a:srgbClr val="000000"/>
                </a:solidFill>
                <a:effectLst/>
                <a:latin typeface="Liberation Serif" panose="02020603050405020304" pitchFamily="18" charset="0"/>
                <a:ea typeface="Liberation Serif" panose="02020603050405020304" pitchFamily="18" charset="0"/>
              </a:endParaRPr>
            </a:p>
          </p:txBody>
        </p:sp>
      </p:grpSp>
    </p:spTree>
    <p:extLst>
      <p:ext uri="{BB962C8B-B14F-4D97-AF65-F5344CB8AC3E}">
        <p14:creationId xmlns:p14="http://schemas.microsoft.com/office/powerpoint/2010/main" val="2543155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Master2013">
  <a:themeElements>
    <a:clrScheme name="microchip masters">
      <a:dk1>
        <a:srgbClr val="000000"/>
      </a:dk1>
      <a:lt1>
        <a:srgbClr val="FFFFFF"/>
      </a:lt1>
      <a:dk2>
        <a:srgbClr val="000000"/>
      </a:dk2>
      <a:lt2>
        <a:srgbClr val="FFFFFF"/>
      </a:lt2>
      <a:accent1>
        <a:srgbClr val="403E65"/>
      </a:accent1>
      <a:accent2>
        <a:srgbClr val="75B844"/>
      </a:accent2>
      <a:accent3>
        <a:srgbClr val="525173"/>
      </a:accent3>
      <a:accent4>
        <a:srgbClr val="83C156"/>
      </a:accent4>
      <a:accent5>
        <a:srgbClr val="ED2A26"/>
      </a:accent5>
      <a:accent6>
        <a:srgbClr val="E2E2E2"/>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254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FF9900"/>
        </a:solidFill>
        <a:ln w="254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22392</TotalTime>
  <Words>11543</Words>
  <Application>Microsoft Office PowerPoint</Application>
  <PresentationFormat>Apresentação na tela (4:3)</PresentationFormat>
  <Paragraphs>1646</Paragraphs>
  <Slides>213</Slides>
  <Notes>54</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213</vt:i4>
      </vt:variant>
    </vt:vector>
  </HeadingPairs>
  <TitlesOfParts>
    <vt:vector size="225" baseType="lpstr">
      <vt:lpstr>Arial</vt:lpstr>
      <vt:lpstr>Calibri</vt:lpstr>
      <vt:lpstr>Cambria Math</vt:lpstr>
      <vt:lpstr>CMU Typewriter Text</vt:lpstr>
      <vt:lpstr>Consolas</vt:lpstr>
      <vt:lpstr>Courier New</vt:lpstr>
      <vt:lpstr>DejaVu Sans</vt:lpstr>
      <vt:lpstr>Liberation Sans</vt:lpstr>
      <vt:lpstr>Liberation Serif</vt:lpstr>
      <vt:lpstr>Lohit Hindi</vt:lpstr>
      <vt:lpstr>Monotype Sorts</vt:lpstr>
      <vt:lpstr>2_Master2013</vt:lpstr>
      <vt:lpstr>Utilizando FreeRTOS com PIC32MM</vt:lpstr>
      <vt:lpstr>AGENDA DO HANDS-ON</vt:lpstr>
      <vt:lpstr>Arquiteturas de sistemas embarcados</vt:lpstr>
      <vt:lpstr>One single loop</vt:lpstr>
      <vt:lpstr>There must be only one!</vt:lpstr>
      <vt:lpstr>One single loop</vt:lpstr>
      <vt:lpstr>Exemplo</vt:lpstr>
      <vt:lpstr>Exemplo com problemas!</vt:lpstr>
      <vt:lpstr>Outro modo de ver o single loop</vt:lpstr>
      <vt:lpstr>Cuidados</vt:lpstr>
      <vt:lpstr>Quando utilizar?</vt:lpstr>
      <vt:lpstr>Interrupt control system</vt:lpstr>
      <vt:lpstr>Interrupt control system</vt:lpstr>
      <vt:lpstr>Interrupt control system</vt:lpstr>
      <vt:lpstr>Recepção de dados no single loop</vt:lpstr>
      <vt:lpstr>Recepção de dados com interrupção</vt:lpstr>
      <vt:lpstr>Interrupt control system</vt:lpstr>
      <vt:lpstr>Multitasking Cooperativo</vt:lpstr>
      <vt:lpstr>Multitasking cooperativo</vt:lpstr>
      <vt:lpstr>Multitasking cooperativo</vt:lpstr>
      <vt:lpstr>Multitasking cooperativo</vt:lpstr>
      <vt:lpstr>Multitasking cooperativo</vt:lpstr>
      <vt:lpstr>Máquina de estados em C</vt:lpstr>
      <vt:lpstr>Multitasking cooperativo</vt:lpstr>
      <vt:lpstr>Multitasking cooperativo</vt:lpstr>
      <vt:lpstr>Máquina de estados utilizando top slot</vt:lpstr>
      <vt:lpstr>Multitasking cooperativo</vt:lpstr>
      <vt:lpstr>Máquina de estado com decisão</vt:lpstr>
      <vt:lpstr>Máquina de estado com decisão </vt:lpstr>
      <vt:lpstr>Máquina de estado com decisão</vt:lpstr>
      <vt:lpstr>Máquina de estado com decisão </vt:lpstr>
      <vt:lpstr>Multitask cooperativo</vt:lpstr>
      <vt:lpstr>Temporização dos slots</vt:lpstr>
      <vt:lpstr>Temporização dos slots</vt:lpstr>
      <vt:lpstr>Temporização dos slots</vt:lpstr>
      <vt:lpstr>Temporização dos slots</vt:lpstr>
      <vt:lpstr>Temporização dos slots</vt:lpstr>
      <vt:lpstr>Temporização dos slots</vt:lpstr>
      <vt:lpstr>Temporização dos slots</vt:lpstr>
      <vt:lpstr>Interrupção de controle dos soft timers </vt:lpstr>
      <vt:lpstr>Uso de soft timers</vt:lpstr>
      <vt:lpstr>Arquitetura de sistemas embarcados</vt:lpstr>
      <vt:lpstr>Sistemas operacionais</vt:lpstr>
      <vt:lpstr>Sistemas operacionais</vt:lpstr>
      <vt:lpstr>Problema</vt:lpstr>
      <vt:lpstr>Ponteiros de Função</vt:lpstr>
      <vt:lpstr>Definição de ponteiros de função</vt:lpstr>
      <vt:lpstr>Definição de ponteiros de função</vt:lpstr>
      <vt:lpstr>Engine de processamento</vt:lpstr>
      <vt:lpstr>Engine de processamento</vt:lpstr>
      <vt:lpstr>Engine de processamento</vt:lpstr>
      <vt:lpstr>Engine de processamento</vt:lpstr>
      <vt:lpstr>Engine de processamento</vt:lpstr>
      <vt:lpstr>Engine de processamento</vt:lpstr>
      <vt:lpstr>Exemplo</vt:lpstr>
      <vt:lpstr>Definições iniciais</vt:lpstr>
      <vt:lpstr>Adição de processos</vt:lpstr>
      <vt:lpstr>Remoção de processos</vt:lpstr>
      <vt:lpstr>Execução de processos</vt:lpstr>
      <vt:lpstr>Exemplo de uso da engine</vt:lpstr>
      <vt:lpstr>O Processo</vt:lpstr>
      <vt:lpstr>Processo</vt:lpstr>
      <vt:lpstr>Processo</vt:lpstr>
      <vt:lpstr>Processo</vt:lpstr>
      <vt:lpstr>Processo</vt:lpstr>
      <vt:lpstr>Definição de um processo</vt:lpstr>
      <vt:lpstr>Kernel</vt:lpstr>
      <vt:lpstr>O kernel</vt:lpstr>
      <vt:lpstr>Kernel</vt:lpstr>
      <vt:lpstr>Kernel</vt:lpstr>
      <vt:lpstr>Kernel</vt:lpstr>
      <vt:lpstr>Kernel</vt:lpstr>
      <vt:lpstr>Gestão dos processos</vt:lpstr>
      <vt:lpstr>Gestão dos processos</vt:lpstr>
      <vt:lpstr>Gestão dos processos</vt:lpstr>
      <vt:lpstr>Escalonador</vt:lpstr>
      <vt:lpstr>Escalonador</vt:lpstr>
      <vt:lpstr>Escalonador</vt:lpstr>
      <vt:lpstr>Escalonadores</vt:lpstr>
      <vt:lpstr>Escalonadores de RTOS’s</vt:lpstr>
      <vt:lpstr>Kernel</vt:lpstr>
      <vt:lpstr>Kernel</vt:lpstr>
      <vt:lpstr>Exemplo de kernel cooperativo</vt:lpstr>
      <vt:lpstr>Definições básicas</vt:lpstr>
      <vt:lpstr>Gestão do kernel</vt:lpstr>
      <vt:lpstr>O kernel </vt:lpstr>
      <vt:lpstr>Funções</vt:lpstr>
      <vt:lpstr>Exemplo de uso</vt:lpstr>
      <vt:lpstr>Saída</vt:lpstr>
      <vt:lpstr>Sistemas operacionais</vt:lpstr>
      <vt:lpstr>Sistema Operacional</vt:lpstr>
      <vt:lpstr>Componentes de um SO</vt:lpstr>
      <vt:lpstr>Projeto de um SO</vt:lpstr>
      <vt:lpstr>Sistemas de tempo real</vt:lpstr>
      <vt:lpstr>SISTEMAS DE TEMPO REAL</vt:lpstr>
      <vt:lpstr>SISTEMAS DE TEMPO REAL</vt:lpstr>
      <vt:lpstr>CLASSIFICAÇÃO</vt:lpstr>
      <vt:lpstr>O KERNEL DE TEMPO REAL</vt:lpstr>
      <vt:lpstr>MULTITAREFA</vt:lpstr>
      <vt:lpstr>MULTITAREFA</vt:lpstr>
      <vt:lpstr>MULTITAREFA (cont.)</vt:lpstr>
      <vt:lpstr>MUDANÇA DE CONTEXTO</vt:lpstr>
      <vt:lpstr>O ESCALONADOR</vt:lpstr>
      <vt:lpstr>OUTRAS FUNCIONALIDADES</vt:lpstr>
      <vt:lpstr>O FreeRtos</vt:lpstr>
      <vt:lpstr>O FreeRTOS</vt:lpstr>
      <vt:lpstr>O FreeRTOS</vt:lpstr>
      <vt:lpstr>O FreeRTOS</vt:lpstr>
      <vt:lpstr>O FreeRTOS</vt:lpstr>
      <vt:lpstr>Licensa</vt:lpstr>
      <vt:lpstr>OpenRTOS</vt:lpstr>
      <vt:lpstr>SafeRTOS</vt:lpstr>
      <vt:lpstr>Amazon FreeRTOS</vt:lpstr>
      <vt:lpstr>Estrutura do FreeRTOS</vt:lpstr>
      <vt:lpstr>Os fontes do FreeRTOS</vt:lpstr>
      <vt:lpstr>Os arquivos do FreeRTOS</vt:lpstr>
      <vt:lpstr>Ports</vt:lpstr>
      <vt:lpstr>Estrutura dos ports</vt:lpstr>
      <vt:lpstr>Includes</vt:lpstr>
      <vt:lpstr>FreeRTOS config.h</vt:lpstr>
      <vt:lpstr>IDE e Compilador</vt:lpstr>
      <vt:lpstr>MPLAB X</vt:lpstr>
      <vt:lpstr>MPLAB X (cont.)</vt:lpstr>
      <vt:lpstr>MPLAB X (cont.)</vt:lpstr>
      <vt:lpstr>XC32</vt:lpstr>
      <vt:lpstr>XC32 – Guia do compilador</vt:lpstr>
      <vt:lpstr>Tarefas</vt:lpstr>
      <vt:lpstr>TAREFAS</vt:lpstr>
      <vt:lpstr>ESQUELETO DE UMA TAREFA</vt:lpstr>
      <vt:lpstr>CRIANDO UMA TAREFA</vt:lpstr>
      <vt:lpstr>INICIANDO O ESCALONADOR</vt:lpstr>
      <vt:lpstr>Stack size</vt:lpstr>
      <vt:lpstr>Stack Size</vt:lpstr>
      <vt:lpstr>De volta às tarefas</vt:lpstr>
      <vt:lpstr>REMOVENDO UMA TAREFA</vt:lpstr>
      <vt:lpstr>REMOVENDO UMA TAREFA (cont.)</vt:lpstr>
      <vt:lpstr>REMOVENDO UMA TAREFA (cont.)</vt:lpstr>
      <vt:lpstr>MODOS DO ESCALONADOR</vt:lpstr>
      <vt:lpstr>TIME SLICE</vt:lpstr>
      <vt:lpstr>TICK INTERRUPT</vt:lpstr>
      <vt:lpstr>TICK INTERRUPT E PREEMPÇÃO</vt:lpstr>
      <vt:lpstr>EVENTOS</vt:lpstr>
      <vt:lpstr>TAREFA ORIENTADA À EVENTOS</vt:lpstr>
      <vt:lpstr>ESTADO BLOCKED</vt:lpstr>
      <vt:lpstr>ROTINAS </vt:lpstr>
      <vt:lpstr>EXEMPLO ROTINA DELAY</vt:lpstr>
      <vt:lpstr>ESTADO SUSPENDED</vt:lpstr>
      <vt:lpstr>ESTADO READY</vt:lpstr>
      <vt:lpstr>DIAGRAMA DE ESTADOS DAS TAREFAS</vt:lpstr>
      <vt:lpstr>EXERCÍCIO 1</vt:lpstr>
      <vt:lpstr>Queue</vt:lpstr>
      <vt:lpstr>GERENCIAMENTO DE QUEUE</vt:lpstr>
      <vt:lpstr>EXEMPLO</vt:lpstr>
      <vt:lpstr>EXEMPLO</vt:lpstr>
      <vt:lpstr>EXEMPLO</vt:lpstr>
      <vt:lpstr>EXEMPLO</vt:lpstr>
      <vt:lpstr>O QUEUE</vt:lpstr>
      <vt:lpstr>O QUEUE</vt:lpstr>
      <vt:lpstr>CRIANDO E DELETANDO UM QUEUE</vt:lpstr>
      <vt:lpstr>USANDO UM QUEUE</vt:lpstr>
      <vt:lpstr>LENDO DO QUEUE</vt:lpstr>
      <vt:lpstr>LENDO DO QUEUE (cont.)</vt:lpstr>
      <vt:lpstr>LENDO DO QUEUE (cont.)</vt:lpstr>
      <vt:lpstr>ESCREVENDO NO QUEUE</vt:lpstr>
      <vt:lpstr>ESCREVENDO NO QUEUE</vt:lpstr>
      <vt:lpstr>ESCREVENDO NO QUEUE</vt:lpstr>
      <vt:lpstr>ESCREVENDO NO QUEUE</vt:lpstr>
      <vt:lpstr>ESCREVENDO NO QUEUE</vt:lpstr>
      <vt:lpstr>ESCREVENDO NO QUEUE</vt:lpstr>
      <vt:lpstr>EM INTERRUPÇÕES</vt:lpstr>
      <vt:lpstr>Trabalhando com interrupÇões</vt:lpstr>
      <vt:lpstr>INTERRUPÇÃO</vt:lpstr>
      <vt:lpstr>EXERCÍCIO 2</vt:lpstr>
      <vt:lpstr>DESENVOLVENDO UMA ISR</vt:lpstr>
      <vt:lpstr>ESQUELETO DE UMA ISR</vt:lpstr>
      <vt:lpstr>TRATANDO UMA ISR</vt:lpstr>
      <vt:lpstr>Interrupção -&gt; task</vt:lpstr>
      <vt:lpstr>EXERCÍCIO 2b</vt:lpstr>
      <vt:lpstr>Semáforos e mutexes</vt:lpstr>
      <vt:lpstr>MECANISMOS DE SINCRONIZAÇÃO</vt:lpstr>
      <vt:lpstr>MECANISMOS DE SINCRONIZAÇÃO</vt:lpstr>
      <vt:lpstr>SEMÁFOROS BINÁRIOS</vt:lpstr>
      <vt:lpstr>SEMÁFOROS BINÁRIOS</vt:lpstr>
      <vt:lpstr>SEMÁFOROS BINÁRIOS</vt:lpstr>
      <vt:lpstr>SEMÁFOROS BINÁRIOS</vt:lpstr>
      <vt:lpstr>SEMÁFOROS BINÁRIOS</vt:lpstr>
      <vt:lpstr>CRIANDO UM SEMÁFORO BINÁRIO</vt:lpstr>
      <vt:lpstr>PEGANDO UM SEMÁFORO BINÁRIO</vt:lpstr>
      <vt:lpstr>LIBERANDO UM SEMÁFORO BINÁRIO</vt:lpstr>
      <vt:lpstr>TROCA DE CONTEXTO NA ISR</vt:lpstr>
      <vt:lpstr>EXEMPLO ISR</vt:lpstr>
      <vt:lpstr>EXERCÍCIO 3</vt:lpstr>
      <vt:lpstr>PID digital</vt:lpstr>
      <vt:lpstr>Controlador PID</vt:lpstr>
      <vt:lpstr>Controlador PID Analógico</vt:lpstr>
      <vt:lpstr>Ajuste do PID</vt:lpstr>
      <vt:lpstr>Ajuste do PID</vt:lpstr>
      <vt:lpstr>Controlador Digital</vt:lpstr>
      <vt:lpstr>Controlador Digital</vt:lpstr>
      <vt:lpstr>PWM + Passa Baixa</vt:lpstr>
      <vt:lpstr>Controlador Digital</vt:lpstr>
      <vt:lpstr>Controlador Digital</vt:lpstr>
      <vt:lpstr>Controlador Digital</vt:lpstr>
      <vt:lpstr>Controlador Digital</vt:lpstr>
      <vt:lpstr>Exemplo de resultados - MA</vt:lpstr>
      <vt:lpstr>Exemplo de resultados - MF</vt:lpstr>
      <vt:lpstr>Implementação</vt:lpstr>
      <vt:lpstr>Exercício</vt:lpstr>
      <vt:lpstr>Extras</vt:lpstr>
      <vt:lpstr>RECURSOS ONLINE</vt:lpstr>
      <vt:lpstr>LIVROS FREERTOS</vt:lpstr>
      <vt:lpstr>OUTROS LIVROS</vt:lpstr>
      <vt:lpstr>LEGAL NOTICE</vt:lpstr>
    </vt:vector>
  </TitlesOfParts>
  <Company>Microchip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13XAAA</dc:title>
  <dc:creator>Kristina Johnson - C09138</dc:creator>
  <cp:lastModifiedBy>Rodrigo Almeida</cp:lastModifiedBy>
  <cp:revision>643</cp:revision>
  <dcterms:created xsi:type="dcterms:W3CDTF">2010-01-04T21:05:06Z</dcterms:created>
  <dcterms:modified xsi:type="dcterms:W3CDTF">2018-10-16T01:34:29Z</dcterms:modified>
</cp:coreProperties>
</file>