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58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EFB-C695-1E47-B203-C4B62BE0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5089D-A143-5946-A3F8-DBD92EDCB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AE10-B502-894B-BE37-9CE2267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DE78-558B-194E-977F-127187CA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7DF83-79DF-8C45-B636-058299DE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A891-EBCC-7443-8C2D-DA934C9E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C2CC4-D4FF-B048-B9FE-58C8EF04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D41B-176E-C148-A8ED-32AE2166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482D-04EC-414C-973E-0B618A8D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E414-FA79-3149-9D57-002E3AC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10F60-51D6-D24E-A259-F0B2F2FF9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EE74-DE9E-5C4A-9F3C-0252D038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F30D-EEA9-A741-9739-92BD336C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4C55-BF75-B842-ABAD-61B1531D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2B6E-F6CC-054B-804D-43AE3ACD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EA8D-5693-8740-93B2-8B15FDE9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60B-360D-3440-A42A-917F0CA6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FE94-AC54-AF4A-9217-EE718B37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4ECB-17CD-6E4A-BC88-D870A438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A3257-CA75-8D42-8B50-B7F216A7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3C7E-AD1C-3B4E-9FC9-F3D2062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F086-BDED-4344-B7F6-6924E1BC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77D2-BA87-B540-B7B1-7FDD9CF8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F7A3-B6EF-F346-B532-8BFE585E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E624-4A29-6E4F-B443-3E6080D5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0808-1440-3F47-81A7-393921B2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0620-BF7A-5C47-9FDB-DEBBA060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5E44-B0DB-8A41-9C17-94FD870C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B0A1-EC4D-8848-9509-DE991271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D28F-8472-EC42-8CB4-5B8547D4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A07C-52F2-9A45-B4DC-0B498D97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1812-442F-6542-B6A3-1970388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0C244-C4F7-C64F-B7DC-577F2792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CCFF-B53D-5140-B2AD-5E78150A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9BB61-3C55-BB46-AF93-65DC18941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6E316-8B4A-614D-AF62-E8A4A3DE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E80B1-F2E7-DB4D-B2FD-D56911F7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EB300-C41D-D047-8DC9-B126883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D6659-02C7-7342-A697-9B22B323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3DCF-9B48-C947-AFF7-3360FB98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765F8-569B-C54F-AA80-D92DFF8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16CE0-7FA9-3B4C-A3FA-65C2518A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EB22-AD91-644C-B973-F4FA9EBB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4EEB9-7578-E143-B348-E1487DA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90D2E-A272-B642-B74B-6AA07522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0BDF-5D96-8B4B-AA35-6F64446A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E429-3EAD-D84F-B351-5810744C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65A6-2590-814F-9CDA-2D7A174F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508CB-5875-B04D-A96A-A4E877FA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70C2B-E5EC-6444-BF5E-4490E9D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99DF5-126B-5144-925B-3AA48577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97D1-E417-7144-A1A0-F1DBAE51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D473-81EB-B545-8DE6-39A92D1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D6D0D-9F8F-EB40-AE11-83D8105EA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BA776-2FEE-C747-8818-A4A24020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4E8-896C-FE45-9D6C-EEF4564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FDD1-6F77-7D48-9975-58E61712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90F4-5949-104E-9649-04435C96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CA46E-0AB4-2346-8788-405C92EF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FF08-9BB2-7B42-B530-D1606116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192C-05B6-0140-B493-0104E93E5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52EA-2375-0440-A0C8-90B5E560025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80B5-BFA9-A544-AD79-DBDCD113E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AE0C-D524-7345-8A48-ECF3575E4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5FB7-A2C2-E04B-BDBB-EFB5CA2EEE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FB3E6-3029-6B49-B668-90DEC7F1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0" y="621004"/>
            <a:ext cx="9489990" cy="59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7AF43-02A8-5946-866A-20665890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71127"/>
              </p:ext>
            </p:extLst>
          </p:nvPr>
        </p:nvGraphicFramePr>
        <p:xfrm>
          <a:off x="3428318" y="1811899"/>
          <a:ext cx="522357" cy="256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2760126742"/>
                    </a:ext>
                  </a:extLst>
                </a:gridCol>
              </a:tblGrid>
              <a:tr h="4151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yt1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815405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386616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664374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51326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44168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ytn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54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9065B0-461C-C043-8A29-0295FA50D323}"/>
              </a:ext>
            </a:extLst>
          </p:cNvPr>
          <p:cNvSpPr txBox="1"/>
          <p:nvPr/>
        </p:nvSpPr>
        <p:spPr>
          <a:xfrm>
            <a:off x="730397" y="363433"/>
            <a:ext cx="976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Qual a complexidade da tarefa?</a:t>
            </a:r>
            <a:endParaRPr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7154F6-F82C-764B-B9CE-09372781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10735"/>
              </p:ext>
            </p:extLst>
          </p:nvPr>
        </p:nvGraphicFramePr>
        <p:xfrm>
          <a:off x="5699614" y="1841092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42CBA7-074B-034E-8E0A-F1388508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02090"/>
              </p:ext>
            </p:extLst>
          </p:nvPr>
        </p:nvGraphicFramePr>
        <p:xfrm>
          <a:off x="5699613" y="2281726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3EACB3-32A8-A744-ADE3-BFFF797E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6320"/>
              </p:ext>
            </p:extLst>
          </p:nvPr>
        </p:nvGraphicFramePr>
        <p:xfrm>
          <a:off x="5699613" y="2722360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174143-D772-C046-B7B9-018E6BA7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49443"/>
              </p:ext>
            </p:extLst>
          </p:nvPr>
        </p:nvGraphicFramePr>
        <p:xfrm>
          <a:off x="5699612" y="3162994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E44817-B715-0840-BB9A-1598CF04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7669"/>
              </p:ext>
            </p:extLst>
          </p:nvPr>
        </p:nvGraphicFramePr>
        <p:xfrm>
          <a:off x="5699611" y="3603628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2230B4-BA13-5245-92B7-7538A7DCC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97463"/>
              </p:ext>
            </p:extLst>
          </p:nvPr>
        </p:nvGraphicFramePr>
        <p:xfrm>
          <a:off x="5699611" y="4044262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Atn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Btn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Ctn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Ztn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410F1526-3287-2648-B60F-0110BDAC1EF2}"/>
              </a:ext>
            </a:extLst>
          </p:cNvPr>
          <p:cNvSpPr/>
          <p:nvPr/>
        </p:nvSpPr>
        <p:spPr>
          <a:xfrm>
            <a:off x="2929702" y="1125472"/>
            <a:ext cx="1451113" cy="4075044"/>
          </a:xfrm>
          <a:prstGeom prst="ellipse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074CE-707F-C649-BD96-CFD3465C263D}"/>
              </a:ext>
            </a:extLst>
          </p:cNvPr>
          <p:cNvSpPr txBox="1"/>
          <p:nvPr/>
        </p:nvSpPr>
        <p:spPr>
          <a:xfrm>
            <a:off x="3787889" y="5561637"/>
            <a:ext cx="4213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Na abordagem anterior, olhamos somente o </a:t>
            </a:r>
            <a:r>
              <a:rPr lang="pt-BR" dirty="0" err="1"/>
              <a:t>cashflow</a:t>
            </a:r>
            <a:r>
              <a:rPr lang="pt-BR" dirty="0"/>
              <a:t> sem ter a visão do que o compunha. </a:t>
            </a:r>
            <a:endParaRPr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103D36-9F66-8448-8FE0-98E9FB462B2D}"/>
              </a:ext>
            </a:extLst>
          </p:cNvPr>
          <p:cNvSpPr/>
          <p:nvPr/>
        </p:nvSpPr>
        <p:spPr>
          <a:xfrm>
            <a:off x="5027133" y="1054501"/>
            <a:ext cx="4040659" cy="4075044"/>
          </a:xfrm>
          <a:prstGeom prst="ellipse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942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7AF43-02A8-5946-866A-206658908240}"/>
              </a:ext>
            </a:extLst>
          </p:cNvPr>
          <p:cNvGraphicFramePr>
            <a:graphicFrameLocks noGrp="1"/>
          </p:cNvGraphicFramePr>
          <p:nvPr/>
        </p:nvGraphicFramePr>
        <p:xfrm>
          <a:off x="3428318" y="1811899"/>
          <a:ext cx="522357" cy="256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2760126742"/>
                    </a:ext>
                  </a:extLst>
                </a:gridCol>
              </a:tblGrid>
              <a:tr h="4151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yt1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815405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386616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664374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51326"/>
                  </a:ext>
                </a:extLst>
              </a:tr>
              <a:tr h="415112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44168"/>
                  </a:ext>
                </a:extLst>
              </a:tr>
              <a:tr h="48468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ytn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54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9065B0-461C-C043-8A29-0295FA50D323}"/>
              </a:ext>
            </a:extLst>
          </p:cNvPr>
          <p:cNvSpPr txBox="1"/>
          <p:nvPr/>
        </p:nvSpPr>
        <p:spPr>
          <a:xfrm>
            <a:off x="730397" y="363433"/>
            <a:ext cx="976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Qual a complexidade da tarefa?</a:t>
            </a:r>
            <a:endParaRPr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7154F6-F82C-764B-B9CE-09372781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88922"/>
              </p:ext>
            </p:extLst>
          </p:nvPr>
        </p:nvGraphicFramePr>
        <p:xfrm>
          <a:off x="5736685" y="1841092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42CBA7-074B-034E-8E0A-F1388508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65998"/>
              </p:ext>
            </p:extLst>
          </p:nvPr>
        </p:nvGraphicFramePr>
        <p:xfrm>
          <a:off x="5736684" y="2281726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Ct2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3EACB3-32A8-A744-ADE3-BFFF797E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9731"/>
              </p:ext>
            </p:extLst>
          </p:nvPr>
        </p:nvGraphicFramePr>
        <p:xfrm>
          <a:off x="5736684" y="2722360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174143-D772-C046-B7B9-018E6BA7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03061"/>
              </p:ext>
            </p:extLst>
          </p:nvPr>
        </p:nvGraphicFramePr>
        <p:xfrm>
          <a:off x="5736683" y="3162994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Bt4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Ct4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Zt4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E44817-B715-0840-BB9A-1598CF04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7156"/>
              </p:ext>
            </p:extLst>
          </p:nvPr>
        </p:nvGraphicFramePr>
        <p:xfrm>
          <a:off x="5736682" y="3603628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2230B4-BA13-5245-92B7-7538A7DCC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84342"/>
              </p:ext>
            </p:extLst>
          </p:nvPr>
        </p:nvGraphicFramePr>
        <p:xfrm>
          <a:off x="5736682" y="4044262"/>
          <a:ext cx="2695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41">
                  <a:extLst>
                    <a:ext uri="{9D8B030D-6E8A-4147-A177-3AD203B41FA5}">
                      <a16:colId xmlns:a16="http://schemas.microsoft.com/office/drawing/2014/main" val="31025596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416019891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237844477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3701894388"/>
                    </a:ext>
                  </a:extLst>
                </a:gridCol>
                <a:gridCol w="539141">
                  <a:extLst>
                    <a:ext uri="{9D8B030D-6E8A-4147-A177-3AD203B41FA5}">
                      <a16:colId xmlns:a16="http://schemas.microsoft.com/office/drawing/2014/main" val="138992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Atn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Btn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Ctn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Ztn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93261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FFC691-92F9-6B45-92B7-B2BD3C6DD030}"/>
              </a:ext>
            </a:extLst>
          </p:cNvPr>
          <p:cNvCxnSpPr>
            <a:cxnSpLocks/>
          </p:cNvCxnSpPr>
          <p:nvPr/>
        </p:nvCxnSpPr>
        <p:spPr>
          <a:xfrm flipH="1">
            <a:off x="4146580" y="4205326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10F1526-3287-2648-B60F-0110BDAC1EF2}"/>
              </a:ext>
            </a:extLst>
          </p:cNvPr>
          <p:cNvSpPr/>
          <p:nvPr/>
        </p:nvSpPr>
        <p:spPr>
          <a:xfrm>
            <a:off x="2929702" y="1125472"/>
            <a:ext cx="1451113" cy="4075044"/>
          </a:xfrm>
          <a:prstGeom prst="ellipse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646EC-69B8-4041-9A0B-828FF2942399}"/>
              </a:ext>
            </a:extLst>
          </p:cNvPr>
          <p:cNvSpPr txBox="1"/>
          <p:nvPr/>
        </p:nvSpPr>
        <p:spPr>
          <a:xfrm>
            <a:off x="3503683" y="5411176"/>
            <a:ext cx="4213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vamos olhar os elementos que compõe o </a:t>
            </a:r>
            <a:r>
              <a:rPr lang="pt-BR" dirty="0" err="1"/>
              <a:t>cashflow</a:t>
            </a:r>
            <a:r>
              <a:rPr lang="pt-BR" dirty="0"/>
              <a:t> e trazer o entendimento do quanto esta variável contribui como </a:t>
            </a:r>
            <a:r>
              <a:rPr lang="pt-BR" dirty="0" err="1"/>
              <a:t>preditora</a:t>
            </a:r>
            <a:r>
              <a:rPr lang="pt-BR" dirty="0"/>
              <a:t> para o </a:t>
            </a:r>
            <a:r>
              <a:rPr lang="pt-BR" dirty="0" err="1"/>
              <a:t>cashflow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EA8CBB-0689-644E-981C-89150943280B}"/>
              </a:ext>
            </a:extLst>
          </p:cNvPr>
          <p:cNvCxnSpPr>
            <a:cxnSpLocks/>
          </p:cNvCxnSpPr>
          <p:nvPr/>
        </p:nvCxnSpPr>
        <p:spPr>
          <a:xfrm flipH="1">
            <a:off x="4189215" y="3727531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530F59-1329-5F41-B962-6B5080867DD7}"/>
              </a:ext>
            </a:extLst>
          </p:cNvPr>
          <p:cNvCxnSpPr>
            <a:cxnSpLocks/>
          </p:cNvCxnSpPr>
          <p:nvPr/>
        </p:nvCxnSpPr>
        <p:spPr>
          <a:xfrm flipH="1">
            <a:off x="4189215" y="3286806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A0010-5240-F84C-B175-9FAECE6CBEFB}"/>
              </a:ext>
            </a:extLst>
          </p:cNvPr>
          <p:cNvCxnSpPr>
            <a:cxnSpLocks/>
          </p:cNvCxnSpPr>
          <p:nvPr/>
        </p:nvCxnSpPr>
        <p:spPr>
          <a:xfrm flipH="1">
            <a:off x="4189215" y="2903747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465D7D-C869-8D46-8396-FCE32897F06E}"/>
              </a:ext>
            </a:extLst>
          </p:cNvPr>
          <p:cNvCxnSpPr>
            <a:cxnSpLocks/>
          </p:cNvCxnSpPr>
          <p:nvPr/>
        </p:nvCxnSpPr>
        <p:spPr>
          <a:xfrm flipH="1">
            <a:off x="4189215" y="2508331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4D6D76-DA5D-F84B-BA34-716BF129EEFE}"/>
              </a:ext>
            </a:extLst>
          </p:cNvPr>
          <p:cNvCxnSpPr>
            <a:cxnSpLocks/>
          </p:cNvCxnSpPr>
          <p:nvPr/>
        </p:nvCxnSpPr>
        <p:spPr>
          <a:xfrm flipH="1">
            <a:off x="4189215" y="2063488"/>
            <a:ext cx="146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673A7-02B3-DD49-970C-749CFE4AB974}"/>
              </a:ext>
            </a:extLst>
          </p:cNvPr>
          <p:cNvSpPr txBox="1"/>
          <p:nvPr/>
        </p:nvSpPr>
        <p:spPr>
          <a:xfrm>
            <a:off x="691978" y="2026508"/>
            <a:ext cx="650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Atividade</a:t>
            </a:r>
            <a:r>
              <a:rPr lang="en-US" dirty="0"/>
              <a:t>: </a:t>
            </a:r>
            <a:r>
              <a:rPr lang="en-US" dirty="0" err="1"/>
              <a:t>Efetuar</a:t>
            </a:r>
            <a:r>
              <a:rPr lang="en-US" dirty="0"/>
              <a:t> Descritivas das </a:t>
            </a:r>
            <a:r>
              <a:rPr lang="en-US" dirty="0" err="1"/>
              <a:t>varíaveis</a:t>
            </a:r>
            <a:r>
              <a:rPr lang="en-US" dirty="0"/>
              <a:t> que </a:t>
            </a:r>
            <a:r>
              <a:rPr lang="en-US" dirty="0" err="1"/>
              <a:t>compõe</a:t>
            </a:r>
            <a:r>
              <a:rPr lang="en-US" dirty="0"/>
              <a:t> o </a:t>
            </a:r>
            <a:r>
              <a:rPr lang="en-US" dirty="0" err="1"/>
              <a:t>CashFlow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A64F6-4A3E-A942-92BF-B72CB929213F}"/>
              </a:ext>
            </a:extLst>
          </p:cNvPr>
          <p:cNvSpPr txBox="1"/>
          <p:nvPr/>
        </p:nvSpPr>
        <p:spPr>
          <a:xfrm>
            <a:off x="691978" y="2507051"/>
            <a:ext cx="101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Objetivo</a:t>
            </a:r>
            <a:r>
              <a:rPr lang="en-US" dirty="0"/>
              <a:t>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gaps de dados,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mapeadas</a:t>
            </a:r>
            <a:r>
              <a:rPr lang="en-US" dirty="0"/>
              <a:t> e outros </a:t>
            </a:r>
            <a:r>
              <a:rPr lang="en-US" dirty="0" err="1"/>
              <a:t>ruídos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dados;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0BFC-EE6D-F345-941B-73C0CD85C25A}"/>
              </a:ext>
            </a:extLst>
          </p:cNvPr>
          <p:cNvSpPr txBox="1"/>
          <p:nvPr/>
        </p:nvSpPr>
        <p:spPr>
          <a:xfrm>
            <a:off x="691978" y="2987594"/>
            <a:ext cx="664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</a:t>
            </a:r>
            <a:r>
              <a:rPr lang="en-US" dirty="0"/>
              <a:t>: Relatório </a:t>
            </a:r>
            <a:r>
              <a:rPr lang="en-US" dirty="0" err="1"/>
              <a:t>contendo</a:t>
            </a:r>
            <a:r>
              <a:rPr lang="en-US" dirty="0"/>
              <a:t> a </a:t>
            </a:r>
            <a:r>
              <a:rPr lang="en-US" dirty="0" err="1"/>
              <a:t>descritiva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destas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CE8F6-33F5-7740-8C13-1BAD5C984485}"/>
              </a:ext>
            </a:extLst>
          </p:cNvPr>
          <p:cNvSpPr txBox="1"/>
          <p:nvPr/>
        </p:nvSpPr>
        <p:spPr>
          <a:xfrm>
            <a:off x="714099" y="954157"/>
            <a:ext cx="505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ESCALA 1 – ESTATÍSTICAS DESCRITIVAS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DC57E136-405D-0E44-9160-2345EDCC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681" y="3997411"/>
            <a:ext cx="2417806" cy="2417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B85DC-C7A6-1243-A48D-E1275544BDD3}"/>
              </a:ext>
            </a:extLst>
          </p:cNvPr>
          <p:cNvSpPr txBox="1"/>
          <p:nvPr/>
        </p:nvSpPr>
        <p:spPr>
          <a:xfrm>
            <a:off x="5767598" y="4350955"/>
            <a:ext cx="31868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Expectativa</a:t>
            </a:r>
            <a:r>
              <a:rPr lang="en-US" dirty="0"/>
              <a:t> da data de </a:t>
            </a:r>
            <a:r>
              <a:rPr lang="en-US" dirty="0" err="1"/>
              <a:t>entrega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dias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AF675-195A-4F42-81EA-FE75C5C02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964" y="844322"/>
            <a:ext cx="1689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673A7-02B3-DD49-970C-749CFE4AB974}"/>
              </a:ext>
            </a:extLst>
          </p:cNvPr>
          <p:cNvSpPr txBox="1"/>
          <p:nvPr/>
        </p:nvSpPr>
        <p:spPr>
          <a:xfrm>
            <a:off x="691978" y="2026508"/>
            <a:ext cx="921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Atividade</a:t>
            </a:r>
            <a:r>
              <a:rPr lang="en-US" dirty="0"/>
              <a:t>: </a:t>
            </a:r>
            <a:r>
              <a:rPr lang="en-US" dirty="0" err="1"/>
              <a:t>Verificar</a:t>
            </a:r>
            <a:r>
              <a:rPr lang="en-US" dirty="0"/>
              <a:t> o </a:t>
            </a:r>
            <a:r>
              <a:rPr lang="en-US" dirty="0" err="1"/>
              <a:t>impacto</a:t>
            </a:r>
            <a:r>
              <a:rPr lang="en-US" dirty="0"/>
              <a:t>/peso/</a:t>
            </a:r>
            <a:r>
              <a:rPr lang="en-US" dirty="0" err="1"/>
              <a:t>contribuição</a:t>
            </a:r>
            <a:r>
              <a:rPr lang="en-US" dirty="0"/>
              <a:t> dos </a:t>
            </a:r>
            <a:r>
              <a:rPr lang="en-US" dirty="0" err="1"/>
              <a:t>componentes</a:t>
            </a:r>
            <a:r>
              <a:rPr lang="en-US" dirty="0"/>
              <a:t> do cashflow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A64F6-4A3E-A942-92BF-B72CB929213F}"/>
              </a:ext>
            </a:extLst>
          </p:cNvPr>
          <p:cNvSpPr txBox="1"/>
          <p:nvPr/>
        </p:nvSpPr>
        <p:spPr>
          <a:xfrm>
            <a:off x="691978" y="2507051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Objetivo</a:t>
            </a:r>
            <a:r>
              <a:rPr lang="en-US" dirty="0"/>
              <a:t>: </a:t>
            </a:r>
            <a:r>
              <a:rPr lang="en-US" dirty="0" err="1"/>
              <a:t>Obter</a:t>
            </a:r>
            <a:r>
              <a:rPr lang="en-US" dirty="0"/>
              <a:t> o conjunto de </a:t>
            </a:r>
            <a:r>
              <a:rPr lang="en-US" dirty="0" err="1"/>
              <a:t>variáveis</a:t>
            </a:r>
            <a:r>
              <a:rPr lang="en-US" dirty="0"/>
              <a:t> com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de </a:t>
            </a:r>
            <a:r>
              <a:rPr lang="en-US" dirty="0" err="1"/>
              <a:t>predição</a:t>
            </a:r>
            <a:r>
              <a:rPr lang="en-US" dirty="0"/>
              <a:t> do cashflow;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0BFC-EE6D-F345-941B-73C0CD85C25A}"/>
              </a:ext>
            </a:extLst>
          </p:cNvPr>
          <p:cNvSpPr txBox="1"/>
          <p:nvPr/>
        </p:nvSpPr>
        <p:spPr>
          <a:xfrm>
            <a:off x="691978" y="2987594"/>
            <a:ext cx="592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</a:t>
            </a:r>
            <a:r>
              <a:rPr lang="en-US" dirty="0"/>
              <a:t>:  Lista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rankeadas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cashflow;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CE8F6-33F5-7740-8C13-1BAD5C984485}"/>
              </a:ext>
            </a:extLst>
          </p:cNvPr>
          <p:cNvSpPr txBox="1"/>
          <p:nvPr/>
        </p:nvSpPr>
        <p:spPr>
          <a:xfrm>
            <a:off x="714099" y="954157"/>
            <a:ext cx="460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ESCALA 2 – ANÁLISE DIAGNÓSTICA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DC57E136-405D-0E44-9160-2345EDCC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681" y="3997411"/>
            <a:ext cx="2417806" cy="2417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B85DC-C7A6-1243-A48D-E1275544BDD3}"/>
              </a:ext>
            </a:extLst>
          </p:cNvPr>
          <p:cNvSpPr txBox="1"/>
          <p:nvPr/>
        </p:nvSpPr>
        <p:spPr>
          <a:xfrm>
            <a:off x="5767598" y="4350955"/>
            <a:ext cx="31868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Expectativa</a:t>
            </a:r>
            <a:r>
              <a:rPr lang="en-US" dirty="0"/>
              <a:t> da data de </a:t>
            </a:r>
            <a:r>
              <a:rPr lang="en-US" dirty="0" err="1"/>
              <a:t>entrega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10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dias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4EAF04-B7BC-C54D-9531-ED06C2FF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31" y="765779"/>
            <a:ext cx="1714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673A7-02B3-DD49-970C-749CFE4AB974}"/>
              </a:ext>
            </a:extLst>
          </p:cNvPr>
          <p:cNvSpPr txBox="1"/>
          <p:nvPr/>
        </p:nvSpPr>
        <p:spPr>
          <a:xfrm>
            <a:off x="691978" y="2026508"/>
            <a:ext cx="10820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Atividade</a:t>
            </a:r>
            <a:r>
              <a:rPr lang="en-US" dirty="0"/>
              <a:t>: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obtidas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anterior, e </a:t>
            </a:r>
            <a:r>
              <a:rPr lang="en-US" dirty="0" err="1"/>
              <a:t>dando-lhes</a:t>
            </a:r>
            <a:r>
              <a:rPr lang="en-US" dirty="0"/>
              <a:t> o peso </a:t>
            </a:r>
            <a:r>
              <a:rPr lang="en-US" dirty="0" err="1"/>
              <a:t>adequado</a:t>
            </a:r>
            <a:r>
              <a:rPr lang="en-US" dirty="0"/>
              <a:t>,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preditivos</a:t>
            </a:r>
            <a:r>
              <a:rPr lang="en-US" dirty="0"/>
              <a:t> </a:t>
            </a:r>
          </a:p>
          <a:p>
            <a:r>
              <a:rPr lang="en-US" dirty="0"/>
              <a:t>para o cashflow;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A64F6-4A3E-A942-92BF-B72CB929213F}"/>
              </a:ext>
            </a:extLst>
          </p:cNvPr>
          <p:cNvSpPr txBox="1"/>
          <p:nvPr/>
        </p:nvSpPr>
        <p:spPr>
          <a:xfrm>
            <a:off x="691978" y="2792975"/>
            <a:ext cx="101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Objetivo</a:t>
            </a:r>
            <a:r>
              <a:rPr lang="en-US" dirty="0"/>
              <a:t>: </a:t>
            </a:r>
            <a:r>
              <a:rPr lang="en-US" dirty="0" err="1"/>
              <a:t>Prever</a:t>
            </a:r>
            <a:r>
              <a:rPr lang="en-US" dirty="0"/>
              <a:t> o </a:t>
            </a:r>
            <a:r>
              <a:rPr lang="en-US" dirty="0" err="1"/>
              <a:t>CashFlow</a:t>
            </a:r>
            <a:r>
              <a:rPr lang="en-US" dirty="0"/>
              <a:t> com </a:t>
            </a:r>
            <a:r>
              <a:rPr lang="en-US" dirty="0" err="1"/>
              <a:t>diferença</a:t>
            </a:r>
            <a:r>
              <a:rPr lang="en-US" dirty="0"/>
              <a:t> de no </a:t>
            </a:r>
            <a:r>
              <a:rPr lang="en-US" dirty="0" err="1"/>
              <a:t>máximo</a:t>
            </a:r>
            <a:r>
              <a:rPr lang="en-US" dirty="0"/>
              <a:t> 30% para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para </a:t>
            </a:r>
            <a:r>
              <a:rPr lang="en-US" dirty="0" err="1"/>
              <a:t>menos</a:t>
            </a:r>
            <a:r>
              <a:rPr lang="en-US" dirty="0"/>
              <a:t> do valor </a:t>
            </a:r>
            <a:r>
              <a:rPr lang="en-US" dirty="0" err="1"/>
              <a:t>absoluto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0BFC-EE6D-F345-941B-73C0CD85C25A}"/>
              </a:ext>
            </a:extLst>
          </p:cNvPr>
          <p:cNvSpPr txBox="1"/>
          <p:nvPr/>
        </p:nvSpPr>
        <p:spPr>
          <a:xfrm>
            <a:off x="714099" y="3395193"/>
            <a:ext cx="41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</a:t>
            </a:r>
            <a:r>
              <a:rPr lang="en-US" dirty="0"/>
              <a:t>:  A </a:t>
            </a:r>
            <a:r>
              <a:rPr lang="en-US" dirty="0" err="1"/>
              <a:t>previsão</a:t>
            </a:r>
            <a:r>
              <a:rPr lang="en-US" dirty="0"/>
              <a:t> do cashflow </a:t>
            </a:r>
            <a:r>
              <a:rPr lang="en-US" dirty="0" err="1"/>
              <a:t>diarizada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CE8F6-33F5-7740-8C13-1BAD5C984485}"/>
              </a:ext>
            </a:extLst>
          </p:cNvPr>
          <p:cNvSpPr txBox="1"/>
          <p:nvPr/>
        </p:nvSpPr>
        <p:spPr>
          <a:xfrm>
            <a:off x="714099" y="954157"/>
            <a:ext cx="415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ESCALA 3 – ANÁLISE PREDITIVA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DC57E136-405D-0E44-9160-2345EDCC4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681" y="3997411"/>
            <a:ext cx="2417806" cy="2417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B85DC-C7A6-1243-A48D-E1275544BDD3}"/>
              </a:ext>
            </a:extLst>
          </p:cNvPr>
          <p:cNvSpPr txBox="1"/>
          <p:nvPr/>
        </p:nvSpPr>
        <p:spPr>
          <a:xfrm>
            <a:off x="5767598" y="4350955"/>
            <a:ext cx="31868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Expectativa</a:t>
            </a:r>
            <a:r>
              <a:rPr lang="en-US" dirty="0"/>
              <a:t> da data de </a:t>
            </a:r>
            <a:r>
              <a:rPr lang="en-US" dirty="0" err="1"/>
              <a:t>entrega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20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dias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C72DA-3B48-DB4A-9DEF-B939B323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725" y="668407"/>
            <a:ext cx="1638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695B1-5603-F244-8C15-F6BEFC3B4D91}"/>
              </a:ext>
            </a:extLst>
          </p:cNvPr>
          <p:cNvSpPr txBox="1"/>
          <p:nvPr/>
        </p:nvSpPr>
        <p:spPr>
          <a:xfrm>
            <a:off x="730397" y="363433"/>
            <a:ext cx="976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Considerações finais:</a:t>
            </a:r>
            <a:endParaRPr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4B42E-53D6-4E46-96DB-A2EF008FAD51}"/>
              </a:ext>
            </a:extLst>
          </p:cNvPr>
          <p:cNvSpPr txBox="1"/>
          <p:nvPr/>
        </p:nvSpPr>
        <p:spPr>
          <a:xfrm>
            <a:off x="1552939" y="1672273"/>
            <a:ext cx="976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que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contenha</a:t>
            </a:r>
            <a:r>
              <a:rPr lang="en-US" dirty="0"/>
              <a:t> </a:t>
            </a:r>
            <a:r>
              <a:rPr lang="en-US" b="1" dirty="0"/>
              <a:t>sprints </a:t>
            </a:r>
            <a:r>
              <a:rPr lang="en-US" b="1" dirty="0" err="1"/>
              <a:t>semanais</a:t>
            </a:r>
            <a:r>
              <a:rPr lang="en-US" dirty="0"/>
              <a:t>, para que </a:t>
            </a:r>
            <a:r>
              <a:rPr lang="en-US" dirty="0" err="1"/>
              <a:t>tenhamos</a:t>
            </a:r>
            <a:r>
              <a:rPr lang="en-US" dirty="0"/>
              <a:t> um </a:t>
            </a:r>
            <a:r>
              <a:rPr lang="en-US" dirty="0" err="1"/>
              <a:t>acompanhamento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da </a:t>
            </a:r>
            <a:r>
              <a:rPr lang="en-US" dirty="0" err="1"/>
              <a:t>evolução</a:t>
            </a:r>
            <a:r>
              <a:rPr lang="en-US" dirty="0"/>
              <a:t> das </a:t>
            </a:r>
            <a:r>
              <a:rPr lang="en-US" dirty="0" err="1"/>
              <a:t>coisas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FD378-3453-C140-8DD3-5B5D2BD3BDFB}"/>
              </a:ext>
            </a:extLst>
          </p:cNvPr>
          <p:cNvSpPr txBox="1"/>
          <p:nvPr/>
        </p:nvSpPr>
        <p:spPr>
          <a:xfrm>
            <a:off x="1552939" y="3025353"/>
            <a:ext cx="95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deixado</a:t>
            </a:r>
            <a:r>
              <a:rPr lang="en-US" dirty="0"/>
              <a:t> 1,5 </a:t>
            </a:r>
            <a:r>
              <a:rPr lang="en-US" dirty="0" err="1"/>
              <a:t>semana</a:t>
            </a:r>
            <a:r>
              <a:rPr lang="en-US" dirty="0"/>
              <a:t> (8 </a:t>
            </a:r>
            <a:r>
              <a:rPr lang="en-US" dirty="0" err="1"/>
              <a:t>dias</a:t>
            </a:r>
            <a:r>
              <a:rPr lang="en-US" dirty="0"/>
              <a:t>) para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refinamento</a:t>
            </a:r>
            <a:r>
              <a:rPr lang="en-US" dirty="0"/>
              <a:t> e </a:t>
            </a:r>
            <a:r>
              <a:rPr lang="en-US" dirty="0" err="1"/>
              <a:t>mitigação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prazo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08A1A-EB19-FA46-846F-EF388D6B8EA5}"/>
              </a:ext>
            </a:extLst>
          </p:cNvPr>
          <p:cNvSpPr txBox="1"/>
          <p:nvPr/>
        </p:nvSpPr>
        <p:spPr>
          <a:xfrm>
            <a:off x="1552939" y="4117214"/>
            <a:ext cx="411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trata</a:t>
            </a:r>
            <a:r>
              <a:rPr lang="en-US" dirty="0"/>
              <a:t>-se de </a:t>
            </a:r>
            <a:r>
              <a:rPr lang="en-US" dirty="0" err="1"/>
              <a:t>dias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83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353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Maciel, Reinaldo (SFO-MBW)</dc:creator>
  <cp:lastModifiedBy>Reinaldo Maciel</cp:lastModifiedBy>
  <cp:revision>17</cp:revision>
  <cp:lastPrinted>2019-07-26T14:43:48Z</cp:lastPrinted>
  <dcterms:created xsi:type="dcterms:W3CDTF">2019-07-26T11:45:30Z</dcterms:created>
  <dcterms:modified xsi:type="dcterms:W3CDTF">2020-09-14T18:35:30Z</dcterms:modified>
</cp:coreProperties>
</file>