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918400" cy="21945600"/>
  <p:notesSz cx="7315200" cy="9601200"/>
  <p:defaultTextStyle>
    <a:defPPr>
      <a:defRPr lang="en-US"/>
    </a:defPPr>
    <a:lvl1pPr algn="l" rtl="0" eaLnBrk="0" fontAlgn="base" hangingPunct="0">
      <a:spcBef>
        <a:spcPct val="0"/>
      </a:spcBef>
      <a:spcAft>
        <a:spcPct val="0"/>
      </a:spcAft>
      <a:defRPr sz="1965" kern="1200">
        <a:solidFill>
          <a:schemeClr val="tx1"/>
        </a:solidFill>
        <a:latin typeface="Times New Roman" panose="02020603050405020304" pitchFamily="18" charset="0"/>
        <a:ea typeface="MS PGothic" panose="020B0600070205080204" pitchFamily="34" charset="-128"/>
        <a:cs typeface="+mn-cs"/>
      </a:defRPr>
    </a:lvl1pPr>
    <a:lvl2pPr marL="320817" algn="l" rtl="0" eaLnBrk="0" fontAlgn="base" hangingPunct="0">
      <a:spcBef>
        <a:spcPct val="0"/>
      </a:spcBef>
      <a:spcAft>
        <a:spcPct val="0"/>
      </a:spcAft>
      <a:defRPr sz="1965" kern="1200">
        <a:solidFill>
          <a:schemeClr val="tx1"/>
        </a:solidFill>
        <a:latin typeface="Times New Roman" panose="02020603050405020304" pitchFamily="18" charset="0"/>
        <a:ea typeface="MS PGothic" panose="020B0600070205080204" pitchFamily="34" charset="-128"/>
        <a:cs typeface="+mn-cs"/>
      </a:defRPr>
    </a:lvl2pPr>
    <a:lvl3pPr marL="641634" algn="l" rtl="0" eaLnBrk="0" fontAlgn="base" hangingPunct="0">
      <a:spcBef>
        <a:spcPct val="0"/>
      </a:spcBef>
      <a:spcAft>
        <a:spcPct val="0"/>
      </a:spcAft>
      <a:defRPr sz="1965" kern="1200">
        <a:solidFill>
          <a:schemeClr val="tx1"/>
        </a:solidFill>
        <a:latin typeface="Times New Roman" panose="02020603050405020304" pitchFamily="18" charset="0"/>
        <a:ea typeface="MS PGothic" panose="020B0600070205080204" pitchFamily="34" charset="-128"/>
        <a:cs typeface="+mn-cs"/>
      </a:defRPr>
    </a:lvl3pPr>
    <a:lvl4pPr marL="962452" algn="l" rtl="0" eaLnBrk="0" fontAlgn="base" hangingPunct="0">
      <a:spcBef>
        <a:spcPct val="0"/>
      </a:spcBef>
      <a:spcAft>
        <a:spcPct val="0"/>
      </a:spcAft>
      <a:defRPr sz="1965" kern="1200">
        <a:solidFill>
          <a:schemeClr val="tx1"/>
        </a:solidFill>
        <a:latin typeface="Times New Roman" panose="02020603050405020304" pitchFamily="18" charset="0"/>
        <a:ea typeface="MS PGothic" panose="020B0600070205080204" pitchFamily="34" charset="-128"/>
        <a:cs typeface="+mn-cs"/>
      </a:defRPr>
    </a:lvl4pPr>
    <a:lvl5pPr marL="1283269" algn="l" rtl="0" eaLnBrk="0" fontAlgn="base" hangingPunct="0">
      <a:spcBef>
        <a:spcPct val="0"/>
      </a:spcBef>
      <a:spcAft>
        <a:spcPct val="0"/>
      </a:spcAft>
      <a:defRPr sz="1965" kern="1200">
        <a:solidFill>
          <a:schemeClr val="tx1"/>
        </a:solidFill>
        <a:latin typeface="Times New Roman" panose="02020603050405020304" pitchFamily="18" charset="0"/>
        <a:ea typeface="MS PGothic" panose="020B0600070205080204" pitchFamily="34" charset="-128"/>
        <a:cs typeface="+mn-cs"/>
      </a:defRPr>
    </a:lvl5pPr>
    <a:lvl6pPr marL="1604086" algn="l" defTabSz="641634" rtl="0" eaLnBrk="1" latinLnBrk="0" hangingPunct="1">
      <a:defRPr sz="1965" kern="1200">
        <a:solidFill>
          <a:schemeClr val="tx1"/>
        </a:solidFill>
        <a:latin typeface="Times New Roman" panose="02020603050405020304" pitchFamily="18" charset="0"/>
        <a:ea typeface="MS PGothic" panose="020B0600070205080204" pitchFamily="34" charset="-128"/>
        <a:cs typeface="+mn-cs"/>
      </a:defRPr>
    </a:lvl6pPr>
    <a:lvl7pPr marL="1924903" algn="l" defTabSz="641634" rtl="0" eaLnBrk="1" latinLnBrk="0" hangingPunct="1">
      <a:defRPr sz="1965" kern="1200">
        <a:solidFill>
          <a:schemeClr val="tx1"/>
        </a:solidFill>
        <a:latin typeface="Times New Roman" panose="02020603050405020304" pitchFamily="18" charset="0"/>
        <a:ea typeface="MS PGothic" panose="020B0600070205080204" pitchFamily="34" charset="-128"/>
        <a:cs typeface="+mn-cs"/>
      </a:defRPr>
    </a:lvl7pPr>
    <a:lvl8pPr marL="2245721" algn="l" defTabSz="641634" rtl="0" eaLnBrk="1" latinLnBrk="0" hangingPunct="1">
      <a:defRPr sz="1965" kern="1200">
        <a:solidFill>
          <a:schemeClr val="tx1"/>
        </a:solidFill>
        <a:latin typeface="Times New Roman" panose="02020603050405020304" pitchFamily="18" charset="0"/>
        <a:ea typeface="MS PGothic" panose="020B0600070205080204" pitchFamily="34" charset="-128"/>
        <a:cs typeface="+mn-cs"/>
      </a:defRPr>
    </a:lvl8pPr>
    <a:lvl9pPr marL="2566538" algn="l" defTabSz="641634" rtl="0" eaLnBrk="1" latinLnBrk="0" hangingPunct="1">
      <a:defRPr sz="1965"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696" userDrawn="1">
          <p15:clr>
            <a:srgbClr val="A4A3A4"/>
          </p15:clr>
        </p15:guide>
        <p15:guide id="2" pos="6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0000FF"/>
    <a:srgbClr val="C00000"/>
    <a:srgbClr val="FF00FF"/>
    <a:srgbClr val="990000"/>
    <a:srgbClr val="9B0000"/>
    <a:srgbClr val="98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3792" autoAdjust="0"/>
  </p:normalViewPr>
  <p:slideViewPr>
    <p:cSldViewPr>
      <p:cViewPr varScale="1">
        <p:scale>
          <a:sx n="41" d="100"/>
          <a:sy n="41" d="100"/>
        </p:scale>
        <p:origin x="1032" y="108"/>
      </p:cViewPr>
      <p:guideLst>
        <p:guide orient="horz" pos="13696"/>
        <p:guide pos="6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ED4F6629-4213-45F7-930E-494FF9FC87BC}"/>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89893" tIns="44946" rIns="89893" bIns="44946" numCol="1" anchor="t" anchorCtr="0" compatLnSpc="1">
            <a:prstTxWarp prst="textNoShape">
              <a:avLst/>
            </a:prstTxWarp>
          </a:bodyPr>
          <a:lstStyle>
            <a:lvl1pPr defTabSz="898525" eaLnBrk="1" hangingPunct="1">
              <a:defRPr sz="1200">
                <a:latin typeface="Times New Roman" charset="0"/>
                <a:ea typeface="MS PGothic" charset="0"/>
                <a:cs typeface="MS PGothic" charset="0"/>
              </a:defRPr>
            </a:lvl1pPr>
          </a:lstStyle>
          <a:p>
            <a:pPr>
              <a:defRPr/>
            </a:pPr>
            <a:endParaRPr lang="en-US"/>
          </a:p>
        </p:txBody>
      </p:sp>
      <p:sp>
        <p:nvSpPr>
          <p:cNvPr id="4099" name="Rectangle 1027">
            <a:extLst>
              <a:ext uri="{FF2B5EF4-FFF2-40B4-BE49-F238E27FC236}">
                <a16:creationId xmlns:a16="http://schemas.microsoft.com/office/drawing/2014/main" id="{819565CC-4DDF-45FA-911B-7AE79EAB1DB9}"/>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89893" tIns="44946" rIns="89893" bIns="44946" numCol="1" anchor="t" anchorCtr="0" compatLnSpc="1">
            <a:prstTxWarp prst="textNoShape">
              <a:avLst/>
            </a:prstTxWarp>
          </a:bodyPr>
          <a:lstStyle>
            <a:lvl1pPr algn="r" defTabSz="898525" eaLnBrk="1" hangingPunct="1">
              <a:defRPr sz="1200">
                <a:latin typeface="Times New Roman" charset="0"/>
                <a:ea typeface="MS PGothic" charset="0"/>
                <a:cs typeface="MS PGothic" charset="0"/>
              </a:defRPr>
            </a:lvl1pPr>
          </a:lstStyle>
          <a:p>
            <a:pPr>
              <a:defRPr/>
            </a:pPr>
            <a:endParaRPr lang="en-US"/>
          </a:p>
        </p:txBody>
      </p:sp>
      <p:sp>
        <p:nvSpPr>
          <p:cNvPr id="4100" name="Rectangle 1028">
            <a:extLst>
              <a:ext uri="{FF2B5EF4-FFF2-40B4-BE49-F238E27FC236}">
                <a16:creationId xmlns:a16="http://schemas.microsoft.com/office/drawing/2014/main" id="{5DAFEFAF-1CC1-4EC9-B161-82A3E66E2E81}"/>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89893" tIns="44946" rIns="89893" bIns="44946" numCol="1" anchor="b" anchorCtr="0" compatLnSpc="1">
            <a:prstTxWarp prst="textNoShape">
              <a:avLst/>
            </a:prstTxWarp>
          </a:bodyPr>
          <a:lstStyle>
            <a:lvl1pPr defTabSz="898525" eaLnBrk="1" hangingPunct="1">
              <a:defRPr sz="1200">
                <a:latin typeface="Times New Roman" charset="0"/>
                <a:ea typeface="MS PGothic" charset="0"/>
                <a:cs typeface="MS PGothic" charset="0"/>
              </a:defRPr>
            </a:lvl1pPr>
          </a:lstStyle>
          <a:p>
            <a:pPr>
              <a:defRPr/>
            </a:pPr>
            <a:endParaRPr lang="en-US"/>
          </a:p>
        </p:txBody>
      </p:sp>
      <p:sp>
        <p:nvSpPr>
          <p:cNvPr id="4101" name="Rectangle 1029">
            <a:extLst>
              <a:ext uri="{FF2B5EF4-FFF2-40B4-BE49-F238E27FC236}">
                <a16:creationId xmlns:a16="http://schemas.microsoft.com/office/drawing/2014/main" id="{B11AED2A-313F-4883-B9C6-6F83F42A16EF}"/>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89893" tIns="44946" rIns="89893" bIns="44946" numCol="1" anchor="b" anchorCtr="0" compatLnSpc="1">
            <a:prstTxWarp prst="textNoShape">
              <a:avLst/>
            </a:prstTxWarp>
          </a:bodyPr>
          <a:lstStyle>
            <a:lvl1pPr algn="r" defTabSz="898525" eaLnBrk="1" hangingPunct="1">
              <a:defRPr sz="1200"/>
            </a:lvl1pPr>
          </a:lstStyle>
          <a:p>
            <a:pPr>
              <a:defRPr/>
            </a:pPr>
            <a:fld id="{FC385B52-7031-48FC-BA90-6308EC38AA3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D4C91F-F433-488F-B808-A15DD6084745}"/>
              </a:ext>
            </a:extLst>
          </p:cNvPr>
          <p:cNvSpPr>
            <a:spLocks noGrp="1"/>
          </p:cNvSpPr>
          <p:nvPr>
            <p:ph type="hdr" sz="quarter"/>
          </p:nvPr>
        </p:nvSpPr>
        <p:spPr>
          <a:xfrm>
            <a:off x="0" y="0"/>
            <a:ext cx="3170238" cy="479425"/>
          </a:xfrm>
          <a:prstGeom prst="rect">
            <a:avLst/>
          </a:prstGeom>
        </p:spPr>
        <p:txBody>
          <a:bodyPr vert="horz" wrap="square" lIns="29535" tIns="14768" rIns="29535" bIns="14768" numCol="1" anchor="t" anchorCtr="0" compatLnSpc="1">
            <a:prstTxWarp prst="textNoShape">
              <a:avLst/>
            </a:prstTxWarp>
          </a:bodyPr>
          <a:lstStyle>
            <a:lvl1pPr eaLnBrk="1" hangingPunct="1">
              <a:defRPr sz="400">
                <a:latin typeface="Times New Roman" charset="0"/>
                <a:ea typeface="MS PGothic" charset="0"/>
                <a:cs typeface="MS PGothic" charset="0"/>
              </a:defRPr>
            </a:lvl1pPr>
          </a:lstStyle>
          <a:p>
            <a:pPr>
              <a:defRPr/>
            </a:pPr>
            <a:endParaRPr lang="en-US"/>
          </a:p>
        </p:txBody>
      </p:sp>
      <p:sp>
        <p:nvSpPr>
          <p:cNvPr id="3" name="Date Placeholder 2">
            <a:extLst>
              <a:ext uri="{FF2B5EF4-FFF2-40B4-BE49-F238E27FC236}">
                <a16:creationId xmlns:a16="http://schemas.microsoft.com/office/drawing/2014/main" id="{AF42FECA-83B7-4AE1-B0E4-A92469BA2E56}"/>
              </a:ext>
            </a:extLst>
          </p:cNvPr>
          <p:cNvSpPr>
            <a:spLocks noGrp="1"/>
          </p:cNvSpPr>
          <p:nvPr>
            <p:ph type="dt" idx="1"/>
          </p:nvPr>
        </p:nvSpPr>
        <p:spPr>
          <a:xfrm>
            <a:off x="4143375" y="0"/>
            <a:ext cx="3170238" cy="479425"/>
          </a:xfrm>
          <a:prstGeom prst="rect">
            <a:avLst/>
          </a:prstGeom>
        </p:spPr>
        <p:txBody>
          <a:bodyPr vert="horz" wrap="square" lIns="29535" tIns="14768" rIns="29535" bIns="14768" numCol="1" anchor="t" anchorCtr="0" compatLnSpc="1">
            <a:prstTxWarp prst="textNoShape">
              <a:avLst/>
            </a:prstTxWarp>
          </a:bodyPr>
          <a:lstStyle>
            <a:lvl1pPr algn="r" eaLnBrk="1" hangingPunct="1">
              <a:defRPr sz="400"/>
            </a:lvl1pPr>
          </a:lstStyle>
          <a:p>
            <a:pPr>
              <a:defRPr/>
            </a:pPr>
            <a:fld id="{82A0792E-6A5C-487D-B380-1FE44C59D4F2}" type="datetime1">
              <a:rPr lang="en-US" altLang="en-US"/>
              <a:pPr>
                <a:defRPr/>
              </a:pPr>
              <a:t>4/24/2024</a:t>
            </a:fld>
            <a:endParaRPr lang="en-US" altLang="en-US"/>
          </a:p>
        </p:txBody>
      </p:sp>
      <p:sp>
        <p:nvSpPr>
          <p:cNvPr id="4" name="Slide Image Placeholder 3">
            <a:extLst>
              <a:ext uri="{FF2B5EF4-FFF2-40B4-BE49-F238E27FC236}">
                <a16:creationId xmlns:a16="http://schemas.microsoft.com/office/drawing/2014/main" id="{1E816B99-3559-4795-B96C-43920F4E4D69}"/>
              </a:ext>
            </a:extLst>
          </p:cNvPr>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wrap="square" lIns="29535" tIns="14768" rIns="29535" bIns="14768"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986B2BA1-8F0F-459F-B307-4B61A2951611}"/>
              </a:ext>
            </a:extLst>
          </p:cNvPr>
          <p:cNvSpPr>
            <a:spLocks noGrp="1"/>
          </p:cNvSpPr>
          <p:nvPr>
            <p:ph type="body" sz="quarter" idx="3"/>
          </p:nvPr>
        </p:nvSpPr>
        <p:spPr>
          <a:xfrm>
            <a:off x="731838" y="4560888"/>
            <a:ext cx="5851525" cy="4321175"/>
          </a:xfrm>
          <a:prstGeom prst="rect">
            <a:avLst/>
          </a:prstGeom>
        </p:spPr>
        <p:txBody>
          <a:bodyPr vert="horz" wrap="square" lIns="29535" tIns="14768" rIns="29535" bIns="1476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C40B1CD-CA45-4CEC-8341-2BE3B642CFEA}"/>
              </a:ext>
            </a:extLst>
          </p:cNvPr>
          <p:cNvSpPr>
            <a:spLocks noGrp="1"/>
          </p:cNvSpPr>
          <p:nvPr>
            <p:ph type="ftr" sz="quarter" idx="4"/>
          </p:nvPr>
        </p:nvSpPr>
        <p:spPr>
          <a:xfrm>
            <a:off x="0" y="9118600"/>
            <a:ext cx="3170238" cy="481013"/>
          </a:xfrm>
          <a:prstGeom prst="rect">
            <a:avLst/>
          </a:prstGeom>
        </p:spPr>
        <p:txBody>
          <a:bodyPr vert="horz" wrap="square" lIns="29535" tIns="14768" rIns="29535" bIns="14768" numCol="1" anchor="b" anchorCtr="0" compatLnSpc="1">
            <a:prstTxWarp prst="textNoShape">
              <a:avLst/>
            </a:prstTxWarp>
          </a:bodyPr>
          <a:lstStyle>
            <a:lvl1pPr eaLnBrk="1" hangingPunct="1">
              <a:defRPr sz="400">
                <a:latin typeface="Times New Roman" charset="0"/>
                <a:ea typeface="MS PGothic" charset="0"/>
                <a:cs typeface="MS PGothic" charset="0"/>
              </a:defRPr>
            </a:lvl1pPr>
          </a:lstStyle>
          <a:p>
            <a:pPr>
              <a:defRPr/>
            </a:pPr>
            <a:endParaRPr lang="en-US"/>
          </a:p>
        </p:txBody>
      </p:sp>
      <p:sp>
        <p:nvSpPr>
          <p:cNvPr id="7" name="Slide Number Placeholder 6">
            <a:extLst>
              <a:ext uri="{FF2B5EF4-FFF2-40B4-BE49-F238E27FC236}">
                <a16:creationId xmlns:a16="http://schemas.microsoft.com/office/drawing/2014/main" id="{DAA6DF35-3A0C-4A5B-BF00-9AEBB9AB1D20}"/>
              </a:ext>
            </a:extLst>
          </p:cNvPr>
          <p:cNvSpPr>
            <a:spLocks noGrp="1"/>
          </p:cNvSpPr>
          <p:nvPr>
            <p:ph type="sldNum" sz="quarter" idx="5"/>
          </p:nvPr>
        </p:nvSpPr>
        <p:spPr>
          <a:xfrm>
            <a:off x="4143375" y="9118600"/>
            <a:ext cx="3170238" cy="481013"/>
          </a:xfrm>
          <a:prstGeom prst="rect">
            <a:avLst/>
          </a:prstGeom>
        </p:spPr>
        <p:txBody>
          <a:bodyPr vert="horz" wrap="square" lIns="29535" tIns="14768" rIns="29535" bIns="14768" numCol="1" anchor="b" anchorCtr="0" compatLnSpc="1">
            <a:prstTxWarp prst="textNoShape">
              <a:avLst/>
            </a:prstTxWarp>
          </a:bodyPr>
          <a:lstStyle>
            <a:lvl1pPr algn="r" eaLnBrk="1" hangingPunct="1">
              <a:defRPr sz="400"/>
            </a:lvl1pPr>
          </a:lstStyle>
          <a:p>
            <a:pPr>
              <a:defRPr/>
            </a:pPr>
            <a:fld id="{AD79DFCD-87C2-4A6B-9E90-8E5BD26CAB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320817" rtl="0" eaLnBrk="0" fontAlgn="base" hangingPunct="0">
      <a:spcBef>
        <a:spcPct val="30000"/>
      </a:spcBef>
      <a:spcAft>
        <a:spcPct val="0"/>
      </a:spcAft>
      <a:defRPr sz="842" kern="1200">
        <a:solidFill>
          <a:schemeClr val="tx1"/>
        </a:solidFill>
        <a:latin typeface="+mn-lt"/>
        <a:ea typeface="MS PGothic" pitchFamily="34" charset="-128"/>
        <a:cs typeface="MS PGothic" pitchFamily="34" charset="-128"/>
      </a:defRPr>
    </a:lvl1pPr>
    <a:lvl2pPr marL="320817" algn="l" defTabSz="320817" rtl="0" eaLnBrk="0" fontAlgn="base" hangingPunct="0">
      <a:spcBef>
        <a:spcPct val="30000"/>
      </a:spcBef>
      <a:spcAft>
        <a:spcPct val="0"/>
      </a:spcAft>
      <a:defRPr sz="842" kern="1200">
        <a:solidFill>
          <a:schemeClr val="tx1"/>
        </a:solidFill>
        <a:latin typeface="+mn-lt"/>
        <a:ea typeface="MS PGothic" pitchFamily="34" charset="-128"/>
        <a:cs typeface="MS PGothic" charset="0"/>
      </a:defRPr>
    </a:lvl2pPr>
    <a:lvl3pPr marL="641634" algn="l" defTabSz="320817" rtl="0" eaLnBrk="0" fontAlgn="base" hangingPunct="0">
      <a:spcBef>
        <a:spcPct val="30000"/>
      </a:spcBef>
      <a:spcAft>
        <a:spcPct val="0"/>
      </a:spcAft>
      <a:defRPr sz="842" kern="1200">
        <a:solidFill>
          <a:schemeClr val="tx1"/>
        </a:solidFill>
        <a:latin typeface="+mn-lt"/>
        <a:ea typeface="MS PGothic" pitchFamily="34" charset="-128"/>
        <a:cs typeface="MS PGothic" charset="0"/>
      </a:defRPr>
    </a:lvl3pPr>
    <a:lvl4pPr marL="962452" algn="l" defTabSz="320817" rtl="0" eaLnBrk="0" fontAlgn="base" hangingPunct="0">
      <a:spcBef>
        <a:spcPct val="30000"/>
      </a:spcBef>
      <a:spcAft>
        <a:spcPct val="0"/>
      </a:spcAft>
      <a:defRPr sz="842" kern="1200">
        <a:solidFill>
          <a:schemeClr val="tx1"/>
        </a:solidFill>
        <a:latin typeface="+mn-lt"/>
        <a:ea typeface="MS PGothic" pitchFamily="34" charset="-128"/>
        <a:cs typeface="MS PGothic" charset="0"/>
      </a:defRPr>
    </a:lvl4pPr>
    <a:lvl5pPr marL="1283269" algn="l" defTabSz="320817" rtl="0" eaLnBrk="0" fontAlgn="base" hangingPunct="0">
      <a:spcBef>
        <a:spcPct val="30000"/>
      </a:spcBef>
      <a:spcAft>
        <a:spcPct val="0"/>
      </a:spcAft>
      <a:defRPr sz="842" kern="1200">
        <a:solidFill>
          <a:schemeClr val="tx1"/>
        </a:solidFill>
        <a:latin typeface="+mn-lt"/>
        <a:ea typeface="MS PGothic" pitchFamily="34" charset="-128"/>
        <a:cs typeface="MS PGothic" charset="0"/>
      </a:defRPr>
    </a:lvl5pPr>
    <a:lvl6pPr marL="1604086" algn="l" defTabSz="320817" rtl="0" eaLnBrk="1" latinLnBrk="0" hangingPunct="1">
      <a:defRPr sz="842" kern="1200">
        <a:solidFill>
          <a:schemeClr val="tx1"/>
        </a:solidFill>
        <a:latin typeface="+mn-lt"/>
        <a:ea typeface="+mn-ea"/>
        <a:cs typeface="+mn-cs"/>
      </a:defRPr>
    </a:lvl6pPr>
    <a:lvl7pPr marL="1924903" algn="l" defTabSz="320817" rtl="0" eaLnBrk="1" latinLnBrk="0" hangingPunct="1">
      <a:defRPr sz="842" kern="1200">
        <a:solidFill>
          <a:schemeClr val="tx1"/>
        </a:solidFill>
        <a:latin typeface="+mn-lt"/>
        <a:ea typeface="+mn-ea"/>
        <a:cs typeface="+mn-cs"/>
      </a:defRPr>
    </a:lvl7pPr>
    <a:lvl8pPr marL="2245721" algn="l" defTabSz="320817" rtl="0" eaLnBrk="1" latinLnBrk="0" hangingPunct="1">
      <a:defRPr sz="842" kern="1200">
        <a:solidFill>
          <a:schemeClr val="tx1"/>
        </a:solidFill>
        <a:latin typeface="+mn-lt"/>
        <a:ea typeface="+mn-ea"/>
        <a:cs typeface="+mn-cs"/>
      </a:defRPr>
    </a:lvl8pPr>
    <a:lvl9pPr marL="2566538" algn="l" defTabSz="320817" rtl="0" eaLnBrk="1" latinLnBrk="0" hangingPunct="1">
      <a:defRPr sz="8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21D69D3-C392-4FB6-9AC7-698EA7DB3B11}"/>
              </a:ext>
            </a:extLst>
          </p:cNvPr>
          <p:cNvSpPr>
            <a:spLocks noGrp="1" noRot="1" noChangeAspect="1" noTextEdit="1"/>
          </p:cNvSpPr>
          <p:nvPr>
            <p:ph type="sldImg"/>
          </p:nvPr>
        </p:nvSpPr>
        <p:spPr bwMode="auto">
          <a:xfrm>
            <a:off x="957263" y="720725"/>
            <a:ext cx="5400675"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1CECB69D-EEAB-4221-A2F1-E864127D4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6388" name="Slide Number Placeholder 3">
            <a:extLst>
              <a:ext uri="{FF2B5EF4-FFF2-40B4-BE49-F238E27FC236}">
                <a16:creationId xmlns:a16="http://schemas.microsoft.com/office/drawing/2014/main" id="{DB2E4F66-F522-4325-83F5-5FA4BE9527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39752F5-41D8-4881-9AE9-118667C9E696}" type="slidenum">
              <a:rPr lang="en-US" altLang="en-US" sz="400" smtClean="0">
                <a:latin typeface="Times New Roman" panose="02020603050405020304" pitchFamily="18" charset="0"/>
              </a:rPr>
              <a:pPr>
                <a:spcBef>
                  <a:spcPct val="0"/>
                </a:spcBef>
              </a:pPr>
              <a:t>1</a:t>
            </a:fld>
            <a:endParaRPr lang="en-US" altLang="en-US" sz="4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6572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097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CDA1C7-DFAD-4767-8A90-E5A223A5B829}"/>
              </a:ext>
            </a:extLst>
          </p:cNvPr>
          <p:cNvSpPr/>
          <p:nvPr userDrawn="1"/>
        </p:nvSpPr>
        <p:spPr>
          <a:xfrm>
            <a:off x="261261" y="232231"/>
            <a:ext cx="32428542" cy="2663371"/>
          </a:xfrm>
          <a:prstGeom prst="rect">
            <a:avLst/>
          </a:prstGeom>
          <a:solidFill>
            <a:srgbClr val="C5050C"/>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Box 2">
            <a:extLst>
              <a:ext uri="{FF2B5EF4-FFF2-40B4-BE49-F238E27FC236}">
                <a16:creationId xmlns:a16="http://schemas.microsoft.com/office/drawing/2014/main" id="{890DCBE2-895D-4380-82A2-1155E0070295}"/>
              </a:ext>
            </a:extLst>
          </p:cNvPr>
          <p:cNvSpPr txBox="1"/>
          <p:nvPr userDrawn="1"/>
        </p:nvSpPr>
        <p:spPr>
          <a:xfrm>
            <a:off x="244932" y="21185662"/>
            <a:ext cx="7298868" cy="528158"/>
          </a:xfrm>
          <a:prstGeom prst="rect">
            <a:avLst/>
          </a:prstGeom>
          <a:noFill/>
        </p:spPr>
        <p:txBody>
          <a:bodyPr wrap="square" rtlCol="0">
            <a:spAutoFit/>
          </a:bodyPr>
          <a:lstStyle/>
          <a:p>
            <a:pPr algn="l"/>
            <a:r>
              <a:rPr lang="en-US" sz="2832" b="1" i="0" dirty="0">
                <a:solidFill>
                  <a:srgbClr val="C5050C"/>
                </a:solidFill>
                <a:latin typeface="Arial" panose="020B0604020202020204" pitchFamily="34" charset="0"/>
                <a:cs typeface="Arial" panose="020B0604020202020204" pitchFamily="34" charset="0"/>
              </a:rPr>
              <a:t>2021 WEMPEC </a:t>
            </a:r>
            <a:r>
              <a:rPr lang="en-US" sz="2574" b="1" i="0" dirty="0">
                <a:solidFill>
                  <a:srgbClr val="C5050C"/>
                </a:solidFill>
                <a:latin typeface="Arial" panose="020B0604020202020204" pitchFamily="34" charset="0"/>
                <a:cs typeface="Arial" panose="020B0604020202020204" pitchFamily="34" charset="0"/>
              </a:rPr>
              <a:t>Annual Review Meeting</a:t>
            </a:r>
            <a:endParaRPr lang="en-US" sz="2832" b="1" i="0" dirty="0">
              <a:solidFill>
                <a:srgbClr val="C5050C"/>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C9295DA-148F-4CAA-81C1-53C0DE6B1CF5}"/>
              </a:ext>
            </a:extLst>
          </p:cNvPr>
          <p:cNvPicPr>
            <a:picLocks noChangeAspect="1"/>
          </p:cNvPicPr>
          <p:nvPr userDrawn="1"/>
        </p:nvPicPr>
        <p:blipFill>
          <a:blip r:embed="rId4"/>
          <a:stretch>
            <a:fillRect/>
          </a:stretch>
        </p:blipFill>
        <p:spPr>
          <a:xfrm>
            <a:off x="15862104" y="10363117"/>
            <a:ext cx="1194192" cy="1219370"/>
          </a:xfrm>
          <a:prstGeom prst="rect">
            <a:avLst/>
          </a:prstGeom>
        </p:spPr>
      </p:pic>
      <p:sp>
        <p:nvSpPr>
          <p:cNvPr id="7" name="TextBox 6">
            <a:extLst>
              <a:ext uri="{FF2B5EF4-FFF2-40B4-BE49-F238E27FC236}">
                <a16:creationId xmlns:a16="http://schemas.microsoft.com/office/drawing/2014/main" id="{0C3812E2-4AB9-4043-BA11-BA0595DB21B6}"/>
              </a:ext>
            </a:extLst>
          </p:cNvPr>
          <p:cNvSpPr txBox="1"/>
          <p:nvPr userDrawn="1"/>
        </p:nvSpPr>
        <p:spPr>
          <a:xfrm>
            <a:off x="13945704" y="21185661"/>
            <a:ext cx="6221184" cy="528158"/>
          </a:xfrm>
          <a:prstGeom prst="rect">
            <a:avLst/>
          </a:prstGeom>
          <a:noFill/>
        </p:spPr>
        <p:txBody>
          <a:bodyPr wrap="square" rtlCol="0">
            <a:spAutoFit/>
          </a:bodyPr>
          <a:lstStyle>
            <a:defPPr>
              <a:defRPr lang="en-US"/>
            </a:defPPr>
            <a:lvl1pPr>
              <a:defRPr sz="2829" b="1">
                <a:solidFill>
                  <a:srgbClr val="C5050C"/>
                </a:solidFill>
                <a:latin typeface="Arial" panose="020B0604020202020204" pitchFamily="34" charset="0"/>
                <a:cs typeface="Arial" panose="020B0604020202020204" pitchFamily="34" charset="0"/>
              </a:defRPr>
            </a:lvl1pPr>
          </a:lstStyle>
          <a:p>
            <a:pPr lvl="0" algn="ctr"/>
            <a:r>
              <a:rPr lang="en-US" sz="2832" b="1" i="0" dirty="0"/>
              <a:t>Poster 01</a:t>
            </a:r>
          </a:p>
        </p:txBody>
      </p:sp>
      <p:sp>
        <p:nvSpPr>
          <p:cNvPr id="8" name="TextBox 7">
            <a:extLst>
              <a:ext uri="{FF2B5EF4-FFF2-40B4-BE49-F238E27FC236}">
                <a16:creationId xmlns:a16="http://schemas.microsoft.com/office/drawing/2014/main" id="{7E26C3AC-FFC2-4914-88C6-A11EE7356FE3}"/>
              </a:ext>
            </a:extLst>
          </p:cNvPr>
          <p:cNvSpPr txBox="1"/>
          <p:nvPr userDrawn="1"/>
        </p:nvSpPr>
        <p:spPr>
          <a:xfrm>
            <a:off x="26452284" y="21185663"/>
            <a:ext cx="6221184" cy="528158"/>
          </a:xfrm>
          <a:prstGeom prst="rect">
            <a:avLst/>
          </a:prstGeom>
          <a:noFill/>
        </p:spPr>
        <p:txBody>
          <a:bodyPr wrap="square" rtlCol="0">
            <a:spAutoFit/>
          </a:bodyPr>
          <a:lstStyle/>
          <a:p>
            <a:pPr algn="r"/>
            <a:r>
              <a:rPr lang="en-US" sz="2832" b="1" i="0" baseline="0" dirty="0">
                <a:solidFill>
                  <a:srgbClr val="C5050C"/>
                </a:solidFill>
                <a:latin typeface="Arial" panose="020B0604020202020204" pitchFamily="34" charset="0"/>
                <a:cs typeface="Arial" panose="020B0604020202020204" pitchFamily="34" charset="0"/>
              </a:rPr>
              <a:t>May 11–12, 2021</a:t>
            </a:r>
            <a:endParaRPr lang="en-US" sz="2316" i="0" baseline="0" dirty="0">
              <a:solidFill>
                <a:srgbClr val="C5050C"/>
              </a:solidFill>
              <a:latin typeface="Arial" panose="020B0604020202020204" pitchFamily="34" charset="0"/>
              <a:cs typeface="Arial" panose="020B0604020202020204" pitchFamily="34" charset="0"/>
            </a:endParaRPr>
          </a:p>
        </p:txBody>
      </p:sp>
      <p:pic>
        <p:nvPicPr>
          <p:cNvPr id="11" name="Picture 10" descr="Shape&#10;&#10;Description automatically generated">
            <a:extLst>
              <a:ext uri="{FF2B5EF4-FFF2-40B4-BE49-F238E27FC236}">
                <a16:creationId xmlns:a16="http://schemas.microsoft.com/office/drawing/2014/main" id="{C7AABE0E-EF79-45AA-B9CF-01041A876824}"/>
              </a:ext>
            </a:extLst>
          </p:cNvPr>
          <p:cNvPicPr>
            <a:picLocks noChangeAspect="1"/>
          </p:cNvPicPr>
          <p:nvPr userDrawn="1"/>
        </p:nvPicPr>
        <p:blipFill>
          <a:blip r:embed="rId5"/>
          <a:stretch>
            <a:fillRect/>
          </a:stretch>
        </p:blipFill>
        <p:spPr>
          <a:xfrm>
            <a:off x="554010" y="387091"/>
            <a:ext cx="2746968" cy="2353646"/>
          </a:xfrm>
          <a:prstGeom prst="rect">
            <a:avLst/>
          </a:prstGeom>
        </p:spPr>
      </p:pic>
      <p:pic>
        <p:nvPicPr>
          <p:cNvPr id="10" name="Picture 9" descr="Logo, company name&#10;&#10;Description automatically generated">
            <a:extLst>
              <a:ext uri="{FF2B5EF4-FFF2-40B4-BE49-F238E27FC236}">
                <a16:creationId xmlns:a16="http://schemas.microsoft.com/office/drawing/2014/main" id="{AE473DF4-7B3B-4682-B6CD-147D1DBA77CD}"/>
              </a:ext>
            </a:extLst>
          </p:cNvPr>
          <p:cNvPicPr>
            <a:picLocks noChangeAspect="1"/>
          </p:cNvPicPr>
          <p:nvPr userDrawn="1"/>
        </p:nvPicPr>
        <p:blipFill>
          <a:blip r:embed="rId6"/>
          <a:stretch>
            <a:fillRect/>
          </a:stretch>
        </p:blipFill>
        <p:spPr>
          <a:xfrm>
            <a:off x="30936363" y="387091"/>
            <a:ext cx="1428030" cy="2245689"/>
          </a:xfrm>
          <a:prstGeom prst="rect">
            <a:avLst/>
          </a:prstGeom>
        </p:spPr>
      </p:pic>
      <p:sp>
        <p:nvSpPr>
          <p:cNvPr id="9" name="TextBox 8">
            <a:extLst>
              <a:ext uri="{FF2B5EF4-FFF2-40B4-BE49-F238E27FC236}">
                <a16:creationId xmlns:a16="http://schemas.microsoft.com/office/drawing/2014/main" id="{699E4BC7-256F-AC49-BFEE-0282D16F7C8E}"/>
              </a:ext>
            </a:extLst>
          </p:cNvPr>
          <p:cNvSpPr txBox="1"/>
          <p:nvPr userDrawn="1"/>
        </p:nvSpPr>
        <p:spPr>
          <a:xfrm>
            <a:off x="1143003" y="1828801"/>
            <a:ext cx="5367175" cy="1076577"/>
          </a:xfrm>
          <a:prstGeom prst="rect">
            <a:avLst/>
          </a:prstGeom>
          <a:noFill/>
        </p:spPr>
        <p:txBody>
          <a:bodyPr wrap="none" rtlCol="0">
            <a:spAutoFit/>
          </a:bodyPr>
          <a:lstStyle/>
          <a:p>
            <a:r>
              <a:rPr lang="en-US" sz="3198" dirty="0">
                <a:solidFill>
                  <a:schemeClr val="bg1"/>
                </a:solidFill>
                <a:latin typeface="Lucida Calligraphy" panose="03010101010101010101" pitchFamily="66" charset="77"/>
              </a:rPr>
              <a:t>40 Years of Innovation </a:t>
            </a:r>
          </a:p>
          <a:p>
            <a:r>
              <a:rPr lang="en-US" sz="3198" dirty="0">
                <a:solidFill>
                  <a:schemeClr val="bg1"/>
                </a:solidFill>
                <a:latin typeface="Lucida Calligraphy" panose="03010101010101010101" pitchFamily="66" charset="77"/>
              </a:rPr>
              <a:t>and Collaboration</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Lst>
  <p:hf sldNum="0" hdr="0" dt="0"/>
  <p:txStyles>
    <p:titleStyle>
      <a:lvl1pPr algn="ctr" defTabSz="4704030" rtl="0" eaLnBrk="1" fontAlgn="base" hangingPunct="1">
        <a:spcBef>
          <a:spcPct val="0"/>
        </a:spcBef>
        <a:spcAft>
          <a:spcPct val="0"/>
        </a:spcAft>
        <a:defRPr sz="22656">
          <a:solidFill>
            <a:schemeClr val="tx2"/>
          </a:solidFill>
          <a:latin typeface="+mj-lt"/>
          <a:ea typeface="MS PGothic" pitchFamily="34" charset="-128"/>
          <a:cs typeface="MS PGothic" pitchFamily="34" charset="-128"/>
        </a:defRPr>
      </a:lvl1pPr>
      <a:lvl2pPr algn="ctr" defTabSz="4704030" rtl="0" eaLnBrk="1" fontAlgn="base" hangingPunct="1">
        <a:spcBef>
          <a:spcPct val="0"/>
        </a:spcBef>
        <a:spcAft>
          <a:spcPct val="0"/>
        </a:spcAft>
        <a:defRPr sz="22656">
          <a:solidFill>
            <a:schemeClr val="tx2"/>
          </a:solidFill>
          <a:latin typeface="Times New Roman" charset="0"/>
          <a:ea typeface="MS PGothic" pitchFamily="34" charset="-128"/>
          <a:cs typeface="MS PGothic" pitchFamily="34" charset="-128"/>
        </a:defRPr>
      </a:lvl2pPr>
      <a:lvl3pPr algn="ctr" defTabSz="4704030" rtl="0" eaLnBrk="1" fontAlgn="base" hangingPunct="1">
        <a:spcBef>
          <a:spcPct val="0"/>
        </a:spcBef>
        <a:spcAft>
          <a:spcPct val="0"/>
        </a:spcAft>
        <a:defRPr sz="22656">
          <a:solidFill>
            <a:schemeClr val="tx2"/>
          </a:solidFill>
          <a:latin typeface="Times New Roman" charset="0"/>
          <a:ea typeface="MS PGothic" pitchFamily="34" charset="-128"/>
          <a:cs typeface="MS PGothic" pitchFamily="34" charset="-128"/>
        </a:defRPr>
      </a:lvl3pPr>
      <a:lvl4pPr algn="ctr" defTabSz="4704030" rtl="0" eaLnBrk="1" fontAlgn="base" hangingPunct="1">
        <a:spcBef>
          <a:spcPct val="0"/>
        </a:spcBef>
        <a:spcAft>
          <a:spcPct val="0"/>
        </a:spcAft>
        <a:defRPr sz="22656">
          <a:solidFill>
            <a:schemeClr val="tx2"/>
          </a:solidFill>
          <a:latin typeface="Times New Roman" charset="0"/>
          <a:ea typeface="MS PGothic" pitchFamily="34" charset="-128"/>
          <a:cs typeface="MS PGothic" pitchFamily="34" charset="-128"/>
        </a:defRPr>
      </a:lvl4pPr>
      <a:lvl5pPr algn="ctr" defTabSz="4704030" rtl="0" eaLnBrk="1" fontAlgn="base" hangingPunct="1">
        <a:spcBef>
          <a:spcPct val="0"/>
        </a:spcBef>
        <a:spcAft>
          <a:spcPct val="0"/>
        </a:spcAft>
        <a:defRPr sz="22656">
          <a:solidFill>
            <a:schemeClr val="tx2"/>
          </a:solidFill>
          <a:latin typeface="Times New Roman" charset="0"/>
          <a:ea typeface="MS PGothic" pitchFamily="34" charset="-128"/>
          <a:cs typeface="MS PGothic" pitchFamily="34" charset="-128"/>
        </a:defRPr>
      </a:lvl5pPr>
      <a:lvl6pPr marL="685956" algn="ctr" defTabSz="4704030" rtl="0" eaLnBrk="1" fontAlgn="base" hangingPunct="1">
        <a:spcBef>
          <a:spcPct val="0"/>
        </a:spcBef>
        <a:spcAft>
          <a:spcPct val="0"/>
        </a:spcAft>
        <a:defRPr sz="22656">
          <a:solidFill>
            <a:schemeClr val="tx2"/>
          </a:solidFill>
          <a:latin typeface="Times New Roman" charset="0"/>
        </a:defRPr>
      </a:lvl6pPr>
      <a:lvl7pPr marL="1371912" algn="ctr" defTabSz="4704030" rtl="0" eaLnBrk="1" fontAlgn="base" hangingPunct="1">
        <a:spcBef>
          <a:spcPct val="0"/>
        </a:spcBef>
        <a:spcAft>
          <a:spcPct val="0"/>
        </a:spcAft>
        <a:defRPr sz="22656">
          <a:solidFill>
            <a:schemeClr val="tx2"/>
          </a:solidFill>
          <a:latin typeface="Times New Roman" charset="0"/>
        </a:defRPr>
      </a:lvl7pPr>
      <a:lvl8pPr marL="2057862" algn="ctr" defTabSz="4704030" rtl="0" eaLnBrk="1" fontAlgn="base" hangingPunct="1">
        <a:spcBef>
          <a:spcPct val="0"/>
        </a:spcBef>
        <a:spcAft>
          <a:spcPct val="0"/>
        </a:spcAft>
        <a:defRPr sz="22656">
          <a:solidFill>
            <a:schemeClr val="tx2"/>
          </a:solidFill>
          <a:latin typeface="Times New Roman" charset="0"/>
        </a:defRPr>
      </a:lvl8pPr>
      <a:lvl9pPr marL="2743818" algn="ctr" defTabSz="4704030" rtl="0" eaLnBrk="1" fontAlgn="base" hangingPunct="1">
        <a:spcBef>
          <a:spcPct val="0"/>
        </a:spcBef>
        <a:spcAft>
          <a:spcPct val="0"/>
        </a:spcAft>
        <a:defRPr sz="22656">
          <a:solidFill>
            <a:schemeClr val="tx2"/>
          </a:solidFill>
          <a:latin typeface="Times New Roman" charset="0"/>
        </a:defRPr>
      </a:lvl9pPr>
    </p:titleStyle>
    <p:bodyStyle>
      <a:lvl1pPr marL="1764906" indent="-1764906" algn="l" defTabSz="4704030" rtl="0" eaLnBrk="1" fontAlgn="base" hangingPunct="1">
        <a:spcBef>
          <a:spcPct val="20000"/>
        </a:spcBef>
        <a:spcAft>
          <a:spcPct val="0"/>
        </a:spcAft>
        <a:buChar char="•"/>
        <a:defRPr sz="16506">
          <a:solidFill>
            <a:schemeClr val="tx1"/>
          </a:solidFill>
          <a:latin typeface="+mn-lt"/>
          <a:ea typeface="MS PGothic" pitchFamily="34" charset="-128"/>
          <a:cs typeface="MS PGothic" pitchFamily="34" charset="-128"/>
        </a:defRPr>
      </a:lvl1pPr>
      <a:lvl2pPr marL="3822768" indent="-1471944" algn="l" defTabSz="4704030" rtl="0" eaLnBrk="1" fontAlgn="base" hangingPunct="1">
        <a:spcBef>
          <a:spcPct val="20000"/>
        </a:spcBef>
        <a:spcAft>
          <a:spcPct val="0"/>
        </a:spcAft>
        <a:buChar char="–"/>
        <a:defRPr sz="14400">
          <a:solidFill>
            <a:schemeClr val="tx1"/>
          </a:solidFill>
          <a:latin typeface="+mn-lt"/>
          <a:ea typeface="MS PGothic" pitchFamily="34" charset="-128"/>
          <a:cs typeface="MS PGothic" charset="0"/>
        </a:defRPr>
      </a:lvl2pPr>
      <a:lvl3pPr marL="5880630" indent="-1176600" algn="l" defTabSz="4704030" rtl="0" eaLnBrk="1" fontAlgn="base" hangingPunct="1">
        <a:spcBef>
          <a:spcPct val="20000"/>
        </a:spcBef>
        <a:spcAft>
          <a:spcPct val="0"/>
        </a:spcAft>
        <a:buChar char="•"/>
        <a:defRPr sz="12306">
          <a:solidFill>
            <a:schemeClr val="tx1"/>
          </a:solidFill>
          <a:latin typeface="+mn-lt"/>
          <a:ea typeface="MS PGothic" pitchFamily="34" charset="-128"/>
          <a:cs typeface="MS PGothic" charset="0"/>
        </a:defRPr>
      </a:lvl3pPr>
      <a:lvl4pPr marL="8231454" indent="-1176600" algn="l" defTabSz="4704030" rtl="0" eaLnBrk="1" fontAlgn="base" hangingPunct="1">
        <a:spcBef>
          <a:spcPct val="20000"/>
        </a:spcBef>
        <a:spcAft>
          <a:spcPct val="0"/>
        </a:spcAft>
        <a:buChar char="–"/>
        <a:defRPr sz="10356">
          <a:solidFill>
            <a:schemeClr val="tx1"/>
          </a:solidFill>
          <a:latin typeface="+mn-lt"/>
          <a:ea typeface="MS PGothic" pitchFamily="34" charset="-128"/>
          <a:cs typeface="MS PGothic" charset="0"/>
        </a:defRPr>
      </a:lvl4pPr>
      <a:lvl5pPr marL="10582278" indent="-1174224" algn="l" defTabSz="4704030" rtl="0" eaLnBrk="1" fontAlgn="base" hangingPunct="1">
        <a:spcBef>
          <a:spcPct val="20000"/>
        </a:spcBef>
        <a:spcAft>
          <a:spcPct val="0"/>
        </a:spcAft>
        <a:buChar char="»"/>
        <a:defRPr sz="10356">
          <a:solidFill>
            <a:schemeClr val="tx1"/>
          </a:solidFill>
          <a:latin typeface="+mn-lt"/>
          <a:ea typeface="MS PGothic" pitchFamily="34" charset="-128"/>
          <a:cs typeface="MS PGothic" charset="0"/>
        </a:defRPr>
      </a:lvl5pPr>
      <a:lvl6pPr marL="11268234" indent="-1174224" algn="l" defTabSz="4704030" rtl="0" eaLnBrk="1" fontAlgn="base" hangingPunct="1">
        <a:spcBef>
          <a:spcPct val="20000"/>
        </a:spcBef>
        <a:spcAft>
          <a:spcPct val="0"/>
        </a:spcAft>
        <a:buChar char="»"/>
        <a:defRPr sz="10356">
          <a:solidFill>
            <a:schemeClr val="tx1"/>
          </a:solidFill>
          <a:latin typeface="+mn-lt"/>
          <a:ea typeface="ＭＳ Ｐゴシック" charset="-128"/>
        </a:defRPr>
      </a:lvl6pPr>
      <a:lvl7pPr marL="11954190" indent="-1174224" algn="l" defTabSz="4704030" rtl="0" eaLnBrk="1" fontAlgn="base" hangingPunct="1">
        <a:spcBef>
          <a:spcPct val="20000"/>
        </a:spcBef>
        <a:spcAft>
          <a:spcPct val="0"/>
        </a:spcAft>
        <a:buChar char="»"/>
        <a:defRPr sz="10356">
          <a:solidFill>
            <a:schemeClr val="tx1"/>
          </a:solidFill>
          <a:latin typeface="+mn-lt"/>
          <a:ea typeface="ＭＳ Ｐゴシック" charset="-128"/>
        </a:defRPr>
      </a:lvl7pPr>
      <a:lvl8pPr marL="12640146" indent="-1174224" algn="l" defTabSz="4704030" rtl="0" eaLnBrk="1" fontAlgn="base" hangingPunct="1">
        <a:spcBef>
          <a:spcPct val="20000"/>
        </a:spcBef>
        <a:spcAft>
          <a:spcPct val="0"/>
        </a:spcAft>
        <a:buChar char="»"/>
        <a:defRPr sz="10356">
          <a:solidFill>
            <a:schemeClr val="tx1"/>
          </a:solidFill>
          <a:latin typeface="+mn-lt"/>
          <a:ea typeface="ＭＳ Ｐゴシック" charset="-128"/>
        </a:defRPr>
      </a:lvl8pPr>
      <a:lvl9pPr marL="13326102" indent="-1174224" algn="l" defTabSz="4704030" rtl="0" eaLnBrk="1" fontAlgn="base" hangingPunct="1">
        <a:spcBef>
          <a:spcPct val="20000"/>
        </a:spcBef>
        <a:spcAft>
          <a:spcPct val="0"/>
        </a:spcAft>
        <a:buChar char="»"/>
        <a:defRPr sz="10356">
          <a:solidFill>
            <a:schemeClr val="tx1"/>
          </a:solidFill>
          <a:latin typeface="+mn-lt"/>
          <a:ea typeface="ＭＳ Ｐゴシック" charset="-128"/>
        </a:defRPr>
      </a:lvl9pPr>
    </p:bodyStyle>
    <p:otherStyle>
      <a:defPPr>
        <a:defRPr lang="en-US"/>
      </a:defPPr>
      <a:lvl1pPr marL="0" algn="l" defTabSz="685956" rtl="0" eaLnBrk="1" latinLnBrk="0" hangingPunct="1">
        <a:defRPr sz="2700" kern="1200">
          <a:solidFill>
            <a:schemeClr val="tx1"/>
          </a:solidFill>
          <a:latin typeface="+mn-lt"/>
          <a:ea typeface="+mn-ea"/>
          <a:cs typeface="+mn-cs"/>
        </a:defRPr>
      </a:lvl1pPr>
      <a:lvl2pPr marL="685956" algn="l" defTabSz="685956" rtl="0" eaLnBrk="1" latinLnBrk="0" hangingPunct="1">
        <a:defRPr sz="2700" kern="1200">
          <a:solidFill>
            <a:schemeClr val="tx1"/>
          </a:solidFill>
          <a:latin typeface="+mn-lt"/>
          <a:ea typeface="+mn-ea"/>
          <a:cs typeface="+mn-cs"/>
        </a:defRPr>
      </a:lvl2pPr>
      <a:lvl3pPr marL="1371912" algn="l" defTabSz="685956" rtl="0" eaLnBrk="1" latinLnBrk="0" hangingPunct="1">
        <a:defRPr sz="2700" kern="1200">
          <a:solidFill>
            <a:schemeClr val="tx1"/>
          </a:solidFill>
          <a:latin typeface="+mn-lt"/>
          <a:ea typeface="+mn-ea"/>
          <a:cs typeface="+mn-cs"/>
        </a:defRPr>
      </a:lvl3pPr>
      <a:lvl4pPr marL="2057862" algn="l" defTabSz="685956" rtl="0" eaLnBrk="1" latinLnBrk="0" hangingPunct="1">
        <a:defRPr sz="2700" kern="1200">
          <a:solidFill>
            <a:schemeClr val="tx1"/>
          </a:solidFill>
          <a:latin typeface="+mn-lt"/>
          <a:ea typeface="+mn-ea"/>
          <a:cs typeface="+mn-cs"/>
        </a:defRPr>
      </a:lvl4pPr>
      <a:lvl5pPr marL="2743818" algn="l" defTabSz="685956" rtl="0" eaLnBrk="1" latinLnBrk="0" hangingPunct="1">
        <a:defRPr sz="2700" kern="1200">
          <a:solidFill>
            <a:schemeClr val="tx1"/>
          </a:solidFill>
          <a:latin typeface="+mn-lt"/>
          <a:ea typeface="+mn-ea"/>
          <a:cs typeface="+mn-cs"/>
        </a:defRPr>
      </a:lvl5pPr>
      <a:lvl6pPr marL="3429774" algn="l" defTabSz="685956" rtl="0" eaLnBrk="1" latinLnBrk="0" hangingPunct="1">
        <a:defRPr sz="2700" kern="1200">
          <a:solidFill>
            <a:schemeClr val="tx1"/>
          </a:solidFill>
          <a:latin typeface="+mn-lt"/>
          <a:ea typeface="+mn-ea"/>
          <a:cs typeface="+mn-cs"/>
        </a:defRPr>
      </a:lvl6pPr>
      <a:lvl7pPr marL="4115730" algn="l" defTabSz="685956" rtl="0" eaLnBrk="1" latinLnBrk="0" hangingPunct="1">
        <a:defRPr sz="2700" kern="1200">
          <a:solidFill>
            <a:schemeClr val="tx1"/>
          </a:solidFill>
          <a:latin typeface="+mn-lt"/>
          <a:ea typeface="+mn-ea"/>
          <a:cs typeface="+mn-cs"/>
        </a:defRPr>
      </a:lvl7pPr>
      <a:lvl8pPr marL="4801686" algn="l" defTabSz="685956" rtl="0" eaLnBrk="1" latinLnBrk="0" hangingPunct="1">
        <a:defRPr sz="2700" kern="1200">
          <a:solidFill>
            <a:schemeClr val="tx1"/>
          </a:solidFill>
          <a:latin typeface="+mn-lt"/>
          <a:ea typeface="+mn-ea"/>
          <a:cs typeface="+mn-cs"/>
        </a:defRPr>
      </a:lvl8pPr>
      <a:lvl9pPr marL="5487636" algn="l" defTabSz="685956"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Rounded Corners 143">
            <a:extLst>
              <a:ext uri="{FF2B5EF4-FFF2-40B4-BE49-F238E27FC236}">
                <a16:creationId xmlns:a16="http://schemas.microsoft.com/office/drawing/2014/main" id="{E7F4BCF1-BF3F-4BFC-A0F1-1CB98E02F750}"/>
              </a:ext>
            </a:extLst>
          </p:cNvPr>
          <p:cNvSpPr/>
          <p:nvPr/>
        </p:nvSpPr>
        <p:spPr>
          <a:xfrm>
            <a:off x="15338031" y="11483410"/>
            <a:ext cx="1592968" cy="1074162"/>
          </a:xfrm>
          <a:prstGeom prst="roundRect">
            <a:avLst/>
          </a:prstGeom>
          <a:solidFill>
            <a:schemeClr val="bg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chemeClr val="bg1"/>
              </a:solidFill>
              <a:latin typeface="Arial" panose="020B0604020202020204" pitchFamily="34" charset="0"/>
              <a:cs typeface="Arial" panose="020B0604020202020204" pitchFamily="34" charset="0"/>
            </a:endParaRPr>
          </a:p>
        </p:txBody>
      </p:sp>
      <p:sp>
        <p:nvSpPr>
          <p:cNvPr id="143" name="Rectangle: Rounded Corners 142">
            <a:extLst>
              <a:ext uri="{FF2B5EF4-FFF2-40B4-BE49-F238E27FC236}">
                <a16:creationId xmlns:a16="http://schemas.microsoft.com/office/drawing/2014/main" id="{F4AC69B0-F4AC-4770-8938-B923A335D00C}"/>
              </a:ext>
            </a:extLst>
          </p:cNvPr>
          <p:cNvSpPr/>
          <p:nvPr/>
        </p:nvSpPr>
        <p:spPr>
          <a:xfrm>
            <a:off x="15194791" y="11378221"/>
            <a:ext cx="1592968" cy="1074162"/>
          </a:xfrm>
          <a:prstGeom prst="roundRect">
            <a:avLst/>
          </a:prstGeom>
          <a:solidFill>
            <a:schemeClr val="bg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chemeClr val="bg1"/>
              </a:solidFill>
              <a:latin typeface="Arial" panose="020B0604020202020204" pitchFamily="34" charset="0"/>
              <a:cs typeface="Arial" panose="020B0604020202020204" pitchFamily="34" charset="0"/>
            </a:endParaRPr>
          </a:p>
        </p:txBody>
      </p:sp>
      <p:sp>
        <p:nvSpPr>
          <p:cNvPr id="15363" name="Rectangle 29">
            <a:extLst>
              <a:ext uri="{FF2B5EF4-FFF2-40B4-BE49-F238E27FC236}">
                <a16:creationId xmlns:a16="http://schemas.microsoft.com/office/drawing/2014/main" id="{FA2A0EED-C850-4031-80E1-511B9C05F2DA}"/>
              </a:ext>
            </a:extLst>
          </p:cNvPr>
          <p:cNvSpPr>
            <a:spLocks noChangeArrowheads="1"/>
          </p:cNvSpPr>
          <p:nvPr/>
        </p:nvSpPr>
        <p:spPr bwMode="auto">
          <a:xfrm>
            <a:off x="2" y="-1579983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200"/>
          </a:p>
        </p:txBody>
      </p:sp>
      <p:sp>
        <p:nvSpPr>
          <p:cNvPr id="15364" name="Rectangle 31">
            <a:extLst>
              <a:ext uri="{FF2B5EF4-FFF2-40B4-BE49-F238E27FC236}">
                <a16:creationId xmlns:a16="http://schemas.microsoft.com/office/drawing/2014/main" id="{B9937E9E-0157-4BD3-985C-500427CFBB5F}"/>
              </a:ext>
            </a:extLst>
          </p:cNvPr>
          <p:cNvSpPr>
            <a:spLocks noChangeArrowheads="1"/>
          </p:cNvSpPr>
          <p:nvPr/>
        </p:nvSpPr>
        <p:spPr bwMode="auto">
          <a:xfrm>
            <a:off x="2" y="-1579983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200"/>
          </a:p>
        </p:txBody>
      </p:sp>
      <p:sp>
        <p:nvSpPr>
          <p:cNvPr id="15365" name="Rectangle 33">
            <a:extLst>
              <a:ext uri="{FF2B5EF4-FFF2-40B4-BE49-F238E27FC236}">
                <a16:creationId xmlns:a16="http://schemas.microsoft.com/office/drawing/2014/main" id="{570C4CE9-E499-47AD-8559-3D129DBC5002}"/>
              </a:ext>
            </a:extLst>
          </p:cNvPr>
          <p:cNvSpPr>
            <a:spLocks noChangeArrowheads="1"/>
          </p:cNvSpPr>
          <p:nvPr/>
        </p:nvSpPr>
        <p:spPr bwMode="auto">
          <a:xfrm>
            <a:off x="2" y="-1579983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200"/>
          </a:p>
        </p:txBody>
      </p:sp>
      <p:sp>
        <p:nvSpPr>
          <p:cNvPr id="15366" name="Text Box 58">
            <a:extLst>
              <a:ext uri="{FF2B5EF4-FFF2-40B4-BE49-F238E27FC236}">
                <a16:creationId xmlns:a16="http://schemas.microsoft.com/office/drawing/2014/main" id="{E61F2205-235D-418B-B209-8EDC61A5650B}"/>
              </a:ext>
            </a:extLst>
          </p:cNvPr>
          <p:cNvSpPr txBox="1">
            <a:spLocks noChangeArrowheads="1"/>
          </p:cNvSpPr>
          <p:nvPr/>
        </p:nvSpPr>
        <p:spPr bwMode="auto">
          <a:xfrm>
            <a:off x="-100012" y="-15420970"/>
            <a:ext cx="1504950"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200"/>
          </a:p>
        </p:txBody>
      </p:sp>
      <p:sp>
        <p:nvSpPr>
          <p:cNvPr id="15367" name="Text Box 63">
            <a:extLst>
              <a:ext uri="{FF2B5EF4-FFF2-40B4-BE49-F238E27FC236}">
                <a16:creationId xmlns:a16="http://schemas.microsoft.com/office/drawing/2014/main" id="{AD800311-06D7-4735-BC47-91A6348AC7E0}"/>
              </a:ext>
            </a:extLst>
          </p:cNvPr>
          <p:cNvSpPr txBox="1">
            <a:spLocks noChangeArrowheads="1"/>
          </p:cNvSpPr>
          <p:nvPr/>
        </p:nvSpPr>
        <p:spPr bwMode="auto">
          <a:xfrm>
            <a:off x="2181226" y="-15316200"/>
            <a:ext cx="1238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200"/>
          </a:p>
        </p:txBody>
      </p:sp>
      <p:sp>
        <p:nvSpPr>
          <p:cNvPr id="15368" name="Text Box 61">
            <a:extLst>
              <a:ext uri="{FF2B5EF4-FFF2-40B4-BE49-F238E27FC236}">
                <a16:creationId xmlns:a16="http://schemas.microsoft.com/office/drawing/2014/main" id="{DD1D7608-C123-4A98-880F-03C0428FDAA1}"/>
              </a:ext>
            </a:extLst>
          </p:cNvPr>
          <p:cNvSpPr txBox="1">
            <a:spLocks noChangeArrowheads="1"/>
          </p:cNvSpPr>
          <p:nvPr/>
        </p:nvSpPr>
        <p:spPr bwMode="auto">
          <a:xfrm>
            <a:off x="809625" y="-14730412"/>
            <a:ext cx="24598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200"/>
          </a:p>
        </p:txBody>
      </p:sp>
      <p:sp>
        <p:nvSpPr>
          <p:cNvPr id="12" name="TextBox 11">
            <a:extLst>
              <a:ext uri="{FF2B5EF4-FFF2-40B4-BE49-F238E27FC236}">
                <a16:creationId xmlns:a16="http://schemas.microsoft.com/office/drawing/2014/main" id="{07DDB51E-009D-4C90-B171-DEA53851EAB8}"/>
              </a:ext>
            </a:extLst>
          </p:cNvPr>
          <p:cNvSpPr txBox="1"/>
          <p:nvPr/>
        </p:nvSpPr>
        <p:spPr>
          <a:xfrm>
            <a:off x="4923651" y="432312"/>
            <a:ext cx="24100974" cy="1969450"/>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Arial" panose="020B0604020202020204" pitchFamily="34" charset="0"/>
              </a:rPr>
              <a:t>ECE 554 </a:t>
            </a:r>
          </a:p>
          <a:p>
            <a:pPr algn="ctr"/>
            <a:endParaRPr lang="en-US" sz="1998" b="1" dirty="0">
              <a:solidFill>
                <a:schemeClr val="bg1"/>
              </a:solidFill>
              <a:latin typeface="Arial" panose="020B0604020202020204" pitchFamily="34" charset="0"/>
              <a:cs typeface="Arial" panose="020B0604020202020204" pitchFamily="34" charset="0"/>
            </a:endParaRPr>
          </a:p>
          <a:p>
            <a:pPr algn="ctr"/>
            <a:r>
              <a:rPr lang="en-US" sz="5400" b="1" dirty="0">
                <a:solidFill>
                  <a:schemeClr val="bg1"/>
                </a:solidFill>
                <a:latin typeface="Arial" panose="020B0604020202020204" pitchFamily="34" charset="0"/>
                <a:cs typeface="Arial" panose="020B0604020202020204" pitchFamily="34" charset="0"/>
              </a:rPr>
              <a:t>Team Tank</a:t>
            </a:r>
            <a:endParaRPr lang="en-US" sz="6174" b="1"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A31C9414-DAF4-4567-B80A-E87D2A32B3EF}"/>
              </a:ext>
            </a:extLst>
          </p:cNvPr>
          <p:cNvSpPr/>
          <p:nvPr/>
        </p:nvSpPr>
        <p:spPr>
          <a:xfrm>
            <a:off x="11058777" y="12801348"/>
            <a:ext cx="1087482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98" b="1" dirty="0">
                <a:solidFill>
                  <a:schemeClr val="bg1"/>
                </a:solidFill>
                <a:latin typeface="Arial" panose="020B0604020202020204" pitchFamily="34" charset="0"/>
                <a:cs typeface="Arial" panose="020B0604020202020204" pitchFamily="34" charset="0"/>
              </a:rPr>
              <a:t>Sensors &amp; Peripherals</a:t>
            </a:r>
          </a:p>
        </p:txBody>
      </p:sp>
      <p:sp>
        <p:nvSpPr>
          <p:cNvPr id="30" name="Rectangle 29">
            <a:extLst>
              <a:ext uri="{FF2B5EF4-FFF2-40B4-BE49-F238E27FC236}">
                <a16:creationId xmlns:a16="http://schemas.microsoft.com/office/drawing/2014/main" id="{DE9F486B-187F-42FD-BC06-F06B3E11A1E0}"/>
              </a:ext>
            </a:extLst>
          </p:cNvPr>
          <p:cNvSpPr/>
          <p:nvPr/>
        </p:nvSpPr>
        <p:spPr>
          <a:xfrm>
            <a:off x="260937" y="3139194"/>
            <a:ext cx="829827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2" b="1" dirty="0">
                <a:solidFill>
                  <a:schemeClr val="bg1"/>
                </a:solidFill>
                <a:latin typeface="Arial" panose="020B0604020202020204" pitchFamily="34" charset="0"/>
                <a:cs typeface="Arial" panose="020B0604020202020204" pitchFamily="34" charset="0"/>
              </a:rPr>
              <a:t>ISA</a:t>
            </a:r>
          </a:p>
        </p:txBody>
      </p:sp>
      <p:sp>
        <p:nvSpPr>
          <p:cNvPr id="34" name="Rectangle 33">
            <a:extLst>
              <a:ext uri="{FF2B5EF4-FFF2-40B4-BE49-F238E27FC236}">
                <a16:creationId xmlns:a16="http://schemas.microsoft.com/office/drawing/2014/main" id="{DEEBFA90-DD08-4264-A16C-27145B3968F0}"/>
              </a:ext>
            </a:extLst>
          </p:cNvPr>
          <p:cNvSpPr/>
          <p:nvPr/>
        </p:nvSpPr>
        <p:spPr>
          <a:xfrm>
            <a:off x="22222485" y="3139194"/>
            <a:ext cx="1048326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98" b="1" dirty="0">
                <a:solidFill>
                  <a:schemeClr val="bg1"/>
                </a:solidFill>
                <a:latin typeface="Arial" panose="020B0604020202020204" pitchFamily="34" charset="0"/>
                <a:cs typeface="Arial" panose="020B0604020202020204" pitchFamily="34" charset="0"/>
              </a:rPr>
              <a:t>Software</a:t>
            </a:r>
          </a:p>
        </p:txBody>
      </p:sp>
      <p:sp>
        <p:nvSpPr>
          <p:cNvPr id="35" name="Rectangle 34">
            <a:extLst>
              <a:ext uri="{FF2B5EF4-FFF2-40B4-BE49-F238E27FC236}">
                <a16:creationId xmlns:a16="http://schemas.microsoft.com/office/drawing/2014/main" id="{53EFABFA-008E-4AD2-BBCA-B22FCA2707EF}"/>
              </a:ext>
            </a:extLst>
          </p:cNvPr>
          <p:cNvSpPr/>
          <p:nvPr/>
        </p:nvSpPr>
        <p:spPr>
          <a:xfrm>
            <a:off x="264477" y="12801600"/>
            <a:ext cx="1044162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98" b="1" dirty="0">
                <a:solidFill>
                  <a:schemeClr val="bg1"/>
                </a:solidFill>
                <a:latin typeface="Arial" panose="020B0604020202020204" pitchFamily="34" charset="0"/>
                <a:cs typeface="Arial" panose="020B0604020202020204" pitchFamily="34" charset="0"/>
              </a:rPr>
              <a:t>Branch Prediction</a:t>
            </a:r>
          </a:p>
        </p:txBody>
      </p:sp>
      <p:sp>
        <p:nvSpPr>
          <p:cNvPr id="36" name="Rectangle 35">
            <a:extLst>
              <a:ext uri="{FF2B5EF4-FFF2-40B4-BE49-F238E27FC236}">
                <a16:creationId xmlns:a16="http://schemas.microsoft.com/office/drawing/2014/main" id="{7FE94BF9-C824-47B0-897E-0B5D22594F20}"/>
              </a:ext>
            </a:extLst>
          </p:cNvPr>
          <p:cNvSpPr/>
          <p:nvPr/>
        </p:nvSpPr>
        <p:spPr>
          <a:xfrm>
            <a:off x="22206537" y="12801600"/>
            <a:ext cx="1048326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98" b="1" dirty="0">
                <a:solidFill>
                  <a:schemeClr val="bg1"/>
                </a:solidFill>
                <a:latin typeface="Arial" panose="020B0604020202020204" pitchFamily="34" charset="0"/>
                <a:cs typeface="Arial" panose="020B0604020202020204" pitchFamily="34" charset="0"/>
              </a:rPr>
              <a:t>CPU Validation</a:t>
            </a:r>
          </a:p>
        </p:txBody>
      </p:sp>
      <p:cxnSp>
        <p:nvCxnSpPr>
          <p:cNvPr id="6" name="Straight Connector 5">
            <a:extLst>
              <a:ext uri="{FF2B5EF4-FFF2-40B4-BE49-F238E27FC236}">
                <a16:creationId xmlns:a16="http://schemas.microsoft.com/office/drawing/2014/main" id="{4C2905AE-29F0-4DBB-8DE6-24F389DEA685}"/>
              </a:ext>
            </a:extLst>
          </p:cNvPr>
          <p:cNvCxnSpPr/>
          <p:nvPr/>
        </p:nvCxnSpPr>
        <p:spPr>
          <a:xfrm>
            <a:off x="260934" y="21031200"/>
            <a:ext cx="32403468" cy="0"/>
          </a:xfrm>
          <a:prstGeom prst="line">
            <a:avLst/>
          </a:prstGeom>
          <a:ln>
            <a:solidFill>
              <a:srgbClr val="C5050C"/>
            </a:solidFill>
          </a:ln>
          <a:effectLst/>
        </p:spPr>
        <p:style>
          <a:lnRef idx="2">
            <a:schemeClr val="accent1"/>
          </a:lnRef>
          <a:fillRef idx="0">
            <a:schemeClr val="accent1"/>
          </a:fillRef>
          <a:effectRef idx="1">
            <a:schemeClr val="accent1"/>
          </a:effectRef>
          <a:fontRef idx="minor">
            <a:schemeClr val="tx1"/>
          </a:fontRef>
        </p:style>
      </p:cxnSp>
      <p:sp>
        <p:nvSpPr>
          <p:cNvPr id="202" name="Rectangle 201">
            <a:extLst>
              <a:ext uri="{FF2B5EF4-FFF2-40B4-BE49-F238E27FC236}">
                <a16:creationId xmlns:a16="http://schemas.microsoft.com/office/drawing/2014/main" id="{110B25B3-C233-456E-8EBD-1270B4BBA2F5}"/>
              </a:ext>
            </a:extLst>
          </p:cNvPr>
          <p:cNvSpPr/>
          <p:nvPr/>
        </p:nvSpPr>
        <p:spPr>
          <a:xfrm>
            <a:off x="9677403" y="3139194"/>
            <a:ext cx="12200166" cy="50292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98" b="1" dirty="0">
                <a:solidFill>
                  <a:schemeClr val="bg1"/>
                </a:solidFill>
                <a:latin typeface="Arial" panose="020B0604020202020204" pitchFamily="34" charset="0"/>
                <a:cs typeface="Arial" panose="020B0604020202020204" pitchFamily="34" charset="0"/>
              </a:rPr>
              <a:t>CPU Architecture</a:t>
            </a:r>
          </a:p>
        </p:txBody>
      </p:sp>
      <p:sp>
        <p:nvSpPr>
          <p:cNvPr id="15375" name="Rectangle 15374">
            <a:extLst>
              <a:ext uri="{FF2B5EF4-FFF2-40B4-BE49-F238E27FC236}">
                <a16:creationId xmlns:a16="http://schemas.microsoft.com/office/drawing/2014/main" id="{D3C792C5-0E28-4AC8-A408-EE6044A2CDE1}"/>
              </a:ext>
            </a:extLst>
          </p:cNvPr>
          <p:cNvSpPr/>
          <p:nvPr/>
        </p:nvSpPr>
        <p:spPr>
          <a:xfrm>
            <a:off x="260937" y="304800"/>
            <a:ext cx="6339762" cy="251460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2" b="1" dirty="0">
              <a:solidFill>
                <a:schemeClr val="bg1"/>
              </a:solidFill>
              <a:latin typeface="Arial" panose="020B0604020202020204" pitchFamily="34" charset="0"/>
              <a:cs typeface="Arial" panose="020B0604020202020204" pitchFamily="34" charset="0"/>
            </a:endParaRPr>
          </a:p>
        </p:txBody>
      </p:sp>
      <p:sp>
        <p:nvSpPr>
          <p:cNvPr id="15377" name="TextBox 15376">
            <a:extLst>
              <a:ext uri="{FF2B5EF4-FFF2-40B4-BE49-F238E27FC236}">
                <a16:creationId xmlns:a16="http://schemas.microsoft.com/office/drawing/2014/main" id="{6F71B1B2-8A49-474C-A9E7-25462C6514C8}"/>
              </a:ext>
            </a:extLst>
          </p:cNvPr>
          <p:cNvSpPr txBox="1"/>
          <p:nvPr/>
        </p:nvSpPr>
        <p:spPr>
          <a:xfrm>
            <a:off x="260934" y="21154143"/>
            <a:ext cx="7943200" cy="646331"/>
          </a:xfrm>
          <a:prstGeom prst="rect">
            <a:avLst/>
          </a:prstGeom>
          <a:solidFill>
            <a:schemeClr val="bg1"/>
          </a:solidFill>
        </p:spPr>
        <p:txBody>
          <a:bodyPr wrap="none" rtlCol="0">
            <a:spAutoFit/>
          </a:bodyPr>
          <a:lstStyle/>
          <a:p>
            <a:r>
              <a:rPr lang="en-US" sz="3600" b="1" dirty="0"/>
              <a:t>           ECE Capstone Open House 2024</a:t>
            </a:r>
          </a:p>
        </p:txBody>
      </p:sp>
      <p:sp>
        <p:nvSpPr>
          <p:cNvPr id="219" name="TextBox 218">
            <a:extLst>
              <a:ext uri="{FF2B5EF4-FFF2-40B4-BE49-F238E27FC236}">
                <a16:creationId xmlns:a16="http://schemas.microsoft.com/office/drawing/2014/main" id="{7C8EA016-A745-4D56-8AEB-8DBE4628BC25}"/>
              </a:ext>
            </a:extLst>
          </p:cNvPr>
          <p:cNvSpPr txBox="1"/>
          <p:nvPr/>
        </p:nvSpPr>
        <p:spPr>
          <a:xfrm>
            <a:off x="15487275" y="21208203"/>
            <a:ext cx="2723823" cy="646331"/>
          </a:xfrm>
          <a:prstGeom prst="rect">
            <a:avLst/>
          </a:prstGeom>
          <a:solidFill>
            <a:schemeClr val="bg1"/>
          </a:solidFill>
        </p:spPr>
        <p:txBody>
          <a:bodyPr wrap="none" rtlCol="0">
            <a:spAutoFit/>
          </a:bodyPr>
          <a:lstStyle/>
          <a:p>
            <a:r>
              <a:rPr lang="en-US" sz="3600" b="1" dirty="0"/>
              <a:t>                      </a:t>
            </a:r>
          </a:p>
        </p:txBody>
      </p:sp>
      <p:sp>
        <p:nvSpPr>
          <p:cNvPr id="4" name="Rectangle 3">
            <a:extLst>
              <a:ext uri="{FF2B5EF4-FFF2-40B4-BE49-F238E27FC236}">
                <a16:creationId xmlns:a16="http://schemas.microsoft.com/office/drawing/2014/main" id="{F94DC68F-D74F-CBA6-DF8E-99DB402FC877}"/>
              </a:ext>
            </a:extLst>
          </p:cNvPr>
          <p:cNvSpPr/>
          <p:nvPr/>
        </p:nvSpPr>
        <p:spPr>
          <a:xfrm>
            <a:off x="29489400" y="21154140"/>
            <a:ext cx="3216348" cy="6463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2"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E63FEBF-B00A-0D3D-9EF0-2BE47CBBF0FD}"/>
              </a:ext>
            </a:extLst>
          </p:cNvPr>
          <p:cNvSpPr txBox="1"/>
          <p:nvPr/>
        </p:nvSpPr>
        <p:spPr>
          <a:xfrm>
            <a:off x="24917400" y="1354869"/>
            <a:ext cx="5513328" cy="1445909"/>
          </a:xfrm>
          <a:prstGeom prst="rect">
            <a:avLst/>
          </a:prstGeom>
          <a:noFill/>
        </p:spPr>
        <p:txBody>
          <a:bodyPr wrap="square" rtlCol="0">
            <a:spAutoFit/>
          </a:bodyPr>
          <a:lstStyle/>
          <a:p>
            <a:pPr algn="r"/>
            <a:r>
              <a:rPr lang="en-US" sz="4398" b="1" dirty="0">
                <a:solidFill>
                  <a:schemeClr val="bg1"/>
                </a:solidFill>
                <a:latin typeface="Arial" panose="020B0604020202020204" pitchFamily="34" charset="0"/>
                <a:cs typeface="Arial" panose="020B0604020202020204" pitchFamily="34" charset="0"/>
              </a:rPr>
              <a:t>Eric Dubberstein</a:t>
            </a:r>
          </a:p>
          <a:p>
            <a:pPr algn="r"/>
            <a:r>
              <a:rPr lang="en-US" sz="4398" b="1" dirty="0">
                <a:solidFill>
                  <a:schemeClr val="bg1"/>
                </a:solidFill>
                <a:latin typeface="Arial" panose="020B0604020202020204" pitchFamily="34" charset="0"/>
                <a:cs typeface="Arial" panose="020B0604020202020204" pitchFamily="34" charset="0"/>
              </a:rPr>
              <a:t>Vishnu </a:t>
            </a:r>
            <a:r>
              <a:rPr lang="en-US" sz="4398" b="1" dirty="0" err="1">
                <a:solidFill>
                  <a:schemeClr val="bg1"/>
                </a:solidFill>
                <a:latin typeface="Arial" panose="020B0604020202020204" pitchFamily="34" charset="0"/>
                <a:cs typeface="Arial" panose="020B0604020202020204" pitchFamily="34" charset="0"/>
              </a:rPr>
              <a:t>Vemuri</a:t>
            </a:r>
            <a:endParaRPr lang="en-US" sz="4398"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3171144-9F20-1436-B398-795DEBA53FE1}"/>
              </a:ext>
            </a:extLst>
          </p:cNvPr>
          <p:cNvSpPr txBox="1"/>
          <p:nvPr/>
        </p:nvSpPr>
        <p:spPr>
          <a:xfrm>
            <a:off x="457200" y="1372851"/>
            <a:ext cx="9220200" cy="1445909"/>
          </a:xfrm>
          <a:prstGeom prst="rect">
            <a:avLst/>
          </a:prstGeom>
          <a:noFill/>
        </p:spPr>
        <p:txBody>
          <a:bodyPr wrap="square" rtlCol="0">
            <a:spAutoFit/>
          </a:bodyPr>
          <a:lstStyle/>
          <a:p>
            <a:r>
              <a:rPr lang="en-US" sz="4398" b="1" dirty="0">
                <a:solidFill>
                  <a:schemeClr val="bg1"/>
                </a:solidFill>
                <a:latin typeface="Arial" panose="020B0604020202020204" pitchFamily="34" charset="0"/>
                <a:cs typeface="Arial" panose="020B0604020202020204" pitchFamily="34" charset="0"/>
              </a:rPr>
              <a:t>Ryan Dingle</a:t>
            </a:r>
          </a:p>
          <a:p>
            <a:r>
              <a:rPr lang="en-US" sz="4398" b="1" dirty="0">
                <a:solidFill>
                  <a:schemeClr val="bg1"/>
                </a:solidFill>
                <a:latin typeface="Arial" panose="020B0604020202020204" pitchFamily="34" charset="0"/>
                <a:cs typeface="Arial" panose="020B0604020202020204" pitchFamily="34" charset="0"/>
              </a:rPr>
              <a:t>Muthu Adithya </a:t>
            </a:r>
            <a:r>
              <a:rPr lang="en-US" sz="4398" b="1" dirty="0" err="1">
                <a:solidFill>
                  <a:schemeClr val="bg1"/>
                </a:solidFill>
                <a:latin typeface="Arial" panose="020B0604020202020204" pitchFamily="34" charset="0"/>
                <a:cs typeface="Arial" panose="020B0604020202020204" pitchFamily="34" charset="0"/>
              </a:rPr>
              <a:t>Ramnarayanan</a:t>
            </a:r>
            <a:endParaRPr lang="en-US" sz="4398"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AB753C6-59B5-4270-BF5E-2D0301165D98}"/>
              </a:ext>
            </a:extLst>
          </p:cNvPr>
          <p:cNvSpPr txBox="1"/>
          <p:nvPr/>
        </p:nvSpPr>
        <p:spPr>
          <a:xfrm>
            <a:off x="267129" y="3937002"/>
            <a:ext cx="7352874" cy="769121"/>
          </a:xfrm>
          <a:prstGeom prst="rect">
            <a:avLst/>
          </a:prstGeom>
          <a:noFill/>
        </p:spPr>
        <p:txBody>
          <a:bodyPr wrap="square" rtlCol="0">
            <a:spAutoFit/>
          </a:bodyPr>
          <a:lstStyle/>
          <a:p>
            <a:pPr algn="ctr"/>
            <a:r>
              <a:rPr lang="en-US" sz="4398" b="1" dirty="0">
                <a:latin typeface="Arial" panose="020B0604020202020204" pitchFamily="34" charset="0"/>
                <a:cs typeface="Arial" panose="020B0604020202020204" pitchFamily="34" charset="0"/>
              </a:rPr>
              <a:t>RISC-V 32 Bit base ISA</a:t>
            </a:r>
          </a:p>
        </p:txBody>
      </p:sp>
      <p:graphicFrame>
        <p:nvGraphicFramePr>
          <p:cNvPr id="2" name="Table 2">
            <a:extLst>
              <a:ext uri="{FF2B5EF4-FFF2-40B4-BE49-F238E27FC236}">
                <a16:creationId xmlns:a16="http://schemas.microsoft.com/office/drawing/2014/main" id="{51280136-3443-45F2-A57A-607F7FE6D1E2}"/>
              </a:ext>
            </a:extLst>
          </p:cNvPr>
          <p:cNvGraphicFramePr>
            <a:graphicFrameLocks noGrp="1"/>
          </p:cNvGraphicFramePr>
          <p:nvPr>
            <p:extLst>
              <p:ext uri="{D42A27DB-BD31-4B8C-83A1-F6EECF244321}">
                <p14:modId xmlns:p14="http://schemas.microsoft.com/office/powerpoint/2010/main" val="3451012653"/>
              </p:ext>
            </p:extLst>
          </p:nvPr>
        </p:nvGraphicFramePr>
        <p:xfrm>
          <a:off x="3657600" y="4848344"/>
          <a:ext cx="4901613" cy="7442238"/>
        </p:xfrm>
        <a:graphic>
          <a:graphicData uri="http://schemas.openxmlformats.org/drawingml/2006/table">
            <a:tbl>
              <a:tblPr firstRow="1" bandRow="1">
                <a:tableStyleId>{5C22544A-7EE6-4342-B048-85BDC9FD1C3A}</a:tableStyleId>
              </a:tblPr>
              <a:tblGrid>
                <a:gridCol w="2387013">
                  <a:extLst>
                    <a:ext uri="{9D8B030D-6E8A-4147-A177-3AD203B41FA5}">
                      <a16:colId xmlns:a16="http://schemas.microsoft.com/office/drawing/2014/main" val="1435760507"/>
                    </a:ext>
                  </a:extLst>
                </a:gridCol>
                <a:gridCol w="2514600">
                  <a:extLst>
                    <a:ext uri="{9D8B030D-6E8A-4147-A177-3AD203B41FA5}">
                      <a16:colId xmlns:a16="http://schemas.microsoft.com/office/drawing/2014/main" val="2789968727"/>
                    </a:ext>
                  </a:extLst>
                </a:gridCol>
              </a:tblGrid>
              <a:tr h="396240">
                <a:tc>
                  <a:txBody>
                    <a:bodyPr/>
                    <a:lstStyle/>
                    <a:p>
                      <a:r>
                        <a:rPr lang="en-US" sz="1800" dirty="0"/>
                        <a:t>Instructions</a:t>
                      </a:r>
                    </a:p>
                  </a:txBody>
                  <a:tcPr/>
                </a:tc>
                <a:tc>
                  <a:txBody>
                    <a:bodyPr/>
                    <a:lstStyle/>
                    <a:p>
                      <a:r>
                        <a:rPr lang="en-US" sz="1800" dirty="0"/>
                        <a:t>Instructions (cont.)</a:t>
                      </a:r>
                    </a:p>
                  </a:txBody>
                  <a:tcPr/>
                </a:tc>
                <a:extLst>
                  <a:ext uri="{0D108BD9-81ED-4DB2-BD59-A6C34878D82A}">
                    <a16:rowId xmlns:a16="http://schemas.microsoft.com/office/drawing/2014/main" val="1331925589"/>
                  </a:ext>
                </a:extLst>
              </a:tr>
              <a:tr h="370842">
                <a:tc>
                  <a:txBody>
                    <a:bodyPr/>
                    <a:lstStyle/>
                    <a:p>
                      <a:r>
                        <a:rPr lang="en-US" sz="1800" dirty="0"/>
                        <a:t>LUI</a:t>
                      </a:r>
                    </a:p>
                  </a:txBody>
                  <a:tcPr/>
                </a:tc>
                <a:tc>
                  <a:txBody>
                    <a:bodyPr/>
                    <a:lstStyle/>
                    <a:p>
                      <a:pPr marL="0" marR="0" lvl="0" indent="0" algn="l" defTabSz="685956" rtl="0" eaLnBrk="1" fontAlgn="auto" latinLnBrk="0" hangingPunct="1">
                        <a:lnSpc>
                          <a:spcPct val="100000"/>
                        </a:lnSpc>
                        <a:spcBef>
                          <a:spcPts val="0"/>
                        </a:spcBef>
                        <a:spcAft>
                          <a:spcPts val="0"/>
                        </a:spcAft>
                        <a:buClrTx/>
                        <a:buSzTx/>
                        <a:buFontTx/>
                        <a:buNone/>
                        <a:tabLst/>
                        <a:defRPr/>
                      </a:pPr>
                      <a:r>
                        <a:rPr lang="en-US" sz="1800" dirty="0"/>
                        <a:t>SLTI</a:t>
                      </a:r>
                    </a:p>
                  </a:txBody>
                  <a:tcPr/>
                </a:tc>
                <a:extLst>
                  <a:ext uri="{0D108BD9-81ED-4DB2-BD59-A6C34878D82A}">
                    <a16:rowId xmlns:a16="http://schemas.microsoft.com/office/drawing/2014/main" val="1099218317"/>
                  </a:ext>
                </a:extLst>
              </a:tr>
              <a:tr h="370842">
                <a:tc>
                  <a:txBody>
                    <a:bodyPr/>
                    <a:lstStyle/>
                    <a:p>
                      <a:r>
                        <a:rPr lang="en-US" sz="1800" dirty="0"/>
                        <a:t>AUIPC</a:t>
                      </a:r>
                    </a:p>
                  </a:txBody>
                  <a:tcPr/>
                </a:tc>
                <a:tc>
                  <a:txBody>
                    <a:bodyPr/>
                    <a:lstStyle/>
                    <a:p>
                      <a:r>
                        <a:rPr lang="en-US" sz="1800" dirty="0"/>
                        <a:t>SLTIU</a:t>
                      </a:r>
                    </a:p>
                  </a:txBody>
                  <a:tcPr/>
                </a:tc>
                <a:extLst>
                  <a:ext uri="{0D108BD9-81ED-4DB2-BD59-A6C34878D82A}">
                    <a16:rowId xmlns:a16="http://schemas.microsoft.com/office/drawing/2014/main" val="2448624653"/>
                  </a:ext>
                </a:extLst>
              </a:tr>
              <a:tr h="370842">
                <a:tc>
                  <a:txBody>
                    <a:bodyPr/>
                    <a:lstStyle/>
                    <a:p>
                      <a:r>
                        <a:rPr lang="en-US" sz="1800" dirty="0"/>
                        <a:t>JAL</a:t>
                      </a:r>
                    </a:p>
                  </a:txBody>
                  <a:tcPr/>
                </a:tc>
                <a:tc>
                  <a:txBody>
                    <a:bodyPr/>
                    <a:lstStyle/>
                    <a:p>
                      <a:r>
                        <a:rPr lang="en-US" sz="1800" dirty="0"/>
                        <a:t>XORI</a:t>
                      </a:r>
                    </a:p>
                  </a:txBody>
                  <a:tcPr/>
                </a:tc>
                <a:extLst>
                  <a:ext uri="{0D108BD9-81ED-4DB2-BD59-A6C34878D82A}">
                    <a16:rowId xmlns:a16="http://schemas.microsoft.com/office/drawing/2014/main" val="1465258573"/>
                  </a:ext>
                </a:extLst>
              </a:tr>
              <a:tr h="370842">
                <a:tc>
                  <a:txBody>
                    <a:bodyPr/>
                    <a:lstStyle/>
                    <a:p>
                      <a:r>
                        <a:rPr lang="en-US" sz="1800" dirty="0"/>
                        <a:t>JALR</a:t>
                      </a:r>
                    </a:p>
                  </a:txBody>
                  <a:tcPr/>
                </a:tc>
                <a:tc>
                  <a:txBody>
                    <a:bodyPr/>
                    <a:lstStyle/>
                    <a:p>
                      <a:r>
                        <a:rPr lang="en-US" sz="1800" dirty="0"/>
                        <a:t>ORI</a:t>
                      </a:r>
                    </a:p>
                  </a:txBody>
                  <a:tcPr/>
                </a:tc>
                <a:extLst>
                  <a:ext uri="{0D108BD9-81ED-4DB2-BD59-A6C34878D82A}">
                    <a16:rowId xmlns:a16="http://schemas.microsoft.com/office/drawing/2014/main" val="174679903"/>
                  </a:ext>
                </a:extLst>
              </a:tr>
              <a:tr h="370842">
                <a:tc>
                  <a:txBody>
                    <a:bodyPr/>
                    <a:lstStyle/>
                    <a:p>
                      <a:r>
                        <a:rPr lang="en-US" sz="1800" dirty="0"/>
                        <a:t>BEQ</a:t>
                      </a:r>
                    </a:p>
                  </a:txBody>
                  <a:tcPr/>
                </a:tc>
                <a:tc>
                  <a:txBody>
                    <a:bodyPr/>
                    <a:lstStyle/>
                    <a:p>
                      <a:r>
                        <a:rPr lang="en-US" sz="1800" dirty="0"/>
                        <a:t>ANDI</a:t>
                      </a:r>
                    </a:p>
                  </a:txBody>
                  <a:tcPr/>
                </a:tc>
                <a:extLst>
                  <a:ext uri="{0D108BD9-81ED-4DB2-BD59-A6C34878D82A}">
                    <a16:rowId xmlns:a16="http://schemas.microsoft.com/office/drawing/2014/main" val="3020410298"/>
                  </a:ext>
                </a:extLst>
              </a:tr>
              <a:tr h="370842">
                <a:tc>
                  <a:txBody>
                    <a:bodyPr/>
                    <a:lstStyle/>
                    <a:p>
                      <a:r>
                        <a:rPr lang="en-US" sz="1800" dirty="0"/>
                        <a:t>BNE</a:t>
                      </a:r>
                    </a:p>
                  </a:txBody>
                  <a:tcPr/>
                </a:tc>
                <a:tc>
                  <a:txBody>
                    <a:bodyPr/>
                    <a:lstStyle/>
                    <a:p>
                      <a:r>
                        <a:rPr lang="en-US" sz="1800" dirty="0"/>
                        <a:t>SLLI</a:t>
                      </a:r>
                    </a:p>
                  </a:txBody>
                  <a:tcPr/>
                </a:tc>
                <a:extLst>
                  <a:ext uri="{0D108BD9-81ED-4DB2-BD59-A6C34878D82A}">
                    <a16:rowId xmlns:a16="http://schemas.microsoft.com/office/drawing/2014/main" val="3558016311"/>
                  </a:ext>
                </a:extLst>
              </a:tr>
              <a:tr h="370842">
                <a:tc>
                  <a:txBody>
                    <a:bodyPr/>
                    <a:lstStyle/>
                    <a:p>
                      <a:r>
                        <a:rPr lang="en-US" sz="1800" dirty="0"/>
                        <a:t>BLT</a:t>
                      </a:r>
                    </a:p>
                  </a:txBody>
                  <a:tcPr/>
                </a:tc>
                <a:tc>
                  <a:txBody>
                    <a:bodyPr/>
                    <a:lstStyle/>
                    <a:p>
                      <a:r>
                        <a:rPr lang="en-US" sz="1800" dirty="0"/>
                        <a:t>SRLI</a:t>
                      </a:r>
                    </a:p>
                  </a:txBody>
                  <a:tcPr/>
                </a:tc>
                <a:extLst>
                  <a:ext uri="{0D108BD9-81ED-4DB2-BD59-A6C34878D82A}">
                    <a16:rowId xmlns:a16="http://schemas.microsoft.com/office/drawing/2014/main" val="181780382"/>
                  </a:ext>
                </a:extLst>
              </a:tr>
              <a:tr h="370842">
                <a:tc>
                  <a:txBody>
                    <a:bodyPr/>
                    <a:lstStyle/>
                    <a:p>
                      <a:r>
                        <a:rPr lang="en-US" sz="1800" dirty="0"/>
                        <a:t>BGE</a:t>
                      </a:r>
                    </a:p>
                  </a:txBody>
                  <a:tcPr/>
                </a:tc>
                <a:tc>
                  <a:txBody>
                    <a:bodyPr/>
                    <a:lstStyle/>
                    <a:p>
                      <a:r>
                        <a:rPr lang="en-US" sz="1800" dirty="0"/>
                        <a:t>SRAI</a:t>
                      </a:r>
                    </a:p>
                  </a:txBody>
                  <a:tcPr/>
                </a:tc>
                <a:extLst>
                  <a:ext uri="{0D108BD9-81ED-4DB2-BD59-A6C34878D82A}">
                    <a16:rowId xmlns:a16="http://schemas.microsoft.com/office/drawing/2014/main" val="2106858035"/>
                  </a:ext>
                </a:extLst>
              </a:tr>
              <a:tr h="370842">
                <a:tc>
                  <a:txBody>
                    <a:bodyPr/>
                    <a:lstStyle/>
                    <a:p>
                      <a:r>
                        <a:rPr lang="en-US" sz="1800" dirty="0"/>
                        <a:t>BLTU</a:t>
                      </a:r>
                    </a:p>
                  </a:txBody>
                  <a:tcPr/>
                </a:tc>
                <a:tc>
                  <a:txBody>
                    <a:bodyPr/>
                    <a:lstStyle/>
                    <a:p>
                      <a:r>
                        <a:rPr lang="en-US" sz="1800" dirty="0"/>
                        <a:t>ADD</a:t>
                      </a:r>
                    </a:p>
                  </a:txBody>
                  <a:tcPr/>
                </a:tc>
                <a:extLst>
                  <a:ext uri="{0D108BD9-81ED-4DB2-BD59-A6C34878D82A}">
                    <a16:rowId xmlns:a16="http://schemas.microsoft.com/office/drawing/2014/main" val="509288864"/>
                  </a:ext>
                </a:extLst>
              </a:tr>
              <a:tr h="370842">
                <a:tc>
                  <a:txBody>
                    <a:bodyPr/>
                    <a:lstStyle/>
                    <a:p>
                      <a:r>
                        <a:rPr lang="en-US" sz="1800" dirty="0"/>
                        <a:t>BGEU</a:t>
                      </a:r>
                    </a:p>
                  </a:txBody>
                  <a:tcPr/>
                </a:tc>
                <a:tc>
                  <a:txBody>
                    <a:bodyPr/>
                    <a:lstStyle/>
                    <a:p>
                      <a:r>
                        <a:rPr lang="en-US" sz="1800" dirty="0"/>
                        <a:t>SUB</a:t>
                      </a:r>
                    </a:p>
                  </a:txBody>
                  <a:tcPr/>
                </a:tc>
                <a:extLst>
                  <a:ext uri="{0D108BD9-81ED-4DB2-BD59-A6C34878D82A}">
                    <a16:rowId xmlns:a16="http://schemas.microsoft.com/office/drawing/2014/main" val="832360504"/>
                  </a:ext>
                </a:extLst>
              </a:tr>
              <a:tr h="370842">
                <a:tc>
                  <a:txBody>
                    <a:bodyPr/>
                    <a:lstStyle/>
                    <a:p>
                      <a:r>
                        <a:rPr lang="en-US" sz="1800" dirty="0"/>
                        <a:t>LB</a:t>
                      </a:r>
                    </a:p>
                  </a:txBody>
                  <a:tcPr/>
                </a:tc>
                <a:tc>
                  <a:txBody>
                    <a:bodyPr/>
                    <a:lstStyle/>
                    <a:p>
                      <a:r>
                        <a:rPr lang="en-US" sz="1800" dirty="0"/>
                        <a:t>SLL</a:t>
                      </a:r>
                    </a:p>
                  </a:txBody>
                  <a:tcPr/>
                </a:tc>
                <a:extLst>
                  <a:ext uri="{0D108BD9-81ED-4DB2-BD59-A6C34878D82A}">
                    <a16:rowId xmlns:a16="http://schemas.microsoft.com/office/drawing/2014/main" val="3908267380"/>
                  </a:ext>
                </a:extLst>
              </a:tr>
              <a:tr h="370842">
                <a:tc>
                  <a:txBody>
                    <a:bodyPr/>
                    <a:lstStyle/>
                    <a:p>
                      <a:r>
                        <a:rPr lang="en-US" sz="1800" dirty="0"/>
                        <a:t>LH</a:t>
                      </a:r>
                    </a:p>
                  </a:txBody>
                  <a:tcPr/>
                </a:tc>
                <a:tc>
                  <a:txBody>
                    <a:bodyPr/>
                    <a:lstStyle/>
                    <a:p>
                      <a:r>
                        <a:rPr lang="en-US" sz="1800" dirty="0"/>
                        <a:t>SLT</a:t>
                      </a:r>
                    </a:p>
                  </a:txBody>
                  <a:tcPr/>
                </a:tc>
                <a:extLst>
                  <a:ext uri="{0D108BD9-81ED-4DB2-BD59-A6C34878D82A}">
                    <a16:rowId xmlns:a16="http://schemas.microsoft.com/office/drawing/2014/main" val="824742538"/>
                  </a:ext>
                </a:extLst>
              </a:tr>
              <a:tr h="370842">
                <a:tc>
                  <a:txBody>
                    <a:bodyPr/>
                    <a:lstStyle/>
                    <a:p>
                      <a:r>
                        <a:rPr lang="en-US" sz="1800" dirty="0"/>
                        <a:t>LW</a:t>
                      </a:r>
                    </a:p>
                  </a:txBody>
                  <a:tcPr/>
                </a:tc>
                <a:tc>
                  <a:txBody>
                    <a:bodyPr/>
                    <a:lstStyle/>
                    <a:p>
                      <a:r>
                        <a:rPr lang="en-US" sz="1800" dirty="0"/>
                        <a:t>SLTU</a:t>
                      </a:r>
                    </a:p>
                  </a:txBody>
                  <a:tcPr/>
                </a:tc>
                <a:extLst>
                  <a:ext uri="{0D108BD9-81ED-4DB2-BD59-A6C34878D82A}">
                    <a16:rowId xmlns:a16="http://schemas.microsoft.com/office/drawing/2014/main" val="2956577210"/>
                  </a:ext>
                </a:extLst>
              </a:tr>
              <a:tr h="370842">
                <a:tc>
                  <a:txBody>
                    <a:bodyPr/>
                    <a:lstStyle/>
                    <a:p>
                      <a:r>
                        <a:rPr lang="en-US" sz="1800" dirty="0"/>
                        <a:t>LBU</a:t>
                      </a:r>
                    </a:p>
                  </a:txBody>
                  <a:tcPr/>
                </a:tc>
                <a:tc>
                  <a:txBody>
                    <a:bodyPr/>
                    <a:lstStyle/>
                    <a:p>
                      <a:r>
                        <a:rPr lang="en-US" sz="1800" dirty="0"/>
                        <a:t>XOR</a:t>
                      </a:r>
                    </a:p>
                  </a:txBody>
                  <a:tcPr/>
                </a:tc>
                <a:extLst>
                  <a:ext uri="{0D108BD9-81ED-4DB2-BD59-A6C34878D82A}">
                    <a16:rowId xmlns:a16="http://schemas.microsoft.com/office/drawing/2014/main" val="2057575730"/>
                  </a:ext>
                </a:extLst>
              </a:tr>
              <a:tr h="370842">
                <a:tc>
                  <a:txBody>
                    <a:bodyPr/>
                    <a:lstStyle/>
                    <a:p>
                      <a:r>
                        <a:rPr lang="en-US" sz="1800" dirty="0"/>
                        <a:t>LHU</a:t>
                      </a:r>
                    </a:p>
                  </a:txBody>
                  <a:tcPr/>
                </a:tc>
                <a:tc>
                  <a:txBody>
                    <a:bodyPr/>
                    <a:lstStyle/>
                    <a:p>
                      <a:r>
                        <a:rPr lang="en-US" sz="1800" dirty="0"/>
                        <a:t>SRL</a:t>
                      </a:r>
                    </a:p>
                  </a:txBody>
                  <a:tcPr/>
                </a:tc>
                <a:extLst>
                  <a:ext uri="{0D108BD9-81ED-4DB2-BD59-A6C34878D82A}">
                    <a16:rowId xmlns:a16="http://schemas.microsoft.com/office/drawing/2014/main" val="3312106435"/>
                  </a:ext>
                </a:extLst>
              </a:tr>
              <a:tr h="370842">
                <a:tc>
                  <a:txBody>
                    <a:bodyPr/>
                    <a:lstStyle/>
                    <a:p>
                      <a:r>
                        <a:rPr lang="en-US" sz="1800" dirty="0"/>
                        <a:t>SB</a:t>
                      </a:r>
                    </a:p>
                  </a:txBody>
                  <a:tcPr/>
                </a:tc>
                <a:tc>
                  <a:txBody>
                    <a:bodyPr/>
                    <a:lstStyle/>
                    <a:p>
                      <a:r>
                        <a:rPr lang="en-US" sz="1800" dirty="0"/>
                        <a:t>SRA</a:t>
                      </a:r>
                    </a:p>
                  </a:txBody>
                  <a:tcPr/>
                </a:tc>
                <a:extLst>
                  <a:ext uri="{0D108BD9-81ED-4DB2-BD59-A6C34878D82A}">
                    <a16:rowId xmlns:a16="http://schemas.microsoft.com/office/drawing/2014/main" val="1035845938"/>
                  </a:ext>
                </a:extLst>
              </a:tr>
              <a:tr h="370842">
                <a:tc>
                  <a:txBody>
                    <a:bodyPr/>
                    <a:lstStyle/>
                    <a:p>
                      <a:r>
                        <a:rPr lang="en-US" sz="1800" dirty="0"/>
                        <a:t>SH</a:t>
                      </a:r>
                    </a:p>
                  </a:txBody>
                  <a:tcPr/>
                </a:tc>
                <a:tc>
                  <a:txBody>
                    <a:bodyPr/>
                    <a:lstStyle/>
                    <a:p>
                      <a:r>
                        <a:rPr lang="en-US" sz="1800" dirty="0"/>
                        <a:t>OR</a:t>
                      </a:r>
                    </a:p>
                  </a:txBody>
                  <a:tcPr/>
                </a:tc>
                <a:extLst>
                  <a:ext uri="{0D108BD9-81ED-4DB2-BD59-A6C34878D82A}">
                    <a16:rowId xmlns:a16="http://schemas.microsoft.com/office/drawing/2014/main" val="2803804324"/>
                  </a:ext>
                </a:extLst>
              </a:tr>
              <a:tr h="370842">
                <a:tc>
                  <a:txBody>
                    <a:bodyPr/>
                    <a:lstStyle/>
                    <a:p>
                      <a:r>
                        <a:rPr lang="en-US" sz="1800" dirty="0"/>
                        <a:t>SW</a:t>
                      </a:r>
                    </a:p>
                  </a:txBody>
                  <a:tcPr/>
                </a:tc>
                <a:tc>
                  <a:txBody>
                    <a:bodyPr/>
                    <a:lstStyle/>
                    <a:p>
                      <a:r>
                        <a:rPr lang="en-US" sz="1800" dirty="0"/>
                        <a:t>AND</a:t>
                      </a:r>
                    </a:p>
                  </a:txBody>
                  <a:tcPr/>
                </a:tc>
                <a:extLst>
                  <a:ext uri="{0D108BD9-81ED-4DB2-BD59-A6C34878D82A}">
                    <a16:rowId xmlns:a16="http://schemas.microsoft.com/office/drawing/2014/main" val="361417850"/>
                  </a:ext>
                </a:extLst>
              </a:tr>
              <a:tr h="370842">
                <a:tc>
                  <a:txBody>
                    <a:bodyPr/>
                    <a:lstStyle/>
                    <a:p>
                      <a:r>
                        <a:rPr lang="en-US" sz="1800" dirty="0"/>
                        <a:t>ADDI</a:t>
                      </a:r>
                    </a:p>
                  </a:txBody>
                  <a:tcPr/>
                </a:tc>
                <a:tc>
                  <a:txBody>
                    <a:bodyPr/>
                    <a:lstStyle/>
                    <a:p>
                      <a:r>
                        <a:rPr lang="en-US" sz="1800" dirty="0"/>
                        <a:t>ECALL</a:t>
                      </a:r>
                    </a:p>
                  </a:txBody>
                  <a:tcPr/>
                </a:tc>
                <a:extLst>
                  <a:ext uri="{0D108BD9-81ED-4DB2-BD59-A6C34878D82A}">
                    <a16:rowId xmlns:a16="http://schemas.microsoft.com/office/drawing/2014/main" val="1554683799"/>
                  </a:ext>
                </a:extLst>
              </a:tr>
            </a:tbl>
          </a:graphicData>
        </a:graphic>
      </p:graphicFrame>
      <p:sp>
        <p:nvSpPr>
          <p:cNvPr id="26" name="TextBox 25">
            <a:extLst>
              <a:ext uri="{FF2B5EF4-FFF2-40B4-BE49-F238E27FC236}">
                <a16:creationId xmlns:a16="http://schemas.microsoft.com/office/drawing/2014/main" id="{ED43569B-7A33-4F01-A6A6-0B58F9ADDE46}"/>
              </a:ext>
            </a:extLst>
          </p:cNvPr>
          <p:cNvSpPr txBox="1"/>
          <p:nvPr/>
        </p:nvSpPr>
        <p:spPr>
          <a:xfrm>
            <a:off x="260934" y="5581545"/>
            <a:ext cx="3390471" cy="3447098"/>
          </a:xfrm>
          <a:prstGeom prst="rect">
            <a:avLst/>
          </a:prstGeom>
          <a:noFill/>
        </p:spPr>
        <p:txBody>
          <a:bodyPr wrap="square" rtlCol="0">
            <a:spAutoFit/>
          </a:bodyPr>
          <a:lstStyle/>
          <a:p>
            <a:pPr marL="571500" indent="-571500" algn="ctr">
              <a:spcAft>
                <a:spcPts val="600"/>
              </a:spcAft>
              <a:buFont typeface="Arial" panose="020B0604020202020204" pitchFamily="34" charset="0"/>
              <a:buChar char="•"/>
            </a:pPr>
            <a:r>
              <a:rPr lang="en-US" sz="1800" b="1" dirty="0">
                <a:latin typeface="Arial" panose="020B0604020202020204" pitchFamily="34" charset="0"/>
                <a:cs typeface="Arial" panose="020B0604020202020204" pitchFamily="34" charset="0"/>
              </a:rPr>
              <a:t>The ISA is the set of instructions that the CPU can execute</a:t>
            </a:r>
          </a:p>
          <a:p>
            <a:pPr marL="571500" indent="-571500" algn="ctr">
              <a:spcAft>
                <a:spcPts val="600"/>
              </a:spcAft>
              <a:buFont typeface="Arial" panose="020B0604020202020204" pitchFamily="34" charset="0"/>
              <a:buChar char="•"/>
            </a:pPr>
            <a:r>
              <a:rPr lang="en-US" sz="1800" b="1" dirty="0">
                <a:latin typeface="Arial" panose="020B0604020202020204" pitchFamily="34" charset="0"/>
                <a:cs typeface="Arial" panose="020B0604020202020204" pitchFamily="34" charset="0"/>
              </a:rPr>
              <a:t>Completely open-sourced ISA</a:t>
            </a:r>
          </a:p>
          <a:p>
            <a:pPr marL="571500" indent="-571500" algn="ctr">
              <a:spcAft>
                <a:spcPts val="600"/>
              </a:spcAft>
              <a:buFont typeface="Arial" panose="020B0604020202020204" pitchFamily="34" charset="0"/>
              <a:buChar char="•"/>
            </a:pPr>
            <a:r>
              <a:rPr lang="en-US" sz="1800" b="1" dirty="0">
                <a:latin typeface="Arial" panose="020B0604020202020204" pitchFamily="34" charset="0"/>
                <a:cs typeface="Arial" panose="020B0604020202020204" pitchFamily="34" charset="0"/>
              </a:rPr>
              <a:t>32 General Purpose Registers</a:t>
            </a:r>
          </a:p>
          <a:p>
            <a:pPr marL="571500" indent="-571500" algn="ctr">
              <a:spcAft>
                <a:spcPts val="600"/>
              </a:spcAft>
              <a:buFont typeface="Arial" panose="020B0604020202020204" pitchFamily="34" charset="0"/>
              <a:buChar char="•"/>
            </a:pPr>
            <a:r>
              <a:rPr lang="en-US" sz="1800" b="1" dirty="0">
                <a:latin typeface="Arial" panose="020B0604020202020204" pitchFamily="34" charset="0"/>
                <a:cs typeface="Arial" panose="020B0604020202020204" pitchFamily="34" charset="0"/>
              </a:rPr>
              <a:t>32-bit fixed-width instructions</a:t>
            </a:r>
          </a:p>
          <a:p>
            <a:pPr marL="571500" indent="-571500" algn="ctr">
              <a:spcAft>
                <a:spcPts val="600"/>
              </a:spcAft>
              <a:buFont typeface="Arial" panose="020B0604020202020204" pitchFamily="34" charset="0"/>
              <a:buChar char="•"/>
            </a:pPr>
            <a:r>
              <a:rPr lang="en-US" sz="1800" b="1" dirty="0">
                <a:latin typeface="Arial" panose="020B0604020202020204" pitchFamily="34" charset="0"/>
                <a:cs typeface="Arial" panose="020B0604020202020204" pitchFamily="34" charset="0"/>
              </a:rPr>
              <a:t>ECALL terminates execution</a:t>
            </a:r>
          </a:p>
        </p:txBody>
      </p:sp>
      <p:pic>
        <p:nvPicPr>
          <p:cNvPr id="1030" name="Picture 6" descr="RISC-V speaks on options after Nvidia-Arm news - Embedded.com">
            <a:extLst>
              <a:ext uri="{FF2B5EF4-FFF2-40B4-BE49-F238E27FC236}">
                <a16:creationId xmlns:a16="http://schemas.microsoft.com/office/drawing/2014/main" id="{4A83ADBB-8D9F-472D-9522-4E640A24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1" y="9191346"/>
            <a:ext cx="3000375" cy="3057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B888262-5E99-4D7A-880E-BF1F8F1E182D}"/>
              </a:ext>
            </a:extLst>
          </p:cNvPr>
          <p:cNvSpPr/>
          <p:nvPr/>
        </p:nvSpPr>
        <p:spPr>
          <a:xfrm>
            <a:off x="10847964" y="5180606"/>
            <a:ext cx="1464963" cy="5422315"/>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Fetch</a:t>
            </a:r>
          </a:p>
        </p:txBody>
      </p:sp>
      <p:sp>
        <p:nvSpPr>
          <p:cNvPr id="29" name="Rectangle: Rounded Corners 28">
            <a:extLst>
              <a:ext uri="{FF2B5EF4-FFF2-40B4-BE49-F238E27FC236}">
                <a16:creationId xmlns:a16="http://schemas.microsoft.com/office/drawing/2014/main" id="{FB9AAFDA-1B18-46A5-8524-CFF0E07B6DA8}"/>
              </a:ext>
            </a:extLst>
          </p:cNvPr>
          <p:cNvSpPr/>
          <p:nvPr/>
        </p:nvSpPr>
        <p:spPr>
          <a:xfrm>
            <a:off x="13685340" y="5162432"/>
            <a:ext cx="1464963" cy="5422315"/>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Decode</a:t>
            </a:r>
          </a:p>
        </p:txBody>
      </p:sp>
      <p:sp>
        <p:nvSpPr>
          <p:cNvPr id="31" name="Rectangle: Rounded Corners 30">
            <a:extLst>
              <a:ext uri="{FF2B5EF4-FFF2-40B4-BE49-F238E27FC236}">
                <a16:creationId xmlns:a16="http://schemas.microsoft.com/office/drawing/2014/main" id="{D50A44BB-B1DB-4E2B-9EE2-2D80A0944A72}"/>
              </a:ext>
            </a:extLst>
          </p:cNvPr>
          <p:cNvSpPr/>
          <p:nvPr/>
        </p:nvSpPr>
        <p:spPr>
          <a:xfrm>
            <a:off x="16084528" y="5159447"/>
            <a:ext cx="1464963" cy="5422315"/>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Execute</a:t>
            </a:r>
          </a:p>
        </p:txBody>
      </p:sp>
      <p:sp>
        <p:nvSpPr>
          <p:cNvPr id="32" name="Rectangle: Rounded Corners 31">
            <a:extLst>
              <a:ext uri="{FF2B5EF4-FFF2-40B4-BE49-F238E27FC236}">
                <a16:creationId xmlns:a16="http://schemas.microsoft.com/office/drawing/2014/main" id="{3AFABEAD-DCBE-48D2-9107-96456F5753FF}"/>
              </a:ext>
            </a:extLst>
          </p:cNvPr>
          <p:cNvSpPr/>
          <p:nvPr/>
        </p:nvSpPr>
        <p:spPr>
          <a:xfrm>
            <a:off x="18515288" y="5180606"/>
            <a:ext cx="1464963" cy="5422315"/>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Memory</a:t>
            </a:r>
          </a:p>
        </p:txBody>
      </p:sp>
      <p:sp>
        <p:nvSpPr>
          <p:cNvPr id="33" name="Rectangle: Rounded Corners 32">
            <a:extLst>
              <a:ext uri="{FF2B5EF4-FFF2-40B4-BE49-F238E27FC236}">
                <a16:creationId xmlns:a16="http://schemas.microsoft.com/office/drawing/2014/main" id="{CC87FF09-786E-4D12-947E-474CDA2F7684}"/>
              </a:ext>
            </a:extLst>
          </p:cNvPr>
          <p:cNvSpPr/>
          <p:nvPr/>
        </p:nvSpPr>
        <p:spPr>
          <a:xfrm>
            <a:off x="20761151" y="5180606"/>
            <a:ext cx="1464963" cy="5422315"/>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Writeback</a:t>
            </a:r>
            <a:endParaRPr lang="en-US" sz="2800" b="1" dirty="0">
              <a:solidFill>
                <a:schemeClr val="bg1"/>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3F59D5-E9A8-42D5-9474-EFA0BF9318D7}"/>
              </a:ext>
            </a:extLst>
          </p:cNvPr>
          <p:cNvSpPr/>
          <p:nvPr/>
        </p:nvSpPr>
        <p:spPr>
          <a:xfrm>
            <a:off x="12845241" y="4835702"/>
            <a:ext cx="369829" cy="5984698"/>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37" name="Rectangle: Rounded Corners 36">
            <a:extLst>
              <a:ext uri="{FF2B5EF4-FFF2-40B4-BE49-F238E27FC236}">
                <a16:creationId xmlns:a16="http://schemas.microsoft.com/office/drawing/2014/main" id="{FC543EED-0E04-403D-AD8A-475C8E654872}"/>
              </a:ext>
            </a:extLst>
          </p:cNvPr>
          <p:cNvSpPr/>
          <p:nvPr/>
        </p:nvSpPr>
        <p:spPr>
          <a:xfrm>
            <a:off x="15478206" y="4835702"/>
            <a:ext cx="369829" cy="5984698"/>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38" name="Rectangle: Rounded Corners 37">
            <a:extLst>
              <a:ext uri="{FF2B5EF4-FFF2-40B4-BE49-F238E27FC236}">
                <a16:creationId xmlns:a16="http://schemas.microsoft.com/office/drawing/2014/main" id="{EC9AFC8B-3DE5-4BD8-967A-7852B711D8FA}"/>
              </a:ext>
            </a:extLst>
          </p:cNvPr>
          <p:cNvSpPr/>
          <p:nvPr/>
        </p:nvSpPr>
        <p:spPr>
          <a:xfrm>
            <a:off x="17835017" y="4797750"/>
            <a:ext cx="369829" cy="6018806"/>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39" name="Rectangle: Rounded Corners 38">
            <a:extLst>
              <a:ext uri="{FF2B5EF4-FFF2-40B4-BE49-F238E27FC236}">
                <a16:creationId xmlns:a16="http://schemas.microsoft.com/office/drawing/2014/main" id="{BD94F474-EBC1-4065-834C-30263A7CDA09}"/>
              </a:ext>
            </a:extLst>
          </p:cNvPr>
          <p:cNvSpPr/>
          <p:nvPr/>
        </p:nvSpPr>
        <p:spPr>
          <a:xfrm>
            <a:off x="20117880" y="4815357"/>
            <a:ext cx="369829" cy="595964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2DA5C57-C196-4F27-A59B-6648FC8E52A0}"/>
              </a:ext>
            </a:extLst>
          </p:cNvPr>
          <p:cNvSpPr txBox="1"/>
          <p:nvPr/>
        </p:nvSpPr>
        <p:spPr>
          <a:xfrm>
            <a:off x="11986683" y="4030832"/>
            <a:ext cx="7352874" cy="369332"/>
          </a:xfrm>
          <a:prstGeom prst="rect">
            <a:avLst/>
          </a:prstGeom>
          <a:noFill/>
        </p:spPr>
        <p:txBody>
          <a:bodyPr wrap="square" rtlCol="0">
            <a:spAutoFit/>
          </a:bodyPr>
          <a:lstStyle/>
          <a:p>
            <a:pPr algn="ctr"/>
            <a:r>
              <a:rPr lang="en-US" sz="1800" b="1" dirty="0">
                <a:solidFill>
                  <a:schemeClr val="bg2"/>
                </a:solidFill>
                <a:latin typeface="Arial" panose="020B0604020202020204" pitchFamily="34" charset="0"/>
                <a:cs typeface="Arial" panose="020B0604020202020204" pitchFamily="34" charset="0"/>
              </a:rPr>
              <a:t>Pipeline Registers</a:t>
            </a:r>
          </a:p>
        </p:txBody>
      </p:sp>
      <p:sp>
        <p:nvSpPr>
          <p:cNvPr id="8" name="Rectangle 7">
            <a:extLst>
              <a:ext uri="{FF2B5EF4-FFF2-40B4-BE49-F238E27FC236}">
                <a16:creationId xmlns:a16="http://schemas.microsoft.com/office/drawing/2014/main" id="{B3E63C28-37C9-47C0-9722-0932CC2D460C}"/>
              </a:ext>
            </a:extLst>
          </p:cNvPr>
          <p:cNvSpPr/>
          <p:nvPr/>
        </p:nvSpPr>
        <p:spPr>
          <a:xfrm>
            <a:off x="11163724" y="8232450"/>
            <a:ext cx="798592" cy="6293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PC</a:t>
            </a:r>
          </a:p>
        </p:txBody>
      </p:sp>
      <p:sp>
        <p:nvSpPr>
          <p:cNvPr id="41" name="Rectangle 40">
            <a:extLst>
              <a:ext uri="{FF2B5EF4-FFF2-40B4-BE49-F238E27FC236}">
                <a16:creationId xmlns:a16="http://schemas.microsoft.com/office/drawing/2014/main" id="{4A75C222-063E-4FAD-92A4-F43C82B2E0DD}"/>
              </a:ext>
            </a:extLst>
          </p:cNvPr>
          <p:cNvSpPr/>
          <p:nvPr/>
        </p:nvSpPr>
        <p:spPr>
          <a:xfrm>
            <a:off x="11013033" y="9209770"/>
            <a:ext cx="1160563" cy="76626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Instruction Memory</a:t>
            </a:r>
          </a:p>
        </p:txBody>
      </p:sp>
      <p:sp>
        <p:nvSpPr>
          <p:cNvPr id="42" name="Rectangle 41">
            <a:extLst>
              <a:ext uri="{FF2B5EF4-FFF2-40B4-BE49-F238E27FC236}">
                <a16:creationId xmlns:a16="http://schemas.microsoft.com/office/drawing/2014/main" id="{90B13C6C-A7EB-4F45-9973-2322EF4D620C}"/>
              </a:ext>
            </a:extLst>
          </p:cNvPr>
          <p:cNvSpPr/>
          <p:nvPr/>
        </p:nvSpPr>
        <p:spPr>
          <a:xfrm>
            <a:off x="18712883" y="6498218"/>
            <a:ext cx="1084717" cy="10250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Data Memory Banks</a:t>
            </a:r>
          </a:p>
        </p:txBody>
      </p:sp>
      <p:sp>
        <p:nvSpPr>
          <p:cNvPr id="43" name="Rectangle 42">
            <a:extLst>
              <a:ext uri="{FF2B5EF4-FFF2-40B4-BE49-F238E27FC236}">
                <a16:creationId xmlns:a16="http://schemas.microsoft.com/office/drawing/2014/main" id="{EC91903D-D632-4B8B-A881-5BE59E03772B}"/>
              </a:ext>
            </a:extLst>
          </p:cNvPr>
          <p:cNvSpPr/>
          <p:nvPr/>
        </p:nvSpPr>
        <p:spPr>
          <a:xfrm>
            <a:off x="13924519" y="8441840"/>
            <a:ext cx="920948" cy="990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Register File</a:t>
            </a:r>
          </a:p>
        </p:txBody>
      </p:sp>
      <p:grpSp>
        <p:nvGrpSpPr>
          <p:cNvPr id="19" name="Group 18">
            <a:extLst>
              <a:ext uri="{FF2B5EF4-FFF2-40B4-BE49-F238E27FC236}">
                <a16:creationId xmlns:a16="http://schemas.microsoft.com/office/drawing/2014/main" id="{3E3115C3-445B-41DF-9D5D-6BD3EED36381}"/>
              </a:ext>
            </a:extLst>
          </p:cNvPr>
          <p:cNvGrpSpPr/>
          <p:nvPr/>
        </p:nvGrpSpPr>
        <p:grpSpPr>
          <a:xfrm>
            <a:off x="16418796" y="8441840"/>
            <a:ext cx="718489" cy="1151061"/>
            <a:chOff x="14089020" y="6647196"/>
            <a:chExt cx="718489" cy="1151061"/>
          </a:xfrm>
        </p:grpSpPr>
        <p:grpSp>
          <p:nvGrpSpPr>
            <p:cNvPr id="18" name="Group 17">
              <a:extLst>
                <a:ext uri="{FF2B5EF4-FFF2-40B4-BE49-F238E27FC236}">
                  <a16:creationId xmlns:a16="http://schemas.microsoft.com/office/drawing/2014/main" id="{37BB4095-134D-49F7-9161-7EE3F2B1C39B}"/>
                </a:ext>
              </a:extLst>
            </p:cNvPr>
            <p:cNvGrpSpPr/>
            <p:nvPr/>
          </p:nvGrpSpPr>
          <p:grpSpPr>
            <a:xfrm>
              <a:off x="14089020" y="6647196"/>
              <a:ext cx="718489" cy="1151061"/>
              <a:chOff x="7293326" y="13565315"/>
              <a:chExt cx="1174956" cy="2057400"/>
            </a:xfrm>
          </p:grpSpPr>
          <p:sp>
            <p:nvSpPr>
              <p:cNvPr id="16" name="Flowchart: Manual Operation 15">
                <a:extLst>
                  <a:ext uri="{FF2B5EF4-FFF2-40B4-BE49-F238E27FC236}">
                    <a16:creationId xmlns:a16="http://schemas.microsoft.com/office/drawing/2014/main" id="{EC4AD519-D2A8-4E65-93E0-685ADD253488}"/>
                  </a:ext>
                </a:extLst>
              </p:cNvPr>
              <p:cNvSpPr/>
              <p:nvPr/>
            </p:nvSpPr>
            <p:spPr>
              <a:xfrm rot="16200000">
                <a:off x="6887519" y="14041952"/>
                <a:ext cx="2057400" cy="1104126"/>
              </a:xfrm>
              <a:prstGeom prst="flowChartManualOperati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CBA2C99A-0C19-4FF1-8AE1-ECF51E08EDDC}"/>
                  </a:ext>
                </a:extLst>
              </p:cNvPr>
              <p:cNvSpPr/>
              <p:nvPr/>
            </p:nvSpPr>
            <p:spPr>
              <a:xfrm rot="5400000">
                <a:off x="7264400" y="14224798"/>
                <a:ext cx="762000" cy="704148"/>
              </a:xfrm>
              <a:prstGeom prst="triangle">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p:txBody>
          </p:sp>
        </p:grpSp>
        <p:sp>
          <p:nvSpPr>
            <p:cNvPr id="52" name="Rectangle 51">
              <a:extLst>
                <a:ext uri="{FF2B5EF4-FFF2-40B4-BE49-F238E27FC236}">
                  <a16:creationId xmlns:a16="http://schemas.microsoft.com/office/drawing/2014/main" id="{093A9FFF-A086-4AFE-BD88-8A138FA858DA}"/>
                </a:ext>
              </a:extLst>
            </p:cNvPr>
            <p:cNvSpPr/>
            <p:nvPr/>
          </p:nvSpPr>
          <p:spPr>
            <a:xfrm>
              <a:off x="14132332" y="6752479"/>
              <a:ext cx="651303" cy="4040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ALU</a:t>
              </a:r>
            </a:p>
          </p:txBody>
        </p:sp>
      </p:grpSp>
      <p:sp>
        <p:nvSpPr>
          <p:cNvPr id="54" name="Rectangle 53">
            <a:extLst>
              <a:ext uri="{FF2B5EF4-FFF2-40B4-BE49-F238E27FC236}">
                <a16:creationId xmlns:a16="http://schemas.microsoft.com/office/drawing/2014/main" id="{16879797-92A5-4154-89A9-73EAD2E619B6}"/>
              </a:ext>
            </a:extLst>
          </p:cNvPr>
          <p:cNvSpPr/>
          <p:nvPr/>
        </p:nvSpPr>
        <p:spPr>
          <a:xfrm>
            <a:off x="13789798" y="5399987"/>
            <a:ext cx="1228252" cy="990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Branch Resolution</a:t>
            </a:r>
          </a:p>
        </p:txBody>
      </p:sp>
      <p:sp>
        <p:nvSpPr>
          <p:cNvPr id="55" name="Rectangle 54">
            <a:extLst>
              <a:ext uri="{FF2B5EF4-FFF2-40B4-BE49-F238E27FC236}">
                <a16:creationId xmlns:a16="http://schemas.microsoft.com/office/drawing/2014/main" id="{D17A0846-F57B-4318-9E5B-EC9E1EDECE34}"/>
              </a:ext>
            </a:extLst>
          </p:cNvPr>
          <p:cNvSpPr/>
          <p:nvPr/>
        </p:nvSpPr>
        <p:spPr>
          <a:xfrm>
            <a:off x="10960644" y="6239783"/>
            <a:ext cx="1228252" cy="990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Dynamic Branch Prediction</a:t>
            </a:r>
          </a:p>
        </p:txBody>
      </p:sp>
      <p:sp>
        <p:nvSpPr>
          <p:cNvPr id="20" name="Rectangle: Rounded Corners 19">
            <a:extLst>
              <a:ext uri="{FF2B5EF4-FFF2-40B4-BE49-F238E27FC236}">
                <a16:creationId xmlns:a16="http://schemas.microsoft.com/office/drawing/2014/main" id="{10A6865F-4AF8-4C98-A4D9-16E74686F5C3}"/>
              </a:ext>
            </a:extLst>
          </p:cNvPr>
          <p:cNvSpPr/>
          <p:nvPr/>
        </p:nvSpPr>
        <p:spPr>
          <a:xfrm>
            <a:off x="9661152" y="3793167"/>
            <a:ext cx="1592968" cy="1074162"/>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Hazard Detection Unit</a:t>
            </a:r>
          </a:p>
        </p:txBody>
      </p:sp>
      <p:cxnSp>
        <p:nvCxnSpPr>
          <p:cNvPr id="60" name="Straight Arrow Connector 59">
            <a:extLst>
              <a:ext uri="{FF2B5EF4-FFF2-40B4-BE49-F238E27FC236}">
                <a16:creationId xmlns:a16="http://schemas.microsoft.com/office/drawing/2014/main" id="{CE7F0B18-2797-4BAB-95F9-ED35076588A4}"/>
              </a:ext>
            </a:extLst>
          </p:cNvPr>
          <p:cNvCxnSpPr>
            <a:cxnSpLocks/>
            <a:stCxn id="40" idx="2"/>
            <a:endCxn id="37" idx="0"/>
          </p:cNvCxnSpPr>
          <p:nvPr/>
        </p:nvCxnSpPr>
        <p:spPr>
          <a:xfrm>
            <a:off x="15663120" y="4400164"/>
            <a:ext cx="1" cy="43553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9DE67BD-B419-4B1D-B3C0-18118C200574}"/>
              </a:ext>
            </a:extLst>
          </p:cNvPr>
          <p:cNvCxnSpPr>
            <a:cxnSpLocks/>
            <a:stCxn id="40" idx="2"/>
          </p:cNvCxnSpPr>
          <p:nvPr/>
        </p:nvCxnSpPr>
        <p:spPr>
          <a:xfrm>
            <a:off x="15663120" y="4400164"/>
            <a:ext cx="2171896" cy="41519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EC67CD93-6CEB-4DAE-95D1-534166C97DE1}"/>
              </a:ext>
            </a:extLst>
          </p:cNvPr>
          <p:cNvCxnSpPr>
            <a:cxnSpLocks/>
            <a:stCxn id="40" idx="2"/>
          </p:cNvCxnSpPr>
          <p:nvPr/>
        </p:nvCxnSpPr>
        <p:spPr>
          <a:xfrm>
            <a:off x="15663120" y="4400164"/>
            <a:ext cx="4454760" cy="39758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5396631C-F27D-4C16-BD0E-4A776067F820}"/>
              </a:ext>
            </a:extLst>
          </p:cNvPr>
          <p:cNvSpPr/>
          <p:nvPr/>
        </p:nvSpPr>
        <p:spPr>
          <a:xfrm>
            <a:off x="15051551" y="11276542"/>
            <a:ext cx="1592968" cy="1074162"/>
          </a:xfrm>
          <a:prstGeom prst="roundRect">
            <a:avLst/>
          </a:prstGeom>
          <a:solidFill>
            <a:schemeClr val="bg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Forwarding Units</a:t>
            </a:r>
          </a:p>
        </p:txBody>
      </p:sp>
      <p:sp>
        <p:nvSpPr>
          <p:cNvPr id="58" name="Arrow: Down 57">
            <a:extLst>
              <a:ext uri="{FF2B5EF4-FFF2-40B4-BE49-F238E27FC236}">
                <a16:creationId xmlns:a16="http://schemas.microsoft.com/office/drawing/2014/main" id="{92C0AA7F-C51E-4C03-8530-89B88928B641}"/>
              </a:ext>
            </a:extLst>
          </p:cNvPr>
          <p:cNvSpPr/>
          <p:nvPr/>
        </p:nvSpPr>
        <p:spPr>
          <a:xfrm>
            <a:off x="18522761" y="5332230"/>
            <a:ext cx="1464963" cy="1016621"/>
          </a:xfrm>
          <a:prstGeom prst="downArrow">
            <a:avLst>
              <a:gd name="adj1" fmla="val 74669"/>
              <a:gd name="adj2" fmla="val 5473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Memory Mapped I/O</a:t>
            </a:r>
          </a:p>
        </p:txBody>
      </p:sp>
      <p:cxnSp>
        <p:nvCxnSpPr>
          <p:cNvPr id="85" name="Straight Arrow Connector 84">
            <a:extLst>
              <a:ext uri="{FF2B5EF4-FFF2-40B4-BE49-F238E27FC236}">
                <a16:creationId xmlns:a16="http://schemas.microsoft.com/office/drawing/2014/main" id="{B118CFDA-7928-417C-AA47-AB8205F202A7}"/>
              </a:ext>
            </a:extLst>
          </p:cNvPr>
          <p:cNvCxnSpPr>
            <a:stCxn id="3" idx="3"/>
          </p:cNvCxnSpPr>
          <p:nvPr/>
        </p:nvCxnSpPr>
        <p:spPr>
          <a:xfrm flipV="1">
            <a:off x="12312927" y="7891763"/>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070FA066-E4A5-445E-9D80-137D0CDD8BE6}"/>
              </a:ext>
            </a:extLst>
          </p:cNvPr>
          <p:cNvCxnSpPr/>
          <p:nvPr/>
        </p:nvCxnSpPr>
        <p:spPr>
          <a:xfrm flipV="1">
            <a:off x="13200654" y="7891762"/>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0FE915B5-8028-42E0-8C6A-D2E63FFB88D2}"/>
              </a:ext>
            </a:extLst>
          </p:cNvPr>
          <p:cNvCxnSpPr/>
          <p:nvPr/>
        </p:nvCxnSpPr>
        <p:spPr>
          <a:xfrm flipV="1">
            <a:off x="15007483" y="6835614"/>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BE9277-D7A8-4136-AE5E-40E16A44BCE3}"/>
              </a:ext>
            </a:extLst>
          </p:cNvPr>
          <p:cNvCxnSpPr/>
          <p:nvPr/>
        </p:nvCxnSpPr>
        <p:spPr>
          <a:xfrm flipV="1">
            <a:off x="15014721" y="6939047"/>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E17C19C-C325-4E3F-B918-7FF8A1CF22BF}"/>
              </a:ext>
            </a:extLst>
          </p:cNvPr>
          <p:cNvCxnSpPr/>
          <p:nvPr/>
        </p:nvCxnSpPr>
        <p:spPr>
          <a:xfrm flipV="1">
            <a:off x="15014721" y="7042482"/>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15BA6D1F-0DD0-425E-A148-A4EC7A259C45}"/>
              </a:ext>
            </a:extLst>
          </p:cNvPr>
          <p:cNvCxnSpPr>
            <a:cxnSpLocks/>
          </p:cNvCxnSpPr>
          <p:nvPr/>
        </p:nvCxnSpPr>
        <p:spPr>
          <a:xfrm>
            <a:off x="14993264" y="7138045"/>
            <a:ext cx="553771" cy="78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39B2E268-8CC0-4F9A-A9B4-E09C8C370515}"/>
              </a:ext>
            </a:extLst>
          </p:cNvPr>
          <p:cNvCxnSpPr/>
          <p:nvPr/>
        </p:nvCxnSpPr>
        <p:spPr>
          <a:xfrm flipV="1">
            <a:off x="15000502" y="7241476"/>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E6D54B2B-D4FE-486D-863B-FD4C584CDCD9}"/>
              </a:ext>
            </a:extLst>
          </p:cNvPr>
          <p:cNvCxnSpPr/>
          <p:nvPr/>
        </p:nvCxnSpPr>
        <p:spPr>
          <a:xfrm flipV="1">
            <a:off x="15000502" y="7344911"/>
            <a:ext cx="53231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CE85589-B97D-44A3-8E73-66CD5ECB9C93}"/>
              </a:ext>
            </a:extLst>
          </p:cNvPr>
          <p:cNvSpPr/>
          <p:nvPr/>
        </p:nvSpPr>
        <p:spPr>
          <a:xfrm>
            <a:off x="13837906" y="6796450"/>
            <a:ext cx="1180144" cy="70913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Instruction </a:t>
            </a:r>
          </a:p>
          <a:p>
            <a:pPr algn="ctr"/>
            <a:r>
              <a:rPr lang="en-US" sz="1400" b="1" dirty="0">
                <a:solidFill>
                  <a:schemeClr val="bg1"/>
                </a:solidFill>
                <a:latin typeface="Arial" panose="020B0604020202020204" pitchFamily="34" charset="0"/>
                <a:cs typeface="Arial" panose="020B0604020202020204" pitchFamily="34" charset="0"/>
              </a:rPr>
              <a:t>Decode</a:t>
            </a:r>
          </a:p>
        </p:txBody>
      </p:sp>
      <p:cxnSp>
        <p:nvCxnSpPr>
          <p:cNvPr id="88" name="Straight Connector 87">
            <a:extLst>
              <a:ext uri="{FF2B5EF4-FFF2-40B4-BE49-F238E27FC236}">
                <a16:creationId xmlns:a16="http://schemas.microsoft.com/office/drawing/2014/main" id="{E800896F-4C75-457A-BCF5-29C2AEC476D0}"/>
              </a:ext>
            </a:extLst>
          </p:cNvPr>
          <p:cNvCxnSpPr>
            <a:cxnSpLocks/>
            <a:stCxn id="54" idx="0"/>
          </p:cNvCxnSpPr>
          <p:nvPr/>
        </p:nvCxnSpPr>
        <p:spPr>
          <a:xfrm flipV="1">
            <a:off x="14403924" y="4562417"/>
            <a:ext cx="13897" cy="8375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C48512E4-6AE7-41EC-94C7-683774D72764}"/>
              </a:ext>
            </a:extLst>
          </p:cNvPr>
          <p:cNvCxnSpPr>
            <a:cxnSpLocks/>
          </p:cNvCxnSpPr>
          <p:nvPr/>
        </p:nvCxnSpPr>
        <p:spPr>
          <a:xfrm>
            <a:off x="11563020" y="4559288"/>
            <a:ext cx="2864958" cy="11213"/>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3EBDDFD3-0F67-49AD-BAA8-953ADA59A3F9}"/>
              </a:ext>
            </a:extLst>
          </p:cNvPr>
          <p:cNvCxnSpPr>
            <a:cxnSpLocks/>
          </p:cNvCxnSpPr>
          <p:nvPr/>
        </p:nvCxnSpPr>
        <p:spPr>
          <a:xfrm>
            <a:off x="11574770" y="4554052"/>
            <a:ext cx="0" cy="1685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08A75FF-10F1-438D-8EAA-B191F0367DC5}"/>
              </a:ext>
            </a:extLst>
          </p:cNvPr>
          <p:cNvCxnSpPr>
            <a:cxnSpLocks/>
            <a:stCxn id="40" idx="2"/>
          </p:cNvCxnSpPr>
          <p:nvPr/>
        </p:nvCxnSpPr>
        <p:spPr>
          <a:xfrm flipH="1">
            <a:off x="13215070" y="4400164"/>
            <a:ext cx="2448050" cy="39758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6875D37D-4B9D-42EB-90A8-87E85C682B9B}"/>
              </a:ext>
            </a:extLst>
          </p:cNvPr>
          <p:cNvCxnSpPr>
            <a:cxnSpLocks/>
          </p:cNvCxnSpPr>
          <p:nvPr/>
        </p:nvCxnSpPr>
        <p:spPr>
          <a:xfrm>
            <a:off x="14832950" y="8928479"/>
            <a:ext cx="6377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097F2361-CBDB-4BC5-845F-9065019D291D}"/>
              </a:ext>
            </a:extLst>
          </p:cNvPr>
          <p:cNvCxnSpPr>
            <a:cxnSpLocks/>
          </p:cNvCxnSpPr>
          <p:nvPr/>
        </p:nvCxnSpPr>
        <p:spPr>
          <a:xfrm flipV="1">
            <a:off x="14832950" y="9030938"/>
            <a:ext cx="651621" cy="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A49A5D2C-52A9-4BA5-B824-2E66A454CA3A}"/>
              </a:ext>
            </a:extLst>
          </p:cNvPr>
          <p:cNvCxnSpPr>
            <a:cxnSpLocks/>
          </p:cNvCxnSpPr>
          <p:nvPr/>
        </p:nvCxnSpPr>
        <p:spPr>
          <a:xfrm>
            <a:off x="15848035" y="8569727"/>
            <a:ext cx="6377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571F94A9-C583-4A03-ADC4-A6EC9C023EB2}"/>
              </a:ext>
            </a:extLst>
          </p:cNvPr>
          <p:cNvCxnSpPr>
            <a:cxnSpLocks/>
          </p:cNvCxnSpPr>
          <p:nvPr/>
        </p:nvCxnSpPr>
        <p:spPr>
          <a:xfrm>
            <a:off x="15848035" y="9397894"/>
            <a:ext cx="6377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A804624E-481F-4B8F-A401-DAE95AA5EC1C}"/>
              </a:ext>
            </a:extLst>
          </p:cNvPr>
          <p:cNvCxnSpPr>
            <a:cxnSpLocks/>
          </p:cNvCxnSpPr>
          <p:nvPr/>
        </p:nvCxnSpPr>
        <p:spPr>
          <a:xfrm>
            <a:off x="17137285" y="9003622"/>
            <a:ext cx="6977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8C3DB60C-D4A7-48CC-8171-727F263B35A5}"/>
              </a:ext>
            </a:extLst>
          </p:cNvPr>
          <p:cNvCxnSpPr>
            <a:cxnSpLocks/>
          </p:cNvCxnSpPr>
          <p:nvPr/>
        </p:nvCxnSpPr>
        <p:spPr>
          <a:xfrm>
            <a:off x="18196396" y="7042482"/>
            <a:ext cx="5164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9CFF6608-AF4C-437A-9015-AA93904CE5C5}"/>
              </a:ext>
            </a:extLst>
          </p:cNvPr>
          <p:cNvCxnSpPr>
            <a:cxnSpLocks/>
          </p:cNvCxnSpPr>
          <p:nvPr/>
        </p:nvCxnSpPr>
        <p:spPr>
          <a:xfrm>
            <a:off x="19797600" y="7026986"/>
            <a:ext cx="3202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B5CCED8F-CABA-4BB2-8A62-1C2932CA1E48}"/>
              </a:ext>
            </a:extLst>
          </p:cNvPr>
          <p:cNvCxnSpPr>
            <a:cxnSpLocks/>
          </p:cNvCxnSpPr>
          <p:nvPr/>
        </p:nvCxnSpPr>
        <p:spPr>
          <a:xfrm>
            <a:off x="20487709" y="8341102"/>
            <a:ext cx="9013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2CD5ACE2-4FEE-4029-AD57-AF62D33C8E8A}"/>
              </a:ext>
            </a:extLst>
          </p:cNvPr>
          <p:cNvCxnSpPr>
            <a:cxnSpLocks/>
          </p:cNvCxnSpPr>
          <p:nvPr/>
        </p:nvCxnSpPr>
        <p:spPr>
          <a:xfrm flipV="1">
            <a:off x="21376486" y="8341103"/>
            <a:ext cx="1" cy="277884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CACA8C34-5EE7-4914-A96E-338009555271}"/>
              </a:ext>
            </a:extLst>
          </p:cNvPr>
          <p:cNvCxnSpPr>
            <a:cxnSpLocks/>
          </p:cNvCxnSpPr>
          <p:nvPr/>
        </p:nvCxnSpPr>
        <p:spPr>
          <a:xfrm flipV="1">
            <a:off x="14384993" y="9445652"/>
            <a:ext cx="0" cy="1674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82DA60FC-37E1-49DB-B5BF-A3AC1FDCC1C7}"/>
              </a:ext>
            </a:extLst>
          </p:cNvPr>
          <p:cNvCxnSpPr>
            <a:cxnSpLocks/>
          </p:cNvCxnSpPr>
          <p:nvPr/>
        </p:nvCxnSpPr>
        <p:spPr>
          <a:xfrm>
            <a:off x="14384993" y="11119947"/>
            <a:ext cx="6991493" cy="0"/>
          </a:xfrm>
          <a:prstGeom prst="line">
            <a:avLst/>
          </a:prstGeom>
        </p:spPr>
        <p:style>
          <a:lnRef idx="2">
            <a:schemeClr val="accent1"/>
          </a:lnRef>
          <a:fillRef idx="0">
            <a:schemeClr val="accent1"/>
          </a:fillRef>
          <a:effectRef idx="1">
            <a:schemeClr val="accent1"/>
          </a:effectRef>
          <a:fontRef idx="minor">
            <a:schemeClr val="tx1"/>
          </a:fontRef>
        </p:style>
      </p:cxnSp>
      <p:pic>
        <p:nvPicPr>
          <p:cNvPr id="15383" name="Picture 15382">
            <a:extLst>
              <a:ext uri="{FF2B5EF4-FFF2-40B4-BE49-F238E27FC236}">
                <a16:creationId xmlns:a16="http://schemas.microsoft.com/office/drawing/2014/main" id="{5EB9F694-2A30-48C1-AA8F-78CDE75FCE00}"/>
              </a:ext>
            </a:extLst>
          </p:cNvPr>
          <p:cNvPicPr>
            <a:picLocks noChangeAspect="1"/>
          </p:cNvPicPr>
          <p:nvPr/>
        </p:nvPicPr>
        <p:blipFill>
          <a:blip r:embed="rId4"/>
          <a:stretch>
            <a:fillRect/>
          </a:stretch>
        </p:blipFill>
        <p:spPr>
          <a:xfrm>
            <a:off x="11885877" y="13437076"/>
            <a:ext cx="9726382" cy="7449590"/>
          </a:xfrm>
          <a:prstGeom prst="rect">
            <a:avLst/>
          </a:prstGeom>
        </p:spPr>
      </p:pic>
      <p:sp>
        <p:nvSpPr>
          <p:cNvPr id="15384" name="Rectangle: Rounded Corners 15383">
            <a:extLst>
              <a:ext uri="{FF2B5EF4-FFF2-40B4-BE49-F238E27FC236}">
                <a16:creationId xmlns:a16="http://schemas.microsoft.com/office/drawing/2014/main" id="{B87F8FA5-963A-4FF3-A8DD-320ABF2D8B29}"/>
              </a:ext>
            </a:extLst>
          </p:cNvPr>
          <p:cNvSpPr/>
          <p:nvPr/>
        </p:nvSpPr>
        <p:spPr>
          <a:xfrm>
            <a:off x="24504164" y="13870919"/>
            <a:ext cx="5841885" cy="778613"/>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Test assembly code</a:t>
            </a:r>
          </a:p>
        </p:txBody>
      </p:sp>
      <p:sp>
        <p:nvSpPr>
          <p:cNvPr id="173" name="Rectangle: Rounded Corners 172">
            <a:extLst>
              <a:ext uri="{FF2B5EF4-FFF2-40B4-BE49-F238E27FC236}">
                <a16:creationId xmlns:a16="http://schemas.microsoft.com/office/drawing/2014/main" id="{4CBE1D03-57FA-4AA9-98D8-C61C445721AB}"/>
              </a:ext>
            </a:extLst>
          </p:cNvPr>
          <p:cNvSpPr/>
          <p:nvPr/>
        </p:nvSpPr>
        <p:spPr>
          <a:xfrm>
            <a:off x="23022077" y="15454847"/>
            <a:ext cx="2964173" cy="1842550"/>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Verilog Functional Simulation</a:t>
            </a:r>
          </a:p>
          <a:p>
            <a:pPr algn="ctr"/>
            <a:r>
              <a:rPr lang="en-US" sz="2000" b="1" dirty="0">
                <a:solidFill>
                  <a:schemeClr val="bg1"/>
                </a:solidFill>
                <a:latin typeface="Arial" panose="020B0604020202020204" pitchFamily="34" charset="0"/>
                <a:cs typeface="Arial" panose="020B0604020202020204" pitchFamily="34" charset="0"/>
              </a:rPr>
              <a:t>(OUR CPU)</a:t>
            </a:r>
          </a:p>
        </p:txBody>
      </p:sp>
      <p:sp>
        <p:nvSpPr>
          <p:cNvPr id="174" name="Rectangle: Rounded Corners 173">
            <a:extLst>
              <a:ext uri="{FF2B5EF4-FFF2-40B4-BE49-F238E27FC236}">
                <a16:creationId xmlns:a16="http://schemas.microsoft.com/office/drawing/2014/main" id="{0D6C5045-5887-436F-BEA4-4D67BD30DBE1}"/>
              </a:ext>
            </a:extLst>
          </p:cNvPr>
          <p:cNvSpPr/>
          <p:nvPr/>
        </p:nvSpPr>
        <p:spPr>
          <a:xfrm>
            <a:off x="28277828" y="15558119"/>
            <a:ext cx="2964173" cy="1636006"/>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Python behavioral simulation </a:t>
            </a:r>
          </a:p>
        </p:txBody>
      </p:sp>
      <p:sp>
        <p:nvSpPr>
          <p:cNvPr id="15385" name="Arrow: Right 15384">
            <a:extLst>
              <a:ext uri="{FF2B5EF4-FFF2-40B4-BE49-F238E27FC236}">
                <a16:creationId xmlns:a16="http://schemas.microsoft.com/office/drawing/2014/main" id="{23AF609A-4D89-45E1-B9F4-AC24760319B9}"/>
              </a:ext>
            </a:extLst>
          </p:cNvPr>
          <p:cNvSpPr/>
          <p:nvPr/>
        </p:nvSpPr>
        <p:spPr>
          <a:xfrm rot="7688780">
            <a:off x="25762177" y="14814187"/>
            <a:ext cx="765192"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76" name="Arrow: Right 175">
            <a:extLst>
              <a:ext uri="{FF2B5EF4-FFF2-40B4-BE49-F238E27FC236}">
                <a16:creationId xmlns:a16="http://schemas.microsoft.com/office/drawing/2014/main" id="{4726253C-7314-4056-8459-7E584C6B952D}"/>
              </a:ext>
            </a:extLst>
          </p:cNvPr>
          <p:cNvSpPr/>
          <p:nvPr/>
        </p:nvSpPr>
        <p:spPr>
          <a:xfrm rot="2840039">
            <a:off x="27809532" y="14811133"/>
            <a:ext cx="765192"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78" name="Rectangle: Rounded Corners 177">
            <a:extLst>
              <a:ext uri="{FF2B5EF4-FFF2-40B4-BE49-F238E27FC236}">
                <a16:creationId xmlns:a16="http://schemas.microsoft.com/office/drawing/2014/main" id="{BA62936D-7CFF-4594-8E97-544572E31EC1}"/>
              </a:ext>
            </a:extLst>
          </p:cNvPr>
          <p:cNvSpPr/>
          <p:nvPr/>
        </p:nvSpPr>
        <p:spPr>
          <a:xfrm>
            <a:off x="28277828" y="17915668"/>
            <a:ext cx="2964173" cy="939856"/>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Instruction Trace</a:t>
            </a:r>
          </a:p>
        </p:txBody>
      </p:sp>
      <p:sp>
        <p:nvSpPr>
          <p:cNvPr id="179" name="Rectangle: Rounded Corners 178">
            <a:extLst>
              <a:ext uri="{FF2B5EF4-FFF2-40B4-BE49-F238E27FC236}">
                <a16:creationId xmlns:a16="http://schemas.microsoft.com/office/drawing/2014/main" id="{092D9AC2-A4FC-4CAE-BC1F-717E1348880C}"/>
              </a:ext>
            </a:extLst>
          </p:cNvPr>
          <p:cNvSpPr/>
          <p:nvPr/>
        </p:nvSpPr>
        <p:spPr>
          <a:xfrm>
            <a:off x="23022077" y="17855607"/>
            <a:ext cx="2964173" cy="939856"/>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Instruction Trace</a:t>
            </a:r>
          </a:p>
        </p:txBody>
      </p:sp>
      <p:sp>
        <p:nvSpPr>
          <p:cNvPr id="180" name="Arrow: Right 179">
            <a:extLst>
              <a:ext uri="{FF2B5EF4-FFF2-40B4-BE49-F238E27FC236}">
                <a16:creationId xmlns:a16="http://schemas.microsoft.com/office/drawing/2014/main" id="{5DC268D2-B53C-4040-957D-9A73E938186B}"/>
              </a:ext>
            </a:extLst>
          </p:cNvPr>
          <p:cNvSpPr/>
          <p:nvPr/>
        </p:nvSpPr>
        <p:spPr>
          <a:xfrm rot="5400000">
            <a:off x="24121566" y="17381956"/>
            <a:ext cx="765192"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81" name="Arrow: Right 180">
            <a:extLst>
              <a:ext uri="{FF2B5EF4-FFF2-40B4-BE49-F238E27FC236}">
                <a16:creationId xmlns:a16="http://schemas.microsoft.com/office/drawing/2014/main" id="{DD745050-4C6E-404E-9D18-737744FF5F94}"/>
              </a:ext>
            </a:extLst>
          </p:cNvPr>
          <p:cNvSpPr/>
          <p:nvPr/>
        </p:nvSpPr>
        <p:spPr>
          <a:xfrm rot="5400000">
            <a:off x="29382096" y="17344476"/>
            <a:ext cx="765192"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5387" name="Oval 15386">
            <a:extLst>
              <a:ext uri="{FF2B5EF4-FFF2-40B4-BE49-F238E27FC236}">
                <a16:creationId xmlns:a16="http://schemas.microsoft.com/office/drawing/2014/main" id="{291E6D69-196C-4985-A337-23F42BAAFD2A}"/>
              </a:ext>
            </a:extLst>
          </p:cNvPr>
          <p:cNvSpPr/>
          <p:nvPr/>
        </p:nvSpPr>
        <p:spPr>
          <a:xfrm>
            <a:off x="25527000" y="19719661"/>
            <a:ext cx="3303345" cy="1248657"/>
          </a:xfrm>
          <a:prstGeom prst="ellipse">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solidFill>
                  <a:schemeClr val="bg1"/>
                </a:solidFill>
                <a:latin typeface="Arial" panose="020B0604020202020204" pitchFamily="34" charset="0"/>
                <a:cs typeface="Arial" panose="020B0604020202020204" pitchFamily="34" charset="0"/>
              </a:rPr>
              <a:t>== ?</a:t>
            </a:r>
          </a:p>
        </p:txBody>
      </p:sp>
      <p:sp>
        <p:nvSpPr>
          <p:cNvPr id="183" name="Arrow: Right 182">
            <a:extLst>
              <a:ext uri="{FF2B5EF4-FFF2-40B4-BE49-F238E27FC236}">
                <a16:creationId xmlns:a16="http://schemas.microsoft.com/office/drawing/2014/main" id="{017DF5C0-B9BC-4A2B-AA34-76799E54789E}"/>
              </a:ext>
            </a:extLst>
          </p:cNvPr>
          <p:cNvSpPr/>
          <p:nvPr/>
        </p:nvSpPr>
        <p:spPr>
          <a:xfrm rot="2332548">
            <a:off x="24598028" y="19178541"/>
            <a:ext cx="1197303"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84" name="Arrow: Right 183">
            <a:extLst>
              <a:ext uri="{FF2B5EF4-FFF2-40B4-BE49-F238E27FC236}">
                <a16:creationId xmlns:a16="http://schemas.microsoft.com/office/drawing/2014/main" id="{89614E19-EE13-4FD9-BFFC-05F79BF1C212}"/>
              </a:ext>
            </a:extLst>
          </p:cNvPr>
          <p:cNvSpPr/>
          <p:nvPr/>
        </p:nvSpPr>
        <p:spPr>
          <a:xfrm rot="8224966">
            <a:off x="28628260" y="19156480"/>
            <a:ext cx="1197303" cy="476005"/>
          </a:xfrm>
          <a:prstGeom prst="rightArrow">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chemeClr val="bg1"/>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4F70B154-18CE-454C-A550-70C3EA77961C}"/>
              </a:ext>
            </a:extLst>
          </p:cNvPr>
          <p:cNvSpPr txBox="1"/>
          <p:nvPr/>
        </p:nvSpPr>
        <p:spPr>
          <a:xfrm>
            <a:off x="29557752" y="19191426"/>
            <a:ext cx="3132051" cy="1815882"/>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Compare instruction trace files to determine PASS or FAIL</a:t>
            </a:r>
          </a:p>
        </p:txBody>
      </p:sp>
      <p:sp>
        <p:nvSpPr>
          <p:cNvPr id="187" name="TextBox 186">
            <a:extLst>
              <a:ext uri="{FF2B5EF4-FFF2-40B4-BE49-F238E27FC236}">
                <a16:creationId xmlns:a16="http://schemas.microsoft.com/office/drawing/2014/main" id="{F851CFFD-E1F1-4939-A82B-21113C6AACF9}"/>
              </a:ext>
            </a:extLst>
          </p:cNvPr>
          <p:cNvSpPr txBox="1"/>
          <p:nvPr/>
        </p:nvSpPr>
        <p:spPr>
          <a:xfrm>
            <a:off x="17774517" y="11375697"/>
            <a:ext cx="4042552" cy="1200329"/>
          </a:xfrm>
          <a:prstGeom prst="rect">
            <a:avLst/>
          </a:prstGeom>
          <a:ln w="762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spcAft>
                <a:spcPts val="600"/>
              </a:spcAft>
            </a:pPr>
            <a:r>
              <a:rPr lang="en-US" sz="2400" b="1" dirty="0">
                <a:latin typeface="Arial" panose="020B0604020202020204" pitchFamily="34" charset="0"/>
                <a:cs typeface="Arial" panose="020B0604020202020204" pitchFamily="34" charset="0"/>
              </a:rPr>
              <a:t>We implemented a pipelined processor in Verilog to realize this ISA</a:t>
            </a:r>
          </a:p>
        </p:txBody>
      </p:sp>
      <p:sp>
        <p:nvSpPr>
          <p:cNvPr id="189" name="TextBox 188">
            <a:extLst>
              <a:ext uri="{FF2B5EF4-FFF2-40B4-BE49-F238E27FC236}">
                <a16:creationId xmlns:a16="http://schemas.microsoft.com/office/drawing/2014/main" id="{6DB1182D-45CC-4549-99A9-1FBF7A371557}"/>
              </a:ext>
            </a:extLst>
          </p:cNvPr>
          <p:cNvSpPr txBox="1"/>
          <p:nvPr/>
        </p:nvSpPr>
        <p:spPr>
          <a:xfrm>
            <a:off x="27111752" y="5895287"/>
            <a:ext cx="4230317" cy="400110"/>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TODO: Muthu and Vishnu</a:t>
            </a:r>
            <a:endParaRPr lang="en-US" dirty="0"/>
          </a:p>
        </p:txBody>
      </p:sp>
      <p:sp>
        <p:nvSpPr>
          <p:cNvPr id="190" name="TextBox 189">
            <a:extLst>
              <a:ext uri="{FF2B5EF4-FFF2-40B4-BE49-F238E27FC236}">
                <a16:creationId xmlns:a16="http://schemas.microsoft.com/office/drawing/2014/main" id="{541A1B15-9AD2-426E-BCA4-EE5DF8C6D964}"/>
              </a:ext>
            </a:extLst>
          </p:cNvPr>
          <p:cNvSpPr txBox="1"/>
          <p:nvPr/>
        </p:nvSpPr>
        <p:spPr>
          <a:xfrm>
            <a:off x="1404938" y="15132683"/>
            <a:ext cx="4230317" cy="707886"/>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TODO: Ryan: Fill in statistic and complete diagrams.</a:t>
            </a:r>
            <a:endParaRPr lang="en-US" dirty="0"/>
          </a:p>
        </p:txBody>
      </p:sp>
      <p:sp>
        <p:nvSpPr>
          <p:cNvPr id="191" name="Rectangle: Rounded Corners 190">
            <a:extLst>
              <a:ext uri="{FF2B5EF4-FFF2-40B4-BE49-F238E27FC236}">
                <a16:creationId xmlns:a16="http://schemas.microsoft.com/office/drawing/2014/main" id="{5885E97D-BD04-4E78-90E9-FF5756131EE5}"/>
              </a:ext>
            </a:extLst>
          </p:cNvPr>
          <p:cNvSpPr/>
          <p:nvPr/>
        </p:nvSpPr>
        <p:spPr>
          <a:xfrm>
            <a:off x="3110086" y="16084474"/>
            <a:ext cx="1464963" cy="4672763"/>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Strong Register</a:t>
            </a:r>
          </a:p>
        </p:txBody>
      </p:sp>
      <p:sp>
        <p:nvSpPr>
          <p:cNvPr id="192" name="Rectangle: Rounded Corners 191">
            <a:extLst>
              <a:ext uri="{FF2B5EF4-FFF2-40B4-BE49-F238E27FC236}">
                <a16:creationId xmlns:a16="http://schemas.microsoft.com/office/drawing/2014/main" id="{B2A6FEE6-B4F3-4E7F-9407-1B02A9346058}"/>
              </a:ext>
            </a:extLst>
          </p:cNvPr>
          <p:cNvSpPr/>
          <p:nvPr/>
        </p:nvSpPr>
        <p:spPr>
          <a:xfrm>
            <a:off x="893112" y="16145516"/>
            <a:ext cx="1464963" cy="4672763"/>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Valid Register</a:t>
            </a:r>
          </a:p>
        </p:txBody>
      </p:sp>
      <p:sp>
        <p:nvSpPr>
          <p:cNvPr id="193" name="Rectangle: Rounded Corners 192">
            <a:extLst>
              <a:ext uri="{FF2B5EF4-FFF2-40B4-BE49-F238E27FC236}">
                <a16:creationId xmlns:a16="http://schemas.microsoft.com/office/drawing/2014/main" id="{316F5105-B0DB-43EF-B439-2E6E14B473A6}"/>
              </a:ext>
            </a:extLst>
          </p:cNvPr>
          <p:cNvSpPr/>
          <p:nvPr/>
        </p:nvSpPr>
        <p:spPr>
          <a:xfrm>
            <a:off x="4923651" y="16084474"/>
            <a:ext cx="1464963" cy="4672763"/>
          </a:xfrm>
          <a:prstGeom prst="round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bg1"/>
                </a:solidFill>
                <a:latin typeface="Arial" panose="020B0604020202020204" pitchFamily="34" charset="0"/>
                <a:cs typeface="Arial" panose="020B0604020202020204" pitchFamily="34" charset="0"/>
              </a:rPr>
              <a:t>Strong Register</a:t>
            </a:r>
          </a:p>
        </p:txBody>
      </p:sp>
      <p:sp>
        <p:nvSpPr>
          <p:cNvPr id="194" name="TextBox 193">
            <a:extLst>
              <a:ext uri="{FF2B5EF4-FFF2-40B4-BE49-F238E27FC236}">
                <a16:creationId xmlns:a16="http://schemas.microsoft.com/office/drawing/2014/main" id="{CACA0558-EC62-4E8F-816F-3D335EAACC04}"/>
              </a:ext>
            </a:extLst>
          </p:cNvPr>
          <p:cNvSpPr txBox="1"/>
          <p:nvPr/>
        </p:nvSpPr>
        <p:spPr>
          <a:xfrm>
            <a:off x="691928" y="13596631"/>
            <a:ext cx="9474330" cy="132343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Our pipelined processor, which resolves branches in Decode, needs to flush one instruction on an incorrect branch prediction. To reduce the need to flush this instruction, we implemented dynamic branch prediction. Dynamic branch prediction “remembers” if a branch was previously taken or not. </a:t>
            </a:r>
            <a:endParaRPr lang="en-US" dirty="0"/>
          </a:p>
        </p:txBody>
      </p:sp>
      <p:sp>
        <p:nvSpPr>
          <p:cNvPr id="195" name="TextBox 194">
            <a:extLst>
              <a:ext uri="{FF2B5EF4-FFF2-40B4-BE49-F238E27FC236}">
                <a16:creationId xmlns:a16="http://schemas.microsoft.com/office/drawing/2014/main" id="{4447E37B-4770-4FDD-B27E-ADF977FFB5E0}"/>
              </a:ext>
            </a:extLst>
          </p:cNvPr>
          <p:cNvSpPr txBox="1"/>
          <p:nvPr/>
        </p:nvSpPr>
        <p:spPr>
          <a:xfrm>
            <a:off x="7720403" y="15252737"/>
            <a:ext cx="3278339" cy="224676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After testing, our dynamic branch prediction resulted in a XXXX% improvement in the CPI (cycles per instruction) of our processor</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5050C"/>
        </a:solidFill>
        <a:ln>
          <a:noFill/>
        </a:ln>
        <a:effectLst/>
      </a:spPr>
      <a:bodyPr rtlCol="0" anchor="ctr"/>
      <a:lstStyle>
        <a:defPPr algn="ctr">
          <a:defRPr sz="2800" b="1"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x_WEMPEC_2021poster_template_landscape" id="{A8779C69-C3E4-4A82-A15D-C40D15183625}" vid="{9402E961-77A0-4223-A57A-6AD23D315A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xx_WEMPEC_2021poster_template_landscape</Template>
  <TotalTime>1585</TotalTime>
  <Words>274</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Calligraphy</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PIA STRAMPP</dc:creator>
  <cp:lastModifiedBy>edubberstein</cp:lastModifiedBy>
  <cp:revision>38</cp:revision>
  <cp:lastPrinted>2013-04-15T14:21:15Z</cp:lastPrinted>
  <dcterms:created xsi:type="dcterms:W3CDTF">2021-03-02T21:31:00Z</dcterms:created>
  <dcterms:modified xsi:type="dcterms:W3CDTF">2024-04-25T05:37:50Z</dcterms:modified>
</cp:coreProperties>
</file>