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64C149-B745-4AF4-B33B-D5172EADD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33584AE-1F59-4E2A-8D13-14555384A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DDE0A5-532D-4FCE-814B-D93B9289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CC00-9F0D-4082-A63A-DB4E8F38CABF}" type="datetimeFigureOut">
              <a:rPr lang="it-IT" smtClean="0"/>
              <a:t>21/04/2018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3AEA23-6FDF-4B40-A3FA-AF877A74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633AD7-4C15-4EE0-AC34-A6DD4987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BEA-3275-444E-BC42-12F3CC331A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805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EEA020-096A-48AC-9FEE-FAF00FF92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5F41371-4A79-4A4C-9BFC-7BA4767AA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FD193C-6F33-4F06-955B-1CEB68D4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CC00-9F0D-4082-A63A-DB4E8F38CABF}" type="datetimeFigureOut">
              <a:rPr lang="it-IT" smtClean="0"/>
              <a:t>21/04/2018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19E4C5-9F5C-4BAF-B65A-35D6797C3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5A434F-AB2D-4906-8897-41812F0D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BEA-3275-444E-BC42-12F3CC331A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08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0668286-8D85-4F56-8297-520D4979A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4BE395C-0F1D-4680-800B-4E96ACC00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662A12-6719-4A38-B47A-D1A114D9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CC00-9F0D-4082-A63A-DB4E8F38CABF}" type="datetimeFigureOut">
              <a:rPr lang="it-IT" smtClean="0"/>
              <a:t>21/04/2018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1520AB-9FE5-4AE1-B0A5-D597F57EF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A9B97F-9E35-46E5-BC0C-816AA14E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BEA-3275-444E-BC42-12F3CC331A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816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BC3940-ABA7-4148-AEAB-680220BA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0E9D8B-F14E-4A8E-949C-84DCBFFF3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7A3021-AFEC-4157-9016-CDBBCCE5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CC00-9F0D-4082-A63A-DB4E8F38CABF}" type="datetimeFigureOut">
              <a:rPr lang="it-IT" smtClean="0"/>
              <a:t>21/04/2018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97BF1B-6181-46A0-BC32-2713313F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DA7EBA-4CA6-4D3C-95BF-8634B6A2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BEA-3275-444E-BC42-12F3CC331A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11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22CB3F-7557-483C-9BD9-A3852766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502FC0-0714-4494-9558-F2BE2E94B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A3E4DC-6B84-4F7B-99C9-31425363F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CC00-9F0D-4082-A63A-DB4E8F38CABF}" type="datetimeFigureOut">
              <a:rPr lang="it-IT" smtClean="0"/>
              <a:t>21/04/2018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5CC40D-8DD7-4210-BA5A-A563731D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A09742-EED1-4081-8E57-616767DE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BEA-3275-444E-BC42-12F3CC331A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115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8F37FD-4EF1-4CBF-A5ED-14B9AFAD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782388-A878-4A5A-8BB2-D31D5C307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FA68B7C-F0E9-400D-B49D-48DED62C0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EBF704-219E-4544-B93C-13F4D9182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CC00-9F0D-4082-A63A-DB4E8F38CABF}" type="datetimeFigureOut">
              <a:rPr lang="it-IT" smtClean="0"/>
              <a:t>21/04/2018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AA8BBD5-5D20-4A13-BD30-8782D819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CCA60E-2FC9-47BF-9927-3F73AA3E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BEA-3275-444E-BC42-12F3CC331A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505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7379D0-7268-4BDF-8C5D-B3D67011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D4F8F8-8F87-45E1-9ECB-E74F4F3AC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7B3699C-7846-4F01-A23E-1B2255CBB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51680C6-0009-4ABC-8EF9-4691F6753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CC00294-AC1B-4B9B-891F-9307D5D2D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AE4AA40-D360-486C-8895-3F3E9150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CC00-9F0D-4082-A63A-DB4E8F38CABF}" type="datetimeFigureOut">
              <a:rPr lang="it-IT" smtClean="0"/>
              <a:t>21/04/2018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4DE331B-DCF9-4D44-ABA2-610CA3EE9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45940FB-1AFD-4EC0-9673-7B44D4B2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BEA-3275-444E-BC42-12F3CC331A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938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6A6477-41C1-447C-B626-9DAC9E374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CFB4BE0-EB72-4866-B297-6D99C987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CC00-9F0D-4082-A63A-DB4E8F38CABF}" type="datetimeFigureOut">
              <a:rPr lang="it-IT" smtClean="0"/>
              <a:t>21/04/2018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94527DC-24C0-4B91-BE33-364365B3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36C4DD4-DB21-41E7-98BB-DE025583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BEA-3275-444E-BC42-12F3CC331A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617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B89BB26-DE21-4830-87A0-D95235E7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CC00-9F0D-4082-A63A-DB4E8F38CABF}" type="datetimeFigureOut">
              <a:rPr lang="it-IT" smtClean="0"/>
              <a:t>21/04/2018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C346E25-1440-4386-B34F-95D05F01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80B6DF-C99E-4257-9DBE-F815981B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BEA-3275-444E-BC42-12F3CC331A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884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7173FE-A63F-48AC-8C97-4E1F776D5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87233D-769C-4AE8-80D1-2E0754ED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799510B-96DE-4E88-8476-09BDC0347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F9D040B-EDDB-4C04-826C-19631656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CC00-9F0D-4082-A63A-DB4E8F38CABF}" type="datetimeFigureOut">
              <a:rPr lang="it-IT" smtClean="0"/>
              <a:t>21/04/2018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9AC721-0487-463D-BFF7-9CCEB45A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BA2CCB-8768-42CE-9770-002358FB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BEA-3275-444E-BC42-12F3CC331A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672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C0D29E-25AC-4978-9A5A-260E399CB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941A3A3-9D74-424E-983B-17B5D41E9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087D3B4-6995-4D56-8E75-2FE45ECFC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AF6C93-B7B9-4781-B5B0-D48EEA53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CC00-9F0D-4082-A63A-DB4E8F38CABF}" type="datetimeFigureOut">
              <a:rPr lang="it-IT" smtClean="0"/>
              <a:t>21/04/2018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2B7FF7-D650-425B-9231-136EBA84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A33EF12-17F4-467F-835D-73A606FC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BEA-3275-444E-BC42-12F3CC331A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656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E33EB54-CA33-46DB-9F01-2B4F711D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FE97DC-4B5F-4C41-9416-D90304C01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76FF93-F39D-4C85-A831-F3C49F2C7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1CC00-9F0D-4082-A63A-DB4E8F38CABF}" type="datetimeFigureOut">
              <a:rPr lang="it-IT" smtClean="0"/>
              <a:t>21/04/2018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BCE2F4-1268-4943-ADE6-CC77DE07A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FF024E-C403-4042-8B39-66D55FCF1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8CBEA-3275-444E-BC42-12F3CC331A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485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78AB9A-8A1C-47F2-A5F8-61A1624CB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3810"/>
            <a:ext cx="9144000" cy="2754589"/>
          </a:xfrm>
        </p:spPr>
        <p:txBody>
          <a:bodyPr>
            <a:normAutofit/>
          </a:bodyPr>
          <a:lstStyle/>
          <a:p>
            <a:r>
              <a:rPr lang="it-IT" sz="4800" dirty="0">
                <a:solidFill>
                  <a:srgbClr val="FF0000"/>
                </a:solidFill>
              </a:rPr>
              <a:t>BBC BUSINESS ARTICLES TEXT EXPLORATION AND BENCHMARK BULDING FOR AUTOMATIC TOPIC MODELING EVALUATION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AEE3950-C560-4C65-99A0-99008BDF4A1A}"/>
              </a:ext>
            </a:extLst>
          </p:cNvPr>
          <p:cNvSpPr txBox="1"/>
          <p:nvPr/>
        </p:nvSpPr>
        <p:spPr>
          <a:xfrm>
            <a:off x="616226" y="4863193"/>
            <a:ext cx="10959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/>
              <a:t>Tommaso Di Vincenzo &amp; Riccardo Maganza</a:t>
            </a:r>
          </a:p>
        </p:txBody>
      </p:sp>
    </p:spTree>
    <p:extLst>
      <p:ext uri="{BB962C8B-B14F-4D97-AF65-F5344CB8AC3E}">
        <p14:creationId xmlns:p14="http://schemas.microsoft.com/office/powerpoint/2010/main" val="3583798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7B5746-D58A-4E0E-8A67-11E80A349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CONFRONTO RISULTATI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3D962A-72A6-42FD-AF27-113A3BFC5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043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it-IT" dirty="0"/>
              <a:t>BENCHMARK</a:t>
            </a:r>
          </a:p>
          <a:p>
            <a:pPr>
              <a:buFontTx/>
              <a:buChar char="-"/>
            </a:pPr>
            <a:endParaRPr lang="it-IT" dirty="0"/>
          </a:p>
          <a:p>
            <a:pPr>
              <a:buFontTx/>
              <a:buChar char="-"/>
            </a:pPr>
            <a:endParaRPr lang="it-IT" dirty="0"/>
          </a:p>
          <a:p>
            <a:pPr>
              <a:buFontTx/>
              <a:buChar char="-"/>
            </a:pPr>
            <a:r>
              <a:rPr lang="it-IT" dirty="0"/>
              <a:t>AUTOMATIC TOPIC MODELING</a:t>
            </a:r>
          </a:p>
          <a:p>
            <a:pPr>
              <a:buFontTx/>
              <a:buChar char="-"/>
            </a:pPr>
            <a:endParaRPr lang="it-IT" dirty="0"/>
          </a:p>
          <a:p>
            <a:pPr>
              <a:buFontTx/>
              <a:buChar char="-"/>
            </a:pPr>
            <a:endParaRPr lang="it-IT" dirty="0"/>
          </a:p>
          <a:p>
            <a:pPr>
              <a:buFontTx/>
              <a:buChar char="-"/>
            </a:pPr>
            <a:endParaRPr lang="it-IT" dirty="0"/>
          </a:p>
          <a:p>
            <a:pPr>
              <a:buFontTx/>
              <a:buChar char="-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97B19907-27BE-4907-9710-CCFB32332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29824"/>
              </p:ext>
            </p:extLst>
          </p:nvPr>
        </p:nvGraphicFramePr>
        <p:xfrm>
          <a:off x="1183860" y="2442449"/>
          <a:ext cx="105156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14931348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85424120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00190118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50756985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86268853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66787538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11735228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87330853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3231086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15970672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031835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457313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0.649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0.482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0.668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0.411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215070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894137C1-2BCD-42A6-8E39-45DBEAEE6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449745"/>
              </p:ext>
            </p:extLst>
          </p:nvPr>
        </p:nvGraphicFramePr>
        <p:xfrm>
          <a:off x="1183860" y="4087157"/>
          <a:ext cx="105156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9861853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70319088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08469257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75490263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79309444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61078495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35508363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7521099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8956377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53534792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20342172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177487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0.743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0.441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138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17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0C36E4-C6AA-40E6-96FC-140C6AB8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PREPARATION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1F4B5B-B91D-4E39-9BEF-68123BC79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Rimozione punteggiatura, numeri, simboli particolari e parole poco informative;</a:t>
            </a:r>
          </a:p>
          <a:p>
            <a:r>
              <a:rPr lang="it-IT" dirty="0"/>
              <a:t>rimozione </a:t>
            </a:r>
            <a:r>
              <a:rPr lang="it-IT" dirty="0" err="1"/>
              <a:t>stopwords</a:t>
            </a:r>
            <a:r>
              <a:rPr lang="it-IT" dirty="0"/>
              <a:t> (dizionario Smart);</a:t>
            </a:r>
          </a:p>
          <a:p>
            <a:r>
              <a:rPr lang="it-IT" dirty="0" err="1"/>
              <a:t>stemming</a:t>
            </a:r>
            <a:r>
              <a:rPr lang="it-IT" dirty="0"/>
              <a:t>;</a:t>
            </a:r>
          </a:p>
          <a:p>
            <a:r>
              <a:rPr lang="it-IT" dirty="0" err="1"/>
              <a:t>destemming</a:t>
            </a:r>
            <a:r>
              <a:rPr lang="it-IT" dirty="0"/>
              <a:t>;</a:t>
            </a:r>
          </a:p>
          <a:p>
            <a:r>
              <a:rPr lang="it-IT" dirty="0" err="1"/>
              <a:t>Document-Term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imputando le frequenze con il metodo </a:t>
            </a:r>
            <a:r>
              <a:rPr lang="it-IT" dirty="0" err="1"/>
              <a:t>tf-idf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542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878720D-B48D-4BC8-A778-DA6606EA9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451" y="-314774"/>
            <a:ext cx="7507097" cy="7487548"/>
          </a:xfrm>
        </p:spPr>
      </p:pic>
    </p:spTree>
    <p:extLst>
      <p:ext uri="{BB962C8B-B14F-4D97-AF65-F5344CB8AC3E}">
        <p14:creationId xmlns:p14="http://schemas.microsoft.com/office/powerpoint/2010/main" val="114520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EA1E3F-77C7-4A34-9797-8B02EC9A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CLUSTERING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0EE669-25F0-42D2-873B-DC4357100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9366"/>
          </a:xfrm>
        </p:spPr>
        <p:txBody>
          <a:bodyPr/>
          <a:lstStyle/>
          <a:p>
            <a:r>
              <a:rPr lang="it-IT" dirty="0"/>
              <a:t>Algoritmo dei k-</a:t>
            </a:r>
            <a:r>
              <a:rPr lang="it-IT" dirty="0" err="1"/>
              <a:t>medoidi</a:t>
            </a:r>
            <a:r>
              <a:rPr lang="it-IT" dirty="0"/>
              <a:t> per k da 1 a 15;</a:t>
            </a:r>
          </a:p>
          <a:p>
            <a:r>
              <a:rPr lang="it-IT" dirty="0"/>
              <a:t>selezione di k = 12 poiché massimizza la silhouette media;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616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099012-D5C4-4093-A1B0-25A43D491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92"/>
            <a:ext cx="10515600" cy="1325563"/>
          </a:xfrm>
        </p:spPr>
        <p:txBody>
          <a:bodyPr/>
          <a:lstStyle/>
          <a:p>
            <a:r>
              <a:rPr lang="it-IT" dirty="0"/>
              <a:t>RISULTATI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796348-123B-4F41-9E8E-3B5329376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01555"/>
            <a:ext cx="4767470" cy="36342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b="1" dirty="0"/>
              <a:t>1. profit    sale    game  share   </a:t>
            </a:r>
            <a:r>
              <a:rPr lang="it-IT" b="1" dirty="0" err="1"/>
              <a:t>quarter</a:t>
            </a:r>
            <a:r>
              <a:rPr lang="it-IT" b="1" dirty="0"/>
              <a:t>   </a:t>
            </a:r>
            <a:r>
              <a:rPr lang="it-IT" b="1" dirty="0" err="1"/>
              <a:t>earn</a:t>
            </a:r>
            <a:endParaRPr lang="it-IT" b="1" dirty="0"/>
          </a:p>
          <a:p>
            <a:pPr marL="0" indent="0">
              <a:buNone/>
            </a:pPr>
            <a:r>
              <a:rPr lang="it-IT" dirty="0"/>
              <a:t>    2.52    1.45    1.31      1.16    0.97        0.91</a:t>
            </a:r>
          </a:p>
          <a:p>
            <a:pPr marL="0" indent="0">
              <a:buNone/>
            </a:pPr>
            <a:r>
              <a:rPr lang="it-IT" b="1" dirty="0"/>
              <a:t>2. deficit   </a:t>
            </a:r>
            <a:r>
              <a:rPr lang="it-IT" b="1" dirty="0" err="1"/>
              <a:t>dollar</a:t>
            </a:r>
            <a:r>
              <a:rPr lang="it-IT" b="1" dirty="0"/>
              <a:t>   crude   budget   </a:t>
            </a:r>
            <a:r>
              <a:rPr lang="it-IT" b="1" dirty="0" err="1"/>
              <a:t>bush</a:t>
            </a:r>
            <a:endParaRPr lang="it-IT" b="1" dirty="0"/>
          </a:p>
          <a:p>
            <a:pPr marL="0" indent="0">
              <a:buNone/>
            </a:pPr>
            <a:r>
              <a:rPr lang="it-IT" dirty="0"/>
              <a:t>    2.02        2.01     1.46     1.27        1.12</a:t>
            </a:r>
          </a:p>
          <a:p>
            <a:pPr marL="0" indent="0">
              <a:buNone/>
            </a:pPr>
            <a:r>
              <a:rPr lang="it-IT" b="1" dirty="0"/>
              <a:t>3. </a:t>
            </a:r>
            <a:r>
              <a:rPr lang="it-IT" b="1" dirty="0" err="1"/>
              <a:t>Yukos</a:t>
            </a:r>
            <a:r>
              <a:rPr lang="it-IT" b="1" dirty="0"/>
              <a:t>     Russia   Gazprom   court   </a:t>
            </a:r>
            <a:r>
              <a:rPr lang="it-IT" b="1" dirty="0" err="1"/>
              <a:t>Yugansk</a:t>
            </a:r>
            <a:r>
              <a:rPr lang="it-IT" b="1" dirty="0"/>
              <a:t>   </a:t>
            </a:r>
            <a:r>
              <a:rPr lang="it-IT" b="1" dirty="0" err="1"/>
              <a:t>Rosneft</a:t>
            </a:r>
            <a:endParaRPr lang="it-IT" b="1" dirty="0"/>
          </a:p>
          <a:p>
            <a:pPr marL="0" indent="0">
              <a:buNone/>
            </a:pPr>
            <a:r>
              <a:rPr lang="it-IT" dirty="0"/>
              <a:t>     3.97       3.45      1.76            1.68     1.51         1.43</a:t>
            </a:r>
          </a:p>
          <a:p>
            <a:pPr marL="0" indent="0">
              <a:buNone/>
            </a:pPr>
            <a:r>
              <a:rPr lang="it-IT" b="1" dirty="0"/>
              <a:t>4. Fiat    </a:t>
            </a:r>
            <a:r>
              <a:rPr lang="it-IT" b="1" dirty="0" err="1"/>
              <a:t>italian</a:t>
            </a:r>
            <a:r>
              <a:rPr lang="it-IT" b="1" dirty="0"/>
              <a:t>   Romeo   Alfa    </a:t>
            </a:r>
            <a:r>
              <a:rPr lang="it-IT" b="1" dirty="0" err="1"/>
              <a:t>engine</a:t>
            </a:r>
            <a:r>
              <a:rPr lang="it-IT" b="1" dirty="0"/>
              <a:t>   </a:t>
            </a:r>
            <a:r>
              <a:rPr lang="it-IT" b="1" dirty="0" err="1"/>
              <a:t>Alliance</a:t>
            </a:r>
            <a:r>
              <a:rPr lang="it-IT" b="1" dirty="0"/>
              <a:t>  </a:t>
            </a:r>
          </a:p>
          <a:p>
            <a:pPr marL="0" indent="0">
              <a:buNone/>
            </a:pPr>
            <a:r>
              <a:rPr lang="it-IT" dirty="0"/>
              <a:t>     2.99   0.74      0.55        0.52   0.48       0.45</a:t>
            </a:r>
          </a:p>
          <a:p>
            <a:pPr marL="0" indent="0">
              <a:buNone/>
            </a:pPr>
            <a:r>
              <a:rPr lang="it-IT" b="1" dirty="0"/>
              <a:t>5. </a:t>
            </a:r>
            <a:r>
              <a:rPr lang="it-IT" b="1" dirty="0" err="1"/>
              <a:t>economic</a:t>
            </a:r>
            <a:r>
              <a:rPr lang="it-IT" b="1" dirty="0"/>
              <a:t>   rate   </a:t>
            </a:r>
            <a:r>
              <a:rPr lang="it-IT" b="1" dirty="0" err="1"/>
              <a:t>growth</a:t>
            </a:r>
            <a:r>
              <a:rPr lang="it-IT" b="1" dirty="0"/>
              <a:t>   house   figure   </a:t>
            </a:r>
            <a:r>
              <a:rPr lang="it-IT" b="1" dirty="0" err="1"/>
              <a:t>manufacture</a:t>
            </a:r>
            <a:endParaRPr lang="it-IT" b="1" dirty="0"/>
          </a:p>
          <a:p>
            <a:pPr marL="0" indent="0">
              <a:buNone/>
            </a:pPr>
            <a:r>
              <a:rPr lang="it-IT" dirty="0"/>
              <a:t>     3.01             2.99   2.22        1.76      1.76      1.62</a:t>
            </a:r>
          </a:p>
          <a:p>
            <a:pPr marL="0" indent="0">
              <a:buNone/>
            </a:pPr>
            <a:r>
              <a:rPr lang="it-IT" b="1" dirty="0"/>
              <a:t>6.  China    </a:t>
            </a:r>
            <a:r>
              <a:rPr lang="it-IT" b="1" dirty="0" err="1"/>
              <a:t>bank</a:t>
            </a:r>
            <a:r>
              <a:rPr lang="it-IT" b="1" dirty="0"/>
              <a:t>     Rover   Yuan   </a:t>
            </a:r>
            <a:r>
              <a:rPr lang="it-IT" b="1" dirty="0" err="1"/>
              <a:t>project</a:t>
            </a:r>
            <a:r>
              <a:rPr lang="it-IT" b="1" dirty="0"/>
              <a:t>   </a:t>
            </a:r>
            <a:r>
              <a:rPr lang="it-IT" b="1" dirty="0" err="1"/>
              <a:t>foreign</a:t>
            </a:r>
            <a:endParaRPr lang="it-IT" b="1" dirty="0"/>
          </a:p>
          <a:p>
            <a:pPr marL="0" indent="0">
              <a:buNone/>
            </a:pPr>
            <a:r>
              <a:rPr lang="it-IT" dirty="0"/>
              <a:t>      2.93     2.61        0.96     0.80    0.71       0.70</a:t>
            </a:r>
          </a:p>
          <a:p>
            <a:pPr marL="514350" indent="-514350">
              <a:buAutoNum type="arabicPeriod" startAt="9"/>
            </a:pPr>
            <a:endParaRPr lang="it-IT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CC93D94-83A7-4AD6-BC5E-A5D7663227EF}"/>
              </a:ext>
            </a:extLst>
          </p:cNvPr>
          <p:cNvSpPr txBox="1"/>
          <p:nvPr/>
        </p:nvSpPr>
        <p:spPr>
          <a:xfrm>
            <a:off x="6096000" y="1401555"/>
            <a:ext cx="597673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7. </a:t>
            </a:r>
            <a:r>
              <a:rPr lang="it-IT" sz="1500" b="1" dirty="0"/>
              <a:t> </a:t>
            </a:r>
            <a:r>
              <a:rPr lang="it-IT" sz="1500" b="1" dirty="0" err="1"/>
              <a:t>countries</a:t>
            </a:r>
            <a:r>
              <a:rPr lang="it-IT" sz="1500" b="1" dirty="0"/>
              <a:t>    </a:t>
            </a:r>
            <a:r>
              <a:rPr lang="it-IT" sz="1500" b="1" dirty="0" err="1"/>
              <a:t>drug</a:t>
            </a:r>
            <a:r>
              <a:rPr lang="it-IT" sz="1500" b="1" dirty="0"/>
              <a:t>    </a:t>
            </a:r>
            <a:r>
              <a:rPr lang="it-IT" sz="1500" b="1" dirty="0" err="1"/>
              <a:t>people</a:t>
            </a:r>
            <a:r>
              <a:rPr lang="it-IT" sz="1500" b="1" dirty="0"/>
              <a:t>   Indonesia   </a:t>
            </a:r>
            <a:r>
              <a:rPr lang="it-IT" sz="1500" b="1" dirty="0" err="1"/>
              <a:t>economic</a:t>
            </a:r>
            <a:r>
              <a:rPr lang="it-IT" sz="1500" b="1" dirty="0"/>
              <a:t>   </a:t>
            </a:r>
            <a:r>
              <a:rPr lang="it-IT" sz="1500" b="1" dirty="0" err="1"/>
              <a:t>disaster</a:t>
            </a:r>
            <a:r>
              <a:rPr lang="it-IT" sz="1500" b="1" dirty="0"/>
              <a:t> </a:t>
            </a:r>
          </a:p>
          <a:p>
            <a:r>
              <a:rPr lang="it-IT" sz="1500" dirty="0"/>
              <a:t>      1.09              0.93    0.93        0.84              0.79            0.78</a:t>
            </a:r>
          </a:p>
          <a:p>
            <a:r>
              <a:rPr lang="it-IT" sz="1500" b="1" dirty="0"/>
              <a:t>8.  </a:t>
            </a:r>
            <a:r>
              <a:rPr lang="it-IT" sz="1500" b="1" dirty="0" err="1"/>
              <a:t>airline</a:t>
            </a:r>
            <a:r>
              <a:rPr lang="it-IT" sz="1500" b="1" dirty="0"/>
              <a:t>   India   </a:t>
            </a:r>
            <a:r>
              <a:rPr lang="it-IT" sz="1500" b="1" dirty="0" err="1"/>
              <a:t>flight</a:t>
            </a:r>
            <a:r>
              <a:rPr lang="it-IT" sz="1500" b="1" dirty="0"/>
              <a:t>   </a:t>
            </a:r>
            <a:r>
              <a:rPr lang="it-IT" sz="1500" b="1" dirty="0" err="1"/>
              <a:t>plane</a:t>
            </a:r>
            <a:r>
              <a:rPr lang="it-IT" sz="1500" b="1" dirty="0"/>
              <a:t>   </a:t>
            </a:r>
            <a:r>
              <a:rPr lang="it-IT" sz="1500" b="1" dirty="0" err="1"/>
              <a:t>carrier</a:t>
            </a:r>
            <a:r>
              <a:rPr lang="it-IT" sz="1500" b="1" dirty="0"/>
              <a:t>   </a:t>
            </a:r>
            <a:r>
              <a:rPr lang="it-IT" sz="1500" b="1" dirty="0" err="1"/>
              <a:t>Quantas</a:t>
            </a:r>
            <a:endParaRPr lang="it-IT" sz="1500" b="1" dirty="0"/>
          </a:p>
          <a:p>
            <a:r>
              <a:rPr lang="it-IT" sz="1500" dirty="0"/>
              <a:t>     3.59       1.77     1.28      1.12    1,11       0.99</a:t>
            </a:r>
          </a:p>
          <a:p>
            <a:r>
              <a:rPr lang="it-IT" sz="1500" b="1" dirty="0"/>
              <a:t>9.  </a:t>
            </a:r>
            <a:r>
              <a:rPr lang="it-IT" sz="1500" b="1" dirty="0" err="1"/>
              <a:t>retail</a:t>
            </a:r>
            <a:r>
              <a:rPr lang="it-IT" sz="1500" b="1" dirty="0"/>
              <a:t>   sale     store   </a:t>
            </a:r>
            <a:r>
              <a:rPr lang="it-IT" sz="1500" b="1" dirty="0" err="1"/>
              <a:t>mart</a:t>
            </a:r>
            <a:r>
              <a:rPr lang="it-IT" sz="1500" b="1" dirty="0"/>
              <a:t>   card     </a:t>
            </a:r>
            <a:r>
              <a:rPr lang="it-IT" sz="1500" b="1" dirty="0" err="1"/>
              <a:t>christmas</a:t>
            </a:r>
            <a:endParaRPr lang="it-IT" sz="1500" b="1" dirty="0"/>
          </a:p>
          <a:p>
            <a:r>
              <a:rPr lang="it-IT" sz="1500" b="1" dirty="0"/>
              <a:t>     </a:t>
            </a:r>
            <a:r>
              <a:rPr lang="it-IT" sz="1500" dirty="0"/>
              <a:t>1.76       1.65    1.62     0.89     0.82     0.78   </a:t>
            </a:r>
          </a:p>
          <a:p>
            <a:pPr marL="342900" indent="-342900">
              <a:buAutoNum type="arabicPeriod" startAt="10"/>
            </a:pPr>
            <a:r>
              <a:rPr lang="it-IT" sz="1500" b="1" dirty="0" err="1"/>
              <a:t>Ebbers</a:t>
            </a:r>
            <a:r>
              <a:rPr lang="it-IT" sz="1500" b="1" dirty="0"/>
              <a:t>   </a:t>
            </a:r>
            <a:r>
              <a:rPr lang="it-IT" sz="1500" b="1" dirty="0" err="1"/>
              <a:t>Worldcom</a:t>
            </a:r>
            <a:r>
              <a:rPr lang="it-IT" sz="1500" b="1" dirty="0"/>
              <a:t>   Sullivan   </a:t>
            </a:r>
            <a:r>
              <a:rPr lang="it-IT" sz="1500" b="1" dirty="0" err="1"/>
              <a:t>fraud</a:t>
            </a:r>
            <a:r>
              <a:rPr lang="it-IT" sz="1500" b="1" dirty="0"/>
              <a:t>   </a:t>
            </a:r>
            <a:r>
              <a:rPr lang="it-IT" sz="1500" b="1" dirty="0" err="1"/>
              <a:t>Verizon</a:t>
            </a:r>
            <a:r>
              <a:rPr lang="it-IT" sz="1500" b="1" dirty="0"/>
              <a:t>   </a:t>
            </a:r>
            <a:r>
              <a:rPr lang="it-IT" sz="1500" b="1" dirty="0" err="1"/>
              <a:t>Qwest</a:t>
            </a:r>
            <a:endParaRPr lang="it-IT" sz="1500" b="1" dirty="0"/>
          </a:p>
          <a:p>
            <a:r>
              <a:rPr lang="it-IT" sz="1500" b="1" dirty="0"/>
              <a:t>       </a:t>
            </a:r>
            <a:r>
              <a:rPr lang="it-IT" sz="1500" dirty="0"/>
              <a:t>2.16        2.00              1.29         1.22     0.80         0.75</a:t>
            </a:r>
          </a:p>
          <a:p>
            <a:r>
              <a:rPr lang="it-IT" sz="1500" b="1" dirty="0"/>
              <a:t>11.  </a:t>
            </a:r>
            <a:r>
              <a:rPr lang="it-IT" sz="1500" b="1" dirty="0" err="1"/>
              <a:t>insurance</a:t>
            </a:r>
            <a:r>
              <a:rPr lang="it-IT" sz="1500" b="1" dirty="0"/>
              <a:t>   </a:t>
            </a:r>
            <a:r>
              <a:rPr lang="it-IT" sz="1500" b="1" dirty="0" err="1"/>
              <a:t>Marsh</a:t>
            </a:r>
            <a:r>
              <a:rPr lang="it-IT" sz="1500" b="1" dirty="0"/>
              <a:t>   </a:t>
            </a:r>
            <a:r>
              <a:rPr lang="it-IT" sz="1500" b="1" dirty="0" err="1"/>
              <a:t>Spitzer</a:t>
            </a:r>
            <a:r>
              <a:rPr lang="it-IT" sz="1500" b="1" dirty="0"/>
              <a:t>   Citigroup   </a:t>
            </a:r>
            <a:r>
              <a:rPr lang="it-IT" sz="1500" b="1" dirty="0" err="1"/>
              <a:t>pension</a:t>
            </a:r>
            <a:r>
              <a:rPr lang="it-IT" sz="1500" b="1" dirty="0"/>
              <a:t>   broker</a:t>
            </a:r>
          </a:p>
          <a:p>
            <a:r>
              <a:rPr lang="it-IT" sz="1500" b="1" dirty="0"/>
              <a:t>        </a:t>
            </a:r>
            <a:r>
              <a:rPr lang="it-IT" sz="1500" dirty="0"/>
              <a:t>1.73            1.61        0.75        0.60            0.60         0.53</a:t>
            </a:r>
          </a:p>
          <a:p>
            <a:pPr marL="342900" indent="-342900">
              <a:buAutoNum type="arabicPeriod" startAt="12"/>
            </a:pPr>
            <a:r>
              <a:rPr lang="it-IT" sz="1500" b="1" dirty="0" err="1"/>
              <a:t>B</a:t>
            </a:r>
            <a:r>
              <a:rPr lang="it-IT" sz="1600" dirty="0" err="1"/>
              <a:t>ö</a:t>
            </a:r>
            <a:r>
              <a:rPr lang="it-IT" sz="1500" b="1" dirty="0" err="1"/>
              <a:t>rse</a:t>
            </a:r>
            <a:r>
              <a:rPr lang="it-IT" sz="1500" b="1" dirty="0"/>
              <a:t>   </a:t>
            </a:r>
            <a:r>
              <a:rPr lang="it-IT" sz="1500" b="1" dirty="0" err="1"/>
              <a:t>deutsche</a:t>
            </a:r>
            <a:r>
              <a:rPr lang="it-IT" sz="1500" b="1" dirty="0"/>
              <a:t>  </a:t>
            </a:r>
            <a:r>
              <a:rPr lang="it-IT" sz="1500" b="1" dirty="0" err="1"/>
              <a:t>Euronext</a:t>
            </a:r>
            <a:r>
              <a:rPr lang="it-IT" sz="1500" b="1" dirty="0"/>
              <a:t>  </a:t>
            </a:r>
            <a:r>
              <a:rPr lang="it-IT" sz="1500" b="1" dirty="0" err="1"/>
              <a:t>Fosters</a:t>
            </a:r>
            <a:r>
              <a:rPr lang="it-IT" sz="1500" b="1" dirty="0"/>
              <a:t>   </a:t>
            </a:r>
            <a:r>
              <a:rPr lang="it-IT" sz="1500" b="1" dirty="0" err="1"/>
              <a:t>takeover</a:t>
            </a:r>
            <a:r>
              <a:rPr lang="it-IT" sz="1500" b="1" dirty="0"/>
              <a:t>   </a:t>
            </a:r>
            <a:r>
              <a:rPr lang="it-IT" sz="1500" b="1" dirty="0" err="1"/>
              <a:t>London</a:t>
            </a:r>
            <a:endParaRPr lang="it-IT" sz="1500" b="1" dirty="0"/>
          </a:p>
          <a:p>
            <a:r>
              <a:rPr lang="it-IT" sz="1500" dirty="0"/>
              <a:t>      2.15         1.83            1.21          1.07        0.87           0.79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645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43A2E6-E22C-4CC3-9480-6CFB0CD8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COSTRUZIONE MANUALE DEL BENCHMARK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EB9F8-3F9E-4FB0-9E80-D3A60AA91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dirty="0"/>
              <a:t>Selezione manuale delle parole maggiormente identificative di ogni gruppo:</a:t>
            </a:r>
          </a:p>
          <a:p>
            <a:pPr marL="514350" indent="-514350">
              <a:buAutoNum type="arabicParenR"/>
            </a:pPr>
            <a:r>
              <a:rPr lang="it-IT" dirty="0"/>
              <a:t>profit, sale, game, share, </a:t>
            </a:r>
            <a:r>
              <a:rPr lang="it-IT" dirty="0" err="1"/>
              <a:t>earn</a:t>
            </a:r>
            <a:r>
              <a:rPr lang="it-IT" dirty="0"/>
              <a:t>;</a:t>
            </a:r>
          </a:p>
          <a:p>
            <a:pPr marL="514350" indent="-514350">
              <a:buAutoNum type="arabicParenR"/>
            </a:pPr>
            <a:r>
              <a:rPr lang="it-IT" dirty="0" err="1"/>
              <a:t>dollar</a:t>
            </a:r>
            <a:r>
              <a:rPr lang="it-IT" dirty="0"/>
              <a:t>, crude, deficit, Bush, </a:t>
            </a:r>
            <a:r>
              <a:rPr lang="it-IT" dirty="0" err="1"/>
              <a:t>barrel</a:t>
            </a:r>
            <a:r>
              <a:rPr lang="it-IT" dirty="0"/>
              <a:t>;</a:t>
            </a:r>
          </a:p>
          <a:p>
            <a:pPr marL="514350" indent="-514350">
              <a:buAutoNum type="arabicParenR"/>
            </a:pPr>
            <a:r>
              <a:rPr lang="it-IT" dirty="0" err="1"/>
              <a:t>Yukos</a:t>
            </a:r>
            <a:r>
              <a:rPr lang="it-IT" dirty="0"/>
              <a:t>, Russia, Gazprom, court, </a:t>
            </a:r>
            <a:r>
              <a:rPr lang="it-IT" dirty="0" err="1"/>
              <a:t>auction</a:t>
            </a:r>
            <a:r>
              <a:rPr lang="it-IT" dirty="0"/>
              <a:t>;</a:t>
            </a:r>
          </a:p>
          <a:p>
            <a:pPr marL="514350" indent="-514350">
              <a:buAutoNum type="arabicParenR"/>
            </a:pPr>
            <a:r>
              <a:rPr lang="it-IT" dirty="0"/>
              <a:t>fiat, </a:t>
            </a:r>
            <a:r>
              <a:rPr lang="it-IT" dirty="0" err="1"/>
              <a:t>Italy</a:t>
            </a:r>
            <a:r>
              <a:rPr lang="it-IT" dirty="0"/>
              <a:t>, Saab, Opel, </a:t>
            </a:r>
            <a:r>
              <a:rPr lang="it-IT" dirty="0" err="1"/>
              <a:t>motor</a:t>
            </a:r>
            <a:r>
              <a:rPr lang="it-IT" dirty="0"/>
              <a:t>;</a:t>
            </a:r>
          </a:p>
          <a:p>
            <a:pPr marL="514350" indent="-514350">
              <a:buAutoNum type="arabicParenR"/>
            </a:pPr>
            <a:r>
              <a:rPr lang="it-IT" dirty="0"/>
              <a:t>economy, </a:t>
            </a:r>
            <a:r>
              <a:rPr lang="it-IT" dirty="0" err="1"/>
              <a:t>growth</a:t>
            </a:r>
            <a:r>
              <a:rPr lang="it-IT" dirty="0"/>
              <a:t>, house, </a:t>
            </a:r>
            <a:r>
              <a:rPr lang="it-IT" dirty="0" err="1"/>
              <a:t>unemployed</a:t>
            </a:r>
            <a:r>
              <a:rPr lang="it-IT" dirty="0"/>
              <a:t>, </a:t>
            </a:r>
            <a:r>
              <a:rPr lang="it-IT" dirty="0" err="1"/>
              <a:t>inflation</a:t>
            </a:r>
            <a:r>
              <a:rPr lang="it-IT" dirty="0"/>
              <a:t>;</a:t>
            </a:r>
          </a:p>
          <a:p>
            <a:pPr marL="514350" indent="-514350">
              <a:buAutoNum type="arabicParenR"/>
            </a:pPr>
            <a:r>
              <a:rPr lang="it-IT" dirty="0"/>
              <a:t>China, yuan, Japan, </a:t>
            </a:r>
            <a:r>
              <a:rPr lang="it-IT" dirty="0" err="1"/>
              <a:t>Israel</a:t>
            </a:r>
            <a:r>
              <a:rPr lang="it-IT" dirty="0"/>
              <a:t>, Islam;</a:t>
            </a:r>
          </a:p>
          <a:p>
            <a:pPr marL="514350" indent="-514350">
              <a:buAutoNum type="arabicParenR"/>
            </a:pPr>
            <a:r>
              <a:rPr lang="it-IT" dirty="0"/>
              <a:t>Lanka, </a:t>
            </a:r>
            <a:r>
              <a:rPr lang="it-IT" dirty="0" err="1"/>
              <a:t>disaster</a:t>
            </a:r>
            <a:r>
              <a:rPr lang="it-IT" dirty="0"/>
              <a:t>, </a:t>
            </a:r>
            <a:r>
              <a:rPr lang="it-IT" dirty="0" err="1"/>
              <a:t>people</a:t>
            </a:r>
            <a:r>
              <a:rPr lang="it-IT" dirty="0"/>
              <a:t>, Indonesia, tsunami;</a:t>
            </a:r>
          </a:p>
          <a:p>
            <a:pPr marL="514350" indent="-514350">
              <a:buAutoNum type="arabicParenR"/>
            </a:pPr>
            <a:r>
              <a:rPr lang="it-IT" dirty="0" err="1"/>
              <a:t>airline</a:t>
            </a:r>
            <a:r>
              <a:rPr lang="it-IT" dirty="0"/>
              <a:t>, India, </a:t>
            </a:r>
            <a:r>
              <a:rPr lang="it-IT" dirty="0" err="1"/>
              <a:t>Qantas</a:t>
            </a:r>
            <a:r>
              <a:rPr lang="it-IT" dirty="0"/>
              <a:t>, Airbus, Lufthansa;</a:t>
            </a:r>
          </a:p>
          <a:p>
            <a:pPr marL="514350" indent="-514350">
              <a:buAutoNum type="arabicParenR"/>
            </a:pPr>
            <a:r>
              <a:rPr lang="it-IT" dirty="0" err="1"/>
              <a:t>Börse</a:t>
            </a:r>
            <a:r>
              <a:rPr lang="it-IT" dirty="0"/>
              <a:t>, </a:t>
            </a:r>
            <a:r>
              <a:rPr lang="it-IT" dirty="0" err="1"/>
              <a:t>deutsche</a:t>
            </a:r>
            <a:r>
              <a:rPr lang="it-IT" dirty="0"/>
              <a:t>, </a:t>
            </a:r>
            <a:r>
              <a:rPr lang="it-IT" dirty="0" err="1"/>
              <a:t>Euronext</a:t>
            </a:r>
            <a:r>
              <a:rPr lang="it-IT" dirty="0"/>
              <a:t>, </a:t>
            </a:r>
            <a:r>
              <a:rPr lang="it-IT" dirty="0" err="1"/>
              <a:t>takeover</a:t>
            </a:r>
            <a:r>
              <a:rPr lang="it-IT" dirty="0"/>
              <a:t>, </a:t>
            </a:r>
            <a:r>
              <a:rPr lang="it-IT" dirty="0" err="1"/>
              <a:t>shareholder</a:t>
            </a:r>
            <a:r>
              <a:rPr lang="it-IT" dirty="0"/>
              <a:t>;</a:t>
            </a:r>
          </a:p>
          <a:p>
            <a:pPr marL="514350" indent="-514350">
              <a:buAutoNum type="arabicParenR"/>
            </a:pPr>
            <a:r>
              <a:rPr lang="it-IT" dirty="0" err="1"/>
              <a:t>retail</a:t>
            </a:r>
            <a:r>
              <a:rPr lang="it-IT" dirty="0"/>
              <a:t>, sale, store, </a:t>
            </a:r>
            <a:r>
              <a:rPr lang="it-IT" dirty="0" err="1"/>
              <a:t>christmas</a:t>
            </a:r>
            <a:r>
              <a:rPr lang="it-IT" dirty="0"/>
              <a:t>, Lvmh;</a:t>
            </a:r>
          </a:p>
          <a:p>
            <a:pPr marL="514350" indent="-514350">
              <a:buAutoNum type="arabicParenR"/>
            </a:pPr>
            <a:r>
              <a:rPr lang="it-IT" dirty="0" err="1"/>
              <a:t>Ebbers</a:t>
            </a:r>
            <a:r>
              <a:rPr lang="it-IT" dirty="0"/>
              <a:t>, </a:t>
            </a:r>
            <a:r>
              <a:rPr lang="it-IT" dirty="0" err="1"/>
              <a:t>fraud</a:t>
            </a:r>
            <a:r>
              <a:rPr lang="it-IT" dirty="0"/>
              <a:t>, </a:t>
            </a:r>
            <a:r>
              <a:rPr lang="it-IT" dirty="0" err="1"/>
              <a:t>Verizon</a:t>
            </a:r>
            <a:r>
              <a:rPr lang="it-IT" dirty="0"/>
              <a:t>, </a:t>
            </a:r>
            <a:r>
              <a:rPr lang="it-IT" dirty="0" err="1"/>
              <a:t>Qwest</a:t>
            </a:r>
            <a:r>
              <a:rPr lang="it-IT" dirty="0"/>
              <a:t>, </a:t>
            </a:r>
            <a:r>
              <a:rPr lang="it-IT" dirty="0" err="1"/>
              <a:t>lawyer</a:t>
            </a:r>
            <a:r>
              <a:rPr lang="it-IT" dirty="0"/>
              <a:t>;</a:t>
            </a:r>
          </a:p>
          <a:p>
            <a:pPr marL="514350" indent="-514350">
              <a:buAutoNum type="arabicParenR"/>
            </a:pPr>
            <a:r>
              <a:rPr lang="it-IT" dirty="0" err="1"/>
              <a:t>insurance</a:t>
            </a:r>
            <a:r>
              <a:rPr lang="it-IT" dirty="0"/>
              <a:t>, </a:t>
            </a:r>
            <a:r>
              <a:rPr lang="it-IT" dirty="0" err="1"/>
              <a:t>Marsh</a:t>
            </a:r>
            <a:r>
              <a:rPr lang="it-IT" dirty="0"/>
              <a:t>, </a:t>
            </a:r>
            <a:r>
              <a:rPr lang="it-IT" dirty="0" err="1"/>
              <a:t>pension</a:t>
            </a:r>
            <a:r>
              <a:rPr lang="it-IT" dirty="0"/>
              <a:t>, </a:t>
            </a:r>
            <a:r>
              <a:rPr lang="it-IT" dirty="0" err="1"/>
              <a:t>investigation</a:t>
            </a:r>
            <a:r>
              <a:rPr lang="it-IT" dirty="0"/>
              <a:t>, </a:t>
            </a:r>
            <a:r>
              <a:rPr lang="it-IT" dirty="0" err="1"/>
              <a:t>plead</a:t>
            </a:r>
            <a:r>
              <a:rPr lang="it-IT" dirty="0"/>
              <a:t>.</a:t>
            </a:r>
          </a:p>
          <a:p>
            <a:pPr marL="514350" indent="-514350">
              <a:buAutoNum type="arabicParenR"/>
            </a:pPr>
            <a:endParaRPr lang="it-IT" dirty="0"/>
          </a:p>
          <a:p>
            <a:pPr marL="514350" indent="-514350">
              <a:buAutoNum type="arabicParenR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9058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050A9D-375A-4EB3-97C3-BB112A7BC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SELEZIONE AUTOMATIZZATA DEI TOPICS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BCD1EC-FDF4-424D-913A-37B4DDFD9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Applicazione del modello </a:t>
            </a:r>
            <a:r>
              <a:rPr lang="it-IT" dirty="0" err="1"/>
              <a:t>Latent</a:t>
            </a:r>
            <a:r>
              <a:rPr lang="it-IT" dirty="0"/>
              <a:t> </a:t>
            </a:r>
            <a:r>
              <a:rPr lang="it-IT" dirty="0" err="1"/>
              <a:t>Dirichlet</a:t>
            </a:r>
            <a:r>
              <a:rPr lang="it-IT" dirty="0"/>
              <a:t> </a:t>
            </a:r>
            <a:r>
              <a:rPr lang="it-IT" dirty="0" err="1"/>
              <a:t>Allocation</a:t>
            </a:r>
            <a:r>
              <a:rPr lang="it-IT" dirty="0"/>
              <a:t> (LDA) al corpus di testi;</a:t>
            </a:r>
          </a:p>
          <a:p>
            <a:r>
              <a:rPr lang="it-IT" dirty="0"/>
              <a:t>selezione dei primi 5 termini per percentuale di appartenenza ai </a:t>
            </a:r>
            <a:r>
              <a:rPr lang="it-IT" dirty="0" err="1"/>
              <a:t>topics</a:t>
            </a:r>
            <a:r>
              <a:rPr lang="it-IT" dirty="0"/>
              <a:t> per ognuno dei 12;</a:t>
            </a:r>
          </a:p>
        </p:txBody>
      </p:sp>
    </p:spTree>
    <p:extLst>
      <p:ext uri="{BB962C8B-B14F-4D97-AF65-F5344CB8AC3E}">
        <p14:creationId xmlns:p14="http://schemas.microsoft.com/office/powerpoint/2010/main" val="297950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DD7025-EAE2-4A15-81C9-A0C54FE8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TOPICS SELEZIONATI AUTOMATICAMENTE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4F0052-1EE1-4C92-8D70-E12A9DE61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AutoNum type="arabicParenR"/>
            </a:pPr>
            <a:r>
              <a:rPr lang="it-IT" dirty="0" err="1"/>
              <a:t>dollar</a:t>
            </a:r>
            <a:r>
              <a:rPr lang="it-IT" dirty="0"/>
              <a:t>, deficit, euro, budget, trade;</a:t>
            </a:r>
          </a:p>
          <a:p>
            <a:pPr marL="514350" indent="-514350">
              <a:buAutoNum type="arabicParenR"/>
            </a:pPr>
            <a:r>
              <a:rPr lang="it-IT" dirty="0" err="1"/>
              <a:t>bank</a:t>
            </a:r>
            <a:r>
              <a:rPr lang="it-IT" dirty="0"/>
              <a:t>, companies, </a:t>
            </a:r>
            <a:r>
              <a:rPr lang="it-IT" dirty="0" err="1"/>
              <a:t>firm</a:t>
            </a:r>
            <a:r>
              <a:rPr lang="it-IT" dirty="0"/>
              <a:t>, deal, </a:t>
            </a:r>
            <a:r>
              <a:rPr lang="it-IT" dirty="0" err="1"/>
              <a:t>financial</a:t>
            </a:r>
            <a:r>
              <a:rPr lang="it-IT" dirty="0"/>
              <a:t>;</a:t>
            </a:r>
          </a:p>
          <a:p>
            <a:pPr marL="514350" indent="-514350">
              <a:buAutoNum type="arabicParenR"/>
            </a:pPr>
            <a:r>
              <a:rPr lang="it-IT" dirty="0"/>
              <a:t>companies, </a:t>
            </a:r>
            <a:r>
              <a:rPr lang="it-IT" dirty="0" err="1"/>
              <a:t>firm</a:t>
            </a:r>
            <a:r>
              <a:rPr lang="it-IT" dirty="0"/>
              <a:t>, </a:t>
            </a:r>
            <a:r>
              <a:rPr lang="it-IT" dirty="0" err="1"/>
              <a:t>Worldcom</a:t>
            </a:r>
            <a:r>
              <a:rPr lang="it-IT" dirty="0"/>
              <a:t>, </a:t>
            </a:r>
            <a:r>
              <a:rPr lang="it-IT" dirty="0" err="1"/>
              <a:t>Ebbers</a:t>
            </a:r>
            <a:r>
              <a:rPr lang="it-IT" dirty="0"/>
              <a:t>, </a:t>
            </a:r>
            <a:r>
              <a:rPr lang="it-IT" dirty="0" err="1"/>
              <a:t>telecom</a:t>
            </a:r>
            <a:r>
              <a:rPr lang="it-IT" dirty="0"/>
              <a:t>;</a:t>
            </a:r>
          </a:p>
          <a:p>
            <a:pPr marL="514350" indent="-514350">
              <a:buAutoNum type="arabicParenR"/>
            </a:pPr>
            <a:r>
              <a:rPr lang="it-IT" dirty="0"/>
              <a:t>Russia, </a:t>
            </a:r>
            <a:r>
              <a:rPr lang="it-IT" dirty="0" err="1"/>
              <a:t>Yukos</a:t>
            </a:r>
            <a:r>
              <a:rPr lang="it-IT" dirty="0"/>
              <a:t>, court, companies, </a:t>
            </a:r>
            <a:r>
              <a:rPr lang="it-IT" dirty="0" err="1"/>
              <a:t>firm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5) </a:t>
            </a:r>
            <a:r>
              <a:rPr lang="it-IT" dirty="0" err="1"/>
              <a:t>airline</a:t>
            </a:r>
            <a:r>
              <a:rPr lang="it-IT" dirty="0"/>
              <a:t>, cost, report, </a:t>
            </a:r>
            <a:r>
              <a:rPr lang="it-IT" dirty="0" err="1"/>
              <a:t>fuel</a:t>
            </a:r>
            <a:r>
              <a:rPr lang="it-IT" dirty="0"/>
              <a:t>, India;</a:t>
            </a:r>
          </a:p>
          <a:p>
            <a:pPr marL="514350" indent="-514350">
              <a:buAutoNum type="arabicParenR" startAt="6"/>
            </a:pPr>
            <a:r>
              <a:rPr lang="it-IT" dirty="0" err="1"/>
              <a:t>offer</a:t>
            </a:r>
            <a:r>
              <a:rPr lang="it-IT" dirty="0"/>
              <a:t>, </a:t>
            </a:r>
            <a:r>
              <a:rPr lang="it-IT" dirty="0" err="1"/>
              <a:t>deutsche</a:t>
            </a:r>
            <a:r>
              <a:rPr lang="it-IT" dirty="0"/>
              <a:t>, share, </a:t>
            </a:r>
            <a:r>
              <a:rPr lang="it-IT" dirty="0" err="1"/>
              <a:t>Börse</a:t>
            </a:r>
            <a:r>
              <a:rPr lang="it-IT" dirty="0"/>
              <a:t>, </a:t>
            </a:r>
            <a:r>
              <a:rPr lang="it-IT" dirty="0" err="1"/>
              <a:t>London</a:t>
            </a:r>
            <a:r>
              <a:rPr lang="it-IT" dirty="0"/>
              <a:t>;</a:t>
            </a:r>
          </a:p>
          <a:p>
            <a:pPr marL="514350" indent="-514350">
              <a:buAutoNum type="arabicParenR" startAt="6"/>
            </a:pPr>
            <a:r>
              <a:rPr lang="it-IT" dirty="0" err="1"/>
              <a:t>price</a:t>
            </a:r>
            <a:r>
              <a:rPr lang="it-IT" dirty="0"/>
              <a:t>, house, market, China, </a:t>
            </a:r>
            <a:r>
              <a:rPr lang="it-IT" dirty="0" err="1"/>
              <a:t>mortgage</a:t>
            </a:r>
            <a:r>
              <a:rPr lang="it-IT" dirty="0"/>
              <a:t>;</a:t>
            </a:r>
          </a:p>
          <a:p>
            <a:pPr marL="514350" indent="-514350">
              <a:buAutoNum type="arabicParenR" startAt="6"/>
            </a:pPr>
            <a:r>
              <a:rPr lang="it-IT" dirty="0" err="1"/>
              <a:t>economic</a:t>
            </a:r>
            <a:r>
              <a:rPr lang="it-IT" dirty="0"/>
              <a:t>, </a:t>
            </a:r>
            <a:r>
              <a:rPr lang="it-IT" dirty="0" err="1"/>
              <a:t>growth</a:t>
            </a:r>
            <a:r>
              <a:rPr lang="it-IT" dirty="0"/>
              <a:t>, rate, rise, figure;</a:t>
            </a:r>
          </a:p>
          <a:p>
            <a:pPr marL="514350" indent="-514350">
              <a:buAutoNum type="arabicParenR" startAt="6"/>
            </a:pPr>
            <a:r>
              <a:rPr lang="it-IT" dirty="0"/>
              <a:t>club, </a:t>
            </a:r>
            <a:r>
              <a:rPr lang="it-IT" dirty="0" err="1"/>
              <a:t>unit</a:t>
            </a:r>
            <a:r>
              <a:rPr lang="it-IT" dirty="0"/>
              <a:t>, </a:t>
            </a:r>
            <a:r>
              <a:rPr lang="it-IT" dirty="0" err="1"/>
              <a:t>Glazer</a:t>
            </a:r>
            <a:r>
              <a:rPr lang="it-IT" dirty="0"/>
              <a:t>, </a:t>
            </a:r>
            <a:r>
              <a:rPr lang="it-IT" dirty="0" err="1"/>
              <a:t>invest</a:t>
            </a:r>
            <a:r>
              <a:rPr lang="it-IT" dirty="0"/>
              <a:t>, Argentina;</a:t>
            </a:r>
          </a:p>
          <a:p>
            <a:pPr marL="514350" indent="-514350">
              <a:buAutoNum type="arabicParenR" startAt="6"/>
            </a:pPr>
            <a:r>
              <a:rPr lang="it-IT" dirty="0" err="1"/>
              <a:t>economic</a:t>
            </a:r>
            <a:r>
              <a:rPr lang="it-IT" dirty="0"/>
              <a:t>, </a:t>
            </a:r>
            <a:r>
              <a:rPr lang="it-IT" dirty="0" err="1"/>
              <a:t>countries</a:t>
            </a:r>
            <a:r>
              <a:rPr lang="it-IT" dirty="0"/>
              <a:t>, </a:t>
            </a:r>
            <a:r>
              <a:rPr lang="it-IT" dirty="0" err="1"/>
              <a:t>govern</a:t>
            </a:r>
            <a:r>
              <a:rPr lang="it-IT" dirty="0"/>
              <a:t>, world, </a:t>
            </a:r>
            <a:r>
              <a:rPr lang="it-IT" dirty="0" err="1"/>
              <a:t>people</a:t>
            </a:r>
            <a:r>
              <a:rPr lang="it-IT" dirty="0"/>
              <a:t>;</a:t>
            </a:r>
          </a:p>
          <a:p>
            <a:pPr marL="514350" indent="-514350">
              <a:buAutoNum type="arabicParenR" startAt="6"/>
            </a:pPr>
            <a:r>
              <a:rPr lang="it-IT" dirty="0"/>
              <a:t>profit, sale, share, market, companies;</a:t>
            </a:r>
          </a:p>
          <a:p>
            <a:pPr marL="514350" indent="-514350">
              <a:buAutoNum type="arabicParenR" startAt="6"/>
            </a:pPr>
            <a:r>
              <a:rPr lang="it-IT" dirty="0"/>
              <a:t>companies,  </a:t>
            </a:r>
            <a:r>
              <a:rPr lang="it-IT" dirty="0" err="1"/>
              <a:t>drug</a:t>
            </a:r>
            <a:r>
              <a:rPr lang="it-IT" dirty="0"/>
              <a:t>, call, </a:t>
            </a:r>
            <a:r>
              <a:rPr lang="it-IT" dirty="0" err="1"/>
              <a:t>firm</a:t>
            </a:r>
            <a:r>
              <a:rPr lang="it-IT" dirty="0"/>
              <a:t>, </a:t>
            </a:r>
            <a:r>
              <a:rPr lang="it-IT" dirty="0" err="1"/>
              <a:t>customer</a:t>
            </a:r>
            <a:r>
              <a:rPr lang="it-IT" dirty="0"/>
              <a:t>.</a:t>
            </a:r>
          </a:p>
          <a:p>
            <a:pPr marL="514350" indent="-514350">
              <a:buAutoNum type="arabicParenR" startAt="6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1596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6E834-E4A8-43F2-A1BE-3957AABF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CALCOLO DISTANZA SEMANTICA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66AFDFE-7EAD-44AF-8782-FCE7E345B2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7957" y="1825625"/>
                <a:ext cx="10515600" cy="4351338"/>
              </a:xfrm>
            </p:spPr>
            <p:txBody>
              <a:bodyPr/>
              <a:lstStyle/>
              <a:p>
                <a:r>
                  <a:rPr lang="it-IT" dirty="0"/>
                  <a:t>Calcolo distanza semantica, attraverso la </a:t>
                </a:r>
                <a:r>
                  <a:rPr lang="it-IT" dirty="0" err="1"/>
                  <a:t>Normalised</a:t>
                </a:r>
                <a:r>
                  <a:rPr lang="it-IT" dirty="0"/>
                  <a:t> Google </a:t>
                </a:r>
                <a:r>
                  <a:rPr lang="it-IT" dirty="0" err="1"/>
                  <a:t>Distance</a:t>
                </a:r>
                <a:r>
                  <a:rPr lang="it-IT" dirty="0"/>
                  <a:t> (NGD), per ogni gruppo di </a:t>
                </a:r>
                <a:r>
                  <a:rPr lang="it-IT" dirty="0" err="1"/>
                  <a:t>topics</a:t>
                </a:r>
                <a:r>
                  <a:rPr lang="it-IT" dirty="0"/>
                  <a:t>: del benchmark e dell’LDA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/>
                        <m:t>𝑁𝐺𝐷</m:t>
                      </m:r>
                      <m:r>
                        <a:rPr lang="it-IT" i="1"/>
                        <m:t>(</m:t>
                      </m:r>
                      <m:r>
                        <a:rPr lang="it-IT" i="1"/>
                        <m:t>𝑥</m:t>
                      </m:r>
                      <m:r>
                        <a:rPr lang="it-IT" i="1"/>
                        <m:t>,</m:t>
                      </m:r>
                      <m:r>
                        <a:rPr lang="it-IT" i="1"/>
                        <m:t>𝑦</m:t>
                      </m:r>
                      <m:r>
                        <a:rPr lang="it-IT" i="1"/>
                        <m:t>)=</m:t>
                      </m:r>
                      <m:f>
                        <m:fPr>
                          <m:ctrlPr>
                            <a:rPr lang="it-IT" i="1"/>
                          </m:ctrlPr>
                        </m:fPr>
                        <m:num>
                          <m:func>
                            <m:funcPr>
                              <m:ctrlPr>
                                <a:rPr lang="it-IT" i="1"/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/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i="1"/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it-IT" i="1"/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/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it-IT" i="1"/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it-IT" i="1"/>
                                          </m:ctrlPr>
                                        </m:dPr>
                                        <m:e>
                                          <m:r>
                                            <a:rPr lang="it-IT" i="1"/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it-IT" i="1"/>
                                    <m:t>, </m:t>
                                  </m:r>
                                  <m:r>
                                    <a:rPr lang="it-IT" i="1"/>
                                    <m:t>𝑙𝑜𝑔𝑓</m:t>
                                  </m:r>
                                  <m:d>
                                    <m:dPr>
                                      <m:ctrlPr>
                                        <a:rPr lang="it-IT" i="1"/>
                                      </m:ctrlPr>
                                    </m:dPr>
                                    <m:e>
                                      <m:r>
                                        <a:rPr lang="it-IT" i="1"/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it-IT" i="1"/>
                            <m:t>−</m:t>
                          </m:r>
                          <m:r>
                            <a:rPr lang="it-IT" i="1"/>
                            <m:t>𝑙𝑜𝑔𝑓</m:t>
                          </m:r>
                          <m:r>
                            <a:rPr lang="it-IT" i="1"/>
                            <m:t>(</m:t>
                          </m:r>
                          <m:r>
                            <a:rPr lang="it-IT" i="1"/>
                            <m:t>𝑥</m:t>
                          </m:r>
                          <m:r>
                            <a:rPr lang="it-IT" i="1"/>
                            <m:t>,</m:t>
                          </m:r>
                          <m:r>
                            <a:rPr lang="it-IT" i="1"/>
                            <m:t>𝑦</m:t>
                          </m:r>
                          <m:r>
                            <a:rPr lang="it-IT" i="1"/>
                            <m:t>)</m:t>
                          </m:r>
                        </m:num>
                        <m:den>
                          <m:r>
                            <a:rPr lang="it-IT" i="1"/>
                            <m:t>𝑙𝑜𝑔𝑁</m:t>
                          </m:r>
                          <m:r>
                            <a:rPr lang="it-IT" i="1"/>
                            <m:t>−</m:t>
                          </m:r>
                          <m:r>
                            <m:rPr>
                              <m:sty m:val="p"/>
                            </m:rPr>
                            <a:rPr lang="it-IT"/>
                            <m:t>min</m:t>
                          </m:r>
                          <m:r>
                            <a:rPr lang="it-IT" i="1"/>
                            <m:t>{</m:t>
                          </m:r>
                          <m:r>
                            <a:rPr lang="it-IT" i="1"/>
                            <m:t>𝑙𝑜𝑔𝑓</m:t>
                          </m:r>
                          <m:d>
                            <m:dPr>
                              <m:ctrlPr>
                                <a:rPr lang="it-IT" i="1"/>
                              </m:ctrlPr>
                            </m:dPr>
                            <m:e>
                              <m:r>
                                <a:rPr lang="it-IT" i="1"/>
                                <m:t>𝑥</m:t>
                              </m:r>
                            </m:e>
                          </m:d>
                          <m:r>
                            <a:rPr lang="it-IT" i="1"/>
                            <m:t>,</m:t>
                          </m:r>
                          <m:func>
                            <m:funcPr>
                              <m:ctrlPr>
                                <a:rPr lang="it-IT" i="1"/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/>
                                <m:t>log</m:t>
                              </m:r>
                            </m:fName>
                            <m:e>
                              <m:r>
                                <a:rPr lang="it-IT" i="1"/>
                                <m:t>𝑓</m:t>
                              </m:r>
                              <m:d>
                                <m:dPr>
                                  <m:ctrlPr>
                                    <a:rPr lang="it-IT" i="1"/>
                                  </m:ctrlPr>
                                </m:dPr>
                                <m:e>
                                  <m:r>
                                    <a:rPr lang="it-IT" i="1"/>
                                    <m:t>𝑦</m:t>
                                  </m:r>
                                </m:e>
                              </m:d>
                            </m:e>
                          </m:func>
                          <m:r>
                            <a:rPr lang="it-IT" i="1"/>
                            <m:t>}</m:t>
                          </m:r>
                        </m:den>
                      </m:f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>
                  <a:buFontTx/>
                  <a:buChar char="-"/>
                </a:pPr>
                <a:r>
                  <a:rPr lang="it-IT" sz="2000" dirty="0"/>
                  <a:t>se NGD(</a:t>
                </a:r>
                <a:r>
                  <a:rPr lang="it-IT" sz="2000" dirty="0" err="1"/>
                  <a:t>x,y</a:t>
                </a:r>
                <a:r>
                  <a:rPr lang="it-IT" sz="2000" dirty="0"/>
                  <a:t>)=0 quando il numero di risultati della singola parola e della coppia sono uguali;</a:t>
                </a:r>
              </a:p>
              <a:p>
                <a:pPr>
                  <a:buFontTx/>
                  <a:buChar char="-"/>
                </a:pPr>
                <a:r>
                  <a:rPr lang="it-IT" sz="2000" dirty="0"/>
                  <a:t>se NGD(</a:t>
                </a:r>
                <a:r>
                  <a:rPr lang="it-IT" sz="2000" dirty="0" err="1"/>
                  <a:t>x,y</a:t>
                </a:r>
                <a:r>
                  <a:rPr lang="it-IT" sz="2000" dirty="0"/>
                  <a:t>)&gt;1 le parole sono semanticamente distanti;</a:t>
                </a:r>
              </a:p>
              <a:p>
                <a:pPr>
                  <a:buFontTx/>
                  <a:buChar char="-"/>
                </a:pPr>
                <a:r>
                  <a:rPr lang="it-IT" sz="2000" dirty="0"/>
                  <a:t>se NGD&lt; -1 appaiono più volte parole accoppiate che non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66AFDFE-7EAD-44AF-8782-FCE7E345B2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7957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4" descr="{\displaystyle \operatorname {NGD} (x,y)={\frac {\max\{\log f(x),\log f(y)\}-\log f(x,y)}{\log N-\min\{\log f(x),\log f(y)\}}}}">
            <a:extLst>
              <a:ext uri="{FF2B5EF4-FFF2-40B4-BE49-F238E27FC236}">
                <a16:creationId xmlns:a16="http://schemas.microsoft.com/office/drawing/2014/main" id="{51E4ED5B-8757-491C-BFF1-9500F2A05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83357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31167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652</Words>
  <Application>Microsoft Office PowerPoint</Application>
  <PresentationFormat>Widescreen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BBC BUSINESS ARTICLES TEXT EXPLORATION AND BENCHMARK BULDING FOR AUTOMATIC TOPIC MODELING EVALUATION</vt:lpstr>
      <vt:lpstr>DATA PREPARATION</vt:lpstr>
      <vt:lpstr>Presentazione standard di PowerPoint</vt:lpstr>
      <vt:lpstr>CLUSTERING</vt:lpstr>
      <vt:lpstr>RISULTATI</vt:lpstr>
      <vt:lpstr>COSTRUZIONE MANUALE DEL BENCHMARK</vt:lpstr>
      <vt:lpstr>SELEZIONE AUTOMATIZZATA DEI TOPICS</vt:lpstr>
      <vt:lpstr>TOPICS SELEZIONATI AUTOMATICAMENTE</vt:lpstr>
      <vt:lpstr>CALCOLO DISTANZA SEMANTICA</vt:lpstr>
      <vt:lpstr>CONFRONTO RISULTATI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BBC BUSINESS ARTICLES TEXT EXPLORATION AND BENCHMARK BULDING FOR AUTOMATIC TOPIC MODELING EVALUATION</dc:title>
  <dc:creator>Tommaso Di Vincenzo</dc:creator>
  <cp:lastModifiedBy>Tommaso Di Vincenzo</cp:lastModifiedBy>
  <cp:revision>21</cp:revision>
  <dcterms:created xsi:type="dcterms:W3CDTF">2018-04-21T16:00:40Z</dcterms:created>
  <dcterms:modified xsi:type="dcterms:W3CDTF">2018-04-21T19:19:17Z</dcterms:modified>
</cp:coreProperties>
</file>