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8" r:id="rId7"/>
    <p:sldId id="269" r:id="rId8"/>
    <p:sldId id="263" r:id="rId9"/>
    <p:sldId id="264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4C149-B745-4AF4-B33B-D5172EAD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3584AE-1F59-4E2A-8D13-14555384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DDE0A5-532D-4FCE-814B-D93B9289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AEA23-6FDF-4B40-A3FA-AF877A74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33AD7-4C15-4EE0-AC34-A6DD4987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0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EEA020-096A-48AC-9FEE-FAF00FF9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F41371-4A79-4A4C-9BFC-7BA4767AA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FD193C-6F33-4F06-955B-1CEB68D4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9E4C5-9F5C-4BAF-B65A-35D6797C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5A434F-AB2D-4906-8897-41812F0D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8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668286-8D85-4F56-8297-520D4979A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BE395C-0F1D-4680-800B-4E96ACC0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662A12-6719-4A38-B47A-D1A114D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520AB-9FE5-4AE1-B0A5-D597F57E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A9B97F-9E35-46E5-BC0C-816AA14E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16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C3940-ABA7-4148-AEAB-680220BA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0E9D8B-F14E-4A8E-949C-84DCBFFF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7A3021-AFEC-4157-9016-CDBBCCE5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7BF1B-6181-46A0-BC32-2713313F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A7EBA-4CA6-4D3C-95BF-8634B6A2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1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2CB3F-7557-483C-9BD9-A3852766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502FC0-0714-4494-9558-F2BE2E94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A3E4DC-6B84-4F7B-99C9-31425363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5CC40D-8DD7-4210-BA5A-A563731D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A09742-EED1-4081-8E57-616767DE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1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F37FD-4EF1-4CBF-A5ED-14B9AFAD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82388-A878-4A5A-8BB2-D31D5C307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A68B7C-F0E9-400D-B49D-48DED62C0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EBF704-219E-4544-B93C-13F4D918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A8BBD5-5D20-4A13-BD30-8782D819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CCA60E-2FC9-47BF-9927-3F73AA3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0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379D0-7268-4BDF-8C5D-B3D67011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4F8F8-8F87-45E1-9ECB-E74F4F3A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B3699C-7846-4F01-A23E-1B2255CB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1680C6-0009-4ABC-8EF9-4691F6753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C00294-AC1B-4B9B-891F-9307D5D2D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E4AA40-D360-486C-8895-3F3E9150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DE331B-DCF9-4D44-ABA2-610CA3E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5940FB-1AFD-4EC0-9673-7B44D4B2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3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6477-41C1-447C-B626-9DAC9E3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FB4BE0-EB72-4866-B297-6D99C987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4527DC-24C0-4B91-BE33-364365B3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6C4DD4-DB21-41E7-98BB-DE025583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17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89BB26-DE21-4830-87A0-D95235E7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346E25-1440-4386-B34F-95D05F01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0B6DF-C99E-4257-9DBE-F815981B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84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173FE-A63F-48AC-8C97-4E1F776D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87233D-769C-4AE8-80D1-2E0754ED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99510B-96DE-4E88-8476-09BDC034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9D040B-EDDB-4C04-826C-19631656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9AC721-0487-463D-BFF7-9CCEB45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BA2CCB-8768-42CE-9770-002358FB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7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0D29E-25AC-4978-9A5A-260E399C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41A3A3-9D74-424E-983B-17B5D41E9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87D3B4-6995-4D56-8E75-2FE45ECF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AF6C93-B7B9-4781-B5B0-D48EEA53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2B7FF7-D650-425B-9231-136EBA84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33EF12-17F4-467F-835D-73A606FC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56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33EB54-CA33-46DB-9F01-2B4F711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E97DC-4B5F-4C41-9416-D90304C0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76FF93-F39D-4C85-A831-F3C49F2C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CC00-9F0D-4082-A63A-DB4E8F38CABF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BCE2F4-1268-4943-ADE6-CC77DE07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FF024E-C403-4042-8B39-66D55FCF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85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8AB9A-8A1C-47F2-A5F8-61A1624C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3810"/>
            <a:ext cx="9144000" cy="2754589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BBC BUSINESS ARTICLES TEXT EXPLORATION AND BENCHMARK BULDING FOR AUTOMATIC TOPIC MODELING EVALUATION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EE3950-C560-4C65-99A0-99008BDF4A1A}"/>
              </a:ext>
            </a:extLst>
          </p:cNvPr>
          <p:cNvSpPr txBox="1"/>
          <p:nvPr/>
        </p:nvSpPr>
        <p:spPr>
          <a:xfrm>
            <a:off x="616226" y="4863193"/>
            <a:ext cx="1095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Tommaso Di Vincenzo &amp; Riccardo Maganza</a:t>
            </a:r>
          </a:p>
        </p:txBody>
      </p:sp>
    </p:spTree>
    <p:extLst>
      <p:ext uri="{BB962C8B-B14F-4D97-AF65-F5344CB8AC3E}">
        <p14:creationId xmlns:p14="http://schemas.microsoft.com/office/powerpoint/2010/main" val="358379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6E834-E4A8-43F2-A1BE-3957AABF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CALCOLO DISTANZA SEMANTICA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66AFDFE-7EAD-44AF-8782-FCE7E345B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957" y="1825625"/>
                <a:ext cx="10515600" cy="4351338"/>
              </a:xfrm>
            </p:spPr>
            <p:txBody>
              <a:bodyPr/>
              <a:lstStyle/>
              <a:p>
                <a:r>
                  <a:rPr lang="it-IT" dirty="0"/>
                  <a:t>Calcolo distanza semantica, attraverso la </a:t>
                </a:r>
                <a:r>
                  <a:rPr lang="it-IT" dirty="0" err="1"/>
                  <a:t>Normalised</a:t>
                </a:r>
                <a:r>
                  <a:rPr lang="it-IT" dirty="0"/>
                  <a:t> Google </a:t>
                </a:r>
                <a:r>
                  <a:rPr lang="it-IT" dirty="0" err="1"/>
                  <a:t>Distance</a:t>
                </a:r>
                <a:r>
                  <a:rPr lang="it-IT" dirty="0"/>
                  <a:t> (NGD), per ogni gruppo di </a:t>
                </a:r>
                <a:r>
                  <a:rPr lang="it-IT" dirty="0" err="1"/>
                  <a:t>topics</a:t>
                </a:r>
                <a:r>
                  <a:rPr lang="it-IT" dirty="0"/>
                  <a:t>: del benchmark e dell’LDA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𝑁𝐺𝐷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𝑙𝑜𝑔𝑓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𝑙𝑜𝑔𝑓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>
                  <a:buFontTx/>
                  <a:buChar char="-"/>
                </a:pPr>
                <a:r>
                  <a:rPr lang="it-IT" sz="2000" dirty="0"/>
                  <a:t>se NGD(</a:t>
                </a:r>
                <a:r>
                  <a:rPr lang="it-IT" sz="2000" dirty="0" err="1"/>
                  <a:t>x,y</a:t>
                </a:r>
                <a:r>
                  <a:rPr lang="it-IT" sz="2000" dirty="0"/>
                  <a:t>)=0 quando il numero di risultati della singola parola e della coppia sono uguali;</a:t>
                </a:r>
              </a:p>
              <a:p>
                <a:pPr>
                  <a:buFontTx/>
                  <a:buChar char="-"/>
                </a:pPr>
                <a:r>
                  <a:rPr lang="it-IT" sz="2000" dirty="0"/>
                  <a:t>se NGD(</a:t>
                </a:r>
                <a:r>
                  <a:rPr lang="it-IT" sz="2000" dirty="0" err="1"/>
                  <a:t>x,y</a:t>
                </a:r>
                <a:r>
                  <a:rPr lang="it-IT" sz="2000" dirty="0"/>
                  <a:t>)&gt;1 le parole sono semanticamente distanti;</a:t>
                </a:r>
              </a:p>
              <a:p>
                <a:pPr>
                  <a:buFontTx/>
                  <a:buChar char="-"/>
                </a:pPr>
                <a:r>
                  <a:rPr lang="it-IT" sz="2000" dirty="0"/>
                  <a:t>se NGD&lt; -1 appaiono più volte parole accoppiate che non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66AFDFE-7EAD-44AF-8782-FCE7E345B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957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{\displaystyle \operatorname {NGD} (x,y)={\frac {\max\{\log f(x),\log f(y)\}-\log f(x,y)}{\log N-\min\{\log f(x),\log f(y)\}}}}">
            <a:extLst>
              <a:ext uri="{FF2B5EF4-FFF2-40B4-BE49-F238E27FC236}">
                <a16:creationId xmlns:a16="http://schemas.microsoft.com/office/drawing/2014/main" id="{51E4ED5B-8757-491C-BFF1-9500F2A05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335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11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13DCE-1795-4461-9B49-AC92BE3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dirty="0"/>
              <a:t>CONFRONTO RISULTATI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59B97E2-37DA-4315-8D14-2F68BF7A1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" y="1176569"/>
            <a:ext cx="6049533" cy="298461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52CE40-FDBD-4AE5-A25C-4B2CE153C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38" y="3687268"/>
            <a:ext cx="5617336" cy="30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4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A6EBE-A639-4DB6-8D5B-B2B793A6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STATO DELL’ARTE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416F75-C89A-4B59-AE98-F3E76C5C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 Applicazione di IBM Watson sul primo testo del corpus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522252D-FC64-41BF-8F38-5C0BBE0F9A26}"/>
              </a:ext>
            </a:extLst>
          </p:cNvPr>
          <p:cNvCxnSpPr>
            <a:cxnSpLocks/>
          </p:cNvCxnSpPr>
          <p:nvPr/>
        </p:nvCxnSpPr>
        <p:spPr>
          <a:xfrm>
            <a:off x="6400800" y="2345635"/>
            <a:ext cx="0" cy="141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F04320-CB09-4427-92C5-8D06FF32AE58}"/>
              </a:ext>
            </a:extLst>
          </p:cNvPr>
          <p:cNvSpPr txBox="1"/>
          <p:nvPr/>
        </p:nvSpPr>
        <p:spPr>
          <a:xfrm>
            <a:off x="2186609" y="3763618"/>
            <a:ext cx="845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Keywords</a:t>
            </a:r>
            <a:r>
              <a:rPr lang="it-IT" dirty="0"/>
              <a:t> </a:t>
            </a:r>
          </a:p>
          <a:p>
            <a:pPr algn="ctr"/>
            <a:r>
              <a:rPr lang="it-IT" i="1" dirty="0"/>
              <a:t>Time Warner, Time Warner profit, </a:t>
            </a:r>
            <a:r>
              <a:rPr lang="it-IT" i="1" dirty="0" err="1"/>
              <a:t>higher</a:t>
            </a:r>
            <a:r>
              <a:rPr lang="it-IT" i="1" dirty="0"/>
              <a:t> </a:t>
            </a:r>
            <a:r>
              <a:rPr lang="it-IT" i="1" dirty="0" err="1"/>
              <a:t>advert</a:t>
            </a:r>
            <a:r>
              <a:rPr lang="it-IT" i="1" dirty="0"/>
              <a:t> sale, AOL Europe</a:t>
            </a:r>
          </a:p>
        </p:txBody>
      </p:sp>
    </p:spTree>
    <p:extLst>
      <p:ext uri="{BB962C8B-B14F-4D97-AF65-F5344CB8AC3E}">
        <p14:creationId xmlns:p14="http://schemas.microsoft.com/office/powerpoint/2010/main" val="296984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C36E4-C6AA-40E6-96FC-140C6AB8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PREPARATION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1F4B5B-B91D-4E39-9BEF-68123BC7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Rimozione punteggiatura, numeri, simboli particolari e parole poco informative;</a:t>
            </a:r>
          </a:p>
          <a:p>
            <a:r>
              <a:rPr lang="it-IT" dirty="0"/>
              <a:t>rimozione </a:t>
            </a:r>
            <a:r>
              <a:rPr lang="it-IT" dirty="0" err="1"/>
              <a:t>stopwords</a:t>
            </a:r>
            <a:r>
              <a:rPr lang="it-IT" dirty="0"/>
              <a:t> (dizionario Smart);</a:t>
            </a:r>
          </a:p>
          <a:p>
            <a:r>
              <a:rPr lang="it-IT" dirty="0" err="1"/>
              <a:t>stemming</a:t>
            </a:r>
            <a:r>
              <a:rPr lang="it-IT" dirty="0"/>
              <a:t>;</a:t>
            </a:r>
          </a:p>
          <a:p>
            <a:r>
              <a:rPr lang="it-IT" dirty="0" err="1"/>
              <a:t>destemming</a:t>
            </a:r>
            <a:r>
              <a:rPr lang="it-IT" dirty="0"/>
              <a:t>;</a:t>
            </a:r>
          </a:p>
          <a:p>
            <a:r>
              <a:rPr lang="it-IT" dirty="0" err="1"/>
              <a:t>Document-Term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imputando le frequenze con il metodo </a:t>
            </a:r>
            <a:r>
              <a:rPr lang="it-IT" dirty="0" err="1"/>
              <a:t>tf-idf</a:t>
            </a:r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E08AE4-1C95-4B36-8A2A-0F4318D5AEAE}"/>
                  </a:ext>
                </a:extLst>
              </p:cNvPr>
              <p:cNvSpPr txBox="1"/>
              <p:nvPr/>
            </p:nvSpPr>
            <p:spPr>
              <a:xfrm>
                <a:off x="993913" y="5128591"/>
                <a:ext cx="9992139" cy="98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𝑤</m:t>
                          </m:r>
                        </m:e>
                        <m:sub>
                          <m:r>
                            <a:rPr lang="it-IT" i="1"/>
                            <m:t>𝑖𝑗</m:t>
                          </m:r>
                        </m:sub>
                      </m:sSub>
                      <m:r>
                        <a:rPr lang="it-IT" i="1"/>
                        <m:t>= 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𝑓</m:t>
                              </m:r>
                            </m:e>
                            <m:sub>
                              <m:r>
                                <a:rPr lang="it-IT" i="1"/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t-IT"/>
                            <m:t>max</m:t>
                          </m:r>
                          <m:r>
                            <a:rPr lang="it-IT" i="1"/>
                            <m:t>{</m:t>
                          </m:r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𝑓</m:t>
                              </m:r>
                            </m:e>
                            <m:sub>
                              <m:r>
                                <a:rPr lang="it-IT" i="1"/>
                                <m:t>1</m:t>
                              </m:r>
                              <m:r>
                                <a:rPr lang="it-IT" i="1"/>
                                <m:t>𝑗</m:t>
                              </m:r>
                            </m:sub>
                          </m:sSub>
                          <m:r>
                            <a:rPr lang="it-IT" i="1"/>
                            <m:t>,…,</m:t>
                          </m:r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𝑓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/>
                                  </m:ctrlPr>
                                </m:dPr>
                                <m:e>
                                  <m:r>
                                    <a:rPr lang="it-IT" i="1"/>
                                    <m:t>𝑉</m:t>
                                  </m:r>
                                </m:e>
                              </m:d>
                              <m:r>
                                <a:rPr lang="it-IT" i="1"/>
                                <m:t>𝑗</m:t>
                              </m:r>
                            </m:sub>
                          </m:sSub>
                          <m:r>
                            <a:rPr lang="it-IT" i="1"/>
                            <m:t>}</m:t>
                          </m:r>
                        </m:den>
                      </m:f>
                      <m:r>
                        <a:rPr lang="it-IT" i="1"/>
                        <m:t>𝑙𝑜𝑔</m:t>
                      </m:r>
                      <m:r>
                        <a:rPr lang="it-IT" i="1"/>
                        <m:t> 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r>
                            <a:rPr lang="it-IT" i="1"/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𝑑𝑓</m:t>
                              </m:r>
                            </m:e>
                            <m:sub>
                              <m:r>
                                <a:rPr lang="it-IT" i="1"/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E08AE4-1C95-4B36-8A2A-0F4318D5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3" y="5128591"/>
                <a:ext cx="9992139" cy="989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878720D-B48D-4BC8-A778-DA6606EA9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51" y="-314774"/>
            <a:ext cx="7507097" cy="7487548"/>
          </a:xfrm>
        </p:spPr>
      </p:pic>
    </p:spTree>
    <p:extLst>
      <p:ext uri="{BB962C8B-B14F-4D97-AF65-F5344CB8AC3E}">
        <p14:creationId xmlns:p14="http://schemas.microsoft.com/office/powerpoint/2010/main" val="11452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A1E3F-77C7-4A34-9797-8B02EC9A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0EE669-25F0-42D2-873B-DC435710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1169366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Calcolo della distanza coseno;</a:t>
            </a:r>
          </a:p>
          <a:p>
            <a:r>
              <a:rPr lang="it-IT" dirty="0"/>
              <a:t>Algoritmo dei k-</a:t>
            </a:r>
            <a:r>
              <a:rPr lang="it-IT" dirty="0" err="1"/>
              <a:t>medoidi</a:t>
            </a:r>
            <a:r>
              <a:rPr lang="it-IT" dirty="0"/>
              <a:t> per k da 2 a 15;</a:t>
            </a:r>
          </a:p>
          <a:p>
            <a:r>
              <a:rPr lang="it-IT" dirty="0"/>
              <a:t>selezione di k = 12 poiché massimizza la silhouette media;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1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99012-D5C4-4093-A1B0-25A43D49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92"/>
            <a:ext cx="10515600" cy="1325563"/>
          </a:xfrm>
        </p:spPr>
        <p:txBody>
          <a:bodyPr/>
          <a:lstStyle/>
          <a:p>
            <a:r>
              <a:rPr lang="it-IT" dirty="0"/>
              <a:t>QUALCHE RISULTATO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796348-123B-4F41-9E8E-3B532937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1555"/>
            <a:ext cx="10850216" cy="32764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 dirty="0"/>
              <a:t>1. profit    sale    game  share   </a:t>
            </a:r>
            <a:r>
              <a:rPr lang="it-IT" b="1" dirty="0" err="1"/>
              <a:t>quarter</a:t>
            </a:r>
            <a:r>
              <a:rPr lang="it-IT" b="1" dirty="0"/>
              <a:t>   </a:t>
            </a:r>
            <a:r>
              <a:rPr lang="it-IT" b="1" dirty="0" err="1"/>
              <a:t>earn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2.52    1.45    1.31      1.16    0.97        0.91</a:t>
            </a:r>
          </a:p>
          <a:p>
            <a:pPr marL="0" indent="0">
              <a:buNone/>
            </a:pPr>
            <a:r>
              <a:rPr lang="it-IT" b="1" dirty="0"/>
              <a:t>3. </a:t>
            </a:r>
            <a:r>
              <a:rPr lang="it-IT" b="1" dirty="0" err="1"/>
              <a:t>Yukos</a:t>
            </a:r>
            <a:r>
              <a:rPr lang="it-IT" b="1" dirty="0"/>
              <a:t>     Russia   Gazprom   court   </a:t>
            </a:r>
            <a:r>
              <a:rPr lang="it-IT" b="1" dirty="0" err="1"/>
              <a:t>Yugansk</a:t>
            </a:r>
            <a:r>
              <a:rPr lang="it-IT" b="1" dirty="0"/>
              <a:t>   </a:t>
            </a:r>
            <a:r>
              <a:rPr lang="it-IT" b="1" dirty="0" err="1"/>
              <a:t>Rosneft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3.97       3.45      1.76            1.68     1.51         1.43</a:t>
            </a:r>
          </a:p>
          <a:p>
            <a:pPr marL="0" indent="0">
              <a:buNone/>
            </a:pPr>
            <a:r>
              <a:rPr lang="it-IT" b="1" dirty="0"/>
              <a:t>4. Fiat    </a:t>
            </a:r>
            <a:r>
              <a:rPr lang="it-IT" b="1" dirty="0" err="1"/>
              <a:t>italian</a:t>
            </a:r>
            <a:r>
              <a:rPr lang="it-IT" b="1" dirty="0"/>
              <a:t>   Romeo   Alfa    </a:t>
            </a:r>
            <a:r>
              <a:rPr lang="it-IT" b="1" dirty="0" err="1"/>
              <a:t>engine</a:t>
            </a:r>
            <a:r>
              <a:rPr lang="it-IT" b="1" dirty="0"/>
              <a:t>   </a:t>
            </a:r>
            <a:r>
              <a:rPr lang="it-IT" b="1" dirty="0" err="1"/>
              <a:t>Alliance</a:t>
            </a:r>
            <a:r>
              <a:rPr lang="it-IT" b="1" dirty="0"/>
              <a:t>  </a:t>
            </a:r>
          </a:p>
          <a:p>
            <a:pPr marL="0" indent="0">
              <a:buNone/>
            </a:pPr>
            <a:r>
              <a:rPr lang="it-IT" dirty="0"/>
              <a:t>     2.99   0.74      0.55        0.52   0.48       0.45</a:t>
            </a:r>
          </a:p>
          <a:p>
            <a:pPr marL="0" indent="0">
              <a:buNone/>
            </a:pPr>
            <a:r>
              <a:rPr lang="it-IT" b="1" dirty="0"/>
              <a:t>5. </a:t>
            </a:r>
            <a:r>
              <a:rPr lang="it-IT" b="1" dirty="0" err="1"/>
              <a:t>economic</a:t>
            </a:r>
            <a:r>
              <a:rPr lang="it-IT" b="1" dirty="0"/>
              <a:t>   rate   </a:t>
            </a:r>
            <a:r>
              <a:rPr lang="it-IT" b="1" dirty="0" err="1"/>
              <a:t>growth</a:t>
            </a:r>
            <a:r>
              <a:rPr lang="it-IT" b="1" dirty="0"/>
              <a:t>   house   figure   </a:t>
            </a:r>
            <a:r>
              <a:rPr lang="it-IT" b="1" dirty="0" err="1"/>
              <a:t>manufacture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3.01             2.99   2.22        1.76      1.76      1.62</a:t>
            </a:r>
          </a:p>
          <a:p>
            <a:pPr marL="0" indent="0">
              <a:buNone/>
            </a:pPr>
            <a:r>
              <a:rPr lang="it-IT" b="1" dirty="0"/>
              <a:t>8.  </a:t>
            </a:r>
            <a:r>
              <a:rPr lang="it-IT" b="1" dirty="0" err="1"/>
              <a:t>airline</a:t>
            </a:r>
            <a:r>
              <a:rPr lang="it-IT" b="1" dirty="0"/>
              <a:t>   India   </a:t>
            </a:r>
            <a:r>
              <a:rPr lang="it-IT" b="1" dirty="0" err="1"/>
              <a:t>flight</a:t>
            </a:r>
            <a:r>
              <a:rPr lang="it-IT" b="1" dirty="0"/>
              <a:t>   </a:t>
            </a:r>
            <a:r>
              <a:rPr lang="it-IT" b="1" dirty="0" err="1"/>
              <a:t>plane</a:t>
            </a:r>
            <a:r>
              <a:rPr lang="it-IT" b="1" dirty="0"/>
              <a:t>   </a:t>
            </a:r>
            <a:r>
              <a:rPr lang="it-IT" b="1" dirty="0" err="1"/>
              <a:t>carrier</a:t>
            </a:r>
            <a:r>
              <a:rPr lang="it-IT" b="1" dirty="0"/>
              <a:t>   </a:t>
            </a:r>
            <a:r>
              <a:rPr lang="it-IT" b="1" dirty="0" err="1"/>
              <a:t>Quantas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3.59       1.77     1.28      1.12    1,11       0.99</a:t>
            </a:r>
          </a:p>
        </p:txBody>
      </p:sp>
    </p:spTree>
    <p:extLst>
      <p:ext uri="{BB962C8B-B14F-4D97-AF65-F5344CB8AC3E}">
        <p14:creationId xmlns:p14="http://schemas.microsoft.com/office/powerpoint/2010/main" val="86645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A1FF6-2972-4E6D-ADC4-72B655A6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104355"/>
            <a:ext cx="10515600" cy="1325563"/>
          </a:xfrm>
        </p:spPr>
        <p:txBody>
          <a:bodyPr/>
          <a:lstStyle/>
          <a:p>
            <a:r>
              <a:rPr lang="it-IT" dirty="0"/>
              <a:t>SENTIMENT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8E00B9-541E-4161-B6F2-3EA41BFFE008}"/>
              </a:ext>
            </a:extLst>
          </p:cNvPr>
          <p:cNvSpPr txBox="1"/>
          <p:nvPr/>
        </p:nvSpPr>
        <p:spPr>
          <a:xfrm>
            <a:off x="265043" y="2332382"/>
            <a:ext cx="2928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Gruppo 1</a:t>
            </a:r>
          </a:p>
          <a:p>
            <a:r>
              <a:rPr lang="it-IT" dirty="0"/>
              <a:t>profit sale game share   </a:t>
            </a:r>
            <a:r>
              <a:rPr lang="it-IT" dirty="0" err="1"/>
              <a:t>quarter</a:t>
            </a:r>
            <a:r>
              <a:rPr lang="it-IT" dirty="0"/>
              <a:t>   </a:t>
            </a:r>
            <a:r>
              <a:rPr lang="it-IT" dirty="0" err="1"/>
              <a:t>earn</a:t>
            </a:r>
            <a:endParaRPr lang="it-IT" dirty="0"/>
          </a:p>
          <a:p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3549409E-27A6-4689-9D1F-1A30CC28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30" y="1146410"/>
            <a:ext cx="6578943" cy="5607235"/>
          </a:xfrm>
        </p:spPr>
      </p:pic>
    </p:spTree>
    <p:extLst>
      <p:ext uri="{BB962C8B-B14F-4D97-AF65-F5344CB8AC3E}">
        <p14:creationId xmlns:p14="http://schemas.microsoft.com/office/powerpoint/2010/main" val="87055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EE7C7C2-C80A-4E19-B88D-312EC639A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42" y="924316"/>
            <a:ext cx="6644168" cy="55908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D0AF6B-8CB9-4473-A547-4DCE9F9B6FCC}"/>
              </a:ext>
            </a:extLst>
          </p:cNvPr>
          <p:cNvSpPr txBox="1"/>
          <p:nvPr/>
        </p:nvSpPr>
        <p:spPr>
          <a:xfrm>
            <a:off x="331304" y="1669774"/>
            <a:ext cx="437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3) </a:t>
            </a:r>
            <a:r>
              <a:rPr lang="it-IT" dirty="0" err="1"/>
              <a:t>Yukos</a:t>
            </a:r>
            <a:r>
              <a:rPr lang="it-IT" dirty="0"/>
              <a:t> Russia Gazprom court </a:t>
            </a:r>
            <a:r>
              <a:rPr lang="it-IT" dirty="0" err="1"/>
              <a:t>Yugansk</a:t>
            </a:r>
            <a:r>
              <a:rPr lang="it-IT" dirty="0"/>
              <a:t>   </a:t>
            </a:r>
            <a:r>
              <a:rPr lang="it-IT" dirty="0" err="1"/>
              <a:t>Rosneft</a:t>
            </a:r>
            <a:endParaRPr lang="it-IT" dirty="0"/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08CCB3-5E05-4D94-84DC-79986F385803}"/>
              </a:ext>
            </a:extLst>
          </p:cNvPr>
          <p:cNvSpPr txBox="1"/>
          <p:nvPr/>
        </p:nvSpPr>
        <p:spPr>
          <a:xfrm>
            <a:off x="331304" y="3856382"/>
            <a:ext cx="406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notare che </a:t>
            </a:r>
            <a:r>
              <a:rPr lang="it-IT" dirty="0" err="1"/>
              <a:t>Yukos</a:t>
            </a:r>
            <a:r>
              <a:rPr lang="it-IT" dirty="0"/>
              <a:t> è associata al 64% con la parola </a:t>
            </a:r>
            <a:r>
              <a:rPr lang="it-IT" dirty="0" err="1"/>
              <a:t>evasion</a:t>
            </a:r>
            <a:r>
              <a:rPr lang="it-IT" dirty="0"/>
              <a:t> ed al 63% con la parola court</a:t>
            </a:r>
          </a:p>
        </p:txBody>
      </p:sp>
    </p:spTree>
    <p:extLst>
      <p:ext uri="{BB962C8B-B14F-4D97-AF65-F5344CB8AC3E}">
        <p14:creationId xmlns:p14="http://schemas.microsoft.com/office/powerpoint/2010/main" val="317065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3A2E6-E22C-4CC3-9480-6CFB0C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MANUALE DEL BENCHMARK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EB9F8-3F9E-4FB0-9E80-D3A60AA9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Selezione manuale delle parole maggiormente identificative di ogni gruppo:</a:t>
            </a:r>
          </a:p>
          <a:p>
            <a:pPr marL="514350" indent="-514350">
              <a:buAutoNum type="arabicParenR"/>
            </a:pPr>
            <a:r>
              <a:rPr lang="it-IT" dirty="0"/>
              <a:t>profit, sale, game, share, </a:t>
            </a:r>
            <a:r>
              <a:rPr lang="it-IT" dirty="0" err="1"/>
              <a:t>earn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dollar</a:t>
            </a:r>
            <a:r>
              <a:rPr lang="it-IT" dirty="0"/>
              <a:t>, crude, deficit, Bush, </a:t>
            </a:r>
            <a:r>
              <a:rPr lang="it-IT" dirty="0" err="1"/>
              <a:t>barrel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Yukos</a:t>
            </a:r>
            <a:r>
              <a:rPr lang="it-IT" dirty="0"/>
              <a:t>, Russia, Gazprom, court, </a:t>
            </a:r>
            <a:r>
              <a:rPr lang="it-IT" dirty="0" err="1"/>
              <a:t>auction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fiat, </a:t>
            </a:r>
            <a:r>
              <a:rPr lang="it-IT" dirty="0" err="1"/>
              <a:t>Italy</a:t>
            </a:r>
            <a:r>
              <a:rPr lang="it-IT" dirty="0"/>
              <a:t>, Saab, Opel, </a:t>
            </a:r>
            <a:r>
              <a:rPr lang="it-IT" dirty="0" err="1"/>
              <a:t>motor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economy, </a:t>
            </a:r>
            <a:r>
              <a:rPr lang="it-IT" dirty="0" err="1"/>
              <a:t>growth</a:t>
            </a:r>
            <a:r>
              <a:rPr lang="it-IT" dirty="0"/>
              <a:t>, house, </a:t>
            </a:r>
            <a:r>
              <a:rPr lang="it-IT" dirty="0" err="1"/>
              <a:t>unemployed</a:t>
            </a:r>
            <a:r>
              <a:rPr lang="it-IT" dirty="0"/>
              <a:t>, </a:t>
            </a:r>
            <a:r>
              <a:rPr lang="it-IT" dirty="0" err="1"/>
              <a:t>inflation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China, yuan, Japan, </a:t>
            </a:r>
            <a:r>
              <a:rPr lang="it-IT" dirty="0" err="1"/>
              <a:t>Israel</a:t>
            </a:r>
            <a:r>
              <a:rPr lang="it-IT" dirty="0"/>
              <a:t>, Islam;</a:t>
            </a:r>
          </a:p>
          <a:p>
            <a:pPr marL="514350" indent="-514350">
              <a:buAutoNum type="arabicParenR"/>
            </a:pPr>
            <a:r>
              <a:rPr lang="it-IT" dirty="0"/>
              <a:t>Lanka, </a:t>
            </a:r>
            <a:r>
              <a:rPr lang="it-IT" dirty="0" err="1"/>
              <a:t>disaster</a:t>
            </a:r>
            <a:r>
              <a:rPr lang="it-IT" dirty="0"/>
              <a:t>, </a:t>
            </a:r>
            <a:r>
              <a:rPr lang="it-IT" dirty="0" err="1"/>
              <a:t>people</a:t>
            </a:r>
            <a:r>
              <a:rPr lang="it-IT" dirty="0"/>
              <a:t>, Indonesia, tsunami;</a:t>
            </a:r>
          </a:p>
          <a:p>
            <a:pPr marL="514350" indent="-514350">
              <a:buAutoNum type="arabicParenR"/>
            </a:pPr>
            <a:r>
              <a:rPr lang="it-IT" dirty="0" err="1"/>
              <a:t>airline</a:t>
            </a:r>
            <a:r>
              <a:rPr lang="it-IT" dirty="0"/>
              <a:t>, India, </a:t>
            </a:r>
            <a:r>
              <a:rPr lang="it-IT" dirty="0" err="1"/>
              <a:t>Qantas</a:t>
            </a:r>
            <a:r>
              <a:rPr lang="it-IT" dirty="0"/>
              <a:t>, Airbus, Lufthansa;</a:t>
            </a:r>
          </a:p>
          <a:p>
            <a:pPr marL="514350" indent="-514350">
              <a:buAutoNum type="arabicParenR"/>
            </a:pPr>
            <a:r>
              <a:rPr lang="it-IT" dirty="0" err="1"/>
              <a:t>Börse</a:t>
            </a:r>
            <a:r>
              <a:rPr lang="it-IT" dirty="0"/>
              <a:t>, </a:t>
            </a:r>
            <a:r>
              <a:rPr lang="it-IT" dirty="0" err="1"/>
              <a:t>deutsche</a:t>
            </a:r>
            <a:r>
              <a:rPr lang="it-IT" dirty="0"/>
              <a:t>, </a:t>
            </a:r>
            <a:r>
              <a:rPr lang="it-IT" dirty="0" err="1"/>
              <a:t>Euronext</a:t>
            </a:r>
            <a:r>
              <a:rPr lang="it-IT" dirty="0"/>
              <a:t>, </a:t>
            </a:r>
            <a:r>
              <a:rPr lang="it-IT" dirty="0" err="1"/>
              <a:t>takeover</a:t>
            </a:r>
            <a:r>
              <a:rPr lang="it-IT" dirty="0"/>
              <a:t>, </a:t>
            </a:r>
            <a:r>
              <a:rPr lang="it-IT" dirty="0" err="1"/>
              <a:t>shareholder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retail</a:t>
            </a:r>
            <a:r>
              <a:rPr lang="it-IT" dirty="0"/>
              <a:t>, sale, store, </a:t>
            </a:r>
            <a:r>
              <a:rPr lang="it-IT" dirty="0" err="1"/>
              <a:t>christmas</a:t>
            </a:r>
            <a:r>
              <a:rPr lang="it-IT" dirty="0"/>
              <a:t>, Lvmh;</a:t>
            </a:r>
          </a:p>
          <a:p>
            <a:pPr marL="514350" indent="-514350">
              <a:buAutoNum type="arabicParenR"/>
            </a:pPr>
            <a:r>
              <a:rPr lang="it-IT" dirty="0" err="1"/>
              <a:t>Ebbers</a:t>
            </a:r>
            <a:r>
              <a:rPr lang="it-IT" dirty="0"/>
              <a:t>, </a:t>
            </a:r>
            <a:r>
              <a:rPr lang="it-IT" dirty="0" err="1"/>
              <a:t>fraud</a:t>
            </a:r>
            <a:r>
              <a:rPr lang="it-IT" dirty="0"/>
              <a:t>, </a:t>
            </a:r>
            <a:r>
              <a:rPr lang="it-IT" dirty="0" err="1"/>
              <a:t>Verizon</a:t>
            </a:r>
            <a:r>
              <a:rPr lang="it-IT" dirty="0"/>
              <a:t>, </a:t>
            </a:r>
            <a:r>
              <a:rPr lang="it-IT" dirty="0" err="1"/>
              <a:t>Qwest</a:t>
            </a:r>
            <a:r>
              <a:rPr lang="it-IT" dirty="0"/>
              <a:t>, </a:t>
            </a:r>
            <a:r>
              <a:rPr lang="it-IT" dirty="0" err="1"/>
              <a:t>lawyer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insurance</a:t>
            </a:r>
            <a:r>
              <a:rPr lang="it-IT" dirty="0"/>
              <a:t>, </a:t>
            </a:r>
            <a:r>
              <a:rPr lang="it-IT" dirty="0" err="1"/>
              <a:t>Marsh</a:t>
            </a:r>
            <a:r>
              <a:rPr lang="it-IT" dirty="0"/>
              <a:t>, </a:t>
            </a:r>
            <a:r>
              <a:rPr lang="it-IT" dirty="0" err="1"/>
              <a:t>pension</a:t>
            </a:r>
            <a:r>
              <a:rPr lang="it-IT" dirty="0"/>
              <a:t>, </a:t>
            </a:r>
            <a:r>
              <a:rPr lang="it-IT" dirty="0" err="1"/>
              <a:t>investigation</a:t>
            </a:r>
            <a:r>
              <a:rPr lang="it-IT" dirty="0"/>
              <a:t>, </a:t>
            </a:r>
            <a:r>
              <a:rPr lang="it-IT" dirty="0" err="1"/>
              <a:t>plead</a:t>
            </a:r>
            <a:r>
              <a:rPr lang="it-IT" dirty="0"/>
              <a:t>.</a:t>
            </a:r>
          </a:p>
          <a:p>
            <a:pPr marL="514350" indent="-514350">
              <a:buAutoNum type="arabicParenR"/>
            </a:pPr>
            <a:endParaRPr lang="it-IT" dirty="0"/>
          </a:p>
          <a:p>
            <a:pPr marL="514350" indent="-514350">
              <a:buAutoNum type="arabi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05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50A9D-375A-4EB3-97C3-BB112A7B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 AUTOMATIZZATA DEI TOPICS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CD1EC-FDF4-424D-913A-37B4DDFD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Applicazione del modello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Allocation</a:t>
            </a:r>
            <a:r>
              <a:rPr lang="it-IT" dirty="0"/>
              <a:t> (LDA) al corpus di testi;</a:t>
            </a:r>
          </a:p>
          <a:p>
            <a:r>
              <a:rPr lang="it-IT" dirty="0"/>
              <a:t>selezione dei primi 5 termini per percentuale di appartenenza ai </a:t>
            </a:r>
            <a:r>
              <a:rPr lang="it-IT" dirty="0" err="1"/>
              <a:t>topics</a:t>
            </a:r>
            <a:r>
              <a:rPr lang="it-IT" dirty="0"/>
              <a:t> per ognuno dei 12;</a:t>
            </a:r>
          </a:p>
        </p:txBody>
      </p:sp>
    </p:spTree>
    <p:extLst>
      <p:ext uri="{BB962C8B-B14F-4D97-AF65-F5344CB8AC3E}">
        <p14:creationId xmlns:p14="http://schemas.microsoft.com/office/powerpoint/2010/main" val="2979503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476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di Office</vt:lpstr>
      <vt:lpstr>BBC BUSINESS ARTICLES TEXT EXPLORATION AND BENCHMARK BULDING FOR AUTOMATIC TOPIC MODELING EVALUATION</vt:lpstr>
      <vt:lpstr>DATA PREPARATION</vt:lpstr>
      <vt:lpstr>Presentazione standard di PowerPoint</vt:lpstr>
      <vt:lpstr>CLUSTERING</vt:lpstr>
      <vt:lpstr>QUALCHE RISULTATO</vt:lpstr>
      <vt:lpstr>SENTIMENT ANALYSIS</vt:lpstr>
      <vt:lpstr>Presentazione standard di PowerPoint</vt:lpstr>
      <vt:lpstr>COSTRUZIONE MANUALE DEL BENCHMARK</vt:lpstr>
      <vt:lpstr>SELEZIONE AUTOMATIZZATA DEI TOPICS</vt:lpstr>
      <vt:lpstr>CALCOLO DISTANZA SEMANTICA</vt:lpstr>
      <vt:lpstr>CONFRONTO RISULTATI</vt:lpstr>
      <vt:lpstr>STATO DELL’ARTE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BUSINESS ARTICLES TEXT EXPLORATION AND BENCHMARK BULDING FOR AUTOMATIC TOPIC MODELING EVALUATION</dc:title>
  <dc:creator>Tommaso Di Vincenzo</dc:creator>
  <cp:lastModifiedBy>Tommaso Di Vincenzo</cp:lastModifiedBy>
  <cp:revision>32</cp:revision>
  <dcterms:created xsi:type="dcterms:W3CDTF">2018-04-21T16:00:40Z</dcterms:created>
  <dcterms:modified xsi:type="dcterms:W3CDTF">2018-04-22T16:55:12Z</dcterms:modified>
</cp:coreProperties>
</file>