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5" r:id="rId3"/>
    <p:sldId id="257" r:id="rId4"/>
    <p:sldId id="276" r:id="rId5"/>
    <p:sldId id="258" r:id="rId6"/>
    <p:sldId id="259" r:id="rId7"/>
    <p:sldId id="277" r:id="rId8"/>
    <p:sldId id="260" r:id="rId9"/>
    <p:sldId id="268" r:id="rId10"/>
    <p:sldId id="274" r:id="rId11"/>
    <p:sldId id="269"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71BDBD2E-87EB-4496-B877-DF3861B7DA12}" type="datetimeFigureOut">
              <a:rPr lang="en-US" smtClean="0"/>
              <a:pPr/>
              <a:t>7/2/2024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9499FE7-3D98-4DEA-9A91-6360123355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71BDBD2E-87EB-4496-B877-DF3861B7DA12}" type="datetimeFigureOut">
              <a:rPr lang="en-US" smtClean="0"/>
              <a:pPr/>
              <a:t>7/2/2024</a:t>
            </a:fld>
            <a:endParaRPr lang="en-US"/>
          </a:p>
        </p:txBody>
      </p:sp>
      <p:sp>
        <p:nvSpPr>
          <p:cNvPr id="9" name="Slide Number Placeholder 8"/>
          <p:cNvSpPr>
            <a:spLocks noGrp="1"/>
          </p:cNvSpPr>
          <p:nvPr>
            <p:ph type="sldNum" sz="quarter" idx="15"/>
          </p:nvPr>
        </p:nvSpPr>
        <p:spPr/>
        <p:txBody>
          <a:bodyPr rtlCol="0"/>
          <a:lstStyle/>
          <a:p>
            <a:fld id="{79499FE7-3D98-4DEA-9A91-63601233552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1BDBD2E-87EB-4496-B877-DF3861B7DA12}" type="datetimeFigureOut">
              <a:rPr lang="en-US" smtClean="0"/>
              <a:pPr/>
              <a:t>7/2/2024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9499FE7-3D98-4DEA-9A91-63601233552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1BDBD2E-87EB-4496-B877-DF3861B7DA12}" type="datetimeFigureOut">
              <a:rPr lang="en-US" smtClean="0"/>
              <a:pPr/>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99FE7-3D98-4DEA-9A91-63601233552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71BDBD2E-87EB-4496-B877-DF3861B7DA12}" type="datetimeFigureOut">
              <a:rPr lang="en-US" smtClean="0"/>
              <a:pPr/>
              <a:t>7/2/2024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499FE7-3D98-4DEA-9A91-63601233552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71BDBD2E-87EB-4496-B877-DF3861B7DA12}" type="datetimeFigureOut">
              <a:rPr lang="en-US" smtClean="0"/>
              <a:pPr/>
              <a:t>7/2/2024</a:t>
            </a:fld>
            <a:endParaRPr lang="en-US"/>
          </a:p>
        </p:txBody>
      </p:sp>
      <p:sp>
        <p:nvSpPr>
          <p:cNvPr id="7" name="Slide Number Placeholder 6"/>
          <p:cNvSpPr>
            <a:spLocks noGrp="1"/>
          </p:cNvSpPr>
          <p:nvPr>
            <p:ph type="sldNum" sz="quarter" idx="11"/>
          </p:nvPr>
        </p:nvSpPr>
        <p:spPr/>
        <p:txBody>
          <a:bodyPr rtlCol="0"/>
          <a:lstStyle/>
          <a:p>
            <a:fld id="{79499FE7-3D98-4DEA-9A91-63601233552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DBD2E-87EB-4496-B877-DF3861B7DA12}" type="datetimeFigureOut">
              <a:rPr lang="en-US" smtClean="0"/>
              <a:pPr/>
              <a:t>7/2/2024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1BDBD2E-87EB-4496-B877-DF3861B7DA12}" type="datetimeFigureOut">
              <a:rPr lang="en-US" smtClean="0"/>
              <a:pPr/>
              <a:t>7/2/2024</a:t>
            </a:fld>
            <a:endParaRPr lang="en-US"/>
          </a:p>
        </p:txBody>
      </p:sp>
      <p:sp>
        <p:nvSpPr>
          <p:cNvPr id="22" name="Slide Number Placeholder 21"/>
          <p:cNvSpPr>
            <a:spLocks noGrp="1"/>
          </p:cNvSpPr>
          <p:nvPr>
            <p:ph type="sldNum" sz="quarter" idx="15"/>
          </p:nvPr>
        </p:nvSpPr>
        <p:spPr/>
        <p:txBody>
          <a:bodyPr rtlCol="0"/>
          <a:lstStyle/>
          <a:p>
            <a:fld id="{79499FE7-3D98-4DEA-9A91-63601233552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1BDBD2E-87EB-4496-B877-DF3861B7DA12}" type="datetimeFigureOut">
              <a:rPr lang="en-US" smtClean="0"/>
              <a:pPr/>
              <a:t>7/2/2024</a:t>
            </a:fld>
            <a:endParaRPr lang="en-US"/>
          </a:p>
        </p:txBody>
      </p:sp>
      <p:sp>
        <p:nvSpPr>
          <p:cNvPr id="18" name="Slide Number Placeholder 17"/>
          <p:cNvSpPr>
            <a:spLocks noGrp="1"/>
          </p:cNvSpPr>
          <p:nvPr>
            <p:ph type="sldNum" sz="quarter" idx="11"/>
          </p:nvPr>
        </p:nvSpPr>
        <p:spPr/>
        <p:txBody>
          <a:bodyPr rtlCol="0"/>
          <a:lstStyle/>
          <a:p>
            <a:fld id="{79499FE7-3D98-4DEA-9A91-63601233552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1BDBD2E-87EB-4496-B877-DF3861B7DA12}" type="datetimeFigureOut">
              <a:rPr lang="en-US" smtClean="0"/>
              <a:pPr/>
              <a:t>7/2/2024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9499FE7-3D98-4DEA-9A91-6360123355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etris.com/about/legal" TargetMode="External"/><Relationship Id="rId2" Type="http://schemas.openxmlformats.org/officeDocument/2006/relationships/hyperlink" Target="https://www.tetris.com/" TargetMode="Externa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1829761"/>
          </a:xfrm>
        </p:spPr>
        <p:txBody>
          <a:bodyPr>
            <a:normAutofit/>
          </a:bodyPr>
          <a:lstStyle/>
          <a:p>
            <a:pPr algn="ctr"/>
            <a:r>
              <a:rPr lang="en-US" sz="4000" dirty="0" smtClean="0">
                <a:solidFill>
                  <a:schemeClr val="tx1"/>
                </a:solidFill>
              </a:rPr>
              <a:t>TETRIS GAME</a:t>
            </a:r>
            <a:endParaRPr lang="en-US" sz="4000" dirty="0">
              <a:solidFill>
                <a:schemeClr val="tx1"/>
              </a:solidFill>
            </a:endParaRPr>
          </a:p>
        </p:txBody>
      </p:sp>
      <p:sp>
        <p:nvSpPr>
          <p:cNvPr id="3" name="Subtitle 2"/>
          <p:cNvSpPr>
            <a:spLocks noGrp="1"/>
          </p:cNvSpPr>
          <p:nvPr>
            <p:ph type="subTitle" idx="1"/>
          </p:nvPr>
        </p:nvSpPr>
        <p:spPr>
          <a:xfrm>
            <a:off x="838200" y="2286000"/>
            <a:ext cx="7772400" cy="1199704"/>
          </a:xfrm>
        </p:spPr>
        <p:txBody>
          <a:bodyPr>
            <a:noAutofit/>
          </a:bodyPr>
          <a:lstStyle/>
          <a:p>
            <a:pPr algn="ctr"/>
            <a:r>
              <a:rPr lang="en-US" sz="2600" dirty="0"/>
              <a:t>Parul Institute of Computer Applications</a:t>
            </a:r>
          </a:p>
          <a:p>
            <a:pPr algn="ctr"/>
            <a:r>
              <a:rPr lang="en-US" sz="2800" dirty="0"/>
              <a:t>Semester </a:t>
            </a:r>
            <a:r>
              <a:rPr lang="en-US" sz="2800" dirty="0" smtClean="0"/>
              <a:t>5 </a:t>
            </a:r>
            <a:r>
              <a:rPr lang="en-US" sz="2800" dirty="0"/>
              <a:t>Project</a:t>
            </a:r>
          </a:p>
          <a:p>
            <a:pPr algn="ctr"/>
            <a:r>
              <a:rPr lang="en-US" sz="2400" dirty="0" smtClean="0"/>
              <a:t>2024-25</a:t>
            </a:r>
            <a:endParaRPr lang="en-US" sz="2400" dirty="0"/>
          </a:p>
          <a:p>
            <a:pPr algn="ctr"/>
            <a:r>
              <a:rPr lang="en-IN" sz="2000" dirty="0"/>
              <a:t>1. 2205101100152  </a:t>
            </a:r>
            <a:r>
              <a:rPr lang="en-IN" sz="2000" dirty="0" err="1"/>
              <a:t>Dipesh</a:t>
            </a:r>
            <a:r>
              <a:rPr lang="en-IN" sz="2000" dirty="0"/>
              <a:t> </a:t>
            </a:r>
            <a:r>
              <a:rPr lang="en-IN" sz="2000" dirty="0" err="1"/>
              <a:t>Rauniyar</a:t>
            </a:r>
            <a:r>
              <a:rPr lang="en-IN" sz="2000" dirty="0"/>
              <a:t> Division: G</a:t>
            </a:r>
          </a:p>
          <a:p>
            <a:pPr algn="ctr"/>
            <a:r>
              <a:rPr lang="en-IN" sz="2000" dirty="0"/>
              <a:t>2. 2205101100103 </a:t>
            </a:r>
            <a:r>
              <a:rPr lang="en-IN" sz="2000" dirty="0" err="1"/>
              <a:t>Raghav</a:t>
            </a:r>
            <a:r>
              <a:rPr lang="en-IN" sz="2000" dirty="0"/>
              <a:t> Mahajan Division: G</a:t>
            </a:r>
          </a:p>
          <a:p>
            <a:pPr algn="ctr"/>
            <a:r>
              <a:rPr lang="en-IN" sz="2000" dirty="0"/>
              <a:t>3. 2205101100157 </a:t>
            </a:r>
            <a:r>
              <a:rPr lang="en-IN" sz="2000" dirty="0" err="1"/>
              <a:t>Kunal</a:t>
            </a:r>
            <a:r>
              <a:rPr lang="en-IN" sz="2000" dirty="0"/>
              <a:t> Yadav Division: G</a:t>
            </a:r>
          </a:p>
          <a:p>
            <a:pPr algn="ctr"/>
            <a:endParaRPr lang="en-US" sz="2000" dirty="0"/>
          </a:p>
          <a:p>
            <a:pPr algn="ctr"/>
            <a:endParaRPr lang="en-US" sz="2000" dirty="0"/>
          </a:p>
          <a:p>
            <a:pPr algn="l"/>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Enhancement</a:t>
            </a:r>
            <a:endParaRPr lang="en-IN" dirty="0"/>
          </a:p>
        </p:txBody>
      </p:sp>
      <p:sp>
        <p:nvSpPr>
          <p:cNvPr id="3" name="Content Placeholder 2"/>
          <p:cNvSpPr>
            <a:spLocks noGrp="1"/>
          </p:cNvSpPr>
          <p:nvPr>
            <p:ph sz="quarter" idx="1"/>
          </p:nvPr>
        </p:nvSpPr>
        <p:spPr/>
        <p:txBody>
          <a:bodyPr/>
          <a:lstStyle/>
          <a:p>
            <a:r>
              <a:rPr lang="en-US" b="1" dirty="0"/>
              <a:t>Dynamic Backgrounds and Themes</a:t>
            </a:r>
          </a:p>
          <a:p>
            <a:endParaRPr lang="en-IN" dirty="0" smtClean="0"/>
          </a:p>
          <a:p>
            <a:r>
              <a:rPr lang="en-IN" b="1" dirty="0" smtClean="0"/>
              <a:t>Social </a:t>
            </a:r>
            <a:r>
              <a:rPr lang="en-IN" b="1" dirty="0"/>
              <a:t>and Competitive </a:t>
            </a:r>
            <a:r>
              <a:rPr lang="en-IN" b="1" dirty="0" smtClean="0"/>
              <a:t>Features</a:t>
            </a:r>
          </a:p>
          <a:p>
            <a:endParaRPr lang="en-IN" dirty="0" smtClean="0"/>
          </a:p>
          <a:p>
            <a:r>
              <a:rPr lang="en-IN" b="1" dirty="0" smtClean="0"/>
              <a:t>Augmented </a:t>
            </a:r>
            <a:r>
              <a:rPr lang="en-IN" b="1" dirty="0"/>
              <a:t>Reality (AR) </a:t>
            </a:r>
            <a:r>
              <a:rPr lang="en-IN" b="1" dirty="0" smtClean="0"/>
              <a:t>Integration</a:t>
            </a:r>
          </a:p>
          <a:p>
            <a:endParaRPr lang="en-IN" dirty="0" smtClean="0"/>
          </a:p>
          <a:p>
            <a:r>
              <a:rPr lang="en-IN" b="1" dirty="0" smtClean="0"/>
              <a:t>Adaptive </a:t>
            </a:r>
            <a:r>
              <a:rPr lang="en-IN" b="1" dirty="0"/>
              <a:t>Difficulty and Personalization</a:t>
            </a:r>
            <a:endParaRPr lang="en-IN" b="1"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References &amp; Bibliography</a:t>
            </a:r>
            <a:endParaRPr lang="en-US" dirty="0"/>
          </a:p>
        </p:txBody>
      </p:sp>
      <p:sp>
        <p:nvSpPr>
          <p:cNvPr id="2" name="Content Placeholder 1"/>
          <p:cNvSpPr>
            <a:spLocks noGrp="1"/>
          </p:cNvSpPr>
          <p:nvPr>
            <p:ph sz="quarter" idx="1"/>
          </p:nvPr>
        </p:nvSpPr>
        <p:spPr/>
        <p:txBody>
          <a:bodyPr/>
          <a:lstStyle/>
          <a:p>
            <a:r>
              <a:rPr lang="en-US" dirty="0"/>
              <a:t>Tetris. Official Website. [tetris.com](</a:t>
            </a:r>
            <a:r>
              <a:rPr lang="en-US" dirty="0">
                <a:hlinkClick r:id="rId2"/>
              </a:rPr>
              <a:t>https://www.tetris.com</a:t>
            </a:r>
            <a:r>
              <a:rPr lang="en-US" dirty="0" smtClean="0"/>
              <a:t>).</a:t>
            </a:r>
          </a:p>
          <a:p>
            <a:endParaRPr lang="en-US" dirty="0"/>
          </a:p>
          <a:p>
            <a:r>
              <a:rPr lang="en-US" dirty="0"/>
              <a:t>The Tetris Company. [tetris.com/about/legal](</a:t>
            </a:r>
            <a:r>
              <a:rPr lang="en-US" dirty="0">
                <a:hlinkClick r:id="rId3"/>
              </a:rPr>
              <a:t>https://www.tetris.com/about/legal</a:t>
            </a:r>
            <a:r>
              <a:rPr lang="en-US" dirty="0" smtClean="0"/>
              <a:t>).</a:t>
            </a:r>
          </a:p>
          <a:p>
            <a:endParaRPr lang="en-US" dirty="0"/>
          </a:p>
          <a:p>
            <a:r>
              <a:rPr lang="en-US" dirty="0" err="1"/>
              <a:t>Apter</a:t>
            </a:r>
            <a:r>
              <a:rPr lang="en-US" dirty="0"/>
              <a:t>, Jeff. *Mastering Tetris: The Unauthorized Guide*. Prima Publishing, 1994.</a:t>
            </a:r>
            <a:endParaRPr lang="en-US" dirty="0"/>
          </a:p>
        </p:txBody>
      </p:sp>
      <p:sp>
        <p:nvSpPr>
          <p:cNvPr id="4" name="Action Button: Home 3">
            <a:hlinkClick r:id="rId4"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200400"/>
            <a:ext cx="8229600" cy="1143000"/>
          </a:xfrm>
        </p:spPr>
        <p:txBody>
          <a:bodyPr/>
          <a:lstStyle/>
          <a:p>
            <a:r>
              <a:rPr lang="en-US" dirty="0"/>
              <a:t>Thank you !!!</a:t>
            </a:r>
          </a:p>
        </p:txBody>
      </p:sp>
      <p:sp>
        <p:nvSpPr>
          <p:cNvPr id="2" name="Content Placeholder 1"/>
          <p:cNvSpPr>
            <a:spLocks noGrp="1"/>
          </p:cNvSpPr>
          <p:nvPr>
            <p:ph sz="quarter" idx="1"/>
          </p:nvPr>
        </p:nvSpPr>
        <p:spPr/>
        <p:txBody>
          <a:bodyPr/>
          <a:lstStyle/>
          <a:p>
            <a:pPr marL="0" indent="0">
              <a:buNone/>
            </a:pPr>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928670"/>
          </a:xfrm>
        </p:spPr>
        <p:txBody>
          <a:bodyPr/>
          <a:lstStyle/>
          <a:p>
            <a:r>
              <a:rPr lang="en-US" dirty="0"/>
              <a:t>INDEX</a:t>
            </a:r>
            <a:endParaRPr lang="en-IN" dirty="0"/>
          </a:p>
        </p:txBody>
      </p:sp>
      <p:sp>
        <p:nvSpPr>
          <p:cNvPr id="3" name="Content Placeholder 2"/>
          <p:cNvSpPr>
            <a:spLocks noGrp="1"/>
          </p:cNvSpPr>
          <p:nvPr>
            <p:ph sz="quarter" idx="1"/>
          </p:nvPr>
        </p:nvSpPr>
        <p:spPr>
          <a:xfrm>
            <a:off x="285720" y="908720"/>
            <a:ext cx="8429684" cy="5949280"/>
          </a:xfrm>
        </p:spPr>
        <p:txBody>
          <a:bodyPr>
            <a:normAutofit/>
          </a:bodyPr>
          <a:lstStyle/>
          <a:p>
            <a:pPr>
              <a:buFont typeface="Wingdings" pitchFamily="2" charset="2"/>
              <a:buChar char="Ø"/>
            </a:pPr>
            <a:r>
              <a:rPr lang="en-US" dirty="0">
                <a:hlinkClick r:id="rId2" action="ppaction://hlinksldjump"/>
              </a:rPr>
              <a:t>Abstract</a:t>
            </a:r>
            <a:endParaRPr lang="en-US" dirty="0"/>
          </a:p>
          <a:p>
            <a:pPr>
              <a:buFont typeface="Wingdings" pitchFamily="2" charset="2"/>
              <a:buChar char="Ø"/>
            </a:pPr>
            <a:r>
              <a:rPr lang="en-US" dirty="0">
                <a:hlinkClick r:id="rId3" action="ppaction://hlinksldjump"/>
              </a:rPr>
              <a:t>Comparison of New System with Existing System</a:t>
            </a:r>
            <a:endParaRPr lang="en-US" dirty="0"/>
          </a:p>
          <a:p>
            <a:pPr>
              <a:buFont typeface="Wingdings" pitchFamily="2" charset="2"/>
              <a:buChar char="Ø"/>
            </a:pPr>
            <a:r>
              <a:rPr lang="en-US" dirty="0">
                <a:hlinkClick r:id="" action="ppaction://noaction"/>
              </a:rPr>
              <a:t>Technology and HW, SW Requirement Specification</a:t>
            </a:r>
            <a:endParaRPr lang="en-US" dirty="0"/>
          </a:p>
          <a:p>
            <a:pPr>
              <a:buFont typeface="Wingdings" pitchFamily="2" charset="2"/>
              <a:buChar char="Ø"/>
            </a:pPr>
            <a:r>
              <a:rPr lang="en-US" dirty="0">
                <a:hlinkClick r:id="rId4" action="ppaction://hlinksldjump"/>
              </a:rPr>
              <a:t>Modules and its short description</a:t>
            </a:r>
            <a:endParaRPr lang="en-US" dirty="0"/>
          </a:p>
          <a:p>
            <a:pPr>
              <a:buFont typeface="Wingdings" pitchFamily="2" charset="2"/>
              <a:buChar char="Ø"/>
            </a:pPr>
            <a:r>
              <a:rPr lang="en-US" dirty="0">
                <a:hlinkClick r:id="rId5" action="ppaction://hlinksldjump"/>
              </a:rPr>
              <a:t>Users and their role description</a:t>
            </a:r>
            <a:endParaRPr lang="en-US" dirty="0"/>
          </a:p>
          <a:p>
            <a:pPr>
              <a:buFont typeface="Wingdings" pitchFamily="2" charset="2"/>
              <a:buChar char="Ø"/>
            </a:pPr>
            <a:r>
              <a:rPr lang="en-US" dirty="0">
                <a:hlinkClick r:id="rId6" action="ppaction://hlinksldjump"/>
              </a:rPr>
              <a:t>Limitations</a:t>
            </a:r>
            <a:endParaRPr lang="en-US" dirty="0"/>
          </a:p>
          <a:p>
            <a:pPr>
              <a:buFont typeface="Wingdings" pitchFamily="2" charset="2"/>
              <a:buChar char="Ø"/>
            </a:pPr>
            <a:r>
              <a:rPr lang="en-US" dirty="0">
                <a:hlinkClick r:id="rId7" action="ppaction://hlinksldjump"/>
              </a:rPr>
              <a:t>References &amp; Bibliography</a:t>
            </a: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t>
            </a:r>
          </a:p>
        </p:txBody>
      </p:sp>
      <p:sp>
        <p:nvSpPr>
          <p:cNvPr id="3" name="Content Placeholder 2"/>
          <p:cNvSpPr>
            <a:spLocks noGrp="1"/>
          </p:cNvSpPr>
          <p:nvPr>
            <p:ph sz="quarter" idx="1"/>
          </p:nvPr>
        </p:nvSpPr>
        <p:spPr/>
        <p:txBody>
          <a:bodyPr>
            <a:normAutofit fontScale="92500"/>
          </a:bodyPr>
          <a:lstStyle/>
          <a:p>
            <a:r>
              <a:rPr lang="en-US" dirty="0"/>
              <a:t>This project aims to develop a modern interpretation of the classic Tetris game, leveraging contemporary game development technologies and design principles. Tetris, originally conceived as a simple yet challenging puzzle game, has evolved into a cultural phenomenon since its inception. The objective of this project is to honor its legacy while introducing new features and enhancements that cater to today’s gaming </a:t>
            </a:r>
            <a:r>
              <a:rPr lang="en-US" dirty="0" smtClean="0"/>
              <a:t>audience.</a:t>
            </a:r>
          </a:p>
          <a:p>
            <a:r>
              <a:rPr lang="en-IN" dirty="0">
                <a:latin typeface="Times New Roman" panose="02020603050405020304" pitchFamily="18" charset="0"/>
                <a:ea typeface="Times New Roman" panose="02020603050405020304" pitchFamily="18" charset="0"/>
                <a:cs typeface="Times New Roman" panose="02020603050405020304" pitchFamily="18" charset="0"/>
              </a:rPr>
              <a:t>The game offers multiple levels of difficulty, word categories, and game modes to cater to the diverse needs and preferences of the users. The game's hint system, high score tracking, and user profiles provide motivation and feedback to the users, keeping them engaged and challenged.</a:t>
            </a:r>
          </a:p>
          <a:p>
            <a:endParaRPr lang="en-US" dirty="0" smtClean="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Comparison of new system with existing system</a:t>
            </a:r>
          </a:p>
        </p:txBody>
      </p:sp>
      <p:sp>
        <p:nvSpPr>
          <p:cNvPr id="3" name="Content Placeholder 2"/>
          <p:cNvSpPr>
            <a:spLocks noGrp="1"/>
          </p:cNvSpPr>
          <p:nvPr>
            <p:ph sz="quarter" idx="1"/>
          </p:nvPr>
        </p:nvSpPr>
        <p:spPr/>
        <p:txBody>
          <a:bodyPr>
            <a:normAutofit fontScale="85000" lnSpcReduction="20000"/>
          </a:bodyPr>
          <a:lstStyle/>
          <a:p>
            <a:r>
              <a:rPr lang="en-US" b="1" dirty="0"/>
              <a:t>Graphics and User Interface (UI</a:t>
            </a:r>
            <a:r>
              <a:rPr lang="en-US" b="1" dirty="0" smtClean="0"/>
              <a:t>):</a:t>
            </a:r>
            <a:endParaRPr lang="en-US" dirty="0"/>
          </a:p>
          <a:p>
            <a:pPr marL="0" indent="0">
              <a:buNone/>
            </a:pPr>
            <a:r>
              <a:rPr lang="en-US" b="1" dirty="0" smtClean="0"/>
              <a:t>  Existing </a:t>
            </a:r>
            <a:r>
              <a:rPr lang="en-US" b="1" dirty="0"/>
              <a:t>System:</a:t>
            </a:r>
            <a:r>
              <a:rPr lang="en-US" dirty="0"/>
              <a:t> Basic, possibly 2D graphics with simple UI elements.</a:t>
            </a:r>
          </a:p>
          <a:p>
            <a:pPr marL="0" indent="0">
              <a:buNone/>
            </a:pPr>
            <a:r>
              <a:rPr lang="en-US" b="1" dirty="0" smtClean="0"/>
              <a:t>  New </a:t>
            </a:r>
            <a:r>
              <a:rPr lang="en-US" b="1" dirty="0"/>
              <a:t>System:</a:t>
            </a:r>
            <a:r>
              <a:rPr lang="en-US" dirty="0"/>
              <a:t> High-definition graphics, possibly 3D elements, and a more intuitive and modern UI.</a:t>
            </a:r>
          </a:p>
          <a:p>
            <a:r>
              <a:rPr lang="en-IN" b="1" dirty="0"/>
              <a:t>Gameplay Mechanics:</a:t>
            </a:r>
            <a:endParaRPr lang="en-IN" dirty="0"/>
          </a:p>
          <a:p>
            <a:pPr marL="0" indent="0">
              <a:buNone/>
            </a:pPr>
            <a:r>
              <a:rPr lang="en-IN" b="1" dirty="0" smtClean="0"/>
              <a:t>  Existing </a:t>
            </a:r>
            <a:r>
              <a:rPr lang="en-IN" b="1" dirty="0"/>
              <a:t>System:</a:t>
            </a:r>
            <a:r>
              <a:rPr lang="en-IN" dirty="0"/>
              <a:t> Traditional Tetris gameplay with </a:t>
            </a:r>
            <a:r>
              <a:rPr lang="en-IN" dirty="0" smtClean="0"/>
              <a:t>          standard </a:t>
            </a:r>
            <a:r>
              <a:rPr lang="en-IN" dirty="0"/>
              <a:t>block shapes and gravity-based movement.</a:t>
            </a:r>
          </a:p>
          <a:p>
            <a:pPr marL="0" indent="0">
              <a:buNone/>
            </a:pPr>
            <a:r>
              <a:rPr lang="en-IN" b="1" dirty="0" smtClean="0"/>
              <a:t>  New </a:t>
            </a:r>
            <a:r>
              <a:rPr lang="en-IN" b="1" dirty="0"/>
              <a:t>System:</a:t>
            </a:r>
            <a:r>
              <a:rPr lang="en-IN" dirty="0"/>
              <a:t> Could introduce variations like different block shapes, additional gameplay modes (e.g., multiplayer, puzzle mode), power-ups, or enhanced physics simulations.</a:t>
            </a:r>
          </a:p>
          <a:p>
            <a:r>
              <a:rPr lang="en-US" b="1" dirty="0"/>
              <a:t>Performance:</a:t>
            </a:r>
            <a:endParaRPr lang="en-US" dirty="0"/>
          </a:p>
          <a:p>
            <a:pPr marL="0" indent="0">
              <a:buNone/>
            </a:pPr>
            <a:r>
              <a:rPr lang="en-US" b="1" dirty="0" smtClean="0"/>
              <a:t>  Existing </a:t>
            </a:r>
            <a:r>
              <a:rPr lang="en-US" b="1" dirty="0"/>
              <a:t>System:</a:t>
            </a:r>
            <a:r>
              <a:rPr lang="en-US" dirty="0"/>
              <a:t> May have limitations in terms of </a:t>
            </a:r>
            <a:r>
              <a:rPr lang="en-US" dirty="0" smtClean="0"/>
              <a:t>  performance</a:t>
            </a:r>
            <a:r>
              <a:rPr lang="en-US" dirty="0"/>
              <a:t>, especially on older hardware.</a:t>
            </a:r>
          </a:p>
          <a:p>
            <a:pPr marL="0" indent="0">
              <a:buNone/>
            </a:pPr>
            <a:r>
              <a:rPr lang="en-US" b="1" dirty="0" smtClean="0"/>
              <a:t>  New </a:t>
            </a:r>
            <a:r>
              <a:rPr lang="en-US" b="1" dirty="0"/>
              <a:t>System:</a:t>
            </a:r>
            <a:r>
              <a:rPr lang="en-US" dirty="0"/>
              <a:t> Optimized for current hardware, smoother gameplay experience, and possibly higher frame rates and resolutions.</a:t>
            </a:r>
          </a:p>
          <a:p>
            <a:endParaRPr lang="en-IN"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8274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en-US" dirty="0"/>
              <a:t>Technology and HW, SW Requirement Specification</a:t>
            </a:r>
          </a:p>
        </p:txBody>
      </p:sp>
      <p:sp>
        <p:nvSpPr>
          <p:cNvPr id="3" name="Content Placeholder 2"/>
          <p:cNvSpPr>
            <a:spLocks noGrp="1"/>
          </p:cNvSpPr>
          <p:nvPr>
            <p:ph sz="quarter" idx="1"/>
          </p:nvPr>
        </p:nvSpPr>
        <p:spPr/>
        <p:txBody>
          <a:bodyPr>
            <a:normAutofit fontScale="70000" lnSpcReduction="20000"/>
          </a:bodyPr>
          <a:lstStyle/>
          <a:p>
            <a:r>
              <a:rPr lang="en-IN" b="1" dirty="0"/>
              <a:t>Platform Compatibility</a:t>
            </a:r>
          </a:p>
          <a:p>
            <a:r>
              <a:rPr lang="en-IN" b="1" dirty="0"/>
              <a:t>Target Platforms:</a:t>
            </a:r>
            <a:endParaRPr lang="en-IN" dirty="0"/>
          </a:p>
          <a:p>
            <a:pPr lvl="1"/>
            <a:r>
              <a:rPr lang="en-IN" dirty="0"/>
              <a:t>Desktop: Windows, </a:t>
            </a:r>
            <a:r>
              <a:rPr lang="en-IN" dirty="0" err="1"/>
              <a:t>macOS</a:t>
            </a:r>
            <a:r>
              <a:rPr lang="en-IN" dirty="0"/>
              <a:t>, Linux</a:t>
            </a:r>
          </a:p>
          <a:p>
            <a:pPr lvl="1"/>
            <a:r>
              <a:rPr lang="en-IN" dirty="0"/>
              <a:t>Mobile: iOS, Android</a:t>
            </a:r>
          </a:p>
          <a:p>
            <a:pPr lvl="1"/>
            <a:r>
              <a:rPr lang="en-IN" dirty="0"/>
              <a:t>Console: PlayStation, Xbox, Nintendo Switch</a:t>
            </a:r>
          </a:p>
          <a:p>
            <a:r>
              <a:rPr lang="en-IN" b="1" dirty="0"/>
              <a:t>Minimum System Requirements:</a:t>
            </a:r>
            <a:endParaRPr lang="en-IN" dirty="0"/>
          </a:p>
          <a:p>
            <a:r>
              <a:rPr lang="en-IN" b="1" dirty="0"/>
              <a:t>Desktop:</a:t>
            </a:r>
            <a:endParaRPr lang="en-IN" dirty="0"/>
          </a:p>
          <a:p>
            <a:pPr lvl="1"/>
            <a:r>
              <a:rPr lang="en-IN" b="1" dirty="0"/>
              <a:t>Windows/</a:t>
            </a:r>
            <a:r>
              <a:rPr lang="en-IN" b="1" dirty="0" err="1"/>
              <a:t>macOS</a:t>
            </a:r>
            <a:r>
              <a:rPr lang="en-IN" b="1" dirty="0"/>
              <a:t>/Linux:</a:t>
            </a:r>
            <a:endParaRPr lang="en-IN" dirty="0"/>
          </a:p>
          <a:p>
            <a:pPr lvl="2"/>
            <a:r>
              <a:rPr lang="en-IN" dirty="0"/>
              <a:t>Processor: Intel Core i3 or AMD equivalent</a:t>
            </a:r>
          </a:p>
          <a:p>
            <a:pPr lvl="2"/>
            <a:r>
              <a:rPr lang="en-IN" dirty="0"/>
              <a:t>Memory: 4 GB RAM</a:t>
            </a:r>
          </a:p>
          <a:p>
            <a:pPr lvl="2"/>
            <a:r>
              <a:rPr lang="en-IN" dirty="0"/>
              <a:t>Graphics: Integrated graphics with OpenGL 3.3 support</a:t>
            </a:r>
          </a:p>
          <a:p>
            <a:pPr lvl="2"/>
            <a:r>
              <a:rPr lang="en-IN" dirty="0"/>
              <a:t>Storage: 200 MB available space</a:t>
            </a:r>
          </a:p>
          <a:p>
            <a:r>
              <a:rPr lang="en-US" b="1" dirty="0" err="1"/>
              <a:t>Mobile:iOS</a:t>
            </a:r>
            <a:r>
              <a:rPr lang="en-US" b="1" dirty="0"/>
              <a:t>:</a:t>
            </a:r>
            <a:endParaRPr lang="en-US" dirty="0"/>
          </a:p>
          <a:p>
            <a:pPr lvl="1"/>
            <a:r>
              <a:rPr lang="en-US" dirty="0"/>
              <a:t>iOS 10.0 or later</a:t>
            </a:r>
          </a:p>
          <a:p>
            <a:pPr lvl="1"/>
            <a:r>
              <a:rPr lang="en-US" dirty="0"/>
              <a:t>iPhone 6 or newer</a:t>
            </a:r>
          </a:p>
          <a:p>
            <a:r>
              <a:rPr lang="en-US" b="1" dirty="0"/>
              <a:t>Android:</a:t>
            </a:r>
            <a:endParaRPr lang="en-US" dirty="0"/>
          </a:p>
          <a:p>
            <a:pPr lvl="1"/>
            <a:r>
              <a:rPr lang="en-US" dirty="0"/>
              <a:t>Android 5.0 (Lollipop) or later</a:t>
            </a:r>
          </a:p>
          <a:p>
            <a:pPr lvl="1"/>
            <a:r>
              <a:rPr lang="en-US" dirty="0"/>
              <a:t>ARMv7 processor architecture or higher</a:t>
            </a:r>
          </a:p>
          <a:p>
            <a:pPr lvl="1"/>
            <a:r>
              <a:rPr lang="en-US" dirty="0"/>
              <a:t>OpenGL ES 2.0 support</a:t>
            </a:r>
          </a:p>
          <a:p>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Modules and its short description</a:t>
            </a:r>
          </a:p>
        </p:txBody>
      </p:sp>
      <p:sp>
        <p:nvSpPr>
          <p:cNvPr id="2" name="Content Placeholder 1"/>
          <p:cNvSpPr>
            <a:spLocks noGrp="1"/>
          </p:cNvSpPr>
          <p:nvPr>
            <p:ph sz="quarter" idx="1"/>
          </p:nvPr>
        </p:nvSpPr>
        <p:spPr/>
        <p:txBody>
          <a:bodyPr>
            <a:normAutofit fontScale="70000" lnSpcReduction="20000"/>
          </a:bodyPr>
          <a:lstStyle/>
          <a:p>
            <a:r>
              <a:rPr lang="en-US" b="1" dirty="0"/>
              <a:t>1. Game Engine Module</a:t>
            </a:r>
          </a:p>
          <a:p>
            <a:r>
              <a:rPr lang="en-US" b="1" dirty="0"/>
              <a:t>Description:</a:t>
            </a:r>
            <a:r>
              <a:rPr lang="en-US" dirty="0"/>
              <a:t> This core module manages the game's lifecycle, including initialization, updating game state, rendering graphics, and handling user input. It interfaces with lower-level system components and manages the game loop.</a:t>
            </a:r>
          </a:p>
          <a:p>
            <a:r>
              <a:rPr lang="en-IN" b="1" dirty="0"/>
              <a:t>Graphics and Rendering Module</a:t>
            </a:r>
          </a:p>
          <a:p>
            <a:r>
              <a:rPr lang="en-IN" b="1" dirty="0"/>
              <a:t>Description:</a:t>
            </a:r>
            <a:r>
              <a:rPr lang="en-IN" dirty="0"/>
              <a:t> Responsible for rendering game graphics, including </a:t>
            </a:r>
            <a:r>
              <a:rPr lang="en-IN" dirty="0" err="1"/>
              <a:t>Tetriminos</a:t>
            </a:r>
            <a:r>
              <a:rPr lang="en-IN" dirty="0"/>
              <a:t> (Tetris pieces), backgrounds, effects, and UI elements. It utilizes a graphics engine (e.g., Unity's rendering pipeline) to display visuals on screen.</a:t>
            </a:r>
          </a:p>
          <a:p>
            <a:r>
              <a:rPr lang="en-US" b="1" dirty="0"/>
              <a:t>Input Handling Module</a:t>
            </a:r>
          </a:p>
          <a:p>
            <a:r>
              <a:rPr lang="en-US" b="1" dirty="0"/>
              <a:t>Description:</a:t>
            </a:r>
            <a:r>
              <a:rPr lang="en-US" dirty="0"/>
              <a:t> Manages user input from various devices (keyboard, mouse, touchscreen, gamepad) and translates these inputs into commands that affect gameplay, such as moving, rotating, or dropping </a:t>
            </a:r>
            <a:r>
              <a:rPr lang="en-US" dirty="0" err="1"/>
              <a:t>Tetriminos</a:t>
            </a:r>
            <a:r>
              <a:rPr lang="en-US" dirty="0"/>
              <a:t>.</a:t>
            </a:r>
          </a:p>
          <a:p>
            <a:r>
              <a:rPr lang="en-US" b="1" dirty="0"/>
              <a:t>Persistence Module</a:t>
            </a:r>
          </a:p>
          <a:p>
            <a:r>
              <a:rPr lang="en-US" b="1" dirty="0"/>
              <a:t>Description:</a:t>
            </a:r>
            <a:r>
              <a:rPr lang="en-US" dirty="0"/>
              <a:t> Manages the storage and retrieval of game data, such as player profiles, high scores, and game settings. It ensures that data persists between game sessions and across different platforms.</a:t>
            </a:r>
          </a:p>
          <a:p>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Features and its short description</a:t>
            </a:r>
          </a:p>
        </p:txBody>
      </p:sp>
      <p:sp>
        <p:nvSpPr>
          <p:cNvPr id="2" name="Content Placeholder 1"/>
          <p:cNvSpPr>
            <a:spLocks noGrp="1"/>
          </p:cNvSpPr>
          <p:nvPr>
            <p:ph sz="quarter" idx="1"/>
          </p:nvPr>
        </p:nvSpPr>
        <p:spPr/>
        <p:txBody>
          <a:bodyPr>
            <a:normAutofit fontScale="77500" lnSpcReduction="20000"/>
          </a:bodyPr>
          <a:lstStyle/>
          <a:p>
            <a:r>
              <a:rPr lang="en-US" b="1" dirty="0"/>
              <a:t>Classic Tetris Gameplay</a:t>
            </a:r>
          </a:p>
          <a:p>
            <a:r>
              <a:rPr lang="en-US" b="1" dirty="0"/>
              <a:t>Description:</a:t>
            </a:r>
            <a:r>
              <a:rPr lang="en-US" dirty="0"/>
              <a:t> Traditional gameplay where </a:t>
            </a:r>
            <a:r>
              <a:rPr lang="en-US" dirty="0" err="1"/>
              <a:t>Tetriminos</a:t>
            </a:r>
            <a:r>
              <a:rPr lang="en-US" dirty="0"/>
              <a:t> (various shapes made up of four blocks) descend from the top of the screen. Players must rotate and position them to create complete horizontal lines, which then disappear to clear space and earn points.</a:t>
            </a:r>
          </a:p>
          <a:p>
            <a:r>
              <a:rPr lang="en-US" b="1" dirty="0"/>
              <a:t>Level Progression</a:t>
            </a:r>
          </a:p>
          <a:p>
            <a:r>
              <a:rPr lang="en-US" b="1" dirty="0"/>
              <a:t>Description:</a:t>
            </a:r>
            <a:r>
              <a:rPr lang="en-US" dirty="0"/>
              <a:t> Players advance through levels as they clear lines, increasing the game's speed and difficulty. Higher levels challenge players with faster falling </a:t>
            </a:r>
            <a:r>
              <a:rPr lang="en-US" dirty="0" err="1"/>
              <a:t>Tetriminos</a:t>
            </a:r>
            <a:r>
              <a:rPr lang="en-US" dirty="0"/>
              <a:t>.</a:t>
            </a:r>
          </a:p>
          <a:p>
            <a:r>
              <a:rPr lang="en-US" b="1" dirty="0"/>
              <a:t>Scoring System</a:t>
            </a:r>
          </a:p>
          <a:p>
            <a:r>
              <a:rPr lang="en-US" b="1" dirty="0"/>
              <a:t>Description:</a:t>
            </a:r>
            <a:r>
              <a:rPr lang="en-US" dirty="0"/>
              <a:t> Awards points for clearing lines and achieving higher levels. Some versions of Tetris may incorporate combo scoring or bonus points for clearing multiple lines simultaneously.</a:t>
            </a:r>
          </a:p>
          <a:p>
            <a:r>
              <a:rPr lang="en-US" b="1" dirty="0"/>
              <a:t>High Scores and Leaderboards</a:t>
            </a:r>
          </a:p>
          <a:p>
            <a:r>
              <a:rPr lang="en-US" b="1" dirty="0"/>
              <a:t>Description:</a:t>
            </a:r>
            <a:r>
              <a:rPr lang="en-US" dirty="0"/>
              <a:t> Tracks and displays the highest scores achieved by players, promoting competition and </a:t>
            </a:r>
            <a:r>
              <a:rPr lang="en-US" dirty="0" err="1"/>
              <a:t>replayability</a:t>
            </a:r>
            <a:r>
              <a:rPr lang="en-US" dirty="0"/>
              <a:t>.</a:t>
            </a:r>
          </a:p>
          <a:p>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00114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Users and their role description</a:t>
            </a:r>
            <a:endParaRPr lang="en-US" dirty="0"/>
          </a:p>
        </p:txBody>
      </p:sp>
      <p:sp>
        <p:nvSpPr>
          <p:cNvPr id="2" name="Content Placeholder 1"/>
          <p:cNvSpPr>
            <a:spLocks noGrp="1"/>
          </p:cNvSpPr>
          <p:nvPr>
            <p:ph sz="quarter" idx="1"/>
          </p:nvPr>
        </p:nvSpPr>
        <p:spPr/>
        <p:txBody>
          <a:bodyPr>
            <a:normAutofit fontScale="85000" lnSpcReduction="20000"/>
          </a:bodyPr>
          <a:lstStyle/>
          <a:p>
            <a:r>
              <a:rPr lang="en-US" b="1" dirty="0"/>
              <a:t>Player/User</a:t>
            </a:r>
          </a:p>
          <a:p>
            <a:r>
              <a:rPr lang="en-US" b="1" dirty="0"/>
              <a:t>Role Description:</a:t>
            </a:r>
            <a:r>
              <a:rPr lang="en-US" dirty="0"/>
              <a:t> The primary user who interacts directly with the game to play Tetris. Responsibilities include controlling </a:t>
            </a:r>
            <a:r>
              <a:rPr lang="en-US" dirty="0" err="1"/>
              <a:t>Tetriminos</a:t>
            </a:r>
            <a:r>
              <a:rPr lang="en-US" dirty="0"/>
              <a:t>, clearing lines, achieving high scores, and progressing through levels.</a:t>
            </a:r>
          </a:p>
          <a:p>
            <a:r>
              <a:rPr lang="en-US" b="1" dirty="0"/>
              <a:t>Administrator (Optional)</a:t>
            </a:r>
          </a:p>
          <a:p>
            <a:r>
              <a:rPr lang="en-US" b="1" dirty="0"/>
              <a:t>Role Description:</a:t>
            </a:r>
            <a:r>
              <a:rPr lang="en-US" dirty="0"/>
              <a:t> Manages game settings and configurations, such as difficulty levels, game modes available, and customization options. Administrators may also oversee multiplayer sessions, manage leaderboards, and ensure fair play.</a:t>
            </a:r>
          </a:p>
          <a:p>
            <a:r>
              <a:rPr lang="en-US" b="1" dirty="0"/>
              <a:t>Developer/Designer</a:t>
            </a:r>
          </a:p>
          <a:p>
            <a:r>
              <a:rPr lang="en-US" b="1" dirty="0"/>
              <a:t>Role Description:</a:t>
            </a:r>
            <a:r>
              <a:rPr lang="en-US" dirty="0"/>
              <a:t> Responsible for creating and maintaining the Tetris game, including designing gameplay mechanics, implementing features, optimizing performance, and fixing bugs. Developers also handle updates, patches, and new feature integrations.</a:t>
            </a:r>
          </a:p>
          <a:p>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Limitations</a:t>
            </a:r>
          </a:p>
        </p:txBody>
      </p:sp>
      <p:sp>
        <p:nvSpPr>
          <p:cNvPr id="2" name="Content Placeholder 1"/>
          <p:cNvSpPr>
            <a:spLocks noGrp="1"/>
          </p:cNvSpPr>
          <p:nvPr>
            <p:ph sz="quarter" idx="1"/>
          </p:nvPr>
        </p:nvSpPr>
        <p:spPr/>
        <p:txBody>
          <a:bodyPr>
            <a:normAutofit fontScale="85000" lnSpcReduction="10000"/>
          </a:bodyPr>
          <a:lstStyle/>
          <a:p>
            <a:r>
              <a:rPr lang="en-US" b="1" dirty="0"/>
              <a:t>Gameplay Repetition:</a:t>
            </a:r>
            <a:endParaRPr lang="en-US" dirty="0"/>
          </a:p>
          <a:p>
            <a:r>
              <a:rPr lang="en-US" b="1" dirty="0"/>
              <a:t>Description:</a:t>
            </a:r>
            <a:r>
              <a:rPr lang="en-US" dirty="0"/>
              <a:t> Tetris follows a repetitive gameplay loop where players rotate and place </a:t>
            </a:r>
            <a:r>
              <a:rPr lang="en-US" dirty="0" err="1"/>
              <a:t>Tetriminos</a:t>
            </a:r>
            <a:r>
              <a:rPr lang="en-US" dirty="0"/>
              <a:t> to clear lines. While the core mechanics are timeless, some players may find the gameplay repetitive over extended play sessions.</a:t>
            </a:r>
          </a:p>
          <a:p>
            <a:r>
              <a:rPr lang="en-US" b="1" dirty="0"/>
              <a:t>Scoring Complexity:</a:t>
            </a:r>
            <a:endParaRPr lang="en-US" dirty="0"/>
          </a:p>
          <a:p>
            <a:r>
              <a:rPr lang="en-US" b="1" dirty="0"/>
              <a:t>Description:</a:t>
            </a:r>
            <a:r>
              <a:rPr lang="en-US" dirty="0"/>
              <a:t> Scoring in Tetris can be straightforward based on line clears, but achieving higher scores often requires advanced techniques like T-spins or combos, which may be complex for casual players to master.</a:t>
            </a:r>
          </a:p>
          <a:p>
            <a:r>
              <a:rPr lang="en-US" b="1" dirty="0"/>
              <a:t>Single-player Focus:</a:t>
            </a:r>
            <a:endParaRPr lang="en-US" dirty="0"/>
          </a:p>
          <a:p>
            <a:r>
              <a:rPr lang="en-US" b="1" dirty="0"/>
              <a:t>Description:</a:t>
            </a:r>
            <a:r>
              <a:rPr lang="en-US" dirty="0"/>
              <a:t> Traditional Tetris primarily focuses on single-player experiences. While some versions include multiplayer modes, the core gameplay is designed around individual skill and strategy, limiting social or cooperative gameplay opportunities.</a:t>
            </a:r>
          </a:p>
          <a:p>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158</TotalTime>
  <Words>1023</Words>
  <Application>Microsoft Office PowerPoint</Application>
  <PresentationFormat>On-screen Show (4:3)</PresentationFormat>
  <Paragraphs>97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Century Schoolbook</vt:lpstr>
      <vt:lpstr>Times New Roman</vt:lpstr>
      <vt:lpstr>Wingdings</vt:lpstr>
      <vt:lpstr>Wingdings 2</vt:lpstr>
      <vt:lpstr>Oriel</vt:lpstr>
      <vt:lpstr>TETRIS GAME</vt:lpstr>
      <vt:lpstr>INDEX</vt:lpstr>
      <vt:lpstr>Abstract </vt:lpstr>
      <vt:lpstr>Comparison of new system with existing system</vt:lpstr>
      <vt:lpstr>Technology and HW, SW Requirement Specification</vt:lpstr>
      <vt:lpstr>Modules and its short description</vt:lpstr>
      <vt:lpstr>Features and its short description</vt:lpstr>
      <vt:lpstr>Users and their role description</vt:lpstr>
      <vt:lpstr>Limitations</vt:lpstr>
      <vt:lpstr>Future Enhancement</vt:lpstr>
      <vt:lpstr>References &amp; Bibliography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dc:title>
  <dc:creator>parul</dc:creator>
  <cp:lastModifiedBy>DELL</cp:lastModifiedBy>
  <cp:revision>62</cp:revision>
  <dcterms:created xsi:type="dcterms:W3CDTF">2017-10-03T10:36:15Z</dcterms:created>
  <dcterms:modified xsi:type="dcterms:W3CDTF">2024-07-02T03:03:31Z</dcterms:modified>
</cp:coreProperties>
</file>