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81" r:id="rId8"/>
    <p:sldId id="260" r:id="rId9"/>
    <p:sldId id="316" r:id="rId10"/>
    <p:sldId id="31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p:cViewPr varScale="1">
        <p:scale>
          <a:sx n="73" d="100"/>
          <a:sy n="73" d="100"/>
        </p:scale>
        <p:origin x="129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7/1/2024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7/1/2024</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7/1/2024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7/1/2024</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7/1/2024</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7/1/2024</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7/1/2024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04800"/>
            <a:ext cx="7772400" cy="1829761"/>
          </a:xfrm>
        </p:spPr>
        <p:txBody>
          <a:bodyPr>
            <a:normAutofit/>
          </a:bodyPr>
          <a:lstStyle/>
          <a:p>
            <a:pPr algn="ctr"/>
            <a:r>
              <a:rPr lang="en-US" sz="3200" dirty="0" smtClean="0">
                <a:solidFill>
                  <a:schemeClr val="tx1"/>
                </a:solidFill>
              </a:rPr>
              <a:t>TETRIS</a:t>
            </a:r>
            <a:r>
              <a:rPr lang="en-US" sz="4000" dirty="0" smtClean="0">
                <a:solidFill>
                  <a:schemeClr val="tx1"/>
                </a:solidFill>
              </a:rPr>
              <a:t> game</a:t>
            </a:r>
            <a:r>
              <a:rPr lang="en-US" sz="4000" dirty="0">
                <a:solidFill>
                  <a:schemeClr val="tx1"/>
                </a:solidFill>
              </a:rPr>
              <a:t/>
            </a:r>
            <a:br>
              <a:rPr lang="en-US" sz="4000" dirty="0">
                <a:solidFill>
                  <a:schemeClr val="tx1"/>
                </a:solidFill>
              </a:rPr>
            </a:br>
            <a:endParaRPr lang="en-US" sz="4000" dirty="0">
              <a:solidFill>
                <a:schemeClr val="tx1"/>
              </a:solidFill>
            </a:endParaRPr>
          </a:p>
        </p:txBody>
      </p:sp>
      <p:sp>
        <p:nvSpPr>
          <p:cNvPr id="3" name="Subtitle 2"/>
          <p:cNvSpPr>
            <a:spLocks noGrp="1"/>
          </p:cNvSpPr>
          <p:nvPr>
            <p:ph type="subTitle" idx="1"/>
          </p:nvPr>
        </p:nvSpPr>
        <p:spPr>
          <a:xfrm>
            <a:off x="1187624" y="2134561"/>
            <a:ext cx="7772400" cy="1199704"/>
          </a:xfrm>
        </p:spPr>
        <p:txBody>
          <a:bodyPr>
            <a:noAutofit/>
          </a:bodyPr>
          <a:lstStyle/>
          <a:p>
            <a:pPr algn="ctr"/>
            <a:r>
              <a:rPr lang="en-US" sz="2600" dirty="0"/>
              <a:t>Parul Institute of Computer Applications</a:t>
            </a:r>
          </a:p>
          <a:p>
            <a:pPr algn="ctr"/>
            <a:r>
              <a:rPr lang="en-US" sz="2800" dirty="0"/>
              <a:t>Semester 2 Project -1</a:t>
            </a:r>
          </a:p>
          <a:p>
            <a:pPr algn="ctr"/>
            <a:r>
              <a:rPr lang="en-US" sz="2400" dirty="0"/>
              <a:t>2022-23</a:t>
            </a:r>
          </a:p>
          <a:p>
            <a:pPr algn="ctr"/>
            <a:r>
              <a:rPr lang="en-US" sz="2600" dirty="0"/>
              <a:t>Team members</a:t>
            </a:r>
          </a:p>
          <a:p>
            <a:pPr algn="ctr"/>
            <a:r>
              <a:rPr lang="en-IN" sz="2000" dirty="0"/>
              <a:t>1. 2205101100152  </a:t>
            </a:r>
            <a:r>
              <a:rPr lang="en-IN" sz="2000" dirty="0" err="1"/>
              <a:t>Dipesh</a:t>
            </a:r>
            <a:r>
              <a:rPr lang="en-IN" sz="2000" dirty="0"/>
              <a:t> </a:t>
            </a:r>
            <a:r>
              <a:rPr lang="en-IN" sz="2000" dirty="0" err="1"/>
              <a:t>Rauniyar</a:t>
            </a:r>
            <a:r>
              <a:rPr lang="en-IN" sz="2000" dirty="0"/>
              <a:t> Division: G</a:t>
            </a:r>
            <a:endParaRPr lang="en-IN" sz="2000" b="1" dirty="0"/>
          </a:p>
          <a:p>
            <a:pPr algn="ctr"/>
            <a:r>
              <a:rPr lang="en-IN" sz="2000" b="1" dirty="0"/>
              <a:t>2. </a:t>
            </a:r>
            <a:r>
              <a:rPr lang="en-IN" sz="2000" dirty="0"/>
              <a:t>2205101100103</a:t>
            </a:r>
            <a:r>
              <a:rPr lang="en-IN" sz="2000" b="1" dirty="0"/>
              <a:t> Raghav Mahajan Division</a:t>
            </a:r>
            <a:r>
              <a:rPr lang="en-IN" sz="2000" dirty="0"/>
              <a:t>: G</a:t>
            </a:r>
            <a:endParaRPr lang="en-IN" sz="2000" b="1" dirty="0"/>
          </a:p>
          <a:p>
            <a:pPr algn="ctr"/>
            <a:r>
              <a:rPr lang="en-IN" sz="2000" dirty="0"/>
              <a:t>3. </a:t>
            </a:r>
            <a:r>
              <a:rPr lang="en-IN" sz="2000" dirty="0" smtClean="0"/>
              <a:t>2205101100157 </a:t>
            </a:r>
            <a:r>
              <a:rPr lang="en-IN" sz="2000" dirty="0" err="1" smtClean="0"/>
              <a:t>Kunal</a:t>
            </a:r>
            <a:r>
              <a:rPr lang="en-IN" sz="2000" dirty="0"/>
              <a:t> </a:t>
            </a:r>
            <a:r>
              <a:rPr lang="en-IN" sz="2000" dirty="0" smtClean="0"/>
              <a:t>Yadav Division</a:t>
            </a:r>
            <a:r>
              <a:rPr lang="en-IN" sz="2000" dirty="0"/>
              <a:t>: G</a:t>
            </a:r>
          </a:p>
          <a:p>
            <a:pPr algn="ctr"/>
            <a:endParaRPr lang="en-IN" sz="2000" b="1" dirty="0"/>
          </a:p>
          <a:p>
            <a:pPr algn="ctr"/>
            <a:endParaRPr lang="en-IN" sz="2000" b="1" dirty="0"/>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438400"/>
            <a:ext cx="3562450" cy="1015663"/>
          </a:xfrm>
          <a:prstGeom prst="rect">
            <a:avLst/>
          </a:prstGeom>
          <a:noFill/>
        </p:spPr>
        <p:txBody>
          <a:bodyPr wrap="non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solidFill>
                  <a:schemeClr val="accent1">
                    <a:lumMod val="75000"/>
                  </a:schemeClr>
                </a:solidFill>
                <a:hlinkClick r:id="rId2" action="ppaction://hlinksldjump">
                  <a:extLst>
                    <a:ext uri="{A12FA001-AC4F-418D-AE19-62706E023703}">
                      <ahyp:hlinkClr xmlns:ahyp="http://schemas.microsoft.com/office/drawing/2018/hyperlinkcolor" xmlns=""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rPr>
              <a:t>Tools and Technology </a:t>
            </a:r>
            <a:r>
              <a:rPr lang="en-US" dirty="0" smtClean="0">
                <a:solidFill>
                  <a:schemeClr val="accent1">
                    <a:lumMod val="75000"/>
                  </a:schemeClr>
                </a:solidFill>
              </a:rPr>
              <a:t>Used</a:t>
            </a:r>
          </a:p>
          <a:p>
            <a:pPr>
              <a:buFont typeface="Wingdings" pitchFamily="2" charset="2"/>
              <a:buChar char="Ø"/>
            </a:pPr>
            <a:endParaRPr lang="en-US" dirty="0" smtClean="0">
              <a:solidFill>
                <a:schemeClr val="accent1">
                  <a:lumMod val="75000"/>
                </a:schemeClr>
              </a:solidFill>
            </a:endParaRPr>
          </a:p>
          <a:p>
            <a:pPr>
              <a:buFont typeface="Wingdings" pitchFamily="2" charset="2"/>
              <a:buChar char="Ø"/>
            </a:pPr>
            <a:r>
              <a:rPr lang="en-US" dirty="0" smtClean="0">
                <a:solidFill>
                  <a:srgbClr val="D2611C"/>
                </a:solidFill>
                <a:hlinkClick r:id="rId3" action="ppaction://hlinksldjump">
                  <a:extLst>
                    <a:ext uri="{A12FA001-AC4F-418D-AE19-62706E023703}">
                      <ahyp:hlinkClr xmlns:ahyp="http://schemas.microsoft.com/office/drawing/2018/hyperlinkcolor" xmlns="" val="tx"/>
                    </a:ext>
                  </a:extLst>
                </a:hlinkClick>
              </a:rPr>
              <a:t>Features </a:t>
            </a:r>
            <a:r>
              <a:rPr lang="en-US" dirty="0">
                <a:solidFill>
                  <a:srgbClr val="D2611C"/>
                </a:solidFill>
                <a:hlinkClick r:id="rId3" action="ppaction://hlinksldjump">
                  <a:extLst>
                    <a:ext uri="{A12FA001-AC4F-418D-AE19-62706E023703}">
                      <ahyp:hlinkClr xmlns:ahyp="http://schemas.microsoft.com/office/drawing/2018/hyperlinkcolor" xmlns="" val="tx"/>
                    </a:ext>
                  </a:extLst>
                </a:hlinkClick>
              </a:rPr>
              <a:t>of Proposed System</a:t>
            </a:r>
          </a:p>
          <a:p>
            <a:pPr>
              <a:buFont typeface="Wingdings" pitchFamily="2" charset="2"/>
              <a:buChar char="Ø"/>
            </a:pPr>
            <a:endParaRPr lang="en-US" dirty="0" smtClean="0">
              <a:solidFill>
                <a:schemeClr val="accent1">
                  <a:lumMod val="75000"/>
                </a:schemeClr>
              </a:solidFill>
              <a:hlinkClick r:id="rId3" action="ppaction://hlinksldjump">
                <a:extLst>
                  <a:ext uri="{A12FA001-AC4F-418D-AE19-62706E023703}">
                    <ahyp:hlinkClr xmlns:ahyp="http://schemas.microsoft.com/office/drawing/2018/hyperlinkcolor" xmlns="" val="tx"/>
                  </a:ext>
                </a:extLst>
              </a:hlinkClick>
            </a:endParaRPr>
          </a:p>
          <a:p>
            <a:pPr>
              <a:buFont typeface="Wingdings" pitchFamily="2" charset="2"/>
              <a:buChar char="Ø"/>
            </a:pPr>
            <a:r>
              <a:rPr lang="en-US" dirty="0" smtClean="0">
                <a:solidFill>
                  <a:schemeClr val="accent1">
                    <a:lumMod val="75000"/>
                  </a:schemeClr>
                </a:solidFill>
                <a:hlinkClick r:id="rId3" action="ppaction://hlinksldjump">
                  <a:extLst>
                    <a:ext uri="{A12FA001-AC4F-418D-AE19-62706E023703}">
                      <ahyp:hlinkClr xmlns:ahyp="http://schemas.microsoft.com/office/drawing/2018/hyperlinkcolor" xmlns="" val="tx"/>
                    </a:ext>
                  </a:extLst>
                </a:hlinkClick>
              </a:rPr>
              <a:t>Limitation </a:t>
            </a:r>
            <a:r>
              <a:rPr lang="en-US" dirty="0">
                <a:solidFill>
                  <a:schemeClr val="accent1">
                    <a:lumMod val="75000"/>
                  </a:schemeClr>
                </a:solidFill>
                <a:hlinkClick r:id="rId3" action="ppaction://hlinksldjump">
                  <a:extLst>
                    <a:ext uri="{A12FA001-AC4F-418D-AE19-62706E023703}">
                      <ahyp:hlinkClr xmlns:ahyp="http://schemas.microsoft.com/office/drawing/2018/hyperlinkcolor" xmlns="" val="tx"/>
                    </a:ext>
                  </a:extLst>
                </a:hlinkClick>
              </a:rPr>
              <a:t>of Proposed System</a:t>
            </a:r>
          </a:p>
          <a:p>
            <a:pPr>
              <a:buFont typeface="Wingdings" pitchFamily="2" charset="2"/>
              <a:buChar char="Ø"/>
            </a:pPr>
            <a:endParaRPr lang="en-US" dirty="0" smtClean="0">
              <a:solidFill>
                <a:srgbClr val="D2611C"/>
              </a:solidFill>
              <a:hlinkClick r:id="rId4" action="ppaction://hlinksldjump">
                <a:extLst>
                  <a:ext uri="{A12FA001-AC4F-418D-AE19-62706E023703}">
                    <ahyp:hlinkClr xmlns:ahyp="http://schemas.microsoft.com/office/drawing/2018/hyperlinkcolor" xmlns="" val="tx"/>
                  </a:ext>
                </a:extLst>
              </a:hlinkClick>
            </a:endParaRPr>
          </a:p>
          <a:p>
            <a:pPr>
              <a:buFont typeface="Wingdings" pitchFamily="2" charset="2"/>
              <a:buChar char="Ø"/>
            </a:pPr>
            <a:r>
              <a:rPr lang="en-US" dirty="0" smtClean="0">
                <a:solidFill>
                  <a:srgbClr val="D2611C"/>
                </a:solidFill>
                <a:hlinkClick r:id="rId4" action="ppaction://hlinksldjump">
                  <a:extLst>
                    <a:ext uri="{A12FA001-AC4F-418D-AE19-62706E023703}">
                      <ahyp:hlinkClr xmlns:ahyp="http://schemas.microsoft.com/office/drawing/2018/hyperlinkcolor" xmlns="" val="tx"/>
                    </a:ext>
                  </a:extLst>
                </a:hlinkClick>
              </a:rPr>
              <a:t>Users </a:t>
            </a:r>
            <a:r>
              <a:rPr lang="en-US" dirty="0">
                <a:solidFill>
                  <a:srgbClr val="D2611C"/>
                </a:solidFill>
                <a:hlinkClick r:id="rId4" action="ppaction://hlinksldjump">
                  <a:extLst>
                    <a:ext uri="{A12FA001-AC4F-418D-AE19-62706E023703}">
                      <ahyp:hlinkClr xmlns:ahyp="http://schemas.microsoft.com/office/drawing/2018/hyperlinkcolor" xmlns="" val="tx"/>
                    </a:ext>
                  </a:extLst>
                </a:hlinkClick>
              </a:rPr>
              <a:t>and their role </a:t>
            </a:r>
            <a:r>
              <a:rPr lang="en-US" dirty="0" smtClean="0">
                <a:solidFill>
                  <a:schemeClr val="accent1">
                    <a:lumMod val="75000"/>
                  </a:schemeClr>
                </a:solidFill>
                <a:hlinkClick r:id="rId4" action="ppaction://hlinksldjump">
                  <a:extLst>
                    <a:ext uri="{A12FA001-AC4F-418D-AE19-62706E023703}">
                      <ahyp:hlinkClr xmlns:ahyp="http://schemas.microsoft.com/office/drawing/2018/hyperlinkcolor" xmlns="" val="tx"/>
                    </a:ext>
                  </a:extLst>
                </a:hlinkClick>
              </a:rPr>
              <a:t>description</a:t>
            </a:r>
            <a:endParaRPr lang="en-US"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fontScale="25000" lnSpcReduction="20000"/>
          </a:bodyPr>
          <a:lstStyle/>
          <a:p>
            <a:pPr>
              <a:spcBef>
                <a:spcPts val="1500"/>
              </a:spcBef>
              <a:spcAft>
                <a:spcPts val="1500"/>
              </a:spcAft>
            </a:pPr>
            <a:r>
              <a:rPr lang="en-US" sz="8000" dirty="0" smtClean="0"/>
              <a:t>This </a:t>
            </a:r>
            <a:r>
              <a:rPr lang="en-US" sz="8000" dirty="0"/>
              <a:t>project aims to develop a modern interpretation of the classic Tetris game, leveraging contemporary game development technologies and design principles. Tetris, originally conceived as a simple yet challenging puzzle game, has evolved into a cultural phenomenon since its inception. The objective of this project is to honor its legacy while introducing new features and enhancements that cater to today’s gaming audience</a:t>
            </a:r>
            <a:r>
              <a:rPr lang="en-US" sz="8000" dirty="0" smtClean="0"/>
              <a:t>.</a:t>
            </a:r>
          </a:p>
          <a:p>
            <a:pPr>
              <a:spcBef>
                <a:spcPts val="1500"/>
              </a:spcBef>
              <a:spcAft>
                <a:spcPts val="1500"/>
              </a:spcAft>
            </a:pPr>
            <a:r>
              <a:rPr lang="en-IN" sz="8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game offers multiple levels of difficulty, word categories, and game modes to cater to the diverse needs and preferences of the users. The game's hint system, high score tracking, and user profiles provide motivation and feedback to the users, keeping them engaged and challenged.</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normAutofit fontScale="85000" lnSpcReduction="10000"/>
          </a:bodyPr>
          <a:lstStyle/>
          <a:p>
            <a:pPr marL="342900" lvl="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Python programming language: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t>Python </a:t>
            </a:r>
            <a:r>
              <a:rPr lang="en-US" sz="2000" dirty="0"/>
              <a:t>will be employed for its simplicity, readability, and suitability for rapid prototyping in game development. Python's versatility and extensive libraries make it ideal for implementing game logic and mechanics efficiently</a:t>
            </a:r>
            <a:r>
              <a:rPr lang="en-US" sz="2000" dirty="0" smtClean="0"/>
              <a:t>.</a:t>
            </a:r>
          </a:p>
          <a:p>
            <a:pPr marL="342900" lvl="0" indent="-342900">
              <a:tabLst>
                <a:tab pos="457200" algn="l"/>
              </a:tabLst>
            </a:pPr>
            <a:r>
              <a:rPr lang="en-US" sz="2000" b="1" dirty="0" err="1"/>
              <a:t>Pygame</a:t>
            </a:r>
            <a:r>
              <a:rPr lang="en-US" sz="2000" b="1" dirty="0"/>
              <a:t> Library</a:t>
            </a:r>
            <a:r>
              <a:rPr lang="en-US" sz="2000" dirty="0"/>
              <a:t>: </a:t>
            </a:r>
            <a:r>
              <a:rPr lang="en-US" sz="2000" dirty="0" err="1"/>
              <a:t>Pygame</a:t>
            </a:r>
            <a:r>
              <a:rPr lang="en-US" sz="2000" dirty="0"/>
              <a:t>, a set of Python modules designed for writing video games, will be utilized for handling graphics, sound, and user input. </a:t>
            </a:r>
            <a:r>
              <a:rPr lang="en-US" sz="2000" dirty="0" err="1"/>
              <a:t>Pygame</a:t>
            </a:r>
            <a:r>
              <a:rPr lang="en-US" sz="2000" dirty="0"/>
              <a:t> provides a straightforward API for 2D game development, making it suitable for implementing Tetris' visual and interactive elements.</a:t>
            </a:r>
            <a:endParaRPr lang="en-US" sz="2000" dirty="0" smtClean="0"/>
          </a:p>
          <a:p>
            <a:pPr marL="342900" lvl="0" indent="-342900">
              <a:tabLst>
                <a:tab pos="457200" algn="l"/>
              </a:tabLst>
            </a:pP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Integrated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Development Environment (IDE): </a:t>
            </a:r>
            <a:r>
              <a:rPr lang="en-US" sz="2000" dirty="0"/>
              <a:t>Visual Studio Code (VS Code) or </a:t>
            </a:r>
            <a:r>
              <a:rPr lang="en-US" sz="2000" dirty="0" err="1"/>
              <a:t>PyCharm</a:t>
            </a:r>
            <a:r>
              <a:rPr lang="en-US" sz="2000" dirty="0"/>
              <a:t> will be used as the primary IDE for development. These IDEs offer robust features such as code debugging, syntax highlighting, and integration with version control systems, essential for collaborative and efficient development</a:t>
            </a:r>
            <a:r>
              <a:rPr lang="en-US" sz="2000" dirty="0" smtClean="0"/>
              <a:t>.</a:t>
            </a:r>
          </a:p>
          <a:p>
            <a:pPr marL="342900" lvl="0" indent="-342900">
              <a:tabLst>
                <a:tab pos="457200" algn="l"/>
              </a:tabLst>
            </a:pP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Database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Management System: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database management system can be used to store and manage game data, such as player scores, game progress, and high scores.</a:t>
            </a:r>
          </a:p>
          <a:p>
            <a:pPr marL="342900" indent="-342900">
              <a:tabLst>
                <a:tab pos="457200" algn="l"/>
              </a:tabLst>
            </a:pPr>
            <a:r>
              <a:rPr lang="en-IN" sz="2000" b="1" dirty="0">
                <a:latin typeface="Times New Roman" panose="02020603050405020304" pitchFamily="18" charset="0"/>
                <a:ea typeface="Calibri" panose="020F0502020204030204" pitchFamily="34" charset="0"/>
                <a:cs typeface="Times New Roman" panose="02020603050405020304" pitchFamily="18" charset="0"/>
              </a:rPr>
              <a:t>Git Hub: </a:t>
            </a:r>
            <a:r>
              <a:rPr lang="en-IN" sz="2000" dirty="0">
                <a:latin typeface="Times New Roman" panose="02020603050405020304" pitchFamily="18" charset="0"/>
                <a:ea typeface="Calibri" panose="020F0502020204030204" pitchFamily="34" charset="0"/>
                <a:cs typeface="Times New Roman" panose="02020603050405020304" pitchFamily="18" charset="0"/>
              </a:rPr>
              <a:t>It is simply used for group contribution for the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Tetris</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game system.</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a:xfrm>
            <a:off x="457200" y="1371600"/>
            <a:ext cx="7467600" cy="4953000"/>
          </a:xfrm>
        </p:spPr>
        <p:txBody>
          <a:bodyPr>
            <a:normAutofit/>
          </a:bodyPr>
          <a:lstStyle/>
          <a:p>
            <a:pPr marL="342900" lvl="0" indent="-342900">
              <a:tabLst>
                <a:tab pos="457200" algn="l"/>
              </a:tabLst>
            </a:pPr>
            <a:r>
              <a:rPr lang="en-US" sz="2000" b="1" dirty="0" smtClean="0"/>
              <a:t>Classic </a:t>
            </a:r>
            <a:r>
              <a:rPr lang="en-US" sz="2000" b="1" dirty="0"/>
              <a:t>Gameplay Mechanics</a:t>
            </a:r>
            <a:r>
              <a:rPr lang="en-US" sz="2000" dirty="0"/>
              <a:t>: Implementing the core mechanics of Tetris, including block manipulation (moving and rotating </a:t>
            </a:r>
            <a:r>
              <a:rPr lang="en-US" sz="2000" dirty="0" err="1" smtClean="0"/>
              <a:t>Tetrominoes</a:t>
            </a:r>
            <a:r>
              <a:rPr lang="en-US" sz="2000" dirty="0" smtClean="0"/>
              <a:t> ), </a:t>
            </a:r>
            <a:r>
              <a:rPr lang="en-US" sz="2000" dirty="0"/>
              <a:t>line clearing, scoring, and level progression.</a:t>
            </a:r>
            <a:r>
              <a:rPr lang="en-US" sz="2000" b="1" dirty="0" smtClean="0"/>
              <a:t>: </a:t>
            </a:r>
            <a:r>
              <a:rPr lang="en-US" sz="2000" dirty="0"/>
              <a:t>Data of the player or user is saved from registration page to use it as user authentication while logging to the game. </a:t>
            </a:r>
          </a:p>
          <a:p>
            <a:r>
              <a:rPr lang="en-US" sz="2000" b="1" dirty="0"/>
              <a:t>Multiple Game Modes</a:t>
            </a:r>
            <a:r>
              <a:rPr lang="en-US" sz="2000" dirty="0"/>
              <a:t>: Offering various game modes such as classic endless mode, timed mode, and possibly multiplayer modes for competitive play</a:t>
            </a:r>
            <a:r>
              <a:rPr lang="en-US" sz="2000" dirty="0" smtClean="0"/>
              <a:t>.</a:t>
            </a:r>
          </a:p>
          <a:p>
            <a:r>
              <a:rPr lang="en-US" sz="2000" b="1" dirty="0"/>
              <a:t>Scoring and Leaderboards</a:t>
            </a:r>
            <a:r>
              <a:rPr lang="en-US" sz="2000" dirty="0"/>
              <a:t>: Tracking and displaying scores locally and possibly online, allowing players to compete for high scores and achievements</a:t>
            </a:r>
            <a:r>
              <a:rPr lang="en-US" sz="2000" dirty="0" smtClean="0"/>
              <a:t>.</a:t>
            </a:r>
          </a:p>
          <a:p>
            <a:r>
              <a:rPr lang="en-US" sz="2000" b="1" dirty="0" smtClean="0"/>
              <a:t>Pause </a:t>
            </a:r>
            <a:r>
              <a:rPr lang="en-US" sz="2000" b="1" dirty="0"/>
              <a:t>and Resume</a:t>
            </a:r>
            <a:r>
              <a:rPr lang="en-US" sz="2000" dirty="0"/>
              <a:t>: Allowing players to pause the game at any time and resume from where they left off, with an option to restart or quit.</a:t>
            </a:r>
            <a:endParaRPr lang="en-US" sz="2000"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a:xfrm>
            <a:off x="457200" y="1600200"/>
            <a:ext cx="7467600" cy="5257800"/>
          </a:xfrm>
        </p:spPr>
        <p:txBody>
          <a:bodyPr>
            <a:normAutofit/>
          </a:bodyPr>
          <a:lstStyle/>
          <a:p>
            <a:pPr>
              <a:tabLst>
                <a:tab pos="228600" algn="l"/>
              </a:tabLst>
            </a:pPr>
            <a:r>
              <a:rPr lang="en-US" sz="2000" b="1" dirty="0" smtClean="0"/>
              <a:t>Graphics </a:t>
            </a:r>
            <a:r>
              <a:rPr lang="en-US" sz="2000" b="1" dirty="0"/>
              <a:t>Complexity</a:t>
            </a:r>
            <a:r>
              <a:rPr lang="en-US" sz="2000" dirty="0"/>
              <a:t>: While aiming for modern visual design, constraints in graphical resources or development time may limit the complexity and richness of visual elements compared to AAA games</a:t>
            </a:r>
            <a:r>
              <a:rPr lang="en-US" sz="2000" dirty="0" smtClean="0"/>
              <a:t>.</a:t>
            </a:r>
          </a:p>
          <a:p>
            <a:pPr>
              <a:tabLst>
                <a:tab pos="228600" algn="l"/>
              </a:tabLst>
            </a:pPr>
            <a:r>
              <a:rPr lang="en-IN" sz="2000" b="1" dirty="0" smtClean="0">
                <a:effectLst/>
                <a:latin typeface="Times New Roman" panose="02020603050405020304" pitchFamily="18" charset="0"/>
                <a:ea typeface="Times New Roman" panose="02020603050405020304" pitchFamily="18" charset="0"/>
              </a:rPr>
              <a:t>Lack </a:t>
            </a:r>
            <a:r>
              <a:rPr lang="en-IN" sz="2000" b="1" dirty="0">
                <a:effectLst/>
                <a:latin typeface="Times New Roman" panose="02020603050405020304" pitchFamily="18" charset="0"/>
                <a:ea typeface="Times New Roman" panose="02020603050405020304" pitchFamily="18" charset="0"/>
              </a:rPr>
              <a:t>of Sound Effects and Visuals:</a:t>
            </a:r>
            <a:r>
              <a:rPr lang="en-IN" sz="2000" dirty="0">
                <a:effectLst/>
                <a:latin typeface="Times New Roman" panose="02020603050405020304" pitchFamily="18" charset="0"/>
                <a:ea typeface="Times New Roman" panose="02020603050405020304" pitchFamily="18" charset="0"/>
              </a:rPr>
              <a:t> The </a:t>
            </a:r>
            <a:r>
              <a:rPr lang="en-IN" sz="2000" dirty="0" smtClean="0">
                <a:latin typeface="Times New Roman" panose="02020603050405020304" pitchFamily="18" charset="0"/>
                <a:ea typeface="Times New Roman" panose="02020603050405020304" pitchFamily="18" charset="0"/>
              </a:rPr>
              <a:t>Tetris</a:t>
            </a:r>
            <a:r>
              <a:rPr lang="en-IN" sz="2000" dirty="0" smtClean="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game project may lack engaging sound effects or visually appealing graphics, which could limit the user's engagement and enjoyment of the game.</a:t>
            </a:r>
          </a:p>
          <a:p>
            <a:pPr>
              <a:tabLst>
                <a:tab pos="228600" algn="l"/>
              </a:tabLst>
            </a:pPr>
            <a:r>
              <a:rPr lang="en-IN" sz="2000" b="1" dirty="0">
                <a:effectLst/>
                <a:latin typeface="Times New Roman" panose="02020603050405020304" pitchFamily="18" charset="0"/>
                <a:ea typeface="Times New Roman" panose="02020603050405020304" pitchFamily="18" charset="0"/>
              </a:rPr>
              <a:t>Difficulty Level may not be Appropriate for all Users:</a:t>
            </a:r>
            <a:r>
              <a:rPr lang="en-IN" sz="2000" dirty="0">
                <a:effectLst/>
                <a:latin typeface="Times New Roman" panose="02020603050405020304" pitchFamily="18" charset="0"/>
                <a:ea typeface="Times New Roman" panose="02020603050405020304" pitchFamily="18" charset="0"/>
              </a:rPr>
              <a:t> The game's difficulty level might be too high for some users, which could lead to frustration and a lack of motivation to continue playing. At the same time, the difficulty level may be too easy for more advanced users, which could limit the challenge and entertainment value of the game.</a:t>
            </a:r>
          </a:p>
          <a:p>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D5DB4-39AC-BB24-28AD-1023523055A3}"/>
              </a:ext>
            </a:extLst>
          </p:cNvPr>
          <p:cNvSpPr>
            <a:spLocks noGrp="1"/>
          </p:cNvSpPr>
          <p:nvPr>
            <p:ph sz="quarter" idx="1"/>
          </p:nvPr>
        </p:nvSpPr>
        <p:spPr>
          <a:xfrm>
            <a:off x="457200" y="260648"/>
            <a:ext cx="7467600" cy="6213304"/>
          </a:xfrm>
        </p:spPr>
        <p:txBody>
          <a:bodyPr/>
          <a:lstStyle/>
          <a:p>
            <a:pPr>
              <a:tabLst>
                <a:tab pos="228600" algn="l"/>
              </a:tabLst>
            </a:pPr>
            <a:r>
              <a:rPr lang="en-US" sz="2000" b="1" dirty="0" smtClean="0"/>
              <a:t>Accessibility </a:t>
            </a:r>
            <a:r>
              <a:rPr lang="en-US" sz="2000" b="1" dirty="0"/>
              <a:t>Challenges</a:t>
            </a:r>
            <a:r>
              <a:rPr lang="en-US" sz="2000" dirty="0"/>
              <a:t>: Despite efforts, achieving comprehensive accessibility features (e.g., for players with disabilities) may require additional resources or expertise not fully addressed in the initial development phase</a:t>
            </a:r>
            <a:r>
              <a:rPr lang="en-US" sz="2000" dirty="0" smtClean="0"/>
              <a:t>.</a:t>
            </a:r>
          </a:p>
          <a:p>
            <a:pPr marL="0" indent="0">
              <a:buNone/>
              <a:tabLst>
                <a:tab pos="228600" algn="l"/>
              </a:tabLst>
            </a:pPr>
            <a:endParaRPr lang="en-US" sz="2000" dirty="0" smtClean="0"/>
          </a:p>
          <a:p>
            <a:pPr>
              <a:tabLst>
                <a:tab pos="228600" algn="l"/>
              </a:tabLst>
            </a:pPr>
            <a:r>
              <a:rPr lang="en-US" b="1" dirty="0" smtClean="0"/>
              <a:t>User </a:t>
            </a:r>
            <a:r>
              <a:rPr lang="en-US" b="1" dirty="0"/>
              <a:t>Interface (UI) Consistency</a:t>
            </a:r>
            <a:r>
              <a:rPr lang="en-US" dirty="0"/>
              <a:t>: Ensuring a cohesive and intuitive user interface across different platforms and screen sizes may pose challenges, impacting user experience and </a:t>
            </a:r>
            <a:r>
              <a:rPr lang="en-US" dirty="0" smtClean="0"/>
              <a:t>accessibility.</a:t>
            </a:r>
            <a:endParaRPr lang="en-IN" dirty="0"/>
          </a:p>
        </p:txBody>
      </p:sp>
    </p:spTree>
    <p:extLst>
      <p:ext uri="{BB962C8B-B14F-4D97-AF65-F5344CB8AC3E}">
        <p14:creationId xmlns:p14="http://schemas.microsoft.com/office/powerpoint/2010/main" val="36693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User/Player</a:t>
            </a:r>
          </a:p>
          <a:p>
            <a:pPr algn="just">
              <a:buNone/>
            </a:pPr>
            <a:r>
              <a:rPr lang="en-US" sz="2000" dirty="0"/>
              <a:t>		</a:t>
            </a:r>
            <a:r>
              <a:rPr lang="en-US" sz="2000" dirty="0" smtClean="0"/>
              <a:t>Description</a:t>
            </a:r>
            <a:r>
              <a:rPr lang="en-US" sz="2000" dirty="0"/>
              <a:t>: The primary user role who interacts directly with the game through controls (keyboard, touch input, etc.) to manipulate falling </a:t>
            </a:r>
            <a:r>
              <a:rPr lang="en-US" sz="2000" dirty="0" err="1" smtClean="0"/>
              <a:t>Tetrominoes</a:t>
            </a:r>
            <a:r>
              <a:rPr lang="en-US" sz="2000" dirty="0" smtClean="0"/>
              <a:t>.</a:t>
            </a:r>
            <a:endParaRPr lang="en-US" sz="2000" dirty="0"/>
          </a:p>
          <a:p>
            <a:pPr algn="just">
              <a:buNone/>
            </a:pPr>
            <a:endParaRPr lang="en-US" sz="2000" dirty="0" smtClean="0"/>
          </a:p>
          <a:p>
            <a:pPr algn="just">
              <a:buNone/>
            </a:pPr>
            <a:r>
              <a:rPr lang="en-US" sz="2000" dirty="0" smtClean="0"/>
              <a:t>Role</a:t>
            </a:r>
            <a:r>
              <a:rPr lang="en-US" sz="2000" dirty="0"/>
              <a:t>: Plays the game to achieve high scores by clearing lines and advancing through levels, aiming for continuous gameplay and improvement.</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D74D1-3CB2-94E5-7C0E-16DFE5E1B280}"/>
              </a:ext>
            </a:extLst>
          </p:cNvPr>
          <p:cNvPicPr>
            <a:picLocks noChangeAspect="1"/>
          </p:cNvPicPr>
          <p:nvPr/>
        </p:nvPicPr>
        <p:blipFill>
          <a:blip r:embed="rId2"/>
          <a:stretch>
            <a:fillRect/>
          </a:stretch>
        </p:blipFill>
        <p:spPr>
          <a:xfrm>
            <a:off x="972000" y="685800"/>
            <a:ext cx="7200000" cy="4865030"/>
          </a:xfrm>
          <a:prstGeom prst="rect">
            <a:avLst/>
          </a:prstGeom>
        </p:spPr>
      </p:pic>
    </p:spTree>
    <p:extLst>
      <p:ext uri="{BB962C8B-B14F-4D97-AF65-F5344CB8AC3E}">
        <p14:creationId xmlns:p14="http://schemas.microsoft.com/office/powerpoint/2010/main" val="1374714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342</TotalTime>
  <Words>708</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Schoolbook</vt:lpstr>
      <vt:lpstr>Times New Roman</vt:lpstr>
      <vt:lpstr>Wingdings</vt:lpstr>
      <vt:lpstr>Wingdings 2</vt:lpstr>
      <vt:lpstr>Oriel</vt:lpstr>
      <vt:lpstr>TETRIS game </vt:lpstr>
      <vt:lpstr>INDEX</vt:lpstr>
      <vt:lpstr>Abstract </vt:lpstr>
      <vt:lpstr>Tools and Technology Used</vt:lpstr>
      <vt:lpstr>Features of Proposed System</vt:lpstr>
      <vt:lpstr>Limitation of Proposed System</vt:lpstr>
      <vt:lpstr>PowerPoint Presentation</vt:lpstr>
      <vt:lpstr>Users and their role 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DELL</cp:lastModifiedBy>
  <cp:revision>71</cp:revision>
  <dcterms:created xsi:type="dcterms:W3CDTF">2017-10-03T10:36:15Z</dcterms:created>
  <dcterms:modified xsi:type="dcterms:W3CDTF">2024-07-01T04:23:41Z</dcterms:modified>
</cp:coreProperties>
</file>