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58" r:id="rId6"/>
    <p:sldId id="259" r:id="rId7"/>
    <p:sldId id="281" r:id="rId8"/>
    <p:sldId id="260" r:id="rId9"/>
    <p:sldId id="282" r:id="rId10"/>
    <p:sldId id="270" r:id="rId11"/>
    <p:sldId id="283" r:id="rId12"/>
    <p:sldId id="284" r:id="rId13"/>
    <p:sldId id="286" r:id="rId14"/>
    <p:sldId id="287" r:id="rId15"/>
    <p:sldId id="288" r:id="rId16"/>
    <p:sldId id="289" r:id="rId17"/>
    <p:sldId id="285"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6" r:id="rId44"/>
    <p:sldId id="31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4/6/2023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4/6/2023</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4/6/2023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4/6/2023</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4/6/2023</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4/6/2023</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4/6/2023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304800"/>
            <a:ext cx="7772400" cy="1829761"/>
          </a:xfrm>
        </p:spPr>
        <p:txBody>
          <a:bodyPr>
            <a:normAutofit/>
          </a:bodyPr>
          <a:lstStyle/>
          <a:p>
            <a:pPr algn="ctr"/>
            <a:r>
              <a:rPr lang="en-US" sz="4000" dirty="0">
                <a:solidFill>
                  <a:schemeClr val="tx1"/>
                </a:solidFill>
              </a:rPr>
              <a:t>Hangman game</a:t>
            </a:r>
            <a:br>
              <a:rPr lang="en-US" sz="4000" dirty="0">
                <a:solidFill>
                  <a:schemeClr val="tx1"/>
                </a:solidFill>
              </a:rPr>
            </a:br>
            <a:endParaRPr lang="en-US" sz="4000" dirty="0">
              <a:solidFill>
                <a:schemeClr val="tx1"/>
              </a:solidFill>
            </a:endParaRPr>
          </a:p>
        </p:txBody>
      </p:sp>
      <p:sp>
        <p:nvSpPr>
          <p:cNvPr id="3" name="Subtitle 2"/>
          <p:cNvSpPr>
            <a:spLocks noGrp="1"/>
          </p:cNvSpPr>
          <p:nvPr>
            <p:ph type="subTitle" idx="1"/>
          </p:nvPr>
        </p:nvSpPr>
        <p:spPr>
          <a:xfrm>
            <a:off x="1187624" y="2134561"/>
            <a:ext cx="7772400" cy="1199704"/>
          </a:xfrm>
        </p:spPr>
        <p:txBody>
          <a:bodyPr>
            <a:noAutofit/>
          </a:bodyPr>
          <a:lstStyle/>
          <a:p>
            <a:pPr algn="ctr"/>
            <a:r>
              <a:rPr lang="en-US" sz="2600" dirty="0"/>
              <a:t>Parul Institute of Computer Applications</a:t>
            </a:r>
          </a:p>
          <a:p>
            <a:pPr algn="ctr"/>
            <a:r>
              <a:rPr lang="en-US" sz="2800" dirty="0"/>
              <a:t>Semester 2 Project -1</a:t>
            </a:r>
          </a:p>
          <a:p>
            <a:pPr algn="ctr"/>
            <a:r>
              <a:rPr lang="en-US" sz="2400" dirty="0"/>
              <a:t>2022-23</a:t>
            </a:r>
          </a:p>
          <a:p>
            <a:pPr algn="ctr"/>
            <a:r>
              <a:rPr lang="en-US" sz="2600" dirty="0"/>
              <a:t>Team members</a:t>
            </a:r>
          </a:p>
          <a:p>
            <a:pPr algn="ctr"/>
            <a:r>
              <a:rPr lang="en-IN" sz="2000" dirty="0"/>
              <a:t>1. 2205101100152  </a:t>
            </a:r>
            <a:r>
              <a:rPr lang="en-IN" sz="2000" dirty="0" err="1"/>
              <a:t>Dipesh</a:t>
            </a:r>
            <a:r>
              <a:rPr lang="en-IN" sz="2000" dirty="0"/>
              <a:t> </a:t>
            </a:r>
            <a:r>
              <a:rPr lang="en-IN" sz="2000" dirty="0" err="1"/>
              <a:t>Rauniyar</a:t>
            </a:r>
            <a:r>
              <a:rPr lang="en-IN" sz="2000" dirty="0"/>
              <a:t> Division: G</a:t>
            </a:r>
            <a:endParaRPr lang="en-IN" sz="2000" b="1" dirty="0"/>
          </a:p>
          <a:p>
            <a:pPr algn="ctr"/>
            <a:r>
              <a:rPr lang="en-IN" sz="2000" b="1" dirty="0"/>
              <a:t>2. </a:t>
            </a:r>
            <a:r>
              <a:rPr lang="en-IN" sz="2000" dirty="0"/>
              <a:t>2205101100103</a:t>
            </a:r>
            <a:r>
              <a:rPr lang="en-IN" sz="2000" b="1" dirty="0"/>
              <a:t> Raghav Mahajan Division</a:t>
            </a:r>
            <a:r>
              <a:rPr lang="en-IN" sz="2000" dirty="0"/>
              <a:t>: G</a:t>
            </a:r>
            <a:endParaRPr lang="en-IN" sz="2000" b="1" dirty="0"/>
          </a:p>
          <a:p>
            <a:pPr algn="ctr"/>
            <a:r>
              <a:rPr lang="en-IN" sz="2000" dirty="0"/>
              <a:t>3. 2205101100104 </a:t>
            </a:r>
            <a:r>
              <a:rPr lang="en-IN" sz="2000" dirty="0" err="1"/>
              <a:t>Rahul</a:t>
            </a:r>
            <a:r>
              <a:rPr lang="en-IN" sz="2000" dirty="0"/>
              <a:t> Singh  Division: G</a:t>
            </a:r>
          </a:p>
          <a:p>
            <a:pPr algn="ctr"/>
            <a:endParaRPr lang="en-IN" sz="2000" b="1" dirty="0"/>
          </a:p>
          <a:p>
            <a:pPr algn="ctr"/>
            <a:endParaRPr lang="en-IN" sz="2000" b="1" dirty="0"/>
          </a:p>
          <a:p>
            <a:pPr algn="ct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81001" y="533400"/>
            <a:ext cx="8077199" cy="2308324"/>
          </a:xfrm>
          <a:prstGeom prst="rect">
            <a:avLst/>
          </a:prstGeom>
          <a:noFill/>
        </p:spPr>
        <p:txBody>
          <a:bodyPr wrap="square" rtlCol="0">
            <a:spAutoFit/>
          </a:bodyPr>
          <a:lstStyle/>
          <a:p>
            <a:pPr algn="just"/>
            <a:r>
              <a:rPr lang="en-US" dirty="0">
                <a:latin typeface="Times New Roman" pitchFamily="18" charset="0"/>
                <a:cs typeface="Times New Roman" pitchFamily="18" charset="0"/>
              </a:rPr>
              <a:t>	The above figure shows that the applications start and primary it goes for conditional checking It checks it the user is registered or not. If not registered then the user need to register for accessing .If user is registered then they go for login. If the login is successful then it goes to the start game page. If not then they need to check the credentials if wrongly typed. After start page of the game the game runs and the life the player has total would be smaller then and equal to 5. Now according to guessed characters the user gain points or losses the pointes. After losing or winning the score is displayed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7467600" cy="1143000"/>
          </a:xfrm>
        </p:spPr>
        <p:txBody>
          <a:bodyPr>
            <a:normAutofit/>
          </a:bodyPr>
          <a:lstStyle/>
          <a:p>
            <a:r>
              <a:rPr lang="en-US" dirty="0"/>
              <a:t>Data Flow Diagram ( All levels of DFDs)</a:t>
            </a:r>
          </a:p>
        </p:txBody>
      </p:sp>
      <p:pic>
        <p:nvPicPr>
          <p:cNvPr id="5" name="Picture 4" descr="dfd-00.jpg"/>
          <p:cNvPicPr/>
          <p:nvPr/>
        </p:nvPicPr>
        <p:blipFill>
          <a:blip r:embed="rId2"/>
          <a:stretch>
            <a:fillRect/>
          </a:stretch>
        </p:blipFill>
        <p:spPr>
          <a:xfrm>
            <a:off x="1828800" y="1600200"/>
            <a:ext cx="5534025" cy="1438275"/>
          </a:xfrm>
          <a:prstGeom prst="rect">
            <a:avLst/>
          </a:prstGeom>
          <a:ln>
            <a:solidFill>
              <a:schemeClr val="tx1"/>
            </a:solidFill>
          </a:ln>
        </p:spPr>
      </p:pic>
      <p:sp>
        <p:nvSpPr>
          <p:cNvPr id="6" name="TextBox 5"/>
          <p:cNvSpPr txBox="1"/>
          <p:nvPr/>
        </p:nvSpPr>
        <p:spPr>
          <a:xfrm>
            <a:off x="381001" y="3752671"/>
            <a:ext cx="8000999"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	The above figure shows the DFD level 0. Where the player can register, login and obtain score from the system hangman game. The data obtained from user or player is stored in the external entity called computer. The login access and display shown is also carried out by it.</a:t>
            </a:r>
          </a:p>
        </p:txBody>
      </p:sp>
      <p:sp>
        <p:nvSpPr>
          <p:cNvPr id="7" name="TextBox 6"/>
          <p:cNvSpPr txBox="1"/>
          <p:nvPr/>
        </p:nvSpPr>
        <p:spPr>
          <a:xfrm>
            <a:off x="2205135" y="3124200"/>
            <a:ext cx="4881465" cy="338554"/>
          </a:xfrm>
          <a:prstGeom prst="rect">
            <a:avLst/>
          </a:prstGeom>
          <a:noFill/>
        </p:spPr>
        <p:txBody>
          <a:bodyPr wrap="none" rtlCol="0">
            <a:spAutoFit/>
          </a:bodyPr>
          <a:lstStyle/>
          <a:p>
            <a:r>
              <a:rPr lang="en-US" sz="1600" dirty="0">
                <a:latin typeface="Times New Roman" pitchFamily="18" charset="0"/>
                <a:cs typeface="Times New Roman" pitchFamily="18" charset="0"/>
              </a:rPr>
              <a:t>Figure 2.  Data Flow Diagram level 0 of Hangman Game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fd-1final.jpg"/>
          <p:cNvPicPr/>
          <p:nvPr/>
        </p:nvPicPr>
        <p:blipFill>
          <a:blip r:embed="rId2"/>
          <a:stretch>
            <a:fillRect/>
          </a:stretch>
        </p:blipFill>
        <p:spPr>
          <a:xfrm>
            <a:off x="1600200" y="533400"/>
            <a:ext cx="5731510" cy="2541905"/>
          </a:xfrm>
          <a:prstGeom prst="rect">
            <a:avLst/>
          </a:prstGeom>
          <a:ln>
            <a:solidFill>
              <a:schemeClr val="tx1"/>
            </a:solidFill>
          </a:ln>
        </p:spPr>
      </p:pic>
      <p:sp>
        <p:nvSpPr>
          <p:cNvPr id="5" name="TextBox 4"/>
          <p:cNvSpPr txBox="1"/>
          <p:nvPr/>
        </p:nvSpPr>
        <p:spPr>
          <a:xfrm>
            <a:off x="2052735" y="3124201"/>
            <a:ext cx="4881465" cy="338554"/>
          </a:xfrm>
          <a:prstGeom prst="rect">
            <a:avLst/>
          </a:prstGeom>
          <a:noFill/>
        </p:spPr>
        <p:txBody>
          <a:bodyPr wrap="square" rtlCol="0">
            <a:spAutoFit/>
          </a:bodyPr>
          <a:lstStyle/>
          <a:p>
            <a:r>
              <a:rPr lang="en-US" sz="1600" dirty="0">
                <a:latin typeface="Times New Roman" pitchFamily="18" charset="0"/>
                <a:cs typeface="Times New Roman" pitchFamily="18" charset="0"/>
              </a:rPr>
              <a:t>Figure 3.  Data Flow Diagram level 1 of Hangman Game</a:t>
            </a:r>
          </a:p>
        </p:txBody>
      </p:sp>
      <p:sp>
        <p:nvSpPr>
          <p:cNvPr id="6" name="TextBox 5"/>
          <p:cNvSpPr txBox="1"/>
          <p:nvPr/>
        </p:nvSpPr>
        <p:spPr>
          <a:xfrm>
            <a:off x="609600" y="3810000"/>
            <a:ext cx="7924800" cy="2031325"/>
          </a:xfrm>
          <a:prstGeom prst="rect">
            <a:avLst/>
          </a:prstGeom>
          <a:noFill/>
        </p:spPr>
        <p:txBody>
          <a:bodyPr wrap="square" rtlCol="0">
            <a:spAutoFit/>
          </a:bodyPr>
          <a:lstStyle/>
          <a:p>
            <a:pPr algn="just"/>
            <a:r>
              <a:rPr lang="en-US" dirty="0">
                <a:latin typeface="Times New Roman" pitchFamily="18" charset="0"/>
                <a:cs typeface="Times New Roman" pitchFamily="18" charset="0"/>
              </a:rPr>
              <a:t>	The above diagram show the DFD level 1 diagram where the player request for login and the process is carried out by the login process which retrieves the data from database which is stored in </a:t>
            </a:r>
            <a:r>
              <a:rPr lang="en-US" dirty="0" err="1">
                <a:latin typeface="Times New Roman" pitchFamily="18" charset="0"/>
                <a:cs typeface="Times New Roman" pitchFamily="18" charset="0"/>
              </a:rPr>
              <a:t>Player_details</a:t>
            </a:r>
            <a:r>
              <a:rPr lang="en-US" dirty="0">
                <a:latin typeface="Times New Roman" pitchFamily="18" charset="0"/>
                <a:cs typeface="Times New Roman" pitchFamily="18" charset="0"/>
              </a:rPr>
              <a:t>. The player can also register for the system by simply sending required information to the system process and the information is saved in </a:t>
            </a:r>
            <a:r>
              <a:rPr lang="en-US" dirty="0" err="1">
                <a:latin typeface="Times New Roman" pitchFamily="18" charset="0"/>
                <a:cs typeface="Times New Roman" pitchFamily="18" charset="0"/>
              </a:rPr>
              <a:t>Player_detail</a:t>
            </a:r>
            <a:r>
              <a:rPr lang="en-US" dirty="0">
                <a:latin typeface="Times New Roman" pitchFamily="18" charset="0"/>
                <a:cs typeface="Times New Roman" pitchFamily="18" charset="0"/>
              </a:rPr>
              <a:t> database. If every then is correct in this process then the process called </a:t>
            </a:r>
            <a:r>
              <a:rPr lang="en-US" dirty="0" err="1">
                <a:latin typeface="Times New Roman" pitchFamily="18" charset="0"/>
                <a:cs typeface="Times New Roman" pitchFamily="18" charset="0"/>
              </a:rPr>
              <a:t>registeration</a:t>
            </a:r>
            <a:r>
              <a:rPr lang="en-US" dirty="0">
                <a:latin typeface="Times New Roman" pitchFamily="18" charset="0"/>
                <a:cs typeface="Times New Roman" pitchFamily="18" charset="0"/>
              </a:rPr>
              <a:t> request for conformation to the player. </a:t>
            </a:r>
          </a:p>
          <a:p>
            <a:pPr algn="just"/>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3178175" y="304800"/>
            <a:ext cx="2460625" cy="3540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Arial" pitchFamily="34" charset="0"/>
              </a:rPr>
              <a:t>DFD Level 2 Diagram</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5" name="Picture 4" descr="dfd-2-2.jpg"/>
          <p:cNvPicPr/>
          <p:nvPr/>
        </p:nvPicPr>
        <p:blipFill>
          <a:blip r:embed="rId2"/>
          <a:stretch>
            <a:fillRect/>
          </a:stretch>
        </p:blipFill>
        <p:spPr>
          <a:xfrm>
            <a:off x="1524000" y="838200"/>
            <a:ext cx="6112510" cy="3200400"/>
          </a:xfrm>
          <a:prstGeom prst="rect">
            <a:avLst/>
          </a:prstGeom>
          <a:ln>
            <a:solidFill>
              <a:schemeClr val="tx1"/>
            </a:solidFill>
          </a:ln>
        </p:spPr>
      </p:pic>
      <p:sp>
        <p:nvSpPr>
          <p:cNvPr id="6" name="TextBox 5"/>
          <p:cNvSpPr txBox="1"/>
          <p:nvPr/>
        </p:nvSpPr>
        <p:spPr>
          <a:xfrm>
            <a:off x="2133600" y="4157246"/>
            <a:ext cx="4881465" cy="338554"/>
          </a:xfrm>
          <a:prstGeom prst="rect">
            <a:avLst/>
          </a:prstGeom>
          <a:noFill/>
        </p:spPr>
        <p:txBody>
          <a:bodyPr wrap="none" rtlCol="0">
            <a:spAutoFit/>
          </a:bodyPr>
          <a:lstStyle/>
          <a:p>
            <a:r>
              <a:rPr lang="en-US" sz="1600" dirty="0">
                <a:latin typeface="Times New Roman" pitchFamily="18" charset="0"/>
                <a:cs typeface="Times New Roman" pitchFamily="18" charset="0"/>
              </a:rPr>
              <a:t>Figure 4.  Data Flow Diagram level 2 of Hangman Game</a:t>
            </a:r>
          </a:p>
        </p:txBody>
      </p:sp>
      <p:sp>
        <p:nvSpPr>
          <p:cNvPr id="7" name="TextBox 6"/>
          <p:cNvSpPr txBox="1"/>
          <p:nvPr/>
        </p:nvSpPr>
        <p:spPr>
          <a:xfrm>
            <a:off x="381000" y="4743271"/>
            <a:ext cx="8153400"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	The above figure shows DFD level 2 diagram of the hangman game. Here the player is logged in to the system and the hangman game is shown where the  player need to click the character to obtain score. The score is displayed by the hangman game.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fd-2.jpg"/>
          <p:cNvPicPr/>
          <p:nvPr/>
        </p:nvPicPr>
        <p:blipFill>
          <a:blip r:embed="rId2"/>
          <a:stretch>
            <a:fillRect/>
          </a:stretch>
        </p:blipFill>
        <p:spPr>
          <a:xfrm>
            <a:off x="1371600" y="533400"/>
            <a:ext cx="6112510" cy="1219200"/>
          </a:xfrm>
          <a:prstGeom prst="rect">
            <a:avLst/>
          </a:prstGeom>
          <a:ln>
            <a:solidFill>
              <a:schemeClr val="tx1"/>
            </a:solidFill>
          </a:ln>
        </p:spPr>
      </p:pic>
      <p:sp>
        <p:nvSpPr>
          <p:cNvPr id="5" name="TextBox 4"/>
          <p:cNvSpPr txBox="1"/>
          <p:nvPr/>
        </p:nvSpPr>
        <p:spPr>
          <a:xfrm>
            <a:off x="2057400" y="1905000"/>
            <a:ext cx="4881465" cy="338554"/>
          </a:xfrm>
          <a:prstGeom prst="rect">
            <a:avLst/>
          </a:prstGeom>
          <a:noFill/>
        </p:spPr>
        <p:txBody>
          <a:bodyPr wrap="none" rtlCol="0">
            <a:spAutoFit/>
          </a:bodyPr>
          <a:lstStyle/>
          <a:p>
            <a:r>
              <a:rPr lang="en-US" sz="1600" dirty="0">
                <a:latin typeface="Times New Roman" pitchFamily="18" charset="0"/>
                <a:cs typeface="Times New Roman" pitchFamily="18" charset="0"/>
              </a:rPr>
              <a:t>Figure 5.  Data Flow Diagram level 2 of Hangman Game</a:t>
            </a:r>
          </a:p>
        </p:txBody>
      </p:sp>
      <p:sp>
        <p:nvSpPr>
          <p:cNvPr id="6" name="TextBox 5"/>
          <p:cNvSpPr txBox="1"/>
          <p:nvPr/>
        </p:nvSpPr>
        <p:spPr>
          <a:xfrm>
            <a:off x="381000" y="2590800"/>
            <a:ext cx="8077200" cy="1200329"/>
          </a:xfrm>
          <a:prstGeom prst="rect">
            <a:avLst/>
          </a:prstGeom>
          <a:noFill/>
        </p:spPr>
        <p:txBody>
          <a:bodyPr wrap="square" rtlCol="0">
            <a:spAutoFit/>
          </a:bodyPr>
          <a:lstStyle/>
          <a:p>
            <a:pPr algn="just"/>
            <a:r>
              <a:rPr lang="en-US" dirty="0">
                <a:latin typeface="Times New Roman" pitchFamily="18" charset="0"/>
                <a:cs typeface="Times New Roman" pitchFamily="18" charset="0"/>
              </a:rPr>
              <a:t>	The above figure shows  us the player entity can add new user and if every information is correct or not . After conformation the data is stored in the database named </a:t>
            </a:r>
            <a:r>
              <a:rPr lang="en-US" dirty="0" err="1">
                <a:latin typeface="Times New Roman" pitchFamily="18" charset="0"/>
                <a:cs typeface="Times New Roman" pitchFamily="18" charset="0"/>
              </a:rPr>
              <a:t>Player_details</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457200" y="274638"/>
            <a:ext cx="7467600" cy="715962"/>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a:ln>
                  <a:noFill/>
                </a:ln>
                <a:solidFill>
                  <a:schemeClr val="tx2"/>
                </a:solidFill>
                <a:effectLst/>
                <a:uLnTx/>
                <a:uFillTx/>
                <a:latin typeface="+mj-lt"/>
                <a:ea typeface="+mj-ea"/>
                <a:cs typeface="+mj-cs"/>
              </a:rPr>
              <a:t>Use Case Diagram </a:t>
            </a:r>
          </a:p>
        </p:txBody>
      </p:sp>
      <p:pic>
        <p:nvPicPr>
          <p:cNvPr id="3" name="Picture 2" descr="simple.jpg"/>
          <p:cNvPicPr/>
          <p:nvPr/>
        </p:nvPicPr>
        <p:blipFill>
          <a:blip r:embed="rId2"/>
          <a:stretch>
            <a:fillRect/>
          </a:stretch>
        </p:blipFill>
        <p:spPr>
          <a:xfrm>
            <a:off x="2066925" y="990600"/>
            <a:ext cx="5172075" cy="3700463"/>
          </a:xfrm>
          <a:prstGeom prst="rect">
            <a:avLst/>
          </a:prstGeom>
          <a:ln>
            <a:solidFill>
              <a:schemeClr val="tx1"/>
            </a:solidFill>
          </a:ln>
        </p:spPr>
      </p:pic>
      <p:sp>
        <p:nvSpPr>
          <p:cNvPr id="4" name="TextBox 3"/>
          <p:cNvSpPr txBox="1"/>
          <p:nvPr/>
        </p:nvSpPr>
        <p:spPr>
          <a:xfrm>
            <a:off x="2445241" y="4800600"/>
            <a:ext cx="4184159" cy="338554"/>
          </a:xfrm>
          <a:prstGeom prst="rect">
            <a:avLst/>
          </a:prstGeom>
          <a:noFill/>
        </p:spPr>
        <p:txBody>
          <a:bodyPr wrap="none" rtlCol="0">
            <a:spAutoFit/>
          </a:bodyPr>
          <a:lstStyle/>
          <a:p>
            <a:r>
              <a:rPr lang="en-US" sz="1600" dirty="0">
                <a:latin typeface="Times New Roman" pitchFamily="18" charset="0"/>
                <a:cs typeface="Times New Roman" pitchFamily="18" charset="0"/>
              </a:rPr>
              <a:t>Figure 6.  Use Case Diagram of Hangman Game</a:t>
            </a:r>
          </a:p>
        </p:txBody>
      </p:sp>
      <p:sp>
        <p:nvSpPr>
          <p:cNvPr id="5" name="TextBox 4"/>
          <p:cNvSpPr txBox="1"/>
          <p:nvPr/>
        </p:nvSpPr>
        <p:spPr>
          <a:xfrm>
            <a:off x="457200" y="5334000"/>
            <a:ext cx="8229600" cy="923330"/>
          </a:xfrm>
          <a:prstGeom prst="rect">
            <a:avLst/>
          </a:prstGeom>
          <a:noFill/>
        </p:spPr>
        <p:txBody>
          <a:bodyPr wrap="square" rtlCol="0">
            <a:spAutoFit/>
          </a:bodyPr>
          <a:lstStyle/>
          <a:p>
            <a:pPr algn="just"/>
            <a:r>
              <a:rPr lang="en-US" dirty="0">
                <a:latin typeface="Times New Roman" pitchFamily="18" charset="0"/>
                <a:cs typeface="Times New Roman" pitchFamily="18" charset="0"/>
              </a:rPr>
              <a:t>	The above figure shows that the player actor can register, login ,start the game, play again, exit the game and logout. And the start game includes guessing of words and the guessed words includes scores.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txBox="1">
            <a:spLocks/>
          </p:cNvSpPr>
          <p:nvPr/>
        </p:nvSpPr>
        <p:spPr>
          <a:xfrm>
            <a:off x="457200" y="274638"/>
            <a:ext cx="7467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a:ln>
                  <a:noFill/>
                </a:ln>
                <a:solidFill>
                  <a:schemeClr val="tx2"/>
                </a:solidFill>
                <a:effectLst/>
                <a:uLnTx/>
                <a:uFillTx/>
                <a:latin typeface="+mj-lt"/>
                <a:ea typeface="+mj-ea"/>
                <a:cs typeface="+mj-cs"/>
              </a:rPr>
              <a:t>Data Dictionary </a:t>
            </a:r>
            <a:endParaRPr kumimoji="0" lang="en-IN"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5" name="TextBox 4"/>
          <p:cNvSpPr txBox="1"/>
          <p:nvPr/>
        </p:nvSpPr>
        <p:spPr>
          <a:xfrm>
            <a:off x="381000" y="1066800"/>
            <a:ext cx="2228495" cy="369332"/>
          </a:xfrm>
          <a:prstGeom prst="rect">
            <a:avLst/>
          </a:prstGeom>
          <a:noFill/>
        </p:spPr>
        <p:txBody>
          <a:bodyPr wrap="none" rtlCol="0">
            <a:spAutoFit/>
          </a:bodyPr>
          <a:lstStyle/>
          <a:p>
            <a:r>
              <a:rPr lang="en-US" b="1" dirty="0"/>
              <a:t>1. </a:t>
            </a:r>
            <a:r>
              <a:rPr lang="en-US" b="1" dirty="0" err="1"/>
              <a:t>Player_details</a:t>
            </a:r>
            <a:r>
              <a:rPr lang="en-US" b="1" dirty="0"/>
              <a:t> </a:t>
            </a:r>
            <a:endParaRPr lang="en-US" dirty="0"/>
          </a:p>
        </p:txBody>
      </p:sp>
      <p:graphicFrame>
        <p:nvGraphicFramePr>
          <p:cNvPr id="6" name="Table 5"/>
          <p:cNvGraphicFramePr>
            <a:graphicFrameLocks noGrp="1"/>
          </p:cNvGraphicFramePr>
          <p:nvPr/>
        </p:nvGraphicFramePr>
        <p:xfrm>
          <a:off x="380997" y="1752598"/>
          <a:ext cx="8382002" cy="3048002"/>
        </p:xfrm>
        <a:graphic>
          <a:graphicData uri="http://schemas.openxmlformats.org/drawingml/2006/table">
            <a:tbl>
              <a:tblPr/>
              <a:tblGrid>
                <a:gridCol w="592837">
                  <a:extLst>
                    <a:ext uri="{9D8B030D-6E8A-4147-A177-3AD203B41FA5}">
                      <a16:colId xmlns:a16="http://schemas.microsoft.com/office/drawing/2014/main" val="20000"/>
                    </a:ext>
                  </a:extLst>
                </a:gridCol>
                <a:gridCol w="1020210">
                  <a:extLst>
                    <a:ext uri="{9D8B030D-6E8A-4147-A177-3AD203B41FA5}">
                      <a16:colId xmlns:a16="http://schemas.microsoft.com/office/drawing/2014/main" val="20001"/>
                    </a:ext>
                  </a:extLst>
                </a:gridCol>
                <a:gridCol w="1150281">
                  <a:extLst>
                    <a:ext uri="{9D8B030D-6E8A-4147-A177-3AD203B41FA5}">
                      <a16:colId xmlns:a16="http://schemas.microsoft.com/office/drawing/2014/main" val="20002"/>
                    </a:ext>
                  </a:extLst>
                </a:gridCol>
                <a:gridCol w="723792">
                  <a:extLst>
                    <a:ext uri="{9D8B030D-6E8A-4147-A177-3AD203B41FA5}">
                      <a16:colId xmlns:a16="http://schemas.microsoft.com/office/drawing/2014/main" val="20003"/>
                    </a:ext>
                  </a:extLst>
                </a:gridCol>
                <a:gridCol w="568946">
                  <a:extLst>
                    <a:ext uri="{9D8B030D-6E8A-4147-A177-3AD203B41FA5}">
                      <a16:colId xmlns:a16="http://schemas.microsoft.com/office/drawing/2014/main" val="20004"/>
                    </a:ext>
                  </a:extLst>
                </a:gridCol>
                <a:gridCol w="944999">
                  <a:extLst>
                    <a:ext uri="{9D8B030D-6E8A-4147-A177-3AD203B41FA5}">
                      <a16:colId xmlns:a16="http://schemas.microsoft.com/office/drawing/2014/main" val="20005"/>
                    </a:ext>
                  </a:extLst>
                </a:gridCol>
                <a:gridCol w="1582961">
                  <a:extLst>
                    <a:ext uri="{9D8B030D-6E8A-4147-A177-3AD203B41FA5}">
                      <a16:colId xmlns:a16="http://schemas.microsoft.com/office/drawing/2014/main" val="20006"/>
                    </a:ext>
                  </a:extLst>
                </a:gridCol>
                <a:gridCol w="1797976">
                  <a:extLst>
                    <a:ext uri="{9D8B030D-6E8A-4147-A177-3AD203B41FA5}">
                      <a16:colId xmlns:a16="http://schemas.microsoft.com/office/drawing/2014/main" val="20007"/>
                    </a:ext>
                  </a:extLst>
                </a:gridCol>
              </a:tblGrid>
              <a:tr h="470431">
                <a:tc>
                  <a:txBody>
                    <a:bodyPr/>
                    <a:lstStyle/>
                    <a:p>
                      <a:pPr marL="0" marR="0" algn="ctr">
                        <a:spcBef>
                          <a:spcPts val="0"/>
                        </a:spcBef>
                        <a:spcAft>
                          <a:spcPts val="0"/>
                        </a:spcAft>
                      </a:pPr>
                      <a:r>
                        <a:rPr lang="en-US" sz="1200" b="1" dirty="0" err="1">
                          <a:latin typeface="Times New Roman"/>
                          <a:ea typeface="Calibri"/>
                          <a:cs typeface="Arial"/>
                        </a:rPr>
                        <a:t>Sr.no</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Calibri"/>
                          <a:cs typeface="Arial"/>
                        </a:rPr>
                        <a:t>Column</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Calibri"/>
                          <a:cs typeface="Arial"/>
                        </a:rPr>
                        <a:t>Data type</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Calibri"/>
                          <a:cs typeface="Arial"/>
                        </a:rPr>
                        <a:t>Size</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Calibri"/>
                          <a:cs typeface="Arial"/>
                        </a:rPr>
                        <a:t>KEY</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Calibri"/>
                          <a:cs typeface="Arial"/>
                        </a:rPr>
                        <a:t>Constrain</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Calibri"/>
                          <a:cs typeface="Arial"/>
                        </a:rPr>
                        <a:t>Description</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Calibri"/>
                          <a:cs typeface="Arial"/>
                        </a:rPr>
                        <a:t>example</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0017">
                <a:tc>
                  <a:txBody>
                    <a:bodyPr/>
                    <a:lstStyle/>
                    <a:p>
                      <a:pPr marL="0" marR="0" algn="ctr">
                        <a:spcBef>
                          <a:spcPts val="0"/>
                        </a:spcBef>
                        <a:spcAft>
                          <a:spcPts val="0"/>
                        </a:spcAft>
                      </a:pPr>
                      <a:r>
                        <a:rPr lang="en-US" sz="1200">
                          <a:latin typeface="Times New Roman"/>
                          <a:ea typeface="Calibri"/>
                          <a:cs typeface="Arial"/>
                        </a:rPr>
                        <a:t>1</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err="1">
                          <a:latin typeface="Times New Roman"/>
                          <a:ea typeface="Calibri"/>
                          <a:cs typeface="Arial"/>
                        </a:rPr>
                        <a:t>Player_id</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err="1">
                          <a:latin typeface="Times New Roman"/>
                          <a:ea typeface="Calibri"/>
                          <a:cs typeface="Arial"/>
                        </a:rPr>
                        <a:t>Int</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PK</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Al</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Primary key of table</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1</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1677">
                <a:tc>
                  <a:txBody>
                    <a:bodyPr/>
                    <a:lstStyle/>
                    <a:p>
                      <a:pPr marL="0" marR="0" algn="ctr">
                        <a:spcBef>
                          <a:spcPts val="0"/>
                        </a:spcBef>
                        <a:spcAft>
                          <a:spcPts val="0"/>
                        </a:spcAft>
                      </a:pPr>
                      <a:r>
                        <a:rPr lang="en-US" sz="1200">
                          <a:latin typeface="Times New Roman"/>
                          <a:ea typeface="Calibri"/>
                          <a:cs typeface="Arial"/>
                        </a:rPr>
                        <a:t>2</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First_name</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err="1">
                          <a:latin typeface="Times New Roman"/>
                          <a:ea typeface="Calibri"/>
                          <a:cs typeface="Arial"/>
                        </a:rPr>
                        <a:t>Varchar</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20</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Not Null</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First name of user</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James</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1677">
                <a:tc>
                  <a:txBody>
                    <a:bodyPr/>
                    <a:lstStyle/>
                    <a:p>
                      <a:pPr marL="0" marR="0" algn="ctr">
                        <a:spcBef>
                          <a:spcPts val="0"/>
                        </a:spcBef>
                        <a:spcAft>
                          <a:spcPts val="0"/>
                        </a:spcAft>
                      </a:pPr>
                      <a:r>
                        <a:rPr lang="en-US" sz="1200">
                          <a:latin typeface="Times New Roman"/>
                          <a:ea typeface="Calibri"/>
                          <a:cs typeface="Arial"/>
                        </a:rPr>
                        <a:t>3</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Last_name</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err="1">
                          <a:latin typeface="Times New Roman"/>
                          <a:ea typeface="Calibri"/>
                          <a:cs typeface="Arial"/>
                        </a:rPr>
                        <a:t>Varchar</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Calibri"/>
                          <a:cs typeface="Arial"/>
                        </a:rPr>
                        <a:t>20</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Not Null</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Last name of user</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Bond</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0431">
                <a:tc>
                  <a:txBody>
                    <a:bodyPr/>
                    <a:lstStyle/>
                    <a:p>
                      <a:pPr marL="0" marR="0" algn="ctr">
                        <a:spcBef>
                          <a:spcPts val="0"/>
                        </a:spcBef>
                        <a:spcAft>
                          <a:spcPts val="0"/>
                        </a:spcAft>
                      </a:pPr>
                      <a:r>
                        <a:rPr lang="en-US" sz="1200">
                          <a:latin typeface="Times New Roman"/>
                          <a:ea typeface="Calibri"/>
                          <a:cs typeface="Arial"/>
                        </a:rPr>
                        <a:t>4</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Contact_no</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Varchar</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Calibri"/>
                          <a:cs typeface="Arial"/>
                        </a:rPr>
                        <a:t>13</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dirty="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Calibri"/>
                          <a:cs typeface="Arial"/>
                        </a:rPr>
                        <a:t>Not Null</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Calibri"/>
                          <a:cs typeface="Arial"/>
                        </a:rPr>
                        <a:t>Contact Number with Country Code</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Times New Roman"/>
                        <a:ea typeface="Calibri"/>
                        <a:cs typeface="Arial"/>
                      </a:endParaRPr>
                    </a:p>
                    <a:p>
                      <a:pPr marL="0" marR="0" algn="ctr">
                        <a:spcBef>
                          <a:spcPts val="0"/>
                        </a:spcBef>
                        <a:spcAft>
                          <a:spcPts val="0"/>
                        </a:spcAft>
                      </a:pPr>
                      <a:r>
                        <a:rPr lang="en-US" sz="1200">
                          <a:latin typeface="Times New Roman"/>
                          <a:ea typeface="Calibri"/>
                          <a:cs typeface="Arial"/>
                        </a:rPr>
                        <a:t>+91 9876543210</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70431">
                <a:tc>
                  <a:txBody>
                    <a:bodyPr/>
                    <a:lstStyle/>
                    <a:p>
                      <a:pPr marL="0" marR="0" algn="ctr">
                        <a:spcBef>
                          <a:spcPts val="0"/>
                        </a:spcBef>
                        <a:spcAft>
                          <a:spcPts val="0"/>
                        </a:spcAft>
                      </a:pPr>
                      <a:r>
                        <a:rPr lang="en-US" sz="1200">
                          <a:latin typeface="Times New Roman"/>
                          <a:ea typeface="Calibri"/>
                          <a:cs typeface="Arial"/>
                        </a:rPr>
                        <a:t>5</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Email</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Varchar</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30</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Not Null</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Calibri"/>
                          <a:cs typeface="Arial"/>
                        </a:rPr>
                        <a:t>Email of player</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Calibri"/>
                          <a:cs typeface="Arial"/>
                        </a:rPr>
                        <a:t>James123@gmail.com</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8339">
                <a:tc>
                  <a:txBody>
                    <a:bodyPr/>
                    <a:lstStyle/>
                    <a:p>
                      <a:pPr marL="0" marR="0" algn="ctr">
                        <a:spcBef>
                          <a:spcPts val="0"/>
                        </a:spcBef>
                        <a:spcAft>
                          <a:spcPts val="0"/>
                        </a:spcAft>
                      </a:pPr>
                      <a:r>
                        <a:rPr lang="en-US" sz="1200">
                          <a:latin typeface="Times New Roman"/>
                          <a:ea typeface="Calibri"/>
                          <a:cs typeface="Arial"/>
                        </a:rPr>
                        <a:t>6</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User_name</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Varchar</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20</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Not Null</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User Name</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Calibri"/>
                          <a:cs typeface="Arial"/>
                        </a:rPr>
                        <a:t>champion</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4999">
                <a:tc>
                  <a:txBody>
                    <a:bodyPr/>
                    <a:lstStyle/>
                    <a:p>
                      <a:pPr marL="0" marR="0" algn="ctr">
                        <a:spcBef>
                          <a:spcPts val="0"/>
                        </a:spcBef>
                        <a:spcAft>
                          <a:spcPts val="0"/>
                        </a:spcAft>
                      </a:pPr>
                      <a:r>
                        <a:rPr lang="en-US" sz="1200">
                          <a:latin typeface="Times New Roman"/>
                          <a:ea typeface="Calibri"/>
                          <a:cs typeface="Arial"/>
                        </a:rPr>
                        <a:t>7</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Password</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Varchar</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Calibri"/>
                          <a:cs typeface="Arial"/>
                        </a:rPr>
                        <a:t>10</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200">
                        <a:latin typeface="Times New Roman"/>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Not Null</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Calibri"/>
                          <a:cs typeface="Arial"/>
                        </a:rPr>
                        <a:t>Password</a:t>
                      </a:r>
                      <a:endParaRPr lang="en-US" sz="12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Calibri"/>
                          <a:cs typeface="Arial"/>
                        </a:rPr>
                        <a:t>******</a:t>
                      </a:r>
                      <a:endParaRPr lang="en-US" sz="12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 name="TextBox 6"/>
          <p:cNvSpPr txBox="1"/>
          <p:nvPr/>
        </p:nvSpPr>
        <p:spPr>
          <a:xfrm>
            <a:off x="3124200" y="5029200"/>
            <a:ext cx="2119619" cy="584775"/>
          </a:xfrm>
          <a:prstGeom prst="rect">
            <a:avLst/>
          </a:prstGeom>
          <a:noFill/>
        </p:spPr>
        <p:txBody>
          <a:bodyPr wrap="none" rtlCol="0">
            <a:spAutoFit/>
          </a:bodyPr>
          <a:lstStyle/>
          <a:p>
            <a:r>
              <a:rPr lang="en-US" sz="1600" dirty="0">
                <a:latin typeface="Times New Roman" pitchFamily="18" charset="0"/>
                <a:cs typeface="Times New Roman" pitchFamily="18" charset="0"/>
              </a:rPr>
              <a:t>Table 1 : </a:t>
            </a:r>
            <a:r>
              <a:rPr lang="en-US" sz="1600" dirty="0" err="1">
                <a:latin typeface="Times New Roman" pitchFamily="18" charset="0"/>
                <a:cs typeface="Times New Roman" pitchFamily="18" charset="0"/>
              </a:rPr>
              <a:t>Player_details</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BE08F4-BFD7-445C-881E-1CA8816DD51D}"/>
              </a:ext>
            </a:extLst>
          </p:cNvPr>
          <p:cNvSpPr>
            <a:spLocks noGrp="1"/>
          </p:cNvSpPr>
          <p:nvPr>
            <p:ph type="title"/>
          </p:nvPr>
        </p:nvSpPr>
        <p:spPr>
          <a:xfrm>
            <a:off x="457200" y="274638"/>
            <a:ext cx="7467600" cy="563562"/>
          </a:xfrm>
        </p:spPr>
        <p:txBody>
          <a:bodyPr/>
          <a:lstStyle/>
          <a:p>
            <a:r>
              <a:rPr lang="en-US" dirty="0"/>
              <a:t>Screenshots of Development Phase 1</a:t>
            </a:r>
          </a:p>
        </p:txBody>
      </p:sp>
      <p:sp>
        <p:nvSpPr>
          <p:cNvPr id="5122" name="Rectangle 2"/>
          <p:cNvSpPr>
            <a:spLocks noChangeArrowheads="1"/>
          </p:cNvSpPr>
          <p:nvPr/>
        </p:nvSpPr>
        <p:spPr bwMode="auto">
          <a:xfrm>
            <a:off x="228600" y="990600"/>
            <a:ext cx="89154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Login Page Design</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5121" name="Picture 15" descr="l.png"/>
          <p:cNvPicPr>
            <a:picLocks noChangeAspect="1" noChangeArrowheads="1"/>
          </p:cNvPicPr>
          <p:nvPr/>
        </p:nvPicPr>
        <p:blipFill>
          <a:blip r:embed="rId2"/>
          <a:srcRect/>
          <a:stretch>
            <a:fillRect/>
          </a:stretch>
        </p:blipFill>
        <p:spPr bwMode="auto">
          <a:xfrm>
            <a:off x="2514600" y="1600200"/>
            <a:ext cx="3962400" cy="4142292"/>
          </a:xfrm>
          <a:prstGeom prst="rect">
            <a:avLst/>
          </a:prstGeom>
          <a:noFill/>
        </p:spPr>
      </p:pic>
      <p:sp>
        <p:nvSpPr>
          <p:cNvPr id="5123" name="Rectangle 3"/>
          <p:cNvSpPr>
            <a:spLocks noChangeArrowheads="1"/>
          </p:cNvSpPr>
          <p:nvPr/>
        </p:nvSpPr>
        <p:spPr bwMode="auto">
          <a:xfrm>
            <a:off x="3429000" y="5867400"/>
            <a:ext cx="2004075"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7 Login Page Design</a:t>
            </a:r>
            <a:endParaRPr kumimoji="0" lang="en-US" sz="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3" name="Rectangle 15"/>
          <p:cNvSpPr>
            <a:spLocks noChangeArrowheads="1"/>
          </p:cNvSpPr>
          <p:nvPr/>
        </p:nvSpPr>
        <p:spPr bwMode="auto">
          <a:xfrm>
            <a:off x="434440" y="347246"/>
            <a:ext cx="215636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 Code of Login Page </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32782" name="Picture 9" descr="1.png"/>
          <p:cNvPicPr>
            <a:picLocks noChangeAspect="1" noChangeArrowheads="1"/>
          </p:cNvPicPr>
          <p:nvPr/>
        </p:nvPicPr>
        <p:blipFill>
          <a:blip r:embed="rId2"/>
          <a:srcRect/>
          <a:stretch>
            <a:fillRect/>
          </a:stretch>
        </p:blipFill>
        <p:spPr bwMode="auto">
          <a:xfrm>
            <a:off x="1581150" y="838200"/>
            <a:ext cx="5810250" cy="4876800"/>
          </a:xfrm>
          <a:prstGeom prst="rect">
            <a:avLst/>
          </a:prstGeom>
          <a:noFill/>
        </p:spPr>
      </p:pic>
      <p:sp>
        <p:nvSpPr>
          <p:cNvPr id="32785" name="Rectangle 17"/>
          <p:cNvSpPr>
            <a:spLocks noChangeArrowheads="1"/>
          </p:cNvSpPr>
          <p:nvPr/>
        </p:nvSpPr>
        <p:spPr bwMode="auto">
          <a:xfrm>
            <a:off x="3280347" y="5867400"/>
            <a:ext cx="2273379"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8 Code of Login Page</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04801" y="533400"/>
            <a:ext cx="8305799"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 this section we imported various modules / libraries for different purpose. The module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tkinter</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are used for GUI (Graphical User Interface), were as PIL /Pillow library is used for inserting images into the frames of software, Sqlite3 is used for storing the information obtained from players/users to further use it for authentication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processs</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Pygame</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modules are simply used to create 2d games .random module is used to choose random items. Threading is used for creating some time based intervals takes to be done. To Switch from different frames in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tkinter</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we created a class called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tkinterApp</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as argument we provided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tk.Tk</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which is used to create custom commands to create and manipulate GUL widgets. After that in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tkinterApp</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class we created an __</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inti</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__ function which is used to take values for the user and store it in identifiers. In it we also created containers and provided different   parameters for the container. The frames are we created a empty array so that we can iterate the frames one by one.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Abstract</a:t>
            </a:r>
            <a:endParaRPr lang="en-US" dirty="0">
              <a:solidFill>
                <a:schemeClr val="accent1">
                  <a:lumMod val="75000"/>
                </a:schemeClr>
              </a:solidFill>
            </a:endParaRPr>
          </a:p>
          <a:p>
            <a:pPr>
              <a:buFont typeface="Wingdings" pitchFamily="2" charset="2"/>
              <a:buChar char="Ø"/>
            </a:pPr>
            <a:r>
              <a:rPr lang="en-US" dirty="0">
                <a:solidFill>
                  <a:schemeClr val="accent1">
                    <a:lumMod val="75000"/>
                  </a:schemeClr>
                </a:solidFill>
                <a:hlinkClick r:id="" action="ppaction://noaction">
                  <a:extLst>
                    <a:ext uri="{A12FA001-AC4F-418D-AE19-62706E023703}">
                      <ahyp:hlinkClr xmlns:ahyp="http://schemas.microsoft.com/office/drawing/2018/hyperlinkcolor" val="tx"/>
                    </a:ext>
                  </a:extLst>
                </a:hlinkClick>
              </a:rPr>
              <a:t>Tools and Technology Used</a:t>
            </a:r>
          </a:p>
          <a:p>
            <a:pPr>
              <a:buFont typeface="Wingdings" pitchFamily="2" charset="2"/>
              <a:buChar char="Ø"/>
            </a:pPr>
            <a:r>
              <a:rPr lang="en-US" dirty="0">
                <a:solidFill>
                  <a:srgbClr val="D2611C"/>
                </a:solidFill>
                <a:hlinkClick r:id="rId3" action="ppaction://hlinksldjump">
                  <a:extLst>
                    <a:ext uri="{A12FA001-AC4F-418D-AE19-62706E023703}">
                      <ahyp:hlinkClr xmlns:ahyp="http://schemas.microsoft.com/office/drawing/2018/hyperlinkcolor" val="tx"/>
                    </a:ext>
                  </a:extLst>
                </a:hlinkClick>
              </a:rPr>
              <a:t>Features of Proposed System</a:t>
            </a:r>
          </a:p>
          <a:p>
            <a:pPr>
              <a:buFont typeface="Wingdings" pitchFamily="2" charset="2"/>
              <a:buChar char="Ø"/>
            </a:pPr>
            <a:r>
              <a:rPr lang="en-US"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Limitation of Proposed System</a:t>
            </a:r>
          </a:p>
          <a:p>
            <a:pPr>
              <a:buFont typeface="Wingdings" pitchFamily="2" charset="2"/>
              <a:buChar char="Ø"/>
            </a:pPr>
            <a:r>
              <a:rPr lang="en-US" dirty="0">
                <a:solidFill>
                  <a:srgbClr val="D2611C"/>
                </a:solidFill>
                <a:hlinkClick r:id="rId4" action="ppaction://hlinksldjump">
                  <a:extLst>
                    <a:ext uri="{A12FA001-AC4F-418D-AE19-62706E023703}">
                      <ahyp:hlinkClr xmlns:ahyp="http://schemas.microsoft.com/office/drawing/2018/hyperlinkcolor" val="tx"/>
                    </a:ext>
                  </a:extLst>
                </a:hlinkClick>
              </a:rPr>
              <a:t>Users and their role </a:t>
            </a:r>
            <a:r>
              <a:rPr lang="en-US"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description</a:t>
            </a:r>
            <a:endParaRPr lang="en-US" dirty="0">
              <a:solidFill>
                <a:schemeClr val="accent1">
                  <a:lumMod val="75000"/>
                </a:schemeClr>
              </a:solidFill>
            </a:endParaRPr>
          </a:p>
          <a:p>
            <a:pPr>
              <a:buFont typeface="Wingdings" pitchFamily="2" charset="2"/>
              <a:buChar char="Ø"/>
            </a:pPr>
            <a:r>
              <a:rPr lang="en-US" u="sng" dirty="0">
                <a:solidFill>
                  <a:schemeClr val="accent1">
                    <a:lumMod val="75000"/>
                  </a:schemeClr>
                </a:solidFill>
              </a:rPr>
              <a:t>System Flow Diagram</a:t>
            </a:r>
          </a:p>
          <a:p>
            <a:pPr>
              <a:buFont typeface="Wingdings" pitchFamily="2" charset="2"/>
              <a:buChar char="Ø"/>
            </a:pPr>
            <a:r>
              <a:rPr lang="en-US" u="sng" dirty="0">
                <a:solidFill>
                  <a:schemeClr val="accent1">
                    <a:lumMod val="75000"/>
                  </a:schemeClr>
                </a:solidFill>
              </a:rPr>
              <a:t>Data Flow Diagram ( All Levels) </a:t>
            </a:r>
          </a:p>
          <a:p>
            <a:pPr>
              <a:buFont typeface="Wingdings" pitchFamily="2" charset="2"/>
              <a:buChar char="Ø"/>
            </a:pPr>
            <a:r>
              <a:rPr lang="en-US" u="sng" dirty="0">
                <a:solidFill>
                  <a:schemeClr val="accent1">
                    <a:lumMod val="75000"/>
                  </a:schemeClr>
                </a:solidFill>
              </a:rPr>
              <a:t>Use Case Diagram  </a:t>
            </a:r>
          </a:p>
          <a:p>
            <a:pPr>
              <a:buFont typeface="Wingdings" pitchFamily="2" charset="2"/>
              <a:buChar char="Ø"/>
            </a:pPr>
            <a:r>
              <a:rPr lang="en-US" u="sng" dirty="0">
                <a:solidFill>
                  <a:schemeClr val="accent1">
                    <a:lumMod val="75000"/>
                  </a:schemeClr>
                </a:solidFill>
              </a:rPr>
              <a:t>Data Dictionary </a:t>
            </a:r>
          </a:p>
          <a:p>
            <a:pPr>
              <a:buFont typeface="Wingdings" pitchFamily="2" charset="2"/>
              <a:buChar char="Ø"/>
            </a:pPr>
            <a:r>
              <a:rPr lang="en-US" u="sng" dirty="0">
                <a:solidFill>
                  <a:schemeClr val="accent1">
                    <a:lumMod val="75000"/>
                  </a:schemeClr>
                </a:solidFill>
              </a:rPr>
              <a:t>Screenshots of Development Phase 1 ( Designing of your Project) </a:t>
            </a:r>
          </a:p>
          <a:p>
            <a:pPr>
              <a:buFont typeface="Wingdings" pitchFamily="2" charset="2"/>
              <a:buChar char="Ø"/>
            </a:pPr>
            <a:r>
              <a:rPr lang="en-US" u="sng" dirty="0">
                <a:solidFill>
                  <a:schemeClr val="accent1">
                    <a:lumMod val="75000"/>
                  </a:schemeClr>
                </a:solidFill>
              </a:rPr>
              <a:t>Screenshots of Development Phase 2 ( Features Implementation)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png"/>
          <p:cNvPicPr/>
          <p:nvPr/>
        </p:nvPicPr>
        <p:blipFill>
          <a:blip r:embed="rId2"/>
          <a:stretch>
            <a:fillRect/>
          </a:stretch>
        </p:blipFill>
        <p:spPr>
          <a:xfrm>
            <a:off x="1676400" y="457200"/>
            <a:ext cx="5943600" cy="4191000"/>
          </a:xfrm>
          <a:prstGeom prst="rect">
            <a:avLst/>
          </a:prstGeom>
        </p:spPr>
      </p:pic>
      <p:sp>
        <p:nvSpPr>
          <p:cNvPr id="30721" name="Rectangle 1"/>
          <p:cNvSpPr>
            <a:spLocks noChangeArrowheads="1"/>
          </p:cNvSpPr>
          <p:nvPr/>
        </p:nvSpPr>
        <p:spPr bwMode="auto">
          <a:xfrm>
            <a:off x="3201144" y="4843046"/>
            <a:ext cx="2574744"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9 Code of Login Page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0722" name="Rectangle 2"/>
          <p:cNvSpPr>
            <a:spLocks noChangeArrowheads="1"/>
          </p:cNvSpPr>
          <p:nvPr/>
        </p:nvSpPr>
        <p:spPr bwMode="auto">
          <a:xfrm>
            <a:off x="152400" y="5257800"/>
            <a:ext cx="85344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frames are iterated using for loop and another function called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show_frame</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was created so that the frames would be raised / displayed according to given commands. The code in line 39 shows that which page to show while first opening the software which is login page.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37" name="Picture 20" descr="3.png"/>
          <p:cNvPicPr>
            <a:picLocks noChangeAspect="1" noChangeArrowheads="1"/>
          </p:cNvPicPr>
          <p:nvPr/>
        </p:nvPicPr>
        <p:blipFill>
          <a:blip r:embed="rId2"/>
          <a:srcRect/>
          <a:stretch>
            <a:fillRect/>
          </a:stretch>
        </p:blipFill>
        <p:spPr bwMode="auto">
          <a:xfrm>
            <a:off x="1524000" y="228600"/>
            <a:ext cx="6116320" cy="3962400"/>
          </a:xfrm>
          <a:prstGeom prst="rect">
            <a:avLst/>
          </a:prstGeom>
          <a:noFill/>
        </p:spPr>
      </p:pic>
      <p:sp>
        <p:nvSpPr>
          <p:cNvPr id="39939" name="Rectangle 3"/>
          <p:cNvSpPr>
            <a:spLocks noChangeArrowheads="1"/>
          </p:cNvSpPr>
          <p:nvPr/>
        </p:nvSpPr>
        <p:spPr bwMode="auto">
          <a:xfrm>
            <a:off x="0" y="4171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940" name="Rectangle 4"/>
          <p:cNvSpPr>
            <a:spLocks noChangeArrowheads="1"/>
          </p:cNvSpPr>
          <p:nvPr/>
        </p:nvSpPr>
        <p:spPr bwMode="auto">
          <a:xfrm>
            <a:off x="2921248" y="4343400"/>
            <a:ext cx="267733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10 Code of Login Page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9941" name="Rectangle 5"/>
          <p:cNvSpPr>
            <a:spLocks noChangeArrowheads="1"/>
          </p:cNvSpPr>
          <p:nvPr/>
        </p:nvSpPr>
        <p:spPr bwMode="auto">
          <a:xfrm>
            <a:off x="152400" y="4724400"/>
            <a:ext cx="84582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For Login Page we create a class called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Login_Page</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for frame. In it we created a function to check the logging authentication so for that  we first connected to the existing database called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Registration.db</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compare it with the existing data from the database  for username and password. In the figure we also create function for error message to show error if the user entered wrong credentials and the error message is removed after 6 sec of showing which was implemented with the help of threading library.</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4.png"/>
          <p:cNvPicPr/>
          <p:nvPr/>
        </p:nvPicPr>
        <p:blipFill>
          <a:blip r:embed="rId2"/>
          <a:stretch>
            <a:fillRect/>
          </a:stretch>
        </p:blipFill>
        <p:spPr>
          <a:xfrm>
            <a:off x="1371600" y="381000"/>
            <a:ext cx="6400799" cy="4572000"/>
          </a:xfrm>
          <a:prstGeom prst="rect">
            <a:avLst/>
          </a:prstGeom>
        </p:spPr>
      </p:pic>
      <p:sp>
        <p:nvSpPr>
          <p:cNvPr id="38913" name="Rectangle 1"/>
          <p:cNvSpPr>
            <a:spLocks noChangeArrowheads="1"/>
          </p:cNvSpPr>
          <p:nvPr/>
        </p:nvSpPr>
        <p:spPr bwMode="auto">
          <a:xfrm>
            <a:off x="3322119" y="5105400"/>
            <a:ext cx="266970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a:t>
            </a:r>
            <a:r>
              <a:rPr lang="en-US" sz="1600" dirty="0">
                <a:latin typeface="Times New Roman" pitchFamily="18" charset="0"/>
                <a:ea typeface="Times New Roman" pitchFamily="18" charset="0"/>
                <a:cs typeface="Times New Roman" pitchFamily="18" charset="0"/>
              </a:rPr>
              <a:t>11</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Code of Login Page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381000" y="5638800"/>
            <a:ext cx="8305800" cy="369332"/>
          </a:xfrm>
          <a:prstGeom prst="rect">
            <a:avLst/>
          </a:prstGeom>
        </p:spPr>
        <p:txBody>
          <a:bodyPr wrap="square">
            <a:spAutoFit/>
          </a:bodyPr>
          <a:lstStyle/>
          <a:p>
            <a:r>
              <a:rPr lang="en-US" dirty="0">
                <a:latin typeface="Times New Roman" pitchFamily="18" charset="0"/>
                <a:cs typeface="Times New Roman" pitchFamily="18" charset="0"/>
              </a:rPr>
              <a:t>If the user has entered correct credentials then the program will go to start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png"/>
          <p:cNvPicPr/>
          <p:nvPr/>
        </p:nvPicPr>
        <p:blipFill>
          <a:blip r:embed="rId2"/>
          <a:stretch>
            <a:fillRect/>
          </a:stretch>
        </p:blipFill>
        <p:spPr>
          <a:xfrm>
            <a:off x="1066800" y="381000"/>
            <a:ext cx="6858000" cy="4038600"/>
          </a:xfrm>
          <a:prstGeom prst="rect">
            <a:avLst/>
          </a:prstGeom>
        </p:spPr>
      </p:pic>
      <p:sp>
        <p:nvSpPr>
          <p:cNvPr id="37889" name="Rectangle 1"/>
          <p:cNvSpPr>
            <a:spLocks noChangeArrowheads="1"/>
          </p:cNvSpPr>
          <p:nvPr/>
        </p:nvSpPr>
        <p:spPr bwMode="auto">
          <a:xfrm>
            <a:off x="3382263" y="4690646"/>
            <a:ext cx="2669706"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a:t>
            </a:r>
            <a:r>
              <a:rPr lang="en-US" sz="1600" dirty="0">
                <a:latin typeface="Times New Roman" pitchFamily="18" charset="0"/>
                <a:ea typeface="Times New Roman" pitchFamily="18" charset="0"/>
                <a:cs typeface="Times New Roman" pitchFamily="18" charset="0"/>
              </a:rPr>
              <a:t>12</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Code of Login Page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7890" name="Rectangle 2"/>
          <p:cNvSpPr>
            <a:spLocks noChangeArrowheads="1"/>
          </p:cNvSpPr>
          <p:nvPr/>
        </p:nvSpPr>
        <p:spPr bwMode="auto">
          <a:xfrm>
            <a:off x="152400" y="5269468"/>
            <a:ext cx="679545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This image shows the codes used for creating logging page layout.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04800" y="914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6" descr="last.png"/>
          <p:cNvPicPr>
            <a:picLocks noChangeAspect="1" noChangeArrowheads="1"/>
          </p:cNvPicPr>
          <p:nvPr/>
        </p:nvPicPr>
        <p:blipFill>
          <a:blip r:embed="rId2"/>
          <a:srcRect/>
          <a:stretch>
            <a:fillRect/>
          </a:stretch>
        </p:blipFill>
        <p:spPr bwMode="auto">
          <a:xfrm>
            <a:off x="609600" y="685800"/>
            <a:ext cx="7696200" cy="1828800"/>
          </a:xfrm>
          <a:prstGeom prst="rect">
            <a:avLst/>
          </a:prstGeom>
          <a:noFill/>
        </p:spPr>
      </p:pic>
      <p:sp>
        <p:nvSpPr>
          <p:cNvPr id="36867" name="Rectangle 3"/>
          <p:cNvSpPr>
            <a:spLocks noChangeArrowheads="1"/>
          </p:cNvSpPr>
          <p:nvPr/>
        </p:nvSpPr>
        <p:spPr bwMode="auto">
          <a:xfrm>
            <a:off x="228600" y="3276600"/>
            <a:ext cx="84582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This is the last part for creating a frame and display it simply show that we have implemented icon to the system and it also includes the frame size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2997448" y="2667000"/>
            <a:ext cx="3139001" cy="338554"/>
          </a:xfrm>
          <a:prstGeom prst="rect">
            <a:avLst/>
          </a:prstGeom>
        </p:spPr>
        <p:txBody>
          <a:bodyPr wrap="none">
            <a:spAutoFit/>
          </a:bodyPr>
          <a:lstStyle/>
          <a:p>
            <a:pPr lvl="0" indent="457200" algn="just" fontAlgn="base">
              <a:spcBef>
                <a:spcPct val="0"/>
              </a:spcBef>
              <a:spcAft>
                <a:spcPct val="0"/>
              </a:spcAft>
            </a:pPr>
            <a:r>
              <a:rPr lang="en-US" sz="1600" dirty="0">
                <a:latin typeface="Times New Roman" pitchFamily="18" charset="0"/>
                <a:ea typeface="Times New Roman" pitchFamily="18" charset="0"/>
                <a:cs typeface="Times New Roman" pitchFamily="18" charset="0"/>
              </a:rPr>
              <a:t>Figure 13 Code of Login Page</a:t>
            </a:r>
            <a:endParaRPr lang="en-US" sz="16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txBox="1">
            <a:spLocks/>
          </p:cNvSpPr>
          <p:nvPr/>
        </p:nvSpPr>
        <p:spPr>
          <a:xfrm>
            <a:off x="457200" y="274638"/>
            <a:ext cx="7467600" cy="63976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a:ln>
                  <a:noFill/>
                </a:ln>
                <a:solidFill>
                  <a:schemeClr val="tx2"/>
                </a:solidFill>
                <a:effectLst/>
                <a:uLnTx/>
                <a:uFillTx/>
                <a:latin typeface="+mj-lt"/>
                <a:ea typeface="+mj-ea"/>
                <a:cs typeface="+mj-cs"/>
              </a:rPr>
              <a:t>Screenshots of Development Phase 2</a:t>
            </a:r>
          </a:p>
        </p:txBody>
      </p:sp>
      <p:sp>
        <p:nvSpPr>
          <p:cNvPr id="4" name="Rectangle 3"/>
          <p:cNvSpPr/>
          <p:nvPr/>
        </p:nvSpPr>
        <p:spPr>
          <a:xfrm>
            <a:off x="228600" y="990600"/>
            <a:ext cx="3563796" cy="369332"/>
          </a:xfrm>
          <a:prstGeom prst="rect">
            <a:avLst/>
          </a:prstGeom>
        </p:spPr>
        <p:txBody>
          <a:bodyPr wrap="none">
            <a:spAutoFit/>
          </a:bodyPr>
          <a:lstStyle/>
          <a:p>
            <a:r>
              <a:rPr lang="en-US" b="1" dirty="0"/>
              <a:t>1. Registration Page Design </a:t>
            </a:r>
            <a:endParaRPr lang="en-US" dirty="0"/>
          </a:p>
        </p:txBody>
      </p:sp>
      <p:pic>
        <p:nvPicPr>
          <p:cNvPr id="5" name="Picture 4" descr="reg.png"/>
          <p:cNvPicPr/>
          <p:nvPr/>
        </p:nvPicPr>
        <p:blipFill>
          <a:blip r:embed="rId2"/>
          <a:stretch>
            <a:fillRect/>
          </a:stretch>
        </p:blipFill>
        <p:spPr>
          <a:xfrm>
            <a:off x="2133600" y="1524000"/>
            <a:ext cx="4820323" cy="4496193"/>
          </a:xfrm>
          <a:prstGeom prst="rect">
            <a:avLst/>
          </a:prstGeom>
        </p:spPr>
      </p:pic>
      <p:sp>
        <p:nvSpPr>
          <p:cNvPr id="35841" name="Rectangle 1"/>
          <p:cNvSpPr>
            <a:spLocks noChangeArrowheads="1"/>
          </p:cNvSpPr>
          <p:nvPr/>
        </p:nvSpPr>
        <p:spPr bwMode="auto">
          <a:xfrm>
            <a:off x="3149104" y="6172200"/>
            <a:ext cx="311976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14 Registration Page Design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3044423" cy="369332"/>
          </a:xfrm>
          <a:prstGeom prst="rect">
            <a:avLst/>
          </a:prstGeom>
        </p:spPr>
        <p:txBody>
          <a:bodyPr wrap="none">
            <a:spAutoFit/>
          </a:bodyPr>
          <a:lstStyle/>
          <a:p>
            <a:r>
              <a:rPr lang="en-US" b="1" dirty="0">
                <a:latin typeface="Times New Roman" pitchFamily="18" charset="0"/>
                <a:cs typeface="Times New Roman" pitchFamily="18" charset="0"/>
              </a:rPr>
              <a:t>2. Code of Registration Page </a:t>
            </a:r>
            <a:endParaRPr lang="en-US" dirty="0">
              <a:latin typeface="Times New Roman" pitchFamily="18" charset="0"/>
              <a:cs typeface="Times New Roman" pitchFamily="18" charset="0"/>
            </a:endParaRPr>
          </a:p>
        </p:txBody>
      </p:sp>
      <p:pic>
        <p:nvPicPr>
          <p:cNvPr id="3" name="Picture 2" descr="6.png"/>
          <p:cNvPicPr/>
          <p:nvPr/>
        </p:nvPicPr>
        <p:blipFill>
          <a:blip r:embed="rId2"/>
          <a:stretch>
            <a:fillRect/>
          </a:stretch>
        </p:blipFill>
        <p:spPr>
          <a:xfrm>
            <a:off x="1852794" y="1052512"/>
            <a:ext cx="5438412" cy="4752975"/>
          </a:xfrm>
          <a:prstGeom prst="rect">
            <a:avLst/>
          </a:prstGeom>
        </p:spPr>
      </p:pic>
      <p:sp>
        <p:nvSpPr>
          <p:cNvPr id="2049" name="Rectangle 1"/>
          <p:cNvSpPr>
            <a:spLocks noChangeArrowheads="1"/>
          </p:cNvSpPr>
          <p:nvPr/>
        </p:nvSpPr>
        <p:spPr bwMode="auto">
          <a:xfrm>
            <a:off x="2799161" y="5943600"/>
            <a:ext cx="319350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15 Code of Registration Page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png"/>
          <p:cNvPicPr/>
          <p:nvPr/>
        </p:nvPicPr>
        <p:blipFill>
          <a:blip r:embed="rId2"/>
          <a:stretch>
            <a:fillRect/>
          </a:stretch>
        </p:blipFill>
        <p:spPr>
          <a:xfrm>
            <a:off x="1905000" y="304800"/>
            <a:ext cx="5438412" cy="4752975"/>
          </a:xfrm>
          <a:prstGeom prst="rect">
            <a:avLst/>
          </a:prstGeom>
        </p:spPr>
      </p:pic>
      <p:sp>
        <p:nvSpPr>
          <p:cNvPr id="4" name="Rectangle 1"/>
          <p:cNvSpPr>
            <a:spLocks noChangeArrowheads="1"/>
          </p:cNvSpPr>
          <p:nvPr/>
        </p:nvSpPr>
        <p:spPr bwMode="auto">
          <a:xfrm>
            <a:off x="2845048" y="5334000"/>
            <a:ext cx="319350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a:t>
            </a:r>
            <a:r>
              <a:rPr lang="en-US" sz="1600" dirty="0">
                <a:latin typeface="Times New Roman" pitchFamily="18" charset="0"/>
                <a:ea typeface="Times New Roman" pitchFamily="18" charset="0"/>
                <a:cs typeface="Times New Roman" pitchFamily="18" charset="0"/>
              </a:rPr>
              <a:t>16</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Code of Registration Page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304800" y="381000"/>
            <a:ext cx="83820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 above images show that for creating a registration page we created a function called register where we first start with creation of database if doesn’t exist. After that we declared the variable data type which will be further be used for storing it in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sql</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database. To store the data in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sql</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we created another function called database where we declared another variables that will be used to store the information obtained from entry widget. In this function we connected our database called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registration.db</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started to create table called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Player_details</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and  required table headers if not previously created along with its data type and constrains. If the database and table is already created then if fetches all data for further use. Then we created another function called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error_message_repage</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which simply returns error messages case the user didn’t fill a box or the user and email already exist.</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png"/>
          <p:cNvPicPr/>
          <p:nvPr/>
        </p:nvPicPr>
        <p:blipFill>
          <a:blip r:embed="rId2"/>
          <a:stretch>
            <a:fillRect/>
          </a:stretch>
        </p:blipFill>
        <p:spPr>
          <a:xfrm>
            <a:off x="1371600" y="381000"/>
            <a:ext cx="6477000" cy="3886200"/>
          </a:xfrm>
          <a:prstGeom prst="rect">
            <a:avLst/>
          </a:prstGeom>
        </p:spPr>
      </p:pic>
      <p:sp>
        <p:nvSpPr>
          <p:cNvPr id="3" name="Rectangle 1"/>
          <p:cNvSpPr>
            <a:spLocks noChangeArrowheads="1"/>
          </p:cNvSpPr>
          <p:nvPr/>
        </p:nvSpPr>
        <p:spPr bwMode="auto">
          <a:xfrm>
            <a:off x="2692648" y="4538246"/>
            <a:ext cx="319350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a:t>
            </a:r>
            <a:r>
              <a:rPr lang="en-US" sz="1600" dirty="0">
                <a:latin typeface="Times New Roman" pitchFamily="18" charset="0"/>
                <a:ea typeface="Times New Roman" pitchFamily="18" charset="0"/>
                <a:cs typeface="Times New Roman" pitchFamily="18" charset="0"/>
              </a:rPr>
              <a:t>17</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Code of Registration Page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3"/>
          <p:cNvSpPr/>
          <p:nvPr/>
        </p:nvSpPr>
        <p:spPr>
          <a:xfrm>
            <a:off x="381000" y="5096470"/>
            <a:ext cx="8305800" cy="923330"/>
          </a:xfrm>
          <a:prstGeom prst="rect">
            <a:avLst/>
          </a:prstGeom>
        </p:spPr>
        <p:txBody>
          <a:bodyPr wrap="square">
            <a:spAutoFit/>
          </a:bodyPr>
          <a:lstStyle/>
          <a:p>
            <a:pPr algn="just"/>
            <a:r>
              <a:rPr lang="en-US" dirty="0">
                <a:latin typeface="Times New Roman" pitchFamily="18" charset="0"/>
                <a:cs typeface="Times New Roman" pitchFamily="18" charset="0"/>
              </a:rPr>
              <a:t>	If all fields are correctly typed then the data is now stored in table </a:t>
            </a:r>
            <a:r>
              <a:rPr lang="en-US" dirty="0" err="1">
                <a:latin typeface="Times New Roman" pitchFamily="18" charset="0"/>
                <a:cs typeface="Times New Roman" pitchFamily="18" charset="0"/>
              </a:rPr>
              <a:t>Player_details</a:t>
            </a:r>
            <a:r>
              <a:rPr lang="en-US" dirty="0">
                <a:latin typeface="Times New Roman" pitchFamily="18" charset="0"/>
                <a:cs typeface="Times New Roman" pitchFamily="18" charset="0"/>
              </a:rPr>
              <a:t> and shows message success. The error or success messages are disappears after some interval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3" name="Content Placeholder 2"/>
          <p:cNvSpPr>
            <a:spLocks noGrp="1"/>
          </p:cNvSpPr>
          <p:nvPr>
            <p:ph sz="quarter" idx="1"/>
          </p:nvPr>
        </p:nvSpPr>
        <p:spPr/>
        <p:txBody>
          <a:bodyPr>
            <a:normAutofit fontScale="25000" lnSpcReduction="20000"/>
          </a:bodyPr>
          <a:lstStyle/>
          <a:p>
            <a:pPr>
              <a:spcBef>
                <a:spcPts val="1500"/>
              </a:spcBef>
              <a:spcAft>
                <a:spcPts val="1500"/>
              </a:spcAft>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The Hangman game project is an engaging and interactive game that is designed to help users improve their language skills, vocabulary, and spelling. The game </a:t>
            </a:r>
            <a:r>
              <a:rPr lang="en-IN" sz="8000" dirty="0">
                <a:latin typeface="Times New Roman" panose="02020603050405020304" pitchFamily="18" charset="0"/>
                <a:ea typeface="Times New Roman" panose="02020603050405020304" pitchFamily="18" charset="0"/>
                <a:cs typeface="Times New Roman" panose="02020603050405020304" pitchFamily="18" charset="0"/>
              </a:rPr>
              <a:t>can be</a:t>
            </a: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 built using the Python programming language and it’s some libraries, which provide a range of features and tools to create an immersive and visually appealing game experience.</a:t>
            </a:r>
          </a:p>
          <a:p>
            <a:pPr>
              <a:spcBef>
                <a:spcPts val="1500"/>
              </a:spcBef>
              <a:spcAft>
                <a:spcPts val="1500"/>
              </a:spcAft>
            </a:pPr>
            <a:r>
              <a:rPr lang="en-IN" sz="8000" dirty="0">
                <a:effectLst/>
                <a:latin typeface="Times New Roman" panose="02020603050405020304" pitchFamily="18" charset="0"/>
                <a:ea typeface="Times New Roman" panose="02020603050405020304" pitchFamily="18" charset="0"/>
                <a:cs typeface="Times New Roman" panose="02020603050405020304" pitchFamily="18" charset="0"/>
              </a:rPr>
              <a:t>The game offers multiple levels of difficulty, word categories, and game modes to cater to the diverse needs and preferences of the users. The game's hint system, high score tracking, and user profiles provide motivation and feedback to the users, keeping them engaged and challenged.</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9.png"/>
          <p:cNvPicPr/>
          <p:nvPr/>
        </p:nvPicPr>
        <p:blipFill>
          <a:blip r:embed="rId2"/>
          <a:stretch>
            <a:fillRect/>
          </a:stretch>
        </p:blipFill>
        <p:spPr>
          <a:xfrm>
            <a:off x="1524000" y="0"/>
            <a:ext cx="5691149" cy="3733800"/>
          </a:xfrm>
          <a:prstGeom prst="rect">
            <a:avLst/>
          </a:prstGeom>
        </p:spPr>
      </p:pic>
      <p:pic>
        <p:nvPicPr>
          <p:cNvPr id="3" name="Picture 2" descr="10.png"/>
          <p:cNvPicPr/>
          <p:nvPr/>
        </p:nvPicPr>
        <p:blipFill>
          <a:blip r:embed="rId3"/>
          <a:stretch>
            <a:fillRect/>
          </a:stretch>
        </p:blipFill>
        <p:spPr>
          <a:xfrm>
            <a:off x="1524000" y="3733800"/>
            <a:ext cx="5731510" cy="3124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L.png"/>
          <p:cNvPicPr/>
          <p:nvPr/>
        </p:nvPicPr>
        <p:blipFill>
          <a:blip r:embed="rId2"/>
          <a:stretch>
            <a:fillRect/>
          </a:stretch>
        </p:blipFill>
        <p:spPr>
          <a:xfrm>
            <a:off x="914400" y="533400"/>
            <a:ext cx="7086600" cy="1295400"/>
          </a:xfrm>
          <a:prstGeom prst="rect">
            <a:avLst/>
          </a:prstGeom>
        </p:spPr>
      </p:pic>
      <p:sp>
        <p:nvSpPr>
          <p:cNvPr id="40961" name="Rectangle 1"/>
          <p:cNvSpPr>
            <a:spLocks noChangeArrowheads="1"/>
          </p:cNvSpPr>
          <p:nvPr/>
        </p:nvSpPr>
        <p:spPr bwMode="auto">
          <a:xfrm>
            <a:off x="2768848" y="2133600"/>
            <a:ext cx="319350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a:t>
            </a:r>
            <a:r>
              <a:rPr lang="en-US" sz="1600" dirty="0">
                <a:latin typeface="Times New Roman" pitchFamily="18" charset="0"/>
                <a:ea typeface="Times New Roman" pitchFamily="18" charset="0"/>
                <a:cs typeface="Times New Roman" pitchFamily="18" charset="0"/>
              </a:rPr>
              <a:t>18</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Code of Registration Page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0962" name="Rectangle 2"/>
          <p:cNvSpPr>
            <a:spLocks noChangeArrowheads="1"/>
          </p:cNvSpPr>
          <p:nvPr/>
        </p:nvSpPr>
        <p:spPr bwMode="auto">
          <a:xfrm>
            <a:off x="380999" y="2667000"/>
            <a:ext cx="8305801"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database if finally closed at last and after that all the codes are about the layout of registration page.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1845377" cy="369332"/>
          </a:xfrm>
          <a:prstGeom prst="rect">
            <a:avLst/>
          </a:prstGeom>
        </p:spPr>
        <p:txBody>
          <a:bodyPr wrap="none">
            <a:spAutoFit/>
          </a:bodyPr>
          <a:lstStyle/>
          <a:p>
            <a:r>
              <a:rPr lang="en-US" b="1" dirty="0">
                <a:latin typeface="Times New Roman" pitchFamily="18" charset="0"/>
                <a:cs typeface="Times New Roman" pitchFamily="18" charset="0"/>
              </a:rPr>
              <a:t>3.  Game Design </a:t>
            </a:r>
            <a:endParaRPr lang="en-US" dirty="0">
              <a:latin typeface="Times New Roman" pitchFamily="18" charset="0"/>
              <a:cs typeface="Times New Roman" pitchFamily="18" charset="0"/>
            </a:endParaRPr>
          </a:p>
        </p:txBody>
      </p:sp>
      <p:pic>
        <p:nvPicPr>
          <p:cNvPr id="3" name="Picture 2" descr="s.png"/>
          <p:cNvPicPr/>
          <p:nvPr/>
        </p:nvPicPr>
        <p:blipFill>
          <a:blip r:embed="rId2"/>
          <a:stretch>
            <a:fillRect/>
          </a:stretch>
        </p:blipFill>
        <p:spPr>
          <a:xfrm>
            <a:off x="1371600" y="1066800"/>
            <a:ext cx="6324600" cy="3733800"/>
          </a:xfrm>
          <a:prstGeom prst="rect">
            <a:avLst/>
          </a:prstGeom>
        </p:spPr>
      </p:pic>
      <p:sp>
        <p:nvSpPr>
          <p:cNvPr id="51201" name="Rectangle 1"/>
          <p:cNvSpPr>
            <a:spLocks noChangeArrowheads="1"/>
          </p:cNvSpPr>
          <p:nvPr/>
        </p:nvSpPr>
        <p:spPr bwMode="auto">
          <a:xfrm>
            <a:off x="2971800" y="4953000"/>
            <a:ext cx="261481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a:t>
            </a:r>
            <a:r>
              <a:rPr lang="en-US" sz="1600" dirty="0">
                <a:latin typeface="Times New Roman" pitchFamily="18" charset="0"/>
                <a:ea typeface="Times New Roman" pitchFamily="18" charset="0"/>
                <a:cs typeface="Times New Roman" pitchFamily="18" charset="0"/>
              </a:rPr>
              <a:t>19</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Game Design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ng"/>
          <p:cNvPicPr/>
          <p:nvPr/>
        </p:nvPicPr>
        <p:blipFill>
          <a:blip r:embed="rId2"/>
          <a:stretch>
            <a:fillRect/>
          </a:stretch>
        </p:blipFill>
        <p:spPr>
          <a:xfrm>
            <a:off x="1676400" y="609600"/>
            <a:ext cx="5731510" cy="4216400"/>
          </a:xfrm>
          <a:prstGeom prst="rect">
            <a:avLst/>
          </a:prstGeom>
        </p:spPr>
      </p:pic>
      <p:sp>
        <p:nvSpPr>
          <p:cNvPr id="3" name="Rectangle 1"/>
          <p:cNvSpPr>
            <a:spLocks noChangeArrowheads="1"/>
          </p:cNvSpPr>
          <p:nvPr/>
        </p:nvSpPr>
        <p:spPr bwMode="auto">
          <a:xfrm>
            <a:off x="2971800" y="4953000"/>
            <a:ext cx="2614818"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20 Game Design</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228600" y="304800"/>
            <a:ext cx="1941557"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a:latin typeface="Times New Roman" pitchFamily="18" charset="0"/>
                <a:ea typeface="Times New Roman" pitchFamily="18" charset="0"/>
                <a:cs typeface="Times New Roman" pitchFamily="18" charset="0"/>
              </a:rPr>
              <a:t>4</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Code of Game </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3" name="Picture 2" descr="g1.png"/>
          <p:cNvPicPr/>
          <p:nvPr/>
        </p:nvPicPr>
        <p:blipFill>
          <a:blip r:embed="rId2"/>
          <a:stretch>
            <a:fillRect/>
          </a:stretch>
        </p:blipFill>
        <p:spPr>
          <a:xfrm>
            <a:off x="1761732" y="709232"/>
            <a:ext cx="5620535" cy="5439535"/>
          </a:xfrm>
          <a:prstGeom prst="rect">
            <a:avLst/>
          </a:prstGeom>
        </p:spPr>
      </p:pic>
      <p:sp>
        <p:nvSpPr>
          <p:cNvPr id="49154" name="Rectangle 2"/>
          <p:cNvSpPr>
            <a:spLocks noChangeArrowheads="1"/>
          </p:cNvSpPr>
          <p:nvPr/>
        </p:nvSpPr>
        <p:spPr bwMode="auto">
          <a:xfrm>
            <a:off x="3454649" y="6248400"/>
            <a:ext cx="222689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a:t>
            </a:r>
            <a:r>
              <a:rPr lang="en-US" sz="1600" dirty="0">
                <a:latin typeface="Times New Roman" pitchFamily="18" charset="0"/>
                <a:ea typeface="Times New Roman" pitchFamily="18" charset="0"/>
                <a:cs typeface="Times New Roman" pitchFamily="18" charset="0"/>
              </a:rPr>
              <a:t>21</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Code of Game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7924800" cy="2031325"/>
          </a:xfrm>
          <a:prstGeom prst="rect">
            <a:avLst/>
          </a:prstGeom>
        </p:spPr>
        <p:txBody>
          <a:bodyPr wrap="square">
            <a:spAutoFit/>
          </a:bodyPr>
          <a:lstStyle/>
          <a:p>
            <a:pPr algn="just"/>
            <a:r>
              <a:rPr lang="en-US" dirty="0">
                <a:latin typeface="Times New Roman" pitchFamily="18" charset="0"/>
                <a:cs typeface="Times New Roman" pitchFamily="18" charset="0"/>
              </a:rPr>
              <a:t>	We have created a function called </a:t>
            </a:r>
            <a:r>
              <a:rPr lang="en-US" dirty="0" err="1">
                <a:latin typeface="Times New Roman" pitchFamily="18" charset="0"/>
                <a:cs typeface="Times New Roman" pitchFamily="18" charset="0"/>
              </a:rPr>
              <a:t>called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start_game</a:t>
            </a:r>
            <a:r>
              <a:rPr lang="en-US" dirty="0">
                <a:latin typeface="Times New Roman" pitchFamily="18" charset="0"/>
                <a:cs typeface="Times New Roman" pitchFamily="18" charset="0"/>
              </a:rPr>
              <a:t> so that the game can be called again and again if required. For game windows we have used init function of </a:t>
            </a:r>
            <a:r>
              <a:rPr lang="en-US" dirty="0" err="1">
                <a:latin typeface="Times New Roman" pitchFamily="18" charset="0"/>
                <a:cs typeface="Times New Roman" pitchFamily="18" charset="0"/>
              </a:rPr>
              <a:t>pygame</a:t>
            </a:r>
            <a:r>
              <a:rPr lang="en-US" dirty="0">
                <a:latin typeface="Times New Roman" pitchFamily="18" charset="0"/>
                <a:cs typeface="Times New Roman" pitchFamily="18" charset="0"/>
              </a:rPr>
              <a:t> which simply creates a window for game after that we have implemented background sound for that we used the </a:t>
            </a:r>
            <a:r>
              <a:rPr lang="en-US" dirty="0" err="1">
                <a:latin typeface="Times New Roman" pitchFamily="18" charset="0"/>
                <a:cs typeface="Times New Roman" pitchFamily="18" charset="0"/>
              </a:rPr>
              <a:t>mixer.music</a:t>
            </a:r>
            <a:r>
              <a:rPr lang="en-US" dirty="0">
                <a:latin typeface="Times New Roman" pitchFamily="18" charset="0"/>
                <a:cs typeface="Times New Roman" pitchFamily="18" charset="0"/>
              </a:rPr>
              <a:t> module. And for continuous playing of music we just loop if giving value -1 which does the same work. We then provided the windows display size and icon for the game. After that we provided different color variable to be used in the game</a:t>
            </a:r>
          </a:p>
        </p:txBody>
      </p:sp>
      <p:pic>
        <p:nvPicPr>
          <p:cNvPr id="3" name="Picture 2" descr="g2.png"/>
          <p:cNvPicPr/>
          <p:nvPr/>
        </p:nvPicPr>
        <p:blipFill>
          <a:blip r:embed="rId2"/>
          <a:stretch>
            <a:fillRect/>
          </a:stretch>
        </p:blipFill>
        <p:spPr>
          <a:xfrm>
            <a:off x="1600200" y="2667000"/>
            <a:ext cx="5886450" cy="3505714"/>
          </a:xfrm>
          <a:prstGeom prst="rect">
            <a:avLst/>
          </a:prstGeom>
        </p:spPr>
      </p:pic>
      <p:sp>
        <p:nvSpPr>
          <p:cNvPr id="4" name="Rectangle 2"/>
          <p:cNvSpPr>
            <a:spLocks noChangeArrowheads="1"/>
          </p:cNvSpPr>
          <p:nvPr/>
        </p:nvSpPr>
        <p:spPr bwMode="auto">
          <a:xfrm>
            <a:off x="3226048" y="6290846"/>
            <a:ext cx="222689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a:t>
            </a:r>
            <a:r>
              <a:rPr lang="en-US" sz="1600" dirty="0">
                <a:latin typeface="Times New Roman" pitchFamily="18" charset="0"/>
                <a:ea typeface="Times New Roman" pitchFamily="18" charset="0"/>
                <a:cs typeface="Times New Roman" pitchFamily="18" charset="0"/>
              </a:rPr>
              <a:t>22</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Code of Game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001000" cy="1477328"/>
          </a:xfrm>
          <a:prstGeom prst="rect">
            <a:avLst/>
          </a:prstGeom>
        </p:spPr>
        <p:txBody>
          <a:bodyPr wrap="square">
            <a:spAutoFit/>
          </a:bodyPr>
          <a:lstStyle/>
          <a:p>
            <a:pPr algn="just"/>
            <a:r>
              <a:rPr lang="en-US" dirty="0">
                <a:latin typeface="Times New Roman" pitchFamily="18" charset="0"/>
                <a:cs typeface="Times New Roman" pitchFamily="18" charset="0"/>
              </a:rPr>
              <a:t>After that we gave the font type to the button and font going to be displayed in the game windows. We stored all the hangman image in an array for iterating it according to requirement in logic section. Then we created a function called </a:t>
            </a:r>
            <a:r>
              <a:rPr lang="en-US" dirty="0" err="1">
                <a:latin typeface="Times New Roman" pitchFamily="18" charset="0"/>
                <a:cs typeface="Times New Roman" pitchFamily="18" charset="0"/>
              </a:rPr>
              <a:t>redraw_game_window</a:t>
            </a:r>
            <a:r>
              <a:rPr lang="en-US" dirty="0">
                <a:latin typeface="Times New Roman" pitchFamily="18" charset="0"/>
                <a:cs typeface="Times New Roman" pitchFamily="18" charset="0"/>
              </a:rPr>
              <a:t> so that the window of the game can be updated time to time and set the background color green</a:t>
            </a:r>
          </a:p>
        </p:txBody>
      </p:sp>
      <p:pic>
        <p:nvPicPr>
          <p:cNvPr id="3" name="Picture 2" descr="g3.png"/>
          <p:cNvPicPr/>
          <p:nvPr/>
        </p:nvPicPr>
        <p:blipFill>
          <a:blip r:embed="rId2"/>
          <a:stretch>
            <a:fillRect/>
          </a:stretch>
        </p:blipFill>
        <p:spPr>
          <a:xfrm>
            <a:off x="1371600" y="2133600"/>
            <a:ext cx="6400800" cy="3657600"/>
          </a:xfrm>
          <a:prstGeom prst="rect">
            <a:avLst/>
          </a:prstGeom>
        </p:spPr>
      </p:pic>
      <p:sp>
        <p:nvSpPr>
          <p:cNvPr id="4" name="Rectangle 2"/>
          <p:cNvSpPr>
            <a:spLocks noChangeArrowheads="1"/>
          </p:cNvSpPr>
          <p:nvPr/>
        </p:nvSpPr>
        <p:spPr bwMode="auto">
          <a:xfrm>
            <a:off x="3386259" y="6062246"/>
            <a:ext cx="222689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a:t>
            </a:r>
            <a:r>
              <a:rPr lang="en-US" sz="1600" dirty="0">
                <a:latin typeface="Times New Roman" pitchFamily="18" charset="0"/>
                <a:ea typeface="Times New Roman" pitchFamily="18" charset="0"/>
                <a:cs typeface="Times New Roman" pitchFamily="18" charset="0"/>
              </a:rPr>
              <a:t>23</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Code of Game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1000" y="304800"/>
            <a:ext cx="81534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After that we started to create the button for the game for that we used for loop for creation of the button. Bellow the button we created a area for the hangman image to be shown. Then for words guessing we created another function called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randomWord</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which consist of file handling operation where we created a dot txt file called word.txt and store the words we need to be used in the game.</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4" name="Picture 3" descr="g4.png"/>
          <p:cNvPicPr/>
          <p:nvPr/>
        </p:nvPicPr>
        <p:blipFill>
          <a:blip r:embed="rId2"/>
          <a:stretch>
            <a:fillRect/>
          </a:stretch>
        </p:blipFill>
        <p:spPr>
          <a:xfrm>
            <a:off x="1600200" y="1797284"/>
            <a:ext cx="5810250" cy="490831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077200" cy="1200329"/>
          </a:xfrm>
          <a:prstGeom prst="rect">
            <a:avLst/>
          </a:prstGeom>
        </p:spPr>
        <p:txBody>
          <a:bodyPr wrap="square">
            <a:spAutoFit/>
          </a:bodyPr>
          <a:lstStyle/>
          <a:p>
            <a:pPr algn="just"/>
            <a:r>
              <a:rPr lang="en-US" dirty="0">
                <a:latin typeface="Times New Roman" pitchFamily="18" charset="0"/>
                <a:cs typeface="Times New Roman" pitchFamily="18" charset="0"/>
              </a:rPr>
              <a:t>	We created a hang function where we gave an argument called guess where we check if the guessed word matches with the work clicked and returns true if right guess. The another function called </a:t>
            </a:r>
            <a:r>
              <a:rPr lang="en-US" dirty="0" err="1">
                <a:latin typeface="Times New Roman" pitchFamily="18" charset="0"/>
                <a:cs typeface="Times New Roman" pitchFamily="18" charset="0"/>
              </a:rPr>
              <a:t>spacedOut</a:t>
            </a:r>
            <a:r>
              <a:rPr lang="en-US" dirty="0">
                <a:latin typeface="Times New Roman" pitchFamily="18" charset="0"/>
                <a:cs typeface="Times New Roman" pitchFamily="18" charset="0"/>
              </a:rPr>
              <a:t> is created for storing the guessed words  for that we gave empty array as argument</a:t>
            </a:r>
          </a:p>
        </p:txBody>
      </p:sp>
      <p:pic>
        <p:nvPicPr>
          <p:cNvPr id="3" name="Picture 2" descr="g5.png"/>
          <p:cNvPicPr/>
          <p:nvPr/>
        </p:nvPicPr>
        <p:blipFill>
          <a:blip r:embed="rId2"/>
          <a:stretch>
            <a:fillRect/>
          </a:stretch>
        </p:blipFill>
        <p:spPr>
          <a:xfrm>
            <a:off x="1752600" y="1676400"/>
            <a:ext cx="5731510" cy="4419600"/>
          </a:xfrm>
          <a:prstGeom prst="rect">
            <a:avLst/>
          </a:prstGeom>
        </p:spPr>
      </p:pic>
      <p:sp>
        <p:nvSpPr>
          <p:cNvPr id="4" name="Rectangle 2"/>
          <p:cNvSpPr>
            <a:spLocks noChangeArrowheads="1"/>
          </p:cNvSpPr>
          <p:nvPr/>
        </p:nvSpPr>
        <p:spPr bwMode="auto">
          <a:xfrm>
            <a:off x="3386260" y="6214646"/>
            <a:ext cx="222689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a:t>
            </a:r>
            <a:r>
              <a:rPr lang="en-US" sz="1600" dirty="0">
                <a:latin typeface="Times New Roman" pitchFamily="18" charset="0"/>
                <a:ea typeface="Times New Roman" pitchFamily="18" charset="0"/>
                <a:cs typeface="Times New Roman" pitchFamily="18" charset="0"/>
              </a:rPr>
              <a:t>25</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Code of Game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6.png"/>
          <p:cNvPicPr/>
          <p:nvPr/>
        </p:nvPicPr>
        <p:blipFill>
          <a:blip r:embed="rId2"/>
          <a:stretch>
            <a:fillRect/>
          </a:stretch>
        </p:blipFill>
        <p:spPr>
          <a:xfrm>
            <a:off x="1371600" y="457200"/>
            <a:ext cx="6264910" cy="4243705"/>
          </a:xfrm>
          <a:prstGeom prst="rect">
            <a:avLst/>
          </a:prstGeom>
        </p:spPr>
      </p:pic>
      <p:sp>
        <p:nvSpPr>
          <p:cNvPr id="3" name="Rectangle 2"/>
          <p:cNvSpPr>
            <a:spLocks noChangeArrowheads="1"/>
          </p:cNvSpPr>
          <p:nvPr/>
        </p:nvSpPr>
        <p:spPr bwMode="auto">
          <a:xfrm>
            <a:off x="3386260" y="4876800"/>
            <a:ext cx="222689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a:t>
            </a:r>
            <a:r>
              <a:rPr lang="en-US" sz="1600" dirty="0">
                <a:latin typeface="Times New Roman" pitchFamily="18" charset="0"/>
                <a:ea typeface="Times New Roman" pitchFamily="18" charset="0"/>
                <a:cs typeface="Times New Roman" pitchFamily="18" charset="0"/>
              </a:rPr>
              <a:t>26</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Code of Game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8369" name="Rectangle 1"/>
          <p:cNvSpPr>
            <a:spLocks noChangeArrowheads="1"/>
          </p:cNvSpPr>
          <p:nvPr/>
        </p:nvSpPr>
        <p:spPr bwMode="auto">
          <a:xfrm>
            <a:off x="304800" y="5257800"/>
            <a:ext cx="83058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Next function is </a:t>
            </a:r>
            <a:r>
              <a:rPr kumimoji="0" lang="en-US"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buttonHit</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which simply tracks which buttons are clicked and return that button. The function end simply is for showing the Winning or loosing text with the scores obtained along with username used for logging in and to play gain the user need to press any key. The reset function simply empties the array or makes the required variables null.</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Technology Used</a:t>
            </a:r>
          </a:p>
        </p:txBody>
      </p:sp>
      <p:sp>
        <p:nvSpPr>
          <p:cNvPr id="3" name="Content Placeholder 2"/>
          <p:cNvSpPr>
            <a:spLocks noGrp="1"/>
          </p:cNvSpPr>
          <p:nvPr>
            <p:ph sz="quarter" idx="1"/>
          </p:nvPr>
        </p:nvSpPr>
        <p:spPr/>
        <p:txBody>
          <a:bodyPr>
            <a:normAutofit/>
          </a:bodyPr>
          <a:lstStyle/>
          <a:p>
            <a:pPr marL="342900" lvl="0" indent="-342900">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Python programming language: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Python is a popular programming language used for developing games, web applications, and other software projects. It's easy to learn and use, has a large and active developer community, and offers a wide range of libraries and modules that can be used to create various game features.</a:t>
            </a:r>
          </a:p>
          <a:p>
            <a:pPr marL="342900" lvl="0" indent="-342900">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Integrated Development Environment (IDE):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An IDE is a software application that provides a comprehensive environment for developing and testing software projects. </a:t>
            </a:r>
          </a:p>
          <a:p>
            <a:pPr marL="342900" indent="-342900">
              <a:tabLst>
                <a:tab pos="4572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Database Management System: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 database management system can be used to store and manage game data, such as player scores, game progress, and high scores.</a:t>
            </a:r>
          </a:p>
          <a:p>
            <a:pPr marL="342900" indent="-342900">
              <a:tabLst>
                <a:tab pos="457200" algn="l"/>
              </a:tabLst>
            </a:pPr>
            <a:r>
              <a:rPr lang="en-IN" sz="2000" b="1" dirty="0">
                <a:latin typeface="Times New Roman" panose="02020603050405020304" pitchFamily="18" charset="0"/>
                <a:ea typeface="Calibri" panose="020F0502020204030204" pitchFamily="34" charset="0"/>
                <a:cs typeface="Times New Roman" panose="02020603050405020304" pitchFamily="18" charset="0"/>
              </a:rPr>
              <a:t>Git Hub: </a:t>
            </a:r>
            <a:r>
              <a:rPr lang="en-IN" sz="2000" dirty="0">
                <a:latin typeface="Times New Roman" panose="02020603050405020304" pitchFamily="18" charset="0"/>
                <a:ea typeface="Calibri" panose="020F0502020204030204" pitchFamily="34" charset="0"/>
                <a:cs typeface="Times New Roman" panose="02020603050405020304" pitchFamily="18" charset="0"/>
              </a:rPr>
              <a:t>It is simply used for group contribution for the hangman game system.</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tabLst>
                <a:tab pos="457200" algn="l"/>
              </a:tabLs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7.png"/>
          <p:cNvPicPr/>
          <p:nvPr/>
        </p:nvPicPr>
        <p:blipFill>
          <a:blip r:embed="rId2"/>
          <a:stretch>
            <a:fillRect/>
          </a:stretch>
        </p:blipFill>
        <p:spPr>
          <a:xfrm>
            <a:off x="1143000" y="381000"/>
            <a:ext cx="6629400" cy="4419600"/>
          </a:xfrm>
          <a:prstGeom prst="rect">
            <a:avLst/>
          </a:prstGeom>
        </p:spPr>
      </p:pic>
      <p:sp>
        <p:nvSpPr>
          <p:cNvPr id="3" name="Rectangle 2"/>
          <p:cNvSpPr>
            <a:spLocks noChangeArrowheads="1"/>
          </p:cNvSpPr>
          <p:nvPr/>
        </p:nvSpPr>
        <p:spPr bwMode="auto">
          <a:xfrm>
            <a:off x="3386260" y="4876800"/>
            <a:ext cx="222689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a:t>
            </a:r>
            <a:r>
              <a:rPr lang="en-US" sz="1600" dirty="0">
                <a:latin typeface="Times New Roman" pitchFamily="18" charset="0"/>
                <a:ea typeface="Times New Roman" pitchFamily="18" charset="0"/>
                <a:cs typeface="Times New Roman" pitchFamily="18" charset="0"/>
              </a:rPr>
              <a:t>27</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Code of Game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3"/>
          <p:cNvSpPr/>
          <p:nvPr/>
        </p:nvSpPr>
        <p:spPr>
          <a:xfrm>
            <a:off x="533400" y="5486400"/>
            <a:ext cx="8077200" cy="646331"/>
          </a:xfrm>
          <a:prstGeom prst="rect">
            <a:avLst/>
          </a:prstGeom>
        </p:spPr>
        <p:txBody>
          <a:bodyPr wrap="square">
            <a:spAutoFit/>
          </a:bodyPr>
          <a:lstStyle/>
          <a:p>
            <a:pPr algn="just"/>
            <a:r>
              <a:rPr lang="en-US" dirty="0">
                <a:latin typeface="Times New Roman" pitchFamily="18" charset="0"/>
                <a:cs typeface="Times New Roman" pitchFamily="18" charset="0"/>
              </a:rPr>
              <a:t>Not only the variable and array are made null but also resets the buttons that were clicked for guess and after all required objects are reset the game can be played again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8.png"/>
          <p:cNvPicPr/>
          <p:nvPr/>
        </p:nvPicPr>
        <p:blipFill>
          <a:blip r:embed="rId2"/>
          <a:stretch>
            <a:fillRect/>
          </a:stretch>
        </p:blipFill>
        <p:spPr>
          <a:xfrm>
            <a:off x="1524000" y="76200"/>
            <a:ext cx="5731510" cy="5276215"/>
          </a:xfrm>
          <a:prstGeom prst="rect">
            <a:avLst/>
          </a:prstGeom>
        </p:spPr>
      </p:pic>
      <p:pic>
        <p:nvPicPr>
          <p:cNvPr id="3" name="Picture 2" descr="g9.png"/>
          <p:cNvPicPr/>
          <p:nvPr/>
        </p:nvPicPr>
        <p:blipFill>
          <a:blip r:embed="rId3"/>
          <a:stretch>
            <a:fillRect/>
          </a:stretch>
        </p:blipFill>
        <p:spPr>
          <a:xfrm>
            <a:off x="1524000" y="5334000"/>
            <a:ext cx="5781675" cy="1162050"/>
          </a:xfrm>
          <a:prstGeom prst="rect">
            <a:avLst/>
          </a:prstGeom>
        </p:spPr>
      </p:pic>
      <p:sp>
        <p:nvSpPr>
          <p:cNvPr id="4" name="Rectangle 3"/>
          <p:cNvSpPr>
            <a:spLocks noChangeArrowheads="1"/>
          </p:cNvSpPr>
          <p:nvPr/>
        </p:nvSpPr>
        <p:spPr bwMode="auto">
          <a:xfrm>
            <a:off x="3302249" y="6519446"/>
            <a:ext cx="2226892"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Figure </a:t>
            </a:r>
            <a:r>
              <a:rPr lang="en-US" sz="1600" dirty="0">
                <a:latin typeface="Times New Roman" pitchFamily="18" charset="0"/>
                <a:ea typeface="Times New Roman" pitchFamily="18" charset="0"/>
                <a:cs typeface="Times New Roman" pitchFamily="18" charset="0"/>
              </a:rPr>
              <a:t>28</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Code of Game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304800" y="609600"/>
            <a:ext cx="82296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The while loop is implemented until the game is going on all game events are checked one by one using for loop and at last background music is stopped and game quits.</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FD74D1-3CB2-94E5-7C0E-16DFE5E1B280}"/>
              </a:ext>
            </a:extLst>
          </p:cNvPr>
          <p:cNvPicPr>
            <a:picLocks noChangeAspect="1"/>
          </p:cNvPicPr>
          <p:nvPr/>
        </p:nvPicPr>
        <p:blipFill>
          <a:blip r:embed="rId2"/>
          <a:stretch>
            <a:fillRect/>
          </a:stretch>
        </p:blipFill>
        <p:spPr>
          <a:xfrm>
            <a:off x="972000" y="685800"/>
            <a:ext cx="7200000" cy="4865030"/>
          </a:xfrm>
          <a:prstGeom prst="rect">
            <a:avLst/>
          </a:prstGeom>
        </p:spPr>
      </p:pic>
    </p:spTree>
    <p:extLst>
      <p:ext uri="{BB962C8B-B14F-4D97-AF65-F5344CB8AC3E}">
        <p14:creationId xmlns:p14="http://schemas.microsoft.com/office/powerpoint/2010/main" val="1374714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4600" y="2438400"/>
            <a:ext cx="3562450" cy="1015663"/>
          </a:xfrm>
          <a:prstGeom prst="rect">
            <a:avLst/>
          </a:prstGeom>
          <a:noFill/>
        </p:spPr>
        <p:txBody>
          <a:bodyPr wrap="none" rtlCol="0">
            <a:spAutoFit/>
          </a:bodyPr>
          <a:lstStyle/>
          <a:p>
            <a:r>
              <a:rPr lang="en-US" sz="6000" dirty="0">
                <a:latin typeface="Times New Roman" pitchFamily="18" charset="0"/>
                <a:cs typeface="Times New Roman" pitchFamily="18"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a:bodyPr>
          <a:lstStyle/>
          <a:p>
            <a:r>
              <a:rPr lang="en-US" dirty="0"/>
              <a:t>Features of Proposed System</a:t>
            </a:r>
          </a:p>
        </p:txBody>
      </p:sp>
      <p:sp>
        <p:nvSpPr>
          <p:cNvPr id="3" name="Content Placeholder 2"/>
          <p:cNvSpPr>
            <a:spLocks noGrp="1"/>
          </p:cNvSpPr>
          <p:nvPr>
            <p:ph sz="quarter" idx="1"/>
          </p:nvPr>
        </p:nvSpPr>
        <p:spPr>
          <a:xfrm>
            <a:off x="457200" y="1371600"/>
            <a:ext cx="7467600" cy="4953000"/>
          </a:xfrm>
        </p:spPr>
        <p:txBody>
          <a:bodyPr>
            <a:normAutofit/>
          </a:bodyPr>
          <a:lstStyle/>
          <a:p>
            <a:pPr marL="342900" lvl="0" indent="-342900">
              <a:tabLst>
                <a:tab pos="457200" algn="l"/>
              </a:tabLs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User-friendly interface: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game should have a simple and intuitive interface that allows users to navigate and play the game easily.</a:t>
            </a:r>
          </a:p>
          <a:p>
            <a:r>
              <a:rPr lang="en-US" sz="2000" b="1" dirty="0"/>
              <a:t>Registration : </a:t>
            </a:r>
            <a:r>
              <a:rPr lang="en-US" sz="2000" dirty="0"/>
              <a:t>Data of the player or user is saved from registration page to use it as user authentication while logging to the game. </a:t>
            </a:r>
          </a:p>
          <a:p>
            <a:r>
              <a:rPr lang="en-US" sz="2000" b="1" dirty="0"/>
              <a:t>Login :</a:t>
            </a:r>
            <a:r>
              <a:rPr lang="en-US" sz="2000" dirty="0"/>
              <a:t>Only the authenticate user are allowed to login and play the game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b="1" dirty="0"/>
              <a:t>Score System: </a:t>
            </a:r>
            <a:r>
              <a:rPr lang="en-US" sz="2000" dirty="0"/>
              <a:t>Scores are obtained on the basis of right guess and there is also a negative scoring system provided in it.</a:t>
            </a:r>
          </a:p>
          <a:p>
            <a:r>
              <a:rPr lang="en-US" sz="2000" b="1" dirty="0"/>
              <a:t>2D Animation: </a:t>
            </a:r>
            <a:r>
              <a:rPr lang="en-US" sz="2000" dirty="0"/>
              <a:t>The game is implemented in a 2d format so that the user won’t be bored as many 1d animation games or console games are very boring for user to play.</a:t>
            </a:r>
          </a:p>
          <a:p>
            <a:endParaRPr lang="en-US" sz="2000"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 of Proposed System</a:t>
            </a:r>
          </a:p>
        </p:txBody>
      </p:sp>
      <p:sp>
        <p:nvSpPr>
          <p:cNvPr id="2" name="Content Placeholder 1"/>
          <p:cNvSpPr>
            <a:spLocks noGrp="1"/>
          </p:cNvSpPr>
          <p:nvPr>
            <p:ph sz="quarter" idx="1"/>
          </p:nvPr>
        </p:nvSpPr>
        <p:spPr>
          <a:xfrm>
            <a:off x="457200" y="1600200"/>
            <a:ext cx="7467600" cy="5257800"/>
          </a:xfrm>
        </p:spPr>
        <p:txBody>
          <a:bodyPr>
            <a:normAutofit/>
          </a:bodyPr>
          <a:lstStyle/>
          <a:p>
            <a:pPr>
              <a:tabLst>
                <a:tab pos="228600" algn="l"/>
              </a:tabLst>
            </a:pPr>
            <a:r>
              <a:rPr lang="en-IN" sz="2000" b="1" dirty="0">
                <a:effectLst/>
                <a:latin typeface="Times New Roman" panose="02020603050405020304" pitchFamily="18" charset="0"/>
                <a:ea typeface="Times New Roman" panose="02020603050405020304" pitchFamily="18" charset="0"/>
              </a:rPr>
              <a:t>Limited Word Database:</a:t>
            </a:r>
            <a:r>
              <a:rPr lang="en-IN" sz="2000" dirty="0">
                <a:effectLst/>
                <a:latin typeface="Times New Roman" panose="02020603050405020304" pitchFamily="18" charset="0"/>
                <a:ea typeface="Times New Roman" panose="02020603050405020304" pitchFamily="18" charset="0"/>
              </a:rPr>
              <a:t> One of the main limitations of the Hangman game project is the size of the word database. Depending on how many words are included in the game, users may find themselves repeating the same words or running out of new words to guess. Expanding the word database would require additional time and effort to gather and curate new words.</a:t>
            </a:r>
          </a:p>
          <a:p>
            <a:pPr>
              <a:tabLst>
                <a:tab pos="228600" algn="l"/>
              </a:tabLst>
            </a:pPr>
            <a:r>
              <a:rPr lang="en-IN" sz="2000" b="1" dirty="0">
                <a:effectLst/>
                <a:latin typeface="Times New Roman" panose="02020603050405020304" pitchFamily="18" charset="0"/>
                <a:ea typeface="Times New Roman" panose="02020603050405020304" pitchFamily="18" charset="0"/>
              </a:rPr>
              <a:t>Lack of Sound Effects and Visuals:</a:t>
            </a:r>
            <a:r>
              <a:rPr lang="en-IN" sz="2000" dirty="0">
                <a:effectLst/>
                <a:latin typeface="Times New Roman" panose="02020603050405020304" pitchFamily="18" charset="0"/>
                <a:ea typeface="Times New Roman" panose="02020603050405020304" pitchFamily="18" charset="0"/>
              </a:rPr>
              <a:t> The Hangman game project may lack engaging sound effects or visually appealing graphics, which could limit the user's engagement and enjoyment of the game.</a:t>
            </a:r>
          </a:p>
          <a:p>
            <a:pPr>
              <a:tabLst>
                <a:tab pos="228600" algn="l"/>
              </a:tabLst>
            </a:pPr>
            <a:r>
              <a:rPr lang="en-IN" sz="2000" b="1" dirty="0">
                <a:effectLst/>
                <a:latin typeface="Times New Roman" panose="02020603050405020304" pitchFamily="18" charset="0"/>
                <a:ea typeface="Times New Roman" panose="02020603050405020304" pitchFamily="18" charset="0"/>
              </a:rPr>
              <a:t>Difficulty Level may not be Appropriate for all Users:</a:t>
            </a:r>
            <a:r>
              <a:rPr lang="en-IN" sz="2000" dirty="0">
                <a:effectLst/>
                <a:latin typeface="Times New Roman" panose="02020603050405020304" pitchFamily="18" charset="0"/>
                <a:ea typeface="Times New Roman" panose="02020603050405020304" pitchFamily="18" charset="0"/>
              </a:rPr>
              <a:t> The game's difficulty level might be too high for some users, which could lead to frustration and a lack of motivation to continue playing. At the same time, the difficulty level may be too easy for more advanced users, which could limit the challenge and entertainment value of the game.</a:t>
            </a:r>
          </a:p>
          <a:p>
            <a:endParaRPr lang="en-IN"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D5DB4-39AC-BB24-28AD-1023523055A3}"/>
              </a:ext>
            </a:extLst>
          </p:cNvPr>
          <p:cNvSpPr>
            <a:spLocks noGrp="1"/>
          </p:cNvSpPr>
          <p:nvPr>
            <p:ph sz="quarter" idx="1"/>
          </p:nvPr>
        </p:nvSpPr>
        <p:spPr>
          <a:xfrm>
            <a:off x="457200" y="260648"/>
            <a:ext cx="7467600" cy="6213304"/>
          </a:xfrm>
        </p:spPr>
        <p:txBody>
          <a:bodyPr/>
          <a:lstStyle/>
          <a:p>
            <a:pPr>
              <a:tabLst>
                <a:tab pos="228600" algn="l"/>
              </a:tabLst>
            </a:pPr>
            <a:r>
              <a:rPr lang="en-IN" sz="2000" b="1" dirty="0">
                <a:effectLst/>
                <a:latin typeface="Times New Roman" panose="02020603050405020304" pitchFamily="18" charset="0"/>
                <a:ea typeface="Times New Roman" panose="02020603050405020304" pitchFamily="18" charset="0"/>
              </a:rPr>
              <a:t>Limited Multiplayer Functionality:</a:t>
            </a:r>
            <a:r>
              <a:rPr lang="en-IN" sz="2000" dirty="0">
                <a:effectLst/>
                <a:latin typeface="Times New Roman" panose="02020603050405020304" pitchFamily="18" charset="0"/>
                <a:ea typeface="Times New Roman" panose="02020603050405020304" pitchFamily="18" charset="0"/>
              </a:rPr>
              <a:t> If the game only allows </a:t>
            </a:r>
            <a:r>
              <a:rPr lang="en-IN" sz="2000" dirty="0">
                <a:latin typeface="Times New Roman" panose="02020603050405020304" pitchFamily="18" charset="0"/>
                <a:ea typeface="Times New Roman" panose="02020603050405020304" pitchFamily="18" charset="0"/>
              </a:rPr>
              <a:t>one</a:t>
            </a:r>
            <a:r>
              <a:rPr lang="en-IN" sz="2000" dirty="0">
                <a:effectLst/>
                <a:latin typeface="Times New Roman" panose="02020603050405020304" pitchFamily="18" charset="0"/>
                <a:ea typeface="Times New Roman" panose="02020603050405020304" pitchFamily="18" charset="0"/>
              </a:rPr>
              <a:t> player to play at a time, this can limit the enjoyment of who want to play together. Additionally, players may not be able to play against each other online, which could be a drawback for users who want to compete with others remotely.</a:t>
            </a:r>
          </a:p>
          <a:p>
            <a:pPr>
              <a:tabLst>
                <a:tab pos="228600" algn="l"/>
              </a:tabLst>
            </a:pPr>
            <a:r>
              <a:rPr lang="en-IN" sz="2000" b="1" dirty="0">
                <a:effectLst/>
                <a:latin typeface="Times New Roman" panose="02020603050405020304" pitchFamily="18" charset="0"/>
                <a:ea typeface="Times New Roman" panose="02020603050405020304" pitchFamily="18" charset="0"/>
              </a:rPr>
              <a:t>Lack of Customization Options:</a:t>
            </a:r>
            <a:r>
              <a:rPr lang="en-IN" sz="2000" dirty="0">
                <a:effectLst/>
                <a:latin typeface="Times New Roman" panose="02020603050405020304" pitchFamily="18" charset="0"/>
                <a:ea typeface="Times New Roman" panose="02020603050405020304" pitchFamily="18" charset="0"/>
              </a:rPr>
              <a:t> The game may not offer many options for customization, such as the ability to change the background or add additional game modes. This could limit the game's replay value and user engagement.</a:t>
            </a:r>
          </a:p>
          <a:p>
            <a:endParaRPr lang="en-IN" dirty="0"/>
          </a:p>
        </p:txBody>
      </p:sp>
    </p:spTree>
    <p:extLst>
      <p:ext uri="{BB962C8B-B14F-4D97-AF65-F5344CB8AC3E}">
        <p14:creationId xmlns:p14="http://schemas.microsoft.com/office/powerpoint/2010/main" val="366934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Users and their role description</a:t>
            </a:r>
          </a:p>
        </p:txBody>
      </p:sp>
      <p:sp>
        <p:nvSpPr>
          <p:cNvPr id="2" name="Content Placeholder 1"/>
          <p:cNvSpPr>
            <a:spLocks noGrp="1"/>
          </p:cNvSpPr>
          <p:nvPr>
            <p:ph sz="quarter" idx="1"/>
          </p:nvPr>
        </p:nvSpPr>
        <p:spPr/>
        <p:txBody>
          <a:bodyPr>
            <a:normAutofit/>
          </a:bodyPr>
          <a:lstStyle/>
          <a:p>
            <a:r>
              <a:rPr lang="en-US" dirty="0">
                <a:latin typeface="Times New Roman" panose="02020603050405020304" pitchFamily="18" charset="0"/>
                <a:cs typeface="Times New Roman" panose="02020603050405020304" pitchFamily="18" charset="0"/>
              </a:rPr>
              <a:t>User/Player</a:t>
            </a:r>
          </a:p>
          <a:p>
            <a:pPr algn="just">
              <a:buNone/>
            </a:pPr>
            <a:r>
              <a:rPr lang="en-US" sz="2000" dirty="0"/>
              <a:t>		</a:t>
            </a:r>
            <a:r>
              <a:rPr lang="en-US" sz="1800" dirty="0">
                <a:latin typeface="Times New Roman" pitchFamily="18" charset="0"/>
                <a:cs typeface="Times New Roman" pitchFamily="18" charset="0"/>
              </a:rPr>
              <a:t>The player's role in this system is to guess the hidden word by suggesting letters that might be part of the word. The player is also expected to keep track of how many wrong guesses they have made, so they can avoid getting the hangman drawn and losing the game</a:t>
            </a:r>
            <a:r>
              <a:rPr lang="en-US" sz="2000" dirty="0"/>
              <a:t>.</a:t>
            </a:r>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3A94E-70CD-12E6-5BCC-B3DE39E46CFE}"/>
              </a:ext>
            </a:extLst>
          </p:cNvPr>
          <p:cNvSpPr>
            <a:spLocks noGrp="1"/>
          </p:cNvSpPr>
          <p:nvPr>
            <p:ph sz="quarter" idx="1"/>
          </p:nvPr>
        </p:nvSpPr>
        <p:spPr>
          <a:xfrm>
            <a:off x="467544" y="260648"/>
            <a:ext cx="7467600" cy="4873752"/>
          </a:xfrm>
        </p:spPr>
        <p:txBody>
          <a:bodyPr/>
          <a:lstStyle/>
          <a:p>
            <a:pPr>
              <a:buNone/>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Title 2"/>
          <p:cNvSpPr>
            <a:spLocks noGrp="1"/>
          </p:cNvSpPr>
          <p:nvPr>
            <p:ph type="title"/>
          </p:nvPr>
        </p:nvSpPr>
        <p:spPr>
          <a:xfrm>
            <a:off x="381000" y="76200"/>
            <a:ext cx="7467600" cy="503238"/>
          </a:xfrm>
        </p:spPr>
        <p:txBody>
          <a:bodyPr>
            <a:normAutofit fontScale="90000"/>
          </a:bodyPr>
          <a:lstStyle/>
          <a:p>
            <a:r>
              <a:rPr lang="en-US" dirty="0"/>
              <a:t>System Flow Diagram </a:t>
            </a:r>
          </a:p>
        </p:txBody>
      </p:sp>
      <p:pic>
        <p:nvPicPr>
          <p:cNvPr id="5" name="Picture 4" descr="sfd.jpg"/>
          <p:cNvPicPr/>
          <p:nvPr/>
        </p:nvPicPr>
        <p:blipFill>
          <a:blip r:embed="rId2"/>
          <a:stretch>
            <a:fillRect/>
          </a:stretch>
        </p:blipFill>
        <p:spPr>
          <a:xfrm>
            <a:off x="2257846" y="762000"/>
            <a:ext cx="4219154" cy="5334000"/>
          </a:xfrm>
          <a:prstGeom prst="rect">
            <a:avLst/>
          </a:prstGeom>
          <a:ln>
            <a:solidFill>
              <a:schemeClr val="tx1"/>
            </a:solidFill>
          </a:ln>
        </p:spPr>
      </p:pic>
      <p:sp>
        <p:nvSpPr>
          <p:cNvPr id="6" name="Action Button: Home 5">
            <a:hlinkClick r:id="rId3"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17" name="Rectangle 1"/>
          <p:cNvSpPr>
            <a:spLocks noChangeArrowheads="1"/>
          </p:cNvSpPr>
          <p:nvPr/>
        </p:nvSpPr>
        <p:spPr bwMode="auto">
          <a:xfrm>
            <a:off x="2057400" y="6324600"/>
            <a:ext cx="4544835"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Figure 1.  System Flow Diagram of Hangman Game</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940590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258</TotalTime>
  <Words>2583</Words>
  <Application>Microsoft Office PowerPoint</Application>
  <PresentationFormat>On-screen Show (4:3)</PresentationFormat>
  <Paragraphs>168</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Century Schoolbook</vt:lpstr>
      <vt:lpstr>Times New Roman</vt:lpstr>
      <vt:lpstr>Wingdings</vt:lpstr>
      <vt:lpstr>Wingdings 2</vt:lpstr>
      <vt:lpstr>Oriel</vt:lpstr>
      <vt:lpstr>Hangman game </vt:lpstr>
      <vt:lpstr>INDEX</vt:lpstr>
      <vt:lpstr>Abstract </vt:lpstr>
      <vt:lpstr>Tools and Technology Used</vt:lpstr>
      <vt:lpstr>Features of Proposed System</vt:lpstr>
      <vt:lpstr>Limitation of Proposed System</vt:lpstr>
      <vt:lpstr>PowerPoint Presentation</vt:lpstr>
      <vt:lpstr>Users and their role description</vt:lpstr>
      <vt:lpstr>System Flow Diagram </vt:lpstr>
      <vt:lpstr>PowerPoint Presentation</vt:lpstr>
      <vt:lpstr>Data Flow Diagram ( All levels of DFDs)</vt:lpstr>
      <vt:lpstr>PowerPoint Presentation</vt:lpstr>
      <vt:lpstr>PowerPoint Presentation</vt:lpstr>
      <vt:lpstr>PowerPoint Presentation</vt:lpstr>
      <vt:lpstr>PowerPoint Presentation</vt:lpstr>
      <vt:lpstr>PowerPoint Presentation</vt:lpstr>
      <vt:lpstr>Screenshots of Development Phase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raghav mahajan</cp:lastModifiedBy>
  <cp:revision>66</cp:revision>
  <dcterms:created xsi:type="dcterms:W3CDTF">2017-10-03T10:36:15Z</dcterms:created>
  <dcterms:modified xsi:type="dcterms:W3CDTF">2023-04-06T16:47:37Z</dcterms:modified>
</cp:coreProperties>
</file>