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32918400" cy="21945600"/>
  <p:notesSz cx="6858000" cy="9144000"/>
  <p:defaultTextStyle>
    <a:defPPr>
      <a:defRPr lang="en-US"/>
    </a:defPPr>
    <a:lvl1pPr marL="0" algn="l" defTabSz="1566917" rtl="0" eaLnBrk="1" latinLnBrk="0" hangingPunct="1">
      <a:defRPr sz="6071" kern="1200">
        <a:solidFill>
          <a:schemeClr val="tx1"/>
        </a:solidFill>
        <a:latin typeface="+mn-lt"/>
        <a:ea typeface="+mn-ea"/>
        <a:cs typeface="+mn-cs"/>
      </a:defRPr>
    </a:lvl1pPr>
    <a:lvl2pPr marL="1566917" algn="l" defTabSz="1566917" rtl="0" eaLnBrk="1" latinLnBrk="0" hangingPunct="1">
      <a:defRPr sz="6071" kern="1200">
        <a:solidFill>
          <a:schemeClr val="tx1"/>
        </a:solidFill>
        <a:latin typeface="+mn-lt"/>
        <a:ea typeface="+mn-ea"/>
        <a:cs typeface="+mn-cs"/>
      </a:defRPr>
    </a:lvl2pPr>
    <a:lvl3pPr marL="3133833" algn="l" defTabSz="1566917" rtl="0" eaLnBrk="1" latinLnBrk="0" hangingPunct="1">
      <a:defRPr sz="6071" kern="1200">
        <a:solidFill>
          <a:schemeClr val="tx1"/>
        </a:solidFill>
        <a:latin typeface="+mn-lt"/>
        <a:ea typeface="+mn-ea"/>
        <a:cs typeface="+mn-cs"/>
      </a:defRPr>
    </a:lvl3pPr>
    <a:lvl4pPr marL="4700750" algn="l" defTabSz="1566917" rtl="0" eaLnBrk="1" latinLnBrk="0" hangingPunct="1">
      <a:defRPr sz="6071" kern="1200">
        <a:solidFill>
          <a:schemeClr val="tx1"/>
        </a:solidFill>
        <a:latin typeface="+mn-lt"/>
        <a:ea typeface="+mn-ea"/>
        <a:cs typeface="+mn-cs"/>
      </a:defRPr>
    </a:lvl4pPr>
    <a:lvl5pPr marL="6267663" algn="l" defTabSz="1566917" rtl="0" eaLnBrk="1" latinLnBrk="0" hangingPunct="1">
      <a:defRPr sz="6071" kern="1200">
        <a:solidFill>
          <a:schemeClr val="tx1"/>
        </a:solidFill>
        <a:latin typeface="+mn-lt"/>
        <a:ea typeface="+mn-ea"/>
        <a:cs typeface="+mn-cs"/>
      </a:defRPr>
    </a:lvl5pPr>
    <a:lvl6pPr marL="7834579" algn="l" defTabSz="1566917" rtl="0" eaLnBrk="1" latinLnBrk="0" hangingPunct="1">
      <a:defRPr sz="6071" kern="1200">
        <a:solidFill>
          <a:schemeClr val="tx1"/>
        </a:solidFill>
        <a:latin typeface="+mn-lt"/>
        <a:ea typeface="+mn-ea"/>
        <a:cs typeface="+mn-cs"/>
      </a:defRPr>
    </a:lvl6pPr>
    <a:lvl7pPr marL="9401496" algn="l" defTabSz="1566917" rtl="0" eaLnBrk="1" latinLnBrk="0" hangingPunct="1">
      <a:defRPr sz="6071" kern="1200">
        <a:solidFill>
          <a:schemeClr val="tx1"/>
        </a:solidFill>
        <a:latin typeface="+mn-lt"/>
        <a:ea typeface="+mn-ea"/>
        <a:cs typeface="+mn-cs"/>
      </a:defRPr>
    </a:lvl7pPr>
    <a:lvl8pPr marL="10968411" algn="l" defTabSz="1566917" rtl="0" eaLnBrk="1" latinLnBrk="0" hangingPunct="1">
      <a:defRPr sz="6071" kern="1200">
        <a:solidFill>
          <a:schemeClr val="tx1"/>
        </a:solidFill>
        <a:latin typeface="+mn-lt"/>
        <a:ea typeface="+mn-ea"/>
        <a:cs typeface="+mn-cs"/>
      </a:defRPr>
    </a:lvl8pPr>
    <a:lvl9pPr marL="12535328" algn="l" defTabSz="1566917" rtl="0" eaLnBrk="1" latinLnBrk="0" hangingPunct="1">
      <a:defRPr sz="60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3617" autoAdjust="0"/>
  </p:normalViewPr>
  <p:slideViewPr>
    <p:cSldViewPr snapToGrid="0" snapToObjects="1">
      <p:cViewPr varScale="1">
        <p:scale>
          <a:sx n="66" d="100"/>
          <a:sy n="66" d="100"/>
        </p:scale>
        <p:origin x="1912" y="240"/>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1653E-F739-934D-B5C5-E4862FFE7D93}" type="datetimeFigureOut">
              <a:rPr lang="en-US" smtClean="0"/>
              <a:t>3/18/19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D4477-1EBC-DD4A-A87A-3E666B5AF011}" type="slidenum">
              <a:rPr lang="en-US" smtClean="0"/>
              <a:t>‹#›</a:t>
            </a:fld>
            <a:endParaRPr lang="en-US"/>
          </a:p>
        </p:txBody>
      </p:sp>
    </p:spTree>
    <p:extLst>
      <p:ext uri="{BB962C8B-B14F-4D97-AF65-F5344CB8AC3E}">
        <p14:creationId xmlns:p14="http://schemas.microsoft.com/office/powerpoint/2010/main" val="148690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D4477-1EBC-DD4A-A87A-3E666B5AF011}" type="slidenum">
              <a:rPr lang="en-US" smtClean="0"/>
              <a:t>1</a:t>
            </a:fld>
            <a:endParaRPr lang="en-US"/>
          </a:p>
        </p:txBody>
      </p:sp>
    </p:spTree>
    <p:extLst>
      <p:ext uri="{BB962C8B-B14F-4D97-AF65-F5344CB8AC3E}">
        <p14:creationId xmlns:p14="http://schemas.microsoft.com/office/powerpoint/2010/main" val="197676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3"/>
          <p:cNvSpPr>
            <a:spLocks noGrp="1"/>
          </p:cNvSpPr>
          <p:nvPr>
            <p:ph type="title" hasCustomPrompt="1"/>
          </p:nvPr>
        </p:nvSpPr>
        <p:spPr>
          <a:xfrm>
            <a:off x="1556046" y="980471"/>
            <a:ext cx="30015269" cy="2016301"/>
          </a:xfrm>
          <a:prstGeom prst="rect">
            <a:avLst/>
          </a:prstGeom>
        </p:spPr>
        <p:txBody>
          <a:bodyPr lIns="91428" tIns="45714" rIns="91428" bIns="45714">
            <a:normAutofit/>
          </a:bodyPr>
          <a:lstStyle>
            <a:lvl1pPr algn="l">
              <a:defRPr sz="6000" b="1">
                <a:solidFill>
                  <a:schemeClr val="tx1">
                    <a:lumMod val="65000"/>
                    <a:lumOff val="35000"/>
                  </a:schemeClr>
                </a:solidFill>
              </a:defRPr>
            </a:lvl1pPr>
          </a:lstStyle>
          <a:p>
            <a:r>
              <a:rPr lang="en-US" dirty="0"/>
              <a:t>Click to add a Poster Title</a:t>
            </a:r>
          </a:p>
        </p:txBody>
      </p:sp>
      <p:sp>
        <p:nvSpPr>
          <p:cNvPr id="9" name="Text Placeholder 20"/>
          <p:cNvSpPr>
            <a:spLocks noGrp="1"/>
          </p:cNvSpPr>
          <p:nvPr>
            <p:ph type="body" sz="quarter" idx="16" hasCustomPrompt="1"/>
          </p:nvPr>
        </p:nvSpPr>
        <p:spPr>
          <a:xfrm>
            <a:off x="1556046" y="3904626"/>
            <a:ext cx="30015269" cy="527636"/>
          </a:xfrm>
          <a:prstGeom prst="rect">
            <a:avLst/>
          </a:prstGeom>
        </p:spPr>
        <p:txBody>
          <a:bodyPr lIns="91428" tIns="45714" rIns="91428" bIns="45714">
            <a:noAutofit/>
          </a:bodyPr>
          <a:lstStyle>
            <a:lvl1pPr marL="76200" indent="0" algn="l">
              <a:buNone/>
              <a:tabLst/>
              <a:defRPr sz="3200">
                <a:solidFill>
                  <a:schemeClr val="tx2">
                    <a:lumMod val="50000"/>
                  </a:schemeClr>
                </a:solidFill>
                <a:latin typeface="+mj-lt"/>
              </a:defRPr>
            </a:lvl1pPr>
          </a:lstStyle>
          <a:p>
            <a:pPr lvl="0"/>
            <a:r>
              <a:rPr lang="en-US" dirty="0"/>
              <a:t>Click to add Affiliation</a:t>
            </a:r>
          </a:p>
        </p:txBody>
      </p:sp>
      <p:sp>
        <p:nvSpPr>
          <p:cNvPr id="10" name="Text Placeholder 23"/>
          <p:cNvSpPr>
            <a:spLocks noGrp="1"/>
          </p:cNvSpPr>
          <p:nvPr>
            <p:ph type="body" sz="quarter" idx="17" hasCustomPrompt="1"/>
          </p:nvPr>
        </p:nvSpPr>
        <p:spPr>
          <a:xfrm>
            <a:off x="1556046" y="3153736"/>
            <a:ext cx="30015269" cy="750889"/>
          </a:xfrm>
          <a:prstGeom prst="rect">
            <a:avLst/>
          </a:prstGeom>
        </p:spPr>
        <p:txBody>
          <a:bodyPr lIns="91428" tIns="45714" rIns="91428" bIns="45714" anchor="t">
            <a:noAutofit/>
          </a:bodyPr>
          <a:lstStyle>
            <a:lvl1pPr marL="76200" indent="0" algn="l">
              <a:buNone/>
              <a:tabLst/>
              <a:defRPr sz="3600">
                <a:solidFill>
                  <a:schemeClr val="tx2">
                    <a:lumMod val="50000"/>
                  </a:schemeClr>
                </a:solidFill>
                <a:latin typeface="Calibri" pitchFamily="34" charset="0"/>
              </a:defRPr>
            </a:lvl1pPr>
          </a:lstStyle>
          <a:p>
            <a:pPr lvl="0"/>
            <a:r>
              <a:rPr lang="en-US" dirty="0"/>
              <a:t>Click to add PI Names</a:t>
            </a:r>
          </a:p>
        </p:txBody>
      </p:sp>
      <p:sp>
        <p:nvSpPr>
          <p:cNvPr id="18" name="Content Placeholder 2"/>
          <p:cNvSpPr>
            <a:spLocks noGrp="1"/>
          </p:cNvSpPr>
          <p:nvPr>
            <p:ph sz="half" idx="20"/>
          </p:nvPr>
        </p:nvSpPr>
        <p:spPr>
          <a:xfrm>
            <a:off x="1581743" y="11551048"/>
            <a:ext cx="9674904" cy="6403862"/>
          </a:xfrm>
          <a:prstGeom prst="rect">
            <a:avLst/>
          </a:prstGeom>
          <a:solidFill>
            <a:schemeClr val="bg1"/>
          </a:solidFill>
        </p:spPr>
        <p:txBody>
          <a:bodyPr lIns="91428" tIns="45714" rIns="91428" bIns="45714"/>
          <a:lstStyle>
            <a:lvl1pPr marL="243848" indent="-243848">
              <a:defRPr sz="2800">
                <a:solidFill>
                  <a:srgbClr val="10253F"/>
                </a:solidFill>
              </a:defRPr>
            </a:lvl1pPr>
            <a:lvl2pPr marL="1137955" indent="-325130">
              <a:defRPr sz="2133">
                <a:solidFill>
                  <a:srgbClr val="10253F"/>
                </a:solidFill>
              </a:defRPr>
            </a:lvl2pPr>
            <a:lvl3pPr marL="1381802" indent="-203207">
              <a:defRPr sz="1911">
                <a:solidFill>
                  <a:srgbClr val="10253F"/>
                </a:solidFill>
              </a:defRPr>
            </a:lvl3pPr>
            <a:lvl4pPr marL="1747572" indent="-203207">
              <a:defRPr sz="1600">
                <a:solidFill>
                  <a:srgbClr val="10253F"/>
                </a:solidFill>
              </a:defRPr>
            </a:lvl4pPr>
            <a:lvl5pPr marL="1950779" indent="-203207">
              <a:defRPr sz="1600">
                <a:solidFill>
                  <a:srgbClr val="10253F"/>
                </a:solidFill>
              </a:defRPr>
            </a:lvl5pPr>
            <a:lvl6pPr>
              <a:defRPr sz="3779"/>
            </a:lvl6pPr>
            <a:lvl7pPr>
              <a:defRPr sz="3779"/>
            </a:lvl7pPr>
            <a:lvl8pPr>
              <a:defRPr sz="3779"/>
            </a:lvl8pPr>
            <a:lvl9pPr>
              <a:defRPr sz="37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p:cNvSpPr>
            <a:spLocks noGrp="1"/>
          </p:cNvSpPr>
          <p:nvPr>
            <p:ph sz="half" idx="21"/>
          </p:nvPr>
        </p:nvSpPr>
        <p:spPr>
          <a:xfrm>
            <a:off x="1571216" y="6775605"/>
            <a:ext cx="14731230" cy="4618479"/>
          </a:xfrm>
          <a:prstGeom prst="rect">
            <a:avLst/>
          </a:prstGeom>
        </p:spPr>
        <p:txBody>
          <a:bodyPr lIns="91428" tIns="45714" rIns="91428" bIns="45714"/>
          <a:lstStyle>
            <a:lvl1pPr marL="203207" indent="-284488">
              <a:defRPr sz="2800">
                <a:solidFill>
                  <a:srgbClr val="10253F"/>
                </a:solidFill>
              </a:defRPr>
            </a:lvl1pPr>
            <a:lvl2pPr marL="731542" indent="-325130">
              <a:defRPr sz="2133">
                <a:solidFill>
                  <a:srgbClr val="10253F"/>
                </a:solidFill>
              </a:defRPr>
            </a:lvl2pPr>
            <a:lvl3pPr marL="975389" indent="-203207">
              <a:defRPr sz="1911">
                <a:solidFill>
                  <a:srgbClr val="10253F"/>
                </a:solidFill>
              </a:defRPr>
            </a:lvl3pPr>
            <a:lvl4pPr marL="1259878" indent="-203207">
              <a:defRPr sz="1600">
                <a:solidFill>
                  <a:srgbClr val="10253F"/>
                </a:solidFill>
              </a:defRPr>
            </a:lvl4pPr>
            <a:lvl5pPr marL="1463084" indent="-203207">
              <a:defRPr sz="1600">
                <a:solidFill>
                  <a:srgbClr val="10253F"/>
                </a:solidFill>
              </a:defRPr>
            </a:lvl5pPr>
            <a:lvl6pPr>
              <a:defRPr sz="3779"/>
            </a:lvl6pPr>
            <a:lvl7pPr>
              <a:defRPr sz="3779"/>
            </a:lvl7pPr>
            <a:lvl8pPr>
              <a:defRPr sz="3779"/>
            </a:lvl8pPr>
            <a:lvl9pPr>
              <a:defRPr sz="37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
          <p:cNvSpPr>
            <a:spLocks noGrp="1"/>
          </p:cNvSpPr>
          <p:nvPr>
            <p:ph sz="half" idx="22"/>
          </p:nvPr>
        </p:nvSpPr>
        <p:spPr>
          <a:xfrm>
            <a:off x="16485326" y="6775605"/>
            <a:ext cx="15080594" cy="4618479"/>
          </a:xfrm>
          <a:prstGeom prst="rect">
            <a:avLst/>
          </a:prstGeom>
        </p:spPr>
        <p:txBody>
          <a:bodyPr lIns="91428" tIns="45714" rIns="91428" bIns="45714"/>
          <a:lstStyle>
            <a:lvl1pPr marL="203207" indent="-284488">
              <a:defRPr sz="2800">
                <a:solidFill>
                  <a:srgbClr val="10253F"/>
                </a:solidFill>
              </a:defRPr>
            </a:lvl1pPr>
            <a:lvl2pPr marL="731542" indent="-325130">
              <a:defRPr sz="2133">
                <a:solidFill>
                  <a:srgbClr val="10253F"/>
                </a:solidFill>
              </a:defRPr>
            </a:lvl2pPr>
            <a:lvl3pPr marL="975389" indent="-203207">
              <a:defRPr sz="1911">
                <a:solidFill>
                  <a:srgbClr val="10253F"/>
                </a:solidFill>
              </a:defRPr>
            </a:lvl3pPr>
            <a:lvl4pPr marL="1259878" indent="-203207">
              <a:defRPr sz="1600">
                <a:solidFill>
                  <a:srgbClr val="10253F"/>
                </a:solidFill>
              </a:defRPr>
            </a:lvl4pPr>
            <a:lvl5pPr marL="1463084" indent="-203207">
              <a:defRPr sz="1600">
                <a:solidFill>
                  <a:srgbClr val="10253F"/>
                </a:solidFill>
              </a:defRPr>
            </a:lvl5pPr>
            <a:lvl6pPr>
              <a:defRPr sz="3779"/>
            </a:lvl6pPr>
            <a:lvl7pPr>
              <a:defRPr sz="3779"/>
            </a:lvl7pPr>
            <a:lvl8pPr>
              <a:defRPr sz="3779"/>
            </a:lvl8pPr>
            <a:lvl9pPr>
              <a:defRPr sz="37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2"/>
          <p:cNvSpPr>
            <a:spLocks noGrp="1"/>
          </p:cNvSpPr>
          <p:nvPr>
            <p:ph sz="half" idx="23"/>
          </p:nvPr>
        </p:nvSpPr>
        <p:spPr>
          <a:xfrm>
            <a:off x="11747818" y="11575282"/>
            <a:ext cx="9674904" cy="6403862"/>
          </a:xfrm>
          <a:prstGeom prst="rect">
            <a:avLst/>
          </a:prstGeom>
          <a:solidFill>
            <a:schemeClr val="bg1"/>
          </a:solidFill>
        </p:spPr>
        <p:txBody>
          <a:bodyPr lIns="91428" tIns="45714" rIns="91428" bIns="45714"/>
          <a:lstStyle>
            <a:lvl1pPr marL="243848" indent="-243848">
              <a:defRPr sz="2800">
                <a:solidFill>
                  <a:srgbClr val="10253F"/>
                </a:solidFill>
              </a:defRPr>
            </a:lvl1pPr>
            <a:lvl2pPr marL="1137955" indent="-325130">
              <a:defRPr sz="2133">
                <a:solidFill>
                  <a:srgbClr val="10253F"/>
                </a:solidFill>
              </a:defRPr>
            </a:lvl2pPr>
            <a:lvl3pPr marL="1381802" indent="-203207">
              <a:defRPr sz="1911">
                <a:solidFill>
                  <a:srgbClr val="10253F"/>
                </a:solidFill>
              </a:defRPr>
            </a:lvl3pPr>
            <a:lvl4pPr marL="1747572" indent="-203207">
              <a:defRPr sz="1600">
                <a:solidFill>
                  <a:srgbClr val="10253F"/>
                </a:solidFill>
              </a:defRPr>
            </a:lvl4pPr>
            <a:lvl5pPr marL="1950779" indent="-203207">
              <a:defRPr sz="1600">
                <a:solidFill>
                  <a:srgbClr val="10253F"/>
                </a:solidFill>
              </a:defRPr>
            </a:lvl5pPr>
            <a:lvl6pPr>
              <a:defRPr sz="3779"/>
            </a:lvl6pPr>
            <a:lvl7pPr>
              <a:defRPr sz="3779"/>
            </a:lvl7pPr>
            <a:lvl8pPr>
              <a:defRPr sz="3779"/>
            </a:lvl8pPr>
            <a:lvl9pPr>
              <a:defRPr sz="37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2"/>
          <p:cNvSpPr>
            <a:spLocks noGrp="1"/>
          </p:cNvSpPr>
          <p:nvPr>
            <p:ph sz="half" idx="24"/>
          </p:nvPr>
        </p:nvSpPr>
        <p:spPr>
          <a:xfrm>
            <a:off x="21896409" y="11575282"/>
            <a:ext cx="9674904" cy="6403862"/>
          </a:xfrm>
          <a:prstGeom prst="rect">
            <a:avLst/>
          </a:prstGeom>
          <a:solidFill>
            <a:schemeClr val="bg1"/>
          </a:solidFill>
        </p:spPr>
        <p:txBody>
          <a:bodyPr lIns="91428" tIns="45714" rIns="91428" bIns="45714"/>
          <a:lstStyle>
            <a:lvl1pPr marL="243848" indent="-243848">
              <a:defRPr sz="2800">
                <a:solidFill>
                  <a:srgbClr val="10253F"/>
                </a:solidFill>
              </a:defRPr>
            </a:lvl1pPr>
            <a:lvl2pPr marL="1137955" indent="-325130">
              <a:defRPr sz="2133">
                <a:solidFill>
                  <a:srgbClr val="10253F"/>
                </a:solidFill>
              </a:defRPr>
            </a:lvl2pPr>
            <a:lvl3pPr marL="1381802" indent="-203207">
              <a:defRPr sz="1911">
                <a:solidFill>
                  <a:srgbClr val="10253F"/>
                </a:solidFill>
              </a:defRPr>
            </a:lvl3pPr>
            <a:lvl4pPr marL="1747572" indent="-203207">
              <a:defRPr sz="1600">
                <a:solidFill>
                  <a:srgbClr val="10253F"/>
                </a:solidFill>
              </a:defRPr>
            </a:lvl4pPr>
            <a:lvl5pPr marL="1950779" indent="-203207">
              <a:defRPr sz="1600">
                <a:solidFill>
                  <a:srgbClr val="10253F"/>
                </a:solidFill>
              </a:defRPr>
            </a:lvl5pPr>
            <a:lvl6pPr>
              <a:defRPr sz="3779"/>
            </a:lvl6pPr>
            <a:lvl7pPr>
              <a:defRPr sz="3779"/>
            </a:lvl7pPr>
            <a:lvl8pPr>
              <a:defRPr sz="3779"/>
            </a:lvl8pPr>
            <a:lvl9pPr>
              <a:defRPr sz="377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23"/>
          <p:cNvSpPr>
            <a:spLocks noGrp="1"/>
          </p:cNvSpPr>
          <p:nvPr>
            <p:ph type="body" sz="quarter" idx="27" hasCustomPrompt="1"/>
          </p:nvPr>
        </p:nvSpPr>
        <p:spPr>
          <a:xfrm>
            <a:off x="1550651" y="4833257"/>
            <a:ext cx="30015269" cy="1785384"/>
          </a:xfrm>
          <a:prstGeom prst="rect">
            <a:avLst/>
          </a:prstGeom>
        </p:spPr>
        <p:txBody>
          <a:bodyPr lIns="91428" tIns="45714" rIns="91428" bIns="45714" anchor="t">
            <a:noAutofit/>
          </a:bodyPr>
          <a:lstStyle>
            <a:lvl1pPr marL="76200" indent="0" algn="l">
              <a:buNone/>
              <a:tabLst/>
              <a:defRPr sz="3200" baseline="0">
                <a:solidFill>
                  <a:schemeClr val="tx2">
                    <a:lumMod val="50000"/>
                  </a:schemeClr>
                </a:solidFill>
                <a:latin typeface="Calibri" pitchFamily="34" charset="0"/>
              </a:defRPr>
            </a:lvl1pPr>
          </a:lstStyle>
          <a:p>
            <a:pPr lvl="0"/>
            <a:r>
              <a:rPr lang="en-US" dirty="0"/>
              <a:t>Use this space as you wish, but consider this structure.</a:t>
            </a:r>
          </a:p>
        </p:txBody>
      </p:sp>
    </p:spTree>
    <p:extLst>
      <p:ext uri="{BB962C8B-B14F-4D97-AF65-F5344CB8AC3E}">
        <p14:creationId xmlns:p14="http://schemas.microsoft.com/office/powerpoint/2010/main" val="3299725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92000">
              <a:schemeClr val="bg1">
                <a:lumMod val="95000"/>
              </a:schemeClr>
            </a:gs>
            <a:gs pos="76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0" y="0"/>
            <a:ext cx="32918400" cy="21945600"/>
          </a:xfrm>
          <a:prstGeom prst="rect">
            <a:avLst/>
          </a:prstGeom>
        </p:spPr>
      </p:pic>
    </p:spTree>
    <p:extLst>
      <p:ext uri="{BB962C8B-B14F-4D97-AF65-F5344CB8AC3E}">
        <p14:creationId xmlns:p14="http://schemas.microsoft.com/office/powerpoint/2010/main" val="1688651136"/>
      </p:ext>
    </p:extLst>
  </p:cSld>
  <p:clrMap bg1="lt1" tx1="dk1" bg2="lt2" tx2="dk2" accent1="accent1" accent2="accent2" accent3="accent3" accent4="accent4" accent5="accent5" accent6="accent6" hlink="hlink" folHlink="folHlink"/>
  <p:sldLayoutIdLst>
    <p:sldLayoutId id="2147483652" r:id="rId1"/>
  </p:sldLayoutIdLst>
  <p:txStyles>
    <p:titleStyle>
      <a:lvl1pPr algn="ctr" defTabSz="975389" rtl="0" eaLnBrk="1" latinLnBrk="0" hangingPunct="1">
        <a:spcBef>
          <a:spcPct val="0"/>
        </a:spcBef>
        <a:buNone/>
        <a:defRPr sz="9379" kern="1200">
          <a:solidFill>
            <a:schemeClr val="tx1"/>
          </a:solidFill>
          <a:latin typeface="+mj-lt"/>
          <a:ea typeface="+mj-ea"/>
          <a:cs typeface="+mj-cs"/>
        </a:defRPr>
      </a:lvl1pPr>
    </p:titleStyle>
    <p:bodyStyle>
      <a:lvl1pPr marL="731542" indent="-731542" algn="l" defTabSz="975389" rtl="0" eaLnBrk="1" latinLnBrk="0" hangingPunct="1">
        <a:spcBef>
          <a:spcPct val="20000"/>
        </a:spcBef>
        <a:buFont typeface="Arial"/>
        <a:buChar char="•"/>
        <a:defRPr sz="6846" kern="1200">
          <a:solidFill>
            <a:schemeClr val="tx1"/>
          </a:solidFill>
          <a:latin typeface="+mn-lt"/>
          <a:ea typeface="+mn-ea"/>
          <a:cs typeface="+mn-cs"/>
        </a:defRPr>
      </a:lvl1pPr>
      <a:lvl2pPr marL="1585007" indent="-609618" algn="l" defTabSz="975389" rtl="0" eaLnBrk="1" latinLnBrk="0" hangingPunct="1">
        <a:spcBef>
          <a:spcPct val="20000"/>
        </a:spcBef>
        <a:buFont typeface="Arial"/>
        <a:buChar char="–"/>
        <a:defRPr sz="5956" kern="1200">
          <a:solidFill>
            <a:schemeClr val="tx1"/>
          </a:solidFill>
          <a:latin typeface="+mn-lt"/>
          <a:ea typeface="+mn-ea"/>
          <a:cs typeface="+mn-cs"/>
        </a:defRPr>
      </a:lvl2pPr>
      <a:lvl3pPr marL="2438473" indent="-487695" algn="l" defTabSz="975389" rtl="0" eaLnBrk="1" latinLnBrk="0" hangingPunct="1">
        <a:spcBef>
          <a:spcPct val="20000"/>
        </a:spcBef>
        <a:buFont typeface="Arial"/>
        <a:buChar char="•"/>
        <a:defRPr sz="5112" kern="1200">
          <a:solidFill>
            <a:schemeClr val="tx1"/>
          </a:solidFill>
          <a:latin typeface="+mn-lt"/>
          <a:ea typeface="+mn-ea"/>
          <a:cs typeface="+mn-cs"/>
        </a:defRPr>
      </a:lvl3pPr>
      <a:lvl4pPr marL="3413863" indent="-487695" algn="l" defTabSz="975389" rtl="0" eaLnBrk="1" latinLnBrk="0" hangingPunct="1">
        <a:spcBef>
          <a:spcPct val="20000"/>
        </a:spcBef>
        <a:buFont typeface="Arial"/>
        <a:buChar char="–"/>
        <a:defRPr sz="4312" kern="1200">
          <a:solidFill>
            <a:schemeClr val="tx1"/>
          </a:solidFill>
          <a:latin typeface="+mn-lt"/>
          <a:ea typeface="+mn-ea"/>
          <a:cs typeface="+mn-cs"/>
        </a:defRPr>
      </a:lvl4pPr>
      <a:lvl5pPr marL="4389251" indent="-487695" algn="l" defTabSz="975389" rtl="0" eaLnBrk="1" latinLnBrk="0" hangingPunct="1">
        <a:spcBef>
          <a:spcPct val="20000"/>
        </a:spcBef>
        <a:buFont typeface="Arial"/>
        <a:buChar char="»"/>
        <a:defRPr sz="4312" kern="1200">
          <a:solidFill>
            <a:schemeClr val="tx1"/>
          </a:solidFill>
          <a:latin typeface="+mn-lt"/>
          <a:ea typeface="+mn-ea"/>
          <a:cs typeface="+mn-cs"/>
        </a:defRPr>
      </a:lvl5pPr>
      <a:lvl6pPr marL="5364640" indent="-487695" algn="l" defTabSz="975389" rtl="0" eaLnBrk="1" latinLnBrk="0" hangingPunct="1">
        <a:spcBef>
          <a:spcPct val="20000"/>
        </a:spcBef>
        <a:buFont typeface="Arial"/>
        <a:buChar char="•"/>
        <a:defRPr sz="4312" kern="1200">
          <a:solidFill>
            <a:schemeClr val="tx1"/>
          </a:solidFill>
          <a:latin typeface="+mn-lt"/>
          <a:ea typeface="+mn-ea"/>
          <a:cs typeface="+mn-cs"/>
        </a:defRPr>
      </a:lvl6pPr>
      <a:lvl7pPr marL="6340030" indent="-487695" algn="l" defTabSz="975389" rtl="0" eaLnBrk="1" latinLnBrk="0" hangingPunct="1">
        <a:spcBef>
          <a:spcPct val="20000"/>
        </a:spcBef>
        <a:buFont typeface="Arial"/>
        <a:buChar char="•"/>
        <a:defRPr sz="4312" kern="1200">
          <a:solidFill>
            <a:schemeClr val="tx1"/>
          </a:solidFill>
          <a:latin typeface="+mn-lt"/>
          <a:ea typeface="+mn-ea"/>
          <a:cs typeface="+mn-cs"/>
        </a:defRPr>
      </a:lvl7pPr>
      <a:lvl8pPr marL="7315420" indent="-487695" algn="l" defTabSz="975389" rtl="0" eaLnBrk="1" latinLnBrk="0" hangingPunct="1">
        <a:spcBef>
          <a:spcPct val="20000"/>
        </a:spcBef>
        <a:buFont typeface="Arial"/>
        <a:buChar char="•"/>
        <a:defRPr sz="4312" kern="1200">
          <a:solidFill>
            <a:schemeClr val="tx1"/>
          </a:solidFill>
          <a:latin typeface="+mn-lt"/>
          <a:ea typeface="+mn-ea"/>
          <a:cs typeface="+mn-cs"/>
        </a:defRPr>
      </a:lvl8pPr>
      <a:lvl9pPr marL="8290809" indent="-487695" algn="l" defTabSz="975389" rtl="0" eaLnBrk="1" latinLnBrk="0" hangingPunct="1">
        <a:spcBef>
          <a:spcPct val="20000"/>
        </a:spcBef>
        <a:buFont typeface="Arial"/>
        <a:buChar char="•"/>
        <a:defRPr sz="4312" kern="1200">
          <a:solidFill>
            <a:schemeClr val="tx1"/>
          </a:solidFill>
          <a:latin typeface="+mn-lt"/>
          <a:ea typeface="+mn-ea"/>
          <a:cs typeface="+mn-cs"/>
        </a:defRPr>
      </a:lvl9pPr>
    </p:bodyStyle>
    <p:otherStyle>
      <a:defPPr>
        <a:defRPr lang="en-US"/>
      </a:defPPr>
      <a:lvl1pPr marL="0" algn="l" defTabSz="975389" rtl="0" eaLnBrk="1" latinLnBrk="0" hangingPunct="1">
        <a:defRPr sz="3779" kern="1200">
          <a:solidFill>
            <a:schemeClr val="tx1"/>
          </a:solidFill>
          <a:latin typeface="+mn-lt"/>
          <a:ea typeface="+mn-ea"/>
          <a:cs typeface="+mn-cs"/>
        </a:defRPr>
      </a:lvl1pPr>
      <a:lvl2pPr marL="975389" algn="l" defTabSz="975389" rtl="0" eaLnBrk="1" latinLnBrk="0" hangingPunct="1">
        <a:defRPr sz="3779" kern="1200">
          <a:solidFill>
            <a:schemeClr val="tx1"/>
          </a:solidFill>
          <a:latin typeface="+mn-lt"/>
          <a:ea typeface="+mn-ea"/>
          <a:cs typeface="+mn-cs"/>
        </a:defRPr>
      </a:lvl2pPr>
      <a:lvl3pPr marL="1950779" algn="l" defTabSz="975389" rtl="0" eaLnBrk="1" latinLnBrk="0" hangingPunct="1">
        <a:defRPr sz="3779" kern="1200">
          <a:solidFill>
            <a:schemeClr val="tx1"/>
          </a:solidFill>
          <a:latin typeface="+mn-lt"/>
          <a:ea typeface="+mn-ea"/>
          <a:cs typeface="+mn-cs"/>
        </a:defRPr>
      </a:lvl3pPr>
      <a:lvl4pPr marL="2926168" algn="l" defTabSz="975389" rtl="0" eaLnBrk="1" latinLnBrk="0" hangingPunct="1">
        <a:defRPr sz="3779" kern="1200">
          <a:solidFill>
            <a:schemeClr val="tx1"/>
          </a:solidFill>
          <a:latin typeface="+mn-lt"/>
          <a:ea typeface="+mn-ea"/>
          <a:cs typeface="+mn-cs"/>
        </a:defRPr>
      </a:lvl4pPr>
      <a:lvl5pPr marL="3901558" algn="l" defTabSz="975389" rtl="0" eaLnBrk="1" latinLnBrk="0" hangingPunct="1">
        <a:defRPr sz="3779" kern="1200">
          <a:solidFill>
            <a:schemeClr val="tx1"/>
          </a:solidFill>
          <a:latin typeface="+mn-lt"/>
          <a:ea typeface="+mn-ea"/>
          <a:cs typeface="+mn-cs"/>
        </a:defRPr>
      </a:lvl5pPr>
      <a:lvl6pPr marL="4876947" algn="l" defTabSz="975389" rtl="0" eaLnBrk="1" latinLnBrk="0" hangingPunct="1">
        <a:defRPr sz="3779" kern="1200">
          <a:solidFill>
            <a:schemeClr val="tx1"/>
          </a:solidFill>
          <a:latin typeface="+mn-lt"/>
          <a:ea typeface="+mn-ea"/>
          <a:cs typeface="+mn-cs"/>
        </a:defRPr>
      </a:lvl6pPr>
      <a:lvl7pPr marL="5852336" algn="l" defTabSz="975389" rtl="0" eaLnBrk="1" latinLnBrk="0" hangingPunct="1">
        <a:defRPr sz="3779" kern="1200">
          <a:solidFill>
            <a:schemeClr val="tx1"/>
          </a:solidFill>
          <a:latin typeface="+mn-lt"/>
          <a:ea typeface="+mn-ea"/>
          <a:cs typeface="+mn-cs"/>
        </a:defRPr>
      </a:lvl7pPr>
      <a:lvl8pPr marL="6827725" algn="l" defTabSz="975389" rtl="0" eaLnBrk="1" latinLnBrk="0" hangingPunct="1">
        <a:defRPr sz="3779" kern="1200">
          <a:solidFill>
            <a:schemeClr val="tx1"/>
          </a:solidFill>
          <a:latin typeface="+mn-lt"/>
          <a:ea typeface="+mn-ea"/>
          <a:cs typeface="+mn-cs"/>
        </a:defRPr>
      </a:lvl8pPr>
      <a:lvl9pPr marL="7803113" algn="l" defTabSz="975389" rtl="0" eaLnBrk="1" latinLnBrk="0" hangingPunct="1">
        <a:defRPr sz="37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 Synopsis of Static Analysis Alerts On Open Source Software </a:t>
            </a:r>
            <a:br>
              <a:rPr lang="en-US" dirty="0">
                <a:solidFill>
                  <a:schemeClr val="tx1"/>
                </a:solidFill>
              </a:rPr>
            </a:br>
            <a:endParaRPr lang="en-US" dirty="0">
              <a:solidFill>
                <a:schemeClr val="tx1"/>
              </a:solidFill>
            </a:endParaRPr>
          </a:p>
        </p:txBody>
      </p:sp>
      <p:sp>
        <p:nvSpPr>
          <p:cNvPr id="3" name="Text Placeholder 2"/>
          <p:cNvSpPr>
            <a:spLocks noGrp="1"/>
          </p:cNvSpPr>
          <p:nvPr>
            <p:ph type="body" sz="quarter" idx="16"/>
          </p:nvPr>
        </p:nvSpPr>
        <p:spPr>
          <a:xfrm>
            <a:off x="1451564" y="2616090"/>
            <a:ext cx="30015269" cy="527636"/>
          </a:xfrm>
        </p:spPr>
        <p:txBody>
          <a:bodyPr/>
          <a:lstStyle/>
          <a:p>
            <a:pPr algn="ctr"/>
            <a:r>
              <a:rPr lang="en-US" dirty="0"/>
              <a:t>{</a:t>
            </a:r>
            <a:r>
              <a:rPr lang="en-US" dirty="0" err="1"/>
              <a:t>simtiaz</a:t>
            </a:r>
            <a:r>
              <a:rPr lang="en-US" dirty="0"/>
              <a:t>, lawilli3}@</a:t>
            </a:r>
            <a:r>
              <a:rPr lang="en-US" dirty="0" err="1"/>
              <a:t>ncsu.edu</a:t>
            </a:r>
            <a:br>
              <a:rPr lang="en-US" dirty="0"/>
            </a:br>
            <a:r>
              <a:rPr lang="en-US" dirty="0"/>
              <a:t>Department of Computer Science, North Carolina State University </a:t>
            </a:r>
          </a:p>
        </p:txBody>
      </p:sp>
      <p:sp>
        <p:nvSpPr>
          <p:cNvPr id="4" name="Text Placeholder 3"/>
          <p:cNvSpPr>
            <a:spLocks noGrp="1"/>
          </p:cNvSpPr>
          <p:nvPr>
            <p:ph type="body" sz="quarter" idx="17"/>
          </p:nvPr>
        </p:nvSpPr>
        <p:spPr>
          <a:xfrm>
            <a:off x="1451565" y="2050537"/>
            <a:ext cx="30015269" cy="750889"/>
          </a:xfrm>
        </p:spPr>
        <p:txBody>
          <a:bodyPr/>
          <a:lstStyle/>
          <a:p>
            <a:pPr algn="ctr"/>
            <a:r>
              <a:rPr lang="en-US" dirty="0"/>
              <a:t>Nasif Imtiaz, Laurie Williams</a:t>
            </a:r>
          </a:p>
        </p:txBody>
      </p:sp>
      <p:sp>
        <p:nvSpPr>
          <p:cNvPr id="25" name="TextBox 24">
            <a:extLst>
              <a:ext uri="{FF2B5EF4-FFF2-40B4-BE49-F238E27FC236}">
                <a16:creationId xmlns:a16="http://schemas.microsoft.com/office/drawing/2014/main" id="{4FC6174D-8F6A-4147-9B23-8F5CEBD4BBCC}"/>
              </a:ext>
            </a:extLst>
          </p:cNvPr>
          <p:cNvSpPr txBox="1"/>
          <p:nvPr/>
        </p:nvSpPr>
        <p:spPr>
          <a:xfrm>
            <a:off x="2955068" y="5199143"/>
            <a:ext cx="9294567" cy="2390398"/>
          </a:xfrm>
          <a:prstGeom prst="rect">
            <a:avLst/>
          </a:prstGeom>
          <a:noFill/>
        </p:spPr>
        <p:txBody>
          <a:bodyPr wrap="square" rtlCol="0">
            <a:spAutoFit/>
          </a:bodyPr>
          <a:lstStyle/>
          <a:p>
            <a:pPr marL="457200" indent="-457200">
              <a:buFont typeface="Arial" panose="020B0604020202020204" pitchFamily="34" charset="0"/>
              <a:buChar char="•"/>
            </a:pPr>
            <a:r>
              <a:rPr lang="en-US" sz="3200" dirty="0"/>
              <a:t>Half of the state-of-the-art open source </a:t>
            </a:r>
            <a:br>
              <a:rPr lang="en-US" sz="3200" dirty="0"/>
            </a:br>
            <a:r>
              <a:rPr lang="en-US" sz="3200" dirty="0"/>
              <a:t>projects use SAST</a:t>
            </a:r>
            <a:r>
              <a:rPr lang="en-US" sz="3200" baseline="30000" dirty="0"/>
              <a:t>1</a:t>
            </a:r>
          </a:p>
          <a:p>
            <a:pPr marL="457200" indent="-457200">
              <a:buFont typeface="Arial" panose="020B0604020202020204" pitchFamily="34" charset="0"/>
              <a:buChar char="•"/>
            </a:pPr>
            <a:r>
              <a:rPr lang="en-US" sz="3200" dirty="0"/>
              <a:t>Alerts are often </a:t>
            </a:r>
            <a:r>
              <a:rPr lang="en-US" sz="3200" i="1" dirty="0"/>
              <a:t>not </a:t>
            </a:r>
            <a:r>
              <a:rPr lang="en-US" sz="3200" dirty="0"/>
              <a:t>actionable</a:t>
            </a:r>
            <a:r>
              <a:rPr lang="en-US" sz="3200" baseline="30000" dirty="0"/>
              <a:t>2</a:t>
            </a:r>
            <a:br>
              <a:rPr lang="en-US" sz="3200" dirty="0"/>
            </a:br>
            <a:r>
              <a:rPr lang="en-US" sz="3200" dirty="0"/>
              <a:t>(important to developers to act upon)</a:t>
            </a:r>
          </a:p>
          <a:p>
            <a:pPr marL="457200" indent="-457200">
              <a:buFont typeface="Arial" panose="020B0604020202020204" pitchFamily="34" charset="0"/>
              <a:buChar char="•"/>
            </a:pPr>
            <a:endParaRPr lang="en-US" sz="3200" baseline="30000" dirty="0"/>
          </a:p>
        </p:txBody>
      </p:sp>
      <p:sp>
        <p:nvSpPr>
          <p:cNvPr id="38" name="Snip Diagonal Corner Rectangle 37">
            <a:extLst>
              <a:ext uri="{FF2B5EF4-FFF2-40B4-BE49-F238E27FC236}">
                <a16:creationId xmlns:a16="http://schemas.microsoft.com/office/drawing/2014/main" id="{6984D520-291A-1143-9BEE-B4B342C6BDA4}"/>
              </a:ext>
            </a:extLst>
          </p:cNvPr>
          <p:cNvSpPr/>
          <p:nvPr/>
        </p:nvSpPr>
        <p:spPr>
          <a:xfrm>
            <a:off x="16459198" y="9042433"/>
            <a:ext cx="14261817" cy="7574622"/>
          </a:xfrm>
          <a:prstGeom prst="snip2DiagRect">
            <a:avLst/>
          </a:prstGeom>
          <a:no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3463730-8304-FB4D-B64A-43ADD07D9C0B}"/>
              </a:ext>
            </a:extLst>
          </p:cNvPr>
          <p:cNvSpPr txBox="1"/>
          <p:nvPr/>
        </p:nvSpPr>
        <p:spPr>
          <a:xfrm>
            <a:off x="20834998" y="5328545"/>
            <a:ext cx="9686548"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goal of this research is </a:t>
            </a:r>
            <a:r>
              <a:rPr lang="en-US" sz="3200" i="1" dirty="0"/>
              <a:t>to aid researchers in improving the usability of static application security testing tools by looking at what type of static analysis alerts are most likely to be acted on by OSS developers. </a:t>
            </a:r>
          </a:p>
          <a:p>
            <a:pPr marL="457200" indent="-457200">
              <a:buFont typeface="Arial" panose="020B0604020202020204" pitchFamily="34" charset="0"/>
              <a:buChar char="•"/>
            </a:pPr>
            <a:endParaRPr lang="en-US" sz="3200" dirty="0"/>
          </a:p>
        </p:txBody>
      </p:sp>
      <p:sp>
        <p:nvSpPr>
          <p:cNvPr id="15" name="Snip Diagonal Corner Rectangle 14">
            <a:extLst>
              <a:ext uri="{FF2B5EF4-FFF2-40B4-BE49-F238E27FC236}">
                <a16:creationId xmlns:a16="http://schemas.microsoft.com/office/drawing/2014/main" id="{BE4E86EC-EAFB-6348-B805-85F35B0BCFB6}"/>
              </a:ext>
            </a:extLst>
          </p:cNvPr>
          <p:cNvSpPr/>
          <p:nvPr/>
        </p:nvSpPr>
        <p:spPr>
          <a:xfrm>
            <a:off x="1708447" y="4328439"/>
            <a:ext cx="29164968" cy="4131806"/>
          </a:xfrm>
          <a:prstGeom prst="snip2DiagRect">
            <a:avLst/>
          </a:prstGeom>
          <a:no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BA36BB5-8B59-7043-847C-BB1639679D26}"/>
              </a:ext>
            </a:extLst>
          </p:cNvPr>
          <p:cNvSpPr txBox="1"/>
          <p:nvPr/>
        </p:nvSpPr>
        <p:spPr>
          <a:xfrm>
            <a:off x="8983491" y="4014030"/>
            <a:ext cx="14951414" cy="584775"/>
          </a:xfrm>
          <a:prstGeom prst="rect">
            <a:avLst/>
          </a:prstGeom>
          <a:solidFill>
            <a:schemeClr val="bg1"/>
          </a:solidFill>
        </p:spPr>
        <p:txBody>
          <a:bodyPr wrap="square" rtlCol="0">
            <a:spAutoFit/>
          </a:bodyPr>
          <a:lstStyle/>
          <a:p>
            <a:r>
              <a:rPr lang="en-US" sz="3200" b="1" dirty="0"/>
              <a:t>How Do Developers Respond to Static Application Security Testing (SAST) Tool Alerts?</a:t>
            </a:r>
          </a:p>
        </p:txBody>
      </p:sp>
      <p:sp>
        <p:nvSpPr>
          <p:cNvPr id="18" name="Snip Diagonal Corner Rectangle 17">
            <a:extLst>
              <a:ext uri="{FF2B5EF4-FFF2-40B4-BE49-F238E27FC236}">
                <a16:creationId xmlns:a16="http://schemas.microsoft.com/office/drawing/2014/main" id="{4185B0B1-AE9F-AB4A-A7C1-FB47F5F44A62}"/>
              </a:ext>
            </a:extLst>
          </p:cNvPr>
          <p:cNvSpPr/>
          <p:nvPr/>
        </p:nvSpPr>
        <p:spPr>
          <a:xfrm>
            <a:off x="1556046" y="9026756"/>
            <a:ext cx="13988754" cy="3502706"/>
          </a:xfrm>
          <a:prstGeom prst="snip2DiagRect">
            <a:avLst/>
          </a:prstGeom>
          <a:no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8DEA04E-8D69-4849-86F2-FCEFBC7909C4}"/>
              </a:ext>
            </a:extLst>
          </p:cNvPr>
          <p:cNvSpPr txBox="1"/>
          <p:nvPr/>
        </p:nvSpPr>
        <p:spPr>
          <a:xfrm>
            <a:off x="2955068" y="13316513"/>
            <a:ext cx="11275064"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5 projects – Linux, Firefox, Qt, Samba, </a:t>
            </a:r>
            <a:r>
              <a:rPr lang="en-US" sz="3200" dirty="0" err="1"/>
              <a:t>Kodi</a:t>
            </a:r>
            <a:endParaRPr lang="en-US" sz="3200" dirty="0"/>
          </a:p>
          <a:p>
            <a:pPr marL="457200" indent="-457200">
              <a:buFont typeface="Arial" panose="020B0604020202020204" pitchFamily="34" charset="0"/>
              <a:buChar char="•"/>
            </a:pPr>
            <a:r>
              <a:rPr lang="en-US" sz="3200" dirty="0"/>
              <a:t>Projects use a free SAST service – Coverity Scan</a:t>
            </a:r>
          </a:p>
          <a:p>
            <a:pPr marL="457200" indent="-457200">
              <a:buFont typeface="Arial" panose="020B0604020202020204" pitchFamily="34" charset="0"/>
              <a:buChar char="•"/>
            </a:pPr>
            <a:r>
              <a:rPr lang="en-US" sz="3200" dirty="0"/>
              <a:t>Written in C/C++</a:t>
            </a:r>
          </a:p>
          <a:p>
            <a:pPr marL="457200" indent="-457200">
              <a:buFont typeface="Arial" panose="020B0604020202020204" pitchFamily="34" charset="0"/>
              <a:buChar char="•"/>
            </a:pPr>
            <a:r>
              <a:rPr lang="en-US" sz="3200" dirty="0"/>
              <a:t>At least 100 analysis reports over last 5 year</a:t>
            </a:r>
          </a:p>
          <a:p>
            <a:pPr marL="457200" indent="-457200">
              <a:buFont typeface="Arial" panose="020B0604020202020204" pitchFamily="34" charset="0"/>
              <a:buChar char="•"/>
            </a:pPr>
            <a:r>
              <a:rPr lang="en-US" sz="3200" dirty="0"/>
              <a:t>24 alert categories</a:t>
            </a:r>
          </a:p>
          <a:p>
            <a:pPr marL="457200" indent="-457200">
              <a:buFont typeface="Arial" panose="020B0604020202020204" pitchFamily="34" charset="0"/>
              <a:buChar char="•"/>
            </a:pPr>
            <a:r>
              <a:rPr lang="en-US" sz="3200" dirty="0"/>
              <a:t>Developers’ triage history on Coverity Scan defect database</a:t>
            </a:r>
          </a:p>
        </p:txBody>
      </p:sp>
      <p:sp>
        <p:nvSpPr>
          <p:cNvPr id="12" name="TextBox 11">
            <a:extLst>
              <a:ext uri="{FF2B5EF4-FFF2-40B4-BE49-F238E27FC236}">
                <a16:creationId xmlns:a16="http://schemas.microsoft.com/office/drawing/2014/main" id="{C2F417DE-E6FF-2941-917C-9E222F182061}"/>
              </a:ext>
            </a:extLst>
          </p:cNvPr>
          <p:cNvSpPr txBox="1"/>
          <p:nvPr/>
        </p:nvSpPr>
        <p:spPr>
          <a:xfrm>
            <a:off x="2960284" y="9374133"/>
            <a:ext cx="12270154" cy="4893647"/>
          </a:xfrm>
          <a:prstGeom prst="rect">
            <a:avLst/>
          </a:prstGeom>
          <a:noFill/>
        </p:spPr>
        <p:txBody>
          <a:bodyPr wrap="square" rtlCol="0">
            <a:spAutoFit/>
          </a:bodyPr>
          <a:lstStyle/>
          <a:p>
            <a:pPr marL="514350" indent="-514350">
              <a:buClr>
                <a:schemeClr val="tx1"/>
              </a:buClr>
              <a:buFont typeface="+mj-lt"/>
              <a:buAutoNum type="arabicPeriod"/>
            </a:pPr>
            <a:r>
              <a:rPr lang="en-US" sz="3200" dirty="0"/>
              <a:t>What are the alert types that are most often </a:t>
            </a:r>
            <a:r>
              <a:rPr lang="en-US" sz="3200" dirty="0">
                <a:solidFill>
                  <a:srgbClr val="FF0000"/>
                </a:solidFill>
              </a:rPr>
              <a:t>introduced, </a:t>
            </a:r>
            <a:br>
              <a:rPr lang="en-US" sz="3200" dirty="0">
                <a:solidFill>
                  <a:srgbClr val="FF0000"/>
                </a:solidFill>
              </a:rPr>
            </a:br>
            <a:r>
              <a:rPr lang="en-US" sz="3200" dirty="0">
                <a:solidFill>
                  <a:srgbClr val="FF0000"/>
                </a:solidFill>
              </a:rPr>
              <a:t>triaged, and eliminated</a:t>
            </a:r>
            <a:r>
              <a:rPr lang="en-US" sz="3200" dirty="0"/>
              <a:t>? </a:t>
            </a:r>
          </a:p>
          <a:p>
            <a:pPr marL="514350" indent="-514350">
              <a:buClr>
                <a:schemeClr val="tx1"/>
              </a:buClr>
              <a:buFont typeface="+mj-lt"/>
              <a:buAutoNum type="arabicPeriod"/>
            </a:pPr>
            <a:r>
              <a:rPr lang="en-US" sz="3200" dirty="0"/>
              <a:t>What are the alert types that are most likely to be </a:t>
            </a:r>
            <a:r>
              <a:rPr lang="en-US" sz="3200" dirty="0">
                <a:solidFill>
                  <a:srgbClr val="FF0000"/>
                </a:solidFill>
              </a:rPr>
              <a:t>unactionable</a:t>
            </a:r>
            <a:r>
              <a:rPr lang="en-US" sz="3200" dirty="0"/>
              <a:t>? </a:t>
            </a:r>
          </a:p>
          <a:p>
            <a:pPr marL="514350" indent="-514350">
              <a:buClr>
                <a:schemeClr val="tx1"/>
              </a:buClr>
              <a:buFont typeface="+mj-lt"/>
              <a:buAutoNum type="arabicPeriod"/>
            </a:pPr>
            <a:r>
              <a:rPr lang="en-US" sz="3200" dirty="0"/>
              <a:t>What is the median </a:t>
            </a:r>
            <a:r>
              <a:rPr lang="en-US" sz="3200" dirty="0">
                <a:solidFill>
                  <a:srgbClr val="FF0000"/>
                </a:solidFill>
              </a:rPr>
              <a:t>lifespan</a:t>
            </a:r>
            <a:r>
              <a:rPr lang="en-US" sz="3200" dirty="0"/>
              <a:t> of each alert type?</a:t>
            </a:r>
          </a:p>
          <a:p>
            <a:pPr marL="514350" indent="-514350">
              <a:buClr>
                <a:schemeClr val="tx1"/>
              </a:buClr>
              <a:buFont typeface="+mj-lt"/>
              <a:buAutoNum type="arabicPeriod"/>
            </a:pPr>
            <a:r>
              <a:rPr lang="en-US" sz="3200" dirty="0"/>
              <a:t>Are </a:t>
            </a:r>
            <a:r>
              <a:rPr lang="en-US" sz="3200" dirty="0">
                <a:solidFill>
                  <a:srgbClr val="FF0000"/>
                </a:solidFill>
              </a:rPr>
              <a:t>security alerts </a:t>
            </a:r>
            <a:r>
              <a:rPr lang="en-US" sz="3200" dirty="0"/>
              <a:t>more likely to be triaged and eliminated </a:t>
            </a:r>
            <a:br>
              <a:rPr lang="en-US" sz="3200" dirty="0"/>
            </a:br>
            <a:r>
              <a:rPr lang="en-US" sz="3200" dirty="0"/>
              <a:t>than non-security alerts? </a:t>
            </a:r>
            <a:br>
              <a:rPr lang="en-US" sz="3000" dirty="0"/>
            </a:br>
            <a:endParaRPr lang="en-US" sz="3000" dirty="0"/>
          </a:p>
          <a:p>
            <a:pPr marL="457200" indent="-457200">
              <a:buFont typeface="Arial" panose="020B0604020202020204" pitchFamily="34" charset="0"/>
              <a:buChar char="•"/>
            </a:pPr>
            <a:endParaRPr lang="en-US" sz="3000" dirty="0"/>
          </a:p>
          <a:p>
            <a:pPr marL="457200" indent="-457200">
              <a:buFont typeface="Arial" panose="020B0604020202020204" pitchFamily="34" charset="0"/>
              <a:buChar char="•"/>
            </a:pPr>
            <a:endParaRPr lang="en-US" sz="3000" dirty="0"/>
          </a:p>
          <a:p>
            <a:endParaRPr lang="en-US" sz="3000" dirty="0"/>
          </a:p>
        </p:txBody>
      </p:sp>
      <p:sp>
        <p:nvSpPr>
          <p:cNvPr id="26" name="Snip Diagonal Corner Rectangle 25">
            <a:extLst>
              <a:ext uri="{FF2B5EF4-FFF2-40B4-BE49-F238E27FC236}">
                <a16:creationId xmlns:a16="http://schemas.microsoft.com/office/drawing/2014/main" id="{C6F50758-AFA1-574B-9FA9-A6E727425317}"/>
              </a:ext>
            </a:extLst>
          </p:cNvPr>
          <p:cNvSpPr/>
          <p:nvPr/>
        </p:nvSpPr>
        <p:spPr>
          <a:xfrm>
            <a:off x="1708447" y="13114348"/>
            <a:ext cx="13988754" cy="3502706"/>
          </a:xfrm>
          <a:prstGeom prst="snip2DiagRect">
            <a:avLst/>
          </a:prstGeom>
          <a:no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CC596F3A-D15A-5E4C-BCD7-0B2F008C6286}"/>
              </a:ext>
            </a:extLst>
          </p:cNvPr>
          <p:cNvSpPr txBox="1"/>
          <p:nvPr/>
        </p:nvSpPr>
        <p:spPr>
          <a:xfrm>
            <a:off x="22683717" y="8734368"/>
            <a:ext cx="1812778" cy="584775"/>
          </a:xfrm>
          <a:prstGeom prst="rect">
            <a:avLst/>
          </a:prstGeom>
          <a:solidFill>
            <a:schemeClr val="bg1"/>
          </a:solidFill>
        </p:spPr>
        <p:txBody>
          <a:bodyPr wrap="square" rtlCol="0">
            <a:spAutoFit/>
          </a:bodyPr>
          <a:lstStyle/>
          <a:p>
            <a:r>
              <a:rPr lang="en-US" sz="3200" b="1" dirty="0"/>
              <a:t>Findings</a:t>
            </a:r>
          </a:p>
        </p:txBody>
      </p:sp>
      <p:sp>
        <p:nvSpPr>
          <p:cNvPr id="14" name="TextBox 13">
            <a:extLst>
              <a:ext uri="{FF2B5EF4-FFF2-40B4-BE49-F238E27FC236}">
                <a16:creationId xmlns:a16="http://schemas.microsoft.com/office/drawing/2014/main" id="{4EA5A710-B01C-EB47-BA51-F91AEB2D22D5}"/>
              </a:ext>
            </a:extLst>
          </p:cNvPr>
          <p:cNvSpPr txBox="1"/>
          <p:nvPr/>
        </p:nvSpPr>
        <p:spPr>
          <a:xfrm>
            <a:off x="7152503" y="18068873"/>
            <a:ext cx="19144034" cy="1323439"/>
          </a:xfrm>
          <a:prstGeom prst="rect">
            <a:avLst/>
          </a:prstGeom>
          <a:noFill/>
        </p:spPr>
        <p:txBody>
          <a:bodyPr wrap="square" rtlCol="0">
            <a:spAutoFit/>
          </a:bodyPr>
          <a:lstStyle/>
          <a:p>
            <a:r>
              <a:rPr lang="en-US" sz="2000" dirty="0"/>
              <a:t>[1] Moritz </a:t>
            </a:r>
            <a:r>
              <a:rPr lang="en-US" sz="2000" dirty="0" err="1"/>
              <a:t>Beller</a:t>
            </a:r>
            <a:r>
              <a:rPr lang="en-US" sz="2000" dirty="0"/>
              <a:t>, </a:t>
            </a:r>
            <a:r>
              <a:rPr lang="en-US" sz="2000" dirty="0" err="1"/>
              <a:t>Radjino</a:t>
            </a:r>
            <a:r>
              <a:rPr lang="en-US" sz="2000" dirty="0"/>
              <a:t> </a:t>
            </a:r>
            <a:r>
              <a:rPr lang="en-US" sz="2000" dirty="0" err="1"/>
              <a:t>Bholanath</a:t>
            </a:r>
            <a:r>
              <a:rPr lang="en-US" sz="2000" dirty="0"/>
              <a:t>, Shane McIntosh, and Andy </a:t>
            </a:r>
            <a:r>
              <a:rPr lang="en-US" sz="2000" dirty="0" err="1"/>
              <a:t>Zaidman</a:t>
            </a:r>
            <a:r>
              <a:rPr lang="en-US" sz="2000" dirty="0"/>
              <a:t>. 2016. Analyzing the state of static analysis: A large-scale evaluation in open source software. In 2016 IEEE 23rd International Conference on Software Analysis, Evolution, and Reengineering (SANER), Vol. 1. IEEE, 470–481. </a:t>
            </a:r>
          </a:p>
          <a:p>
            <a:r>
              <a:rPr lang="en-US" sz="2000" dirty="0"/>
              <a:t>[2] C. Sadowski, E. </a:t>
            </a:r>
            <a:r>
              <a:rPr lang="en-US" sz="2000" dirty="0" err="1"/>
              <a:t>Aftandilian</a:t>
            </a:r>
            <a:r>
              <a:rPr lang="en-US" sz="2000" dirty="0"/>
              <a:t>, A. Eagle, L. Miller-</a:t>
            </a:r>
            <a:r>
              <a:rPr lang="en-US" sz="2000" dirty="0" err="1"/>
              <a:t>Cushon</a:t>
            </a:r>
            <a:r>
              <a:rPr lang="en-US" sz="2000" dirty="0"/>
              <a:t>, and C. </a:t>
            </a:r>
            <a:r>
              <a:rPr lang="en-US" sz="2000" dirty="0" err="1"/>
              <a:t>Jaspan</a:t>
            </a:r>
            <a:r>
              <a:rPr lang="en-US" sz="2000" dirty="0"/>
              <a:t>.  Lessons from building static analysis tools at Google. CACM, 2018. </a:t>
            </a:r>
          </a:p>
          <a:p>
            <a:endParaRPr lang="en-US" sz="2000" dirty="0"/>
          </a:p>
        </p:txBody>
      </p:sp>
      <p:sp>
        <p:nvSpPr>
          <p:cNvPr id="31" name="TextBox 30">
            <a:extLst>
              <a:ext uri="{FF2B5EF4-FFF2-40B4-BE49-F238E27FC236}">
                <a16:creationId xmlns:a16="http://schemas.microsoft.com/office/drawing/2014/main" id="{45DFFD97-D4EB-7E41-8F81-7EBEC49D947E}"/>
              </a:ext>
            </a:extLst>
          </p:cNvPr>
          <p:cNvSpPr txBox="1"/>
          <p:nvPr/>
        </p:nvSpPr>
        <p:spPr>
          <a:xfrm>
            <a:off x="15191264" y="17301734"/>
            <a:ext cx="2535868" cy="584775"/>
          </a:xfrm>
          <a:prstGeom prst="rect">
            <a:avLst/>
          </a:prstGeom>
          <a:solidFill>
            <a:schemeClr val="bg1"/>
          </a:solidFill>
        </p:spPr>
        <p:txBody>
          <a:bodyPr wrap="square" rtlCol="0">
            <a:spAutoFit/>
          </a:bodyPr>
          <a:lstStyle/>
          <a:p>
            <a:r>
              <a:rPr lang="en-US" sz="3200" b="1" dirty="0"/>
              <a:t>References</a:t>
            </a:r>
          </a:p>
        </p:txBody>
      </p:sp>
      <p:sp>
        <p:nvSpPr>
          <p:cNvPr id="32" name="TextBox 31">
            <a:extLst>
              <a:ext uri="{FF2B5EF4-FFF2-40B4-BE49-F238E27FC236}">
                <a16:creationId xmlns:a16="http://schemas.microsoft.com/office/drawing/2014/main" id="{8EECF1F3-E523-E54D-840A-73940373DAED}"/>
              </a:ext>
            </a:extLst>
          </p:cNvPr>
          <p:cNvSpPr txBox="1"/>
          <p:nvPr/>
        </p:nvSpPr>
        <p:spPr>
          <a:xfrm>
            <a:off x="6764134" y="8760527"/>
            <a:ext cx="3572578" cy="584775"/>
          </a:xfrm>
          <a:prstGeom prst="rect">
            <a:avLst/>
          </a:prstGeom>
          <a:solidFill>
            <a:schemeClr val="bg1"/>
          </a:solidFill>
        </p:spPr>
        <p:txBody>
          <a:bodyPr wrap="square" rtlCol="0">
            <a:spAutoFit/>
          </a:bodyPr>
          <a:lstStyle/>
          <a:p>
            <a:r>
              <a:rPr lang="en-US" sz="3200" b="1" dirty="0"/>
              <a:t>Research Questions</a:t>
            </a:r>
          </a:p>
        </p:txBody>
      </p:sp>
      <p:pic>
        <p:nvPicPr>
          <p:cNvPr id="45" name="Picture 44" descr="A screenshot of a cell phone&#10;&#10;Description automatically generated">
            <a:extLst>
              <a:ext uri="{FF2B5EF4-FFF2-40B4-BE49-F238E27FC236}">
                <a16:creationId xmlns:a16="http://schemas.microsoft.com/office/drawing/2014/main" id="{510BD421-7F47-234D-9CE2-A6A544282A88}"/>
              </a:ext>
            </a:extLst>
          </p:cNvPr>
          <p:cNvPicPr>
            <a:picLocks noChangeAspect="1"/>
          </p:cNvPicPr>
          <p:nvPr/>
        </p:nvPicPr>
        <p:blipFill>
          <a:blip r:embed="rId3"/>
          <a:stretch>
            <a:fillRect/>
          </a:stretch>
        </p:blipFill>
        <p:spPr>
          <a:xfrm>
            <a:off x="11705693" y="4842482"/>
            <a:ext cx="8777437" cy="3499594"/>
          </a:xfrm>
          <a:prstGeom prst="rect">
            <a:avLst/>
          </a:prstGeom>
        </p:spPr>
      </p:pic>
      <p:sp>
        <p:nvSpPr>
          <p:cNvPr id="8" name="TextBox 7">
            <a:extLst>
              <a:ext uri="{FF2B5EF4-FFF2-40B4-BE49-F238E27FC236}">
                <a16:creationId xmlns:a16="http://schemas.microsoft.com/office/drawing/2014/main" id="{35883352-6431-D047-985D-5C5852D18D8B}"/>
              </a:ext>
            </a:extLst>
          </p:cNvPr>
          <p:cNvSpPr txBox="1"/>
          <p:nvPr/>
        </p:nvSpPr>
        <p:spPr>
          <a:xfrm>
            <a:off x="16724520" y="10315691"/>
            <a:ext cx="13882879"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a:t>Most Introduced  →   </a:t>
            </a:r>
            <a:r>
              <a:rPr lang="en-US" sz="3200" dirty="0">
                <a:solidFill>
                  <a:srgbClr val="FF0000"/>
                </a:solidFill>
              </a:rPr>
              <a:t>Control Flow Issues </a:t>
            </a:r>
            <a:r>
              <a:rPr lang="en-US" sz="3200" dirty="0"/>
              <a:t>	       ←     Mostly Intentional</a:t>
            </a:r>
            <a:br>
              <a:rPr lang="en-US" sz="3200" dirty="0"/>
            </a:br>
            <a:endParaRPr lang="en-US" sz="3200" dirty="0"/>
          </a:p>
          <a:p>
            <a:pPr marL="457200" indent="-457200">
              <a:buFont typeface="Arial" panose="020B0604020202020204" pitchFamily="34" charset="0"/>
              <a:buChar char="•"/>
            </a:pPr>
            <a:r>
              <a:rPr lang="en-US" sz="3200" dirty="0"/>
              <a:t>Most Triaged 	  →    </a:t>
            </a:r>
            <a:r>
              <a:rPr lang="en-US" sz="3200" dirty="0">
                <a:solidFill>
                  <a:srgbClr val="FF0000"/>
                </a:solidFill>
              </a:rPr>
              <a:t>Memory Illegal Access </a:t>
            </a:r>
            <a:r>
              <a:rPr lang="en-US" sz="3200" dirty="0"/>
              <a:t>	       ←     Mostly False Positive</a:t>
            </a:r>
            <a:br>
              <a:rPr lang="en-US" sz="3200" dirty="0"/>
            </a:br>
            <a:endParaRPr lang="en-US" sz="3200" dirty="0"/>
          </a:p>
          <a:p>
            <a:pPr marL="457200" indent="-457200">
              <a:buFont typeface="Arial" panose="020B0604020202020204" pitchFamily="34" charset="0"/>
              <a:buChar char="•"/>
            </a:pPr>
            <a:r>
              <a:rPr lang="en-US" sz="3200" dirty="0"/>
              <a:t>Most Eliminated  →    </a:t>
            </a:r>
            <a:r>
              <a:rPr lang="en-US" sz="3200" dirty="0">
                <a:solidFill>
                  <a:srgbClr val="FF0000"/>
                </a:solidFill>
              </a:rPr>
              <a:t>Performance Inefficiency   </a:t>
            </a:r>
            <a:r>
              <a:rPr lang="en-US" sz="3200" dirty="0"/>
              <a:t>←     Shortest Lifespan</a:t>
            </a:r>
            <a:br>
              <a:rPr lang="en-US" sz="3200" dirty="0"/>
            </a:br>
            <a:endParaRPr lang="en-US" sz="3200" dirty="0"/>
          </a:p>
          <a:p>
            <a:pPr marL="457200" indent="-457200">
              <a:buFont typeface="Arial" panose="020B0604020202020204" pitchFamily="34" charset="0"/>
              <a:buChar char="•"/>
            </a:pPr>
            <a:r>
              <a:rPr lang="en-US" sz="3200" dirty="0"/>
              <a:t>Most Likely Bug 	  →    </a:t>
            </a:r>
            <a:r>
              <a:rPr lang="en-US" sz="3200" dirty="0">
                <a:solidFill>
                  <a:srgbClr val="FF0000"/>
                </a:solidFill>
              </a:rPr>
              <a:t>Null Pointer Dereferences  </a:t>
            </a:r>
            <a:r>
              <a:rPr lang="en-US" sz="3200" dirty="0"/>
              <a:t>←     Short Lifespan</a:t>
            </a:r>
            <a:br>
              <a:rPr lang="en-US" sz="3200" dirty="0"/>
            </a:br>
            <a:endParaRPr lang="en-US" sz="3200" dirty="0"/>
          </a:p>
          <a:p>
            <a:pPr marL="457200" indent="-457200">
              <a:buFont typeface="Arial" panose="020B0604020202020204" pitchFamily="34" charset="0"/>
              <a:buChar char="•"/>
            </a:pPr>
            <a:r>
              <a:rPr lang="en-US" sz="3200" dirty="0"/>
              <a:t>Our cross-project comparison indicates that an alert being marked as a security issue by the tool </a:t>
            </a:r>
            <a:r>
              <a:rPr lang="en-US" sz="3200" dirty="0">
                <a:solidFill>
                  <a:srgbClr val="FF0000"/>
                </a:solidFill>
              </a:rPr>
              <a:t>does not affect </a:t>
            </a:r>
            <a:r>
              <a:rPr lang="en-US" sz="3200" dirty="0"/>
              <a:t>its likelihood of getting fixed or its lifespan. </a:t>
            </a:r>
          </a:p>
          <a:p>
            <a:endParaRPr lang="en-US" sz="3200" dirty="0"/>
          </a:p>
          <a:p>
            <a:pPr marL="457200" indent="-457200">
              <a:buFont typeface="Arial" panose="020B0604020202020204" pitchFamily="34" charset="0"/>
              <a:buChar char="•"/>
            </a:pPr>
            <a:endParaRPr lang="en-US" sz="3200" dirty="0"/>
          </a:p>
        </p:txBody>
      </p:sp>
      <p:sp>
        <p:nvSpPr>
          <p:cNvPr id="24" name="TextBox 23">
            <a:extLst>
              <a:ext uri="{FF2B5EF4-FFF2-40B4-BE49-F238E27FC236}">
                <a16:creationId xmlns:a16="http://schemas.microsoft.com/office/drawing/2014/main" id="{DF13F299-3C5A-804B-B258-5AEDEAE10817}"/>
              </a:ext>
            </a:extLst>
          </p:cNvPr>
          <p:cNvSpPr txBox="1"/>
          <p:nvPr/>
        </p:nvSpPr>
        <p:spPr>
          <a:xfrm>
            <a:off x="7908504" y="12829744"/>
            <a:ext cx="1582198" cy="584775"/>
          </a:xfrm>
          <a:prstGeom prst="rect">
            <a:avLst/>
          </a:prstGeom>
          <a:solidFill>
            <a:schemeClr val="bg1"/>
          </a:solidFill>
        </p:spPr>
        <p:txBody>
          <a:bodyPr wrap="square" rtlCol="0">
            <a:spAutoFit/>
          </a:bodyPr>
          <a:lstStyle/>
          <a:p>
            <a:r>
              <a:rPr lang="en-US" sz="3200" b="1" dirty="0"/>
              <a:t>Dataset</a:t>
            </a:r>
          </a:p>
        </p:txBody>
      </p:sp>
    </p:spTree>
    <p:extLst>
      <p:ext uri="{BB962C8B-B14F-4D97-AF65-F5344CB8AC3E}">
        <p14:creationId xmlns:p14="http://schemas.microsoft.com/office/powerpoint/2010/main" val="149380178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1251</TotalTime>
  <Words>249</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 Synopsis of Static Analysis Alerts On Open Source Software  </vt:lpstr>
    </vt:vector>
  </TitlesOfParts>
  <Company>Vanderbilt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Karns</dc:creator>
  <cp:lastModifiedBy>Nasif Imtiaz</cp:lastModifiedBy>
  <cp:revision>90</cp:revision>
  <dcterms:created xsi:type="dcterms:W3CDTF">2015-11-02T16:42:22Z</dcterms:created>
  <dcterms:modified xsi:type="dcterms:W3CDTF">2019-03-18T19:16:47Z</dcterms:modified>
</cp:coreProperties>
</file>