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9" r:id="rId4"/>
    <p:sldId id="291" r:id="rId5"/>
    <p:sldId id="260" r:id="rId6"/>
    <p:sldId id="292" r:id="rId7"/>
    <p:sldId id="261" r:id="rId8"/>
    <p:sldId id="262" r:id="rId9"/>
    <p:sldId id="263" r:id="rId10"/>
    <p:sldId id="293" r:id="rId11"/>
    <p:sldId id="264" r:id="rId12"/>
    <p:sldId id="265" r:id="rId13"/>
    <p:sldId id="294" r:id="rId14"/>
    <p:sldId id="275" r:id="rId15"/>
    <p:sldId id="296" r:id="rId16"/>
    <p:sldId id="267" r:id="rId17"/>
    <p:sldId id="280" r:id="rId18"/>
    <p:sldId id="268" r:id="rId19"/>
    <p:sldId id="269" r:id="rId20"/>
    <p:sldId id="287" r:id="rId21"/>
    <p:sldId id="272" r:id="rId22"/>
    <p:sldId id="274" r:id="rId23"/>
    <p:sldId id="277" r:id="rId24"/>
    <p:sldId id="278" r:id="rId25"/>
    <p:sldId id="288" r:id="rId26"/>
    <p:sldId id="273" r:id="rId27"/>
    <p:sldId id="279" r:id="rId28"/>
    <p:sldId id="285" r:id="rId29"/>
    <p:sldId id="297" r:id="rId30"/>
    <p:sldId id="290" r:id="rId31"/>
    <p:sldId id="295" r:id="rId32"/>
    <p:sldId id="298" r:id="rId33"/>
    <p:sldId id="299" r:id="rId34"/>
    <p:sldId id="300" r:id="rId35"/>
  </p:sldIdLst>
  <p:sldSz cx="9144000" cy="6858000" type="screen4x3"/>
  <p:notesSz cx="9144000" cy="6858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89828"/>
  </p:normalViewPr>
  <p:slideViewPr>
    <p:cSldViewPr snapToGrid="0" snapToObjects="1">
      <p:cViewPr varScale="1">
        <p:scale>
          <a:sx n="98" d="100"/>
          <a:sy n="98" d="100"/>
        </p:scale>
        <p:origin x="26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71" d="100"/>
          <a:sy n="171" d="100"/>
        </p:scale>
        <p:origin x="655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5A9415-D3B0-A34C-B9DD-2122EBD2FCF0}"/>
              </a:ext>
            </a:extLst>
          </p:cNvPr>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99462D-BED7-CB4D-93A1-AC8F8FD7DA28}"/>
              </a:ext>
            </a:extLst>
          </p:cNvPr>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A055457A-00D2-C14B-8408-C645F123B911}" type="datetimeFigureOut">
              <a:rPr lang="en-US" smtClean="0"/>
              <a:t>11/3/19</a:t>
            </a:fld>
            <a:endParaRPr lang="en-US"/>
          </a:p>
        </p:txBody>
      </p:sp>
      <p:sp>
        <p:nvSpPr>
          <p:cNvPr id="4" name="Footer Placeholder 3">
            <a:extLst>
              <a:ext uri="{FF2B5EF4-FFF2-40B4-BE49-F238E27FC236}">
                <a16:creationId xmlns:a16="http://schemas.microsoft.com/office/drawing/2014/main" id="{0FBB93A5-DA08-D749-8662-A4718962C43C}"/>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1BCD53-46D2-4544-B646-7E57AC3C8C2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79D05F9-AD7D-4C4E-A076-97AE827A2A4D}" type="slidenum">
              <a:rPr lang="en-US" smtClean="0"/>
              <a:t>‹#›</a:t>
            </a:fld>
            <a:endParaRPr lang="en-US"/>
          </a:p>
        </p:txBody>
      </p:sp>
    </p:spTree>
    <p:extLst>
      <p:ext uri="{BB962C8B-B14F-4D97-AF65-F5344CB8AC3E}">
        <p14:creationId xmlns:p14="http://schemas.microsoft.com/office/powerpoint/2010/main" val="601784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E787D1B7-EC4F-0947-AF32-15123B5A59A1}" type="datetimeFigureOut">
              <a:rPr lang="en-US" smtClean="0"/>
              <a:t>11/3/19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20B6E09-1FD9-4C42-A859-DD8F86F4996C}" type="slidenum">
              <a:rPr lang="en-US" smtClean="0"/>
              <a:t>‹#›</a:t>
            </a:fld>
            <a:endParaRPr lang="en-US"/>
          </a:p>
        </p:txBody>
      </p:sp>
    </p:spTree>
    <p:extLst>
      <p:ext uri="{BB962C8B-B14F-4D97-AF65-F5344CB8AC3E}">
        <p14:creationId xmlns:p14="http://schemas.microsoft.com/office/powerpoint/2010/main" val="168225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thank you everybody for coming here. I am Nasif Imtiaz. And the title of my work for this presentation is “…”. This work has been accepted at ISSRE 2019 which is a software engineering conference focused on software security and reliability and the conference is to be held in October.</a:t>
            </a:r>
          </a:p>
        </p:txBody>
      </p:sp>
      <p:sp>
        <p:nvSpPr>
          <p:cNvPr id="4" name="Slide Number Placeholder 3"/>
          <p:cNvSpPr>
            <a:spLocks noGrp="1"/>
          </p:cNvSpPr>
          <p:nvPr>
            <p:ph type="sldNum" sz="quarter" idx="5"/>
          </p:nvPr>
        </p:nvSpPr>
        <p:spPr/>
        <p:txBody>
          <a:bodyPr/>
          <a:lstStyle/>
          <a:p>
            <a:fld id="{E20B6E09-1FD9-4C42-A859-DD8F86F4996C}" type="slidenum">
              <a:rPr lang="en-US" smtClean="0"/>
              <a:t>1</a:t>
            </a:fld>
            <a:endParaRPr lang="en-US"/>
          </a:p>
        </p:txBody>
      </p:sp>
    </p:spTree>
    <p:extLst>
      <p:ext uri="{BB962C8B-B14F-4D97-AF65-F5344CB8AC3E}">
        <p14:creationId xmlns:p14="http://schemas.microsoft.com/office/powerpoint/2010/main" val="186783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quick look at the presentation outline. I will start with talking about the background and then will move on to the actual analysis and the findings.</a:t>
            </a:r>
          </a:p>
        </p:txBody>
      </p:sp>
      <p:sp>
        <p:nvSpPr>
          <p:cNvPr id="4" name="Slide Number Placeholder 3"/>
          <p:cNvSpPr>
            <a:spLocks noGrp="1"/>
          </p:cNvSpPr>
          <p:nvPr>
            <p:ph type="sldNum" sz="quarter" idx="5"/>
          </p:nvPr>
        </p:nvSpPr>
        <p:spPr/>
        <p:txBody>
          <a:bodyPr/>
          <a:lstStyle/>
          <a:p>
            <a:fld id="{E20B6E09-1FD9-4C42-A859-DD8F86F4996C}" type="slidenum">
              <a:rPr lang="en-US" smtClean="0"/>
              <a:t>2</a:t>
            </a:fld>
            <a:endParaRPr lang="en-US"/>
          </a:p>
        </p:txBody>
      </p:sp>
    </p:spTree>
    <p:extLst>
      <p:ext uri="{BB962C8B-B14F-4D97-AF65-F5344CB8AC3E}">
        <p14:creationId xmlns:p14="http://schemas.microsoft.com/office/powerpoint/2010/main" val="278161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us first look at what is static analysis alert? It theoretically means analyzing the code without actually executing it and identifying code defects. So, you might have some linters in your IDE that warns you about style issues, and there are syntax errors that the compiler will catch. Those are static analysis as well by definition. But in the industry and the research community, when we actually say SATs, we normally mean tools that do more sophisticated analysis.  Can be by looking at the syntax free, or the data flow analysis, or pattern matching of the text in the code. And these tools find defects like memory leak or dereferencing null pointers which can range from performance bottlenecks to serious security concerns.</a:t>
            </a:r>
          </a:p>
          <a:p>
            <a:r>
              <a:rPr lang="en-US" dirty="0"/>
              <a:t>So here is an example of a static analysis alert from our data set. </a:t>
            </a:r>
          </a:p>
        </p:txBody>
      </p:sp>
      <p:sp>
        <p:nvSpPr>
          <p:cNvPr id="4" name="Slide Number Placeholder 3"/>
          <p:cNvSpPr>
            <a:spLocks noGrp="1"/>
          </p:cNvSpPr>
          <p:nvPr>
            <p:ph type="sldNum" sz="quarter" idx="5"/>
          </p:nvPr>
        </p:nvSpPr>
        <p:spPr/>
        <p:txBody>
          <a:bodyPr/>
          <a:lstStyle/>
          <a:p>
            <a:fld id="{E20B6E09-1FD9-4C42-A859-DD8F86F4996C}" type="slidenum">
              <a:rPr lang="en-US" smtClean="0"/>
              <a:t>3</a:t>
            </a:fld>
            <a:endParaRPr lang="en-US"/>
          </a:p>
        </p:txBody>
      </p:sp>
    </p:spTree>
    <p:extLst>
      <p:ext uri="{BB962C8B-B14F-4D97-AF65-F5344CB8AC3E}">
        <p14:creationId xmlns:p14="http://schemas.microsoft.com/office/powerpoint/2010/main" val="153525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11</a:t>
            </a:fld>
            <a:endParaRPr lang="en-US"/>
          </a:p>
        </p:txBody>
      </p:sp>
    </p:spTree>
    <p:extLst>
      <p:ext uri="{BB962C8B-B14F-4D97-AF65-F5344CB8AC3E}">
        <p14:creationId xmlns:p14="http://schemas.microsoft.com/office/powerpoint/2010/main" val="292488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14</a:t>
            </a:fld>
            <a:endParaRPr lang="en-US"/>
          </a:p>
        </p:txBody>
      </p:sp>
    </p:spTree>
    <p:extLst>
      <p:ext uri="{BB962C8B-B14F-4D97-AF65-F5344CB8AC3E}">
        <p14:creationId xmlns:p14="http://schemas.microsoft.com/office/powerpoint/2010/main" val="72512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17</a:t>
            </a:fld>
            <a:endParaRPr lang="en-US"/>
          </a:p>
        </p:txBody>
      </p:sp>
    </p:spTree>
    <p:extLst>
      <p:ext uri="{BB962C8B-B14F-4D97-AF65-F5344CB8AC3E}">
        <p14:creationId xmlns:p14="http://schemas.microsoft.com/office/powerpoint/2010/main" val="392152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26</a:t>
            </a:fld>
            <a:endParaRPr lang="en-US"/>
          </a:p>
        </p:txBody>
      </p:sp>
    </p:spTree>
    <p:extLst>
      <p:ext uri="{BB962C8B-B14F-4D97-AF65-F5344CB8AC3E}">
        <p14:creationId xmlns:p14="http://schemas.microsoft.com/office/powerpoint/2010/main" val="6083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30</a:t>
            </a:fld>
            <a:endParaRPr lang="en-US"/>
          </a:p>
        </p:txBody>
      </p:sp>
    </p:spTree>
    <p:extLst>
      <p:ext uri="{BB962C8B-B14F-4D97-AF65-F5344CB8AC3E}">
        <p14:creationId xmlns:p14="http://schemas.microsoft.com/office/powerpoint/2010/main" val="251124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0B6E09-1FD9-4C42-A859-DD8F86F4996C}" type="slidenum">
              <a:rPr lang="en-US" smtClean="0"/>
              <a:t>31</a:t>
            </a:fld>
            <a:endParaRPr lang="en-US"/>
          </a:p>
        </p:txBody>
      </p:sp>
    </p:spTree>
    <p:extLst>
      <p:ext uri="{BB962C8B-B14F-4D97-AF65-F5344CB8AC3E}">
        <p14:creationId xmlns:p14="http://schemas.microsoft.com/office/powerpoint/2010/main" val="271137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8DA606EB-D3AF-4F42-82A8-0B34A17268C6}" type="datetime1">
              <a:rPr lang="en-US" smtClean="0"/>
              <a:t>11/3/19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0191E1-58A7-6448-9F45-CA70638A49B2}" type="datetime1">
              <a:rPr lang="en-US" smtClean="0"/>
              <a:t>11/3/19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B4027C-3787-134F-B387-8B4A4615E41A}" type="datetime1">
              <a:rPr lang="en-US" smtClean="0"/>
              <a:t>11/3/19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A77D5B0-7235-874E-B6AA-448198899E41}" type="datetime1">
              <a:rPr lang="en-US" smtClean="0"/>
              <a:t>11/3/19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4B73A89-5F06-974A-B462-228AFB70428C}" type="datetime1">
              <a:rPr lang="en-US" smtClean="0"/>
              <a:t>11/3/19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68500"/>
            <a:ext cx="40386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68500"/>
            <a:ext cx="40386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8352EBB-6495-A942-B104-9ABA9D1B5944}" type="datetime1">
              <a:rPr lang="en-US" smtClean="0"/>
              <a:t>11/3/19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E34C16E-5322-AE4A-8523-839522597C40}" type="datetime1">
              <a:rPr lang="en-US" smtClean="0"/>
              <a:t>11/3/19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8925BD13-9635-FF4C-9666-6E511C68131E}" type="datetime1">
              <a:rPr lang="en-US" smtClean="0"/>
              <a:t>11/3/19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1F4792F-5FEF-2E43-A67B-5B3DE394FE48}" type="datetime1">
              <a:rPr lang="en-US" smtClean="0"/>
              <a:t>11/3/19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003EF3-9141-D149-9F81-CDC194F734B3}" type="datetime1">
              <a:rPr lang="en-US" smtClean="0"/>
              <a:t>11/3/19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6DEFD2-049A-E340-998B-AE693A2FEF07}" type="datetime1">
              <a:rPr lang="en-US" smtClean="0"/>
              <a:t>11/3/19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00113"/>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3022600"/>
            <a:ext cx="82296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F9F5325F-5D32-1143-A8B2-AB4E33E0B4AB}" type="datetime1">
              <a:rPr lang="en-US" smtClean="0"/>
              <a:t>11/3/19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mn-lt"/>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685800" y="1958975"/>
            <a:ext cx="7772400" cy="1470025"/>
          </a:xfrm>
        </p:spPr>
        <p:txBody>
          <a:bodyPr/>
          <a:lstStyle/>
          <a:p>
            <a:r>
              <a:rPr lang="en-US" sz="2800" dirty="0">
                <a:latin typeface="+mj-lt"/>
              </a:rPr>
              <a:t>How Do Developers Act On Static Analysis Alerts?</a:t>
            </a:r>
            <a:br>
              <a:rPr lang="en-US" sz="2800" dirty="0">
                <a:latin typeface="+mj-lt"/>
              </a:rPr>
            </a:br>
            <a:r>
              <a:rPr lang="en-US" sz="2800" dirty="0">
                <a:latin typeface="+mj-lt"/>
              </a:rPr>
              <a:t>An Empirical Study of Coverity Usage</a:t>
            </a:r>
          </a:p>
        </p:txBody>
      </p:sp>
      <p:sp>
        <p:nvSpPr>
          <p:cNvPr id="3" name="Subtitle 2"/>
          <p:cNvSpPr>
            <a:spLocks noGrp="1"/>
          </p:cNvSpPr>
          <p:nvPr>
            <p:ph type="subTitle" idx="1"/>
          </p:nvPr>
        </p:nvSpPr>
        <p:spPr>
          <a:xfrm>
            <a:off x="1371600" y="3303740"/>
            <a:ext cx="6400800" cy="1752600"/>
          </a:xfrm>
        </p:spPr>
        <p:txBody>
          <a:bodyPr rtlCol="0">
            <a:normAutofit/>
          </a:bodyPr>
          <a:lstStyle/>
          <a:p>
            <a:pPr fontAlgn="auto">
              <a:spcAft>
                <a:spcPts val="0"/>
              </a:spcAft>
              <a:buFont typeface="Arial"/>
              <a:buNone/>
              <a:defRPr/>
            </a:pPr>
            <a:endParaRPr lang="en-US" sz="1400" dirty="0">
              <a:latin typeface="+mn-l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DDA30-EAD3-D14E-A8E6-B14D6FCF916C}"/>
              </a:ext>
            </a:extLst>
          </p:cNvPr>
          <p:cNvSpPr>
            <a:spLocks noGrp="1"/>
          </p:cNvSpPr>
          <p:nvPr>
            <p:ph idx="1"/>
          </p:nvPr>
        </p:nvSpPr>
        <p:spPr>
          <a:xfrm>
            <a:off x="457200" y="2487373"/>
            <a:ext cx="8229600" cy="1883254"/>
          </a:xfrm>
        </p:spPr>
        <p:txBody>
          <a:bodyPr/>
          <a:lstStyle/>
          <a:p>
            <a:r>
              <a:rPr lang="en-US" sz="2800" b="1" dirty="0"/>
              <a:t>Actionable alert</a:t>
            </a:r>
            <a:r>
              <a:rPr lang="en-US" sz="2800" dirty="0"/>
              <a:t>:	An alert that developers </a:t>
            </a:r>
            <a:r>
              <a:rPr lang="en-US" sz="2800" i="1" dirty="0">
                <a:solidFill>
                  <a:srgbClr val="FF0000"/>
                </a:solidFill>
              </a:rPr>
              <a:t>fix</a:t>
            </a:r>
            <a:r>
              <a:rPr lang="en-US" sz="2800" dirty="0"/>
              <a:t> 				                			through code changes</a:t>
            </a:r>
          </a:p>
          <a:p>
            <a:r>
              <a:rPr lang="en-US" sz="2800" b="1" dirty="0"/>
              <a:t>Actionability</a:t>
            </a:r>
            <a:r>
              <a:rPr lang="en-US" sz="2800" dirty="0"/>
              <a:t>: 		The rate of actionable alerts over 							total alerts  </a:t>
            </a:r>
            <a:br>
              <a:rPr lang="en-US" dirty="0"/>
            </a:br>
            <a:endParaRPr lang="en-US" dirty="0"/>
          </a:p>
        </p:txBody>
      </p:sp>
      <p:sp>
        <p:nvSpPr>
          <p:cNvPr id="4" name="Slide Number Placeholder 3">
            <a:extLst>
              <a:ext uri="{FF2B5EF4-FFF2-40B4-BE49-F238E27FC236}">
                <a16:creationId xmlns:a16="http://schemas.microsoft.com/office/drawing/2014/main" id="{6C74A7E7-689B-9A4A-BC60-1B4048952888}"/>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Tree>
    <p:extLst>
      <p:ext uri="{BB962C8B-B14F-4D97-AF65-F5344CB8AC3E}">
        <p14:creationId xmlns:p14="http://schemas.microsoft.com/office/powerpoint/2010/main" val="205948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3C8B-82B4-BD4E-A976-DE970F784007}"/>
              </a:ext>
            </a:extLst>
          </p:cNvPr>
          <p:cNvSpPr>
            <a:spLocks noGrp="1"/>
          </p:cNvSpPr>
          <p:nvPr>
            <p:ph type="title"/>
          </p:nvPr>
        </p:nvSpPr>
        <p:spPr>
          <a:xfrm>
            <a:off x="457200" y="455976"/>
            <a:ext cx="8229600" cy="1068387"/>
          </a:xfrm>
        </p:spPr>
        <p:txBody>
          <a:bodyPr/>
          <a:lstStyle/>
          <a:p>
            <a:r>
              <a:rPr lang="en-US" dirty="0"/>
              <a:t>Related work</a:t>
            </a:r>
          </a:p>
        </p:txBody>
      </p:sp>
      <p:sp>
        <p:nvSpPr>
          <p:cNvPr id="3" name="Content Placeholder 2">
            <a:extLst>
              <a:ext uri="{FF2B5EF4-FFF2-40B4-BE49-F238E27FC236}">
                <a16:creationId xmlns:a16="http://schemas.microsoft.com/office/drawing/2014/main" id="{E1CA6DFC-9158-EC40-B4CC-DA3EF83C826B}"/>
              </a:ext>
            </a:extLst>
          </p:cNvPr>
          <p:cNvSpPr>
            <a:spLocks noGrp="1"/>
          </p:cNvSpPr>
          <p:nvPr>
            <p:ph idx="1"/>
          </p:nvPr>
        </p:nvSpPr>
        <p:spPr>
          <a:xfrm>
            <a:off x="735904" y="1877218"/>
            <a:ext cx="7672192" cy="3103563"/>
          </a:xfrm>
        </p:spPr>
        <p:txBody>
          <a:bodyPr/>
          <a:lstStyle/>
          <a:p>
            <a:r>
              <a:rPr lang="en-US" dirty="0"/>
              <a:t>Researchers run static analysis tools on historical code versions of a project and measure </a:t>
            </a:r>
            <a:r>
              <a:rPr lang="en-US" i="1" dirty="0"/>
              <a:t>actionability</a:t>
            </a:r>
            <a:r>
              <a:rPr lang="en-US" dirty="0"/>
              <a:t> of alerts:</a:t>
            </a:r>
          </a:p>
          <a:p>
            <a:pPr lvl="1"/>
            <a:r>
              <a:rPr lang="en-US" dirty="0"/>
              <a:t>Liu et al. find actionability to be &lt; 1% [TSE2018]</a:t>
            </a:r>
          </a:p>
          <a:p>
            <a:pPr lvl="2"/>
            <a:r>
              <a:rPr lang="en-US" dirty="0" err="1"/>
              <a:t>FindBugs</a:t>
            </a:r>
            <a:r>
              <a:rPr lang="en-US" dirty="0"/>
              <a:t> on 730 Java projects</a:t>
            </a:r>
          </a:p>
          <a:p>
            <a:pPr lvl="1"/>
            <a:r>
              <a:rPr lang="en-US" dirty="0"/>
              <a:t>Kim et al. find actionability to be 6% to 9% [FSE2007]</a:t>
            </a:r>
          </a:p>
          <a:p>
            <a:pPr lvl="2"/>
            <a:r>
              <a:rPr lang="en-US" dirty="0"/>
              <a:t>3 	tools on 3 programs</a:t>
            </a:r>
          </a:p>
          <a:p>
            <a:r>
              <a:rPr lang="en-US" dirty="0"/>
              <a:t>When </a:t>
            </a:r>
            <a:r>
              <a:rPr lang="en-US" i="1" dirty="0">
                <a:solidFill>
                  <a:srgbClr val="FF0000"/>
                </a:solidFill>
              </a:rPr>
              <a:t>developers are using </a:t>
            </a:r>
            <a:r>
              <a:rPr lang="en-US" dirty="0"/>
              <a:t>a static analysis tool:</a:t>
            </a:r>
          </a:p>
          <a:p>
            <a:pPr lvl="1"/>
            <a:r>
              <a:rPr lang="en-US" dirty="0" err="1"/>
              <a:t>Marcillo</a:t>
            </a:r>
            <a:r>
              <a:rPr lang="en-US" dirty="0"/>
              <a:t> et al. studied 248 Java projects from SonarQube database and find actionability to be 13% and lifespan 19 days [ICPC2019]</a:t>
            </a:r>
          </a:p>
        </p:txBody>
      </p:sp>
      <p:sp>
        <p:nvSpPr>
          <p:cNvPr id="4" name="Slide Number Placeholder 3">
            <a:extLst>
              <a:ext uri="{FF2B5EF4-FFF2-40B4-BE49-F238E27FC236}">
                <a16:creationId xmlns:a16="http://schemas.microsoft.com/office/drawing/2014/main" id="{CADC84FA-BC52-7F47-8548-E783E666DA0A}"/>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384344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6D03-2B13-1047-A15D-14CB01BDC7AF}"/>
              </a:ext>
            </a:extLst>
          </p:cNvPr>
          <p:cNvSpPr>
            <a:spLocks noGrp="1"/>
          </p:cNvSpPr>
          <p:nvPr>
            <p:ph type="title"/>
          </p:nvPr>
        </p:nvSpPr>
        <p:spPr/>
        <p:txBody>
          <a:bodyPr/>
          <a:lstStyle/>
          <a:p>
            <a:r>
              <a:rPr lang="en-US" dirty="0"/>
              <a:t>What do we add?</a:t>
            </a:r>
          </a:p>
        </p:txBody>
      </p:sp>
      <p:sp>
        <p:nvSpPr>
          <p:cNvPr id="3" name="Content Placeholder 2">
            <a:extLst>
              <a:ext uri="{FF2B5EF4-FFF2-40B4-BE49-F238E27FC236}">
                <a16:creationId xmlns:a16="http://schemas.microsoft.com/office/drawing/2014/main" id="{FF5C5349-B107-B147-8FE0-68BEE03B63FB}"/>
              </a:ext>
            </a:extLst>
          </p:cNvPr>
          <p:cNvSpPr>
            <a:spLocks noGrp="1"/>
          </p:cNvSpPr>
          <p:nvPr>
            <p:ph idx="1"/>
          </p:nvPr>
        </p:nvSpPr>
        <p:spPr>
          <a:xfrm>
            <a:off x="739035" y="2254424"/>
            <a:ext cx="7665929" cy="3103563"/>
          </a:xfrm>
        </p:spPr>
        <p:txBody>
          <a:bodyPr/>
          <a:lstStyle/>
          <a:p>
            <a:r>
              <a:rPr lang="en-US" dirty="0"/>
              <a:t>Current </a:t>
            </a:r>
            <a:r>
              <a:rPr lang="en-US" i="1" dirty="0"/>
              <a:t>actionability</a:t>
            </a:r>
            <a:r>
              <a:rPr lang="en-US" dirty="0"/>
              <a:t> scenario</a:t>
            </a:r>
          </a:p>
          <a:p>
            <a:pPr lvl="1"/>
            <a:r>
              <a:rPr lang="en-US" dirty="0"/>
              <a:t>Historical data from large-scale projects when developers are actively using the tool</a:t>
            </a:r>
          </a:p>
          <a:p>
            <a:pPr lvl="1"/>
            <a:r>
              <a:rPr lang="en-US" dirty="0"/>
              <a:t>C/C++ projects </a:t>
            </a:r>
          </a:p>
          <a:p>
            <a:pPr lvl="1"/>
            <a:r>
              <a:rPr lang="en-US" b="1" dirty="0"/>
              <a:t>Map alert history to code change history</a:t>
            </a:r>
          </a:p>
          <a:p>
            <a:r>
              <a:rPr lang="en-US" dirty="0"/>
              <a:t>An analysis of </a:t>
            </a:r>
            <a:r>
              <a:rPr lang="en-US" b="1" i="1" dirty="0"/>
              <a:t>fix complexity</a:t>
            </a:r>
          </a:p>
        </p:txBody>
      </p:sp>
      <p:sp>
        <p:nvSpPr>
          <p:cNvPr id="4" name="Slide Number Placeholder 3">
            <a:extLst>
              <a:ext uri="{FF2B5EF4-FFF2-40B4-BE49-F238E27FC236}">
                <a16:creationId xmlns:a16="http://schemas.microsoft.com/office/drawing/2014/main" id="{2132937E-D7E7-5545-A414-BCF83C1C293B}"/>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379729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6156-FD23-5040-87DB-194C4784A349}"/>
              </a:ext>
            </a:extLst>
          </p:cNvPr>
          <p:cNvSpPr>
            <a:spLocks noGrp="1"/>
          </p:cNvSpPr>
          <p:nvPr>
            <p:ph type="title"/>
          </p:nvPr>
        </p:nvSpPr>
        <p:spPr>
          <a:xfrm>
            <a:off x="457200" y="664982"/>
            <a:ext cx="8229600" cy="1068387"/>
          </a:xfrm>
        </p:spPr>
        <p:txBody>
          <a:bodyPr/>
          <a:lstStyle/>
          <a:p>
            <a:r>
              <a:rPr lang="en-US" dirty="0"/>
              <a:t>Our dataset</a:t>
            </a:r>
          </a:p>
        </p:txBody>
      </p:sp>
      <p:sp>
        <p:nvSpPr>
          <p:cNvPr id="3" name="Content Placeholder 2">
            <a:extLst>
              <a:ext uri="{FF2B5EF4-FFF2-40B4-BE49-F238E27FC236}">
                <a16:creationId xmlns:a16="http://schemas.microsoft.com/office/drawing/2014/main" id="{CBFD637A-FF7D-3D4D-BEAF-070B7A357027}"/>
              </a:ext>
            </a:extLst>
          </p:cNvPr>
          <p:cNvSpPr>
            <a:spLocks noGrp="1"/>
          </p:cNvSpPr>
          <p:nvPr>
            <p:ph idx="1"/>
          </p:nvPr>
        </p:nvSpPr>
        <p:spPr>
          <a:xfrm>
            <a:off x="369518" y="2386022"/>
            <a:ext cx="3943284" cy="3103563"/>
          </a:xfrm>
        </p:spPr>
        <p:txBody>
          <a:bodyPr/>
          <a:lstStyle/>
          <a:p>
            <a:r>
              <a:rPr lang="en-US" dirty="0"/>
              <a:t>Coverity</a:t>
            </a:r>
          </a:p>
          <a:p>
            <a:pPr lvl="1"/>
            <a:r>
              <a:rPr lang="en-US" sz="2000" dirty="0"/>
              <a:t>State-of-the-art static analysis tool</a:t>
            </a:r>
          </a:p>
          <a:p>
            <a:pPr lvl="1"/>
            <a:r>
              <a:rPr lang="en-US" sz="2000" dirty="0"/>
              <a:t>Maintains alert history in a database for individual projects</a:t>
            </a:r>
          </a:p>
        </p:txBody>
      </p:sp>
      <p:sp>
        <p:nvSpPr>
          <p:cNvPr id="4" name="Slide Number Placeholder 3">
            <a:extLst>
              <a:ext uri="{FF2B5EF4-FFF2-40B4-BE49-F238E27FC236}">
                <a16:creationId xmlns:a16="http://schemas.microsoft.com/office/drawing/2014/main" id="{037760DF-31D8-834C-B09F-9D35337B1FC5}"/>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
        <p:nvSpPr>
          <p:cNvPr id="8" name="Content Placeholder 2">
            <a:extLst>
              <a:ext uri="{FF2B5EF4-FFF2-40B4-BE49-F238E27FC236}">
                <a16:creationId xmlns:a16="http://schemas.microsoft.com/office/drawing/2014/main" id="{FB420C0D-1E75-AB4C-8BF3-0DC0BD3AF242}"/>
              </a:ext>
            </a:extLst>
          </p:cNvPr>
          <p:cNvSpPr txBox="1">
            <a:spLocks/>
          </p:cNvSpPr>
          <p:nvPr/>
        </p:nvSpPr>
        <p:spPr bwMode="auto">
          <a:xfrm>
            <a:off x="4648410" y="2424072"/>
            <a:ext cx="4126072" cy="317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mn-lt"/>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Five open source projects</a:t>
            </a:r>
          </a:p>
          <a:p>
            <a:pPr lvl="1"/>
            <a:r>
              <a:rPr lang="en-US" sz="2000" dirty="0"/>
              <a:t>Linux, Firefox, Samba, </a:t>
            </a:r>
            <a:r>
              <a:rPr lang="en-US" sz="2000" dirty="0" err="1"/>
              <a:t>Kodi</a:t>
            </a:r>
            <a:r>
              <a:rPr lang="en-US" sz="2000" dirty="0"/>
              <a:t>, and </a:t>
            </a:r>
            <a:r>
              <a:rPr lang="en-US" sz="2000" dirty="0" err="1"/>
              <a:t>Ovirt</a:t>
            </a:r>
            <a:r>
              <a:rPr lang="en-US" sz="2000" dirty="0"/>
              <a:t>-engine</a:t>
            </a:r>
          </a:p>
          <a:p>
            <a:pPr lvl="1"/>
            <a:r>
              <a:rPr lang="en-US" sz="2000" dirty="0"/>
              <a:t>Four C/C++, one Java project</a:t>
            </a:r>
          </a:p>
          <a:p>
            <a:pPr lvl="1"/>
            <a:r>
              <a:rPr lang="en-US" sz="2000" dirty="0"/>
              <a:t>Maintainers </a:t>
            </a:r>
            <a:r>
              <a:rPr lang="en-US" sz="2000" i="1" dirty="0">
                <a:solidFill>
                  <a:srgbClr val="FF0000"/>
                </a:solidFill>
              </a:rPr>
              <a:t>confirmed they monitor</a:t>
            </a:r>
            <a:r>
              <a:rPr lang="en-US" sz="2000" dirty="0"/>
              <a:t> Coverity alerts</a:t>
            </a:r>
          </a:p>
        </p:txBody>
      </p:sp>
      <p:sp>
        <p:nvSpPr>
          <p:cNvPr id="5" name="TextBox 4">
            <a:extLst>
              <a:ext uri="{FF2B5EF4-FFF2-40B4-BE49-F238E27FC236}">
                <a16:creationId xmlns:a16="http://schemas.microsoft.com/office/drawing/2014/main" id="{5E0D33CE-01E3-4842-AE1F-43E1BE751580}"/>
              </a:ext>
            </a:extLst>
          </p:cNvPr>
          <p:cNvSpPr txBox="1"/>
          <p:nvPr/>
        </p:nvSpPr>
        <p:spPr>
          <a:xfrm>
            <a:off x="2272182" y="4779168"/>
            <a:ext cx="4752455" cy="1200329"/>
          </a:xfrm>
          <a:prstGeom prst="rect">
            <a:avLst/>
          </a:prstGeom>
          <a:noFill/>
        </p:spPr>
        <p:txBody>
          <a:bodyPr wrap="none" rtlCol="0">
            <a:spAutoFit/>
          </a:bodyPr>
          <a:lstStyle/>
          <a:p>
            <a:pPr marL="285750" indent="-285750">
              <a:buFont typeface="Arial" panose="020B0604020202020204" pitchFamily="34" charset="0"/>
              <a:buChar char="•"/>
            </a:pPr>
            <a:r>
              <a:rPr lang="en-US" sz="2400" b="1" dirty="0"/>
              <a:t>Data from at least past five years:</a:t>
            </a:r>
          </a:p>
          <a:p>
            <a:pPr marL="742950" lvl="1" indent="-285750">
              <a:buFont typeface="Arial" panose="020B0604020202020204" pitchFamily="34" charset="0"/>
              <a:buChar char="•"/>
            </a:pPr>
            <a:r>
              <a:rPr lang="en-US" sz="2400" b="1" dirty="0"/>
              <a:t>Alert history</a:t>
            </a:r>
          </a:p>
          <a:p>
            <a:pPr marL="742950" lvl="1" indent="-285750">
              <a:buFont typeface="Arial" panose="020B0604020202020204" pitchFamily="34" charset="0"/>
              <a:buChar char="•"/>
            </a:pPr>
            <a:r>
              <a:rPr lang="en-US" sz="2400" b="1" dirty="0"/>
              <a:t>Code history</a:t>
            </a:r>
            <a:r>
              <a:rPr lang="en-US" dirty="0"/>
              <a:t>	</a:t>
            </a:r>
          </a:p>
        </p:txBody>
      </p:sp>
    </p:spTree>
    <p:extLst>
      <p:ext uri="{BB962C8B-B14F-4D97-AF65-F5344CB8AC3E}">
        <p14:creationId xmlns:p14="http://schemas.microsoft.com/office/powerpoint/2010/main" val="327597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23B0-6D29-F244-822D-8FB89C532C7F}"/>
              </a:ext>
            </a:extLst>
          </p:cNvPr>
          <p:cNvSpPr>
            <a:spLocks noGrp="1"/>
          </p:cNvSpPr>
          <p:nvPr>
            <p:ph type="title"/>
          </p:nvPr>
        </p:nvSpPr>
        <p:spPr/>
        <p:txBody>
          <a:bodyPr/>
          <a:lstStyle/>
          <a:p>
            <a:r>
              <a:rPr lang="en-US" dirty="0"/>
              <a:t>Open source projects using Coverity</a:t>
            </a:r>
          </a:p>
        </p:txBody>
      </p:sp>
      <p:sp>
        <p:nvSpPr>
          <p:cNvPr id="4" name="Slide Number Placeholder 3">
            <a:extLst>
              <a:ext uri="{FF2B5EF4-FFF2-40B4-BE49-F238E27FC236}">
                <a16:creationId xmlns:a16="http://schemas.microsoft.com/office/drawing/2014/main" id="{D6C2CA1B-9D75-D845-9E7D-522A02DA28B3}"/>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75DDBDFA-9FC6-A242-A4F9-13E140A14A3F}"/>
              </a:ext>
            </a:extLst>
          </p:cNvPr>
          <p:cNvPicPr>
            <a:picLocks noChangeAspect="1"/>
          </p:cNvPicPr>
          <p:nvPr/>
        </p:nvPicPr>
        <p:blipFill rotWithShape="1">
          <a:blip r:embed="rId3"/>
          <a:srcRect l="8767" r="12261" b="52121"/>
          <a:stretch/>
        </p:blipFill>
        <p:spPr>
          <a:xfrm>
            <a:off x="60676" y="2802562"/>
            <a:ext cx="9022647" cy="1882172"/>
          </a:xfrm>
          <a:prstGeom prst="rect">
            <a:avLst/>
          </a:prstGeom>
        </p:spPr>
      </p:pic>
    </p:spTree>
    <p:extLst>
      <p:ext uri="{BB962C8B-B14F-4D97-AF65-F5344CB8AC3E}">
        <p14:creationId xmlns:p14="http://schemas.microsoft.com/office/powerpoint/2010/main" val="2135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D872-C93D-0D4E-9219-E67D6446390D}"/>
              </a:ext>
            </a:extLst>
          </p:cNvPr>
          <p:cNvSpPr>
            <a:spLocks noGrp="1"/>
          </p:cNvSpPr>
          <p:nvPr>
            <p:ph type="title"/>
          </p:nvPr>
        </p:nvSpPr>
        <p:spPr>
          <a:xfrm>
            <a:off x="544882" y="594519"/>
            <a:ext cx="8229600" cy="1068387"/>
          </a:xfrm>
        </p:spPr>
        <p:txBody>
          <a:bodyPr/>
          <a:lstStyle/>
          <a:p>
            <a:r>
              <a:rPr lang="en-US" dirty="0"/>
              <a:t>Analysis history on Coverity database</a:t>
            </a:r>
          </a:p>
        </p:txBody>
      </p:sp>
      <p:sp>
        <p:nvSpPr>
          <p:cNvPr id="4" name="Slide Number Placeholder 3">
            <a:extLst>
              <a:ext uri="{FF2B5EF4-FFF2-40B4-BE49-F238E27FC236}">
                <a16:creationId xmlns:a16="http://schemas.microsoft.com/office/drawing/2014/main" id="{B1BD73DE-1C45-074A-8F59-02F3D1697C1D}"/>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sp>
        <p:nvSpPr>
          <p:cNvPr id="6" name="Content Placeholder 5">
            <a:extLst>
              <a:ext uri="{FF2B5EF4-FFF2-40B4-BE49-F238E27FC236}">
                <a16:creationId xmlns:a16="http://schemas.microsoft.com/office/drawing/2014/main" id="{D4E35351-AB86-A743-B2D9-5E3F1E6A935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34244F3-09F9-FA4F-AA15-6153CE454745}"/>
              </a:ext>
            </a:extLst>
          </p:cNvPr>
          <p:cNvPicPr>
            <a:picLocks noChangeAspect="1"/>
          </p:cNvPicPr>
          <p:nvPr/>
        </p:nvPicPr>
        <p:blipFill>
          <a:blip r:embed="rId2"/>
          <a:stretch>
            <a:fillRect/>
          </a:stretch>
        </p:blipFill>
        <p:spPr>
          <a:xfrm>
            <a:off x="209550" y="2198687"/>
            <a:ext cx="8724900" cy="3530600"/>
          </a:xfrm>
          <a:prstGeom prst="rect">
            <a:avLst/>
          </a:prstGeom>
        </p:spPr>
      </p:pic>
    </p:spTree>
    <p:extLst>
      <p:ext uri="{BB962C8B-B14F-4D97-AF65-F5344CB8AC3E}">
        <p14:creationId xmlns:p14="http://schemas.microsoft.com/office/powerpoint/2010/main" val="36144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57F3-E00D-3B42-A03C-BCBFD9E64148}"/>
              </a:ext>
            </a:extLst>
          </p:cNvPr>
          <p:cNvSpPr>
            <a:spLocks noGrp="1"/>
          </p:cNvSpPr>
          <p:nvPr>
            <p:ph type="title"/>
          </p:nvPr>
        </p:nvSpPr>
        <p:spPr bwMode="auto">
          <a:xfrm>
            <a:off x="457200" y="455976"/>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ctr">
            <a:normAutofit/>
          </a:bodyPr>
          <a:lstStyle/>
          <a:p>
            <a:r>
              <a:rPr lang="en-US" dirty="0"/>
              <a:t>Alert history on Coverity database</a:t>
            </a:r>
          </a:p>
        </p:txBody>
      </p:sp>
      <p:sp>
        <p:nvSpPr>
          <p:cNvPr id="4" name="Slide Number Placeholder 3">
            <a:extLst>
              <a:ext uri="{FF2B5EF4-FFF2-40B4-BE49-F238E27FC236}">
                <a16:creationId xmlns:a16="http://schemas.microsoft.com/office/drawing/2014/main" id="{71CF2041-90F6-2843-88FE-B06FE0382C59}"/>
              </a:ext>
            </a:extLst>
          </p:cNvPr>
          <p:cNvSpPr>
            <a:spLocks noGrp="1"/>
          </p:cNvSpPr>
          <p:nvPr>
            <p:ph type="sldNum" sz="quarter" idx="12"/>
          </p:nvPr>
        </p:nvSpPr>
        <p:spPr>
          <a:xfrm>
            <a:off x="6553200" y="6356350"/>
            <a:ext cx="2133600" cy="365125"/>
          </a:xfrm>
          <a:prstGeom prst="rect">
            <a:avLst/>
          </a:prstGeom>
        </p:spPr>
        <p:txBody>
          <a:bodyPr anchor="ctr">
            <a:normAutofit/>
          </a:bodyPr>
          <a:lstStyle/>
          <a:p>
            <a:pPr>
              <a:spcAft>
                <a:spcPts val="600"/>
              </a:spcAft>
              <a:defRPr/>
            </a:pPr>
            <a:fld id="{3FF2C605-4958-CF43-AA48-80339EFDB0AF}" type="slidenum">
              <a:rPr lang="en-US" smtClean="0"/>
              <a:pPr>
                <a:spcAft>
                  <a:spcPts val="600"/>
                </a:spcAft>
                <a:defRPr/>
              </a:pPr>
              <a:t>16</a:t>
            </a:fld>
            <a:endParaRPr lang="en-US"/>
          </a:p>
        </p:txBody>
      </p:sp>
      <p:sp>
        <p:nvSpPr>
          <p:cNvPr id="8" name="Content Placeholder 7">
            <a:extLst>
              <a:ext uri="{FF2B5EF4-FFF2-40B4-BE49-F238E27FC236}">
                <a16:creationId xmlns:a16="http://schemas.microsoft.com/office/drawing/2014/main" id="{780F0416-75E2-C94D-A0D7-39B06F3CAE8D}"/>
              </a:ext>
            </a:extLst>
          </p:cNvPr>
          <p:cNvSpPr>
            <a:spLocks noGrp="1"/>
          </p:cNvSpPr>
          <p:nvPr>
            <p:ph idx="1"/>
          </p:nvPr>
        </p:nvSpPr>
        <p:spPr>
          <a:xfrm>
            <a:off x="457200" y="1608317"/>
            <a:ext cx="8304757" cy="1068387"/>
          </a:xfrm>
        </p:spPr>
        <p:txBody>
          <a:bodyPr/>
          <a:lstStyle/>
          <a:p>
            <a:r>
              <a:rPr lang="en-US" sz="1800" dirty="0"/>
              <a:t>Unique alert id, alert type, severity, status (fixed/dismissed/new), date when first detected, a classification given by the developers (e.g. bug/false positive or unclassified by default), file location, date when last detected</a:t>
            </a:r>
          </a:p>
        </p:txBody>
      </p:sp>
      <p:pic>
        <p:nvPicPr>
          <p:cNvPr id="9" name="Picture 8">
            <a:extLst>
              <a:ext uri="{FF2B5EF4-FFF2-40B4-BE49-F238E27FC236}">
                <a16:creationId xmlns:a16="http://schemas.microsoft.com/office/drawing/2014/main" id="{85FAECFE-1D04-E04B-9967-52974CA5B3F4}"/>
              </a:ext>
            </a:extLst>
          </p:cNvPr>
          <p:cNvPicPr>
            <a:picLocks noChangeAspect="1"/>
          </p:cNvPicPr>
          <p:nvPr/>
        </p:nvPicPr>
        <p:blipFill>
          <a:blip r:embed="rId2"/>
          <a:stretch>
            <a:fillRect/>
          </a:stretch>
        </p:blipFill>
        <p:spPr>
          <a:xfrm>
            <a:off x="154746" y="2584829"/>
            <a:ext cx="8909664" cy="3771521"/>
          </a:xfrm>
          <a:prstGeom prst="rect">
            <a:avLst/>
          </a:prstGeom>
        </p:spPr>
      </p:pic>
    </p:spTree>
    <p:extLst>
      <p:ext uri="{BB962C8B-B14F-4D97-AF65-F5344CB8AC3E}">
        <p14:creationId xmlns:p14="http://schemas.microsoft.com/office/powerpoint/2010/main" val="67884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4F1B-F50A-6E42-9344-213B5D1BC4ED}"/>
              </a:ext>
            </a:extLst>
          </p:cNvPr>
          <p:cNvSpPr>
            <a:spLocks noGrp="1"/>
          </p:cNvSpPr>
          <p:nvPr>
            <p:ph type="title"/>
          </p:nvPr>
        </p:nvSpPr>
        <p:spPr>
          <a:xfrm>
            <a:off x="457200" y="423744"/>
            <a:ext cx="8229600" cy="1068387"/>
          </a:xfrm>
        </p:spPr>
        <p:txBody>
          <a:bodyPr/>
          <a:lstStyle/>
          <a:p>
            <a:r>
              <a:rPr lang="en-US" dirty="0"/>
              <a:t>Code change history of a file</a:t>
            </a:r>
          </a:p>
        </p:txBody>
      </p:sp>
      <p:sp>
        <p:nvSpPr>
          <p:cNvPr id="4" name="Slide Number Placeholder 3">
            <a:extLst>
              <a:ext uri="{FF2B5EF4-FFF2-40B4-BE49-F238E27FC236}">
                <a16:creationId xmlns:a16="http://schemas.microsoft.com/office/drawing/2014/main" id="{796E6456-D4A1-2146-9B3D-F7A119E8A68C}"/>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8" name="Picture 7">
            <a:extLst>
              <a:ext uri="{FF2B5EF4-FFF2-40B4-BE49-F238E27FC236}">
                <a16:creationId xmlns:a16="http://schemas.microsoft.com/office/drawing/2014/main" id="{4B3E7419-8F39-B447-A43E-879F130D65E3}"/>
              </a:ext>
            </a:extLst>
          </p:cNvPr>
          <p:cNvPicPr>
            <a:picLocks noChangeAspect="1"/>
          </p:cNvPicPr>
          <p:nvPr/>
        </p:nvPicPr>
        <p:blipFill rotWithShape="1">
          <a:blip r:embed="rId3"/>
          <a:srcRect b="37529"/>
          <a:stretch/>
        </p:blipFill>
        <p:spPr>
          <a:xfrm>
            <a:off x="1105225" y="1381796"/>
            <a:ext cx="7130639" cy="2579650"/>
          </a:xfrm>
          <a:prstGeom prst="rect">
            <a:avLst/>
          </a:prstGeom>
        </p:spPr>
      </p:pic>
      <p:pic>
        <p:nvPicPr>
          <p:cNvPr id="5" name="Content Placeholder 8">
            <a:extLst>
              <a:ext uri="{FF2B5EF4-FFF2-40B4-BE49-F238E27FC236}">
                <a16:creationId xmlns:a16="http://schemas.microsoft.com/office/drawing/2014/main" id="{B1CFE1A2-E90F-734B-AFE7-A7DC3076D166}"/>
              </a:ext>
            </a:extLst>
          </p:cNvPr>
          <p:cNvPicPr>
            <a:picLocks noGrp="1" noChangeAspect="1"/>
          </p:cNvPicPr>
          <p:nvPr>
            <p:ph idx="1"/>
          </p:nvPr>
        </p:nvPicPr>
        <p:blipFill rotWithShape="1">
          <a:blip r:embed="rId4"/>
          <a:srcRect b="31515"/>
          <a:stretch/>
        </p:blipFill>
        <p:spPr>
          <a:xfrm>
            <a:off x="1178500" y="3961446"/>
            <a:ext cx="7057364" cy="2760029"/>
          </a:xfrm>
          <a:prstGeom prst="rect">
            <a:avLst/>
          </a:prstGeom>
        </p:spPr>
      </p:pic>
    </p:spTree>
    <p:extLst>
      <p:ext uri="{BB962C8B-B14F-4D97-AF65-F5344CB8AC3E}">
        <p14:creationId xmlns:p14="http://schemas.microsoft.com/office/powerpoint/2010/main" val="99736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0678-1F6A-B74E-B5C6-4A724A6813A9}"/>
              </a:ext>
            </a:extLst>
          </p:cNvPr>
          <p:cNvSpPr>
            <a:spLocks noGrp="1"/>
          </p:cNvSpPr>
          <p:nvPr>
            <p:ph type="title"/>
          </p:nvPr>
        </p:nvSpPr>
        <p:spPr>
          <a:xfrm>
            <a:off x="210333" y="2228842"/>
            <a:ext cx="2701968" cy="3169468"/>
          </a:xfrm>
        </p:spPr>
        <p:txBody>
          <a:bodyPr/>
          <a:lstStyle/>
          <a:p>
            <a:r>
              <a:rPr lang="en-US" sz="2800" b="0" dirty="0"/>
              <a:t>How do we determine actionability and lifespan?</a:t>
            </a:r>
          </a:p>
        </p:txBody>
      </p:sp>
      <p:sp>
        <p:nvSpPr>
          <p:cNvPr id="4" name="Slide Number Placeholder 3">
            <a:extLst>
              <a:ext uri="{FF2B5EF4-FFF2-40B4-BE49-F238E27FC236}">
                <a16:creationId xmlns:a16="http://schemas.microsoft.com/office/drawing/2014/main" id="{B93EEEF6-BEAE-4340-9CB4-AB2A9256D4D2}"/>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pic>
        <p:nvPicPr>
          <p:cNvPr id="6" name="Content Placeholder 5">
            <a:extLst>
              <a:ext uri="{FF2B5EF4-FFF2-40B4-BE49-F238E27FC236}">
                <a16:creationId xmlns:a16="http://schemas.microsoft.com/office/drawing/2014/main" id="{3E4FCB8D-A546-E34C-8AAA-88B7176334A1}"/>
              </a:ext>
            </a:extLst>
          </p:cNvPr>
          <p:cNvPicPr>
            <a:picLocks noGrp="1" noChangeAspect="1"/>
          </p:cNvPicPr>
          <p:nvPr>
            <p:ph idx="1"/>
          </p:nvPr>
        </p:nvPicPr>
        <p:blipFill>
          <a:blip r:embed="rId2"/>
          <a:stretch>
            <a:fillRect/>
          </a:stretch>
        </p:blipFill>
        <p:spPr>
          <a:xfrm>
            <a:off x="2912301" y="557025"/>
            <a:ext cx="6127255" cy="6513103"/>
          </a:xfrm>
        </p:spPr>
      </p:pic>
    </p:spTree>
    <p:extLst>
      <p:ext uri="{BB962C8B-B14F-4D97-AF65-F5344CB8AC3E}">
        <p14:creationId xmlns:p14="http://schemas.microsoft.com/office/powerpoint/2010/main" val="424978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5C67-A726-1147-845C-8927815C4B51}"/>
              </a:ext>
            </a:extLst>
          </p:cNvPr>
          <p:cNvSpPr>
            <a:spLocks noGrp="1"/>
          </p:cNvSpPr>
          <p:nvPr>
            <p:ph type="title"/>
          </p:nvPr>
        </p:nvSpPr>
        <p:spPr>
          <a:xfrm>
            <a:off x="381000" y="323416"/>
            <a:ext cx="8229600" cy="1068387"/>
          </a:xfrm>
        </p:spPr>
        <p:txBody>
          <a:bodyPr/>
          <a:lstStyle/>
          <a:p>
            <a:r>
              <a:rPr lang="en-US" dirty="0"/>
              <a:t>How do we determine fix complexity?</a:t>
            </a:r>
          </a:p>
        </p:txBody>
      </p:sp>
      <p:sp>
        <p:nvSpPr>
          <p:cNvPr id="3" name="Content Placeholder 2">
            <a:extLst>
              <a:ext uri="{FF2B5EF4-FFF2-40B4-BE49-F238E27FC236}">
                <a16:creationId xmlns:a16="http://schemas.microsoft.com/office/drawing/2014/main" id="{6E42F208-3BBB-CA4F-A1E7-AD53EBC6B06B}"/>
              </a:ext>
            </a:extLst>
          </p:cNvPr>
          <p:cNvSpPr>
            <a:spLocks noGrp="1"/>
          </p:cNvSpPr>
          <p:nvPr>
            <p:ph idx="1"/>
          </p:nvPr>
        </p:nvSpPr>
        <p:spPr>
          <a:xfrm>
            <a:off x="381000" y="1548317"/>
            <a:ext cx="8229600" cy="3103563"/>
          </a:xfrm>
        </p:spPr>
        <p:txBody>
          <a:bodyPr/>
          <a:lstStyle/>
          <a:p>
            <a:r>
              <a:rPr lang="en-US" dirty="0"/>
              <a:t>Track </a:t>
            </a:r>
            <a:r>
              <a:rPr lang="en-US" i="1" dirty="0"/>
              <a:t>“fix commit”</a:t>
            </a:r>
          </a:p>
          <a:p>
            <a:pPr lvl="1"/>
            <a:r>
              <a:rPr lang="en-US" dirty="0"/>
              <a:t>If </a:t>
            </a:r>
            <a:r>
              <a:rPr lang="en-US" i="1" dirty="0"/>
              <a:t>only</a:t>
            </a:r>
            <a:r>
              <a:rPr lang="en-US" dirty="0"/>
              <a:t> </a:t>
            </a:r>
            <a:r>
              <a:rPr lang="en-US" i="1" dirty="0"/>
              <a:t>one</a:t>
            </a:r>
            <a:r>
              <a:rPr lang="en-US" dirty="0"/>
              <a:t> commit found on the affected file </a:t>
            </a:r>
            <a:br>
              <a:rPr lang="en-US" dirty="0"/>
            </a:br>
            <a:r>
              <a:rPr lang="en-US" dirty="0"/>
              <a:t>when the alert gets fixed</a:t>
            </a:r>
          </a:p>
          <a:p>
            <a:r>
              <a:rPr lang="en-US" dirty="0"/>
              <a:t>Metrics (adopted from Li et al. [CCS2017]):</a:t>
            </a:r>
          </a:p>
          <a:p>
            <a:pPr lvl="1"/>
            <a:r>
              <a:rPr lang="en-US" sz="2000" dirty="0"/>
              <a:t>No. of affected files</a:t>
            </a:r>
          </a:p>
          <a:p>
            <a:pPr lvl="1"/>
            <a:r>
              <a:rPr lang="en-US" sz="2000" dirty="0"/>
              <a:t>Total lines of code (LOC) change</a:t>
            </a:r>
          </a:p>
          <a:p>
            <a:pPr lvl="1"/>
            <a:r>
              <a:rPr lang="en-US" sz="2000" dirty="0"/>
              <a:t>Total logical change</a:t>
            </a:r>
          </a:p>
          <a:p>
            <a:pPr lvl="1"/>
            <a:r>
              <a:rPr lang="en-US" sz="2000" dirty="0"/>
              <a:t>In-file lines of code (LOC) change</a:t>
            </a:r>
          </a:p>
          <a:p>
            <a:pPr lvl="1"/>
            <a:r>
              <a:rPr lang="en-US" sz="2000" dirty="0"/>
              <a:t>In-file logical change</a:t>
            </a:r>
          </a:p>
        </p:txBody>
      </p:sp>
      <p:sp>
        <p:nvSpPr>
          <p:cNvPr id="4" name="Slide Number Placeholder 3">
            <a:extLst>
              <a:ext uri="{FF2B5EF4-FFF2-40B4-BE49-F238E27FC236}">
                <a16:creationId xmlns:a16="http://schemas.microsoft.com/office/drawing/2014/main" id="{D9E8358E-BA3B-CA48-81E9-CA34F97667D8}"/>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pic>
        <p:nvPicPr>
          <p:cNvPr id="5" name="Picture 4">
            <a:extLst>
              <a:ext uri="{FF2B5EF4-FFF2-40B4-BE49-F238E27FC236}">
                <a16:creationId xmlns:a16="http://schemas.microsoft.com/office/drawing/2014/main" id="{C5CB37F6-59D8-DF4C-8E2B-8013B156383B}"/>
              </a:ext>
            </a:extLst>
          </p:cNvPr>
          <p:cNvPicPr>
            <a:picLocks noChangeAspect="1"/>
          </p:cNvPicPr>
          <p:nvPr/>
        </p:nvPicPr>
        <p:blipFill>
          <a:blip r:embed="rId2"/>
          <a:stretch>
            <a:fillRect/>
          </a:stretch>
        </p:blipFill>
        <p:spPr>
          <a:xfrm>
            <a:off x="176463" y="5143647"/>
            <a:ext cx="7636042" cy="1577828"/>
          </a:xfrm>
          <a:prstGeom prst="rect">
            <a:avLst/>
          </a:prstGeom>
        </p:spPr>
      </p:pic>
      <p:sp>
        <p:nvSpPr>
          <p:cNvPr id="6" name="Right Brace 5">
            <a:extLst>
              <a:ext uri="{FF2B5EF4-FFF2-40B4-BE49-F238E27FC236}">
                <a16:creationId xmlns:a16="http://schemas.microsoft.com/office/drawing/2014/main" id="{903DCAD8-0B81-014D-A8CC-BF280F0AF0D1}"/>
              </a:ext>
            </a:extLst>
          </p:cNvPr>
          <p:cNvSpPr/>
          <p:nvPr/>
        </p:nvSpPr>
        <p:spPr>
          <a:xfrm>
            <a:off x="7812505" y="5143647"/>
            <a:ext cx="192506" cy="10325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EAC6A78-BD9E-DD49-8C8C-735B4544C8B6}"/>
              </a:ext>
            </a:extLst>
          </p:cNvPr>
          <p:cNvSpPr txBox="1"/>
          <p:nvPr/>
        </p:nvSpPr>
        <p:spPr>
          <a:xfrm>
            <a:off x="8053137" y="5211183"/>
            <a:ext cx="914400" cy="923330"/>
          </a:xfrm>
          <a:prstGeom prst="rect">
            <a:avLst/>
          </a:prstGeom>
          <a:noFill/>
        </p:spPr>
        <p:txBody>
          <a:bodyPr wrap="square" rtlCol="0">
            <a:spAutoFit/>
          </a:bodyPr>
          <a:lstStyle/>
          <a:p>
            <a:r>
              <a:rPr lang="en-US" dirty="0"/>
              <a:t>One logical change</a:t>
            </a:r>
          </a:p>
        </p:txBody>
      </p:sp>
    </p:spTree>
    <p:extLst>
      <p:ext uri="{BB962C8B-B14F-4D97-AF65-F5344CB8AC3E}">
        <p14:creationId xmlns:p14="http://schemas.microsoft.com/office/powerpoint/2010/main" val="400188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F2F1-E19D-A546-B1EF-4EB5DC15C2FC}"/>
              </a:ext>
            </a:extLst>
          </p:cNvPr>
          <p:cNvSpPr>
            <a:spLocks noGrp="1"/>
          </p:cNvSpPr>
          <p:nvPr>
            <p:ph type="title"/>
          </p:nvPr>
        </p:nvSpPr>
        <p:spPr>
          <a:xfrm>
            <a:off x="457200" y="503337"/>
            <a:ext cx="8229600" cy="1068387"/>
          </a:xfrm>
        </p:spPr>
        <p:txBody>
          <a:bodyPr/>
          <a:lstStyle/>
          <a:p>
            <a:r>
              <a:rPr lang="en-US" dirty="0">
                <a:latin typeface="+mj-lt"/>
              </a:rPr>
              <a:t>Presentation outline</a:t>
            </a:r>
          </a:p>
        </p:txBody>
      </p:sp>
      <p:sp>
        <p:nvSpPr>
          <p:cNvPr id="3" name="Content Placeholder 2">
            <a:extLst>
              <a:ext uri="{FF2B5EF4-FFF2-40B4-BE49-F238E27FC236}">
                <a16:creationId xmlns:a16="http://schemas.microsoft.com/office/drawing/2014/main" id="{D0B82CFE-E7CE-0D45-BB30-09FB0370B9BE}"/>
              </a:ext>
            </a:extLst>
          </p:cNvPr>
          <p:cNvSpPr>
            <a:spLocks noGrp="1"/>
          </p:cNvSpPr>
          <p:nvPr>
            <p:ph idx="1"/>
          </p:nvPr>
        </p:nvSpPr>
        <p:spPr>
          <a:xfrm>
            <a:off x="457200" y="2014073"/>
            <a:ext cx="8229600" cy="3103563"/>
          </a:xfrm>
        </p:spPr>
        <p:txBody>
          <a:bodyPr/>
          <a:lstStyle/>
          <a:p>
            <a:r>
              <a:rPr lang="en-US" dirty="0">
                <a:latin typeface="+mn-lt"/>
              </a:rPr>
              <a:t>Problem background</a:t>
            </a:r>
          </a:p>
          <a:p>
            <a:r>
              <a:rPr lang="en-US" dirty="0">
                <a:latin typeface="+mn-lt"/>
              </a:rPr>
              <a:t>Research </a:t>
            </a:r>
            <a:r>
              <a:rPr lang="en-US" dirty="0"/>
              <a:t>q</a:t>
            </a:r>
            <a:r>
              <a:rPr lang="en-US" dirty="0">
                <a:latin typeface="+mn-lt"/>
              </a:rPr>
              <a:t>uestions</a:t>
            </a:r>
          </a:p>
          <a:p>
            <a:r>
              <a:rPr lang="en-US" dirty="0">
                <a:latin typeface="+mn-lt"/>
              </a:rPr>
              <a:t>Related work</a:t>
            </a:r>
          </a:p>
          <a:p>
            <a:r>
              <a:rPr lang="en-US" dirty="0">
                <a:latin typeface="+mn-lt"/>
              </a:rPr>
              <a:t>Dataset </a:t>
            </a:r>
            <a:r>
              <a:rPr lang="en-US" dirty="0"/>
              <a:t>and</a:t>
            </a:r>
            <a:r>
              <a:rPr lang="en-US" dirty="0">
                <a:latin typeface="+mn-lt"/>
              </a:rPr>
              <a:t> </a:t>
            </a:r>
            <a:r>
              <a:rPr lang="en-US" dirty="0"/>
              <a:t>m</a:t>
            </a:r>
            <a:r>
              <a:rPr lang="en-US" dirty="0">
                <a:latin typeface="+mn-lt"/>
              </a:rPr>
              <a:t>ethodology</a:t>
            </a:r>
          </a:p>
          <a:p>
            <a:r>
              <a:rPr lang="en-US" dirty="0"/>
              <a:t>Findings</a:t>
            </a:r>
            <a:endParaRPr lang="en-US" dirty="0">
              <a:latin typeface="+mn-lt"/>
            </a:endParaRPr>
          </a:p>
          <a:p>
            <a:r>
              <a:rPr lang="en-US" dirty="0"/>
              <a:t>Threats to validity</a:t>
            </a:r>
          </a:p>
          <a:p>
            <a:r>
              <a:rPr lang="en-US" dirty="0">
                <a:latin typeface="+mn-lt"/>
              </a:rPr>
              <a:t>Key Takeaways</a:t>
            </a:r>
          </a:p>
        </p:txBody>
      </p:sp>
      <p:sp>
        <p:nvSpPr>
          <p:cNvPr id="4" name="Slide Number Placeholder 3">
            <a:extLst>
              <a:ext uri="{FF2B5EF4-FFF2-40B4-BE49-F238E27FC236}">
                <a16:creationId xmlns:a16="http://schemas.microsoft.com/office/drawing/2014/main" id="{9DE531ED-8E90-C046-96E9-2A361D99CB28}"/>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73375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D3D2-7C34-B64F-99D4-D0A3D63AFA66}"/>
              </a:ext>
            </a:extLst>
          </p:cNvPr>
          <p:cNvSpPr>
            <a:spLocks noGrp="1"/>
          </p:cNvSpPr>
          <p:nvPr>
            <p:ph type="ctrTitle"/>
          </p:nvPr>
        </p:nvSpPr>
        <p:spPr>
          <a:xfrm>
            <a:off x="685800" y="2693987"/>
            <a:ext cx="7772400" cy="1470025"/>
          </a:xfrm>
        </p:spPr>
        <p:txBody>
          <a:bodyPr/>
          <a:lstStyle/>
          <a:p>
            <a:r>
              <a:rPr lang="en-US" sz="4800" dirty="0"/>
              <a:t>Findings</a:t>
            </a:r>
          </a:p>
        </p:txBody>
      </p:sp>
      <p:sp>
        <p:nvSpPr>
          <p:cNvPr id="3" name="Subtitle 2">
            <a:extLst>
              <a:ext uri="{FF2B5EF4-FFF2-40B4-BE49-F238E27FC236}">
                <a16:creationId xmlns:a16="http://schemas.microsoft.com/office/drawing/2014/main" id="{D8CE3436-C949-3A47-95BC-9FC862B7CDD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4527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8811-A561-A049-9D2E-00FEBE95ACF8}"/>
              </a:ext>
            </a:extLst>
          </p:cNvPr>
          <p:cNvSpPr>
            <a:spLocks noGrp="1"/>
          </p:cNvSpPr>
          <p:nvPr>
            <p:ph type="title"/>
          </p:nvPr>
        </p:nvSpPr>
        <p:spPr>
          <a:xfrm>
            <a:off x="507304" y="595880"/>
            <a:ext cx="8229600" cy="1068387"/>
          </a:xfrm>
        </p:spPr>
        <p:txBody>
          <a:bodyPr/>
          <a:lstStyle/>
          <a:p>
            <a:r>
              <a:rPr lang="en-US" dirty="0"/>
              <a:t>Findings: Actionability</a:t>
            </a:r>
          </a:p>
        </p:txBody>
      </p:sp>
      <p:graphicFrame>
        <p:nvGraphicFramePr>
          <p:cNvPr id="5" name="Content Placeholder 4">
            <a:extLst>
              <a:ext uri="{FF2B5EF4-FFF2-40B4-BE49-F238E27FC236}">
                <a16:creationId xmlns:a16="http://schemas.microsoft.com/office/drawing/2014/main" id="{C5AFF343-F995-6946-904C-CF5DE03C0B5F}"/>
              </a:ext>
            </a:extLst>
          </p:cNvPr>
          <p:cNvGraphicFramePr>
            <a:graphicFrameLocks noGrp="1"/>
          </p:cNvGraphicFramePr>
          <p:nvPr>
            <p:ph idx="1"/>
            <p:extLst>
              <p:ext uri="{D42A27DB-BD31-4B8C-83A1-F6EECF244321}">
                <p14:modId xmlns:p14="http://schemas.microsoft.com/office/powerpoint/2010/main" val="1113317576"/>
              </p:ext>
            </p:extLst>
          </p:nvPr>
        </p:nvGraphicFramePr>
        <p:xfrm>
          <a:off x="507304" y="2186363"/>
          <a:ext cx="8229600" cy="24942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4060849075"/>
                    </a:ext>
                  </a:extLst>
                </a:gridCol>
                <a:gridCol w="1645920">
                  <a:extLst>
                    <a:ext uri="{9D8B030D-6E8A-4147-A177-3AD203B41FA5}">
                      <a16:colId xmlns:a16="http://schemas.microsoft.com/office/drawing/2014/main" val="198305308"/>
                    </a:ext>
                  </a:extLst>
                </a:gridCol>
                <a:gridCol w="1645920">
                  <a:extLst>
                    <a:ext uri="{9D8B030D-6E8A-4147-A177-3AD203B41FA5}">
                      <a16:colId xmlns:a16="http://schemas.microsoft.com/office/drawing/2014/main" val="222876608"/>
                    </a:ext>
                  </a:extLst>
                </a:gridCol>
                <a:gridCol w="1645920">
                  <a:extLst>
                    <a:ext uri="{9D8B030D-6E8A-4147-A177-3AD203B41FA5}">
                      <a16:colId xmlns:a16="http://schemas.microsoft.com/office/drawing/2014/main" val="3999627082"/>
                    </a:ext>
                  </a:extLst>
                </a:gridCol>
                <a:gridCol w="1645920">
                  <a:extLst>
                    <a:ext uri="{9D8B030D-6E8A-4147-A177-3AD203B41FA5}">
                      <a16:colId xmlns:a16="http://schemas.microsoft.com/office/drawing/2014/main" val="4161779290"/>
                    </a:ext>
                  </a:extLst>
                </a:gridCol>
              </a:tblGrid>
              <a:tr h="370840">
                <a:tc>
                  <a:txBody>
                    <a:bodyPr/>
                    <a:lstStyle/>
                    <a:p>
                      <a:r>
                        <a:rPr lang="en-US" dirty="0"/>
                        <a:t>Project</a:t>
                      </a:r>
                    </a:p>
                  </a:txBody>
                  <a:tcPr/>
                </a:tc>
                <a:tc>
                  <a:txBody>
                    <a:bodyPr/>
                    <a:lstStyle/>
                    <a:p>
                      <a:pPr algn="r"/>
                      <a:r>
                        <a:rPr lang="en-US" dirty="0"/>
                        <a:t>Total Alerts</a:t>
                      </a:r>
                    </a:p>
                  </a:txBody>
                  <a:tcPr/>
                </a:tc>
                <a:tc>
                  <a:txBody>
                    <a:bodyPr/>
                    <a:lstStyle/>
                    <a:p>
                      <a:pPr algn="r"/>
                      <a:r>
                        <a:rPr lang="en-US" dirty="0"/>
                        <a:t>Eliminated Alerts</a:t>
                      </a:r>
                    </a:p>
                  </a:txBody>
                  <a:tcPr/>
                </a:tc>
                <a:tc>
                  <a:txBody>
                    <a:bodyPr/>
                    <a:lstStyle/>
                    <a:p>
                      <a:pPr algn="r"/>
                      <a:r>
                        <a:rPr lang="en-US" dirty="0"/>
                        <a:t>Actionable Alerts</a:t>
                      </a:r>
                    </a:p>
                  </a:txBody>
                  <a:tcPr/>
                </a:tc>
                <a:tc>
                  <a:txBody>
                    <a:bodyPr/>
                    <a:lstStyle/>
                    <a:p>
                      <a:pPr algn="r"/>
                      <a:r>
                        <a:rPr lang="en-US" dirty="0"/>
                        <a:t>Triaged as Bug</a:t>
                      </a:r>
                    </a:p>
                  </a:txBody>
                  <a:tcPr/>
                </a:tc>
                <a:extLst>
                  <a:ext uri="{0D108BD9-81ED-4DB2-BD59-A6C34878D82A}">
                    <a16:rowId xmlns:a16="http://schemas.microsoft.com/office/drawing/2014/main" val="234216349"/>
                  </a:ext>
                </a:extLst>
              </a:tr>
              <a:tr h="370840">
                <a:tc>
                  <a:txBody>
                    <a:bodyPr/>
                    <a:lstStyle/>
                    <a:p>
                      <a:r>
                        <a:rPr lang="en-US" dirty="0"/>
                        <a:t>Linux</a:t>
                      </a:r>
                    </a:p>
                  </a:txBody>
                  <a:tcPr/>
                </a:tc>
                <a:tc>
                  <a:txBody>
                    <a:bodyPr/>
                    <a:lstStyle/>
                    <a:p>
                      <a:pPr algn="r"/>
                      <a:r>
                        <a:rPr lang="en-US" dirty="0"/>
                        <a:t>17,133</a:t>
                      </a:r>
                    </a:p>
                  </a:txBody>
                  <a:tcPr/>
                </a:tc>
                <a:tc>
                  <a:txBody>
                    <a:bodyPr/>
                    <a:lstStyle/>
                    <a:p>
                      <a:pPr algn="r"/>
                      <a:r>
                        <a:rPr lang="en-US" dirty="0"/>
                        <a:t>60.3%</a:t>
                      </a:r>
                    </a:p>
                  </a:txBody>
                  <a:tcPr/>
                </a:tc>
                <a:tc>
                  <a:txBody>
                    <a:bodyPr/>
                    <a:lstStyle/>
                    <a:p>
                      <a:pPr algn="r"/>
                      <a:r>
                        <a:rPr lang="en-US" dirty="0"/>
                        <a:t>36.7%</a:t>
                      </a:r>
                    </a:p>
                  </a:txBody>
                  <a:tcPr/>
                </a:tc>
                <a:tc>
                  <a:txBody>
                    <a:bodyPr/>
                    <a:lstStyle/>
                    <a:p>
                      <a:pPr algn="r"/>
                      <a:r>
                        <a:rPr lang="en-US" dirty="0"/>
                        <a:t>3.6%</a:t>
                      </a:r>
                    </a:p>
                  </a:txBody>
                  <a:tcPr/>
                </a:tc>
                <a:extLst>
                  <a:ext uri="{0D108BD9-81ED-4DB2-BD59-A6C34878D82A}">
                    <a16:rowId xmlns:a16="http://schemas.microsoft.com/office/drawing/2014/main" val="2099595195"/>
                  </a:ext>
                </a:extLst>
              </a:tr>
              <a:tr h="370840">
                <a:tc>
                  <a:txBody>
                    <a:bodyPr/>
                    <a:lstStyle/>
                    <a:p>
                      <a:r>
                        <a:rPr lang="en-US" dirty="0"/>
                        <a:t>Firefox </a:t>
                      </a:r>
                    </a:p>
                  </a:txBody>
                  <a:tcPr/>
                </a:tc>
                <a:tc>
                  <a:txBody>
                    <a:bodyPr/>
                    <a:lstStyle/>
                    <a:p>
                      <a:pPr algn="r"/>
                      <a:r>
                        <a:rPr lang="en-US" dirty="0"/>
                        <a:t>12,945</a:t>
                      </a:r>
                    </a:p>
                  </a:txBody>
                  <a:tcPr/>
                </a:tc>
                <a:tc>
                  <a:txBody>
                    <a:bodyPr/>
                    <a:lstStyle/>
                    <a:p>
                      <a:pPr algn="r"/>
                      <a:r>
                        <a:rPr lang="en-US" dirty="0"/>
                        <a:t>73.6%</a:t>
                      </a:r>
                    </a:p>
                  </a:txBody>
                  <a:tcPr/>
                </a:tc>
                <a:tc>
                  <a:txBody>
                    <a:bodyPr/>
                    <a:lstStyle/>
                    <a:p>
                      <a:pPr algn="r"/>
                      <a:r>
                        <a:rPr lang="en-US" dirty="0"/>
                        <a:t>48.4%</a:t>
                      </a:r>
                    </a:p>
                  </a:txBody>
                  <a:tcPr/>
                </a:tc>
                <a:tc>
                  <a:txBody>
                    <a:bodyPr/>
                    <a:lstStyle/>
                    <a:p>
                      <a:pPr algn="r"/>
                      <a:r>
                        <a:rPr lang="en-US" dirty="0"/>
                        <a:t>8.2%</a:t>
                      </a:r>
                    </a:p>
                  </a:txBody>
                  <a:tcPr/>
                </a:tc>
                <a:extLst>
                  <a:ext uri="{0D108BD9-81ED-4DB2-BD59-A6C34878D82A}">
                    <a16:rowId xmlns:a16="http://schemas.microsoft.com/office/drawing/2014/main" val="2148608073"/>
                  </a:ext>
                </a:extLst>
              </a:tr>
              <a:tr h="370840">
                <a:tc>
                  <a:txBody>
                    <a:bodyPr/>
                    <a:lstStyle/>
                    <a:p>
                      <a:r>
                        <a:rPr lang="en-US" dirty="0"/>
                        <a:t>Samba</a:t>
                      </a:r>
                    </a:p>
                  </a:txBody>
                  <a:tcPr/>
                </a:tc>
                <a:tc>
                  <a:txBody>
                    <a:bodyPr/>
                    <a:lstStyle/>
                    <a:p>
                      <a:pPr algn="r"/>
                      <a:r>
                        <a:rPr lang="en-US" dirty="0"/>
                        <a:t>4,186</a:t>
                      </a:r>
                    </a:p>
                  </a:txBody>
                  <a:tcPr/>
                </a:tc>
                <a:tc>
                  <a:txBody>
                    <a:bodyPr/>
                    <a:lstStyle/>
                    <a:p>
                      <a:pPr algn="r"/>
                      <a:r>
                        <a:rPr lang="en-US" dirty="0"/>
                        <a:t>73.0%</a:t>
                      </a:r>
                    </a:p>
                  </a:txBody>
                  <a:tcPr/>
                </a:tc>
                <a:tc>
                  <a:txBody>
                    <a:bodyPr/>
                    <a:lstStyle/>
                    <a:p>
                      <a:pPr algn="r"/>
                      <a:r>
                        <a:rPr lang="en-US" dirty="0"/>
                        <a:t>27.4%</a:t>
                      </a:r>
                    </a:p>
                  </a:txBody>
                  <a:tcPr/>
                </a:tc>
                <a:tc>
                  <a:txBody>
                    <a:bodyPr/>
                    <a:lstStyle/>
                    <a:p>
                      <a:pPr algn="r"/>
                      <a:r>
                        <a:rPr lang="en-US" dirty="0"/>
                        <a:t>2.4%</a:t>
                      </a:r>
                    </a:p>
                  </a:txBody>
                  <a:tcPr/>
                </a:tc>
                <a:extLst>
                  <a:ext uri="{0D108BD9-81ED-4DB2-BD59-A6C34878D82A}">
                    <a16:rowId xmlns:a16="http://schemas.microsoft.com/office/drawing/2014/main" val="528417422"/>
                  </a:ext>
                </a:extLst>
              </a:tr>
              <a:tr h="370840">
                <a:tc>
                  <a:txBody>
                    <a:bodyPr/>
                    <a:lstStyle/>
                    <a:p>
                      <a:r>
                        <a:rPr lang="en-US" dirty="0" err="1"/>
                        <a:t>Kodi</a:t>
                      </a:r>
                      <a:r>
                        <a:rPr lang="en-US" dirty="0"/>
                        <a:t> </a:t>
                      </a:r>
                    </a:p>
                  </a:txBody>
                  <a:tcPr/>
                </a:tc>
                <a:tc>
                  <a:txBody>
                    <a:bodyPr/>
                    <a:lstStyle/>
                    <a:p>
                      <a:pPr algn="r"/>
                      <a:r>
                        <a:rPr lang="en-US" dirty="0"/>
                        <a:t>2,325 </a:t>
                      </a:r>
                    </a:p>
                  </a:txBody>
                  <a:tcPr/>
                </a:tc>
                <a:tc>
                  <a:txBody>
                    <a:bodyPr/>
                    <a:lstStyle/>
                    <a:p>
                      <a:pPr algn="r"/>
                      <a:r>
                        <a:rPr lang="en-US" dirty="0"/>
                        <a:t>66.2%</a:t>
                      </a:r>
                    </a:p>
                  </a:txBody>
                  <a:tcPr/>
                </a:tc>
                <a:tc>
                  <a:txBody>
                    <a:bodyPr/>
                    <a:lstStyle/>
                    <a:p>
                      <a:pPr algn="r"/>
                      <a:r>
                        <a:rPr lang="en-US" dirty="0"/>
                        <a:t>49.5%</a:t>
                      </a:r>
                    </a:p>
                  </a:txBody>
                  <a:tcPr/>
                </a:tc>
                <a:tc>
                  <a:txBody>
                    <a:bodyPr/>
                    <a:lstStyle/>
                    <a:p>
                      <a:pPr algn="r"/>
                      <a:r>
                        <a:rPr lang="en-US" dirty="0"/>
                        <a:t>15.9%</a:t>
                      </a:r>
                    </a:p>
                  </a:txBody>
                  <a:tcPr/>
                </a:tc>
                <a:extLst>
                  <a:ext uri="{0D108BD9-81ED-4DB2-BD59-A6C34878D82A}">
                    <a16:rowId xmlns:a16="http://schemas.microsoft.com/office/drawing/2014/main" val="3631632191"/>
                  </a:ext>
                </a:extLst>
              </a:tr>
              <a:tr h="370840">
                <a:tc>
                  <a:txBody>
                    <a:bodyPr/>
                    <a:lstStyle/>
                    <a:p>
                      <a:r>
                        <a:rPr lang="en-US" dirty="0" err="1"/>
                        <a:t>Ovirt</a:t>
                      </a:r>
                      <a:r>
                        <a:rPr lang="en-US" dirty="0"/>
                        <a:t>-engine</a:t>
                      </a:r>
                    </a:p>
                  </a:txBody>
                  <a:tcPr/>
                </a:tc>
                <a:tc>
                  <a:txBody>
                    <a:bodyPr/>
                    <a:lstStyle/>
                    <a:p>
                      <a:pPr algn="r"/>
                      <a:r>
                        <a:rPr lang="en-US" dirty="0"/>
                        <a:t>2,906</a:t>
                      </a:r>
                    </a:p>
                  </a:txBody>
                  <a:tcPr/>
                </a:tc>
                <a:tc>
                  <a:txBody>
                    <a:bodyPr/>
                    <a:lstStyle/>
                    <a:p>
                      <a:pPr algn="r"/>
                      <a:r>
                        <a:rPr lang="en-US" dirty="0"/>
                        <a:t>44.8%</a:t>
                      </a:r>
                    </a:p>
                  </a:txBody>
                  <a:tcPr/>
                </a:tc>
                <a:tc>
                  <a:txBody>
                    <a:bodyPr/>
                    <a:lstStyle/>
                    <a:p>
                      <a:pPr algn="r"/>
                      <a:r>
                        <a:rPr lang="en-US" dirty="0"/>
                        <a:t>31.3%</a:t>
                      </a:r>
                    </a:p>
                  </a:txBody>
                  <a:tcPr/>
                </a:tc>
                <a:tc>
                  <a:txBody>
                    <a:bodyPr/>
                    <a:lstStyle/>
                    <a:p>
                      <a:pPr algn="r"/>
                      <a:r>
                        <a:rPr lang="en-US" dirty="0"/>
                        <a:t>2.6%</a:t>
                      </a:r>
                    </a:p>
                  </a:txBody>
                  <a:tcPr/>
                </a:tc>
                <a:extLst>
                  <a:ext uri="{0D108BD9-81ED-4DB2-BD59-A6C34878D82A}">
                    <a16:rowId xmlns:a16="http://schemas.microsoft.com/office/drawing/2014/main" val="2331872619"/>
                  </a:ext>
                </a:extLst>
              </a:tr>
            </a:tbl>
          </a:graphicData>
        </a:graphic>
      </p:graphicFrame>
      <p:sp>
        <p:nvSpPr>
          <p:cNvPr id="4" name="Slide Number Placeholder 3">
            <a:extLst>
              <a:ext uri="{FF2B5EF4-FFF2-40B4-BE49-F238E27FC236}">
                <a16:creationId xmlns:a16="http://schemas.microsoft.com/office/drawing/2014/main" id="{F13D37BA-86B7-1F49-A402-C88182AB12F9}"/>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sp>
        <p:nvSpPr>
          <p:cNvPr id="6" name="Rectangle 5">
            <a:extLst>
              <a:ext uri="{FF2B5EF4-FFF2-40B4-BE49-F238E27FC236}">
                <a16:creationId xmlns:a16="http://schemas.microsoft.com/office/drawing/2014/main" id="{E0CAB38C-44DB-3A4D-A9FD-C626B7D18D9F}"/>
              </a:ext>
            </a:extLst>
          </p:cNvPr>
          <p:cNvSpPr/>
          <p:nvPr/>
        </p:nvSpPr>
        <p:spPr>
          <a:xfrm>
            <a:off x="5422385" y="2090420"/>
            <a:ext cx="1689100" cy="2677160"/>
          </a:xfrm>
          <a:prstGeom prst="rect">
            <a:avLst/>
          </a:prstGeom>
          <a:noFill/>
          <a:ln w="381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0148160-3467-8C47-96C2-8A1F6FDDB065}"/>
                  </a:ext>
                </a:extLst>
              </p:cNvPr>
              <p:cNvSpPr txBox="1"/>
              <p:nvPr/>
            </p:nvSpPr>
            <p:spPr>
              <a:xfrm>
                <a:off x="1344251" y="5202739"/>
                <a:ext cx="6555705" cy="369332"/>
              </a:xfrm>
              <a:prstGeom prst="rect">
                <a:avLst/>
              </a:prstGeom>
              <a:noFill/>
            </p:spPr>
            <p:txBody>
              <a:bodyPr wrap="none" rtlCol="0">
                <a:spAutoFit/>
              </a:bodyPr>
              <a:lstStyle/>
              <a:p>
                <a:r>
                  <a:rPr lang="en-US" dirty="0"/>
                  <a:t>Triaged as bug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Actionable alerts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Eliminated alerts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Total alerts</a:t>
                </a:r>
              </a:p>
            </p:txBody>
          </p:sp>
        </mc:Choice>
        <mc:Fallback xmlns="">
          <p:sp>
            <p:nvSpPr>
              <p:cNvPr id="3" name="TextBox 2">
                <a:extLst>
                  <a:ext uri="{FF2B5EF4-FFF2-40B4-BE49-F238E27FC236}">
                    <a16:creationId xmlns:a16="http://schemas.microsoft.com/office/drawing/2014/main" id="{00148160-3467-8C47-96C2-8A1F6FDDB065}"/>
                  </a:ext>
                </a:extLst>
              </p:cNvPr>
              <p:cNvSpPr txBox="1">
                <a:spLocks noRot="1" noChangeAspect="1" noMove="1" noResize="1" noEditPoints="1" noAdjustHandles="1" noChangeArrowheads="1" noChangeShapeType="1" noTextEdit="1"/>
              </p:cNvSpPr>
              <p:nvPr/>
            </p:nvSpPr>
            <p:spPr>
              <a:xfrm>
                <a:off x="1344251" y="5202739"/>
                <a:ext cx="6555705" cy="369332"/>
              </a:xfrm>
              <a:prstGeom prst="rect">
                <a:avLst/>
              </a:prstGeom>
              <a:blipFill>
                <a:blip r:embed="rId2"/>
                <a:stretch>
                  <a:fillRect l="-774"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65742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0D14-757A-E249-87C2-481CB74EFBAB}"/>
              </a:ext>
            </a:extLst>
          </p:cNvPr>
          <p:cNvSpPr>
            <a:spLocks noGrp="1"/>
          </p:cNvSpPr>
          <p:nvPr>
            <p:ph type="title"/>
          </p:nvPr>
        </p:nvSpPr>
        <p:spPr>
          <a:xfrm>
            <a:off x="501041" y="467965"/>
            <a:ext cx="8229600" cy="1068387"/>
          </a:xfrm>
        </p:spPr>
        <p:txBody>
          <a:bodyPr/>
          <a:lstStyle/>
          <a:p>
            <a:r>
              <a:rPr lang="en-US" dirty="0"/>
              <a:t>Unactionable alerts</a:t>
            </a:r>
          </a:p>
        </p:txBody>
      </p:sp>
      <p:graphicFrame>
        <p:nvGraphicFramePr>
          <p:cNvPr id="5" name="Content Placeholder 4">
            <a:extLst>
              <a:ext uri="{FF2B5EF4-FFF2-40B4-BE49-F238E27FC236}">
                <a16:creationId xmlns:a16="http://schemas.microsoft.com/office/drawing/2014/main" id="{9B14DAB2-75D1-6C40-9B19-CAD6B010B1AC}"/>
              </a:ext>
            </a:extLst>
          </p:cNvPr>
          <p:cNvGraphicFramePr>
            <a:graphicFrameLocks noGrp="1"/>
          </p:cNvGraphicFramePr>
          <p:nvPr>
            <p:ph idx="1"/>
            <p:extLst>
              <p:ext uri="{D42A27DB-BD31-4B8C-83A1-F6EECF244321}">
                <p14:modId xmlns:p14="http://schemas.microsoft.com/office/powerpoint/2010/main" val="2447898870"/>
              </p:ext>
            </p:extLst>
          </p:nvPr>
        </p:nvGraphicFramePr>
        <p:xfrm>
          <a:off x="212115" y="1664185"/>
          <a:ext cx="8807452" cy="3529629"/>
        </p:xfrm>
        <a:graphic>
          <a:graphicData uri="http://schemas.openxmlformats.org/drawingml/2006/table">
            <a:tbl>
              <a:tblPr firstRow="1" bandRow="1">
                <a:tableStyleId>{5C22544A-7EE6-4342-B048-85BDC9FD1C3A}</a:tableStyleId>
              </a:tblPr>
              <a:tblGrid>
                <a:gridCol w="948267">
                  <a:extLst>
                    <a:ext uri="{9D8B030D-6E8A-4147-A177-3AD203B41FA5}">
                      <a16:colId xmlns:a16="http://schemas.microsoft.com/office/drawing/2014/main" val="2917980072"/>
                    </a:ext>
                  </a:extLst>
                </a:gridCol>
                <a:gridCol w="948267">
                  <a:extLst>
                    <a:ext uri="{9D8B030D-6E8A-4147-A177-3AD203B41FA5}">
                      <a16:colId xmlns:a16="http://schemas.microsoft.com/office/drawing/2014/main" val="3487198397"/>
                    </a:ext>
                  </a:extLst>
                </a:gridCol>
                <a:gridCol w="948267">
                  <a:extLst>
                    <a:ext uri="{9D8B030D-6E8A-4147-A177-3AD203B41FA5}">
                      <a16:colId xmlns:a16="http://schemas.microsoft.com/office/drawing/2014/main" val="1532943159"/>
                    </a:ext>
                  </a:extLst>
                </a:gridCol>
                <a:gridCol w="948267">
                  <a:extLst>
                    <a:ext uri="{9D8B030D-6E8A-4147-A177-3AD203B41FA5}">
                      <a16:colId xmlns:a16="http://schemas.microsoft.com/office/drawing/2014/main" val="1037216931"/>
                    </a:ext>
                  </a:extLst>
                </a:gridCol>
                <a:gridCol w="948267">
                  <a:extLst>
                    <a:ext uri="{9D8B030D-6E8A-4147-A177-3AD203B41FA5}">
                      <a16:colId xmlns:a16="http://schemas.microsoft.com/office/drawing/2014/main" val="3202610487"/>
                    </a:ext>
                  </a:extLst>
                </a:gridCol>
                <a:gridCol w="948267">
                  <a:extLst>
                    <a:ext uri="{9D8B030D-6E8A-4147-A177-3AD203B41FA5}">
                      <a16:colId xmlns:a16="http://schemas.microsoft.com/office/drawing/2014/main" val="4191456685"/>
                    </a:ext>
                  </a:extLst>
                </a:gridCol>
                <a:gridCol w="948267">
                  <a:extLst>
                    <a:ext uri="{9D8B030D-6E8A-4147-A177-3AD203B41FA5}">
                      <a16:colId xmlns:a16="http://schemas.microsoft.com/office/drawing/2014/main" val="3817240768"/>
                    </a:ext>
                  </a:extLst>
                </a:gridCol>
                <a:gridCol w="948267">
                  <a:extLst>
                    <a:ext uri="{9D8B030D-6E8A-4147-A177-3AD203B41FA5}">
                      <a16:colId xmlns:a16="http://schemas.microsoft.com/office/drawing/2014/main" val="1180194227"/>
                    </a:ext>
                  </a:extLst>
                </a:gridCol>
                <a:gridCol w="1221316">
                  <a:extLst>
                    <a:ext uri="{9D8B030D-6E8A-4147-A177-3AD203B41FA5}">
                      <a16:colId xmlns:a16="http://schemas.microsoft.com/office/drawing/2014/main" val="125597757"/>
                    </a:ext>
                  </a:extLst>
                </a:gridCol>
              </a:tblGrid>
              <a:tr h="1285465">
                <a:tc>
                  <a:txBody>
                    <a:bodyPr/>
                    <a:lstStyle/>
                    <a:p>
                      <a:r>
                        <a:rPr lang="en-US" dirty="0"/>
                        <a:t>Project</a:t>
                      </a:r>
                    </a:p>
                  </a:txBody>
                  <a:tcPr/>
                </a:tc>
                <a:tc>
                  <a:txBody>
                    <a:bodyPr/>
                    <a:lstStyle/>
                    <a:p>
                      <a:pPr algn="r"/>
                      <a:r>
                        <a:rPr lang="en-US" dirty="0"/>
                        <a:t>Total Alerts</a:t>
                      </a:r>
                    </a:p>
                  </a:txBody>
                  <a:tcPr/>
                </a:tc>
                <a:tc>
                  <a:txBody>
                    <a:bodyPr/>
                    <a:lstStyle/>
                    <a:p>
                      <a:pPr algn="r"/>
                      <a:r>
                        <a:rPr lang="en-US" dirty="0" err="1"/>
                        <a:t>Unacti-onable</a:t>
                      </a:r>
                      <a:r>
                        <a:rPr lang="en-US" dirty="0"/>
                        <a:t> Alerts</a:t>
                      </a:r>
                    </a:p>
                  </a:txBody>
                  <a:tcPr/>
                </a:tc>
                <a:tc>
                  <a:txBody>
                    <a:bodyPr/>
                    <a:lstStyle/>
                    <a:p>
                      <a:pPr algn="r"/>
                      <a:r>
                        <a:rPr lang="en-US" dirty="0"/>
                        <a:t>Alive alerts</a:t>
                      </a:r>
                    </a:p>
                  </a:txBody>
                  <a:tcPr/>
                </a:tc>
                <a:tc>
                  <a:txBody>
                    <a:bodyPr/>
                    <a:lstStyle/>
                    <a:p>
                      <a:pPr algn="r"/>
                      <a:r>
                        <a:rPr lang="en-US" dirty="0"/>
                        <a:t>Triaged as false positive</a:t>
                      </a:r>
                    </a:p>
                  </a:txBody>
                  <a:tcPr/>
                </a:tc>
                <a:tc>
                  <a:txBody>
                    <a:bodyPr/>
                    <a:lstStyle/>
                    <a:p>
                      <a:pPr algn="r"/>
                      <a:r>
                        <a:rPr lang="en-US" dirty="0"/>
                        <a:t>Triaged as </a:t>
                      </a:r>
                      <a:r>
                        <a:rPr lang="en-US" dirty="0" err="1"/>
                        <a:t>intenti-onal</a:t>
                      </a:r>
                      <a:endParaRPr lang="en-US" dirty="0"/>
                    </a:p>
                  </a:txBody>
                  <a:tcPr/>
                </a:tc>
                <a:tc>
                  <a:txBody>
                    <a:bodyPr/>
                    <a:lstStyle/>
                    <a:p>
                      <a:pPr algn="r"/>
                      <a:r>
                        <a:rPr lang="en-US" dirty="0"/>
                        <a:t>File deleted</a:t>
                      </a:r>
                    </a:p>
                  </a:txBody>
                  <a:tcPr/>
                </a:tc>
                <a:tc>
                  <a:txBody>
                    <a:bodyPr/>
                    <a:lstStyle/>
                    <a:p>
                      <a:pPr algn="r"/>
                      <a:r>
                        <a:rPr lang="en-US" dirty="0" err="1"/>
                        <a:t>Suppres</a:t>
                      </a:r>
                      <a:r>
                        <a:rPr lang="en-US" dirty="0"/>
                        <a:t>-sed in code</a:t>
                      </a:r>
                    </a:p>
                  </a:txBody>
                  <a:tcPr/>
                </a:tc>
                <a:tc>
                  <a:txBody>
                    <a:bodyPr/>
                    <a:lstStyle/>
                    <a:p>
                      <a:pPr algn="r"/>
                      <a:r>
                        <a:rPr lang="en-US" dirty="0"/>
                        <a:t>Eliminated through </a:t>
                      </a:r>
                      <a:r>
                        <a:rPr lang="en-US" dirty="0" err="1"/>
                        <a:t>undeterm-ined</a:t>
                      </a:r>
                      <a:r>
                        <a:rPr lang="en-US" dirty="0"/>
                        <a:t> ways</a:t>
                      </a:r>
                    </a:p>
                  </a:txBody>
                  <a:tcPr/>
                </a:tc>
                <a:extLst>
                  <a:ext uri="{0D108BD9-81ED-4DB2-BD59-A6C34878D82A}">
                    <a16:rowId xmlns:a16="http://schemas.microsoft.com/office/drawing/2014/main" val="2854192297"/>
                  </a:ext>
                </a:extLst>
              </a:tr>
              <a:tr h="401021">
                <a:tc>
                  <a:txBody>
                    <a:bodyPr/>
                    <a:lstStyle/>
                    <a:p>
                      <a:r>
                        <a:rPr lang="en-US" dirty="0"/>
                        <a:t>Linux</a:t>
                      </a:r>
                    </a:p>
                  </a:txBody>
                  <a:tcPr/>
                </a:tc>
                <a:tc>
                  <a:txBody>
                    <a:bodyPr/>
                    <a:lstStyle/>
                    <a:p>
                      <a:pPr algn="r"/>
                      <a:r>
                        <a:rPr lang="en-US" dirty="0"/>
                        <a:t>17,133</a:t>
                      </a:r>
                    </a:p>
                  </a:txBody>
                  <a:tcPr/>
                </a:tc>
                <a:tc>
                  <a:txBody>
                    <a:bodyPr/>
                    <a:lstStyle/>
                    <a:p>
                      <a:pPr algn="r"/>
                      <a:r>
                        <a:rPr lang="en-US" dirty="0"/>
                        <a:t> 61.0%</a:t>
                      </a:r>
                    </a:p>
                  </a:txBody>
                  <a:tcPr/>
                </a:tc>
                <a:tc>
                  <a:txBody>
                    <a:bodyPr/>
                    <a:lstStyle/>
                    <a:p>
                      <a:pPr algn="r"/>
                      <a:r>
                        <a:rPr lang="en-US" dirty="0"/>
                        <a:t> 26.4%</a:t>
                      </a:r>
                    </a:p>
                  </a:txBody>
                  <a:tcPr/>
                </a:tc>
                <a:tc>
                  <a:txBody>
                    <a:bodyPr/>
                    <a:lstStyle/>
                    <a:p>
                      <a:pPr algn="r"/>
                      <a:r>
                        <a:rPr lang="en-US" dirty="0"/>
                        <a:t>4.3%</a:t>
                      </a:r>
                    </a:p>
                  </a:txBody>
                  <a:tcPr/>
                </a:tc>
                <a:tc>
                  <a:txBody>
                    <a:bodyPr/>
                    <a:lstStyle/>
                    <a:p>
                      <a:pPr algn="r"/>
                      <a:r>
                        <a:rPr lang="en-US" dirty="0"/>
                        <a:t>4.6%</a:t>
                      </a:r>
                    </a:p>
                  </a:txBody>
                  <a:tcPr/>
                </a:tc>
                <a:tc>
                  <a:txBody>
                    <a:bodyPr/>
                    <a:lstStyle/>
                    <a:p>
                      <a:pPr algn="r"/>
                      <a:r>
                        <a:rPr lang="en-US" dirty="0"/>
                        <a:t>2.0%</a:t>
                      </a:r>
                    </a:p>
                  </a:txBody>
                  <a:tcPr/>
                </a:tc>
                <a:tc>
                  <a:txBody>
                    <a:bodyPr/>
                    <a:lstStyle/>
                    <a:p>
                      <a:pPr algn="r"/>
                      <a:r>
                        <a:rPr lang="en-US" dirty="0"/>
                        <a:t>0.9%</a:t>
                      </a:r>
                    </a:p>
                  </a:txBody>
                  <a:tcPr/>
                </a:tc>
                <a:tc>
                  <a:txBody>
                    <a:bodyPr/>
                    <a:lstStyle/>
                    <a:p>
                      <a:pPr algn="r"/>
                      <a:r>
                        <a:rPr lang="en-US" dirty="0"/>
                        <a:t>22.8%</a:t>
                      </a:r>
                    </a:p>
                  </a:txBody>
                  <a:tcPr/>
                </a:tc>
                <a:extLst>
                  <a:ext uri="{0D108BD9-81ED-4DB2-BD59-A6C34878D82A}">
                    <a16:rowId xmlns:a16="http://schemas.microsoft.com/office/drawing/2014/main" val="1095410685"/>
                  </a:ext>
                </a:extLst>
              </a:tr>
              <a:tr h="401021">
                <a:tc>
                  <a:txBody>
                    <a:bodyPr/>
                    <a:lstStyle/>
                    <a:p>
                      <a:r>
                        <a:rPr lang="en-US" dirty="0"/>
                        <a:t>Firefox</a:t>
                      </a:r>
                    </a:p>
                  </a:txBody>
                  <a:tcPr/>
                </a:tc>
                <a:tc>
                  <a:txBody>
                    <a:bodyPr/>
                    <a:lstStyle/>
                    <a:p>
                      <a:pPr algn="r"/>
                      <a:r>
                        <a:rPr lang="en-US" dirty="0"/>
                        <a:t>12,945</a:t>
                      </a:r>
                    </a:p>
                  </a:txBody>
                  <a:tcPr/>
                </a:tc>
                <a:tc>
                  <a:txBody>
                    <a:bodyPr/>
                    <a:lstStyle/>
                    <a:p>
                      <a:pPr algn="r"/>
                      <a:r>
                        <a:rPr lang="en-US" dirty="0"/>
                        <a:t>50.9%</a:t>
                      </a:r>
                    </a:p>
                  </a:txBody>
                  <a:tcPr/>
                </a:tc>
                <a:tc>
                  <a:txBody>
                    <a:bodyPr/>
                    <a:lstStyle/>
                    <a:p>
                      <a:pPr algn="r"/>
                      <a:r>
                        <a:rPr lang="en-US" dirty="0"/>
                        <a:t>9.7%</a:t>
                      </a:r>
                    </a:p>
                  </a:txBody>
                  <a:tcPr/>
                </a:tc>
                <a:tc>
                  <a:txBody>
                    <a:bodyPr/>
                    <a:lstStyle/>
                    <a:p>
                      <a:pPr algn="r"/>
                      <a:r>
                        <a:rPr lang="en-US" dirty="0"/>
                        <a:t>7.4%</a:t>
                      </a:r>
                    </a:p>
                  </a:txBody>
                  <a:tcPr/>
                </a:tc>
                <a:tc>
                  <a:txBody>
                    <a:bodyPr/>
                    <a:lstStyle/>
                    <a:p>
                      <a:pPr algn="r"/>
                      <a:r>
                        <a:rPr lang="en-US" dirty="0"/>
                        <a:t>7.6%</a:t>
                      </a:r>
                    </a:p>
                  </a:txBody>
                  <a:tcPr/>
                </a:tc>
                <a:tc>
                  <a:txBody>
                    <a:bodyPr/>
                    <a:lstStyle/>
                    <a:p>
                      <a:pPr algn="r"/>
                      <a:r>
                        <a:rPr lang="en-US" dirty="0"/>
                        <a:t>1.7%</a:t>
                      </a:r>
                    </a:p>
                  </a:txBody>
                  <a:tcPr/>
                </a:tc>
                <a:tc>
                  <a:txBody>
                    <a:bodyPr/>
                    <a:lstStyle/>
                    <a:p>
                      <a:pPr algn="r"/>
                      <a:r>
                        <a:rPr lang="en-US" dirty="0"/>
                        <a:t>0.7%</a:t>
                      </a:r>
                    </a:p>
                  </a:txBody>
                  <a:tcPr/>
                </a:tc>
                <a:tc>
                  <a:txBody>
                    <a:bodyPr/>
                    <a:lstStyle/>
                    <a:p>
                      <a:pPr algn="r"/>
                      <a:r>
                        <a:rPr lang="en-US" dirty="0"/>
                        <a:t>23.8%</a:t>
                      </a:r>
                    </a:p>
                  </a:txBody>
                  <a:tcPr/>
                </a:tc>
                <a:extLst>
                  <a:ext uri="{0D108BD9-81ED-4DB2-BD59-A6C34878D82A}">
                    <a16:rowId xmlns:a16="http://schemas.microsoft.com/office/drawing/2014/main" val="3603797361"/>
                  </a:ext>
                </a:extLst>
              </a:tr>
              <a:tr h="401021">
                <a:tc>
                  <a:txBody>
                    <a:bodyPr/>
                    <a:lstStyle/>
                    <a:p>
                      <a:r>
                        <a:rPr lang="en-US" dirty="0"/>
                        <a:t>Samba</a:t>
                      </a:r>
                    </a:p>
                  </a:txBody>
                  <a:tcPr/>
                </a:tc>
                <a:tc>
                  <a:txBody>
                    <a:bodyPr/>
                    <a:lstStyle/>
                    <a:p>
                      <a:pPr algn="r"/>
                      <a:r>
                        <a:rPr lang="en-US" dirty="0"/>
                        <a:t>4,186</a:t>
                      </a:r>
                    </a:p>
                  </a:txBody>
                  <a:tcPr/>
                </a:tc>
                <a:tc>
                  <a:txBody>
                    <a:bodyPr/>
                    <a:lstStyle/>
                    <a:p>
                      <a:pPr algn="r"/>
                      <a:r>
                        <a:rPr lang="en-US" dirty="0"/>
                        <a:t>72.6%</a:t>
                      </a:r>
                    </a:p>
                  </a:txBody>
                  <a:tcPr/>
                </a:tc>
                <a:tc>
                  <a:txBody>
                    <a:bodyPr/>
                    <a:lstStyle/>
                    <a:p>
                      <a:pPr algn="r"/>
                      <a:r>
                        <a:rPr lang="en-US" dirty="0"/>
                        <a:t>21.6%</a:t>
                      </a:r>
                    </a:p>
                  </a:txBody>
                  <a:tcPr/>
                </a:tc>
                <a:tc>
                  <a:txBody>
                    <a:bodyPr/>
                    <a:lstStyle/>
                    <a:p>
                      <a:pPr algn="r"/>
                      <a:r>
                        <a:rPr lang="en-US" dirty="0"/>
                        <a:t>2.5%</a:t>
                      </a:r>
                    </a:p>
                  </a:txBody>
                  <a:tcPr/>
                </a:tc>
                <a:tc>
                  <a:txBody>
                    <a:bodyPr/>
                    <a:lstStyle/>
                    <a:p>
                      <a:pPr algn="r"/>
                      <a:r>
                        <a:rPr lang="en-US" dirty="0"/>
                        <a:t>1.7%</a:t>
                      </a:r>
                    </a:p>
                  </a:txBody>
                  <a:tcPr/>
                </a:tc>
                <a:tc>
                  <a:txBody>
                    <a:bodyPr/>
                    <a:lstStyle/>
                    <a:p>
                      <a:pPr algn="r"/>
                      <a:r>
                        <a:rPr lang="en-US" dirty="0"/>
                        <a:t>1.9%</a:t>
                      </a:r>
                    </a:p>
                  </a:txBody>
                  <a:tcPr/>
                </a:tc>
                <a:tc>
                  <a:txBody>
                    <a:bodyPr/>
                    <a:lstStyle/>
                    <a:p>
                      <a:pPr algn="r"/>
                      <a:r>
                        <a:rPr lang="en-US" dirty="0"/>
                        <a:t>0.1%</a:t>
                      </a:r>
                    </a:p>
                  </a:txBody>
                  <a:tcPr/>
                </a:tc>
                <a:tc>
                  <a:txBody>
                    <a:bodyPr/>
                    <a:lstStyle/>
                    <a:p>
                      <a:pPr algn="r"/>
                      <a:r>
                        <a:rPr lang="en-US" dirty="0"/>
                        <a:t>44.7%</a:t>
                      </a:r>
                    </a:p>
                  </a:txBody>
                  <a:tcPr/>
                </a:tc>
                <a:extLst>
                  <a:ext uri="{0D108BD9-81ED-4DB2-BD59-A6C34878D82A}">
                    <a16:rowId xmlns:a16="http://schemas.microsoft.com/office/drawing/2014/main" val="1434408850"/>
                  </a:ext>
                </a:extLst>
              </a:tr>
              <a:tr h="401021">
                <a:tc>
                  <a:txBody>
                    <a:bodyPr/>
                    <a:lstStyle/>
                    <a:p>
                      <a:r>
                        <a:rPr lang="en-US" dirty="0" err="1"/>
                        <a:t>Kodi</a:t>
                      </a:r>
                      <a:endParaRPr lang="en-US" dirty="0"/>
                    </a:p>
                  </a:txBody>
                  <a:tcPr/>
                </a:tc>
                <a:tc>
                  <a:txBody>
                    <a:bodyPr/>
                    <a:lstStyle/>
                    <a:p>
                      <a:pPr algn="r"/>
                      <a:r>
                        <a:rPr lang="en-US" dirty="0"/>
                        <a:t>2,325</a:t>
                      </a:r>
                    </a:p>
                  </a:txBody>
                  <a:tcPr/>
                </a:tc>
                <a:tc>
                  <a:txBody>
                    <a:bodyPr/>
                    <a:lstStyle/>
                    <a:p>
                      <a:pPr algn="r"/>
                      <a:r>
                        <a:rPr lang="en-US" dirty="0"/>
                        <a:t>50.2%</a:t>
                      </a:r>
                    </a:p>
                  </a:txBody>
                  <a:tcPr/>
                </a:tc>
                <a:tc>
                  <a:txBody>
                    <a:bodyPr/>
                    <a:lstStyle/>
                    <a:p>
                      <a:pPr algn="r"/>
                      <a:r>
                        <a:rPr lang="en-US" dirty="0"/>
                        <a:t>16.0%</a:t>
                      </a:r>
                    </a:p>
                  </a:txBody>
                  <a:tcPr/>
                </a:tc>
                <a:tc>
                  <a:txBody>
                    <a:bodyPr/>
                    <a:lstStyle/>
                    <a:p>
                      <a:pPr algn="r"/>
                      <a:r>
                        <a:rPr lang="en-US" dirty="0"/>
                        <a:t>3.6%</a:t>
                      </a:r>
                    </a:p>
                  </a:txBody>
                  <a:tcPr/>
                </a:tc>
                <a:tc>
                  <a:txBody>
                    <a:bodyPr/>
                    <a:lstStyle/>
                    <a:p>
                      <a:pPr algn="r"/>
                      <a:r>
                        <a:rPr lang="en-US" dirty="0"/>
                        <a:t>13.7%</a:t>
                      </a:r>
                    </a:p>
                  </a:txBody>
                  <a:tcPr/>
                </a:tc>
                <a:tc>
                  <a:txBody>
                    <a:bodyPr/>
                    <a:lstStyle/>
                    <a:p>
                      <a:pPr algn="r"/>
                      <a:r>
                        <a:rPr lang="en-US" dirty="0"/>
                        <a:t>4.1%</a:t>
                      </a:r>
                    </a:p>
                  </a:txBody>
                  <a:tcPr/>
                </a:tc>
                <a:tc>
                  <a:txBody>
                    <a:bodyPr/>
                    <a:lstStyle/>
                    <a:p>
                      <a:pPr algn="r"/>
                      <a:r>
                        <a:rPr lang="en-US" dirty="0"/>
                        <a:t>0.0%</a:t>
                      </a:r>
                    </a:p>
                  </a:txBody>
                  <a:tcPr/>
                </a:tc>
                <a:tc>
                  <a:txBody>
                    <a:bodyPr/>
                    <a:lstStyle/>
                    <a:p>
                      <a:pPr algn="r"/>
                      <a:r>
                        <a:rPr lang="en-US" dirty="0"/>
                        <a:t>12.8%</a:t>
                      </a:r>
                    </a:p>
                  </a:txBody>
                  <a:tcPr/>
                </a:tc>
                <a:extLst>
                  <a:ext uri="{0D108BD9-81ED-4DB2-BD59-A6C34878D82A}">
                    <a16:rowId xmlns:a16="http://schemas.microsoft.com/office/drawing/2014/main" val="1961227484"/>
                  </a:ext>
                </a:extLst>
              </a:tr>
              <a:tr h="401021">
                <a:tc>
                  <a:txBody>
                    <a:bodyPr/>
                    <a:lstStyle/>
                    <a:p>
                      <a:r>
                        <a:rPr lang="en-US" dirty="0" err="1"/>
                        <a:t>Ovirt</a:t>
                      </a:r>
                      <a:r>
                        <a:rPr lang="en-US" dirty="0"/>
                        <a:t>-engine</a:t>
                      </a:r>
                    </a:p>
                  </a:txBody>
                  <a:tcPr/>
                </a:tc>
                <a:tc>
                  <a:txBody>
                    <a:bodyPr/>
                    <a:lstStyle/>
                    <a:p>
                      <a:pPr algn="r"/>
                      <a:r>
                        <a:rPr lang="en-US" dirty="0"/>
                        <a:t>2,906</a:t>
                      </a:r>
                    </a:p>
                  </a:txBody>
                  <a:tcPr/>
                </a:tc>
                <a:tc>
                  <a:txBody>
                    <a:bodyPr/>
                    <a:lstStyle/>
                    <a:p>
                      <a:pPr algn="r"/>
                      <a:r>
                        <a:rPr lang="en-US" dirty="0"/>
                        <a:t>68.4%</a:t>
                      </a:r>
                    </a:p>
                  </a:txBody>
                  <a:tcPr/>
                </a:tc>
                <a:tc>
                  <a:txBody>
                    <a:bodyPr/>
                    <a:lstStyle/>
                    <a:p>
                      <a:pPr algn="r"/>
                      <a:r>
                        <a:rPr lang="en-US" dirty="0"/>
                        <a:t>3.7%</a:t>
                      </a:r>
                    </a:p>
                  </a:txBody>
                  <a:tcPr/>
                </a:tc>
                <a:tc>
                  <a:txBody>
                    <a:bodyPr/>
                    <a:lstStyle/>
                    <a:p>
                      <a:pPr algn="r"/>
                      <a:r>
                        <a:rPr lang="en-US" dirty="0"/>
                        <a:t>44.0%</a:t>
                      </a:r>
                    </a:p>
                  </a:txBody>
                  <a:tcPr/>
                </a:tc>
                <a:tc>
                  <a:txBody>
                    <a:bodyPr/>
                    <a:lstStyle/>
                    <a:p>
                      <a:pPr algn="r"/>
                      <a:r>
                        <a:rPr lang="en-US" dirty="0"/>
                        <a:t>7.0%</a:t>
                      </a:r>
                    </a:p>
                  </a:txBody>
                  <a:tcPr/>
                </a:tc>
                <a:tc>
                  <a:txBody>
                    <a:bodyPr/>
                    <a:lstStyle/>
                    <a:p>
                      <a:pPr algn="r"/>
                      <a:r>
                        <a:rPr lang="en-US" dirty="0"/>
                        <a:t>0.9%</a:t>
                      </a:r>
                    </a:p>
                  </a:txBody>
                  <a:tcPr/>
                </a:tc>
                <a:tc>
                  <a:txBody>
                    <a:bodyPr/>
                    <a:lstStyle/>
                    <a:p>
                      <a:pPr algn="r"/>
                      <a:r>
                        <a:rPr lang="en-US" dirty="0"/>
                        <a:t>0.3%</a:t>
                      </a:r>
                    </a:p>
                  </a:txBody>
                  <a:tcPr/>
                </a:tc>
                <a:tc>
                  <a:txBody>
                    <a:bodyPr/>
                    <a:lstStyle/>
                    <a:p>
                      <a:pPr algn="r"/>
                      <a:r>
                        <a:rPr lang="en-US" dirty="0"/>
                        <a:t>12.5%</a:t>
                      </a:r>
                    </a:p>
                  </a:txBody>
                  <a:tcPr/>
                </a:tc>
                <a:extLst>
                  <a:ext uri="{0D108BD9-81ED-4DB2-BD59-A6C34878D82A}">
                    <a16:rowId xmlns:a16="http://schemas.microsoft.com/office/drawing/2014/main" val="2768249217"/>
                  </a:ext>
                </a:extLst>
              </a:tr>
            </a:tbl>
          </a:graphicData>
        </a:graphic>
      </p:graphicFrame>
      <p:sp>
        <p:nvSpPr>
          <p:cNvPr id="4" name="Slide Number Placeholder 3">
            <a:extLst>
              <a:ext uri="{FF2B5EF4-FFF2-40B4-BE49-F238E27FC236}">
                <a16:creationId xmlns:a16="http://schemas.microsoft.com/office/drawing/2014/main" id="{253C1D31-A1B7-014E-BCFE-2533DAA686F9}"/>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sp>
        <p:nvSpPr>
          <p:cNvPr id="3" name="TextBox 2">
            <a:extLst>
              <a:ext uri="{FF2B5EF4-FFF2-40B4-BE49-F238E27FC236}">
                <a16:creationId xmlns:a16="http://schemas.microsoft.com/office/drawing/2014/main" id="{008DAA40-A2D2-3642-9F01-F5BBFFA4CF05}"/>
              </a:ext>
            </a:extLst>
          </p:cNvPr>
          <p:cNvSpPr txBox="1"/>
          <p:nvPr/>
        </p:nvSpPr>
        <p:spPr>
          <a:xfrm>
            <a:off x="1681619" y="5398036"/>
            <a:ext cx="586844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many unactionable alerts that were eliminated, </a:t>
            </a:r>
            <a:br>
              <a:rPr lang="en-US" sz="1600" dirty="0"/>
            </a:br>
            <a:r>
              <a:rPr lang="en-US" sz="1600" dirty="0"/>
              <a:t>we do not know how exactly they were eliminated</a:t>
            </a:r>
          </a:p>
          <a:p>
            <a:pPr marL="285750" indent="-285750">
              <a:buFont typeface="Arial" panose="020B0604020202020204" pitchFamily="34" charset="0"/>
              <a:buChar char="•"/>
            </a:pPr>
            <a:r>
              <a:rPr lang="en-US" sz="1600" dirty="0"/>
              <a:t>Recent alerts which are alive for less time than the median lifespan of the project, we do not classify them as either actionable or unactionable</a:t>
            </a:r>
          </a:p>
        </p:txBody>
      </p:sp>
    </p:spTree>
    <p:extLst>
      <p:ext uri="{BB962C8B-B14F-4D97-AF65-F5344CB8AC3E}">
        <p14:creationId xmlns:p14="http://schemas.microsoft.com/office/powerpoint/2010/main" val="3921877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230A-16E9-844C-B408-48423A898033}"/>
              </a:ext>
            </a:extLst>
          </p:cNvPr>
          <p:cNvSpPr>
            <a:spLocks noGrp="1"/>
          </p:cNvSpPr>
          <p:nvPr>
            <p:ph type="title"/>
          </p:nvPr>
        </p:nvSpPr>
        <p:spPr>
          <a:xfrm>
            <a:off x="457200" y="449176"/>
            <a:ext cx="8229600" cy="1068387"/>
          </a:xfrm>
        </p:spPr>
        <p:txBody>
          <a:bodyPr/>
          <a:lstStyle/>
          <a:p>
            <a:r>
              <a:rPr lang="en-US" dirty="0"/>
              <a:t>Findings: Lifespan (days)</a:t>
            </a:r>
          </a:p>
        </p:txBody>
      </p:sp>
      <p:graphicFrame>
        <p:nvGraphicFramePr>
          <p:cNvPr id="5" name="Content Placeholder 4">
            <a:extLst>
              <a:ext uri="{FF2B5EF4-FFF2-40B4-BE49-F238E27FC236}">
                <a16:creationId xmlns:a16="http://schemas.microsoft.com/office/drawing/2014/main" id="{BE613754-F616-A548-ADAE-6408EA39C701}"/>
              </a:ext>
            </a:extLst>
          </p:cNvPr>
          <p:cNvGraphicFramePr>
            <a:graphicFrameLocks noGrp="1"/>
          </p:cNvGraphicFramePr>
          <p:nvPr>
            <p:ph idx="1"/>
            <p:extLst>
              <p:ext uri="{D42A27DB-BD31-4B8C-83A1-F6EECF244321}">
                <p14:modId xmlns:p14="http://schemas.microsoft.com/office/powerpoint/2010/main" val="3964551235"/>
              </p:ext>
            </p:extLst>
          </p:nvPr>
        </p:nvGraphicFramePr>
        <p:xfrm>
          <a:off x="457200" y="2181860"/>
          <a:ext cx="8229600" cy="2494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673540341"/>
                    </a:ext>
                  </a:extLst>
                </a:gridCol>
                <a:gridCol w="2057400">
                  <a:extLst>
                    <a:ext uri="{9D8B030D-6E8A-4147-A177-3AD203B41FA5}">
                      <a16:colId xmlns:a16="http://schemas.microsoft.com/office/drawing/2014/main" val="444306989"/>
                    </a:ext>
                  </a:extLst>
                </a:gridCol>
                <a:gridCol w="2057400">
                  <a:extLst>
                    <a:ext uri="{9D8B030D-6E8A-4147-A177-3AD203B41FA5}">
                      <a16:colId xmlns:a16="http://schemas.microsoft.com/office/drawing/2014/main" val="693818974"/>
                    </a:ext>
                  </a:extLst>
                </a:gridCol>
                <a:gridCol w="2057400">
                  <a:extLst>
                    <a:ext uri="{9D8B030D-6E8A-4147-A177-3AD203B41FA5}">
                      <a16:colId xmlns:a16="http://schemas.microsoft.com/office/drawing/2014/main" val="4081085550"/>
                    </a:ext>
                  </a:extLst>
                </a:gridCol>
              </a:tblGrid>
              <a:tr h="370840">
                <a:tc>
                  <a:txBody>
                    <a:bodyPr/>
                    <a:lstStyle/>
                    <a:p>
                      <a:r>
                        <a:rPr lang="en-US" dirty="0"/>
                        <a:t>Project</a:t>
                      </a:r>
                    </a:p>
                  </a:txBody>
                  <a:tcPr/>
                </a:tc>
                <a:tc>
                  <a:txBody>
                    <a:bodyPr/>
                    <a:lstStyle/>
                    <a:p>
                      <a:pPr algn="r"/>
                      <a:r>
                        <a:rPr lang="en-US" dirty="0"/>
                        <a:t>Actionable Alerts</a:t>
                      </a:r>
                    </a:p>
                  </a:txBody>
                  <a:tcPr/>
                </a:tc>
                <a:tc>
                  <a:txBody>
                    <a:bodyPr/>
                    <a:lstStyle/>
                    <a:p>
                      <a:pPr algn="r"/>
                      <a:r>
                        <a:rPr lang="en-US" dirty="0"/>
                        <a:t>Alerts Marked </a:t>
                      </a:r>
                      <a:br>
                        <a:rPr lang="en-US" dirty="0"/>
                      </a:br>
                      <a:r>
                        <a:rPr lang="en-US" dirty="0"/>
                        <a:t>as Bug</a:t>
                      </a:r>
                    </a:p>
                  </a:txBody>
                  <a:tcPr/>
                </a:tc>
                <a:tc>
                  <a:txBody>
                    <a:bodyPr/>
                    <a:lstStyle/>
                    <a:p>
                      <a:pPr algn="r"/>
                      <a:r>
                        <a:rPr lang="en-US" dirty="0"/>
                        <a:t>Unactionable </a:t>
                      </a:r>
                      <a:br>
                        <a:rPr lang="en-US" dirty="0"/>
                      </a:br>
                      <a:r>
                        <a:rPr lang="en-US" dirty="0"/>
                        <a:t>Eliminated</a:t>
                      </a:r>
                    </a:p>
                  </a:txBody>
                  <a:tcPr/>
                </a:tc>
                <a:extLst>
                  <a:ext uri="{0D108BD9-81ED-4DB2-BD59-A6C34878D82A}">
                    <a16:rowId xmlns:a16="http://schemas.microsoft.com/office/drawing/2014/main" val="1968529628"/>
                  </a:ext>
                </a:extLst>
              </a:tr>
              <a:tr h="370840">
                <a:tc>
                  <a:txBody>
                    <a:bodyPr/>
                    <a:lstStyle/>
                    <a:p>
                      <a:r>
                        <a:rPr lang="en-US" dirty="0"/>
                        <a:t>Linux</a:t>
                      </a:r>
                    </a:p>
                  </a:txBody>
                  <a:tcPr/>
                </a:tc>
                <a:tc>
                  <a:txBody>
                    <a:bodyPr/>
                    <a:lstStyle/>
                    <a:p>
                      <a:pPr algn="r"/>
                      <a:r>
                        <a:rPr lang="en-US" dirty="0"/>
                        <a:t>245.0</a:t>
                      </a:r>
                    </a:p>
                  </a:txBody>
                  <a:tcPr/>
                </a:tc>
                <a:tc>
                  <a:txBody>
                    <a:bodyPr/>
                    <a:lstStyle/>
                    <a:p>
                      <a:pPr algn="r"/>
                      <a:r>
                        <a:rPr lang="en-US" dirty="0"/>
                        <a:t>184.0</a:t>
                      </a:r>
                    </a:p>
                  </a:txBody>
                  <a:tcPr/>
                </a:tc>
                <a:tc>
                  <a:txBody>
                    <a:bodyPr/>
                    <a:lstStyle/>
                    <a:p>
                      <a:pPr algn="r"/>
                      <a:r>
                        <a:rPr lang="en-US" dirty="0"/>
                        <a:t>231.0</a:t>
                      </a:r>
                    </a:p>
                  </a:txBody>
                  <a:tcPr/>
                </a:tc>
                <a:extLst>
                  <a:ext uri="{0D108BD9-81ED-4DB2-BD59-A6C34878D82A}">
                    <a16:rowId xmlns:a16="http://schemas.microsoft.com/office/drawing/2014/main" val="1093895626"/>
                  </a:ext>
                </a:extLst>
              </a:tr>
              <a:tr h="370840">
                <a:tc>
                  <a:txBody>
                    <a:bodyPr/>
                    <a:lstStyle/>
                    <a:p>
                      <a:r>
                        <a:rPr lang="en-US" dirty="0"/>
                        <a:t>Firefox</a:t>
                      </a:r>
                    </a:p>
                  </a:txBody>
                  <a:tcPr/>
                </a:tc>
                <a:tc>
                  <a:txBody>
                    <a:bodyPr/>
                    <a:lstStyle/>
                    <a:p>
                      <a:pPr algn="r"/>
                      <a:r>
                        <a:rPr lang="en-US" dirty="0"/>
                        <a:t>124.0</a:t>
                      </a:r>
                    </a:p>
                  </a:txBody>
                  <a:tcPr/>
                </a:tc>
                <a:tc>
                  <a:txBody>
                    <a:bodyPr/>
                    <a:lstStyle/>
                    <a:p>
                      <a:pPr algn="r"/>
                      <a:r>
                        <a:rPr lang="en-US" dirty="0"/>
                        <a:t>64.0</a:t>
                      </a:r>
                    </a:p>
                  </a:txBody>
                  <a:tcPr/>
                </a:tc>
                <a:tc>
                  <a:txBody>
                    <a:bodyPr/>
                    <a:lstStyle/>
                    <a:p>
                      <a:pPr algn="r"/>
                      <a:r>
                        <a:rPr lang="en-US" dirty="0"/>
                        <a:t>174.0</a:t>
                      </a:r>
                    </a:p>
                  </a:txBody>
                  <a:tcPr/>
                </a:tc>
                <a:extLst>
                  <a:ext uri="{0D108BD9-81ED-4DB2-BD59-A6C34878D82A}">
                    <a16:rowId xmlns:a16="http://schemas.microsoft.com/office/drawing/2014/main" val="1789398172"/>
                  </a:ext>
                </a:extLst>
              </a:tr>
              <a:tr h="370840">
                <a:tc>
                  <a:txBody>
                    <a:bodyPr/>
                    <a:lstStyle/>
                    <a:p>
                      <a:r>
                        <a:rPr lang="en-US" dirty="0"/>
                        <a:t>Samba</a:t>
                      </a:r>
                    </a:p>
                  </a:txBody>
                  <a:tcPr/>
                </a:tc>
                <a:tc>
                  <a:txBody>
                    <a:bodyPr/>
                    <a:lstStyle/>
                    <a:p>
                      <a:pPr algn="r"/>
                      <a:r>
                        <a:rPr lang="en-US" dirty="0"/>
                        <a:t>39.5</a:t>
                      </a:r>
                    </a:p>
                  </a:txBody>
                  <a:tcPr/>
                </a:tc>
                <a:tc>
                  <a:txBody>
                    <a:bodyPr/>
                    <a:lstStyle/>
                    <a:p>
                      <a:pPr algn="r"/>
                      <a:r>
                        <a:rPr lang="en-US" dirty="0"/>
                        <a:t>200.0</a:t>
                      </a:r>
                    </a:p>
                  </a:txBody>
                  <a:tcPr/>
                </a:tc>
                <a:tc>
                  <a:txBody>
                    <a:bodyPr/>
                    <a:lstStyle/>
                    <a:p>
                      <a:pPr algn="r"/>
                      <a:r>
                        <a:rPr lang="en-US" dirty="0"/>
                        <a:t>46.0</a:t>
                      </a:r>
                    </a:p>
                  </a:txBody>
                  <a:tcPr/>
                </a:tc>
                <a:extLst>
                  <a:ext uri="{0D108BD9-81ED-4DB2-BD59-A6C34878D82A}">
                    <a16:rowId xmlns:a16="http://schemas.microsoft.com/office/drawing/2014/main" val="183836411"/>
                  </a:ext>
                </a:extLst>
              </a:tr>
              <a:tr h="370840">
                <a:tc>
                  <a:txBody>
                    <a:bodyPr/>
                    <a:lstStyle/>
                    <a:p>
                      <a:r>
                        <a:rPr lang="en-US" dirty="0" err="1"/>
                        <a:t>Kodi</a:t>
                      </a:r>
                      <a:endParaRPr lang="en-US" dirty="0"/>
                    </a:p>
                  </a:txBody>
                  <a:tcPr/>
                </a:tc>
                <a:tc>
                  <a:txBody>
                    <a:bodyPr/>
                    <a:lstStyle/>
                    <a:p>
                      <a:pPr algn="r"/>
                      <a:r>
                        <a:rPr lang="en-US" dirty="0"/>
                        <a:t>36.0</a:t>
                      </a:r>
                    </a:p>
                  </a:txBody>
                  <a:tcPr/>
                </a:tc>
                <a:tc>
                  <a:txBody>
                    <a:bodyPr/>
                    <a:lstStyle/>
                    <a:p>
                      <a:pPr algn="r"/>
                      <a:r>
                        <a:rPr lang="en-US" dirty="0"/>
                        <a:t>2.0</a:t>
                      </a:r>
                    </a:p>
                  </a:txBody>
                  <a:tcPr/>
                </a:tc>
                <a:tc>
                  <a:txBody>
                    <a:bodyPr/>
                    <a:lstStyle/>
                    <a:p>
                      <a:pPr algn="r"/>
                      <a:r>
                        <a:rPr lang="en-US" dirty="0"/>
                        <a:t>56.0</a:t>
                      </a:r>
                    </a:p>
                  </a:txBody>
                  <a:tcPr/>
                </a:tc>
                <a:extLst>
                  <a:ext uri="{0D108BD9-81ED-4DB2-BD59-A6C34878D82A}">
                    <a16:rowId xmlns:a16="http://schemas.microsoft.com/office/drawing/2014/main" val="3154747324"/>
                  </a:ext>
                </a:extLst>
              </a:tr>
              <a:tr h="370840">
                <a:tc>
                  <a:txBody>
                    <a:bodyPr/>
                    <a:lstStyle/>
                    <a:p>
                      <a:r>
                        <a:rPr lang="en-US" dirty="0" err="1"/>
                        <a:t>Ovirt</a:t>
                      </a:r>
                      <a:r>
                        <a:rPr lang="en-US" dirty="0"/>
                        <a:t>-engine</a:t>
                      </a:r>
                    </a:p>
                  </a:txBody>
                  <a:tcPr/>
                </a:tc>
                <a:tc>
                  <a:txBody>
                    <a:bodyPr/>
                    <a:lstStyle/>
                    <a:p>
                      <a:pPr algn="r"/>
                      <a:r>
                        <a:rPr lang="en-US" dirty="0"/>
                        <a:t>96.0</a:t>
                      </a:r>
                    </a:p>
                  </a:txBody>
                  <a:tcPr/>
                </a:tc>
                <a:tc>
                  <a:txBody>
                    <a:bodyPr/>
                    <a:lstStyle/>
                    <a:p>
                      <a:pPr algn="r"/>
                      <a:r>
                        <a:rPr lang="en-US" dirty="0"/>
                        <a:t>43.0</a:t>
                      </a:r>
                    </a:p>
                  </a:txBody>
                  <a:tcPr/>
                </a:tc>
                <a:tc>
                  <a:txBody>
                    <a:bodyPr/>
                    <a:lstStyle/>
                    <a:p>
                      <a:pPr algn="r"/>
                      <a:r>
                        <a:rPr lang="en-US" dirty="0"/>
                        <a:t>152.0</a:t>
                      </a:r>
                    </a:p>
                  </a:txBody>
                  <a:tcPr/>
                </a:tc>
                <a:extLst>
                  <a:ext uri="{0D108BD9-81ED-4DB2-BD59-A6C34878D82A}">
                    <a16:rowId xmlns:a16="http://schemas.microsoft.com/office/drawing/2014/main" val="2834125742"/>
                  </a:ext>
                </a:extLst>
              </a:tr>
            </a:tbl>
          </a:graphicData>
        </a:graphic>
      </p:graphicFrame>
      <p:sp>
        <p:nvSpPr>
          <p:cNvPr id="4" name="Slide Number Placeholder 3">
            <a:extLst>
              <a:ext uri="{FF2B5EF4-FFF2-40B4-BE49-F238E27FC236}">
                <a16:creationId xmlns:a16="http://schemas.microsoft.com/office/drawing/2014/main" id="{6819AD3F-1BEF-7249-BAA5-C2530B8A2EAB}"/>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
        <p:nvSpPr>
          <p:cNvPr id="3" name="TextBox 2">
            <a:extLst>
              <a:ext uri="{FF2B5EF4-FFF2-40B4-BE49-F238E27FC236}">
                <a16:creationId xmlns:a16="http://schemas.microsoft.com/office/drawing/2014/main" id="{2675C80D-8E98-5748-A364-5615037D3307}"/>
              </a:ext>
            </a:extLst>
          </p:cNvPr>
          <p:cNvSpPr txBox="1"/>
          <p:nvPr/>
        </p:nvSpPr>
        <p:spPr>
          <a:xfrm>
            <a:off x="1448873" y="5017271"/>
            <a:ext cx="6246253" cy="646331"/>
          </a:xfrm>
          <a:prstGeom prst="rect">
            <a:avLst/>
          </a:prstGeom>
          <a:noFill/>
        </p:spPr>
        <p:txBody>
          <a:bodyPr wrap="square" rtlCol="0">
            <a:spAutoFit/>
          </a:bodyPr>
          <a:lstStyle/>
          <a:p>
            <a:pPr algn="ctr"/>
            <a:r>
              <a:rPr lang="en-US" dirty="0"/>
              <a:t>For Linux, Firefox, and </a:t>
            </a:r>
            <a:r>
              <a:rPr lang="en-US" dirty="0" err="1"/>
              <a:t>Kodi</a:t>
            </a:r>
            <a:r>
              <a:rPr lang="en-US" dirty="0"/>
              <a:t>, alerts marked as bug get fixed </a:t>
            </a:r>
            <a:r>
              <a:rPr lang="en-US" i="1" dirty="0"/>
              <a:t>significantly</a:t>
            </a:r>
            <a:r>
              <a:rPr lang="en-US" dirty="0"/>
              <a:t> faster than other alerts</a:t>
            </a:r>
          </a:p>
        </p:txBody>
      </p:sp>
      <p:sp>
        <p:nvSpPr>
          <p:cNvPr id="6" name="Rectangle 5">
            <a:extLst>
              <a:ext uri="{FF2B5EF4-FFF2-40B4-BE49-F238E27FC236}">
                <a16:creationId xmlns:a16="http://schemas.microsoft.com/office/drawing/2014/main" id="{F473826B-39D8-A142-A91B-F13D8C585026}"/>
              </a:ext>
            </a:extLst>
          </p:cNvPr>
          <p:cNvSpPr/>
          <p:nvPr/>
        </p:nvSpPr>
        <p:spPr>
          <a:xfrm>
            <a:off x="2521131" y="2090057"/>
            <a:ext cx="2050869" cy="2704012"/>
          </a:xfrm>
          <a:prstGeom prst="rect">
            <a:avLst/>
          </a:prstGeom>
          <a:noFill/>
          <a:ln w="2857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148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156F-912E-7343-94C1-C09952288876}"/>
              </a:ext>
            </a:extLst>
          </p:cNvPr>
          <p:cNvSpPr>
            <a:spLocks noGrp="1"/>
          </p:cNvSpPr>
          <p:nvPr>
            <p:ph type="title"/>
          </p:nvPr>
        </p:nvSpPr>
        <p:spPr>
          <a:xfrm>
            <a:off x="385355" y="246889"/>
            <a:ext cx="8229600" cy="1068387"/>
          </a:xfrm>
        </p:spPr>
        <p:txBody>
          <a:bodyPr/>
          <a:lstStyle/>
          <a:p>
            <a:r>
              <a:rPr lang="en-US" dirty="0"/>
              <a:t>Findings: Fix complexity</a:t>
            </a:r>
          </a:p>
        </p:txBody>
      </p:sp>
      <p:graphicFrame>
        <p:nvGraphicFramePr>
          <p:cNvPr id="5" name="Content Placeholder 4">
            <a:extLst>
              <a:ext uri="{FF2B5EF4-FFF2-40B4-BE49-F238E27FC236}">
                <a16:creationId xmlns:a16="http://schemas.microsoft.com/office/drawing/2014/main" id="{4B673B2A-7575-B244-B927-0704BFCCF361}"/>
              </a:ext>
            </a:extLst>
          </p:cNvPr>
          <p:cNvGraphicFramePr>
            <a:graphicFrameLocks noGrp="1"/>
          </p:cNvGraphicFramePr>
          <p:nvPr>
            <p:ph idx="1"/>
            <p:extLst>
              <p:ext uri="{D42A27DB-BD31-4B8C-83A1-F6EECF244321}">
                <p14:modId xmlns:p14="http://schemas.microsoft.com/office/powerpoint/2010/main" val="304812007"/>
              </p:ext>
            </p:extLst>
          </p:nvPr>
        </p:nvGraphicFramePr>
        <p:xfrm>
          <a:off x="529045" y="1204912"/>
          <a:ext cx="8085910" cy="5334000"/>
        </p:xfrm>
        <a:graphic>
          <a:graphicData uri="http://schemas.openxmlformats.org/drawingml/2006/table">
            <a:tbl>
              <a:tblPr firstRow="1" bandRow="1">
                <a:tableStyleId>{5C22544A-7EE6-4342-B048-85BDC9FD1C3A}</a:tableStyleId>
              </a:tblPr>
              <a:tblGrid>
                <a:gridCol w="1155130">
                  <a:extLst>
                    <a:ext uri="{9D8B030D-6E8A-4147-A177-3AD203B41FA5}">
                      <a16:colId xmlns:a16="http://schemas.microsoft.com/office/drawing/2014/main" val="1424211514"/>
                    </a:ext>
                  </a:extLst>
                </a:gridCol>
                <a:gridCol w="1155130">
                  <a:extLst>
                    <a:ext uri="{9D8B030D-6E8A-4147-A177-3AD203B41FA5}">
                      <a16:colId xmlns:a16="http://schemas.microsoft.com/office/drawing/2014/main" val="2457715252"/>
                    </a:ext>
                  </a:extLst>
                </a:gridCol>
                <a:gridCol w="1155130">
                  <a:extLst>
                    <a:ext uri="{9D8B030D-6E8A-4147-A177-3AD203B41FA5}">
                      <a16:colId xmlns:a16="http://schemas.microsoft.com/office/drawing/2014/main" val="3439828589"/>
                    </a:ext>
                  </a:extLst>
                </a:gridCol>
                <a:gridCol w="1155130">
                  <a:extLst>
                    <a:ext uri="{9D8B030D-6E8A-4147-A177-3AD203B41FA5}">
                      <a16:colId xmlns:a16="http://schemas.microsoft.com/office/drawing/2014/main" val="2116456678"/>
                    </a:ext>
                  </a:extLst>
                </a:gridCol>
                <a:gridCol w="1155130">
                  <a:extLst>
                    <a:ext uri="{9D8B030D-6E8A-4147-A177-3AD203B41FA5}">
                      <a16:colId xmlns:a16="http://schemas.microsoft.com/office/drawing/2014/main" val="712616354"/>
                    </a:ext>
                  </a:extLst>
                </a:gridCol>
                <a:gridCol w="1155130">
                  <a:extLst>
                    <a:ext uri="{9D8B030D-6E8A-4147-A177-3AD203B41FA5}">
                      <a16:colId xmlns:a16="http://schemas.microsoft.com/office/drawing/2014/main" val="859521202"/>
                    </a:ext>
                  </a:extLst>
                </a:gridCol>
                <a:gridCol w="1155130">
                  <a:extLst>
                    <a:ext uri="{9D8B030D-6E8A-4147-A177-3AD203B41FA5}">
                      <a16:colId xmlns:a16="http://schemas.microsoft.com/office/drawing/2014/main" val="864078723"/>
                    </a:ext>
                  </a:extLst>
                </a:gridCol>
              </a:tblGrid>
              <a:tr h="766626">
                <a:tc>
                  <a:txBody>
                    <a:bodyPr/>
                    <a:lstStyle/>
                    <a:p>
                      <a:r>
                        <a:rPr lang="en-US" sz="1600" dirty="0"/>
                        <a:t>Project</a:t>
                      </a:r>
                    </a:p>
                  </a:txBody>
                  <a:tcPr/>
                </a:tc>
                <a:tc>
                  <a:txBody>
                    <a:bodyPr/>
                    <a:lstStyle/>
                    <a:p>
                      <a:pPr algn="r"/>
                      <a:r>
                        <a:rPr lang="en-US" sz="1600" dirty="0"/>
                        <a:t>Fix commit tracked</a:t>
                      </a:r>
                    </a:p>
                  </a:txBody>
                  <a:tcPr/>
                </a:tc>
                <a:tc>
                  <a:txBody>
                    <a:bodyPr/>
                    <a:lstStyle/>
                    <a:p>
                      <a:pPr algn="r"/>
                      <a:r>
                        <a:rPr lang="en-US" sz="1600" dirty="0"/>
                        <a:t>Affected Files</a:t>
                      </a:r>
                    </a:p>
                  </a:txBody>
                  <a:tcPr/>
                </a:tc>
                <a:tc>
                  <a:txBody>
                    <a:bodyPr/>
                    <a:lstStyle/>
                    <a:p>
                      <a:pPr algn="r"/>
                      <a:r>
                        <a:rPr lang="en-US" sz="1600" dirty="0"/>
                        <a:t>Net LOC change</a:t>
                      </a:r>
                    </a:p>
                  </a:txBody>
                  <a:tcPr/>
                </a:tc>
                <a:tc>
                  <a:txBody>
                    <a:bodyPr/>
                    <a:lstStyle/>
                    <a:p>
                      <a:pPr algn="r"/>
                      <a:r>
                        <a:rPr lang="en-US" sz="1600" dirty="0"/>
                        <a:t>Net logical change</a:t>
                      </a:r>
                    </a:p>
                  </a:txBody>
                  <a:tcPr/>
                </a:tc>
                <a:tc>
                  <a:txBody>
                    <a:bodyPr/>
                    <a:lstStyle/>
                    <a:p>
                      <a:pPr algn="r"/>
                      <a:r>
                        <a:rPr lang="en-US" sz="1600" dirty="0"/>
                        <a:t>In-file LOC change</a:t>
                      </a:r>
                    </a:p>
                  </a:txBody>
                  <a:tcPr/>
                </a:tc>
                <a:tc>
                  <a:txBody>
                    <a:bodyPr/>
                    <a:lstStyle/>
                    <a:p>
                      <a:pPr algn="r"/>
                      <a:r>
                        <a:rPr lang="en-US" sz="1600" dirty="0"/>
                        <a:t>In-file logical change</a:t>
                      </a:r>
                    </a:p>
                  </a:txBody>
                  <a:tcPr/>
                </a:tc>
                <a:extLst>
                  <a:ext uri="{0D108BD9-81ED-4DB2-BD59-A6C34878D82A}">
                    <a16:rowId xmlns:a16="http://schemas.microsoft.com/office/drawing/2014/main" val="1832468173"/>
                  </a:ext>
                </a:extLst>
              </a:tr>
              <a:tr h="312329">
                <a:tc gridSpan="7">
                  <a:txBody>
                    <a:bodyPr/>
                    <a:lstStyle/>
                    <a:p>
                      <a:pPr algn="l"/>
                      <a:r>
                        <a:rPr lang="en-US" sz="1600" b="1" dirty="0"/>
                        <a:t>All Alerts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188200215"/>
                  </a:ext>
                </a:extLst>
              </a:tr>
              <a:tr h="312329">
                <a:tc>
                  <a:txBody>
                    <a:bodyPr/>
                    <a:lstStyle/>
                    <a:p>
                      <a:r>
                        <a:rPr lang="en-US" sz="1600" dirty="0"/>
                        <a:t>Linux</a:t>
                      </a:r>
                    </a:p>
                  </a:txBody>
                  <a:tcPr/>
                </a:tc>
                <a:tc>
                  <a:txBody>
                    <a:bodyPr/>
                    <a:lstStyle/>
                    <a:p>
                      <a:pPr algn="r"/>
                      <a:r>
                        <a:rPr lang="en-US" sz="1600" dirty="0"/>
                        <a:t>2299</a:t>
                      </a:r>
                    </a:p>
                  </a:txBody>
                  <a:tcPr/>
                </a:tc>
                <a:tc>
                  <a:txBody>
                    <a:bodyPr/>
                    <a:lstStyle/>
                    <a:p>
                      <a:pPr algn="r"/>
                      <a:r>
                        <a:rPr lang="en-US" sz="1600" dirty="0"/>
                        <a:t>1.0</a:t>
                      </a:r>
                    </a:p>
                  </a:txBody>
                  <a:tcPr/>
                </a:tc>
                <a:tc>
                  <a:txBody>
                    <a:bodyPr/>
                    <a:lstStyle/>
                    <a:p>
                      <a:pPr algn="r"/>
                      <a:r>
                        <a:rPr lang="en-US" sz="1600" dirty="0"/>
                        <a:t>4.0</a:t>
                      </a:r>
                    </a:p>
                  </a:txBody>
                  <a:tcPr/>
                </a:tc>
                <a:tc>
                  <a:txBody>
                    <a:bodyPr/>
                    <a:lstStyle/>
                    <a:p>
                      <a:pPr algn="r"/>
                      <a:r>
                        <a:rPr lang="en-US" sz="1600" dirty="0"/>
                        <a:t>1.5</a:t>
                      </a:r>
                    </a:p>
                  </a:txBody>
                  <a:tcPr/>
                </a:tc>
                <a:tc>
                  <a:txBody>
                    <a:bodyPr/>
                    <a:lstStyle/>
                    <a:p>
                      <a:pPr algn="r"/>
                      <a:r>
                        <a:rPr lang="en-US" sz="1600" dirty="0"/>
                        <a:t>3.0</a:t>
                      </a:r>
                    </a:p>
                  </a:txBody>
                  <a:tcPr/>
                </a:tc>
                <a:tc>
                  <a:txBody>
                    <a:bodyPr/>
                    <a:lstStyle/>
                    <a:p>
                      <a:pPr algn="r"/>
                      <a:r>
                        <a:rPr lang="en-US" sz="1600" dirty="0"/>
                        <a:t>1.0</a:t>
                      </a:r>
                    </a:p>
                  </a:txBody>
                  <a:tcPr/>
                </a:tc>
                <a:extLst>
                  <a:ext uri="{0D108BD9-81ED-4DB2-BD59-A6C34878D82A}">
                    <a16:rowId xmlns:a16="http://schemas.microsoft.com/office/drawing/2014/main" val="4059971497"/>
                  </a:ext>
                </a:extLst>
              </a:tr>
              <a:tr h="312329">
                <a:tc>
                  <a:txBody>
                    <a:bodyPr/>
                    <a:lstStyle/>
                    <a:p>
                      <a:r>
                        <a:rPr lang="en-US" sz="1600" dirty="0"/>
                        <a:t>Firefox</a:t>
                      </a:r>
                    </a:p>
                  </a:txBody>
                  <a:tcPr/>
                </a:tc>
                <a:tc>
                  <a:txBody>
                    <a:bodyPr/>
                    <a:lstStyle/>
                    <a:p>
                      <a:pPr algn="r"/>
                      <a:r>
                        <a:rPr lang="en-US" sz="1600" dirty="0"/>
                        <a:t>1835</a:t>
                      </a:r>
                    </a:p>
                  </a:txBody>
                  <a:tcPr/>
                </a:tc>
                <a:tc>
                  <a:txBody>
                    <a:bodyPr/>
                    <a:lstStyle/>
                    <a:p>
                      <a:pPr algn="r"/>
                      <a:r>
                        <a:rPr lang="en-US" sz="1600" dirty="0"/>
                        <a:t>3.0</a:t>
                      </a:r>
                    </a:p>
                  </a:txBody>
                  <a:tcPr/>
                </a:tc>
                <a:tc>
                  <a:txBody>
                    <a:bodyPr/>
                    <a:lstStyle/>
                    <a:p>
                      <a:pPr algn="r"/>
                      <a:r>
                        <a:rPr lang="en-US" sz="1600" dirty="0"/>
                        <a:t>40.7</a:t>
                      </a:r>
                    </a:p>
                  </a:txBody>
                  <a:tcPr/>
                </a:tc>
                <a:tc>
                  <a:txBody>
                    <a:bodyPr/>
                    <a:lstStyle/>
                    <a:p>
                      <a:pPr algn="r"/>
                      <a:r>
                        <a:rPr lang="en-US" sz="1600" dirty="0"/>
                        <a:t>11.0</a:t>
                      </a:r>
                    </a:p>
                  </a:txBody>
                  <a:tcPr/>
                </a:tc>
                <a:tc>
                  <a:txBody>
                    <a:bodyPr/>
                    <a:lstStyle/>
                    <a:p>
                      <a:pPr algn="r"/>
                      <a:r>
                        <a:rPr lang="en-US" sz="1600" dirty="0"/>
                        <a:t>5.0</a:t>
                      </a:r>
                    </a:p>
                  </a:txBody>
                  <a:tcPr/>
                </a:tc>
                <a:tc>
                  <a:txBody>
                    <a:bodyPr/>
                    <a:lstStyle/>
                    <a:p>
                      <a:pPr algn="r"/>
                      <a:r>
                        <a:rPr lang="en-US" sz="1600" dirty="0"/>
                        <a:t>1.7</a:t>
                      </a:r>
                    </a:p>
                  </a:txBody>
                  <a:tcPr/>
                </a:tc>
                <a:extLst>
                  <a:ext uri="{0D108BD9-81ED-4DB2-BD59-A6C34878D82A}">
                    <a16:rowId xmlns:a16="http://schemas.microsoft.com/office/drawing/2014/main" val="763690697"/>
                  </a:ext>
                </a:extLst>
              </a:tr>
              <a:tr h="312329">
                <a:tc>
                  <a:txBody>
                    <a:bodyPr/>
                    <a:lstStyle/>
                    <a:p>
                      <a:r>
                        <a:rPr lang="en-US" sz="1600" dirty="0"/>
                        <a:t>Samba</a:t>
                      </a:r>
                    </a:p>
                  </a:txBody>
                  <a:tcPr/>
                </a:tc>
                <a:tc>
                  <a:txBody>
                    <a:bodyPr/>
                    <a:lstStyle/>
                    <a:p>
                      <a:pPr algn="r"/>
                      <a:r>
                        <a:rPr lang="en-US" sz="1600" dirty="0"/>
                        <a:t>639</a:t>
                      </a:r>
                    </a:p>
                  </a:txBody>
                  <a:tcPr/>
                </a:tc>
                <a:tc>
                  <a:txBody>
                    <a:bodyPr/>
                    <a:lstStyle/>
                    <a:p>
                      <a:pPr algn="r"/>
                      <a:r>
                        <a:rPr lang="en-US" sz="1600" dirty="0"/>
                        <a:t>1.0</a:t>
                      </a:r>
                    </a:p>
                  </a:txBody>
                  <a:tcPr/>
                </a:tc>
                <a:tc>
                  <a:txBody>
                    <a:bodyPr/>
                    <a:lstStyle/>
                    <a:p>
                      <a:pPr algn="r"/>
                      <a:r>
                        <a:rPr lang="en-US" sz="1600" dirty="0"/>
                        <a:t>3.0</a:t>
                      </a:r>
                    </a:p>
                  </a:txBody>
                  <a:tcPr/>
                </a:tc>
                <a:tc>
                  <a:txBody>
                    <a:bodyPr/>
                    <a:lstStyle/>
                    <a:p>
                      <a:pPr algn="r"/>
                      <a:r>
                        <a:rPr lang="en-US" sz="1600" dirty="0"/>
                        <a:t>1.0</a:t>
                      </a:r>
                    </a:p>
                  </a:txBody>
                  <a:tcPr/>
                </a:tc>
                <a:tc>
                  <a:txBody>
                    <a:bodyPr/>
                    <a:lstStyle/>
                    <a:p>
                      <a:pPr algn="r"/>
                      <a:r>
                        <a:rPr lang="en-US" sz="1600" dirty="0"/>
                        <a:t>2.0</a:t>
                      </a:r>
                    </a:p>
                  </a:txBody>
                  <a:tcPr/>
                </a:tc>
                <a:tc>
                  <a:txBody>
                    <a:bodyPr/>
                    <a:lstStyle/>
                    <a:p>
                      <a:pPr algn="r"/>
                      <a:r>
                        <a:rPr lang="en-US" sz="1600" dirty="0"/>
                        <a:t>1.0</a:t>
                      </a:r>
                    </a:p>
                  </a:txBody>
                  <a:tcPr/>
                </a:tc>
                <a:extLst>
                  <a:ext uri="{0D108BD9-81ED-4DB2-BD59-A6C34878D82A}">
                    <a16:rowId xmlns:a16="http://schemas.microsoft.com/office/drawing/2014/main" val="2874747302"/>
                  </a:ext>
                </a:extLst>
              </a:tr>
              <a:tr h="312329">
                <a:tc>
                  <a:txBody>
                    <a:bodyPr/>
                    <a:lstStyle/>
                    <a:p>
                      <a:r>
                        <a:rPr lang="en-US" sz="1600" dirty="0" err="1"/>
                        <a:t>Kodi</a:t>
                      </a:r>
                      <a:endParaRPr lang="en-US" sz="1600" dirty="0"/>
                    </a:p>
                  </a:txBody>
                  <a:tcPr/>
                </a:tc>
                <a:tc>
                  <a:txBody>
                    <a:bodyPr/>
                    <a:lstStyle/>
                    <a:p>
                      <a:pPr algn="r"/>
                      <a:r>
                        <a:rPr lang="en-US" sz="1600" dirty="0"/>
                        <a:t>469</a:t>
                      </a:r>
                    </a:p>
                  </a:txBody>
                  <a:tcPr/>
                </a:tc>
                <a:tc>
                  <a:txBody>
                    <a:bodyPr/>
                    <a:lstStyle/>
                    <a:p>
                      <a:pPr algn="r"/>
                      <a:r>
                        <a:rPr lang="en-US" sz="1600" dirty="0"/>
                        <a:t>1.0</a:t>
                      </a:r>
                    </a:p>
                  </a:txBody>
                  <a:tcPr/>
                </a:tc>
                <a:tc>
                  <a:txBody>
                    <a:bodyPr/>
                    <a:lstStyle/>
                    <a:p>
                      <a:pPr algn="r"/>
                      <a:r>
                        <a:rPr lang="en-US" sz="1600" dirty="0"/>
                        <a:t>6.2</a:t>
                      </a:r>
                    </a:p>
                  </a:txBody>
                  <a:tcPr/>
                </a:tc>
                <a:tc>
                  <a:txBody>
                    <a:bodyPr/>
                    <a:lstStyle/>
                    <a:p>
                      <a:pPr algn="r"/>
                      <a:r>
                        <a:rPr lang="en-US" sz="1600" dirty="0"/>
                        <a:t>2.0</a:t>
                      </a:r>
                    </a:p>
                  </a:txBody>
                  <a:tcPr/>
                </a:tc>
                <a:tc>
                  <a:txBody>
                    <a:bodyPr/>
                    <a:lstStyle/>
                    <a:p>
                      <a:pPr algn="r"/>
                      <a:r>
                        <a:rPr lang="en-US" sz="1600" dirty="0"/>
                        <a:t>4.0</a:t>
                      </a:r>
                    </a:p>
                  </a:txBody>
                  <a:tcPr/>
                </a:tc>
                <a:tc>
                  <a:txBody>
                    <a:bodyPr/>
                    <a:lstStyle/>
                    <a:p>
                      <a:pPr algn="r"/>
                      <a:r>
                        <a:rPr lang="en-US" sz="1600" dirty="0"/>
                        <a:t>1.0</a:t>
                      </a:r>
                    </a:p>
                  </a:txBody>
                  <a:tcPr/>
                </a:tc>
                <a:extLst>
                  <a:ext uri="{0D108BD9-81ED-4DB2-BD59-A6C34878D82A}">
                    <a16:rowId xmlns:a16="http://schemas.microsoft.com/office/drawing/2014/main" val="1445805781"/>
                  </a:ext>
                </a:extLst>
              </a:tr>
              <a:tr h="539478">
                <a:tc>
                  <a:txBody>
                    <a:bodyPr/>
                    <a:lstStyle/>
                    <a:p>
                      <a:r>
                        <a:rPr lang="en-US" sz="1600" dirty="0" err="1"/>
                        <a:t>Ovirt</a:t>
                      </a:r>
                      <a:r>
                        <a:rPr lang="en-US" sz="1600" dirty="0"/>
                        <a:t>-engine</a:t>
                      </a:r>
                    </a:p>
                  </a:txBody>
                  <a:tcPr/>
                </a:tc>
                <a:tc>
                  <a:txBody>
                    <a:bodyPr/>
                    <a:lstStyle/>
                    <a:p>
                      <a:pPr algn="r"/>
                      <a:r>
                        <a:rPr lang="en-US" sz="1600" dirty="0"/>
                        <a:t>666</a:t>
                      </a:r>
                    </a:p>
                  </a:txBody>
                  <a:tcPr/>
                </a:tc>
                <a:tc>
                  <a:txBody>
                    <a:bodyPr/>
                    <a:lstStyle/>
                    <a:p>
                      <a:pPr algn="r"/>
                      <a:r>
                        <a:rPr lang="en-US" sz="1600" dirty="0"/>
                        <a:t>1.5</a:t>
                      </a:r>
                    </a:p>
                  </a:txBody>
                  <a:tcPr/>
                </a:tc>
                <a:tc>
                  <a:txBody>
                    <a:bodyPr/>
                    <a:lstStyle/>
                    <a:p>
                      <a:pPr algn="r"/>
                      <a:r>
                        <a:rPr lang="en-US" sz="1600" dirty="0"/>
                        <a:t>24.9</a:t>
                      </a:r>
                    </a:p>
                  </a:txBody>
                  <a:tcPr/>
                </a:tc>
                <a:tc>
                  <a:txBody>
                    <a:bodyPr/>
                    <a:lstStyle/>
                    <a:p>
                      <a:pPr algn="r"/>
                      <a:r>
                        <a:rPr lang="en-US" sz="1600" dirty="0"/>
                        <a:t>5.5</a:t>
                      </a:r>
                    </a:p>
                  </a:txBody>
                  <a:tcPr/>
                </a:tc>
                <a:tc>
                  <a:txBody>
                    <a:bodyPr/>
                    <a:lstStyle/>
                    <a:p>
                      <a:pPr algn="r"/>
                      <a:r>
                        <a:rPr lang="en-US" sz="1600" dirty="0"/>
                        <a:t>7.0</a:t>
                      </a:r>
                    </a:p>
                  </a:txBody>
                  <a:tcPr/>
                </a:tc>
                <a:tc>
                  <a:txBody>
                    <a:bodyPr/>
                    <a:lstStyle/>
                    <a:p>
                      <a:pPr algn="r"/>
                      <a:r>
                        <a:rPr lang="en-US" sz="1600" dirty="0"/>
                        <a:t>2.0</a:t>
                      </a:r>
                    </a:p>
                  </a:txBody>
                  <a:tcPr/>
                </a:tc>
                <a:extLst>
                  <a:ext uri="{0D108BD9-81ED-4DB2-BD59-A6C34878D82A}">
                    <a16:rowId xmlns:a16="http://schemas.microsoft.com/office/drawing/2014/main" val="3108946278"/>
                  </a:ext>
                </a:extLst>
              </a:tr>
              <a:tr h="312329">
                <a:tc gridSpan="7">
                  <a:txBody>
                    <a:bodyPr/>
                    <a:lstStyle/>
                    <a:p>
                      <a:pPr algn="l"/>
                      <a:r>
                        <a:rPr lang="en-US" sz="1600" b="1" dirty="0"/>
                        <a:t>Alerts Marked as Bug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908838876"/>
                  </a:ext>
                </a:extLst>
              </a:tr>
              <a:tr h="312329">
                <a:tc>
                  <a:txBody>
                    <a:bodyPr/>
                    <a:lstStyle/>
                    <a:p>
                      <a:r>
                        <a:rPr lang="en-US" sz="1600" dirty="0"/>
                        <a:t>Linux</a:t>
                      </a:r>
                    </a:p>
                  </a:txBody>
                  <a:tcPr/>
                </a:tc>
                <a:tc>
                  <a:txBody>
                    <a:bodyPr/>
                    <a:lstStyle/>
                    <a:p>
                      <a:pPr algn="r"/>
                      <a:r>
                        <a:rPr lang="en-US" sz="1600" dirty="0"/>
                        <a:t>294</a:t>
                      </a:r>
                    </a:p>
                  </a:txBody>
                  <a:tcPr/>
                </a:tc>
                <a:tc>
                  <a:txBody>
                    <a:bodyPr/>
                    <a:lstStyle/>
                    <a:p>
                      <a:pPr algn="r"/>
                      <a:r>
                        <a:rPr lang="en-US" sz="1600" dirty="0"/>
                        <a:t>1.0</a:t>
                      </a:r>
                    </a:p>
                  </a:txBody>
                  <a:tcPr/>
                </a:tc>
                <a:tc>
                  <a:txBody>
                    <a:bodyPr/>
                    <a:lstStyle/>
                    <a:p>
                      <a:pPr algn="r"/>
                      <a:r>
                        <a:rPr lang="en-US" sz="1600" dirty="0"/>
                        <a:t>2.0</a:t>
                      </a:r>
                    </a:p>
                  </a:txBody>
                  <a:tcPr/>
                </a:tc>
                <a:tc>
                  <a:txBody>
                    <a:bodyPr/>
                    <a:lstStyle/>
                    <a:p>
                      <a:pPr algn="r"/>
                      <a:r>
                        <a:rPr lang="en-US" sz="1600" dirty="0"/>
                        <a:t>1.0</a:t>
                      </a:r>
                    </a:p>
                  </a:txBody>
                  <a:tcPr/>
                </a:tc>
                <a:tc>
                  <a:txBody>
                    <a:bodyPr/>
                    <a:lstStyle/>
                    <a:p>
                      <a:pPr algn="r"/>
                      <a:r>
                        <a:rPr lang="en-US" sz="1600" dirty="0"/>
                        <a:t>2.0</a:t>
                      </a:r>
                    </a:p>
                  </a:txBody>
                  <a:tcPr/>
                </a:tc>
                <a:tc>
                  <a:txBody>
                    <a:bodyPr/>
                    <a:lstStyle/>
                    <a:p>
                      <a:pPr algn="r"/>
                      <a:r>
                        <a:rPr lang="en-US" sz="1600" dirty="0"/>
                        <a:t>1.0</a:t>
                      </a:r>
                    </a:p>
                  </a:txBody>
                  <a:tcPr/>
                </a:tc>
                <a:extLst>
                  <a:ext uri="{0D108BD9-81ED-4DB2-BD59-A6C34878D82A}">
                    <a16:rowId xmlns:a16="http://schemas.microsoft.com/office/drawing/2014/main" val="239145885"/>
                  </a:ext>
                </a:extLst>
              </a:tr>
              <a:tr h="312329">
                <a:tc>
                  <a:txBody>
                    <a:bodyPr/>
                    <a:lstStyle/>
                    <a:p>
                      <a:r>
                        <a:rPr lang="en-US" sz="1600" dirty="0"/>
                        <a:t>Firefox</a:t>
                      </a:r>
                    </a:p>
                  </a:txBody>
                  <a:tcPr/>
                </a:tc>
                <a:tc>
                  <a:txBody>
                    <a:bodyPr/>
                    <a:lstStyle/>
                    <a:p>
                      <a:pPr algn="r"/>
                      <a:r>
                        <a:rPr lang="en-US" sz="1600" dirty="0"/>
                        <a:t>345</a:t>
                      </a:r>
                    </a:p>
                  </a:txBody>
                  <a:tcPr/>
                </a:tc>
                <a:tc>
                  <a:txBody>
                    <a:bodyPr/>
                    <a:lstStyle/>
                    <a:p>
                      <a:pPr algn="r"/>
                      <a:r>
                        <a:rPr lang="en-US" sz="1600" dirty="0"/>
                        <a:t>1.0</a:t>
                      </a:r>
                    </a:p>
                  </a:txBody>
                  <a:tcPr/>
                </a:tc>
                <a:tc>
                  <a:txBody>
                    <a:bodyPr/>
                    <a:lstStyle/>
                    <a:p>
                      <a:pPr algn="r"/>
                      <a:r>
                        <a:rPr lang="en-US" sz="1600" dirty="0"/>
                        <a:t>9.5</a:t>
                      </a:r>
                    </a:p>
                  </a:txBody>
                  <a:tcPr/>
                </a:tc>
                <a:tc>
                  <a:txBody>
                    <a:bodyPr/>
                    <a:lstStyle/>
                    <a:p>
                      <a:pPr algn="r"/>
                      <a:r>
                        <a:rPr lang="en-US" sz="1600" dirty="0"/>
                        <a:t>3.0</a:t>
                      </a:r>
                    </a:p>
                  </a:txBody>
                  <a:tcPr/>
                </a:tc>
                <a:tc>
                  <a:txBody>
                    <a:bodyPr/>
                    <a:lstStyle/>
                    <a:p>
                      <a:pPr algn="r"/>
                      <a:r>
                        <a:rPr lang="en-US" sz="1600" dirty="0"/>
                        <a:t>4.0</a:t>
                      </a:r>
                    </a:p>
                  </a:txBody>
                  <a:tcPr/>
                </a:tc>
                <a:tc>
                  <a:txBody>
                    <a:bodyPr/>
                    <a:lstStyle/>
                    <a:p>
                      <a:pPr algn="r"/>
                      <a:r>
                        <a:rPr lang="en-US" sz="1600" dirty="0"/>
                        <a:t>1.5</a:t>
                      </a:r>
                    </a:p>
                  </a:txBody>
                  <a:tcPr/>
                </a:tc>
                <a:extLst>
                  <a:ext uri="{0D108BD9-81ED-4DB2-BD59-A6C34878D82A}">
                    <a16:rowId xmlns:a16="http://schemas.microsoft.com/office/drawing/2014/main" val="2809999153"/>
                  </a:ext>
                </a:extLst>
              </a:tr>
              <a:tr h="312329">
                <a:tc>
                  <a:txBody>
                    <a:bodyPr/>
                    <a:lstStyle/>
                    <a:p>
                      <a:r>
                        <a:rPr lang="en-US" sz="1600" dirty="0"/>
                        <a:t>Samba</a:t>
                      </a:r>
                    </a:p>
                  </a:txBody>
                  <a:tcPr/>
                </a:tc>
                <a:tc>
                  <a:txBody>
                    <a:bodyPr/>
                    <a:lstStyle/>
                    <a:p>
                      <a:pPr algn="r"/>
                      <a:r>
                        <a:rPr lang="en-US" sz="1600" dirty="0"/>
                        <a:t>27</a:t>
                      </a:r>
                    </a:p>
                  </a:txBody>
                  <a:tcPr/>
                </a:tc>
                <a:tc>
                  <a:txBody>
                    <a:bodyPr/>
                    <a:lstStyle/>
                    <a:p>
                      <a:pPr algn="r"/>
                      <a:r>
                        <a:rPr lang="en-US" sz="1600" dirty="0"/>
                        <a:t>1.0</a:t>
                      </a:r>
                    </a:p>
                  </a:txBody>
                  <a:tcPr/>
                </a:tc>
                <a:tc>
                  <a:txBody>
                    <a:bodyPr/>
                    <a:lstStyle/>
                    <a:p>
                      <a:pPr algn="r"/>
                      <a:r>
                        <a:rPr lang="en-US" sz="1600" dirty="0"/>
                        <a:t>5.0</a:t>
                      </a:r>
                    </a:p>
                  </a:txBody>
                  <a:tcPr/>
                </a:tc>
                <a:tc>
                  <a:txBody>
                    <a:bodyPr/>
                    <a:lstStyle/>
                    <a:p>
                      <a:pPr algn="r"/>
                      <a:r>
                        <a:rPr lang="en-US" sz="1600" dirty="0"/>
                        <a:t>1.0</a:t>
                      </a:r>
                    </a:p>
                  </a:txBody>
                  <a:tcPr/>
                </a:tc>
                <a:tc>
                  <a:txBody>
                    <a:bodyPr/>
                    <a:lstStyle/>
                    <a:p>
                      <a:pPr algn="r"/>
                      <a:r>
                        <a:rPr lang="en-US" sz="1600" dirty="0"/>
                        <a:t>4.0</a:t>
                      </a:r>
                    </a:p>
                  </a:txBody>
                  <a:tcPr/>
                </a:tc>
                <a:tc>
                  <a:txBody>
                    <a:bodyPr/>
                    <a:lstStyle/>
                    <a:p>
                      <a:pPr algn="r"/>
                      <a:r>
                        <a:rPr lang="en-US" sz="1600" dirty="0"/>
                        <a:t>1.0</a:t>
                      </a:r>
                    </a:p>
                  </a:txBody>
                  <a:tcPr/>
                </a:tc>
                <a:extLst>
                  <a:ext uri="{0D108BD9-81ED-4DB2-BD59-A6C34878D82A}">
                    <a16:rowId xmlns:a16="http://schemas.microsoft.com/office/drawing/2014/main" val="3636131366"/>
                  </a:ext>
                </a:extLst>
              </a:tr>
              <a:tr h="312329">
                <a:tc>
                  <a:txBody>
                    <a:bodyPr/>
                    <a:lstStyle/>
                    <a:p>
                      <a:r>
                        <a:rPr lang="en-US" sz="1600" dirty="0" err="1"/>
                        <a:t>Kodi</a:t>
                      </a:r>
                      <a:endParaRPr lang="en-US" sz="1600" dirty="0"/>
                    </a:p>
                  </a:txBody>
                  <a:tcPr/>
                </a:tc>
                <a:tc>
                  <a:txBody>
                    <a:bodyPr/>
                    <a:lstStyle/>
                    <a:p>
                      <a:pPr algn="r"/>
                      <a:r>
                        <a:rPr lang="en-US" sz="1600" dirty="0"/>
                        <a:t>46</a:t>
                      </a:r>
                    </a:p>
                  </a:txBody>
                  <a:tcPr/>
                </a:tc>
                <a:tc>
                  <a:txBody>
                    <a:bodyPr/>
                    <a:lstStyle/>
                    <a:p>
                      <a:pPr algn="r"/>
                      <a:r>
                        <a:rPr lang="en-US" sz="1600" dirty="0"/>
                        <a:t>1.5</a:t>
                      </a:r>
                    </a:p>
                  </a:txBody>
                  <a:tcPr/>
                </a:tc>
                <a:tc>
                  <a:txBody>
                    <a:bodyPr/>
                    <a:lstStyle/>
                    <a:p>
                      <a:pPr algn="r"/>
                      <a:r>
                        <a:rPr lang="en-US" sz="1600" dirty="0"/>
                        <a:t>6.7</a:t>
                      </a:r>
                    </a:p>
                  </a:txBody>
                  <a:tcPr/>
                </a:tc>
                <a:tc>
                  <a:txBody>
                    <a:bodyPr/>
                    <a:lstStyle/>
                    <a:p>
                      <a:pPr algn="r"/>
                      <a:r>
                        <a:rPr lang="en-US" sz="1600" dirty="0"/>
                        <a:t>3.0</a:t>
                      </a:r>
                    </a:p>
                  </a:txBody>
                  <a:tcPr/>
                </a:tc>
                <a:tc>
                  <a:txBody>
                    <a:bodyPr/>
                    <a:lstStyle/>
                    <a:p>
                      <a:pPr algn="r"/>
                      <a:r>
                        <a:rPr lang="en-US" sz="1600" dirty="0"/>
                        <a:t>2.0</a:t>
                      </a:r>
                    </a:p>
                  </a:txBody>
                  <a:tcPr/>
                </a:tc>
                <a:tc>
                  <a:txBody>
                    <a:bodyPr/>
                    <a:lstStyle/>
                    <a:p>
                      <a:pPr algn="r"/>
                      <a:r>
                        <a:rPr lang="en-US" sz="1600" dirty="0"/>
                        <a:t>1.0</a:t>
                      </a:r>
                    </a:p>
                  </a:txBody>
                  <a:tcPr/>
                </a:tc>
                <a:extLst>
                  <a:ext uri="{0D108BD9-81ED-4DB2-BD59-A6C34878D82A}">
                    <a16:rowId xmlns:a16="http://schemas.microsoft.com/office/drawing/2014/main" val="3194273018"/>
                  </a:ext>
                </a:extLst>
              </a:tr>
              <a:tr h="539478">
                <a:tc>
                  <a:txBody>
                    <a:bodyPr/>
                    <a:lstStyle/>
                    <a:p>
                      <a:r>
                        <a:rPr lang="en-US" sz="1600" dirty="0" err="1"/>
                        <a:t>Ovirt</a:t>
                      </a:r>
                      <a:r>
                        <a:rPr lang="en-US" sz="1600" dirty="0"/>
                        <a:t>-engine</a:t>
                      </a:r>
                    </a:p>
                  </a:txBody>
                  <a:tcPr/>
                </a:tc>
                <a:tc>
                  <a:txBody>
                    <a:bodyPr/>
                    <a:lstStyle/>
                    <a:p>
                      <a:pPr algn="r"/>
                      <a:r>
                        <a:rPr lang="en-US" sz="1600" dirty="0"/>
                        <a:t>68</a:t>
                      </a:r>
                    </a:p>
                  </a:txBody>
                  <a:tcPr/>
                </a:tc>
                <a:tc>
                  <a:txBody>
                    <a:bodyPr/>
                    <a:lstStyle/>
                    <a:p>
                      <a:pPr algn="r"/>
                      <a:r>
                        <a:rPr lang="en-US" sz="1600" dirty="0"/>
                        <a:t>1.0</a:t>
                      </a:r>
                    </a:p>
                  </a:txBody>
                  <a:tcPr/>
                </a:tc>
                <a:tc>
                  <a:txBody>
                    <a:bodyPr/>
                    <a:lstStyle/>
                    <a:p>
                      <a:pPr algn="r"/>
                      <a:r>
                        <a:rPr lang="en-US" sz="1600" dirty="0"/>
                        <a:t>4.0</a:t>
                      </a:r>
                    </a:p>
                  </a:txBody>
                  <a:tcPr/>
                </a:tc>
                <a:tc>
                  <a:txBody>
                    <a:bodyPr/>
                    <a:lstStyle/>
                    <a:p>
                      <a:pPr algn="r"/>
                      <a:r>
                        <a:rPr lang="en-US" sz="1600" dirty="0"/>
                        <a:t>2.0</a:t>
                      </a:r>
                    </a:p>
                  </a:txBody>
                  <a:tcPr/>
                </a:tc>
                <a:tc>
                  <a:txBody>
                    <a:bodyPr/>
                    <a:lstStyle/>
                    <a:p>
                      <a:pPr algn="r"/>
                      <a:r>
                        <a:rPr lang="en-US" sz="1600" dirty="0"/>
                        <a:t>4.0</a:t>
                      </a:r>
                    </a:p>
                  </a:txBody>
                  <a:tcPr/>
                </a:tc>
                <a:tc>
                  <a:txBody>
                    <a:bodyPr/>
                    <a:lstStyle/>
                    <a:p>
                      <a:pPr algn="r"/>
                      <a:r>
                        <a:rPr lang="en-US" sz="1600" dirty="0"/>
                        <a:t>1.0</a:t>
                      </a:r>
                    </a:p>
                  </a:txBody>
                  <a:tcPr/>
                </a:tc>
                <a:extLst>
                  <a:ext uri="{0D108BD9-81ED-4DB2-BD59-A6C34878D82A}">
                    <a16:rowId xmlns:a16="http://schemas.microsoft.com/office/drawing/2014/main" val="786062296"/>
                  </a:ext>
                </a:extLst>
              </a:tr>
            </a:tbl>
          </a:graphicData>
        </a:graphic>
      </p:graphicFrame>
      <p:sp>
        <p:nvSpPr>
          <p:cNvPr id="4" name="Slide Number Placeholder 3">
            <a:extLst>
              <a:ext uri="{FF2B5EF4-FFF2-40B4-BE49-F238E27FC236}">
                <a16:creationId xmlns:a16="http://schemas.microsoft.com/office/drawing/2014/main" id="{2A7DA835-DC39-DB4C-8DDC-6AB89356BEF5}"/>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sp>
        <p:nvSpPr>
          <p:cNvPr id="3" name="Rectangle 2">
            <a:extLst>
              <a:ext uri="{FF2B5EF4-FFF2-40B4-BE49-F238E27FC236}">
                <a16:creationId xmlns:a16="http://schemas.microsoft.com/office/drawing/2014/main" id="{24C565B1-E51F-B048-BF52-42C906325567}"/>
              </a:ext>
            </a:extLst>
          </p:cNvPr>
          <p:cNvSpPr/>
          <p:nvPr/>
        </p:nvSpPr>
        <p:spPr>
          <a:xfrm>
            <a:off x="6313835" y="1153764"/>
            <a:ext cx="1171183" cy="5436296"/>
          </a:xfrm>
          <a:prstGeom prst="rect">
            <a:avLst/>
          </a:prstGeom>
          <a:noFill/>
          <a:ln w="2857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885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037E-0826-2740-BCAE-702683A9AD9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D96E692-E04E-0C4E-AAD5-20ADD7A9CAE9}"/>
              </a:ext>
            </a:extLst>
          </p:cNvPr>
          <p:cNvPicPr>
            <a:picLocks noGrp="1" noChangeAspect="1"/>
          </p:cNvPicPr>
          <p:nvPr>
            <p:ph idx="1"/>
          </p:nvPr>
        </p:nvPicPr>
        <p:blipFill>
          <a:blip r:embed="rId2"/>
          <a:stretch>
            <a:fillRect/>
          </a:stretch>
        </p:blipFill>
        <p:spPr>
          <a:xfrm>
            <a:off x="4403518" y="3222910"/>
            <a:ext cx="4460585" cy="1999573"/>
          </a:xfrm>
          <a:prstGeom prst="rect">
            <a:avLst/>
          </a:prstGeom>
        </p:spPr>
      </p:pic>
      <p:sp>
        <p:nvSpPr>
          <p:cNvPr id="4" name="Slide Number Placeholder 3">
            <a:extLst>
              <a:ext uri="{FF2B5EF4-FFF2-40B4-BE49-F238E27FC236}">
                <a16:creationId xmlns:a16="http://schemas.microsoft.com/office/drawing/2014/main" id="{067E95A8-D9E7-4944-BD3D-B55B5E6BA900}"/>
              </a:ext>
            </a:extLst>
          </p:cNvPr>
          <p:cNvSpPr>
            <a:spLocks noGrp="1"/>
          </p:cNvSpPr>
          <p:nvPr>
            <p:ph type="sldNum" sz="quarter" idx="12"/>
          </p:nvPr>
        </p:nvSpPr>
        <p:spPr/>
        <p:txBody>
          <a:bodyPr/>
          <a:lstStyle/>
          <a:p>
            <a:pPr>
              <a:defRPr/>
            </a:pPr>
            <a:fld id="{3FF2C605-4958-CF43-AA48-80339EFDB0AF}" type="slidenum">
              <a:rPr lang="en-US" smtClean="0"/>
              <a:pPr>
                <a:defRPr/>
              </a:pPr>
              <a:t>25</a:t>
            </a:fld>
            <a:endParaRPr lang="en-US"/>
          </a:p>
        </p:txBody>
      </p:sp>
      <p:pic>
        <p:nvPicPr>
          <p:cNvPr id="5" name="Picture 4">
            <a:extLst>
              <a:ext uri="{FF2B5EF4-FFF2-40B4-BE49-F238E27FC236}">
                <a16:creationId xmlns:a16="http://schemas.microsoft.com/office/drawing/2014/main" id="{4AE91EC9-6039-A84C-82B5-0D320016104F}"/>
              </a:ext>
            </a:extLst>
          </p:cNvPr>
          <p:cNvPicPr>
            <a:picLocks noChangeAspect="1"/>
          </p:cNvPicPr>
          <p:nvPr/>
        </p:nvPicPr>
        <p:blipFill>
          <a:blip r:embed="rId3"/>
          <a:stretch>
            <a:fillRect/>
          </a:stretch>
        </p:blipFill>
        <p:spPr>
          <a:xfrm>
            <a:off x="0" y="885295"/>
            <a:ext cx="4572000" cy="2322797"/>
          </a:xfrm>
          <a:prstGeom prst="rect">
            <a:avLst/>
          </a:prstGeom>
        </p:spPr>
      </p:pic>
      <p:sp>
        <p:nvSpPr>
          <p:cNvPr id="7" name="TextBox 6">
            <a:extLst>
              <a:ext uri="{FF2B5EF4-FFF2-40B4-BE49-F238E27FC236}">
                <a16:creationId xmlns:a16="http://schemas.microsoft.com/office/drawing/2014/main" id="{158E4D49-DD57-0A4E-BF74-1448FC08DC9B}"/>
              </a:ext>
            </a:extLst>
          </p:cNvPr>
          <p:cNvSpPr txBox="1"/>
          <p:nvPr/>
        </p:nvSpPr>
        <p:spPr>
          <a:xfrm>
            <a:off x="6465194" y="3992451"/>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0C7B9CFB-BC6B-AF43-A7A1-93F6696532DB}"/>
              </a:ext>
            </a:extLst>
          </p:cNvPr>
          <p:cNvPicPr>
            <a:picLocks noChangeAspect="1"/>
          </p:cNvPicPr>
          <p:nvPr/>
        </p:nvPicPr>
        <p:blipFill>
          <a:blip r:embed="rId4"/>
          <a:stretch>
            <a:fillRect/>
          </a:stretch>
        </p:blipFill>
        <p:spPr>
          <a:xfrm>
            <a:off x="4572000" y="905327"/>
            <a:ext cx="4653904" cy="2322797"/>
          </a:xfrm>
          <a:prstGeom prst="rect">
            <a:avLst/>
          </a:prstGeom>
        </p:spPr>
      </p:pic>
      <p:pic>
        <p:nvPicPr>
          <p:cNvPr id="9" name="Picture 8">
            <a:extLst>
              <a:ext uri="{FF2B5EF4-FFF2-40B4-BE49-F238E27FC236}">
                <a16:creationId xmlns:a16="http://schemas.microsoft.com/office/drawing/2014/main" id="{C1AAA1F0-11AC-4E44-A8EE-4206D6146270}"/>
              </a:ext>
            </a:extLst>
          </p:cNvPr>
          <p:cNvPicPr>
            <a:picLocks noChangeAspect="1"/>
          </p:cNvPicPr>
          <p:nvPr/>
        </p:nvPicPr>
        <p:blipFill>
          <a:blip r:embed="rId5"/>
          <a:stretch>
            <a:fillRect/>
          </a:stretch>
        </p:blipFill>
        <p:spPr>
          <a:xfrm>
            <a:off x="0" y="3222910"/>
            <a:ext cx="4403518" cy="1999573"/>
          </a:xfrm>
          <a:prstGeom prst="rect">
            <a:avLst/>
          </a:prstGeom>
        </p:spPr>
      </p:pic>
      <p:sp>
        <p:nvSpPr>
          <p:cNvPr id="10" name="TextBox 9">
            <a:extLst>
              <a:ext uri="{FF2B5EF4-FFF2-40B4-BE49-F238E27FC236}">
                <a16:creationId xmlns:a16="http://schemas.microsoft.com/office/drawing/2014/main" id="{E0335DDA-A3D4-3A40-851D-70E03D59B935}"/>
              </a:ext>
            </a:extLst>
          </p:cNvPr>
          <p:cNvSpPr txBox="1"/>
          <p:nvPr/>
        </p:nvSpPr>
        <p:spPr>
          <a:xfrm>
            <a:off x="1780562" y="5761191"/>
            <a:ext cx="5582875" cy="461665"/>
          </a:xfrm>
          <a:prstGeom prst="rect">
            <a:avLst/>
          </a:prstGeom>
          <a:noFill/>
        </p:spPr>
        <p:txBody>
          <a:bodyPr wrap="none" rtlCol="0">
            <a:spAutoFit/>
          </a:bodyPr>
          <a:lstStyle/>
          <a:p>
            <a:r>
              <a:rPr lang="en-US" sz="2400" dirty="0"/>
              <a:t>Example Coverity fixes from the developers</a:t>
            </a:r>
          </a:p>
        </p:txBody>
      </p:sp>
    </p:spTree>
    <p:extLst>
      <p:ext uri="{BB962C8B-B14F-4D97-AF65-F5344CB8AC3E}">
        <p14:creationId xmlns:p14="http://schemas.microsoft.com/office/powerpoint/2010/main" val="3524588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7C4B-3A7D-EF45-B9E6-555DC1EE22F4}"/>
              </a:ext>
            </a:extLst>
          </p:cNvPr>
          <p:cNvSpPr>
            <a:spLocks noGrp="1"/>
          </p:cNvSpPr>
          <p:nvPr>
            <p:ph type="title"/>
          </p:nvPr>
        </p:nvSpPr>
        <p:spPr>
          <a:xfrm>
            <a:off x="0" y="665821"/>
            <a:ext cx="9256734" cy="1068387"/>
          </a:xfrm>
        </p:spPr>
        <p:txBody>
          <a:bodyPr/>
          <a:lstStyle/>
          <a:p>
            <a:r>
              <a:rPr lang="en-US" sz="2800" dirty="0"/>
              <a:t>Findings: Do developers prioritize based on severity?</a:t>
            </a:r>
            <a:br>
              <a:rPr lang="en-US" sz="2800" dirty="0"/>
            </a:br>
            <a:r>
              <a:rPr lang="en-US" sz="1800" b="0" dirty="0"/>
              <a:t>(Spearman’s rank correlation for severity with lifespan)</a:t>
            </a:r>
          </a:p>
        </p:txBody>
      </p:sp>
      <p:graphicFrame>
        <p:nvGraphicFramePr>
          <p:cNvPr id="5" name="Content Placeholder 4">
            <a:extLst>
              <a:ext uri="{FF2B5EF4-FFF2-40B4-BE49-F238E27FC236}">
                <a16:creationId xmlns:a16="http://schemas.microsoft.com/office/drawing/2014/main" id="{2E6FBCBC-4E67-1649-AB3E-F76017A0E433}"/>
              </a:ext>
            </a:extLst>
          </p:cNvPr>
          <p:cNvGraphicFramePr>
            <a:graphicFrameLocks noGrp="1"/>
          </p:cNvGraphicFramePr>
          <p:nvPr>
            <p:ph idx="1"/>
            <p:extLst>
              <p:ext uri="{D42A27DB-BD31-4B8C-83A1-F6EECF244321}">
                <p14:modId xmlns:p14="http://schemas.microsoft.com/office/powerpoint/2010/main" val="2823702639"/>
              </p:ext>
            </p:extLst>
          </p:nvPr>
        </p:nvGraphicFramePr>
        <p:xfrm>
          <a:off x="586195" y="2232821"/>
          <a:ext cx="7971610" cy="2756972"/>
        </p:xfrm>
        <a:graphic>
          <a:graphicData uri="http://schemas.openxmlformats.org/drawingml/2006/table">
            <a:tbl>
              <a:tblPr firstRow="1" bandRow="1">
                <a:tableStyleId>{5C22544A-7EE6-4342-B048-85BDC9FD1C3A}</a:tableStyleId>
              </a:tblPr>
              <a:tblGrid>
                <a:gridCol w="1594322">
                  <a:extLst>
                    <a:ext uri="{9D8B030D-6E8A-4147-A177-3AD203B41FA5}">
                      <a16:colId xmlns:a16="http://schemas.microsoft.com/office/drawing/2014/main" val="607220093"/>
                    </a:ext>
                  </a:extLst>
                </a:gridCol>
                <a:gridCol w="1594322">
                  <a:extLst>
                    <a:ext uri="{9D8B030D-6E8A-4147-A177-3AD203B41FA5}">
                      <a16:colId xmlns:a16="http://schemas.microsoft.com/office/drawing/2014/main" val="3044305331"/>
                    </a:ext>
                  </a:extLst>
                </a:gridCol>
                <a:gridCol w="1594322">
                  <a:extLst>
                    <a:ext uri="{9D8B030D-6E8A-4147-A177-3AD203B41FA5}">
                      <a16:colId xmlns:a16="http://schemas.microsoft.com/office/drawing/2014/main" val="2001357034"/>
                    </a:ext>
                  </a:extLst>
                </a:gridCol>
                <a:gridCol w="1594322">
                  <a:extLst>
                    <a:ext uri="{9D8B030D-6E8A-4147-A177-3AD203B41FA5}">
                      <a16:colId xmlns:a16="http://schemas.microsoft.com/office/drawing/2014/main" val="3145158207"/>
                    </a:ext>
                  </a:extLst>
                </a:gridCol>
                <a:gridCol w="1594322">
                  <a:extLst>
                    <a:ext uri="{9D8B030D-6E8A-4147-A177-3AD203B41FA5}">
                      <a16:colId xmlns:a16="http://schemas.microsoft.com/office/drawing/2014/main" val="2490450916"/>
                    </a:ext>
                  </a:extLst>
                </a:gridCol>
              </a:tblGrid>
              <a:tr h="906917">
                <a:tc>
                  <a:txBody>
                    <a:bodyPr/>
                    <a:lstStyle/>
                    <a:p>
                      <a:r>
                        <a:rPr lang="en-US" dirty="0"/>
                        <a:t>Project</a:t>
                      </a:r>
                    </a:p>
                  </a:txBody>
                  <a:tcPr/>
                </a:tc>
                <a:tc>
                  <a:txBody>
                    <a:bodyPr/>
                    <a:lstStyle/>
                    <a:p>
                      <a:pPr algn="r"/>
                      <a:r>
                        <a:rPr lang="en-US" dirty="0"/>
                        <a:t>Correlation Coefficient ( </a:t>
                      </a:r>
                      <a:r>
                        <a:rPr lang="en-US" i="1" dirty="0"/>
                        <a:t>r </a:t>
                      </a:r>
                      <a:r>
                        <a:rPr lang="en-US" i="0" dirty="0"/>
                        <a:t>)</a:t>
                      </a:r>
                      <a:endParaRPr lang="en-US" dirty="0"/>
                    </a:p>
                  </a:txBody>
                  <a:tcPr/>
                </a:tc>
                <a:tc>
                  <a:txBody>
                    <a:bodyPr/>
                    <a:lstStyle/>
                    <a:p>
                      <a:pPr algn="r"/>
                      <a:r>
                        <a:rPr lang="en-US" dirty="0"/>
                        <a:t>High Alert Lifespan</a:t>
                      </a:r>
                    </a:p>
                  </a:txBody>
                  <a:tcPr/>
                </a:tc>
                <a:tc>
                  <a:txBody>
                    <a:bodyPr/>
                    <a:lstStyle/>
                    <a:p>
                      <a:pPr algn="r"/>
                      <a:r>
                        <a:rPr lang="en-US" dirty="0"/>
                        <a:t>Medium Alert Lifespan</a:t>
                      </a:r>
                    </a:p>
                  </a:txBody>
                  <a:tcPr/>
                </a:tc>
                <a:tc>
                  <a:txBody>
                    <a:bodyPr/>
                    <a:lstStyle/>
                    <a:p>
                      <a:pPr algn="r"/>
                      <a:r>
                        <a:rPr lang="en-US" dirty="0"/>
                        <a:t>Low Alert Lifespan</a:t>
                      </a:r>
                    </a:p>
                  </a:txBody>
                  <a:tcPr/>
                </a:tc>
                <a:extLst>
                  <a:ext uri="{0D108BD9-81ED-4DB2-BD59-A6C34878D82A}">
                    <a16:rowId xmlns:a16="http://schemas.microsoft.com/office/drawing/2014/main" val="1547591951"/>
                  </a:ext>
                </a:extLst>
              </a:tr>
              <a:tr h="370011">
                <a:tc>
                  <a:txBody>
                    <a:bodyPr/>
                    <a:lstStyle/>
                    <a:p>
                      <a:r>
                        <a:rPr lang="en-US" dirty="0"/>
                        <a:t>Linux </a:t>
                      </a:r>
                    </a:p>
                  </a:txBody>
                  <a:tcPr/>
                </a:tc>
                <a:tc>
                  <a:txBody>
                    <a:bodyPr/>
                    <a:lstStyle/>
                    <a:p>
                      <a:pPr algn="r"/>
                      <a:r>
                        <a:rPr lang="en-US" dirty="0"/>
                        <a:t>-0.02</a:t>
                      </a:r>
                    </a:p>
                  </a:txBody>
                  <a:tcPr/>
                </a:tc>
                <a:tc>
                  <a:txBody>
                    <a:bodyPr/>
                    <a:lstStyle/>
                    <a:p>
                      <a:pPr algn="r"/>
                      <a:r>
                        <a:rPr lang="en-US" dirty="0"/>
                        <a:t>217.0</a:t>
                      </a:r>
                    </a:p>
                  </a:txBody>
                  <a:tcPr/>
                </a:tc>
                <a:tc>
                  <a:txBody>
                    <a:bodyPr/>
                    <a:lstStyle/>
                    <a:p>
                      <a:pPr algn="r"/>
                      <a:r>
                        <a:rPr lang="en-US" dirty="0"/>
                        <a:t>248.0</a:t>
                      </a:r>
                    </a:p>
                  </a:txBody>
                  <a:tcPr/>
                </a:tc>
                <a:tc>
                  <a:txBody>
                    <a:bodyPr/>
                    <a:lstStyle/>
                    <a:p>
                      <a:pPr algn="r"/>
                      <a:r>
                        <a:rPr lang="en-US" dirty="0"/>
                        <a:t>206.0</a:t>
                      </a:r>
                    </a:p>
                  </a:txBody>
                  <a:tcPr/>
                </a:tc>
                <a:extLst>
                  <a:ext uri="{0D108BD9-81ED-4DB2-BD59-A6C34878D82A}">
                    <a16:rowId xmlns:a16="http://schemas.microsoft.com/office/drawing/2014/main" val="909620394"/>
                  </a:ext>
                </a:extLst>
              </a:tr>
              <a:tr h="370011">
                <a:tc>
                  <a:txBody>
                    <a:bodyPr/>
                    <a:lstStyle/>
                    <a:p>
                      <a:r>
                        <a:rPr lang="en-US" dirty="0"/>
                        <a:t>Firefox </a:t>
                      </a:r>
                    </a:p>
                  </a:txBody>
                  <a:tcPr/>
                </a:tc>
                <a:tc>
                  <a:txBody>
                    <a:bodyPr/>
                    <a:lstStyle/>
                    <a:p>
                      <a:pPr algn="r"/>
                      <a:r>
                        <a:rPr lang="en-US" dirty="0"/>
                        <a:t>0.0</a:t>
                      </a:r>
                    </a:p>
                  </a:txBody>
                  <a:tcPr/>
                </a:tc>
                <a:tc>
                  <a:txBody>
                    <a:bodyPr/>
                    <a:lstStyle/>
                    <a:p>
                      <a:pPr algn="r"/>
                      <a:r>
                        <a:rPr lang="en-US" dirty="0"/>
                        <a:t>154.0</a:t>
                      </a:r>
                    </a:p>
                  </a:txBody>
                  <a:tcPr/>
                </a:tc>
                <a:tc>
                  <a:txBody>
                    <a:bodyPr/>
                    <a:lstStyle/>
                    <a:p>
                      <a:pPr algn="r"/>
                      <a:r>
                        <a:rPr lang="en-US" dirty="0"/>
                        <a:t>89.0</a:t>
                      </a:r>
                    </a:p>
                  </a:txBody>
                  <a:tcPr/>
                </a:tc>
                <a:tc>
                  <a:txBody>
                    <a:bodyPr/>
                    <a:lstStyle/>
                    <a:p>
                      <a:pPr algn="r"/>
                      <a:r>
                        <a:rPr lang="en-US" dirty="0"/>
                        <a:t>105.5</a:t>
                      </a:r>
                    </a:p>
                  </a:txBody>
                  <a:tcPr/>
                </a:tc>
                <a:extLst>
                  <a:ext uri="{0D108BD9-81ED-4DB2-BD59-A6C34878D82A}">
                    <a16:rowId xmlns:a16="http://schemas.microsoft.com/office/drawing/2014/main" val="3650541491"/>
                  </a:ext>
                </a:extLst>
              </a:tr>
              <a:tr h="370011">
                <a:tc>
                  <a:txBody>
                    <a:bodyPr/>
                    <a:lstStyle/>
                    <a:p>
                      <a:r>
                        <a:rPr lang="en-US" dirty="0"/>
                        <a:t>Samba </a:t>
                      </a:r>
                    </a:p>
                  </a:txBody>
                  <a:tcPr/>
                </a:tc>
                <a:tc>
                  <a:txBody>
                    <a:bodyPr/>
                    <a:lstStyle/>
                    <a:p>
                      <a:pPr algn="r"/>
                      <a:r>
                        <a:rPr lang="en-US" dirty="0"/>
                        <a:t>-0.01</a:t>
                      </a:r>
                    </a:p>
                  </a:txBody>
                  <a:tcPr/>
                </a:tc>
                <a:tc>
                  <a:txBody>
                    <a:bodyPr/>
                    <a:lstStyle/>
                    <a:p>
                      <a:pPr algn="r"/>
                      <a:r>
                        <a:rPr lang="en-US" dirty="0"/>
                        <a:t>36.0</a:t>
                      </a:r>
                    </a:p>
                  </a:txBody>
                  <a:tcPr/>
                </a:tc>
                <a:tc>
                  <a:txBody>
                    <a:bodyPr/>
                    <a:lstStyle/>
                    <a:p>
                      <a:pPr algn="r"/>
                      <a:r>
                        <a:rPr lang="en-US" dirty="0"/>
                        <a:t>56.0</a:t>
                      </a:r>
                    </a:p>
                  </a:txBody>
                  <a:tcPr/>
                </a:tc>
                <a:tc>
                  <a:txBody>
                    <a:bodyPr/>
                    <a:lstStyle/>
                    <a:p>
                      <a:pPr algn="r"/>
                      <a:r>
                        <a:rPr lang="en-US" dirty="0"/>
                        <a:t>18.0</a:t>
                      </a:r>
                    </a:p>
                  </a:txBody>
                  <a:tcPr/>
                </a:tc>
                <a:extLst>
                  <a:ext uri="{0D108BD9-81ED-4DB2-BD59-A6C34878D82A}">
                    <a16:rowId xmlns:a16="http://schemas.microsoft.com/office/drawing/2014/main" val="821182922"/>
                  </a:ext>
                </a:extLst>
              </a:tr>
              <a:tr h="370011">
                <a:tc>
                  <a:txBody>
                    <a:bodyPr/>
                    <a:lstStyle/>
                    <a:p>
                      <a:r>
                        <a:rPr lang="en-US" dirty="0" err="1"/>
                        <a:t>Kodi</a:t>
                      </a:r>
                      <a:r>
                        <a:rPr lang="en-US" dirty="0"/>
                        <a:t>*</a:t>
                      </a:r>
                    </a:p>
                  </a:txBody>
                  <a:tcPr/>
                </a:tc>
                <a:tc>
                  <a:txBody>
                    <a:bodyPr/>
                    <a:lstStyle/>
                    <a:p>
                      <a:pPr algn="r"/>
                      <a:r>
                        <a:rPr lang="en-US" dirty="0"/>
                        <a:t>-0.29</a:t>
                      </a:r>
                    </a:p>
                  </a:txBody>
                  <a:tcPr/>
                </a:tc>
                <a:tc>
                  <a:txBody>
                    <a:bodyPr/>
                    <a:lstStyle/>
                    <a:p>
                      <a:pPr algn="r"/>
                      <a:r>
                        <a:rPr lang="en-US" dirty="0"/>
                        <a:t>2.0</a:t>
                      </a:r>
                    </a:p>
                  </a:txBody>
                  <a:tcPr/>
                </a:tc>
                <a:tc>
                  <a:txBody>
                    <a:bodyPr/>
                    <a:lstStyle/>
                    <a:p>
                      <a:pPr algn="r"/>
                      <a:r>
                        <a:rPr lang="en-US" dirty="0"/>
                        <a:t>26.5</a:t>
                      </a:r>
                    </a:p>
                  </a:txBody>
                  <a:tcPr/>
                </a:tc>
                <a:tc>
                  <a:txBody>
                    <a:bodyPr/>
                    <a:lstStyle/>
                    <a:p>
                      <a:pPr algn="r"/>
                      <a:r>
                        <a:rPr lang="en-US" dirty="0"/>
                        <a:t>416.0</a:t>
                      </a:r>
                    </a:p>
                  </a:txBody>
                  <a:tcPr/>
                </a:tc>
                <a:extLst>
                  <a:ext uri="{0D108BD9-81ED-4DB2-BD59-A6C34878D82A}">
                    <a16:rowId xmlns:a16="http://schemas.microsoft.com/office/drawing/2014/main" val="4066993895"/>
                  </a:ext>
                </a:extLst>
              </a:tr>
              <a:tr h="370011">
                <a:tc>
                  <a:txBody>
                    <a:bodyPr/>
                    <a:lstStyle/>
                    <a:p>
                      <a:r>
                        <a:rPr lang="en-US" dirty="0" err="1"/>
                        <a:t>Ovirt</a:t>
                      </a:r>
                      <a:r>
                        <a:rPr lang="en-US" dirty="0"/>
                        <a:t>-engine</a:t>
                      </a:r>
                    </a:p>
                  </a:txBody>
                  <a:tcPr/>
                </a:tc>
                <a:tc>
                  <a:txBody>
                    <a:bodyPr/>
                    <a:lstStyle/>
                    <a:p>
                      <a:pPr algn="r"/>
                      <a:r>
                        <a:rPr lang="en-US" dirty="0"/>
                        <a:t>-0.03</a:t>
                      </a:r>
                    </a:p>
                  </a:txBody>
                  <a:tcPr/>
                </a:tc>
                <a:tc>
                  <a:txBody>
                    <a:bodyPr/>
                    <a:lstStyle/>
                    <a:p>
                      <a:pPr algn="r"/>
                      <a:r>
                        <a:rPr lang="en-US" dirty="0"/>
                        <a:t>89.0</a:t>
                      </a:r>
                    </a:p>
                  </a:txBody>
                  <a:tcPr/>
                </a:tc>
                <a:tc>
                  <a:txBody>
                    <a:bodyPr/>
                    <a:lstStyle/>
                    <a:p>
                      <a:pPr algn="r"/>
                      <a:r>
                        <a:rPr lang="en-US" dirty="0"/>
                        <a:t>77.0</a:t>
                      </a:r>
                    </a:p>
                  </a:txBody>
                  <a:tcPr/>
                </a:tc>
                <a:tc>
                  <a:txBody>
                    <a:bodyPr/>
                    <a:lstStyle/>
                    <a:p>
                      <a:pPr algn="r"/>
                      <a:r>
                        <a:rPr lang="en-US" dirty="0"/>
                        <a:t>129.0</a:t>
                      </a:r>
                    </a:p>
                  </a:txBody>
                  <a:tcPr/>
                </a:tc>
                <a:extLst>
                  <a:ext uri="{0D108BD9-81ED-4DB2-BD59-A6C34878D82A}">
                    <a16:rowId xmlns:a16="http://schemas.microsoft.com/office/drawing/2014/main" val="1195409816"/>
                  </a:ext>
                </a:extLst>
              </a:tr>
            </a:tbl>
          </a:graphicData>
        </a:graphic>
      </p:graphicFrame>
      <p:sp>
        <p:nvSpPr>
          <p:cNvPr id="4" name="Slide Number Placeholder 3">
            <a:extLst>
              <a:ext uri="{FF2B5EF4-FFF2-40B4-BE49-F238E27FC236}">
                <a16:creationId xmlns:a16="http://schemas.microsoft.com/office/drawing/2014/main" id="{EF9EC356-B964-5940-88DA-B82A45F4F641}"/>
              </a:ext>
            </a:extLst>
          </p:cNvPr>
          <p:cNvSpPr>
            <a:spLocks noGrp="1"/>
          </p:cNvSpPr>
          <p:nvPr>
            <p:ph type="sldNum" sz="quarter" idx="12"/>
          </p:nvPr>
        </p:nvSpPr>
        <p:spPr/>
        <p:txBody>
          <a:bodyPr/>
          <a:lstStyle/>
          <a:p>
            <a:pPr>
              <a:defRPr/>
            </a:pPr>
            <a:fld id="{3FF2C605-4958-CF43-AA48-80339EFDB0AF}" type="slidenum">
              <a:rPr lang="en-US" smtClean="0"/>
              <a:pPr>
                <a:defRPr/>
              </a:pPr>
              <a:t>26</a:t>
            </a:fld>
            <a:endParaRPr lang="en-US"/>
          </a:p>
        </p:txBody>
      </p:sp>
      <p:pic>
        <p:nvPicPr>
          <p:cNvPr id="6" name="Graphic 5" descr="Checkmark">
            <a:extLst>
              <a:ext uri="{FF2B5EF4-FFF2-40B4-BE49-F238E27FC236}">
                <a16:creationId xmlns:a16="http://schemas.microsoft.com/office/drawing/2014/main" id="{E777C57A-8E59-D847-A241-CDF87C91DD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029" y="4293084"/>
            <a:ext cx="346166" cy="346166"/>
          </a:xfrm>
          <a:prstGeom prst="rect">
            <a:avLst/>
          </a:prstGeom>
        </p:spPr>
      </p:pic>
      <p:sp>
        <p:nvSpPr>
          <p:cNvPr id="7" name="TextBox 6">
            <a:extLst>
              <a:ext uri="{FF2B5EF4-FFF2-40B4-BE49-F238E27FC236}">
                <a16:creationId xmlns:a16="http://schemas.microsoft.com/office/drawing/2014/main" id="{40AF7BF2-EB74-E840-91D7-62C09BD6C27C}"/>
              </a:ext>
            </a:extLst>
          </p:cNvPr>
          <p:cNvSpPr txBox="1"/>
          <p:nvPr/>
        </p:nvSpPr>
        <p:spPr>
          <a:xfrm>
            <a:off x="2354342" y="5488405"/>
            <a:ext cx="4548050" cy="369332"/>
          </a:xfrm>
          <a:prstGeom prst="rect">
            <a:avLst/>
          </a:prstGeom>
          <a:noFill/>
        </p:spPr>
        <p:txBody>
          <a:bodyPr wrap="square" rtlCol="0">
            <a:spAutoFit/>
          </a:bodyPr>
          <a:lstStyle/>
          <a:p>
            <a:r>
              <a:rPr lang="en-US" dirty="0"/>
              <a:t>* denotes statistically significant correlation</a:t>
            </a:r>
          </a:p>
        </p:txBody>
      </p:sp>
    </p:spTree>
    <p:extLst>
      <p:ext uri="{BB962C8B-B14F-4D97-AF65-F5344CB8AC3E}">
        <p14:creationId xmlns:p14="http://schemas.microsoft.com/office/powerpoint/2010/main" val="526985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4CB1-E72E-E844-AB3D-1E3010A12171}"/>
              </a:ext>
            </a:extLst>
          </p:cNvPr>
          <p:cNvSpPr>
            <a:spLocks noGrp="1"/>
          </p:cNvSpPr>
          <p:nvPr>
            <p:ph type="title"/>
          </p:nvPr>
        </p:nvSpPr>
        <p:spPr>
          <a:xfrm>
            <a:off x="15657" y="715447"/>
            <a:ext cx="9112686" cy="1068387"/>
          </a:xfrm>
        </p:spPr>
        <p:txBody>
          <a:bodyPr/>
          <a:lstStyle/>
          <a:p>
            <a:r>
              <a:rPr lang="en-US" sz="2800" dirty="0"/>
              <a:t>Findings: Do developers prioritize based on fix complexity?</a:t>
            </a:r>
            <a:br>
              <a:rPr lang="en-US" dirty="0"/>
            </a:br>
            <a:r>
              <a:rPr lang="en-US" sz="1800" b="0" dirty="0"/>
              <a:t>(Spearman’s rank correlation for fix complexity with lifespan)</a:t>
            </a:r>
          </a:p>
        </p:txBody>
      </p:sp>
      <p:graphicFrame>
        <p:nvGraphicFramePr>
          <p:cNvPr id="5" name="Content Placeholder 4">
            <a:extLst>
              <a:ext uri="{FF2B5EF4-FFF2-40B4-BE49-F238E27FC236}">
                <a16:creationId xmlns:a16="http://schemas.microsoft.com/office/drawing/2014/main" id="{EB8E118A-C691-9C48-A611-64751054356C}"/>
              </a:ext>
            </a:extLst>
          </p:cNvPr>
          <p:cNvGraphicFramePr>
            <a:graphicFrameLocks noGrp="1"/>
          </p:cNvGraphicFramePr>
          <p:nvPr>
            <p:ph idx="1"/>
            <p:extLst>
              <p:ext uri="{D42A27DB-BD31-4B8C-83A1-F6EECF244321}">
                <p14:modId xmlns:p14="http://schemas.microsoft.com/office/powerpoint/2010/main" val="3833862847"/>
              </p:ext>
            </p:extLst>
          </p:nvPr>
        </p:nvGraphicFramePr>
        <p:xfrm>
          <a:off x="599803" y="2284549"/>
          <a:ext cx="7944394" cy="2494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943960840"/>
                    </a:ext>
                  </a:extLst>
                </a:gridCol>
                <a:gridCol w="1123406">
                  <a:extLst>
                    <a:ext uri="{9D8B030D-6E8A-4147-A177-3AD203B41FA5}">
                      <a16:colId xmlns:a16="http://schemas.microsoft.com/office/drawing/2014/main" val="2874138466"/>
                    </a:ext>
                  </a:extLst>
                </a:gridCol>
                <a:gridCol w="1208314">
                  <a:extLst>
                    <a:ext uri="{9D8B030D-6E8A-4147-A177-3AD203B41FA5}">
                      <a16:colId xmlns:a16="http://schemas.microsoft.com/office/drawing/2014/main" val="784049946"/>
                    </a:ext>
                  </a:extLst>
                </a:gridCol>
                <a:gridCol w="1365069">
                  <a:extLst>
                    <a:ext uri="{9D8B030D-6E8A-4147-A177-3AD203B41FA5}">
                      <a16:colId xmlns:a16="http://schemas.microsoft.com/office/drawing/2014/main" val="3518659165"/>
                    </a:ext>
                  </a:extLst>
                </a:gridCol>
                <a:gridCol w="1319348">
                  <a:extLst>
                    <a:ext uri="{9D8B030D-6E8A-4147-A177-3AD203B41FA5}">
                      <a16:colId xmlns:a16="http://schemas.microsoft.com/office/drawing/2014/main" val="3634890869"/>
                    </a:ext>
                  </a:extLst>
                </a:gridCol>
                <a:gridCol w="1556657">
                  <a:extLst>
                    <a:ext uri="{9D8B030D-6E8A-4147-A177-3AD203B41FA5}">
                      <a16:colId xmlns:a16="http://schemas.microsoft.com/office/drawing/2014/main" val="2649309808"/>
                    </a:ext>
                  </a:extLst>
                </a:gridCol>
              </a:tblGrid>
              <a:tr h="370840">
                <a:tc>
                  <a:txBody>
                    <a:bodyPr/>
                    <a:lstStyle/>
                    <a:p>
                      <a:r>
                        <a:rPr lang="en-US" dirty="0"/>
                        <a:t>Project</a:t>
                      </a:r>
                    </a:p>
                  </a:txBody>
                  <a:tcPr/>
                </a:tc>
                <a:tc>
                  <a:txBody>
                    <a:bodyPr/>
                    <a:lstStyle/>
                    <a:p>
                      <a:pPr algn="r"/>
                      <a:r>
                        <a:rPr lang="en-US" dirty="0"/>
                        <a:t>Affected files</a:t>
                      </a:r>
                    </a:p>
                  </a:txBody>
                  <a:tcPr/>
                </a:tc>
                <a:tc>
                  <a:txBody>
                    <a:bodyPr/>
                    <a:lstStyle/>
                    <a:p>
                      <a:pPr algn="r"/>
                      <a:r>
                        <a:rPr lang="en-US" dirty="0"/>
                        <a:t>Net LOC change</a:t>
                      </a:r>
                    </a:p>
                  </a:txBody>
                  <a:tcPr/>
                </a:tc>
                <a:tc>
                  <a:txBody>
                    <a:bodyPr/>
                    <a:lstStyle/>
                    <a:p>
                      <a:pPr algn="r"/>
                      <a:r>
                        <a:rPr lang="en-US" dirty="0"/>
                        <a:t>Net logical change</a:t>
                      </a:r>
                    </a:p>
                  </a:txBody>
                  <a:tcPr/>
                </a:tc>
                <a:tc>
                  <a:txBody>
                    <a:bodyPr/>
                    <a:lstStyle/>
                    <a:p>
                      <a:pPr algn="r"/>
                      <a:r>
                        <a:rPr lang="en-US" dirty="0"/>
                        <a:t>In-file LOC change</a:t>
                      </a:r>
                    </a:p>
                  </a:txBody>
                  <a:tcPr/>
                </a:tc>
                <a:tc>
                  <a:txBody>
                    <a:bodyPr/>
                    <a:lstStyle/>
                    <a:p>
                      <a:pPr algn="r"/>
                      <a:r>
                        <a:rPr lang="en-US" dirty="0"/>
                        <a:t>In-file logical change</a:t>
                      </a:r>
                    </a:p>
                  </a:txBody>
                  <a:tcPr/>
                </a:tc>
                <a:extLst>
                  <a:ext uri="{0D108BD9-81ED-4DB2-BD59-A6C34878D82A}">
                    <a16:rowId xmlns:a16="http://schemas.microsoft.com/office/drawing/2014/main" val="2156646185"/>
                  </a:ext>
                </a:extLst>
              </a:tr>
              <a:tr h="370840">
                <a:tc>
                  <a:txBody>
                    <a:bodyPr/>
                    <a:lstStyle/>
                    <a:p>
                      <a:r>
                        <a:rPr lang="en-US" dirty="0"/>
                        <a:t>Linux</a:t>
                      </a:r>
                    </a:p>
                  </a:txBody>
                  <a:tcPr/>
                </a:tc>
                <a:tc>
                  <a:txBody>
                    <a:bodyPr/>
                    <a:lstStyle/>
                    <a:p>
                      <a:pPr algn="r"/>
                      <a:r>
                        <a:rPr lang="en-US" dirty="0"/>
                        <a:t>0.05</a:t>
                      </a:r>
                    </a:p>
                  </a:txBody>
                  <a:tcPr/>
                </a:tc>
                <a:tc>
                  <a:txBody>
                    <a:bodyPr/>
                    <a:lstStyle/>
                    <a:p>
                      <a:pPr algn="r"/>
                      <a:r>
                        <a:rPr lang="en-US" dirty="0"/>
                        <a:t>0.09</a:t>
                      </a:r>
                    </a:p>
                  </a:txBody>
                  <a:tcPr/>
                </a:tc>
                <a:tc>
                  <a:txBody>
                    <a:bodyPr/>
                    <a:lstStyle/>
                    <a:p>
                      <a:pPr algn="r"/>
                      <a:r>
                        <a:rPr lang="en-US" dirty="0"/>
                        <a:t>x</a:t>
                      </a:r>
                    </a:p>
                  </a:txBody>
                  <a:tcPr/>
                </a:tc>
                <a:tc>
                  <a:txBody>
                    <a:bodyPr/>
                    <a:lstStyle/>
                    <a:p>
                      <a:pPr algn="r"/>
                      <a:r>
                        <a:rPr lang="en-US" dirty="0"/>
                        <a:t>0.06</a:t>
                      </a:r>
                    </a:p>
                  </a:txBody>
                  <a:tcPr/>
                </a:tc>
                <a:tc>
                  <a:txBody>
                    <a:bodyPr/>
                    <a:lstStyle/>
                    <a:p>
                      <a:pPr algn="r"/>
                      <a:r>
                        <a:rPr lang="en-US" dirty="0"/>
                        <a:t>x</a:t>
                      </a:r>
                    </a:p>
                  </a:txBody>
                  <a:tcPr/>
                </a:tc>
                <a:extLst>
                  <a:ext uri="{0D108BD9-81ED-4DB2-BD59-A6C34878D82A}">
                    <a16:rowId xmlns:a16="http://schemas.microsoft.com/office/drawing/2014/main" val="1385563893"/>
                  </a:ext>
                </a:extLst>
              </a:tr>
              <a:tr h="370840">
                <a:tc>
                  <a:txBody>
                    <a:bodyPr/>
                    <a:lstStyle/>
                    <a:p>
                      <a:r>
                        <a:rPr lang="en-US" dirty="0"/>
                        <a:t>Firefox</a:t>
                      </a:r>
                    </a:p>
                  </a:txBody>
                  <a:tcPr/>
                </a:tc>
                <a:tc>
                  <a:txBody>
                    <a:bodyPr/>
                    <a:lstStyle/>
                    <a:p>
                      <a:pPr algn="r"/>
                      <a:r>
                        <a:rPr lang="en-US" dirty="0"/>
                        <a:t>0.17</a:t>
                      </a:r>
                    </a:p>
                  </a:txBody>
                  <a:tcPr/>
                </a:tc>
                <a:tc>
                  <a:txBody>
                    <a:bodyPr/>
                    <a:lstStyle/>
                    <a:p>
                      <a:pPr algn="r"/>
                      <a:r>
                        <a:rPr lang="en-US" dirty="0"/>
                        <a:t>0.20</a:t>
                      </a:r>
                    </a:p>
                  </a:txBody>
                  <a:tcPr/>
                </a:tc>
                <a:tc>
                  <a:txBody>
                    <a:bodyPr/>
                    <a:lstStyle/>
                    <a:p>
                      <a:pPr algn="r"/>
                      <a:r>
                        <a:rPr lang="en-US" dirty="0"/>
                        <a:t>0.20</a:t>
                      </a:r>
                    </a:p>
                  </a:txBody>
                  <a:tcPr/>
                </a:tc>
                <a:tc>
                  <a:txBody>
                    <a:bodyPr/>
                    <a:lstStyle/>
                    <a:p>
                      <a:pPr algn="r"/>
                      <a:r>
                        <a:rPr lang="en-US" dirty="0"/>
                        <a:t>0.12</a:t>
                      </a:r>
                    </a:p>
                  </a:txBody>
                  <a:tcPr/>
                </a:tc>
                <a:tc>
                  <a:txBody>
                    <a:bodyPr/>
                    <a:lstStyle/>
                    <a:p>
                      <a:pPr algn="r"/>
                      <a:r>
                        <a:rPr lang="en-US" dirty="0"/>
                        <a:t>0.07</a:t>
                      </a:r>
                    </a:p>
                  </a:txBody>
                  <a:tcPr/>
                </a:tc>
                <a:extLst>
                  <a:ext uri="{0D108BD9-81ED-4DB2-BD59-A6C34878D82A}">
                    <a16:rowId xmlns:a16="http://schemas.microsoft.com/office/drawing/2014/main" val="3664559296"/>
                  </a:ext>
                </a:extLst>
              </a:tr>
              <a:tr h="370840">
                <a:tc>
                  <a:txBody>
                    <a:bodyPr/>
                    <a:lstStyle/>
                    <a:p>
                      <a:r>
                        <a:rPr lang="en-US" dirty="0"/>
                        <a:t>Samba</a:t>
                      </a:r>
                    </a:p>
                  </a:txBody>
                  <a:tcPr/>
                </a:tc>
                <a:tc>
                  <a:txBody>
                    <a:bodyPr/>
                    <a:lstStyle/>
                    <a:p>
                      <a:pPr algn="r"/>
                      <a:r>
                        <a:rPr lang="en-US" dirty="0"/>
                        <a:t>x</a:t>
                      </a:r>
                    </a:p>
                  </a:txBody>
                  <a:tcPr/>
                </a:tc>
                <a:tc>
                  <a:txBody>
                    <a:bodyPr/>
                    <a:lstStyle/>
                    <a:p>
                      <a:pPr algn="r"/>
                      <a:r>
                        <a:rPr lang="en-US" dirty="0"/>
                        <a:t>0.16</a:t>
                      </a:r>
                    </a:p>
                  </a:txBody>
                  <a:tcPr/>
                </a:tc>
                <a:tc>
                  <a:txBody>
                    <a:bodyPr/>
                    <a:lstStyle/>
                    <a:p>
                      <a:pPr algn="r"/>
                      <a:r>
                        <a:rPr lang="en-US" dirty="0"/>
                        <a:t>0.12</a:t>
                      </a:r>
                    </a:p>
                  </a:txBody>
                  <a:tcPr/>
                </a:tc>
                <a:tc>
                  <a:txBody>
                    <a:bodyPr/>
                    <a:lstStyle/>
                    <a:p>
                      <a:pPr algn="r"/>
                      <a:r>
                        <a:rPr lang="en-US" dirty="0"/>
                        <a:t>0.11</a:t>
                      </a:r>
                    </a:p>
                  </a:txBody>
                  <a:tcPr/>
                </a:tc>
                <a:tc>
                  <a:txBody>
                    <a:bodyPr/>
                    <a:lstStyle/>
                    <a:p>
                      <a:pPr algn="r"/>
                      <a:r>
                        <a:rPr lang="en-US" dirty="0"/>
                        <a:t>x</a:t>
                      </a:r>
                    </a:p>
                  </a:txBody>
                  <a:tcPr/>
                </a:tc>
                <a:extLst>
                  <a:ext uri="{0D108BD9-81ED-4DB2-BD59-A6C34878D82A}">
                    <a16:rowId xmlns:a16="http://schemas.microsoft.com/office/drawing/2014/main" val="1235018284"/>
                  </a:ext>
                </a:extLst>
              </a:tr>
              <a:tr h="370840">
                <a:tc>
                  <a:txBody>
                    <a:bodyPr/>
                    <a:lstStyle/>
                    <a:p>
                      <a:r>
                        <a:rPr lang="en-US" dirty="0" err="1"/>
                        <a:t>Kodi</a:t>
                      </a:r>
                      <a:endParaRPr lang="en-US" dirty="0"/>
                    </a:p>
                  </a:txBody>
                  <a:tcPr/>
                </a:tc>
                <a:tc>
                  <a:txBody>
                    <a:bodyPr/>
                    <a:lstStyle/>
                    <a:p>
                      <a:pPr algn="r"/>
                      <a:r>
                        <a:rPr lang="en-US" dirty="0"/>
                        <a:t>x</a:t>
                      </a:r>
                    </a:p>
                  </a:txBody>
                  <a:tcPr/>
                </a:tc>
                <a:tc>
                  <a:txBody>
                    <a:bodyPr/>
                    <a:lstStyle/>
                    <a:p>
                      <a:pPr algn="r"/>
                      <a:r>
                        <a:rPr lang="en-US" dirty="0"/>
                        <a:t>0.15</a:t>
                      </a:r>
                    </a:p>
                  </a:txBody>
                  <a:tcPr/>
                </a:tc>
                <a:tc>
                  <a:txBody>
                    <a:bodyPr/>
                    <a:lstStyle/>
                    <a:p>
                      <a:pPr algn="r"/>
                      <a:r>
                        <a:rPr lang="en-US" dirty="0"/>
                        <a:t>0.10</a:t>
                      </a:r>
                    </a:p>
                  </a:txBody>
                  <a:tcPr/>
                </a:tc>
                <a:tc>
                  <a:txBody>
                    <a:bodyPr/>
                    <a:lstStyle/>
                    <a:p>
                      <a:pPr algn="r"/>
                      <a:r>
                        <a:rPr lang="en-US" dirty="0"/>
                        <a:t>0.22</a:t>
                      </a:r>
                    </a:p>
                  </a:txBody>
                  <a:tcPr/>
                </a:tc>
                <a:tc>
                  <a:txBody>
                    <a:bodyPr/>
                    <a:lstStyle/>
                    <a:p>
                      <a:pPr algn="r"/>
                      <a:r>
                        <a:rPr lang="en-US" dirty="0"/>
                        <a:t>0.20</a:t>
                      </a:r>
                    </a:p>
                  </a:txBody>
                  <a:tcPr/>
                </a:tc>
                <a:extLst>
                  <a:ext uri="{0D108BD9-81ED-4DB2-BD59-A6C34878D82A}">
                    <a16:rowId xmlns:a16="http://schemas.microsoft.com/office/drawing/2014/main" val="2164455246"/>
                  </a:ext>
                </a:extLst>
              </a:tr>
              <a:tr h="370840">
                <a:tc>
                  <a:txBody>
                    <a:bodyPr/>
                    <a:lstStyle/>
                    <a:p>
                      <a:r>
                        <a:rPr lang="en-US" dirty="0" err="1"/>
                        <a:t>Ovirt</a:t>
                      </a:r>
                      <a:r>
                        <a:rPr lang="en-US" dirty="0"/>
                        <a:t>-engine</a:t>
                      </a:r>
                    </a:p>
                  </a:txBody>
                  <a:tcPr/>
                </a:tc>
                <a:tc>
                  <a:txBody>
                    <a:bodyPr/>
                    <a:lstStyle/>
                    <a:p>
                      <a:pPr algn="r"/>
                      <a:r>
                        <a:rPr lang="en-US" dirty="0"/>
                        <a:t>0.40</a:t>
                      </a:r>
                    </a:p>
                  </a:txBody>
                  <a:tcPr/>
                </a:tc>
                <a:tc>
                  <a:txBody>
                    <a:bodyPr/>
                    <a:lstStyle/>
                    <a:p>
                      <a:pPr algn="r"/>
                      <a:r>
                        <a:rPr lang="en-US" dirty="0"/>
                        <a:t>0.44</a:t>
                      </a:r>
                    </a:p>
                  </a:txBody>
                  <a:tcPr/>
                </a:tc>
                <a:tc>
                  <a:txBody>
                    <a:bodyPr/>
                    <a:lstStyle/>
                    <a:p>
                      <a:pPr algn="r"/>
                      <a:r>
                        <a:rPr lang="en-US" dirty="0"/>
                        <a:t>0.44</a:t>
                      </a:r>
                    </a:p>
                  </a:txBody>
                  <a:tcPr/>
                </a:tc>
                <a:tc>
                  <a:txBody>
                    <a:bodyPr/>
                    <a:lstStyle/>
                    <a:p>
                      <a:pPr algn="r"/>
                      <a:r>
                        <a:rPr lang="en-US" dirty="0"/>
                        <a:t>0.18</a:t>
                      </a:r>
                    </a:p>
                  </a:txBody>
                  <a:tcPr/>
                </a:tc>
                <a:tc>
                  <a:txBody>
                    <a:bodyPr/>
                    <a:lstStyle/>
                    <a:p>
                      <a:pPr algn="r"/>
                      <a:r>
                        <a:rPr lang="en-US" dirty="0"/>
                        <a:t>0.20</a:t>
                      </a:r>
                    </a:p>
                  </a:txBody>
                  <a:tcPr/>
                </a:tc>
                <a:extLst>
                  <a:ext uri="{0D108BD9-81ED-4DB2-BD59-A6C34878D82A}">
                    <a16:rowId xmlns:a16="http://schemas.microsoft.com/office/drawing/2014/main" val="613594528"/>
                  </a:ext>
                </a:extLst>
              </a:tr>
            </a:tbl>
          </a:graphicData>
        </a:graphic>
      </p:graphicFrame>
      <p:sp>
        <p:nvSpPr>
          <p:cNvPr id="4" name="Slide Number Placeholder 3">
            <a:extLst>
              <a:ext uri="{FF2B5EF4-FFF2-40B4-BE49-F238E27FC236}">
                <a16:creationId xmlns:a16="http://schemas.microsoft.com/office/drawing/2014/main" id="{754F4C69-090F-E14D-B62F-DE0A35CDCEB3}"/>
              </a:ext>
            </a:extLst>
          </p:cNvPr>
          <p:cNvSpPr>
            <a:spLocks noGrp="1"/>
          </p:cNvSpPr>
          <p:nvPr>
            <p:ph type="sldNum" sz="quarter" idx="12"/>
          </p:nvPr>
        </p:nvSpPr>
        <p:spPr/>
        <p:txBody>
          <a:bodyPr/>
          <a:lstStyle/>
          <a:p>
            <a:pPr>
              <a:defRPr/>
            </a:pPr>
            <a:fld id="{3FF2C605-4958-CF43-AA48-80339EFDB0AF}" type="slidenum">
              <a:rPr lang="en-US" smtClean="0"/>
              <a:pPr>
                <a:defRPr/>
              </a:pPr>
              <a:t>27</a:t>
            </a:fld>
            <a:endParaRPr lang="en-US"/>
          </a:p>
        </p:txBody>
      </p:sp>
      <p:pic>
        <p:nvPicPr>
          <p:cNvPr id="6" name="Graphic 5" descr="Checkmark">
            <a:extLst>
              <a:ext uri="{FF2B5EF4-FFF2-40B4-BE49-F238E27FC236}">
                <a16:creationId xmlns:a16="http://schemas.microsoft.com/office/drawing/2014/main" id="{5ADA98CF-7E30-CB4C-8937-7E5B0076C5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637" y="3358606"/>
            <a:ext cx="346166" cy="346166"/>
          </a:xfrm>
          <a:prstGeom prst="rect">
            <a:avLst/>
          </a:prstGeom>
        </p:spPr>
      </p:pic>
      <p:pic>
        <p:nvPicPr>
          <p:cNvPr id="7" name="Graphic 6" descr="Checkmark">
            <a:extLst>
              <a:ext uri="{FF2B5EF4-FFF2-40B4-BE49-F238E27FC236}">
                <a16:creationId xmlns:a16="http://schemas.microsoft.com/office/drawing/2014/main" id="{A84A18F6-14B2-7941-9F12-3A6EAC0546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637" y="4432663"/>
            <a:ext cx="346166" cy="346166"/>
          </a:xfrm>
          <a:prstGeom prst="rect">
            <a:avLst/>
          </a:prstGeom>
        </p:spPr>
      </p:pic>
      <p:sp>
        <p:nvSpPr>
          <p:cNvPr id="8" name="TextBox 7">
            <a:extLst>
              <a:ext uri="{FF2B5EF4-FFF2-40B4-BE49-F238E27FC236}">
                <a16:creationId xmlns:a16="http://schemas.microsoft.com/office/drawing/2014/main" id="{EF85465A-4024-EB4D-A7FF-90FEFF7C396D}"/>
              </a:ext>
            </a:extLst>
          </p:cNvPr>
          <p:cNvSpPr txBox="1"/>
          <p:nvPr/>
        </p:nvSpPr>
        <p:spPr>
          <a:xfrm>
            <a:off x="1923162" y="5273104"/>
            <a:ext cx="5297675" cy="646331"/>
          </a:xfrm>
          <a:prstGeom prst="rect">
            <a:avLst/>
          </a:prstGeom>
          <a:noFill/>
        </p:spPr>
        <p:txBody>
          <a:bodyPr wrap="square" rtlCol="0">
            <a:spAutoFit/>
          </a:bodyPr>
          <a:lstStyle/>
          <a:p>
            <a:pPr algn="ctr"/>
            <a:r>
              <a:rPr lang="en-US" dirty="0"/>
              <a:t>x denotes statistically insignificant correlation,</a:t>
            </a:r>
          </a:p>
          <a:p>
            <a:pPr algn="ctr"/>
            <a:r>
              <a:rPr lang="en-US" dirty="0"/>
              <a:t>The rest of the correlations are statistically significant</a:t>
            </a:r>
          </a:p>
        </p:txBody>
      </p:sp>
    </p:spTree>
    <p:extLst>
      <p:ext uri="{BB962C8B-B14F-4D97-AF65-F5344CB8AC3E}">
        <p14:creationId xmlns:p14="http://schemas.microsoft.com/office/powerpoint/2010/main" val="6432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531D-3A4D-B54A-98E4-587C432FB113}"/>
              </a:ext>
            </a:extLst>
          </p:cNvPr>
          <p:cNvSpPr>
            <a:spLocks noGrp="1"/>
          </p:cNvSpPr>
          <p:nvPr>
            <p:ph type="title"/>
          </p:nvPr>
        </p:nvSpPr>
        <p:spPr>
          <a:xfrm>
            <a:off x="457200" y="455439"/>
            <a:ext cx="8229600" cy="1068387"/>
          </a:xfrm>
        </p:spPr>
        <p:txBody>
          <a:bodyPr/>
          <a:lstStyle/>
          <a:p>
            <a:r>
              <a:rPr lang="en-US" dirty="0"/>
              <a:t>Threats to validity</a:t>
            </a:r>
          </a:p>
        </p:txBody>
      </p:sp>
      <p:sp>
        <p:nvSpPr>
          <p:cNvPr id="3" name="Content Placeholder 2">
            <a:extLst>
              <a:ext uri="{FF2B5EF4-FFF2-40B4-BE49-F238E27FC236}">
                <a16:creationId xmlns:a16="http://schemas.microsoft.com/office/drawing/2014/main" id="{8218A1A3-49D6-994E-A97F-79E7DC33C1B1}"/>
              </a:ext>
            </a:extLst>
          </p:cNvPr>
          <p:cNvSpPr>
            <a:spLocks noGrp="1"/>
          </p:cNvSpPr>
          <p:nvPr>
            <p:ph idx="1"/>
          </p:nvPr>
        </p:nvSpPr>
        <p:spPr>
          <a:xfrm>
            <a:off x="457200" y="1523826"/>
            <a:ext cx="8301803" cy="3103563"/>
          </a:xfrm>
        </p:spPr>
        <p:txBody>
          <a:bodyPr/>
          <a:lstStyle/>
          <a:p>
            <a:r>
              <a:rPr lang="en-US" dirty="0"/>
              <a:t>We assume that if there is a code change in the affected file when an alert gets eliminated, developers have </a:t>
            </a:r>
            <a:r>
              <a:rPr lang="en-US" i="1" dirty="0"/>
              <a:t>fixed</a:t>
            </a:r>
            <a:r>
              <a:rPr lang="en-US" dirty="0"/>
              <a:t> the alert:</a:t>
            </a:r>
          </a:p>
          <a:p>
            <a:pPr lvl="1"/>
            <a:r>
              <a:rPr lang="en-US" dirty="0"/>
              <a:t>Code change can be unrelated to the alert</a:t>
            </a:r>
          </a:p>
          <a:p>
            <a:pPr lvl="1"/>
            <a:r>
              <a:rPr lang="en-US" dirty="0"/>
              <a:t>Code change can be made elsewhere to fix the alert</a:t>
            </a:r>
          </a:p>
          <a:p>
            <a:r>
              <a:rPr lang="en-US" dirty="0"/>
              <a:t>Accurately tracking fix commit for an alert</a:t>
            </a:r>
          </a:p>
          <a:p>
            <a:pPr lvl="1"/>
            <a:r>
              <a:rPr lang="en-US" dirty="0"/>
              <a:t>We manually investigate 25 instances from each project to validate our method</a:t>
            </a:r>
          </a:p>
          <a:p>
            <a:r>
              <a:rPr lang="en-US" dirty="0"/>
              <a:t>Generalizability threat</a:t>
            </a:r>
          </a:p>
          <a:p>
            <a:pPr lvl="1"/>
            <a:r>
              <a:rPr lang="en-US" dirty="0"/>
              <a:t>Coverity applies common static analysis techniques and catches a broad range of security and reliability alerts</a:t>
            </a:r>
          </a:p>
          <a:p>
            <a:pPr lvl="1"/>
            <a:r>
              <a:rPr lang="en-US" dirty="0"/>
              <a:t>Coverity is widely used in the industry</a:t>
            </a:r>
          </a:p>
        </p:txBody>
      </p:sp>
      <p:sp>
        <p:nvSpPr>
          <p:cNvPr id="4" name="Slide Number Placeholder 3">
            <a:extLst>
              <a:ext uri="{FF2B5EF4-FFF2-40B4-BE49-F238E27FC236}">
                <a16:creationId xmlns:a16="http://schemas.microsoft.com/office/drawing/2014/main" id="{3CB7BF94-2AD7-7D4E-95E3-1AFAF9D1AD92}"/>
              </a:ext>
            </a:extLst>
          </p:cNvPr>
          <p:cNvSpPr>
            <a:spLocks noGrp="1"/>
          </p:cNvSpPr>
          <p:nvPr>
            <p:ph type="sldNum" sz="quarter" idx="12"/>
          </p:nvPr>
        </p:nvSpPr>
        <p:spPr/>
        <p:txBody>
          <a:bodyPr/>
          <a:lstStyle/>
          <a:p>
            <a:pPr>
              <a:defRPr/>
            </a:pPr>
            <a:fld id="{3FF2C605-4958-CF43-AA48-80339EFDB0AF}" type="slidenum">
              <a:rPr lang="en-US" smtClean="0"/>
              <a:pPr>
                <a:defRPr/>
              </a:pPr>
              <a:t>28</a:t>
            </a:fld>
            <a:endParaRPr lang="en-US"/>
          </a:p>
        </p:txBody>
      </p:sp>
    </p:spTree>
    <p:extLst>
      <p:ext uri="{BB962C8B-B14F-4D97-AF65-F5344CB8AC3E}">
        <p14:creationId xmlns:p14="http://schemas.microsoft.com/office/powerpoint/2010/main" val="154427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06F2-712A-A945-836D-10FB5C962789}"/>
              </a:ext>
            </a:extLst>
          </p:cNvPr>
          <p:cNvSpPr>
            <a:spLocks noGrp="1"/>
          </p:cNvSpPr>
          <p:nvPr>
            <p:ph type="title"/>
          </p:nvPr>
        </p:nvSpPr>
        <p:spPr>
          <a:xfrm>
            <a:off x="457200" y="507797"/>
            <a:ext cx="8229600" cy="1068387"/>
          </a:xfrm>
        </p:spPr>
        <p:txBody>
          <a:bodyPr/>
          <a:lstStyle/>
          <a:p>
            <a:r>
              <a:rPr lang="en-US" dirty="0"/>
              <a:t>Feedback from an involved developer</a:t>
            </a:r>
          </a:p>
        </p:txBody>
      </p:sp>
      <p:sp>
        <p:nvSpPr>
          <p:cNvPr id="3" name="Content Placeholder 2">
            <a:extLst>
              <a:ext uri="{FF2B5EF4-FFF2-40B4-BE49-F238E27FC236}">
                <a16:creationId xmlns:a16="http://schemas.microsoft.com/office/drawing/2014/main" id="{5BA69708-3E7E-D040-BDCB-8C952F61F7A1}"/>
              </a:ext>
            </a:extLst>
          </p:cNvPr>
          <p:cNvSpPr>
            <a:spLocks noGrp="1"/>
          </p:cNvSpPr>
          <p:nvPr>
            <p:ph idx="1"/>
          </p:nvPr>
        </p:nvSpPr>
        <p:spPr>
          <a:xfrm>
            <a:off x="457200" y="1877218"/>
            <a:ext cx="8229600" cy="3103563"/>
          </a:xfrm>
        </p:spPr>
        <p:txBody>
          <a:bodyPr/>
          <a:lstStyle/>
          <a:p>
            <a:pPr marL="0" indent="0">
              <a:buNone/>
            </a:pPr>
            <a:r>
              <a:rPr lang="en-US" i="1" dirty="0"/>
              <a:t>your number match my gut feelings :)</a:t>
            </a:r>
          </a:p>
          <a:p>
            <a:pPr marL="0" indent="0">
              <a:buNone/>
            </a:pPr>
            <a:endParaRPr lang="en-US" i="1" dirty="0"/>
          </a:p>
          <a:p>
            <a:pPr marL="0" indent="0">
              <a:buNone/>
            </a:pPr>
            <a:r>
              <a:rPr lang="en-US" i="1" dirty="0"/>
              <a:t>you should be also aware that only two people were looking at </a:t>
            </a:r>
            <a:r>
              <a:rPr lang="en-US" i="1" dirty="0" err="1"/>
              <a:t>coverity</a:t>
            </a:r>
            <a:r>
              <a:rPr lang="en-US" i="1" dirty="0"/>
              <a:t> results (Andi and myself). It creates a strong bias as we aren't expert of all aspects of the code.</a:t>
            </a:r>
          </a:p>
          <a:p>
            <a:pPr marL="0" indent="0">
              <a:buNone/>
            </a:pPr>
            <a:endParaRPr lang="en-US" i="1" dirty="0"/>
          </a:p>
          <a:p>
            <a:pPr marL="0" indent="0">
              <a:buNone/>
            </a:pPr>
            <a:r>
              <a:rPr lang="en-US" i="1" dirty="0"/>
              <a:t>an interesting research area is "how many security issues found in the wild (CVE) were discovered by static analysis but not addressed?”</a:t>
            </a:r>
            <a:br>
              <a:rPr lang="en-US" i="1" dirty="0"/>
            </a:br>
            <a:r>
              <a:rPr lang="en-US" i="1" dirty="0"/>
              <a:t>					- </a:t>
            </a:r>
            <a:r>
              <a:rPr lang="en-US" dirty="0"/>
              <a:t>Senior Engineering Manager, Mozilla</a:t>
            </a:r>
            <a:endParaRPr lang="en-US" i="1" dirty="0"/>
          </a:p>
          <a:p>
            <a:pPr marL="0" indent="0">
              <a:buNone/>
            </a:pPr>
            <a:endParaRPr lang="en-US" i="1" dirty="0"/>
          </a:p>
        </p:txBody>
      </p:sp>
      <p:sp>
        <p:nvSpPr>
          <p:cNvPr id="4" name="Slide Number Placeholder 3">
            <a:extLst>
              <a:ext uri="{FF2B5EF4-FFF2-40B4-BE49-F238E27FC236}">
                <a16:creationId xmlns:a16="http://schemas.microsoft.com/office/drawing/2014/main" id="{1F32FABE-32AD-4849-BFCA-826C0754A239}"/>
              </a:ext>
            </a:extLst>
          </p:cNvPr>
          <p:cNvSpPr>
            <a:spLocks noGrp="1"/>
          </p:cNvSpPr>
          <p:nvPr>
            <p:ph type="sldNum" sz="quarter" idx="12"/>
          </p:nvPr>
        </p:nvSpPr>
        <p:spPr/>
        <p:txBody>
          <a:bodyPr/>
          <a:lstStyle/>
          <a:p>
            <a:pPr>
              <a:defRPr/>
            </a:pPr>
            <a:fld id="{3FF2C605-4958-CF43-AA48-80339EFDB0AF}" type="slidenum">
              <a:rPr lang="en-US" smtClean="0"/>
              <a:pPr>
                <a:defRPr/>
              </a:pPr>
              <a:t>29</a:t>
            </a:fld>
            <a:endParaRPr lang="en-US"/>
          </a:p>
        </p:txBody>
      </p:sp>
    </p:spTree>
    <p:extLst>
      <p:ext uri="{BB962C8B-B14F-4D97-AF65-F5344CB8AC3E}">
        <p14:creationId xmlns:p14="http://schemas.microsoft.com/office/powerpoint/2010/main" val="132593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A6F9-D2F2-FC4B-B1FD-7B14A3D452D4}"/>
              </a:ext>
            </a:extLst>
          </p:cNvPr>
          <p:cNvSpPr>
            <a:spLocks noGrp="1"/>
          </p:cNvSpPr>
          <p:nvPr>
            <p:ph type="title"/>
          </p:nvPr>
        </p:nvSpPr>
        <p:spPr bwMode="auto">
          <a:xfrm>
            <a:off x="457200" y="467646"/>
            <a:ext cx="82296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ctr">
            <a:normAutofit/>
          </a:bodyPr>
          <a:lstStyle/>
          <a:p>
            <a:r>
              <a:rPr lang="en-US" dirty="0"/>
              <a:t>Static analysis tool</a:t>
            </a:r>
          </a:p>
        </p:txBody>
      </p:sp>
      <p:sp>
        <p:nvSpPr>
          <p:cNvPr id="4" name="Slide Number Placeholder 3">
            <a:extLst>
              <a:ext uri="{FF2B5EF4-FFF2-40B4-BE49-F238E27FC236}">
                <a16:creationId xmlns:a16="http://schemas.microsoft.com/office/drawing/2014/main" id="{91BA865E-10EA-704C-8F91-3CDD455A279B}"/>
              </a:ext>
            </a:extLst>
          </p:cNvPr>
          <p:cNvSpPr>
            <a:spLocks noGrp="1"/>
          </p:cNvSpPr>
          <p:nvPr>
            <p:ph type="sldNum" sz="quarter" idx="12"/>
          </p:nvPr>
        </p:nvSpPr>
        <p:spPr>
          <a:xfrm>
            <a:off x="6553200" y="6356350"/>
            <a:ext cx="2133600" cy="365125"/>
          </a:xfrm>
          <a:prstGeom prst="rect">
            <a:avLst/>
          </a:prstGeom>
        </p:spPr>
        <p:txBody>
          <a:bodyPr anchor="ctr">
            <a:normAutofit/>
          </a:bodyPr>
          <a:lstStyle/>
          <a:p>
            <a:pPr>
              <a:spcAft>
                <a:spcPts val="600"/>
              </a:spcAft>
              <a:defRPr/>
            </a:pPr>
            <a:fld id="{3FF2C605-4958-CF43-AA48-80339EFDB0AF}" type="slidenum">
              <a:rPr lang="en-US" smtClean="0"/>
              <a:pPr>
                <a:spcAft>
                  <a:spcPts val="600"/>
                </a:spcAft>
                <a:defRPr/>
              </a:pPr>
              <a:t>3</a:t>
            </a:fld>
            <a:endParaRPr lang="en-US"/>
          </a:p>
        </p:txBody>
      </p:sp>
      <p:sp>
        <p:nvSpPr>
          <p:cNvPr id="9" name="Content Placeholder 2">
            <a:extLst>
              <a:ext uri="{FF2B5EF4-FFF2-40B4-BE49-F238E27FC236}">
                <a16:creationId xmlns:a16="http://schemas.microsoft.com/office/drawing/2014/main" id="{37CFAE51-CD60-314C-94D5-4847E477C211}"/>
              </a:ext>
            </a:extLst>
          </p:cNvPr>
          <p:cNvSpPr txBox="1">
            <a:spLocks/>
          </p:cNvSpPr>
          <p:nvPr/>
        </p:nvSpPr>
        <p:spPr bwMode="auto">
          <a:xfrm>
            <a:off x="630465" y="1762729"/>
            <a:ext cx="4674308" cy="173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noAutofit/>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a:buFont typeface="Arial" panose="020B0604020202020204" pitchFamily="34" charset="0"/>
              <a:buChar char="•"/>
            </a:pPr>
            <a:r>
              <a:rPr lang="en-US" sz="1600" dirty="0">
                <a:latin typeface="+mn-lt"/>
              </a:rPr>
              <a:t>Analyzes the code without </a:t>
            </a:r>
            <a:r>
              <a:rPr lang="en-US" sz="1600" i="1" dirty="0">
                <a:latin typeface="+mn-lt"/>
              </a:rPr>
              <a:t>running </a:t>
            </a:r>
            <a:r>
              <a:rPr lang="en-US" sz="1600" dirty="0">
                <a:latin typeface="+mn-lt"/>
              </a:rPr>
              <a:t>it</a:t>
            </a:r>
          </a:p>
          <a:p>
            <a:pPr marL="285750">
              <a:buFont typeface="Arial" panose="020B0604020202020204" pitchFamily="34" charset="0"/>
              <a:buChar char="•"/>
            </a:pPr>
            <a:r>
              <a:rPr lang="en-US" sz="1600" dirty="0">
                <a:latin typeface="+mn-lt"/>
              </a:rPr>
              <a:t>Commonly includes data-flow, control-flow analysis, pattern matching etc.</a:t>
            </a:r>
          </a:p>
          <a:p>
            <a:pPr marL="285750">
              <a:buFont typeface="Arial" panose="020B0604020202020204" pitchFamily="34" charset="0"/>
              <a:buChar char="•"/>
            </a:pPr>
            <a:r>
              <a:rPr lang="en-US" sz="1600" dirty="0">
                <a:latin typeface="+mn-lt"/>
              </a:rPr>
              <a:t>Finds potential security, performance, and reliability errors (</a:t>
            </a:r>
            <a:r>
              <a:rPr lang="en-US" sz="1600" i="1" dirty="0">
                <a:solidFill>
                  <a:srgbClr val="FF0000"/>
                </a:solidFill>
                <a:latin typeface="+mn-lt"/>
              </a:rPr>
              <a:t>alerts</a:t>
            </a:r>
            <a:r>
              <a:rPr lang="en-US" sz="1600" dirty="0">
                <a:latin typeface="+mn-lt"/>
              </a:rPr>
              <a:t>)</a:t>
            </a:r>
          </a:p>
        </p:txBody>
      </p:sp>
      <p:pic>
        <p:nvPicPr>
          <p:cNvPr id="5" name="Picture 4">
            <a:extLst>
              <a:ext uri="{FF2B5EF4-FFF2-40B4-BE49-F238E27FC236}">
                <a16:creationId xmlns:a16="http://schemas.microsoft.com/office/drawing/2014/main" id="{EA4853AA-F1DD-9C46-A163-864AC3DB627E}"/>
              </a:ext>
            </a:extLst>
          </p:cNvPr>
          <p:cNvPicPr>
            <a:picLocks noChangeAspect="1"/>
          </p:cNvPicPr>
          <p:nvPr/>
        </p:nvPicPr>
        <p:blipFill>
          <a:blip r:embed="rId3"/>
          <a:stretch>
            <a:fillRect/>
          </a:stretch>
        </p:blipFill>
        <p:spPr>
          <a:xfrm>
            <a:off x="630465" y="3538966"/>
            <a:ext cx="5270500" cy="660400"/>
          </a:xfrm>
          <a:prstGeom prst="rect">
            <a:avLst/>
          </a:prstGeom>
        </p:spPr>
      </p:pic>
      <p:pic>
        <p:nvPicPr>
          <p:cNvPr id="7" name="Content Placeholder 5" descr="A screenshot of a social media post&#10;&#10;Description automatically generated">
            <a:extLst>
              <a:ext uri="{FF2B5EF4-FFF2-40B4-BE49-F238E27FC236}">
                <a16:creationId xmlns:a16="http://schemas.microsoft.com/office/drawing/2014/main" id="{55BAF724-E075-EF4A-8B16-B8C70B9EC079}"/>
              </a:ext>
            </a:extLst>
          </p:cNvPr>
          <p:cNvPicPr>
            <a:picLocks noChangeAspect="1"/>
          </p:cNvPicPr>
          <p:nvPr/>
        </p:nvPicPr>
        <p:blipFill rotWithShape="1">
          <a:blip r:embed="rId4"/>
          <a:srcRect t="15805" b="16965"/>
          <a:stretch/>
        </p:blipFill>
        <p:spPr bwMode="auto">
          <a:xfrm>
            <a:off x="630465" y="4154763"/>
            <a:ext cx="7259796" cy="2086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8" name="TextBox 7">
            <a:extLst>
              <a:ext uri="{FF2B5EF4-FFF2-40B4-BE49-F238E27FC236}">
                <a16:creationId xmlns:a16="http://schemas.microsoft.com/office/drawing/2014/main" id="{4505FD7C-4E6E-AE46-8A87-61D18734A408}"/>
              </a:ext>
            </a:extLst>
          </p:cNvPr>
          <p:cNvSpPr txBox="1"/>
          <p:nvPr/>
        </p:nvSpPr>
        <p:spPr>
          <a:xfrm>
            <a:off x="4989161" y="1998890"/>
            <a:ext cx="405463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Used alongside other testing methods </a:t>
            </a:r>
            <a:br>
              <a:rPr lang="en-US" sz="1600" dirty="0"/>
            </a:br>
            <a:r>
              <a:rPr lang="en-US" sz="1600" dirty="0"/>
              <a:t>(e.g. dynamic analysis, code review)</a:t>
            </a:r>
          </a:p>
          <a:p>
            <a:pPr marL="285750" indent="-285750">
              <a:buFont typeface="Arial" panose="020B0604020202020204" pitchFamily="34" charset="0"/>
              <a:buChar char="•"/>
            </a:pPr>
            <a:r>
              <a:rPr lang="en-US" sz="1600" dirty="0"/>
              <a:t>Find defects early in the development process (a part of shift-left testing)</a:t>
            </a:r>
            <a:endParaRPr lang="en-US" dirty="0"/>
          </a:p>
        </p:txBody>
      </p:sp>
    </p:spTree>
    <p:extLst>
      <p:ext uri="{BB962C8B-B14F-4D97-AF65-F5344CB8AC3E}">
        <p14:creationId xmlns:p14="http://schemas.microsoft.com/office/powerpoint/2010/main" val="189979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1B0CE-A826-204D-8E9C-1B56DDE96125}"/>
              </a:ext>
            </a:extLst>
          </p:cNvPr>
          <p:cNvSpPr>
            <a:spLocks noGrp="1"/>
          </p:cNvSpPr>
          <p:nvPr>
            <p:ph idx="1"/>
          </p:nvPr>
        </p:nvSpPr>
        <p:spPr>
          <a:xfrm>
            <a:off x="400832" y="1849285"/>
            <a:ext cx="8229600" cy="3896531"/>
          </a:xfrm>
          <a:ln w="12700"/>
        </p:spPr>
        <p:txBody>
          <a:bodyPr/>
          <a:lstStyle/>
          <a:p>
            <a:pPr marL="0" indent="0">
              <a:buNone/>
            </a:pPr>
            <a:r>
              <a:rPr lang="en-US" sz="2000" dirty="0"/>
              <a:t>The actionability rate of static analysis tool in the real word is around 36.7%, better than previously reported, but still lags behind the ideal. </a:t>
            </a:r>
          </a:p>
          <a:p>
            <a:pPr marL="0" indent="0">
              <a:buNone/>
            </a:pPr>
            <a:endParaRPr lang="en-US" sz="2000" dirty="0"/>
          </a:p>
          <a:p>
            <a:pPr marL="0" indent="0">
              <a:buNone/>
            </a:pPr>
            <a:r>
              <a:rPr lang="en-US" sz="2000" dirty="0"/>
              <a:t>Fixes for static analysis alerts are low in complexity: 1 to 2 units of logical changes in the affected file. </a:t>
            </a:r>
          </a:p>
          <a:p>
            <a:pPr lvl="1"/>
            <a:r>
              <a:rPr lang="en-US" sz="2000" dirty="0"/>
              <a:t>Future research can be on estimating fix effort, automated program repair for static analysis alerts</a:t>
            </a:r>
          </a:p>
          <a:p>
            <a:pPr lvl="1"/>
            <a:endParaRPr lang="en-US" sz="2000" dirty="0"/>
          </a:p>
          <a:p>
            <a:pPr marL="0" indent="0">
              <a:buNone/>
            </a:pPr>
            <a:r>
              <a:rPr lang="en-US" sz="2000" dirty="0"/>
              <a:t>Developers take ~3 months to fix the alerts.</a:t>
            </a:r>
          </a:p>
          <a:p>
            <a:pPr lvl="1"/>
            <a:r>
              <a:rPr lang="en-US" sz="2000" dirty="0"/>
              <a:t>Future research can be on prioritizing security critical alerts, left-shifting static testing</a:t>
            </a:r>
          </a:p>
          <a:p>
            <a:endParaRPr lang="en-US" dirty="0"/>
          </a:p>
        </p:txBody>
      </p:sp>
      <p:sp>
        <p:nvSpPr>
          <p:cNvPr id="4" name="Slide Number Placeholder 3">
            <a:extLst>
              <a:ext uri="{FF2B5EF4-FFF2-40B4-BE49-F238E27FC236}">
                <a16:creationId xmlns:a16="http://schemas.microsoft.com/office/drawing/2014/main" id="{676D9D29-44C6-7448-AA1B-F99B49C74D8B}"/>
              </a:ext>
            </a:extLst>
          </p:cNvPr>
          <p:cNvSpPr>
            <a:spLocks noGrp="1"/>
          </p:cNvSpPr>
          <p:nvPr>
            <p:ph type="sldNum" sz="quarter" idx="12"/>
          </p:nvPr>
        </p:nvSpPr>
        <p:spPr/>
        <p:txBody>
          <a:bodyPr/>
          <a:lstStyle/>
          <a:p>
            <a:pPr>
              <a:defRPr/>
            </a:pPr>
            <a:fld id="{3FF2C605-4958-CF43-AA48-80339EFDB0AF}" type="slidenum">
              <a:rPr lang="en-US" smtClean="0"/>
              <a:pPr>
                <a:defRPr/>
              </a:pPr>
              <a:t>30</a:t>
            </a:fld>
            <a:endParaRPr lang="en-US"/>
          </a:p>
        </p:txBody>
      </p:sp>
      <p:sp>
        <p:nvSpPr>
          <p:cNvPr id="7" name="Rectangle 6">
            <a:extLst>
              <a:ext uri="{FF2B5EF4-FFF2-40B4-BE49-F238E27FC236}">
                <a16:creationId xmlns:a16="http://schemas.microsoft.com/office/drawing/2014/main" id="{F4DC7121-C2E5-7B4A-9994-6C9BAAEFA6EB}"/>
              </a:ext>
            </a:extLst>
          </p:cNvPr>
          <p:cNvSpPr/>
          <p:nvPr/>
        </p:nvSpPr>
        <p:spPr>
          <a:xfrm>
            <a:off x="391437" y="1854882"/>
            <a:ext cx="8248389" cy="726960"/>
          </a:xfrm>
          <a:prstGeom prst="rect">
            <a:avLst/>
          </a:prstGeom>
          <a:noFill/>
          <a:ln w="19050">
            <a:solidFill>
              <a:srgbClr val="00206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A483E30-1635-3D4D-B054-D77E87F3C1D7}"/>
              </a:ext>
            </a:extLst>
          </p:cNvPr>
          <p:cNvSpPr/>
          <p:nvPr/>
        </p:nvSpPr>
        <p:spPr>
          <a:xfrm>
            <a:off x="400832" y="2902119"/>
            <a:ext cx="8248389" cy="1363791"/>
          </a:xfrm>
          <a:prstGeom prst="rect">
            <a:avLst/>
          </a:prstGeom>
          <a:noFill/>
          <a:ln w="19050">
            <a:solidFill>
              <a:srgbClr val="00206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CD7D935-8945-6043-BDAD-DA5617DC3ACA}"/>
              </a:ext>
            </a:extLst>
          </p:cNvPr>
          <p:cNvSpPr/>
          <p:nvPr/>
        </p:nvSpPr>
        <p:spPr>
          <a:xfrm>
            <a:off x="400832" y="4586188"/>
            <a:ext cx="8248389" cy="1161640"/>
          </a:xfrm>
          <a:prstGeom prst="rect">
            <a:avLst/>
          </a:prstGeom>
          <a:noFill/>
          <a:ln w="19050">
            <a:solidFill>
              <a:srgbClr val="00206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23B3FA1C-F91B-EC42-B98A-7E916280FD2E}"/>
              </a:ext>
            </a:extLst>
          </p:cNvPr>
          <p:cNvSpPr txBox="1"/>
          <p:nvPr/>
        </p:nvSpPr>
        <p:spPr>
          <a:xfrm>
            <a:off x="3160716" y="655988"/>
            <a:ext cx="2822568" cy="584775"/>
          </a:xfrm>
          <a:prstGeom prst="rect">
            <a:avLst/>
          </a:prstGeom>
          <a:noFill/>
        </p:spPr>
        <p:txBody>
          <a:bodyPr wrap="none" rtlCol="0">
            <a:spAutoFit/>
          </a:bodyPr>
          <a:lstStyle/>
          <a:p>
            <a:r>
              <a:rPr lang="en-US" sz="3200" b="1" dirty="0"/>
              <a:t>Key Takeaways:</a:t>
            </a:r>
          </a:p>
        </p:txBody>
      </p:sp>
    </p:spTree>
    <p:extLst>
      <p:ext uri="{BB962C8B-B14F-4D97-AF65-F5344CB8AC3E}">
        <p14:creationId xmlns:p14="http://schemas.microsoft.com/office/powerpoint/2010/main" val="3194682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23B0-6D29-F244-822D-8FB89C532C7F}"/>
              </a:ext>
            </a:extLst>
          </p:cNvPr>
          <p:cNvSpPr>
            <a:spLocks noGrp="1"/>
          </p:cNvSpPr>
          <p:nvPr>
            <p:ph type="title"/>
          </p:nvPr>
        </p:nvSpPr>
        <p:spPr/>
        <p:txBody>
          <a:bodyPr/>
          <a:lstStyle/>
          <a:p>
            <a:r>
              <a:rPr lang="en-US" dirty="0"/>
              <a:t>Open source projects actively using Coverity</a:t>
            </a:r>
          </a:p>
        </p:txBody>
      </p:sp>
      <p:sp>
        <p:nvSpPr>
          <p:cNvPr id="4" name="Slide Number Placeholder 3">
            <a:extLst>
              <a:ext uri="{FF2B5EF4-FFF2-40B4-BE49-F238E27FC236}">
                <a16:creationId xmlns:a16="http://schemas.microsoft.com/office/drawing/2014/main" id="{D6C2CA1B-9D75-D845-9E7D-522A02DA28B3}"/>
              </a:ext>
            </a:extLst>
          </p:cNvPr>
          <p:cNvSpPr>
            <a:spLocks noGrp="1"/>
          </p:cNvSpPr>
          <p:nvPr>
            <p:ph type="sldNum" sz="quarter" idx="12"/>
          </p:nvPr>
        </p:nvSpPr>
        <p:spPr/>
        <p:txBody>
          <a:bodyPr/>
          <a:lstStyle/>
          <a:p>
            <a:pPr>
              <a:defRPr/>
            </a:pPr>
            <a:fld id="{3FF2C605-4958-CF43-AA48-80339EFDB0AF}" type="slidenum">
              <a:rPr lang="en-US" smtClean="0"/>
              <a:pPr>
                <a:defRPr/>
              </a:pPr>
              <a:t>31</a:t>
            </a:fld>
            <a:endParaRPr lang="en-US"/>
          </a:p>
        </p:txBody>
      </p:sp>
      <p:pic>
        <p:nvPicPr>
          <p:cNvPr id="5" name="Picture 4">
            <a:extLst>
              <a:ext uri="{FF2B5EF4-FFF2-40B4-BE49-F238E27FC236}">
                <a16:creationId xmlns:a16="http://schemas.microsoft.com/office/drawing/2014/main" id="{75DDBDFA-9FC6-A242-A4F9-13E140A14A3F}"/>
              </a:ext>
            </a:extLst>
          </p:cNvPr>
          <p:cNvPicPr>
            <a:picLocks noChangeAspect="1"/>
          </p:cNvPicPr>
          <p:nvPr/>
        </p:nvPicPr>
        <p:blipFill>
          <a:blip r:embed="rId3"/>
          <a:stretch>
            <a:fillRect/>
          </a:stretch>
        </p:blipFill>
        <p:spPr>
          <a:xfrm>
            <a:off x="0" y="2382940"/>
            <a:ext cx="9144000" cy="3146220"/>
          </a:xfrm>
          <a:prstGeom prst="rect">
            <a:avLst/>
          </a:prstGeom>
        </p:spPr>
      </p:pic>
    </p:spTree>
    <p:extLst>
      <p:ext uri="{BB962C8B-B14F-4D97-AF65-F5344CB8AC3E}">
        <p14:creationId xmlns:p14="http://schemas.microsoft.com/office/powerpoint/2010/main" val="1264798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27DF-B545-A24E-AED1-69BCC79CAD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F82B26B-3453-9346-B2F1-76C652B7787B}"/>
              </a:ext>
            </a:extLst>
          </p:cNvPr>
          <p:cNvSpPr>
            <a:spLocks noGrp="1"/>
          </p:cNvSpPr>
          <p:nvPr>
            <p:ph idx="1"/>
          </p:nvPr>
        </p:nvSpPr>
        <p:spPr>
          <a:xfrm>
            <a:off x="457200" y="1785938"/>
            <a:ext cx="8229600" cy="3103563"/>
          </a:xfrm>
        </p:spPr>
        <p:txBody>
          <a:bodyPr/>
          <a:lstStyle/>
          <a:p>
            <a:pPr marL="457200" indent="-457200">
              <a:buFont typeface="+mj-lt"/>
              <a:buAutoNum type="arabicPeriod"/>
            </a:pPr>
            <a:r>
              <a:rPr lang="en-US" sz="1600" dirty="0"/>
              <a:t>Eduardo Monteiro Edna </a:t>
            </a:r>
            <a:r>
              <a:rPr lang="en-US" sz="1600" dirty="0" err="1"/>
              <a:t>Canedo</a:t>
            </a:r>
            <a:r>
              <a:rPr lang="en-US" sz="1600" dirty="0"/>
              <a:t> Welder Luz Gustavo Pinto Diego </a:t>
            </a:r>
            <a:r>
              <a:rPr lang="en-US" sz="1600" dirty="0" err="1"/>
              <a:t>Marcilio</a:t>
            </a:r>
            <a:r>
              <a:rPr lang="en-US" sz="1600" dirty="0"/>
              <a:t>, Rodrigo </a:t>
            </a:r>
            <a:r>
              <a:rPr lang="en-US" sz="1600" dirty="0" err="1"/>
              <a:t>Bonifcio</a:t>
            </a:r>
            <a:r>
              <a:rPr lang="en-US" sz="1600" dirty="0"/>
              <a:t>. Are static analysis violations really fixed? a closer look at realistic usage of </a:t>
            </a:r>
            <a:r>
              <a:rPr lang="en-US" sz="1600" dirty="0" err="1"/>
              <a:t>sonarqube</a:t>
            </a:r>
            <a:r>
              <a:rPr lang="en-US" sz="1600" dirty="0"/>
              <a:t>. In the 27th IEEE/ACM International Conference on Program Comprehension (ICPC2019), 2019</a:t>
            </a:r>
          </a:p>
          <a:p>
            <a:pPr marL="457200" indent="-457200">
              <a:buFont typeface="+mj-lt"/>
              <a:buAutoNum type="arabicPeriod"/>
            </a:pPr>
            <a:r>
              <a:rPr lang="en-US" sz="1600" dirty="0" err="1"/>
              <a:t>Kui</a:t>
            </a:r>
            <a:r>
              <a:rPr lang="en-US" sz="1600" dirty="0"/>
              <a:t> Liu, </a:t>
            </a:r>
            <a:r>
              <a:rPr lang="en-US" sz="1600" dirty="0" err="1"/>
              <a:t>Dongsun</a:t>
            </a:r>
            <a:r>
              <a:rPr lang="en-US" sz="1600" dirty="0"/>
              <a:t> Kim, </a:t>
            </a:r>
            <a:r>
              <a:rPr lang="en-US" sz="1600" dirty="0" err="1"/>
              <a:t>Tegawende</a:t>
            </a:r>
            <a:r>
              <a:rPr lang="en-US" sz="1600" dirty="0"/>
              <a:t> F </a:t>
            </a:r>
            <a:r>
              <a:rPr lang="en-US" sz="1600" dirty="0" err="1"/>
              <a:t>Bissyand</a:t>
            </a:r>
            <a:r>
              <a:rPr lang="en-US" sz="1600" dirty="0"/>
              <a:t> ´ e, Shin </a:t>
            </a:r>
            <a:r>
              <a:rPr lang="en-US" sz="1600" dirty="0" err="1"/>
              <a:t>Yoo</a:t>
            </a:r>
            <a:r>
              <a:rPr lang="en-US" sz="1600" dirty="0"/>
              <a:t>, and Yves ´ Le </a:t>
            </a:r>
            <a:r>
              <a:rPr lang="en-US" sz="1600" dirty="0" err="1"/>
              <a:t>Traon</a:t>
            </a:r>
            <a:r>
              <a:rPr lang="en-US" sz="1600" dirty="0"/>
              <a:t>. Mining fix patterns for </a:t>
            </a:r>
            <a:r>
              <a:rPr lang="en-US" sz="1600" dirty="0" err="1"/>
              <a:t>findbugs</a:t>
            </a:r>
            <a:r>
              <a:rPr lang="en-US" sz="1600" dirty="0"/>
              <a:t> violations. IEEE Transactions on Software Engineering, 2018</a:t>
            </a:r>
          </a:p>
          <a:p>
            <a:pPr marL="457200" indent="-457200">
              <a:buFont typeface="+mj-lt"/>
              <a:buAutoNum type="arabicPeriod"/>
            </a:pPr>
            <a:r>
              <a:rPr lang="en-US" sz="1600" dirty="0" err="1"/>
              <a:t>Sunghun</a:t>
            </a:r>
            <a:r>
              <a:rPr lang="en-US" sz="1600" dirty="0"/>
              <a:t> Kim and Michael D Ernst. Which warnings should </a:t>
            </a:r>
            <a:r>
              <a:rPr lang="en-US" sz="1600" dirty="0" err="1"/>
              <a:t>i</a:t>
            </a:r>
            <a:r>
              <a:rPr lang="en-US" sz="1600" dirty="0"/>
              <a:t> fix first? In Proceedings of the the 6th joint meeting of the European software engineering conference and the ACM SIGSOFT symposium on The foundations of software engineering, pages 45–54. ACM, 2007</a:t>
            </a:r>
          </a:p>
          <a:p>
            <a:pPr marL="457200" indent="-457200">
              <a:buFont typeface="+mj-lt"/>
              <a:buAutoNum type="arabicPeriod"/>
            </a:pPr>
            <a:r>
              <a:rPr lang="en-US" sz="1600" dirty="0"/>
              <a:t>Frank Li and Vern Paxson. A large-scale empirical study of security patches. In Proceedings of the 2017 ACM SIGSAC Conference on Computer and Communications Security, pages 2201–2215. ACM, 2017.</a:t>
            </a:r>
          </a:p>
        </p:txBody>
      </p:sp>
      <p:sp>
        <p:nvSpPr>
          <p:cNvPr id="4" name="Slide Number Placeholder 3">
            <a:extLst>
              <a:ext uri="{FF2B5EF4-FFF2-40B4-BE49-F238E27FC236}">
                <a16:creationId xmlns:a16="http://schemas.microsoft.com/office/drawing/2014/main" id="{6D82F781-FEA1-2348-A9F1-A0841218C66D}"/>
              </a:ext>
            </a:extLst>
          </p:cNvPr>
          <p:cNvSpPr>
            <a:spLocks noGrp="1"/>
          </p:cNvSpPr>
          <p:nvPr>
            <p:ph type="sldNum" sz="quarter" idx="12"/>
          </p:nvPr>
        </p:nvSpPr>
        <p:spPr/>
        <p:txBody>
          <a:bodyPr/>
          <a:lstStyle/>
          <a:p>
            <a:pPr>
              <a:defRPr/>
            </a:pPr>
            <a:fld id="{3FF2C605-4958-CF43-AA48-80339EFDB0AF}" type="slidenum">
              <a:rPr lang="en-US" smtClean="0"/>
              <a:pPr>
                <a:defRPr/>
              </a:pPr>
              <a:t>32</a:t>
            </a:fld>
            <a:endParaRPr lang="en-US"/>
          </a:p>
        </p:txBody>
      </p:sp>
    </p:spTree>
    <p:extLst>
      <p:ext uri="{BB962C8B-B14F-4D97-AF65-F5344CB8AC3E}">
        <p14:creationId xmlns:p14="http://schemas.microsoft.com/office/powerpoint/2010/main" val="2897147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16CD-59A4-B342-BC4D-C96E9EFAB0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23ED49-74E9-BE46-BC3F-08C14293EE49}"/>
              </a:ext>
            </a:extLst>
          </p:cNvPr>
          <p:cNvSpPr>
            <a:spLocks noGrp="1"/>
          </p:cNvSpPr>
          <p:nvPr>
            <p:ph idx="1"/>
          </p:nvPr>
        </p:nvSpPr>
        <p:spPr/>
        <p:txBody>
          <a:bodyPr/>
          <a:lstStyle/>
          <a:p>
            <a:r>
              <a:rPr lang="en-US" dirty="0"/>
              <a:t>L. D. </a:t>
            </a:r>
            <a:r>
              <a:rPr lang="en-US" dirty="0" err="1"/>
              <a:t>Panjer</a:t>
            </a:r>
            <a:r>
              <a:rPr lang="en-US" dirty="0"/>
              <a:t>, “Predicting eclipse bug lifetimes,” in Fourth International Workshop on Mining Software Repositories (MSR’07:ICSE Workshops 2007), May 2007, pp. 29–29. says Eclipse bug fixes normally takes ~2 months</a:t>
            </a:r>
          </a:p>
          <a:p>
            <a:r>
              <a:rPr lang="en-US" dirty="0"/>
              <a:t>Li et al. finds security vuln. To be 438 days</a:t>
            </a:r>
          </a:p>
        </p:txBody>
      </p:sp>
      <p:sp>
        <p:nvSpPr>
          <p:cNvPr id="4" name="Slide Number Placeholder 3">
            <a:extLst>
              <a:ext uri="{FF2B5EF4-FFF2-40B4-BE49-F238E27FC236}">
                <a16:creationId xmlns:a16="http://schemas.microsoft.com/office/drawing/2014/main" id="{327D9FED-67EF-9F45-A4FB-19F2435457A7}"/>
              </a:ext>
            </a:extLst>
          </p:cNvPr>
          <p:cNvSpPr>
            <a:spLocks noGrp="1"/>
          </p:cNvSpPr>
          <p:nvPr>
            <p:ph type="sldNum" sz="quarter" idx="12"/>
          </p:nvPr>
        </p:nvSpPr>
        <p:spPr/>
        <p:txBody>
          <a:bodyPr/>
          <a:lstStyle/>
          <a:p>
            <a:pPr>
              <a:defRPr/>
            </a:pPr>
            <a:fld id="{3FF2C605-4958-CF43-AA48-80339EFDB0AF}" type="slidenum">
              <a:rPr lang="en-US" smtClean="0"/>
              <a:pPr>
                <a:defRPr/>
              </a:pPr>
              <a:t>33</a:t>
            </a:fld>
            <a:endParaRPr lang="en-US"/>
          </a:p>
        </p:txBody>
      </p:sp>
    </p:spTree>
    <p:extLst>
      <p:ext uri="{BB962C8B-B14F-4D97-AF65-F5344CB8AC3E}">
        <p14:creationId xmlns:p14="http://schemas.microsoft.com/office/powerpoint/2010/main" val="1176396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5CE8-8E36-B246-B7CC-4F6D84077A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8D2FEF-00FD-BE4E-B776-BA60855265F8}"/>
              </a:ext>
            </a:extLst>
          </p:cNvPr>
          <p:cNvSpPr>
            <a:spLocks noGrp="1"/>
          </p:cNvSpPr>
          <p:nvPr>
            <p:ph idx="1"/>
          </p:nvPr>
        </p:nvSpPr>
        <p:spPr/>
        <p:txBody>
          <a:bodyPr/>
          <a:lstStyle/>
          <a:p>
            <a:r>
              <a:rPr lang="en-US" dirty="0"/>
              <a:t>Li et al finds security patch – 7 loc, non-security 16 loc</a:t>
            </a:r>
          </a:p>
          <a:p>
            <a:endParaRPr lang="en-US" dirty="0"/>
          </a:p>
        </p:txBody>
      </p:sp>
      <p:sp>
        <p:nvSpPr>
          <p:cNvPr id="4" name="Slide Number Placeholder 3">
            <a:extLst>
              <a:ext uri="{FF2B5EF4-FFF2-40B4-BE49-F238E27FC236}">
                <a16:creationId xmlns:a16="http://schemas.microsoft.com/office/drawing/2014/main" id="{002E9BA7-C17D-9441-87F3-196D905D841B}"/>
              </a:ext>
            </a:extLst>
          </p:cNvPr>
          <p:cNvSpPr>
            <a:spLocks noGrp="1"/>
          </p:cNvSpPr>
          <p:nvPr>
            <p:ph type="sldNum" sz="quarter" idx="12"/>
          </p:nvPr>
        </p:nvSpPr>
        <p:spPr/>
        <p:txBody>
          <a:bodyPr/>
          <a:lstStyle/>
          <a:p>
            <a:pPr>
              <a:defRPr/>
            </a:pPr>
            <a:fld id="{3FF2C605-4958-CF43-AA48-80339EFDB0AF}" type="slidenum">
              <a:rPr lang="en-US" smtClean="0"/>
              <a:pPr>
                <a:defRPr/>
              </a:pPr>
              <a:t>34</a:t>
            </a:fld>
            <a:endParaRPr lang="en-US"/>
          </a:p>
        </p:txBody>
      </p:sp>
    </p:spTree>
    <p:extLst>
      <p:ext uri="{BB962C8B-B14F-4D97-AF65-F5344CB8AC3E}">
        <p14:creationId xmlns:p14="http://schemas.microsoft.com/office/powerpoint/2010/main" val="243588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F522-2EF0-154A-87F5-0BDD68EACF92}"/>
              </a:ext>
            </a:extLst>
          </p:cNvPr>
          <p:cNvSpPr>
            <a:spLocks noGrp="1"/>
          </p:cNvSpPr>
          <p:nvPr>
            <p:ph type="title"/>
          </p:nvPr>
        </p:nvSpPr>
        <p:spPr/>
        <p:txBody>
          <a:bodyPr/>
          <a:lstStyle/>
          <a:p>
            <a:r>
              <a:rPr lang="en-US" dirty="0"/>
              <a:t>Downsides of static analysis tools</a:t>
            </a:r>
          </a:p>
        </p:txBody>
      </p:sp>
      <p:sp>
        <p:nvSpPr>
          <p:cNvPr id="3" name="Content Placeholder 2">
            <a:extLst>
              <a:ext uri="{FF2B5EF4-FFF2-40B4-BE49-F238E27FC236}">
                <a16:creationId xmlns:a16="http://schemas.microsoft.com/office/drawing/2014/main" id="{4F5F4DF3-9500-1843-900D-6BEA487C733E}"/>
              </a:ext>
            </a:extLst>
          </p:cNvPr>
          <p:cNvSpPr>
            <a:spLocks noGrp="1"/>
          </p:cNvSpPr>
          <p:nvPr>
            <p:ph idx="1"/>
          </p:nvPr>
        </p:nvSpPr>
        <p:spPr>
          <a:xfrm>
            <a:off x="457200" y="2610643"/>
            <a:ext cx="8229600" cy="3103563"/>
          </a:xfrm>
        </p:spPr>
        <p:txBody>
          <a:bodyPr/>
          <a:lstStyle/>
          <a:p>
            <a:r>
              <a:rPr lang="en-US" dirty="0"/>
              <a:t>False positives</a:t>
            </a:r>
          </a:p>
          <a:p>
            <a:r>
              <a:rPr lang="en-US" dirty="0"/>
              <a:t>Trivial issues</a:t>
            </a:r>
          </a:p>
          <a:p>
            <a:r>
              <a:rPr lang="en-US" dirty="0"/>
              <a:t>Large volume of alerts</a:t>
            </a:r>
          </a:p>
        </p:txBody>
      </p:sp>
      <p:sp>
        <p:nvSpPr>
          <p:cNvPr id="4" name="Slide Number Placeholder 3">
            <a:extLst>
              <a:ext uri="{FF2B5EF4-FFF2-40B4-BE49-F238E27FC236}">
                <a16:creationId xmlns:a16="http://schemas.microsoft.com/office/drawing/2014/main" id="{7F107215-B954-D344-A8F8-DDC04C089286}"/>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170552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1684-45AC-4C48-8EF1-AF4E625FA8FB}"/>
              </a:ext>
            </a:extLst>
          </p:cNvPr>
          <p:cNvSpPr>
            <a:spLocks noGrp="1"/>
          </p:cNvSpPr>
          <p:nvPr>
            <p:ph type="title"/>
          </p:nvPr>
        </p:nvSpPr>
        <p:spPr>
          <a:xfrm>
            <a:off x="457200" y="762953"/>
            <a:ext cx="8229600" cy="1068387"/>
          </a:xfrm>
        </p:spPr>
        <p:txBody>
          <a:bodyPr/>
          <a:lstStyle/>
          <a:p>
            <a:r>
              <a:rPr lang="en-US" dirty="0"/>
              <a:t>How do developers act on</a:t>
            </a:r>
            <a:br>
              <a:rPr lang="en-US" dirty="0"/>
            </a:br>
            <a:r>
              <a:rPr lang="en-US" dirty="0"/>
              <a:t>static analysis alerts?</a:t>
            </a:r>
          </a:p>
        </p:txBody>
      </p:sp>
      <p:sp>
        <p:nvSpPr>
          <p:cNvPr id="3" name="Content Placeholder 2">
            <a:extLst>
              <a:ext uri="{FF2B5EF4-FFF2-40B4-BE49-F238E27FC236}">
                <a16:creationId xmlns:a16="http://schemas.microsoft.com/office/drawing/2014/main" id="{A11E93F8-F4F9-8E46-9932-1E81015BF7EC}"/>
              </a:ext>
            </a:extLst>
          </p:cNvPr>
          <p:cNvSpPr>
            <a:spLocks noGrp="1"/>
          </p:cNvSpPr>
          <p:nvPr>
            <p:ph idx="1"/>
          </p:nvPr>
        </p:nvSpPr>
        <p:spPr>
          <a:xfrm>
            <a:off x="457200" y="2542063"/>
            <a:ext cx="8229600" cy="3103563"/>
          </a:xfrm>
        </p:spPr>
        <p:txBody>
          <a:bodyPr/>
          <a:lstStyle/>
          <a:p>
            <a:r>
              <a:rPr lang="en-US" dirty="0">
                <a:latin typeface="+mn-lt"/>
              </a:rPr>
              <a:t>Do developers </a:t>
            </a:r>
            <a:r>
              <a:rPr lang="en-US" i="1" dirty="0">
                <a:solidFill>
                  <a:srgbClr val="FF0000"/>
                </a:solidFill>
                <a:latin typeface="+mn-lt"/>
              </a:rPr>
              <a:t>care to fix</a:t>
            </a:r>
            <a:r>
              <a:rPr lang="en-US" i="1" dirty="0">
                <a:latin typeface="+mn-lt"/>
              </a:rPr>
              <a:t>?</a:t>
            </a:r>
          </a:p>
          <a:p>
            <a:r>
              <a:rPr lang="en-US" i="1" dirty="0">
                <a:solidFill>
                  <a:srgbClr val="FF0000"/>
                </a:solidFill>
                <a:latin typeface="+mn-lt"/>
              </a:rPr>
              <a:t>Which alerts </a:t>
            </a:r>
            <a:r>
              <a:rPr lang="en-US" dirty="0">
                <a:latin typeface="+mn-lt"/>
              </a:rPr>
              <a:t>do they fix?</a:t>
            </a:r>
          </a:p>
          <a:p>
            <a:r>
              <a:rPr lang="en-US" dirty="0">
                <a:latin typeface="+mn-lt"/>
              </a:rPr>
              <a:t>How much </a:t>
            </a:r>
            <a:r>
              <a:rPr lang="en-US" i="1" dirty="0">
                <a:solidFill>
                  <a:srgbClr val="FF0000"/>
                </a:solidFill>
                <a:latin typeface="+mn-lt"/>
              </a:rPr>
              <a:t>time</a:t>
            </a:r>
            <a:r>
              <a:rPr lang="en-US" dirty="0">
                <a:latin typeface="+mn-lt"/>
              </a:rPr>
              <a:t> they take to</a:t>
            </a:r>
            <a:r>
              <a:rPr lang="en-US" dirty="0"/>
              <a:t> fix</a:t>
            </a:r>
            <a:r>
              <a:rPr lang="en-US" dirty="0">
                <a:latin typeface="+mn-lt"/>
              </a:rPr>
              <a:t>?</a:t>
            </a:r>
          </a:p>
          <a:p>
            <a:r>
              <a:rPr lang="en-US" dirty="0">
                <a:latin typeface="+mn-lt"/>
              </a:rPr>
              <a:t>How </a:t>
            </a:r>
            <a:r>
              <a:rPr lang="en-US" i="1" dirty="0">
                <a:solidFill>
                  <a:srgbClr val="FF0000"/>
                </a:solidFill>
                <a:latin typeface="+mn-lt"/>
              </a:rPr>
              <a:t>complex</a:t>
            </a:r>
            <a:r>
              <a:rPr lang="en-US" dirty="0">
                <a:latin typeface="+mn-lt"/>
              </a:rPr>
              <a:t> are the fixes?</a:t>
            </a:r>
          </a:p>
          <a:p>
            <a:r>
              <a:rPr lang="en-US" dirty="0">
                <a:latin typeface="+mn-lt"/>
              </a:rPr>
              <a:t>How do the developers </a:t>
            </a:r>
            <a:r>
              <a:rPr lang="en-US" i="1" dirty="0">
                <a:solidFill>
                  <a:srgbClr val="FF0000"/>
                </a:solidFill>
                <a:latin typeface="+mn-lt"/>
              </a:rPr>
              <a:t>prioritize </a:t>
            </a:r>
            <a:r>
              <a:rPr lang="en-US" dirty="0">
                <a:latin typeface="+mn-lt"/>
              </a:rPr>
              <a:t>the alerts?</a:t>
            </a:r>
          </a:p>
        </p:txBody>
      </p:sp>
      <p:sp>
        <p:nvSpPr>
          <p:cNvPr id="4" name="Slide Number Placeholder 3">
            <a:extLst>
              <a:ext uri="{FF2B5EF4-FFF2-40B4-BE49-F238E27FC236}">
                <a16:creationId xmlns:a16="http://schemas.microsoft.com/office/drawing/2014/main" id="{0DA2E97D-1295-F147-9714-7DD393018E91}"/>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58770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52E7-41E8-0B42-A014-EC99A0808732}"/>
              </a:ext>
            </a:extLst>
          </p:cNvPr>
          <p:cNvSpPr>
            <a:spLocks noGrp="1"/>
          </p:cNvSpPr>
          <p:nvPr>
            <p:ph type="ctrTitle"/>
          </p:nvPr>
        </p:nvSpPr>
        <p:spPr>
          <a:xfrm>
            <a:off x="584027" y="2693987"/>
            <a:ext cx="8090248" cy="1470025"/>
          </a:xfrm>
        </p:spPr>
        <p:txBody>
          <a:bodyPr/>
          <a:lstStyle/>
          <a:p>
            <a:r>
              <a:rPr lang="en-US" sz="2800" b="0" dirty="0">
                <a:latin typeface="+mn-lt"/>
              </a:rPr>
              <a:t>The goal of this paper </a:t>
            </a:r>
            <a:r>
              <a:rPr lang="en-US" sz="2800" b="0" i="1" dirty="0">
                <a:latin typeface="+mn-lt"/>
              </a:rPr>
              <a:t>is to aid researchers and tool makers in improving the utility of static analysis tools through an empirical study of developer action on the static analysis alerts.</a:t>
            </a:r>
          </a:p>
        </p:txBody>
      </p:sp>
    </p:spTree>
    <p:extLst>
      <p:ext uri="{BB962C8B-B14F-4D97-AF65-F5344CB8AC3E}">
        <p14:creationId xmlns:p14="http://schemas.microsoft.com/office/powerpoint/2010/main" val="285357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7E64-829E-2449-AFD6-D16A8DBE9017}"/>
              </a:ext>
            </a:extLst>
          </p:cNvPr>
          <p:cNvSpPr>
            <a:spLocks noGrp="1"/>
          </p:cNvSpPr>
          <p:nvPr>
            <p:ph type="title"/>
          </p:nvPr>
        </p:nvSpPr>
        <p:spPr>
          <a:xfrm>
            <a:off x="457200" y="691107"/>
            <a:ext cx="8229600" cy="1068387"/>
          </a:xfrm>
        </p:spPr>
        <p:txBody>
          <a:bodyPr/>
          <a:lstStyle/>
          <a:p>
            <a:r>
              <a:rPr lang="en-US" dirty="0"/>
              <a:t>What data do we need?</a:t>
            </a:r>
          </a:p>
        </p:txBody>
      </p:sp>
      <p:sp>
        <p:nvSpPr>
          <p:cNvPr id="3" name="Content Placeholder 2">
            <a:extLst>
              <a:ext uri="{FF2B5EF4-FFF2-40B4-BE49-F238E27FC236}">
                <a16:creationId xmlns:a16="http://schemas.microsoft.com/office/drawing/2014/main" id="{4419E4A8-D9DE-A74E-AD0F-3EBA77160B1C}"/>
              </a:ext>
            </a:extLst>
          </p:cNvPr>
          <p:cNvSpPr>
            <a:spLocks noGrp="1"/>
          </p:cNvSpPr>
          <p:nvPr>
            <p:ph idx="1"/>
          </p:nvPr>
        </p:nvSpPr>
        <p:spPr>
          <a:xfrm>
            <a:off x="457200" y="2347641"/>
            <a:ext cx="8229600" cy="3103563"/>
          </a:xfrm>
        </p:spPr>
        <p:txBody>
          <a:bodyPr/>
          <a:lstStyle/>
          <a:p>
            <a:r>
              <a:rPr lang="en-US" dirty="0"/>
              <a:t>Historical data</a:t>
            </a:r>
          </a:p>
          <a:p>
            <a:pPr lvl="1"/>
            <a:r>
              <a:rPr lang="en-US" dirty="0"/>
              <a:t>Developers working in the </a:t>
            </a:r>
            <a:r>
              <a:rPr lang="en-US" i="1" dirty="0">
                <a:solidFill>
                  <a:srgbClr val="FF0000"/>
                </a:solidFill>
              </a:rPr>
              <a:t>real-world</a:t>
            </a:r>
            <a:r>
              <a:rPr lang="en-US" i="1" dirty="0"/>
              <a:t> </a:t>
            </a:r>
          </a:p>
          <a:p>
            <a:pPr lvl="1"/>
            <a:r>
              <a:rPr lang="en-US" dirty="0"/>
              <a:t>Developers </a:t>
            </a:r>
            <a:r>
              <a:rPr lang="en-US" i="1" dirty="0">
                <a:solidFill>
                  <a:srgbClr val="FF0000"/>
                </a:solidFill>
              </a:rPr>
              <a:t>actively using</a:t>
            </a:r>
            <a:r>
              <a:rPr lang="en-US" dirty="0">
                <a:solidFill>
                  <a:srgbClr val="FF0000"/>
                </a:solidFill>
              </a:rPr>
              <a:t> </a:t>
            </a:r>
            <a:r>
              <a:rPr lang="en-US" dirty="0"/>
              <a:t>a static analysis tool</a:t>
            </a:r>
          </a:p>
        </p:txBody>
      </p:sp>
      <p:sp>
        <p:nvSpPr>
          <p:cNvPr id="4" name="Slide Number Placeholder 3">
            <a:extLst>
              <a:ext uri="{FF2B5EF4-FFF2-40B4-BE49-F238E27FC236}">
                <a16:creationId xmlns:a16="http://schemas.microsoft.com/office/drawing/2014/main" id="{825B8DB9-EFF6-8149-BCC7-93BFAF5E0E4A}"/>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33865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6156-FD23-5040-87DB-194C4784A349}"/>
              </a:ext>
            </a:extLst>
          </p:cNvPr>
          <p:cNvSpPr>
            <a:spLocks noGrp="1"/>
          </p:cNvSpPr>
          <p:nvPr>
            <p:ph type="title"/>
          </p:nvPr>
        </p:nvSpPr>
        <p:spPr>
          <a:xfrm>
            <a:off x="457200" y="664982"/>
            <a:ext cx="8229600" cy="1068387"/>
          </a:xfrm>
        </p:spPr>
        <p:txBody>
          <a:bodyPr/>
          <a:lstStyle/>
          <a:p>
            <a:r>
              <a:rPr lang="en-US" dirty="0"/>
              <a:t>Our dataset</a:t>
            </a:r>
          </a:p>
        </p:txBody>
      </p:sp>
      <p:sp>
        <p:nvSpPr>
          <p:cNvPr id="3" name="Content Placeholder 2">
            <a:extLst>
              <a:ext uri="{FF2B5EF4-FFF2-40B4-BE49-F238E27FC236}">
                <a16:creationId xmlns:a16="http://schemas.microsoft.com/office/drawing/2014/main" id="{CBFD637A-FF7D-3D4D-BEAF-070B7A357027}"/>
              </a:ext>
            </a:extLst>
          </p:cNvPr>
          <p:cNvSpPr>
            <a:spLocks noGrp="1"/>
          </p:cNvSpPr>
          <p:nvPr>
            <p:ph idx="1"/>
          </p:nvPr>
        </p:nvSpPr>
        <p:spPr>
          <a:xfrm>
            <a:off x="369518" y="2386022"/>
            <a:ext cx="3943284" cy="3103563"/>
          </a:xfrm>
        </p:spPr>
        <p:txBody>
          <a:bodyPr/>
          <a:lstStyle/>
          <a:p>
            <a:r>
              <a:rPr lang="en-US" dirty="0"/>
              <a:t>Coverity</a:t>
            </a:r>
          </a:p>
          <a:p>
            <a:pPr lvl="1"/>
            <a:r>
              <a:rPr lang="en-US" sz="2000" dirty="0"/>
              <a:t>State-of-the-art static analysis tool</a:t>
            </a:r>
          </a:p>
          <a:p>
            <a:pPr lvl="1"/>
            <a:r>
              <a:rPr lang="en-US" sz="2000" dirty="0"/>
              <a:t>Maintains alert history in a database for individual projects</a:t>
            </a:r>
          </a:p>
        </p:txBody>
      </p:sp>
      <p:sp>
        <p:nvSpPr>
          <p:cNvPr id="4" name="Slide Number Placeholder 3">
            <a:extLst>
              <a:ext uri="{FF2B5EF4-FFF2-40B4-BE49-F238E27FC236}">
                <a16:creationId xmlns:a16="http://schemas.microsoft.com/office/drawing/2014/main" id="{037760DF-31D8-834C-B09F-9D35337B1FC5}"/>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
        <p:nvSpPr>
          <p:cNvPr id="8" name="Content Placeholder 2">
            <a:extLst>
              <a:ext uri="{FF2B5EF4-FFF2-40B4-BE49-F238E27FC236}">
                <a16:creationId xmlns:a16="http://schemas.microsoft.com/office/drawing/2014/main" id="{FB420C0D-1E75-AB4C-8BF3-0DC0BD3AF242}"/>
              </a:ext>
            </a:extLst>
          </p:cNvPr>
          <p:cNvSpPr txBox="1">
            <a:spLocks/>
          </p:cNvSpPr>
          <p:nvPr/>
        </p:nvSpPr>
        <p:spPr bwMode="auto">
          <a:xfrm>
            <a:off x="4648410" y="2424072"/>
            <a:ext cx="4126072" cy="317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mn-lt"/>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mn-lt"/>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Five open source projects</a:t>
            </a:r>
          </a:p>
          <a:p>
            <a:pPr lvl="1"/>
            <a:r>
              <a:rPr lang="en-US" sz="2000" dirty="0"/>
              <a:t>Linux, Firefox, Samba, </a:t>
            </a:r>
            <a:r>
              <a:rPr lang="en-US" sz="2000" dirty="0" err="1"/>
              <a:t>Kodi</a:t>
            </a:r>
            <a:r>
              <a:rPr lang="en-US" sz="2000" dirty="0"/>
              <a:t>, and </a:t>
            </a:r>
            <a:r>
              <a:rPr lang="en-US" sz="2000" dirty="0" err="1"/>
              <a:t>Ovirt</a:t>
            </a:r>
            <a:r>
              <a:rPr lang="en-US" sz="2000" dirty="0"/>
              <a:t>-engine</a:t>
            </a:r>
          </a:p>
          <a:p>
            <a:pPr lvl="1"/>
            <a:r>
              <a:rPr lang="en-US" sz="2000" dirty="0"/>
              <a:t>Four C/C++, one Java project</a:t>
            </a:r>
          </a:p>
          <a:p>
            <a:pPr lvl="1"/>
            <a:r>
              <a:rPr lang="en-US" sz="2000" dirty="0"/>
              <a:t>Maintainers </a:t>
            </a:r>
            <a:r>
              <a:rPr lang="en-US" sz="2000" i="1" dirty="0">
                <a:solidFill>
                  <a:srgbClr val="FF0000"/>
                </a:solidFill>
              </a:rPr>
              <a:t>confirmed they monitor</a:t>
            </a:r>
            <a:r>
              <a:rPr lang="en-US" sz="2000" dirty="0"/>
              <a:t> Coverity alerts</a:t>
            </a:r>
          </a:p>
        </p:txBody>
      </p:sp>
    </p:spTree>
    <p:extLst>
      <p:ext uri="{BB962C8B-B14F-4D97-AF65-F5344CB8AC3E}">
        <p14:creationId xmlns:p14="http://schemas.microsoft.com/office/powerpoint/2010/main" val="62826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BF2A-9FFD-A84E-9D79-B707EEECBE7A}"/>
              </a:ext>
            </a:extLst>
          </p:cNvPr>
          <p:cNvSpPr>
            <a:spLocks noGrp="1"/>
          </p:cNvSpPr>
          <p:nvPr>
            <p:ph type="title"/>
          </p:nvPr>
        </p:nvSpPr>
        <p:spPr>
          <a:xfrm>
            <a:off x="457200" y="449500"/>
            <a:ext cx="8229600" cy="1068387"/>
          </a:xfrm>
        </p:spPr>
        <p:txBody>
          <a:bodyPr/>
          <a:lstStyle/>
          <a:p>
            <a:r>
              <a:rPr lang="en-US" dirty="0"/>
              <a:t>Research questions</a:t>
            </a:r>
          </a:p>
        </p:txBody>
      </p:sp>
      <p:sp>
        <p:nvSpPr>
          <p:cNvPr id="3" name="Content Placeholder 2">
            <a:extLst>
              <a:ext uri="{FF2B5EF4-FFF2-40B4-BE49-F238E27FC236}">
                <a16:creationId xmlns:a16="http://schemas.microsoft.com/office/drawing/2014/main" id="{6D5DC8E2-89D4-7A47-A8EB-FF6F5D90C3E4}"/>
              </a:ext>
            </a:extLst>
          </p:cNvPr>
          <p:cNvSpPr>
            <a:spLocks noGrp="1"/>
          </p:cNvSpPr>
          <p:nvPr>
            <p:ph idx="1"/>
          </p:nvPr>
        </p:nvSpPr>
        <p:spPr>
          <a:xfrm>
            <a:off x="457200" y="1622492"/>
            <a:ext cx="8229600" cy="3103563"/>
          </a:xfrm>
        </p:spPr>
        <p:txBody>
          <a:bodyPr/>
          <a:lstStyle/>
          <a:p>
            <a:r>
              <a:rPr lang="en-US" dirty="0"/>
              <a:t>(</a:t>
            </a:r>
            <a:r>
              <a:rPr lang="en-US" i="1" dirty="0">
                <a:solidFill>
                  <a:srgbClr val="FF0000"/>
                </a:solidFill>
              </a:rPr>
              <a:t>Actionability</a:t>
            </a:r>
            <a:r>
              <a:rPr lang="en-US" dirty="0"/>
              <a:t>) Which Coverity alerts are fixed by the developers through code change?</a:t>
            </a:r>
          </a:p>
          <a:p>
            <a:r>
              <a:rPr lang="en-US" dirty="0"/>
              <a:t>(</a:t>
            </a:r>
            <a:r>
              <a:rPr lang="en-US" i="1" dirty="0">
                <a:solidFill>
                  <a:srgbClr val="FF0000"/>
                </a:solidFill>
              </a:rPr>
              <a:t>Lifespan</a:t>
            </a:r>
            <a:r>
              <a:rPr lang="en-US" dirty="0"/>
              <a:t>) How long do Coverity alerts remain in the code before being fixed?</a:t>
            </a:r>
          </a:p>
          <a:p>
            <a:r>
              <a:rPr lang="en-US" dirty="0"/>
              <a:t>(</a:t>
            </a:r>
            <a:r>
              <a:rPr lang="en-US" i="1" dirty="0">
                <a:solidFill>
                  <a:srgbClr val="FF0000"/>
                </a:solidFill>
              </a:rPr>
              <a:t>Fix complexity</a:t>
            </a:r>
            <a:r>
              <a:rPr lang="en-US" dirty="0"/>
              <a:t>) What is the complexity of the code changes that fix a Coverity alert?</a:t>
            </a:r>
          </a:p>
          <a:p>
            <a:r>
              <a:rPr lang="en-US" dirty="0"/>
              <a:t>(</a:t>
            </a:r>
            <a:r>
              <a:rPr lang="en-US" i="1" dirty="0">
                <a:solidFill>
                  <a:srgbClr val="FF0000"/>
                </a:solidFill>
              </a:rPr>
              <a:t>Prioritization</a:t>
            </a:r>
            <a:r>
              <a:rPr lang="en-US" dirty="0"/>
              <a:t>)</a:t>
            </a:r>
          </a:p>
          <a:p>
            <a:pPr lvl="1"/>
            <a:r>
              <a:rPr lang="en-US" dirty="0"/>
              <a:t>Do Coverity alerts with higher severity have shorter lifespan?</a:t>
            </a:r>
          </a:p>
          <a:p>
            <a:pPr lvl="1"/>
            <a:r>
              <a:rPr lang="en-US" dirty="0"/>
              <a:t>Do Coverity alerts with lower fix complexity have shorter lifespan?</a:t>
            </a:r>
          </a:p>
        </p:txBody>
      </p:sp>
      <p:sp>
        <p:nvSpPr>
          <p:cNvPr id="4" name="Slide Number Placeholder 3">
            <a:extLst>
              <a:ext uri="{FF2B5EF4-FFF2-40B4-BE49-F238E27FC236}">
                <a16:creationId xmlns:a16="http://schemas.microsoft.com/office/drawing/2014/main" id="{30F9F2A3-E8FE-0D4A-ABF7-9CCB3D279B07}"/>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930626849"/>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5402</TotalTime>
  <Words>2006</Words>
  <Application>Microsoft Macintosh PowerPoint</Application>
  <PresentationFormat>On-screen Show (4:3)</PresentationFormat>
  <Paragraphs>432</Paragraphs>
  <Slides>34</Slides>
  <Notes>9</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Cambria Math</vt:lpstr>
      <vt:lpstr>NCStateU-horizontal-left-logo</vt:lpstr>
      <vt:lpstr>How Do Developers Act On Static Analysis Alerts? An Empirical Study of Coverity Usage</vt:lpstr>
      <vt:lpstr>Presentation outline</vt:lpstr>
      <vt:lpstr>Static analysis tool</vt:lpstr>
      <vt:lpstr>Downsides of static analysis tools</vt:lpstr>
      <vt:lpstr>How do developers act on static analysis alerts?</vt:lpstr>
      <vt:lpstr>The goal of this paper is to aid researchers and tool makers in improving the utility of static analysis tools through an empirical study of developer action on the static analysis alerts.</vt:lpstr>
      <vt:lpstr>What data do we need?</vt:lpstr>
      <vt:lpstr>Our dataset</vt:lpstr>
      <vt:lpstr>Research questions</vt:lpstr>
      <vt:lpstr>PowerPoint Presentation</vt:lpstr>
      <vt:lpstr>Related work</vt:lpstr>
      <vt:lpstr>What do we add?</vt:lpstr>
      <vt:lpstr>Our dataset</vt:lpstr>
      <vt:lpstr>Open source projects using Coverity</vt:lpstr>
      <vt:lpstr>Analysis history on Coverity database</vt:lpstr>
      <vt:lpstr>Alert history on Coverity database</vt:lpstr>
      <vt:lpstr>Code change history of a file</vt:lpstr>
      <vt:lpstr>How do we determine actionability and lifespan?</vt:lpstr>
      <vt:lpstr>How do we determine fix complexity?</vt:lpstr>
      <vt:lpstr>Findings</vt:lpstr>
      <vt:lpstr>Findings: Actionability</vt:lpstr>
      <vt:lpstr>Unactionable alerts</vt:lpstr>
      <vt:lpstr>Findings: Lifespan (days)</vt:lpstr>
      <vt:lpstr>Findings: Fix complexity</vt:lpstr>
      <vt:lpstr>PowerPoint Presentation</vt:lpstr>
      <vt:lpstr>Findings: Do developers prioritize based on severity? (Spearman’s rank correlation for severity with lifespan)</vt:lpstr>
      <vt:lpstr>Findings: Do developers prioritize based on fix complexity? (Spearman’s rank correlation for fix complexity with lifespan)</vt:lpstr>
      <vt:lpstr>Threats to validity</vt:lpstr>
      <vt:lpstr>Feedback from an involved developer</vt:lpstr>
      <vt:lpstr>PowerPoint Presentation</vt:lpstr>
      <vt:lpstr>Open source projects actively using Coverity</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Developers Act On Static Analysis Alerts? An Empirical Study of Coverity Usage</dc:title>
  <dc:creator>Nasif Imtiaz</dc:creator>
  <cp:lastModifiedBy>Nasif Imtiaz</cp:lastModifiedBy>
  <cp:revision>59</cp:revision>
  <cp:lastPrinted>2019-09-25T15:59:24Z</cp:lastPrinted>
  <dcterms:created xsi:type="dcterms:W3CDTF">2019-09-15T22:47:11Z</dcterms:created>
  <dcterms:modified xsi:type="dcterms:W3CDTF">2019-11-03T23:50:14Z</dcterms:modified>
</cp:coreProperties>
</file>