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70" r:id="rId11"/>
    <p:sldId id="269" r:id="rId12"/>
    <p:sldId id="271" r:id="rId13"/>
    <p:sldId id="264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D0C"/>
    <a:srgbClr val="D8393E"/>
    <a:srgbClr val="F45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545" autoAdjust="0"/>
  </p:normalViewPr>
  <p:slideViewPr>
    <p:cSldViewPr snapToGrid="0">
      <p:cViewPr varScale="1">
        <p:scale>
          <a:sx n="104" d="100"/>
          <a:sy n="104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B450D-8464-4EBB-95CC-FB0ED9720D2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E1BD-A6C4-4E5C-AF0C-41B9FBA3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Melissa – Intro up to slide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Lance/Cory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85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Regan – to show website after this and talk about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5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7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3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3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52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90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6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02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648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22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6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09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2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1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A270-9340-4F4B-A8FB-4181F6C03A04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7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4" y="958103"/>
            <a:ext cx="8785412" cy="49417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1790"/>
            <a:ext cx="12192000" cy="87026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2019 Ironman World Championship Analysis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0795" y="6069330"/>
            <a:ext cx="7090410" cy="78867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Regan Maher, Cory Potter, Lance Weston, Melissa Memel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41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Graphs, Maps and Charts – </a:t>
            </a:r>
            <a:r>
              <a:rPr lang="fr-FR" sz="3500" dirty="0"/>
              <a:t>World </a:t>
            </a:r>
            <a:r>
              <a:rPr lang="fr-FR" sz="3500" dirty="0" err="1"/>
              <a:t>Map</a:t>
            </a:r>
            <a:endParaRPr lang="fr-FR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8EE32-08D1-44BE-BA9E-FC66FA533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6" y="1709488"/>
            <a:ext cx="7375432" cy="1374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642600-3C04-4E1A-B170-89C79F228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588" y="3160349"/>
            <a:ext cx="5809130" cy="2601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2097D3-3D6F-4BBE-AE85-01AD65921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509" y="3559270"/>
            <a:ext cx="4607856" cy="19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9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Graphs, Maps and Charts – </a:t>
            </a:r>
            <a:r>
              <a:rPr lang="fr-FR" sz="3500" dirty="0"/>
              <a:t>Top 10 </a:t>
            </a:r>
            <a:r>
              <a:rPr lang="fr-FR" sz="3500" dirty="0" err="1"/>
              <a:t>Visuals</a:t>
            </a:r>
            <a:endParaRPr lang="fr-FR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81F27-BEF2-4693-AE72-A4D632151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63" y="1464536"/>
            <a:ext cx="4624262" cy="2866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78FDC-4E84-44F7-B6B7-270E720AA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34421"/>
            <a:ext cx="8659108" cy="12657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919E5-2971-4E49-B798-8B80B2364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757167"/>
            <a:ext cx="1847850" cy="714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99C9EB-AEC1-476D-A4B4-F91470619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3791" y="1389530"/>
            <a:ext cx="4282560" cy="4078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17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</a:t>
            </a:r>
            <a:endParaRPr lang="fr-FR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TRIATHLON: Rolling for Hope: Russell rolls across Ironman finish line to  raise awareness for ALS - The Courier">
            <a:extLst>
              <a:ext uri="{FF2B5EF4-FFF2-40B4-BE49-F238E27FC236}">
                <a16:creationId xmlns:a16="http://schemas.microsoft.com/office/drawing/2014/main" id="{C20FC6CD-1C69-436B-B998-19BEC663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82" y="1460135"/>
            <a:ext cx="3993778" cy="265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CEF085-1A4C-4E7F-AC01-C303B50FE6FE}"/>
              </a:ext>
            </a:extLst>
          </p:cNvPr>
          <p:cNvSpPr txBox="1"/>
          <p:nvPr/>
        </p:nvSpPr>
        <p:spPr>
          <a:xfrm>
            <a:off x="932329" y="1568824"/>
            <a:ext cx="57553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Date Time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Multiple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785F9-8E18-4EC0-9B0E-AFDE1C7DA436}"/>
              </a:ext>
            </a:extLst>
          </p:cNvPr>
          <p:cNvSpPr txBox="1"/>
          <p:nvPr/>
        </p:nvSpPr>
        <p:spPr>
          <a:xfrm>
            <a:off x="941293" y="1541929"/>
            <a:ext cx="9888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Being able to show a graph of all 2000 + participants.  This could have been showcased in a scatter plot or a group of scatter plots for each leg and overall.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 into account the transition times.  See if there was an impact to the overall racers performance.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division averages over different years or range of years. 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Look at the 2019 qualifying racing to see how those compared to the championship.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5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35" y="1001619"/>
            <a:ext cx="5535706" cy="1325563"/>
          </a:xfrm>
        </p:spPr>
        <p:txBody>
          <a:bodyPr/>
          <a:lstStyle/>
          <a:p>
            <a:pPr algn="ctr"/>
            <a:r>
              <a:rPr lang="fr-FR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0" name="Picture 4" descr="IRONMAN">
            <a:extLst>
              <a:ext uri="{FF2B5EF4-FFF2-40B4-BE49-F238E27FC236}">
                <a16:creationId xmlns:a16="http://schemas.microsoft.com/office/drawing/2014/main" id="{F2808A03-B127-48A9-947E-AD87BD328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04" y="2368029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awaii Ironman: A Triathlete's Guide | The Run Bike Swim Guide">
            <a:extLst>
              <a:ext uri="{FF2B5EF4-FFF2-40B4-BE49-F238E27FC236}">
                <a16:creationId xmlns:a16="http://schemas.microsoft.com/office/drawing/2014/main" id="{3EE0F94F-EA74-4777-B6C6-6C6EBBDB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383" y="228230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E788A3-461B-454E-92A6-36420CB24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369" y="2327182"/>
            <a:ext cx="2466975" cy="30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2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7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Overview</a:t>
            </a:r>
          </a:p>
          <a:p>
            <a:r>
              <a:rPr lang="fr-FR" dirty="0"/>
              <a:t>Datasets Used</a:t>
            </a:r>
          </a:p>
          <a:p>
            <a:r>
              <a:rPr lang="fr-FR" dirty="0"/>
              <a:t>Programs</a:t>
            </a:r>
          </a:p>
          <a:p>
            <a:r>
              <a:rPr lang="fr-FR" dirty="0"/>
              <a:t>Data Transformation</a:t>
            </a:r>
          </a:p>
          <a:p>
            <a:r>
              <a:rPr lang="fr-FR" dirty="0"/>
              <a:t>Graphs, Maps and Charts </a:t>
            </a:r>
            <a:r>
              <a:rPr lang="fr-FR" dirty="0" err="1"/>
              <a:t>Creation</a:t>
            </a:r>
            <a:endParaRPr lang="fr-FR" dirty="0"/>
          </a:p>
          <a:p>
            <a:r>
              <a:rPr lang="fr-FR" dirty="0"/>
              <a:t>Graphs, Maps and Charts </a:t>
            </a:r>
            <a:r>
              <a:rPr lang="fr-FR" dirty="0" err="1"/>
              <a:t>Examples</a:t>
            </a:r>
            <a:r>
              <a:rPr lang="fr-FR" dirty="0"/>
              <a:t> </a:t>
            </a:r>
          </a:p>
          <a:p>
            <a:r>
              <a:rPr lang="fr-FR" dirty="0"/>
              <a:t>Challenges</a:t>
            </a:r>
          </a:p>
          <a:p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/>
              <a:t>Questions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Iron man race Logos">
            <a:extLst>
              <a:ext uri="{FF2B5EF4-FFF2-40B4-BE49-F238E27FC236}">
                <a16:creationId xmlns:a16="http://schemas.microsoft.com/office/drawing/2014/main" id="{1C6B5129-382A-4014-99D4-9B9ECDC4C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71" y="1668574"/>
            <a:ext cx="3191438" cy="246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4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82CCC-906B-44F0-8CB4-B3BAF762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307" y="1986040"/>
            <a:ext cx="5276850" cy="314415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Ironman Triathlon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2.4 mile swim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112 mile bike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26.2 mile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looked at 2019 Ironman World Championship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Goal to be able to have an interactive dashboard that displayed results based on competition divisional classes.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D6DD2-E578-4FC4-968B-8C086783A42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7F5568-AC7F-459B-B903-42A79EBB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72048F-2697-47D4-93CB-F2536A35B0B2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F075D59-B374-4B89-9D8F-DC5C03A9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015" y="3736852"/>
            <a:ext cx="3338232" cy="186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RONMAN African Championship - Anything is Possible">
            <a:extLst>
              <a:ext uri="{FF2B5EF4-FFF2-40B4-BE49-F238E27FC236}">
                <a16:creationId xmlns:a16="http://schemas.microsoft.com/office/drawing/2014/main" id="{4069BF2E-479D-4F12-945E-FF73F213F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4" y="1019858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You Are an Ironman — By Jacques Steinberg — Book Review - The New York Times">
            <a:extLst>
              <a:ext uri="{FF2B5EF4-FFF2-40B4-BE49-F238E27FC236}">
                <a16:creationId xmlns:a16="http://schemas.microsoft.com/office/drawing/2014/main" id="{211E8BDE-9955-4976-8A09-F49096518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90" y="2141007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73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2CC2-F085-4695-B959-C7846E1C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A0-7CBA-48A6-85A6-956E3EFA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9DEAC8-8E27-488D-8E04-CCC39D6F8B21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38F1C-102D-46E6-8C3D-0BE2A2CBB88D}"/>
              </a:ext>
            </a:extLst>
          </p:cNvPr>
          <p:cNvSpPr txBox="1"/>
          <p:nvPr/>
        </p:nvSpPr>
        <p:spPr>
          <a:xfrm>
            <a:off x="654423" y="1678082"/>
            <a:ext cx="49485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project we utilized two separate csv.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2019_Ironman_World_Championship_Results </a:t>
            </a:r>
            <a:r>
              <a:rPr lang="en-US" dirty="0"/>
              <a:t>– This information was obtained form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countries_codes_and_coordinates </a:t>
            </a:r>
            <a:r>
              <a:rPr lang="en-US" dirty="0"/>
              <a:t>– This information was obtained from a git hub country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Kaggle document provided a 3 alpha code for the country, the second csv had that country code, the full country name and the average latitude and longitude for each country for additional analysis.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C7E3E7-CFDC-47E1-8C39-71DE0DF75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541" y="957081"/>
            <a:ext cx="5827058" cy="1851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BD3AE6-84AF-40DC-B1CD-7937816B2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540" y="3443033"/>
            <a:ext cx="5432610" cy="1597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DF1B66-EA2D-4260-9DCF-F3F8DCA0D4B7}"/>
              </a:ext>
            </a:extLst>
          </p:cNvPr>
          <p:cNvSpPr txBox="1"/>
          <p:nvPr/>
        </p:nvSpPr>
        <p:spPr>
          <a:xfrm>
            <a:off x="6212540" y="570706"/>
            <a:ext cx="543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 Ironman World Championship – Data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77C98-07A2-4F65-8FD5-FD68408C490B}"/>
              </a:ext>
            </a:extLst>
          </p:cNvPr>
          <p:cNvSpPr txBox="1"/>
          <p:nvPr/>
        </p:nvSpPr>
        <p:spPr>
          <a:xfrm>
            <a:off x="6212540" y="3073701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– Data Example</a:t>
            </a:r>
          </a:p>
        </p:txBody>
      </p:sp>
    </p:spTree>
    <p:extLst>
      <p:ext uri="{BB962C8B-B14F-4D97-AF65-F5344CB8AC3E}">
        <p14:creationId xmlns:p14="http://schemas.microsoft.com/office/powerpoint/2010/main" val="333937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2CC2-F085-4695-B959-C7846E1C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A0-7CBA-48A6-85A6-956E3EFA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9DEAC8-8E27-488D-8E04-CCC39D6F8B21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38F1C-102D-46E6-8C3D-0BE2A2CBB88D}"/>
              </a:ext>
            </a:extLst>
          </p:cNvPr>
          <p:cNvSpPr txBox="1"/>
          <p:nvPr/>
        </p:nvSpPr>
        <p:spPr>
          <a:xfrm>
            <a:off x="654423" y="1678082"/>
            <a:ext cx="494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EA04D-E4EB-4048-B1E3-0BCD8D36AD50}"/>
              </a:ext>
            </a:extLst>
          </p:cNvPr>
          <p:cNvSpPr txBox="1"/>
          <p:nvPr/>
        </p:nvSpPr>
        <p:spPr>
          <a:xfrm>
            <a:off x="838200" y="1532965"/>
            <a:ext cx="7741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– Used to create the sqlite databased with both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Sqlite</a:t>
            </a:r>
            <a:r>
              <a:rPr lang="en-US" dirty="0"/>
              <a:t> – To store and reference the dataset for visualizaitons.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DB Browser </a:t>
            </a:r>
            <a:r>
              <a:rPr lang="en-US" dirty="0"/>
              <a:t>– To reference the completed sqlite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 – To develop the code that would generate the data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Html</a:t>
            </a:r>
            <a:r>
              <a:rPr lang="en-US" dirty="0"/>
              <a:t> – To showcase the data in a visual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Pandas</a:t>
            </a:r>
            <a:r>
              <a:rPr lang="en-US" dirty="0"/>
              <a:t> – For data review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Popper</a:t>
            </a:r>
            <a:r>
              <a:rPr lang="en-US" dirty="0"/>
              <a:t> – New JavaScript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Tippy.js </a:t>
            </a:r>
            <a:r>
              <a:rPr lang="en-US" dirty="0"/>
              <a:t>– New JavaScript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Python Logo - PNG and Vector - Logo Download">
            <a:extLst>
              <a:ext uri="{FF2B5EF4-FFF2-40B4-BE49-F238E27FC236}">
                <a16:creationId xmlns:a16="http://schemas.microsoft.com/office/drawing/2014/main" id="{F05B645E-7D06-4346-97F1-EBB6F8FD8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395" y="55918"/>
            <a:ext cx="3129802" cy="312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ite - Wikipedia">
            <a:extLst>
              <a:ext uri="{FF2B5EF4-FFF2-40B4-BE49-F238E27FC236}">
                <a16:creationId xmlns:a16="http://schemas.microsoft.com/office/drawing/2014/main" id="{74081B5E-BFFE-4D98-A11F-104734AB5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19" y="2170958"/>
            <a:ext cx="2145154" cy="10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B Browser for SQLite | Download [12.2 MB]">
            <a:extLst>
              <a:ext uri="{FF2B5EF4-FFF2-40B4-BE49-F238E27FC236}">
                <a16:creationId xmlns:a16="http://schemas.microsoft.com/office/drawing/2014/main" id="{3E4AED23-4DC6-412F-B229-97B57557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46" y="3181033"/>
            <a:ext cx="2501760" cy="250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C720F29-9888-4916-A7D0-85B99403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48" y="3138163"/>
            <a:ext cx="1050082" cy="10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ML Logo - LogoDix">
            <a:extLst>
              <a:ext uri="{FF2B5EF4-FFF2-40B4-BE49-F238E27FC236}">
                <a16:creationId xmlns:a16="http://schemas.microsoft.com/office/drawing/2014/main" id="{5CB29631-2FD8-4003-8337-978E57A0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145" y="4391821"/>
            <a:ext cx="1518488" cy="15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3F32E5D9-A960-4D0B-8A5C-1E393A83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12" y="3608828"/>
            <a:ext cx="1516342" cy="61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opper · GitHub">
            <a:extLst>
              <a:ext uri="{FF2B5EF4-FFF2-40B4-BE49-F238E27FC236}">
                <a16:creationId xmlns:a16="http://schemas.microsoft.com/office/drawing/2014/main" id="{750A8F25-99ED-486D-93F4-726A92DB9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34" y="4483680"/>
            <a:ext cx="1050898" cy="105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C223E-1680-4681-8BC8-0997E9A71E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3246" y="4538007"/>
            <a:ext cx="1648832" cy="11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5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3" y="1550514"/>
            <a:ext cx="101704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The transformation of the data took the following steps.</a:t>
            </a:r>
          </a:p>
          <a:p>
            <a:pPr marL="914400" lvl="1" indent="-457200">
              <a:buAutoNum type="arabicPeriod"/>
            </a:pPr>
            <a:r>
              <a:rPr lang="fr-FR" dirty="0"/>
              <a:t>Read </a:t>
            </a:r>
            <a:r>
              <a:rPr lang="fr-FR" dirty="0" err="1"/>
              <a:t>CSVs</a:t>
            </a:r>
            <a:r>
              <a:rPr lang="fr-FR" dirty="0"/>
              <a:t> In</a:t>
            </a:r>
          </a:p>
          <a:p>
            <a:pPr marL="914400" lvl="1" indent="-457200">
              <a:buAutoNum type="arabicPeriod"/>
            </a:pPr>
            <a:r>
              <a:rPr lang="fr-FR" dirty="0"/>
              <a:t>CSV </a:t>
            </a:r>
            <a:r>
              <a:rPr lang="fr-FR" dirty="0" err="1"/>
              <a:t>Joined</a:t>
            </a:r>
            <a:r>
              <a:rPr lang="fr-FR" dirty="0"/>
              <a:t> on 3 Alpha Code</a:t>
            </a:r>
          </a:p>
          <a:p>
            <a:pPr marL="914400" lvl="1" indent="-457200">
              <a:buAutoNum type="arabicPeriod"/>
            </a:pPr>
            <a:r>
              <a:rPr lang="fr-FR" dirty="0" err="1"/>
              <a:t>Removed</a:t>
            </a:r>
            <a:r>
              <a:rPr lang="fr-FR" dirty="0"/>
              <a:t> Non </a:t>
            </a:r>
            <a:r>
              <a:rPr lang="fr-FR" dirty="0" err="1"/>
              <a:t>Completed</a:t>
            </a:r>
            <a:r>
              <a:rPr lang="fr-FR" dirty="0"/>
              <a:t> Racers</a:t>
            </a:r>
          </a:p>
          <a:p>
            <a:pPr marL="914400" lvl="1" indent="-457200">
              <a:buAutoNum type="arabicPeriod"/>
            </a:pPr>
            <a:r>
              <a:rPr lang="en-US" dirty="0"/>
              <a:t>Removed Racer with Random Character (:)</a:t>
            </a:r>
            <a:endParaRPr lang="fr-FR" dirty="0"/>
          </a:p>
          <a:p>
            <a:pPr marL="914400" lvl="1" indent="-457200"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DateTime</a:t>
            </a:r>
            <a:r>
              <a:rPr lang="en-US" dirty="0"/>
              <a:t> to Remove Year and Convert to Hours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4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Transformation – </a:t>
            </a:r>
            <a:r>
              <a:rPr lang="fr-FR" sz="3500" dirty="0"/>
              <a:t>Code </a:t>
            </a:r>
            <a:r>
              <a:rPr lang="fr-FR" sz="3500" dirty="0" err="1"/>
              <a:t>Examples</a:t>
            </a:r>
            <a:endParaRPr lang="fr-FR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BDEC5-043A-421D-93C3-5836CC3C8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2" y="1343881"/>
            <a:ext cx="5000626" cy="1564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BF9F06-3772-4EAC-85DF-3DBC50125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461" y="3231429"/>
            <a:ext cx="8020048" cy="7187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1A96C7-5F0D-459F-8269-2DC844F2E3B5}"/>
              </a:ext>
            </a:extLst>
          </p:cNvPr>
          <p:cNvSpPr txBox="1"/>
          <p:nvPr/>
        </p:nvSpPr>
        <p:spPr>
          <a:xfrm>
            <a:off x="774051" y="1643657"/>
            <a:ext cx="239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in the CSVs.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1E4-611D-476C-9E0E-79AA76CF9C50}"/>
              </a:ext>
            </a:extLst>
          </p:cNvPr>
          <p:cNvSpPr txBox="1"/>
          <p:nvPr/>
        </p:nvSpPr>
        <p:spPr>
          <a:xfrm>
            <a:off x="524437" y="2850601"/>
            <a:ext cx="42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Merging CSVs based on country codes.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BD8BF-FEDB-4B6F-ABB7-5898E3E994BB}"/>
              </a:ext>
            </a:extLst>
          </p:cNvPr>
          <p:cNvSpPr txBox="1"/>
          <p:nvPr/>
        </p:nvSpPr>
        <p:spPr>
          <a:xfrm>
            <a:off x="774051" y="4509519"/>
            <a:ext cx="232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conversions.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4B0B69F-0C7B-4780-8678-3A690E867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461" y="4160596"/>
            <a:ext cx="9001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1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Graphs, Maps and Charts</a:t>
            </a:r>
            <a:endParaRPr lang="fr-FR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F3C09-86C1-4595-857A-274EA5339527}"/>
              </a:ext>
            </a:extLst>
          </p:cNvPr>
          <p:cNvSpPr txBox="1"/>
          <p:nvPr/>
        </p:nvSpPr>
        <p:spPr>
          <a:xfrm>
            <a:off x="838200" y="1514475"/>
            <a:ext cx="10639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Visuals for This Project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Top 10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Stacked 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World Map Reference</a:t>
            </a:r>
          </a:p>
        </p:txBody>
      </p:sp>
      <p:pic>
        <p:nvPicPr>
          <p:cNvPr id="2050" name="Picture 2" descr="Ironman Triathlon Training Plans | TriRadar">
            <a:extLst>
              <a:ext uri="{FF2B5EF4-FFF2-40B4-BE49-F238E27FC236}">
                <a16:creationId xmlns:a16="http://schemas.microsoft.com/office/drawing/2014/main" id="{15E07781-5B0A-4948-AEAC-890B3E76A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710532"/>
            <a:ext cx="8277226" cy="210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3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Graphs, Maps and Charts – </a:t>
            </a:r>
            <a:r>
              <a:rPr lang="fr-FR" sz="3500" dirty="0"/>
              <a:t>Bar Chart </a:t>
            </a:r>
            <a:r>
              <a:rPr lang="fr-FR" sz="3500" dirty="0" err="1"/>
              <a:t>Visuals</a:t>
            </a:r>
            <a:endParaRPr lang="fr-FR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A0C9B9-D3AD-4250-96B5-15612A2C9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5" y="1278127"/>
            <a:ext cx="5010150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BE5AAF-0100-47AA-92C2-F02B4FF15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62" y="1355612"/>
            <a:ext cx="4336678" cy="2073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5FEF6D-2036-4564-9BA0-92008DD99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62" y="3551633"/>
            <a:ext cx="4336678" cy="23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1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7025</TotalTime>
  <Words>495</Words>
  <Application>Microsoft Office PowerPoint</Application>
  <PresentationFormat>Widescreen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2019 Ironman World Championship Analysis</vt:lpstr>
      <vt:lpstr>Content</vt:lpstr>
      <vt:lpstr>PowerPoint Presentation</vt:lpstr>
      <vt:lpstr>Datasets Used</vt:lpstr>
      <vt:lpstr>Programs</vt:lpstr>
      <vt:lpstr>Data Transformation</vt:lpstr>
      <vt:lpstr>Data Transformation – Code Examples</vt:lpstr>
      <vt:lpstr>Graphs, Maps and Charts</vt:lpstr>
      <vt:lpstr>Graphs, Maps and Charts – Bar Chart Visuals</vt:lpstr>
      <vt:lpstr>Graphs, Maps and Charts – World Map</vt:lpstr>
      <vt:lpstr>Graphs, Maps and Charts – Top 10 Visuals</vt:lpstr>
      <vt:lpstr>Challenges</vt:lpstr>
      <vt:lpstr>Further Potential Analysis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Ironman World Championship Analysis</dc:title>
  <dc:creator>Melissa.memel</dc:creator>
  <cp:lastModifiedBy>Regan Maher</cp:lastModifiedBy>
  <cp:revision>35</cp:revision>
  <dcterms:created xsi:type="dcterms:W3CDTF">2020-12-02T02:45:57Z</dcterms:created>
  <dcterms:modified xsi:type="dcterms:W3CDTF">2020-12-12T14:57:16Z</dcterms:modified>
</cp:coreProperties>
</file>