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1"/>
  </p:notesMasterIdLst>
  <p:sldIdLst>
    <p:sldId id="256" r:id="rId2"/>
    <p:sldId id="257" r:id="rId3"/>
    <p:sldId id="258" r:id="rId4"/>
    <p:sldId id="285" r:id="rId5"/>
    <p:sldId id="278" r:id="rId6"/>
    <p:sldId id="277" r:id="rId7"/>
    <p:sldId id="279" r:id="rId8"/>
    <p:sldId id="280" r:id="rId9"/>
    <p:sldId id="281" r:id="rId10"/>
    <p:sldId id="282" r:id="rId11"/>
    <p:sldId id="299" r:id="rId12"/>
    <p:sldId id="300" r:id="rId13"/>
    <p:sldId id="287" r:id="rId14"/>
    <p:sldId id="286" r:id="rId15"/>
    <p:sldId id="288" r:id="rId16"/>
    <p:sldId id="289" r:id="rId17"/>
    <p:sldId id="298" r:id="rId18"/>
    <p:sldId id="29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8" d="100"/>
          <a:sy n="68" d="100"/>
        </p:scale>
        <p:origin x="840" y="60"/>
      </p:cViewPr>
      <p:guideLst>
        <p:guide orient="horz" pos="2160"/>
        <p:guide pos="3840"/>
      </p:guideLst>
    </p:cSldViewPr>
  </p:slideViewPr>
  <p:notesTextViewPr>
    <p:cViewPr>
      <p:scale>
        <a:sx n="1" d="1"/>
        <a:sy n="1" d="1"/>
      </p:scale>
      <p:origin x="0" y="0"/>
    </p:cViewPr>
  </p:notesTextViewPr>
  <p:sorterViewPr>
    <p:cViewPr>
      <p:scale>
        <a:sx n="100" d="100"/>
        <a:sy n="100" d="100"/>
      </p:scale>
      <p:origin x="0" y="-7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IN" sz="2200" b="1" i="0" dirty="0"/>
            <a:t>K-NEAREST NEIGHBOUR (KNN)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fr-FR" sz="2000" b="1" i="0" dirty="0"/>
            <a:t>SUPPORT VECTOR MACHINE (SVM) CLASSIFICATION</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IN" sz="2200" b="1" i="0" dirty="0"/>
            <a:t>NAIVE BAYES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b="1" i="0" dirty="0"/>
            <a:t>DECISION TREE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IN" sz="2200" b="1" i="0" dirty="0"/>
            <a:t>RANDOM FOREST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4BCE5D6-C8A3-4D96-920F-0CAC6336C9E2}" type="pres">
      <dgm:prSet presAssocID="{2A3543A2-ADBB-4A0C-B22C-8AC6C34058F8}" presName="linear" presStyleCnt="0">
        <dgm:presLayoutVars>
          <dgm:animLvl val="lvl"/>
          <dgm:resizeHandles val="exact"/>
        </dgm:presLayoutVars>
      </dgm:prSet>
      <dgm:spPr/>
    </dgm:pt>
    <dgm:pt modelId="{9E39E32A-112E-47E1-91FF-8660D60AD77D}" type="pres">
      <dgm:prSet presAssocID="{FCB31D8D-48B7-4551-8C83-976D7D1634DF}" presName="parentText" presStyleLbl="node1" presStyleIdx="0" presStyleCnt="6" custLinFactY="-39049" custLinFactNeighborY="-100000">
        <dgm:presLayoutVars>
          <dgm:chMax val="0"/>
          <dgm:bulletEnabled val="1"/>
        </dgm:presLayoutVars>
      </dgm:prSet>
      <dgm:spPr/>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6" custLinFactY="81545" custLinFactNeighborX="-146" custLinFactNeighborY="100000">
        <dgm:presLayoutVars>
          <dgm:chMax val="0"/>
          <dgm:bulletEnabled val="1"/>
        </dgm:presLayoutVars>
      </dgm:prSet>
      <dgm:spPr/>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6" custLinFactY="77087" custLinFactNeighborX="-146" custLinFactNeighborY="100000">
        <dgm:presLayoutVars>
          <dgm:chMax val="0"/>
          <dgm:bulletEnabled val="1"/>
        </dgm:presLayoutVars>
      </dgm:prSet>
      <dgm:spPr/>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6" custScaleY="111513" custLinFactY="71425" custLinFactNeighborX="-146" custLinFactNeighborY="100000">
        <dgm:presLayoutVars>
          <dgm:chMax val="0"/>
          <dgm:bulletEnabled val="1"/>
        </dgm:presLayoutVars>
      </dgm:prSet>
      <dgm:spPr/>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6" custLinFactY="58929" custLinFactNeighborX="-146" custLinFactNeighborY="100000">
        <dgm:presLayoutVars>
          <dgm:chMax val="0"/>
          <dgm:bulletEnabled val="1"/>
        </dgm:presLayoutVars>
      </dgm:prSet>
      <dgm:spPr/>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6" custLinFactY="-406284" custLinFactNeighborX="-146" custLinFactNeighborY="-500000">
        <dgm:presLayoutVars>
          <dgm:chMax val="0"/>
          <dgm:bulletEnabled val="1"/>
        </dgm:presLayoutVars>
      </dgm:prSet>
      <dgm:spPr/>
    </dgm:pt>
  </dgm:ptLst>
  <dgm:cxnLst>
    <dgm:cxn modelId="{5AF89705-AB5D-4EB5-B903-E79D9F20DCFB}" type="presOf" srcId="{59C85AEB-69F0-4AAB-82FF-A1058E2A0199}" destId="{3CA6EE30-221B-47B0-AE15-6CA3CA309548}" srcOrd="0" destOrd="0" presId="urn:microsoft.com/office/officeart/2005/8/layout/vList2"/>
    <dgm:cxn modelId="{0F6BD60E-F1A2-421F-916D-2DE6927DA115}" type="presOf" srcId="{54FE7FA2-5591-4E7E-9C8B-1A043FCB7C3A}" destId="{51ADD6CF-9423-4ADA-AA44-CB35BA83279D}" srcOrd="0" destOrd="0" presId="urn:microsoft.com/office/officeart/2005/8/layout/vList2"/>
    <dgm:cxn modelId="{D2A0EB1D-6FFC-406A-908A-C6F5B2C6CC10}" type="presOf" srcId="{FCB31D8D-48B7-4551-8C83-976D7D1634DF}" destId="{9E39E32A-112E-47E1-91FF-8660D60AD77D}" srcOrd="0" destOrd="0" presId="urn:microsoft.com/office/officeart/2005/8/layout/vList2"/>
    <dgm:cxn modelId="{A453C03F-2B51-41D9-9172-8BC0B336D97A}" type="presOf" srcId="{D933B3BC-A173-48F6-A542-82393E189C74}" destId="{1B624D7D-6FE5-49F5-B01D-2BE63B1F0796}" srcOrd="0" destOrd="0" presId="urn:microsoft.com/office/officeart/2005/8/layout/vList2"/>
    <dgm:cxn modelId="{F411814E-B303-42B3-8B6A-AD865471B951}"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8832C276-21C1-4BB8-984E-7B03456EECDE}" srcId="{2A3543A2-ADBB-4A0C-B22C-8AC6C34058F8}" destId="{FCB31D8D-48B7-4551-8C83-976D7D1634DF}" srcOrd="0" destOrd="0" parTransId="{4B8DD4D5-1537-4724-9CFE-BF7706579876}" sibTransId="{41D5DD85-1B71-489A-BF0D-36299306787B}"/>
    <dgm:cxn modelId="{D94E148B-19FA-44E9-A0DD-77DA6F8F23BE}" srcId="{2A3543A2-ADBB-4A0C-B22C-8AC6C34058F8}" destId="{B61348EF-53FD-428C-9DD2-309274C5C60F}" srcOrd="5" destOrd="0" parTransId="{DC078CE5-5766-4E2D-893B-5B36A3C14E59}" sibTransId="{20055284-47E8-4F18-903B-5B3F9E7611FB}"/>
    <dgm:cxn modelId="{BC3A6BAE-3299-487D-BC3F-7A3E60309871}" type="presOf" srcId="{2A3543A2-ADBB-4A0C-B22C-8AC6C34058F8}" destId="{F4BCE5D6-C8A3-4D96-920F-0CAC6336C9E2}" srcOrd="0" destOrd="0" presId="urn:microsoft.com/office/officeart/2005/8/layout/vList2"/>
    <dgm:cxn modelId="{D47038B0-15B2-4307-B0A9-B9692B35D399}" type="presOf" srcId="{B61348EF-53FD-428C-9DD2-309274C5C60F}" destId="{4E0E1EF3-5A42-4630-95EA-FDC05E900824}"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40ABC7EA-ED03-4D8C-96A8-A8ABBEDC6CF3}" srcId="{2A3543A2-ADBB-4A0C-B22C-8AC6C34058F8}" destId="{0D5F60FD-28C5-4407-B7C6-DDE3529D6B52}" srcOrd="4" destOrd="0" parTransId="{D5FB7B77-5648-48A3-8ADB-9A13AB5F3E15}" sibTransId="{282091F6-BEAC-40CD-A14C-05C546A12F47}"/>
    <dgm:cxn modelId="{D17B5AF5-7844-4D41-9E6D-FD4C92367D30}" srcId="{2A3543A2-ADBB-4A0C-B22C-8AC6C34058F8}" destId="{59C85AEB-69F0-4AAB-82FF-A1058E2A0199}" srcOrd="1" destOrd="0" parTransId="{2E6F9FBD-AFFE-4B3D-BA1C-CB68A1DEBD87}" sibTransId="{4C6CF32F-49BC-4211-93A0-61C60035C87D}"/>
    <dgm:cxn modelId="{E31D8E41-A577-41E3-AE7D-182012CCB41B}" type="presParOf" srcId="{F4BCE5D6-C8A3-4D96-920F-0CAC6336C9E2}" destId="{9E39E32A-112E-47E1-91FF-8660D60AD77D}" srcOrd="0" destOrd="0" presId="urn:microsoft.com/office/officeart/2005/8/layout/vList2"/>
    <dgm:cxn modelId="{4F691A8C-7F3C-4B32-AECE-B445B33BF22F}" type="presParOf" srcId="{F4BCE5D6-C8A3-4D96-920F-0CAC6336C9E2}" destId="{5FBC4E2E-5491-4E79-8537-997B10B5E847}" srcOrd="1" destOrd="0" presId="urn:microsoft.com/office/officeart/2005/8/layout/vList2"/>
    <dgm:cxn modelId="{6203F40A-0AFE-4441-BF94-ADD6ED1D9551}" type="presParOf" srcId="{F4BCE5D6-C8A3-4D96-920F-0CAC6336C9E2}" destId="{3CA6EE30-221B-47B0-AE15-6CA3CA309548}" srcOrd="2" destOrd="0" presId="urn:microsoft.com/office/officeart/2005/8/layout/vList2"/>
    <dgm:cxn modelId="{A0D7C237-4420-4E6E-96F4-308AD814C4DE}" type="presParOf" srcId="{F4BCE5D6-C8A3-4D96-920F-0CAC6336C9E2}" destId="{88659622-B735-4613-A356-815D845C481C}" srcOrd="3" destOrd="0" presId="urn:microsoft.com/office/officeart/2005/8/layout/vList2"/>
    <dgm:cxn modelId="{14AC42E1-C131-4B36-B49F-CB203FA93335}" type="presParOf" srcId="{F4BCE5D6-C8A3-4D96-920F-0CAC6336C9E2}" destId="{51ADD6CF-9423-4ADA-AA44-CB35BA83279D}" srcOrd="4" destOrd="0" presId="urn:microsoft.com/office/officeart/2005/8/layout/vList2"/>
    <dgm:cxn modelId="{B5AB4D00-E420-4416-B4A9-1DA670DD5FF7}" type="presParOf" srcId="{F4BCE5D6-C8A3-4D96-920F-0CAC6336C9E2}" destId="{1D852664-3948-4970-AF91-B4208BCC9715}" srcOrd="5" destOrd="0" presId="urn:microsoft.com/office/officeart/2005/8/layout/vList2"/>
    <dgm:cxn modelId="{14B48A40-5B99-4ABD-AA50-3678B3433AC9}" type="presParOf" srcId="{F4BCE5D6-C8A3-4D96-920F-0CAC6336C9E2}" destId="{1B624D7D-6FE5-49F5-B01D-2BE63B1F0796}" srcOrd="6" destOrd="0" presId="urn:microsoft.com/office/officeart/2005/8/layout/vList2"/>
    <dgm:cxn modelId="{514E0DC5-B483-4288-98DF-EE6632D95291}" type="presParOf" srcId="{F4BCE5D6-C8A3-4D96-920F-0CAC6336C9E2}" destId="{42510258-4B59-4515-A752-DE5B199AFC04}" srcOrd="7" destOrd="0" presId="urn:microsoft.com/office/officeart/2005/8/layout/vList2"/>
    <dgm:cxn modelId="{52804532-AADD-49C9-8DA5-6D95DC916D91}" type="presParOf" srcId="{F4BCE5D6-C8A3-4D96-920F-0CAC6336C9E2}" destId="{095F9D69-DA0F-4436-8E08-8BB8D8D664CF}" srcOrd="8" destOrd="0" presId="urn:microsoft.com/office/officeart/2005/8/layout/vList2"/>
    <dgm:cxn modelId="{73F1C083-8AB3-45AE-80E3-9D0973EE6D64}" type="presParOf" srcId="{F4BCE5D6-C8A3-4D96-920F-0CAC6336C9E2}" destId="{D3971876-036E-466C-86C0-153FFFBC69F6}" srcOrd="9" destOrd="0" presId="urn:microsoft.com/office/officeart/2005/8/layout/vList2"/>
    <dgm:cxn modelId="{C6F73CF1-69B3-4D28-AE91-63FFD9099D2D}" type="presParOf" srcId="{F4BCE5D6-C8A3-4D96-920F-0CAC6336C9E2}" destId="{4E0E1EF3-5A42-4630-95EA-FDC05E90082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0"/>
          <a:ext cx="7177087" cy="842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41123" y="41123"/>
        <a:ext cx="7094841" cy="760154"/>
      </dsp:txXfrm>
    </dsp:sp>
    <dsp:sp modelId="{3CA6EE30-221B-47B0-AE15-6CA3CA309548}">
      <dsp:nvSpPr>
        <dsp:cNvPr id="0" name=""/>
        <dsp:cNvSpPr/>
      </dsp:nvSpPr>
      <dsp:spPr>
        <a:xfrm>
          <a:off x="0" y="1828892"/>
          <a:ext cx="7177087" cy="842400"/>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K-NEAREST NEIGHBOUR (KNN)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1870015"/>
        <a:ext cx="7094841" cy="760154"/>
      </dsp:txXfrm>
    </dsp:sp>
    <dsp:sp modelId="{51ADD6CF-9423-4ADA-AA44-CB35BA83279D}">
      <dsp:nvSpPr>
        <dsp:cNvPr id="0" name=""/>
        <dsp:cNvSpPr/>
      </dsp:nvSpPr>
      <dsp:spPr>
        <a:xfrm>
          <a:off x="0" y="2763338"/>
          <a:ext cx="7177087" cy="842400"/>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t>SUPPORT VECTOR MACHINE (SVM) CLASSIFICATION</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41123" y="2804461"/>
        <a:ext cx="7094841" cy="760154"/>
      </dsp:txXfrm>
    </dsp:sp>
    <dsp:sp modelId="{1B624D7D-6FE5-49F5-B01D-2BE63B1F0796}">
      <dsp:nvSpPr>
        <dsp:cNvPr id="0" name=""/>
        <dsp:cNvSpPr/>
      </dsp:nvSpPr>
      <dsp:spPr>
        <a:xfrm>
          <a:off x="0" y="3687641"/>
          <a:ext cx="7177087" cy="939385"/>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NAIVE BAYES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5857" y="3733498"/>
        <a:ext cx="7085373" cy="847671"/>
      </dsp:txXfrm>
    </dsp:sp>
    <dsp:sp modelId="{095F9D69-DA0F-4436-8E08-8BB8D8D664CF}">
      <dsp:nvSpPr>
        <dsp:cNvPr id="0" name=""/>
        <dsp:cNvSpPr/>
      </dsp:nvSpPr>
      <dsp:spPr>
        <a:xfrm>
          <a:off x="0" y="4651360"/>
          <a:ext cx="7177087" cy="842400"/>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DECISION TREE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4692483"/>
        <a:ext cx="7094841" cy="760154"/>
      </dsp:txXfrm>
    </dsp:sp>
    <dsp:sp modelId="{4E0E1EF3-5A42-4630-95EA-FDC05E900824}">
      <dsp:nvSpPr>
        <dsp:cNvPr id="0" name=""/>
        <dsp:cNvSpPr/>
      </dsp:nvSpPr>
      <dsp:spPr>
        <a:xfrm>
          <a:off x="0" y="926806"/>
          <a:ext cx="7177087" cy="842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dirty="0"/>
            <a:t>RANDOM FOREST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967929"/>
        <a:ext cx="7094841"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10-09-2022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dirty="0"/>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543F5-38A1-4E9A-9003-02FF75CBE16E}" type="slidenum">
              <a:rPr lang="en-IN" smtClean="0"/>
              <a:t>6</a:t>
            </a:fld>
            <a:endParaRPr lang="en-IN" dirty="0"/>
          </a:p>
        </p:txBody>
      </p:sp>
    </p:spTree>
    <p:extLst>
      <p:ext uri="{BB962C8B-B14F-4D97-AF65-F5344CB8AC3E}">
        <p14:creationId xmlns:p14="http://schemas.microsoft.com/office/powerpoint/2010/main" val="32690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187237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477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49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0859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140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3615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22224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404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07388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5928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17068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73179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866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9829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7527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10-09-2022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40035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785"/>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7DE786-DC77-470F-9F84-3521A573B7C1}" type="datetimeFigureOut">
              <a:rPr lang="en-IN" smtClean="0"/>
              <a:t>10-09-2022</a:t>
            </a:fld>
            <a:endParaRPr lang="en-IN" dirty="0"/>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C3EC5303-2053-4BC5-927F-A8B65474CA0C}" type="slidenum">
              <a:rPr lang="en-IN" smtClean="0"/>
              <a:t>‹#›</a:t>
            </a:fld>
            <a:endParaRPr lang="en-IN" dirty="0"/>
          </a:p>
        </p:txBody>
      </p:sp>
    </p:spTree>
    <p:extLst>
      <p:ext uri="{BB962C8B-B14F-4D97-AF65-F5344CB8AC3E}">
        <p14:creationId xmlns:p14="http://schemas.microsoft.com/office/powerpoint/2010/main" val="240748891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champshrey/Resume-Classification.git" TargetMode="External"/><Relationship Id="rId3" Type="http://schemas.openxmlformats.org/officeDocument/2006/relationships/hyperlink" Target="https://github.com/nikhillegend/Resume-Classification-Project-" TargetMode="External"/><Relationship Id="rId7" Type="http://schemas.openxmlformats.org/officeDocument/2006/relationships/hyperlink" Target="https://github.com/AdityaRao09/NLP-Project-Resume-Classifier.git" TargetMode="External"/><Relationship Id="rId2" Type="http://schemas.openxmlformats.org/officeDocument/2006/relationships/hyperlink" Target="https://github.com/rmahesh6386/Resume-Classification-Project-" TargetMode="External"/><Relationship Id="rId1" Type="http://schemas.openxmlformats.org/officeDocument/2006/relationships/slideLayout" Target="../slideLayouts/slideLayout2.xml"/><Relationship Id="rId6" Type="http://schemas.openxmlformats.org/officeDocument/2006/relationships/hyperlink" Target="https://github.com/hithindra/Resume_Classification_Project" TargetMode="External"/><Relationship Id="rId5" Type="http://schemas.openxmlformats.org/officeDocument/2006/relationships/hyperlink" Target="https://github.com/Mani512996/NLP-PROJECT1.git" TargetMode="External"/><Relationship Id="rId4" Type="http://schemas.openxmlformats.org/officeDocument/2006/relationships/hyperlink" Target="https://github.com/Shubh2906/Resume-Classifier---NL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1C9-CCFB-B4DF-6AE2-287EBF898FAE}"/>
              </a:ext>
            </a:extLst>
          </p:cNvPr>
          <p:cNvSpPr>
            <a:spLocks noGrp="1"/>
          </p:cNvSpPr>
          <p:nvPr>
            <p:ph type="title"/>
          </p:nvPr>
        </p:nvSpPr>
        <p:spPr>
          <a:xfrm>
            <a:off x="1690718" y="676714"/>
            <a:ext cx="8574158" cy="886615"/>
          </a:xfrm>
        </p:spPr>
        <p:txBody>
          <a:bodyPr>
            <a:normAutofit/>
          </a:bodyPr>
          <a:lstStyle/>
          <a:p>
            <a:r>
              <a:rPr lang="en-US" sz="4000" dirty="0">
                <a:latin typeface="Times New Roman" panose="02020603050405020304" pitchFamily="18" charset="0"/>
                <a:cs typeface="Times New Roman" panose="02020603050405020304" pitchFamily="18" charset="0"/>
              </a:rPr>
              <a:t>RESUME CLASSIFICATION</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9FED30-8423-7150-B761-3326B1C239E7}"/>
              </a:ext>
            </a:extLst>
          </p:cNvPr>
          <p:cNvSpPr>
            <a:spLocks noGrp="1"/>
          </p:cNvSpPr>
          <p:nvPr>
            <p:ph sz="half" idx="1"/>
          </p:nvPr>
        </p:nvSpPr>
        <p:spPr>
          <a:xfrm>
            <a:off x="680322" y="2382830"/>
            <a:ext cx="4698357" cy="3599316"/>
          </a:xfrm>
        </p:spPr>
        <p:txBody>
          <a:bodyPr>
            <a:normAutofit fontScale="85000" lnSpcReduction="20000"/>
          </a:bodyPr>
          <a:lstStyle/>
          <a:p>
            <a:pPr marL="0" indent="0">
              <a:buNone/>
            </a:pPr>
            <a:r>
              <a:rPr lang="en-US" sz="2800" dirty="0">
                <a:latin typeface="Times New Roman" panose="02020603050405020304" pitchFamily="18" charset="0"/>
                <a:cs typeface="Times New Roman" panose="02020603050405020304" pitchFamily="18" charset="0"/>
              </a:rPr>
              <a:t>GUIDED BY: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Adhvaith Sir</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D9068140-C585-1234-010C-157AF88E48F2}"/>
              </a:ext>
            </a:extLst>
          </p:cNvPr>
          <p:cNvSpPr>
            <a:spLocks noGrp="1"/>
          </p:cNvSpPr>
          <p:nvPr>
            <p:ph sz="half" idx="2"/>
          </p:nvPr>
        </p:nvSpPr>
        <p:spPr>
          <a:xfrm>
            <a:off x="5957919" y="2382830"/>
            <a:ext cx="4700059" cy="4103256"/>
          </a:xfrm>
        </p:spPr>
        <p:txBody>
          <a:bodyPr>
            <a:normAutofit fontScale="85000" lnSpcReduction="20000"/>
          </a:bodyPr>
          <a:lstStyle/>
          <a:p>
            <a:pPr marL="0" indent="0">
              <a:buNone/>
            </a:pPr>
            <a:r>
              <a:rPr lang="en-US" sz="2800" dirty="0">
                <a:latin typeface="Times New Roman" panose="02020603050405020304" pitchFamily="18" charset="0"/>
                <a:cs typeface="Times New Roman" panose="02020603050405020304" pitchFamily="18" charset="0"/>
              </a:rPr>
              <a:t>PRESENTED BY: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Mahesh Renkuntla</a:t>
            </a: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Hithindra</a:t>
            </a: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Manikandan C</a:t>
            </a: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Shreyansh  Gaurkar</a:t>
            </a: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Shubham Kapadne</a:t>
            </a: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Nikhil Hosamani</a:t>
            </a:r>
          </a:p>
          <a:p>
            <a:pPr marL="0" indent="0">
              <a:buNone/>
            </a:pPr>
            <a:r>
              <a:rPr lang="en-IN" sz="2800" b="0" i="0" dirty="0">
                <a:solidFill>
                  <a:schemeClr val="tx1"/>
                </a:solidFill>
                <a:effectLst/>
                <a:latin typeface="Times New Roman" panose="02020603050405020304" pitchFamily="18" charset="0"/>
                <a:cs typeface="Times New Roman" panose="02020603050405020304" pitchFamily="18" charset="0"/>
              </a:rPr>
              <a:t>Aditya Rao</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5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2381" y="2190307"/>
            <a:ext cx="3774559" cy="2498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Various Models</a:t>
            </a:r>
            <a:endParaRPr lang="en-IN" sz="3600"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DBD25CF6-1C4D-AB43-88BC-55BD161F4F18}"/>
              </a:ext>
            </a:extLst>
          </p:cNvPr>
          <p:cNvGraphicFramePr>
            <a:graphicFrameLocks noGrp="1"/>
          </p:cNvGraphicFramePr>
          <p:nvPr>
            <p:ph idx="1"/>
            <p:extLst>
              <p:ext uri="{D42A27DB-BD31-4B8C-83A1-F6EECF244321}">
                <p14:modId xmlns:p14="http://schemas.microsoft.com/office/powerpoint/2010/main" val="63615433"/>
              </p:ext>
            </p:extLst>
          </p:nvPr>
        </p:nvGraphicFramePr>
        <p:xfrm>
          <a:off x="4497388" y="520700"/>
          <a:ext cx="7177087" cy="588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7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
            <a:extLst>
              <a:ext uri="{FF2B5EF4-FFF2-40B4-BE49-F238E27FC236}">
                <a16:creationId xmlns:a16="http://schemas.microsoft.com/office/drawing/2014/main" id="{257E483F-BF17-60C8-C86C-7AB9A6D34EB1}"/>
              </a:ext>
            </a:extLst>
          </p:cNvPr>
          <p:cNvPicPr>
            <a:picLocks noChangeAspect="1"/>
          </p:cNvPicPr>
          <p:nvPr/>
        </p:nvPicPr>
        <p:blipFill rotWithShape="1">
          <a:blip r:embed="rId2">
            <a:extLst>
              <a:ext uri="{28A0092B-C50C-407E-A947-70E740481C1C}">
                <a14:useLocalDpi xmlns:a14="http://schemas.microsoft.com/office/drawing/2010/main" val="0"/>
              </a:ext>
            </a:extLst>
          </a:blip>
          <a:srcRect l="6849" r="17433"/>
          <a:stretch/>
        </p:blipFill>
        <p:spPr>
          <a:xfrm>
            <a:off x="568036" y="123788"/>
            <a:ext cx="4357883" cy="2588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Table&#10;&#10;Description automatically generated">
            <a:extLst>
              <a:ext uri="{FF2B5EF4-FFF2-40B4-BE49-F238E27FC236}">
                <a16:creationId xmlns:a16="http://schemas.microsoft.com/office/drawing/2014/main" id="{B62A05F0-8938-7A68-3F7C-74402B122A38}"/>
              </a:ext>
            </a:extLst>
          </p:cNvPr>
          <p:cNvPicPr>
            <a:picLocks noChangeAspect="1"/>
          </p:cNvPicPr>
          <p:nvPr/>
        </p:nvPicPr>
        <p:blipFill rotWithShape="1">
          <a:blip r:embed="rId3">
            <a:extLst>
              <a:ext uri="{28A0092B-C50C-407E-A947-70E740481C1C}">
                <a14:useLocalDpi xmlns:a14="http://schemas.microsoft.com/office/drawing/2010/main" val="0"/>
              </a:ext>
            </a:extLst>
          </a:blip>
          <a:srcRect r="30049"/>
          <a:stretch/>
        </p:blipFill>
        <p:spPr>
          <a:xfrm>
            <a:off x="568036" y="4021564"/>
            <a:ext cx="4267657" cy="2712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6" descr="Table">
            <a:extLst>
              <a:ext uri="{FF2B5EF4-FFF2-40B4-BE49-F238E27FC236}">
                <a16:creationId xmlns:a16="http://schemas.microsoft.com/office/drawing/2014/main" id="{B41DE885-2532-49A4-58F2-7A1E873EE1E0}"/>
              </a:ext>
            </a:extLst>
          </p:cNvPr>
          <p:cNvPicPr>
            <a:picLocks noChangeAspect="1"/>
          </p:cNvPicPr>
          <p:nvPr/>
        </p:nvPicPr>
        <p:blipFill rotWithShape="1">
          <a:blip r:embed="rId4">
            <a:extLst>
              <a:ext uri="{28A0092B-C50C-407E-A947-70E740481C1C}">
                <a14:useLocalDpi xmlns:a14="http://schemas.microsoft.com/office/drawing/2010/main" val="0"/>
              </a:ext>
            </a:extLst>
          </a:blip>
          <a:srcRect l="6213" r="21107"/>
          <a:stretch/>
        </p:blipFill>
        <p:spPr>
          <a:xfrm>
            <a:off x="6363924" y="2072676"/>
            <a:ext cx="4752109" cy="2712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D156C06-5DF5-B03A-E271-31822513C803}"/>
              </a:ext>
            </a:extLst>
          </p:cNvPr>
          <p:cNvSpPr txBox="1"/>
          <p:nvPr/>
        </p:nvSpPr>
        <p:spPr>
          <a:xfrm>
            <a:off x="6363924" y="828208"/>
            <a:ext cx="4229048" cy="461665"/>
          </a:xfrm>
          <a:prstGeom prst="rect">
            <a:avLst/>
          </a:prstGeom>
          <a:noFill/>
        </p:spPr>
        <p:txBody>
          <a:bodyPr wrap="square">
            <a:sp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Random Forest Classification</a:t>
            </a:r>
          </a:p>
        </p:txBody>
      </p:sp>
      <p:sp>
        <p:nvSpPr>
          <p:cNvPr id="9" name="Arrow: Left 8">
            <a:extLst>
              <a:ext uri="{FF2B5EF4-FFF2-40B4-BE49-F238E27FC236}">
                <a16:creationId xmlns:a16="http://schemas.microsoft.com/office/drawing/2014/main" id="{6CCAEB7D-CDAF-90E4-DAAF-C8601116984A}"/>
              </a:ext>
            </a:extLst>
          </p:cNvPr>
          <p:cNvSpPr/>
          <p:nvPr/>
        </p:nvSpPr>
        <p:spPr>
          <a:xfrm>
            <a:off x="5193843" y="944321"/>
            <a:ext cx="902157" cy="25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008D809-517E-FA53-3224-796782FA41C3}"/>
              </a:ext>
            </a:extLst>
          </p:cNvPr>
          <p:cNvSpPr txBox="1">
            <a:spLocks/>
          </p:cNvSpPr>
          <p:nvPr/>
        </p:nvSpPr>
        <p:spPr>
          <a:xfrm>
            <a:off x="446091" y="2962937"/>
            <a:ext cx="4916565" cy="1280890"/>
          </a:xfrm>
          <a:prstGeom prst="rect">
            <a:avLst/>
          </a:prstGeom>
        </p:spPr>
        <p:txBody>
          <a:bodyPr>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FF0000"/>
                </a:solidFill>
                <a:latin typeface="Times New Roman" panose="02020603050405020304" pitchFamily="18" charset="0"/>
                <a:cs typeface="Times New Roman" panose="02020603050405020304" pitchFamily="18" charset="0"/>
              </a:rPr>
              <a:t>Support Vector Machine (SVM) Classification</a:t>
            </a:r>
            <a:br>
              <a:rPr lang="en-US" b="1" dirty="0">
                <a:solidFill>
                  <a:srgbClr val="C00000"/>
                </a:solidFill>
                <a:latin typeface="Times New Roman" panose="02020603050405020304" pitchFamily="18" charset="0"/>
                <a:cs typeface="Times New Roman" panose="02020603050405020304" pitchFamily="18" charset="0"/>
              </a:rPr>
            </a:br>
            <a:endParaRPr lang="en-IN" dirty="0"/>
          </a:p>
        </p:txBody>
      </p:sp>
      <p:sp>
        <p:nvSpPr>
          <p:cNvPr id="12" name="Arrow: Left 11">
            <a:extLst>
              <a:ext uri="{FF2B5EF4-FFF2-40B4-BE49-F238E27FC236}">
                <a16:creationId xmlns:a16="http://schemas.microsoft.com/office/drawing/2014/main" id="{A868BEC8-A063-C9CC-8EF4-BC77C2247C9D}"/>
              </a:ext>
            </a:extLst>
          </p:cNvPr>
          <p:cNvSpPr/>
          <p:nvPr/>
        </p:nvSpPr>
        <p:spPr>
          <a:xfrm rot="10800000">
            <a:off x="5178343" y="3175781"/>
            <a:ext cx="933157" cy="25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5C5F2D1A-F309-BF06-97A5-37D9A2E5C3EB}"/>
              </a:ext>
            </a:extLst>
          </p:cNvPr>
          <p:cNvSpPr txBox="1">
            <a:spLocks/>
          </p:cNvSpPr>
          <p:nvPr/>
        </p:nvSpPr>
        <p:spPr>
          <a:xfrm>
            <a:off x="6433168" y="5453322"/>
            <a:ext cx="5650523"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0000"/>
                </a:solidFill>
                <a:latin typeface="Times New Roman" panose="02020603050405020304" pitchFamily="18" charset="0"/>
                <a:cs typeface="Times New Roman" panose="02020603050405020304" pitchFamily="18" charset="0"/>
              </a:rPr>
              <a:t>Naive Bayes Classification</a:t>
            </a:r>
            <a:br>
              <a:rPr lang="en-US" sz="2400" b="1" dirty="0">
                <a:solidFill>
                  <a:srgbClr val="C00000"/>
                </a:solidFill>
                <a:latin typeface="Times New Roman" panose="02020603050405020304" pitchFamily="18" charset="0"/>
                <a:cs typeface="Times New Roman" panose="02020603050405020304" pitchFamily="18" charset="0"/>
              </a:rPr>
            </a:br>
            <a:endParaRPr lang="en-IN" sz="2400" dirty="0"/>
          </a:p>
        </p:txBody>
      </p:sp>
      <p:sp>
        <p:nvSpPr>
          <p:cNvPr id="15" name="Arrow: Left 14">
            <a:extLst>
              <a:ext uri="{FF2B5EF4-FFF2-40B4-BE49-F238E27FC236}">
                <a16:creationId xmlns:a16="http://schemas.microsoft.com/office/drawing/2014/main" id="{1DE2E48F-76DB-2BBE-3F0A-18676E89A5B8}"/>
              </a:ext>
            </a:extLst>
          </p:cNvPr>
          <p:cNvSpPr/>
          <p:nvPr/>
        </p:nvSpPr>
        <p:spPr>
          <a:xfrm>
            <a:off x="5162843" y="5623505"/>
            <a:ext cx="933157" cy="25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9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Left 8">
            <a:extLst>
              <a:ext uri="{FF2B5EF4-FFF2-40B4-BE49-F238E27FC236}">
                <a16:creationId xmlns:a16="http://schemas.microsoft.com/office/drawing/2014/main" id="{6CCAEB7D-CDAF-90E4-DAAF-C8601116984A}"/>
              </a:ext>
            </a:extLst>
          </p:cNvPr>
          <p:cNvSpPr/>
          <p:nvPr/>
        </p:nvSpPr>
        <p:spPr>
          <a:xfrm>
            <a:off x="6646592" y="1829691"/>
            <a:ext cx="902157" cy="25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A868BEC8-A063-C9CC-8EF4-BC77C2247C9D}"/>
              </a:ext>
            </a:extLst>
          </p:cNvPr>
          <p:cNvSpPr/>
          <p:nvPr/>
        </p:nvSpPr>
        <p:spPr>
          <a:xfrm rot="10800000">
            <a:off x="5064763" y="4831730"/>
            <a:ext cx="933157" cy="25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5" descr="A picture containing table">
            <a:extLst>
              <a:ext uri="{FF2B5EF4-FFF2-40B4-BE49-F238E27FC236}">
                <a16:creationId xmlns:a16="http://schemas.microsoft.com/office/drawing/2014/main" id="{E2A5F907-B859-4976-BB4E-F7A733132891}"/>
              </a:ext>
            </a:extLst>
          </p:cNvPr>
          <p:cNvPicPr>
            <a:picLocks noChangeAspect="1"/>
          </p:cNvPicPr>
          <p:nvPr/>
        </p:nvPicPr>
        <p:blipFill rotWithShape="1">
          <a:blip r:embed="rId2">
            <a:extLst>
              <a:ext uri="{28A0092B-C50C-407E-A947-70E740481C1C}">
                <a14:useLocalDpi xmlns:a14="http://schemas.microsoft.com/office/drawing/2010/main" val="0"/>
              </a:ext>
            </a:extLst>
          </a:blip>
          <a:srcRect l="6435" r="23053"/>
          <a:stretch/>
        </p:blipFill>
        <p:spPr>
          <a:xfrm>
            <a:off x="407963" y="305106"/>
            <a:ext cx="5430129" cy="3302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Content Placeholder 18" descr="Table">
            <a:extLst>
              <a:ext uri="{FF2B5EF4-FFF2-40B4-BE49-F238E27FC236}">
                <a16:creationId xmlns:a16="http://schemas.microsoft.com/office/drawing/2014/main" id="{8B367609-9DFA-7234-E87C-908DEACAAD66}"/>
              </a:ext>
            </a:extLst>
          </p:cNvPr>
          <p:cNvPicPr>
            <a:picLocks noChangeAspect="1"/>
          </p:cNvPicPr>
          <p:nvPr/>
        </p:nvPicPr>
        <p:blipFill rotWithShape="1">
          <a:blip r:embed="rId3">
            <a:extLst>
              <a:ext uri="{28A0092B-C50C-407E-A947-70E740481C1C}">
                <a14:useLocalDpi xmlns:a14="http://schemas.microsoft.com/office/drawing/2010/main" val="0"/>
              </a:ext>
            </a:extLst>
          </a:blip>
          <a:srcRect l="5433" r="26923"/>
          <a:stretch/>
        </p:blipFill>
        <p:spPr>
          <a:xfrm>
            <a:off x="6477779" y="3471052"/>
            <a:ext cx="5430129" cy="3227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B5F30C7C-7FA0-8D21-5C75-D84513F44405}"/>
              </a:ext>
            </a:extLst>
          </p:cNvPr>
          <p:cNvSpPr txBox="1">
            <a:spLocks/>
          </p:cNvSpPr>
          <p:nvPr/>
        </p:nvSpPr>
        <p:spPr>
          <a:xfrm>
            <a:off x="7876971" y="1528966"/>
            <a:ext cx="3907066" cy="1107889"/>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accent1"/>
                </a:solidFill>
                <a:latin typeface="Times New Roman" panose="02020603050405020304" pitchFamily="18" charset="0"/>
                <a:cs typeface="Times New Roman" panose="02020603050405020304" pitchFamily="18" charset="0"/>
              </a:rPr>
              <a:t>Decision Tree Classification</a:t>
            </a:r>
            <a:endParaRPr lang="en-IN" sz="2800" dirty="0"/>
          </a:p>
        </p:txBody>
      </p:sp>
      <p:sp>
        <p:nvSpPr>
          <p:cNvPr id="11" name="Title 1">
            <a:extLst>
              <a:ext uri="{FF2B5EF4-FFF2-40B4-BE49-F238E27FC236}">
                <a16:creationId xmlns:a16="http://schemas.microsoft.com/office/drawing/2014/main" id="{D9F311C1-A8F9-85C3-0CEF-704172DBCC33}"/>
              </a:ext>
            </a:extLst>
          </p:cNvPr>
          <p:cNvSpPr txBox="1">
            <a:spLocks/>
          </p:cNvSpPr>
          <p:nvPr/>
        </p:nvSpPr>
        <p:spPr>
          <a:xfrm>
            <a:off x="284092" y="4591969"/>
            <a:ext cx="5811908" cy="732742"/>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rgbClr val="C00000"/>
                </a:solidFill>
                <a:latin typeface="Times New Roman" panose="02020603050405020304" pitchFamily="18" charset="0"/>
                <a:cs typeface="Times New Roman" panose="02020603050405020304" pitchFamily="18" charset="0"/>
              </a:rPr>
              <a:t>K-Nearest Neighbour (KNN) Classification</a:t>
            </a:r>
            <a:br>
              <a:rPr lang="en-IN" sz="2800" b="1" dirty="0">
                <a:solidFill>
                  <a:srgbClr val="C00000"/>
                </a:solidFill>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159996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6" y="361950"/>
            <a:ext cx="9875838" cy="914400"/>
          </a:xfrm>
        </p:spPr>
        <p:txBody>
          <a:bodyPr/>
          <a:lstStyle/>
          <a:p>
            <a:r>
              <a:rPr lang="en-US" b="1" dirty="0">
                <a:latin typeface="Times New Roman" panose="02020603050405020304" pitchFamily="18" charset="0"/>
                <a:cs typeface="Times New Roman" panose="02020603050405020304" pitchFamily="18" charset="0"/>
              </a:rPr>
              <a:t>                  SPLTITING DATA</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371600"/>
            <a:ext cx="10744200" cy="4838700"/>
          </a:xfrm>
        </p:spPr>
      </p:pic>
    </p:spTree>
    <p:extLst>
      <p:ext uri="{BB962C8B-B14F-4D97-AF65-F5344CB8AC3E}">
        <p14:creationId xmlns:p14="http://schemas.microsoft.com/office/powerpoint/2010/main" val="208569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1106150" cy="64389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Selected Model : Random Forest Classification</a:t>
            </a:r>
          </a:p>
          <a:p>
            <a:pPr marL="0" indent="0">
              <a:buNone/>
            </a:pPr>
            <a:r>
              <a:rPr lang="en-US" sz="2800" dirty="0">
                <a:latin typeface="Times New Roman" panose="02020603050405020304" pitchFamily="18" charset="0"/>
                <a:cs typeface="Times New Roman" panose="02020603050405020304" pitchFamily="18" charset="0"/>
              </a:rPr>
              <a:t>Random forest gives the best accuracy compare to remaining four models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training set: 1.0000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of random forest classifier on test set       : 0.9583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619375"/>
            <a:ext cx="10563226" cy="4152899"/>
          </a:xfrm>
          <a:prstGeom prst="rect">
            <a:avLst/>
          </a:prstGeom>
        </p:spPr>
      </p:pic>
    </p:spTree>
    <p:extLst>
      <p:ext uri="{BB962C8B-B14F-4D97-AF65-F5344CB8AC3E}">
        <p14:creationId xmlns:p14="http://schemas.microsoft.com/office/powerpoint/2010/main" val="52162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6" y="624110"/>
            <a:ext cx="9734549" cy="1080865"/>
          </a:xfrm>
        </p:spPr>
        <p:txBody>
          <a:bodyPr>
            <a:normAutofit/>
          </a:bodyPr>
          <a:lstStyle/>
          <a:p>
            <a:r>
              <a:rPr lang="en-IN" sz="4000" b="1" dirty="0">
                <a:latin typeface="Times New Roman" panose="02020603050405020304" pitchFamily="18" charset="0"/>
                <a:cs typeface="Times New Roman" panose="02020603050405020304" pitchFamily="18" charset="0"/>
              </a:rPr>
              <a:t>                    DEPLOYMENT</a:t>
            </a:r>
          </a:p>
        </p:txBody>
      </p:sp>
      <p:sp>
        <p:nvSpPr>
          <p:cNvPr id="3" name="Content Placeholder 2"/>
          <p:cNvSpPr>
            <a:spLocks noGrp="1"/>
          </p:cNvSpPr>
          <p:nvPr>
            <p:ph idx="1"/>
          </p:nvPr>
        </p:nvSpPr>
        <p:spPr>
          <a:xfrm>
            <a:off x="1647825" y="1771650"/>
            <a:ext cx="9544049" cy="41967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Stream lit is an app framework to deploy machine learning apps built using Python. </a:t>
            </a:r>
          </a:p>
          <a:p>
            <a:r>
              <a:rPr lang="en-IN" sz="2400" dirty="0">
                <a:solidFill>
                  <a:schemeClr val="tx1"/>
                </a:solidFill>
                <a:latin typeface="Times New Roman" panose="02020603050405020304" pitchFamily="18" charset="0"/>
                <a:cs typeface="Times New Roman" panose="02020603050405020304" pitchFamily="18" charset="0"/>
              </a:rPr>
              <a:t>Stream lit was used for deployment of model.</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76460"/>
            <a:ext cx="10153650" cy="814165"/>
          </a:xfrm>
        </p:spPr>
        <p:txBody>
          <a:bodyPr/>
          <a:lstStyle/>
          <a:p>
            <a:r>
              <a:rPr lang="en-IN" b="1" dirty="0"/>
              <a:t>SELECTING FILE IN THE FOLDER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600200"/>
            <a:ext cx="4810124" cy="4143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609725"/>
            <a:ext cx="6143625" cy="4286249"/>
          </a:xfrm>
          <a:prstGeom prst="rect">
            <a:avLst/>
          </a:prstGeom>
        </p:spPr>
      </p:pic>
    </p:spTree>
    <p:extLst>
      <p:ext uri="{BB962C8B-B14F-4D97-AF65-F5344CB8AC3E}">
        <p14:creationId xmlns:p14="http://schemas.microsoft.com/office/powerpoint/2010/main" val="348375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C774A5F-C56B-86F5-C47C-C60141047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68"/>
            <a:ext cx="6070988" cy="3414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Content Placeholder 3">
            <a:extLst>
              <a:ext uri="{FF2B5EF4-FFF2-40B4-BE49-F238E27FC236}">
                <a16:creationId xmlns:a16="http://schemas.microsoft.com/office/drawing/2014/main" id="{032BF767-B5B5-BC3F-2273-C5885D167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0"/>
            <a:ext cx="6070988"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Content Placeholder 3">
            <a:extLst>
              <a:ext uri="{FF2B5EF4-FFF2-40B4-BE49-F238E27FC236}">
                <a16:creationId xmlns:a16="http://schemas.microsoft.com/office/drawing/2014/main" id="{D00AD385-7224-8CB0-6ADD-9B916B1FC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5998" cy="3414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5AA94BA-AA81-D2F6-3903-011E28948FCD}"/>
              </a:ext>
            </a:extLst>
          </p:cNvPr>
          <p:cNvPicPr>
            <a:picLocks noChangeAspect="1"/>
          </p:cNvPicPr>
          <p:nvPr/>
        </p:nvPicPr>
        <p:blipFill>
          <a:blip r:embed="rId5"/>
          <a:stretch>
            <a:fillRect/>
          </a:stretch>
        </p:blipFill>
        <p:spPr>
          <a:xfrm>
            <a:off x="6121008" y="3428997"/>
            <a:ext cx="6045980" cy="3414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698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68-71B8-FA55-32F0-90116A477DFE}"/>
              </a:ext>
            </a:extLst>
          </p:cNvPr>
          <p:cNvSpPr>
            <a:spLocks noGrp="1"/>
          </p:cNvSpPr>
          <p:nvPr>
            <p:ph type="title"/>
          </p:nvPr>
        </p:nvSpPr>
        <p:spPr>
          <a:xfrm>
            <a:off x="1720646" y="594613"/>
            <a:ext cx="9783968" cy="1280890"/>
          </a:xfrm>
        </p:spPr>
        <p:txBody>
          <a:bodyPr/>
          <a:lstStyle/>
          <a:p>
            <a:r>
              <a:rPr lang="en-US" dirty="0"/>
              <a:t>GitHub Links</a:t>
            </a:r>
            <a:endParaRPr lang="en-IN" dirty="0"/>
          </a:p>
        </p:txBody>
      </p:sp>
      <p:sp>
        <p:nvSpPr>
          <p:cNvPr id="3" name="Content Placeholder 2">
            <a:extLst>
              <a:ext uri="{FF2B5EF4-FFF2-40B4-BE49-F238E27FC236}">
                <a16:creationId xmlns:a16="http://schemas.microsoft.com/office/drawing/2014/main" id="{A6A37B0E-6EC9-F7DF-874D-E8B89B6B7DDB}"/>
              </a:ext>
            </a:extLst>
          </p:cNvPr>
          <p:cNvSpPr>
            <a:spLocks noGrp="1"/>
          </p:cNvSpPr>
          <p:nvPr>
            <p:ph idx="1"/>
          </p:nvPr>
        </p:nvSpPr>
        <p:spPr>
          <a:xfrm>
            <a:off x="1720646" y="1347018"/>
            <a:ext cx="9940412" cy="5510982"/>
          </a:xfrm>
        </p:spPr>
        <p:txBody>
          <a:bodyPr>
            <a:normAutofit lnSpcReduction="10000"/>
          </a:bodyPr>
          <a:lstStyle/>
          <a:p>
            <a:r>
              <a:rPr lang="en-US" dirty="0">
                <a:latin typeface="Times New Roman" panose="02020603050405020304" pitchFamily="18" charset="0"/>
                <a:cs typeface="Times New Roman" panose="02020603050405020304" pitchFamily="18" charset="0"/>
              </a:rPr>
              <a:t>Mahesh </a:t>
            </a:r>
            <a:r>
              <a:rPr lang="en-US" dirty="0" err="1">
                <a:latin typeface="Times New Roman" panose="02020603050405020304" pitchFamily="18" charset="0"/>
                <a:cs typeface="Times New Roman" panose="02020603050405020304" pitchFamily="18" charset="0"/>
              </a:rPr>
              <a:t>Renkuntla</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2"/>
              </a:rPr>
              <a:t>https://github.com/rmahesh6386/Resume-Classification-Project-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Nikhil </a:t>
            </a:r>
            <a:r>
              <a:rPr lang="en-US" dirty="0" err="1">
                <a:latin typeface="Times New Roman" panose="02020603050405020304" pitchFamily="18" charset="0"/>
                <a:cs typeface="Times New Roman" panose="02020603050405020304" pitchFamily="18" charset="0"/>
              </a:rPr>
              <a:t>Hosamani</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3"/>
              </a:rPr>
              <a:t>https://github.com/nikhillegend/Resume-Classification-Project-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Shubham Kapadne</a:t>
            </a:r>
          </a:p>
          <a:p>
            <a:pPr marL="0" indent="0">
              <a:buNone/>
            </a:pPr>
            <a:r>
              <a:rPr lang="en-IN" dirty="0">
                <a:latin typeface="Times New Roman" panose="02020603050405020304" pitchFamily="18" charset="0"/>
                <a:cs typeface="Times New Roman" panose="02020603050405020304" pitchFamily="18" charset="0"/>
                <a:hlinkClick r:id="rId4"/>
              </a:rPr>
              <a:t>https://github.com/Shubh2906/Resume-Classifier---NLP</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ManiKandam</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5"/>
              </a:rPr>
              <a:t>https://github.com/Mani512996/NLP-PROJECT1.git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Hitendra</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6"/>
              </a:rPr>
              <a:t>https://github.com/hithindra/Resume_Classification_Project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Aditya Rao</a:t>
            </a:r>
          </a:p>
          <a:p>
            <a:pPr marL="0" indent="0">
              <a:buNone/>
            </a:pPr>
            <a:r>
              <a:rPr lang="en-IN" dirty="0">
                <a:latin typeface="Times New Roman" panose="02020603050405020304" pitchFamily="18" charset="0"/>
                <a:cs typeface="Times New Roman" panose="02020603050405020304" pitchFamily="18" charset="0"/>
                <a:hlinkClick r:id="rId7"/>
              </a:rPr>
              <a:t>https://github.com/AdityaRao09/NLP-Project-Resume-Classifier.git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Shreyansh</a:t>
            </a:r>
            <a:endParaRPr lang="en-IN" dirty="0">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https://github.com/champshrey/Resume-Classification.git</a:t>
            </a:r>
            <a:r>
              <a:rPr lang="en-IN"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738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292F6-5B76-61A0-C54D-61EF822BE4AC}"/>
              </a:ext>
            </a:extLst>
          </p:cNvPr>
          <p:cNvSpPr>
            <a:spLocks noGrp="1"/>
          </p:cNvSpPr>
          <p:nvPr>
            <p:ph idx="1"/>
          </p:nvPr>
        </p:nvSpPr>
        <p:spPr>
          <a:xfrm>
            <a:off x="2835342" y="454103"/>
            <a:ext cx="5368412"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2258" y="2089462"/>
            <a:ext cx="3598862"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AE7F-BCCE-9F0E-D782-184E6BB8F193}"/>
              </a:ext>
            </a:extLst>
          </p:cNvPr>
          <p:cNvSpPr>
            <a:spLocks noGrp="1"/>
          </p:cNvSpPr>
          <p:nvPr>
            <p:ph type="title"/>
          </p:nvPr>
        </p:nvSpPr>
        <p:spPr>
          <a:xfrm>
            <a:off x="1607472" y="643468"/>
            <a:ext cx="8922876" cy="807159"/>
          </a:xfrm>
        </p:spPr>
        <p:txBody>
          <a:bodyPr>
            <a:normAutofit/>
          </a:bodyPr>
          <a:lstStyle/>
          <a:p>
            <a:r>
              <a:rPr lang="en-US" sz="3200" b="1" dirty="0">
                <a:latin typeface="Times New Roman" panose="02020603050405020304" pitchFamily="18" charset="0"/>
                <a:cs typeface="Times New Roman" panose="02020603050405020304" pitchFamily="18" charset="0"/>
              </a:rPr>
              <a:t>INTRODUCTION RESUME CLASSIFICATION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59400-78ED-E948-1C5B-4D1DD7B88DB2}"/>
              </a:ext>
            </a:extLst>
          </p:cNvPr>
          <p:cNvSpPr>
            <a:spLocks noGrp="1"/>
          </p:cNvSpPr>
          <p:nvPr>
            <p:ph idx="1"/>
          </p:nvPr>
        </p:nvSpPr>
        <p:spPr>
          <a:xfrm>
            <a:off x="838969" y="1688879"/>
            <a:ext cx="5984619" cy="3099690"/>
          </a:xfrm>
        </p:spPr>
        <p:txBody>
          <a:bodyPr>
            <a:normAutofit/>
          </a:bodyPr>
          <a:lstStyle/>
          <a:p>
            <a:pPr marL="0" indent="0" algn="just">
              <a:lnSpc>
                <a:spcPct val="150000"/>
              </a:lnSpc>
              <a:buNone/>
            </a:pPr>
            <a:r>
              <a:rPr lang="en-US" b="0" i="0" dirty="0">
                <a:solidFill>
                  <a:schemeClr val="tx1"/>
                </a:solidFill>
                <a:effectLst/>
                <a:latin typeface="Times New Roman" panose="02020603050405020304" pitchFamily="18" charset="0"/>
                <a:cs typeface="Times New Roman" panose="02020603050405020304" pitchFamily="18" charset="0"/>
              </a:rPr>
              <a:t>Resume </a:t>
            </a:r>
            <a:r>
              <a:rPr lang="en-US" dirty="0">
                <a:solidFill>
                  <a:schemeClr val="tx1"/>
                </a:solidFill>
                <a:latin typeface="Times New Roman" panose="02020603050405020304" pitchFamily="18" charset="0"/>
                <a:cs typeface="Times New Roman" panose="02020603050405020304" pitchFamily="18" charset="0"/>
              </a:rPr>
              <a:t>Classification</a:t>
            </a:r>
            <a:r>
              <a:rPr lang="en-US" b="0" i="0" dirty="0">
                <a:solidFill>
                  <a:schemeClr val="tx1"/>
                </a:solidFill>
                <a:effectLst/>
                <a:latin typeface="Times New Roman" panose="02020603050405020304" pitchFamily="18" charset="0"/>
                <a:cs typeface="Times New Roman" panose="02020603050405020304" pitchFamily="18" charset="0"/>
              </a:rPr>
              <a:t> are programs designed to scan the document, analyze it and extract information important to recruiters. For most HR professionals, important information to be extracted with a resume </a:t>
            </a:r>
            <a:r>
              <a:rPr lang="en-US" dirty="0">
                <a:solidFill>
                  <a:schemeClr val="tx1"/>
                </a:solidFill>
                <a:latin typeface="Times New Roman" panose="02020603050405020304" pitchFamily="18" charset="0"/>
                <a:cs typeface="Times New Roman" panose="02020603050405020304" pitchFamily="18" charset="0"/>
              </a:rPr>
              <a:t>classification</a:t>
            </a:r>
            <a:r>
              <a:rPr lang="en-US" b="0" i="0" dirty="0">
                <a:solidFill>
                  <a:schemeClr val="tx1"/>
                </a:solidFill>
                <a:effectLst/>
                <a:latin typeface="Times New Roman" panose="02020603050405020304" pitchFamily="18" charset="0"/>
                <a:cs typeface="Times New Roman" panose="02020603050405020304" pitchFamily="18" charset="0"/>
              </a:rPr>
              <a:t> includes skills, work experience, contact information, achievements, education, certifications and certain professional specializations. </a:t>
            </a:r>
          </a:p>
        </p:txBody>
      </p:sp>
      <p:pic>
        <p:nvPicPr>
          <p:cNvPr id="7" name="Graphic 6" descr="Office Worker">
            <a:extLst>
              <a:ext uri="{FF2B5EF4-FFF2-40B4-BE49-F238E27FC236}">
                <a16:creationId xmlns:a16="http://schemas.microsoft.com/office/drawing/2014/main" id="{19E8C2FB-1882-61BB-F38A-BC7DA0FB03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7651" y="1688879"/>
            <a:ext cx="3851019" cy="39389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961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F6F-F54C-8E54-942B-19C2DDC5F8C6}"/>
              </a:ext>
            </a:extLst>
          </p:cNvPr>
          <p:cNvSpPr>
            <a:spLocks noGrp="1"/>
          </p:cNvSpPr>
          <p:nvPr>
            <p:ph type="title"/>
          </p:nvPr>
        </p:nvSpPr>
        <p:spPr>
          <a:xfrm>
            <a:off x="1442656" y="614030"/>
            <a:ext cx="6993895" cy="865239"/>
          </a:xfrm>
        </p:spPr>
        <p:txBody>
          <a:bodyPr>
            <a:normAutofit/>
          </a:bodyPr>
          <a:lstStyle/>
          <a:p>
            <a:r>
              <a:rPr lang="en-US" sz="3200" b="1" dirty="0">
                <a:solidFill>
                  <a:schemeClr val="tx1"/>
                </a:solidFill>
              </a:rPr>
              <a:t> 	</a:t>
            </a: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FFEF2-D840-61C4-6D87-BE1E88747251}"/>
              </a:ext>
            </a:extLst>
          </p:cNvPr>
          <p:cNvSpPr>
            <a:spLocks noGrp="1"/>
          </p:cNvSpPr>
          <p:nvPr>
            <p:ph idx="1"/>
          </p:nvPr>
        </p:nvSpPr>
        <p:spPr>
          <a:xfrm>
            <a:off x="796413" y="1317523"/>
            <a:ext cx="10736827" cy="5191432"/>
          </a:xfrm>
        </p:spPr>
        <p:txBody>
          <a:bodyPr>
            <a:normAutofit/>
          </a:bodyPr>
          <a:lstStyle/>
          <a:p>
            <a:pPr algn="just">
              <a:lnSpc>
                <a:spcPct val="150000"/>
              </a:lnSpc>
              <a:buFont typeface="Wingdings" panose="05000000000000000000" pitchFamily="2" charset="2"/>
              <a:buChar char="Ø"/>
            </a:pPr>
            <a:r>
              <a:rPr lang="en-US" i="0" dirty="0">
                <a:solidFill>
                  <a:schemeClr val="tx1"/>
                </a:solidFill>
                <a:effectLst/>
                <a:latin typeface="Times New Roman" panose="02020603050405020304" pitchFamily="18" charset="0"/>
                <a:cs typeface="Times New Roman" panose="02020603050405020304" pitchFamily="18" charset="0"/>
              </a:rPr>
              <a:t>Resume </a:t>
            </a:r>
            <a:r>
              <a:rPr lang="en-US" dirty="0">
                <a:solidFill>
                  <a:schemeClr val="tx1"/>
                </a:solidFill>
                <a:latin typeface="Times New Roman" panose="02020603050405020304" pitchFamily="18" charset="0"/>
                <a:cs typeface="Times New Roman" panose="02020603050405020304" pitchFamily="18" charset="0"/>
              </a:rPr>
              <a:t>classification</a:t>
            </a:r>
            <a:r>
              <a:rPr lang="en-US" i="0" dirty="0">
                <a:solidFill>
                  <a:schemeClr val="tx1"/>
                </a:solidFill>
                <a:effectLst/>
                <a:latin typeface="Times New Roman" panose="02020603050405020304" pitchFamily="18" charset="0"/>
                <a:cs typeface="Times New Roman" panose="02020603050405020304" pitchFamily="18" charset="0"/>
              </a:rPr>
              <a:t> is a technology that allows you to process online resumes and structure the information by extracting data in an intelligent way. It helps recruiters to efficiently manage electronic resume documents sent via the internet. It extracts essential information like: Contact information, Experience, Skills.</a:t>
            </a:r>
          </a:p>
          <a:p>
            <a:pPr algn="just" rtl="0">
              <a:lnSpc>
                <a:spcPct val="150000"/>
              </a:lnSpc>
              <a:spcBef>
                <a:spcPts val="0"/>
              </a:spcBef>
              <a:spcAft>
                <a:spcPts val="0"/>
              </a:spcAft>
              <a:buFont typeface="Wingdings" panose="05000000000000000000" pitchFamily="2" charset="2"/>
              <a:buChar char="Ø"/>
            </a:pPr>
            <a:r>
              <a:rPr lang="en-US" i="0" u="none" strike="noStrike" dirty="0">
                <a:solidFill>
                  <a:schemeClr val="tx1"/>
                </a:solidFill>
                <a:effectLst/>
                <a:latin typeface="Times New Roman" panose="02020603050405020304" pitchFamily="18" charset="0"/>
                <a:cs typeface="Times New Roman" panose="02020603050405020304" pitchFamily="18" charset="0"/>
              </a:rPr>
              <a:t>The document classification solution should significantly reduce the manual human effort in the HRM. It should achieve a higher level of accuracy and automation with minimal human intervention</a:t>
            </a:r>
            <a:endParaRPr lang="en-US"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i="0" dirty="0">
                <a:solidFill>
                  <a:schemeClr val="tx1"/>
                </a:solidFill>
                <a:effectLst/>
                <a:latin typeface="Times New Roman" panose="02020603050405020304" pitchFamily="18" charset="0"/>
                <a:cs typeface="Times New Roman" panose="02020603050405020304" pitchFamily="18" charset="0"/>
              </a:rPr>
              <a:t>Objective describing position you seek. Profile giving summary of your talents and experience. Experience listing your position, employer and dates.</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223285"/>
            <a:ext cx="11355572" cy="6358268"/>
          </a:xfrm>
        </p:spPr>
        <p:txBody>
          <a:bodyPr/>
          <a:lstStyle/>
          <a:p>
            <a:r>
              <a:rPr lang="en-US" sz="3600" dirty="0">
                <a:solidFill>
                  <a:srgbClr val="111111"/>
                </a:solidFill>
                <a:latin typeface="Times New Roman" panose="02020603050405020304" pitchFamily="18" charset="0"/>
                <a:cs typeface="Times New Roman" panose="02020603050405020304" pitchFamily="18" charset="0"/>
              </a:rPr>
              <a:t>So start with we have to install all the required libraries:</a:t>
            </a:r>
          </a:p>
          <a:p>
            <a:pPr marL="0" indent="0">
              <a:buNone/>
            </a:pPr>
            <a:endParaRPr lang="en-US" sz="3600" dirty="0">
              <a:solidFill>
                <a:srgbClr val="111111"/>
              </a:solidFill>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6" y="1180213"/>
            <a:ext cx="11281144" cy="5507665"/>
          </a:xfrm>
          <a:prstGeom prst="rect">
            <a:avLst/>
          </a:prstGeom>
        </p:spPr>
      </p:pic>
    </p:spTree>
    <p:extLst>
      <p:ext uri="{BB962C8B-B14F-4D97-AF65-F5344CB8AC3E}">
        <p14:creationId xmlns:p14="http://schemas.microsoft.com/office/powerpoint/2010/main" val="412251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AF6829-FFD1-CEB3-44C4-4E533718D9DF}"/>
              </a:ext>
            </a:extLst>
          </p:cNvPr>
          <p:cNvSpPr>
            <a:spLocks noGrp="1"/>
          </p:cNvSpPr>
          <p:nvPr>
            <p:ph type="title"/>
          </p:nvPr>
        </p:nvSpPr>
        <p:spPr>
          <a:xfrm>
            <a:off x="338072" y="435342"/>
            <a:ext cx="8205292" cy="703177"/>
          </a:xfrm>
        </p:spPr>
        <p:txBody>
          <a:bodyPr>
            <a:normAutofit/>
          </a:bodyPr>
          <a:lstStyle/>
          <a:p>
            <a:pPr>
              <a:lnSpc>
                <a:spcPct val="90000"/>
              </a:lnSpc>
            </a:pPr>
            <a:r>
              <a:rPr lang="en-US" sz="2800" b="0" i="0" dirty="0">
                <a:effectLst/>
                <a:latin typeface="Times New Roman" panose="02020603050405020304" pitchFamily="18" charset="0"/>
                <a:cs typeface="Times New Roman" panose="02020603050405020304" pitchFamily="18" charset="0"/>
              </a:rPr>
              <a:t>Exploratory Data Analysis (</a:t>
            </a:r>
            <a:r>
              <a:rPr lang="en-US" sz="2800" dirty="0">
                <a:latin typeface="Times New Roman" panose="02020603050405020304" pitchFamily="18" charset="0"/>
                <a:cs typeface="Times New Roman" panose="02020603050405020304" pitchFamily="18" charset="0"/>
              </a:rPr>
              <a:t>EDA) &amp; Visualization</a:t>
            </a:r>
            <a:endParaRPr lang="en-IN"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a:extLst>
              <a:ext uri="{FF2B5EF4-FFF2-40B4-BE49-F238E27FC236}">
                <a16:creationId xmlns:a16="http://schemas.microsoft.com/office/drawing/2014/main" id="{C7111F3A-5B78-90F1-54F0-3D20D0BAF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4" y="1255537"/>
            <a:ext cx="11676720" cy="5481594"/>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9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3" name="Group 192">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4"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5"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6"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7"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8"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9"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0"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1"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2"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3"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4"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5"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7" name="Group 206">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8"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9"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0"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1"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2"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3"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4"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5"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6"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7"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8"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9"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1" name="Rectangle 220">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3"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25" name="Rectangle 224">
            <a:extLst>
              <a:ext uri="{FF2B5EF4-FFF2-40B4-BE49-F238E27FC236}">
                <a16:creationId xmlns:a16="http://schemas.microsoft.com/office/drawing/2014/main" id="{51C6D932-DFF5-4EAB-9FB1-5073B330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744B2CE-AD21-579E-97F1-5CFABB1133EB}"/>
              </a:ext>
            </a:extLst>
          </p:cNvPr>
          <p:cNvPicPr>
            <a:picLocks noChangeAspect="1"/>
          </p:cNvPicPr>
          <p:nvPr/>
        </p:nvPicPr>
        <p:blipFill>
          <a:blip r:embed="rId3"/>
          <a:stretch>
            <a:fillRect/>
          </a:stretch>
        </p:blipFill>
        <p:spPr>
          <a:xfrm>
            <a:off x="643467" y="974841"/>
            <a:ext cx="5303959" cy="4583251"/>
          </a:xfrm>
          <a:prstGeom prst="rect">
            <a:avLst/>
          </a:prstGeom>
          <a:ln w="127000" cap="sq">
            <a:solidFill>
              <a:srgbClr val="FFFFFF"/>
            </a:solidFill>
            <a:miter lim="800000"/>
          </a:ln>
        </p:spPr>
      </p:pic>
      <p:pic>
        <p:nvPicPr>
          <p:cNvPr id="13" name="Picture 12" descr="Chart, bar chart">
            <a:extLst>
              <a:ext uri="{FF2B5EF4-FFF2-40B4-BE49-F238E27FC236}">
                <a16:creationId xmlns:a16="http://schemas.microsoft.com/office/drawing/2014/main" id="{BAD78A6C-4994-7737-2F09-770E1DBF8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866" y="1317262"/>
            <a:ext cx="5303959" cy="3898409"/>
          </a:xfrm>
          <a:prstGeom prst="rect">
            <a:avLst/>
          </a:prstGeom>
          <a:ln w="127000" cap="sq">
            <a:solidFill>
              <a:srgbClr val="FFFFFF"/>
            </a:solidFill>
            <a:miter lim="800000"/>
          </a:ln>
        </p:spPr>
      </p:pic>
    </p:spTree>
    <p:extLst>
      <p:ext uri="{BB962C8B-B14F-4D97-AF65-F5344CB8AC3E}">
        <p14:creationId xmlns:p14="http://schemas.microsoft.com/office/powerpoint/2010/main" val="141602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049" r="-612"/>
          <a:stretch/>
        </p:blipFill>
        <p:spPr>
          <a:xfrm>
            <a:off x="1325983" y="604911"/>
            <a:ext cx="10434607" cy="5337054"/>
          </a:xfrm>
        </p:spPr>
      </p:pic>
    </p:spTree>
    <p:extLst>
      <p:ext uri="{BB962C8B-B14F-4D97-AF65-F5344CB8AC3E}">
        <p14:creationId xmlns:p14="http://schemas.microsoft.com/office/powerpoint/2010/main" val="6910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9" y="382771"/>
            <a:ext cx="10132827" cy="1499191"/>
          </a:xfrm>
        </p:spPr>
        <p:txBody>
          <a:bodyPr>
            <a:normAutofit/>
          </a:bodyPr>
          <a:lstStyle/>
          <a:p>
            <a:r>
              <a:rPr lang="en-US" b="1" dirty="0"/>
              <a:t>                        </a:t>
            </a:r>
            <a:r>
              <a:rPr lang="en-US" sz="4400" b="1" dirty="0"/>
              <a:t>Visualization</a:t>
            </a:r>
            <a:r>
              <a:rPr lang="en-US" b="1" dirty="0"/>
              <a:t> </a:t>
            </a:r>
            <a:br>
              <a:rPr lang="en-US" b="1" dirty="0"/>
            </a:br>
            <a:r>
              <a:rPr lang="en-US" b="1" dirty="0"/>
              <a:t>                    </a:t>
            </a:r>
            <a:r>
              <a:rPr lang="en-US" sz="3200" b="1" dirty="0"/>
              <a:t>Generate Word Cloud</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540" y="1733107"/>
            <a:ext cx="9962707" cy="5018567"/>
          </a:xfrm>
        </p:spPr>
      </p:pic>
    </p:spTree>
    <p:extLst>
      <p:ext uri="{BB962C8B-B14F-4D97-AF65-F5344CB8AC3E}">
        <p14:creationId xmlns:p14="http://schemas.microsoft.com/office/powerpoint/2010/main" val="5052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340" y="276448"/>
            <a:ext cx="8911687" cy="946296"/>
          </a:xfrm>
        </p:spPr>
        <p:txBody>
          <a:bodyPr>
            <a:noAutofit/>
          </a:bodyPr>
          <a:lstStyle/>
          <a:p>
            <a:r>
              <a:rPr lang="en-US" sz="4800" b="1" dirty="0"/>
              <a:t>              </a:t>
            </a:r>
            <a:r>
              <a:rPr lang="en-US" sz="4800" b="1" dirty="0">
                <a:latin typeface="Times New Roman" panose="02020603050405020304" pitchFamily="18" charset="0"/>
                <a:cs typeface="Times New Roman" panose="02020603050405020304" pitchFamily="18" charset="0"/>
              </a:rPr>
              <a:t>Model Building</a:t>
            </a:r>
            <a:endParaRPr lang="en-IN"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59" y="1350335"/>
            <a:ext cx="10940904" cy="5326912"/>
          </a:xfrm>
        </p:spPr>
      </p:pic>
    </p:spTree>
    <p:extLst>
      <p:ext uri="{BB962C8B-B14F-4D97-AF65-F5344CB8AC3E}">
        <p14:creationId xmlns:p14="http://schemas.microsoft.com/office/powerpoint/2010/main" val="14418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2114</TotalTime>
  <Words>438</Words>
  <Application>Microsoft Office PowerPoint</Application>
  <PresentationFormat>Widescreen</PresentationFormat>
  <Paragraphs>68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Wisp</vt:lpstr>
      <vt:lpstr>RESUME CLASSIFICATION</vt:lpstr>
      <vt:lpstr>INTRODUCTION RESUME CLASSIFICATION</vt:lpstr>
      <vt:lpstr>  OBJECTIVE</vt:lpstr>
      <vt:lpstr>PowerPoint Presentation</vt:lpstr>
      <vt:lpstr>Exploratory Data Analysis (EDA) &amp; Visualization</vt:lpstr>
      <vt:lpstr>PowerPoint Presentation</vt:lpstr>
      <vt:lpstr>PowerPoint Presentation</vt:lpstr>
      <vt:lpstr>                        Visualization                      Generate Word Cloud</vt:lpstr>
      <vt:lpstr>              Model Building</vt:lpstr>
      <vt:lpstr>PowerPoint Presentation</vt:lpstr>
      <vt:lpstr>PowerPoint Presentation</vt:lpstr>
      <vt:lpstr>PowerPoint Presentation</vt:lpstr>
      <vt:lpstr>                  SPLTITING DATA</vt:lpstr>
      <vt:lpstr>PowerPoint Presentation</vt:lpstr>
      <vt:lpstr>                    DEPLOYMENT</vt:lpstr>
      <vt:lpstr>SELECTING FILE IN THE FOLDER</vt:lpstr>
      <vt:lpstr>PowerPoint Presentation</vt:lpstr>
      <vt:lpstr>GitHub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Shubham Kapadne</cp:lastModifiedBy>
  <cp:revision>74</cp:revision>
  <dcterms:created xsi:type="dcterms:W3CDTF">2022-07-22T14:16:53Z</dcterms:created>
  <dcterms:modified xsi:type="dcterms:W3CDTF">2022-09-10T09:20:16Z</dcterms:modified>
</cp:coreProperties>
</file>