
<file path=[Content_Types].xml><?xml version="1.0" encoding="utf-8"?>
<Types xmlns="http://schemas.openxmlformats.org/package/2006/content-types">
  <Default Extension="bmp" ContentType="image/bmp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6" r:id="rId2"/>
    <p:sldId id="272" r:id="rId3"/>
    <p:sldId id="259" r:id="rId4"/>
    <p:sldId id="26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5" r:id="rId15"/>
    <p:sldId id="273" r:id="rId16"/>
    <p:sldId id="27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4660"/>
  </p:normalViewPr>
  <p:slideViewPr>
    <p:cSldViewPr snapToGrid="0">
      <p:cViewPr varScale="1">
        <p:scale>
          <a:sx n="72" d="100"/>
          <a:sy n="72" d="100"/>
        </p:scale>
        <p:origin x="52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 noEditPoints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  <a:p>
            <a:endParaRPr lang="en-US"/>
          </a:p>
        </p:txBody>
      </p:sp>
      <p:sp>
        <p:nvSpPr>
          <p:cNvPr id="3" name="Date Placeholder 2"/>
          <p:cNvSpPr>
            <a:spLocks noGrp="1" noEditPoints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B3E195-FDB7-4217-A863-26A0F77AE5B3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 noEditPoints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  <a:p>
            <a:endParaRPr lang="en-US"/>
          </a:p>
        </p:txBody>
      </p:sp>
      <p:sp>
        <p:nvSpPr>
          <p:cNvPr id="5" name="Notes Placeholder 4"/>
          <p:cNvSpPr>
            <a:spLocks noGrp="1" noEditPoints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53BC12-D670-4224-89A4-62CB2DEC5B8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04B52684-604C-4BD4-829D-A726C19C0BE1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541768CF-C2BF-47F0-9398-5EF739B4732B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12256D16-8E38-4ABC-974A-1C755A467515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7ECC0344-3D22-46F1-B508-E5A1D0FF60DE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2BAEFEAA-731E-4B68-B284-39B382FFA0BB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1F41751A-3A55-4D51-AF30-16F3E226FB8B}" type="slidenum">
              <a:rPr lang="en-US" smtClean="0"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C3A6F099-E666-4160-B94F-8997BF201D29}" type="slidenum">
              <a:rPr lang="en-US" smtClean="0"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1149892A-4951-4CA2-BCF3-2EA118891D0A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5DE1818D-D215-489A-B54C-50100F075531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00F2A2-BE5D-41A6-B242-759DFFF7F7F1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EB9DC77C-646B-4204-963C-0B296F175FAB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D9F1B4C2-B7A0-49B0-8C36-5AAA4503042E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41FC5C67-DFAB-41EF-9326-F5966F46B63A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481FD629-9BAA-4475-97F8-447ACAC4B988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E8B49DEC-8385-4CC4-A0A3-3AA330CA883D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 noEditPoints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 noEditPoints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 noEditPoints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 noEditPoints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 noEditPoints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 noEditPoints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 noEditPoints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 noEditPoints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8" name="Footer Placeholder 7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4" name="Footer Placeholder 3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3" name="Footer Placeholder 2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 noEditPoints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EditPoints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 noEditPoints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 noEditPoints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D7FF2-845F-41B9-944F-35B90659B7D6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bmp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bmp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bmp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bm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hubh2906/Stock-Market-Prediction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github.com/rmahesh6386/Tata-Motors-Project-" TargetMode="External"/><Relationship Id="rId5" Type="http://schemas.openxmlformats.org/officeDocument/2006/relationships/hyperlink" Target="https://github.com/pranalijagtap21/Pranali-Jagtap" TargetMode="External"/><Relationship Id="rId4" Type="http://schemas.openxmlformats.org/officeDocument/2006/relationships/hyperlink" Target="https://github.com/rahulpatel0890/Project_Stock_Prediction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bm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bm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bm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bmp"/><Relationship Id="rId4" Type="http://schemas.openxmlformats.org/officeDocument/2006/relationships/image" Target="../media/image4.bm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bm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bm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bm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bm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bm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bm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bmp"/><Relationship Id="rId5" Type="http://schemas.openxmlformats.org/officeDocument/2006/relationships/image" Target="../media/image15.bmp"/><Relationship Id="rId4" Type="http://schemas.openxmlformats.org/officeDocument/2006/relationships/image" Target="../media/image14.bm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bmp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b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ctrTitle"/>
          </p:nvPr>
        </p:nvSpPr>
        <p:spPr>
          <a:xfrm>
            <a:off x="1524000" y="1122363"/>
            <a:ext cx="9144000" cy="1428531"/>
          </a:xfrm>
        </p:spPr>
        <p:txBody>
          <a:bodyPr/>
          <a:lstStyle/>
          <a:p>
            <a:r>
              <a:rPr lang="en-US" sz="40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STOCK MARKET FORECASTING</a:t>
            </a:r>
            <a:endParaRPr lang="en-US"/>
          </a:p>
        </p:txBody>
      </p:sp>
      <p:sp>
        <p:nvSpPr>
          <p:cNvPr id="3" name="Subtitle 2"/>
          <p:cNvSpPr>
            <a:spLocks noGrp="1" noEditPoints="1"/>
          </p:cNvSpPr>
          <p:nvPr>
            <p:ph type="subTitle" idx="1"/>
          </p:nvPr>
        </p:nvSpPr>
        <p:spPr>
          <a:xfrm>
            <a:off x="1524000" y="2787486"/>
            <a:ext cx="9144000" cy="1642624"/>
          </a:xfrm>
        </p:spPr>
        <p:txBody>
          <a:bodyPr/>
          <a:lstStyle/>
          <a:p>
            <a:endParaRPr lang="en-US" dirty="0"/>
          </a:p>
          <a:p>
            <a:r>
              <a:rPr lang="en-US" sz="40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TATA MOTORS LTD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943396" y="4237914"/>
            <a:ext cx="4033345" cy="1738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>
              <a:solidFill>
                <a:schemeClr val="tx2">
                  <a:lumMod val="50000"/>
                </a:schemeClr>
              </a:solidFill>
            </a:endParaRPr>
          </a:p>
          <a:p>
            <a:pPr algn="just"/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                           1.Mahesh </a:t>
            </a:r>
            <a:r>
              <a:rPr lang="en-US" b="1" dirty="0" err="1">
                <a:solidFill>
                  <a:schemeClr val="tx2">
                    <a:lumMod val="50000"/>
                  </a:schemeClr>
                </a:solidFill>
              </a:rPr>
              <a:t>Renkuntla</a:t>
            </a:r>
            <a:endParaRPr lang="en-US" b="1" dirty="0">
              <a:solidFill>
                <a:schemeClr val="tx2">
                  <a:lumMod val="50000"/>
                </a:schemeClr>
              </a:solidFill>
            </a:endParaRPr>
          </a:p>
          <a:p>
            <a:pPr algn="just"/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                           2.Rahul Patel</a:t>
            </a:r>
          </a:p>
          <a:p>
            <a:pPr algn="just"/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                           3.Shreyansh </a:t>
            </a:r>
            <a:r>
              <a:rPr lang="en-US" b="1" dirty="0" err="1">
                <a:solidFill>
                  <a:schemeClr val="tx2">
                    <a:lumMod val="50000"/>
                  </a:schemeClr>
                </a:solidFill>
              </a:rPr>
              <a:t>Gaurkar</a:t>
            </a:r>
            <a:endParaRPr lang="en-US" b="1" dirty="0">
              <a:solidFill>
                <a:schemeClr val="tx2">
                  <a:lumMod val="50000"/>
                </a:schemeClr>
              </a:solidFill>
            </a:endParaRPr>
          </a:p>
          <a:p>
            <a:pPr algn="just"/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                           4.Pranali Jagtap</a:t>
            </a:r>
          </a:p>
          <a:p>
            <a:pPr algn="just"/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                           5.Shubham Kapadne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95138" y="6105789"/>
            <a:ext cx="3271343" cy="6411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u="sng" dirty="0"/>
              <a:t> Mentor:</a:t>
            </a:r>
          </a:p>
          <a:p>
            <a:r>
              <a:rPr lang="en-US" b="1" dirty="0" err="1"/>
              <a:t>Mr.Ritesh</a:t>
            </a:r>
            <a:r>
              <a:rPr lang="en-US" b="1" dirty="0"/>
              <a:t> Maury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395138" y="4054513"/>
            <a:ext cx="2272862" cy="366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chemeClr val="tx1"/>
                </a:solidFill>
              </a:rPr>
              <a:t>Group Members: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4809035" y="650755"/>
            <a:ext cx="6804343" cy="499155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02172" y="1865586"/>
            <a:ext cx="3862552" cy="366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Building and Fitting model</a:t>
            </a:r>
          </a:p>
        </p:txBody>
      </p:sp>
      <p:sp>
        <p:nvSpPr>
          <p:cNvPr id="4" name="Home Plate 3"/>
          <p:cNvSpPr/>
          <p:nvPr/>
        </p:nvSpPr>
        <p:spPr>
          <a:xfrm>
            <a:off x="236482" y="1865586"/>
            <a:ext cx="3993932" cy="919656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46690" y="2023241"/>
            <a:ext cx="3337034" cy="5809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solidFill>
                  <a:srgbClr val="FFFF00"/>
                </a:solidFill>
              </a:rPr>
              <a:t>Fitting Model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2653309" y="1757301"/>
            <a:ext cx="6044001" cy="356674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3172" y="367862"/>
            <a:ext cx="7895897" cy="5809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Calculating the mean squared error</a:t>
            </a:r>
          </a:p>
        </p:txBody>
      </p:sp>
      <p:sp>
        <p:nvSpPr>
          <p:cNvPr id="4" name="Home Plate 3"/>
          <p:cNvSpPr/>
          <p:nvPr/>
        </p:nvSpPr>
        <p:spPr>
          <a:xfrm>
            <a:off x="683172" y="411649"/>
            <a:ext cx="7599925" cy="721115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29862" y="551793"/>
            <a:ext cx="6293069" cy="5809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solidFill>
                  <a:srgbClr val="FFFF00"/>
                </a:solidFill>
              </a:rPr>
              <a:t>Calculating the mean squared error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660437" y="2073256"/>
            <a:ext cx="10060572" cy="415526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878724" y="341586"/>
            <a:ext cx="8198069" cy="5809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Predicting Actual and Predicted values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6612836" y="1053249"/>
            <a:ext cx="3948590" cy="775552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me Plate 2"/>
          <p:cNvSpPr/>
          <p:nvPr/>
        </p:nvSpPr>
        <p:spPr>
          <a:xfrm>
            <a:off x="275897" y="2535621"/>
            <a:ext cx="5084379" cy="1291996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14552" y="2758966"/>
            <a:ext cx="3731172" cy="1068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solidFill>
                  <a:srgbClr val="FFFF00"/>
                </a:solidFill>
              </a:rPr>
              <a:t>Forecasting data for next 10 days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FED7DB1-8507-EAD8-33C3-3A017940EC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129194"/>
            <a:ext cx="3848637" cy="346758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B42958F-9741-CD89-8977-FA775BC6C0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6070" y="217209"/>
            <a:ext cx="4688495" cy="249774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4655040-ED29-62EB-A329-01CD9EC36096}"/>
              </a:ext>
            </a:extLst>
          </p:cNvPr>
          <p:cNvSpPr txBox="1"/>
          <p:nvPr/>
        </p:nvSpPr>
        <p:spPr>
          <a:xfrm>
            <a:off x="1878724" y="341586"/>
            <a:ext cx="8198069" cy="5809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Deployment Preview in </a:t>
            </a:r>
            <a:r>
              <a:rPr lang="en-US" sz="3200" dirty="0" err="1"/>
              <a:t>Streamlit</a:t>
            </a:r>
            <a:endParaRPr lang="en-US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EDDFE14-483D-4AB4-19B5-C0193D45C9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766" y="1424020"/>
            <a:ext cx="11188148" cy="4991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8851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90448" y="381000"/>
            <a:ext cx="9249104" cy="6716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r>
              <a:rPr lang="en-IN" sz="2000" b="1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Project GitHub Links of Group Members :</a:t>
            </a:r>
          </a:p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43948" y="1260785"/>
            <a:ext cx="10208172" cy="28356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Shubham Kapadane     :</a:t>
            </a:r>
            <a:r>
              <a:rPr lang="en-IN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IN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https://github.com/Shubh2906/Stock-Market-Prediction</a:t>
            </a:r>
            <a:r>
              <a:rPr lang="en-IN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endParaRPr lang="en-US" b="1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Rahul Patel                    :  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https://github.com/rahulpatel0890/Project_Stock_Prediction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</a:p>
          <a:p>
            <a:pPr marL="342900" indent="-342900">
              <a:buAutoNum type="arabicPeriod"/>
            </a:pPr>
            <a:endParaRPr lang="en-US" b="1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Shreyansh 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Gaurkar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:    -</a:t>
            </a:r>
          </a:p>
          <a:p>
            <a:pPr marL="342900" indent="-342900">
              <a:buAutoNum type="arabicPeriod"/>
            </a:pPr>
            <a:endParaRPr lang="en-US" b="1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Pranali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Jagtap               :  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hlinkClick r:id="rId5"/>
              </a:rPr>
              <a:t>https://github.com/pranalijagtap21/Pranali-Jagtap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342900" indent="-342900">
              <a:buAutoNum type="arabicPeriod"/>
            </a:pPr>
            <a:endParaRPr lang="en-US" b="1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Mahesh 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Renkuntla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       :</a:t>
            </a:r>
            <a:r>
              <a:rPr lang="en-IN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IN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https://github.com/rmahesh6386/Tata-Motors-Project-</a:t>
            </a:r>
            <a:r>
              <a:rPr lang="en-IN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58861" y="2325414"/>
            <a:ext cx="4795346" cy="642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>
                <a:solidFill>
                  <a:schemeClr val="accent2">
                    <a:lumMod val="75000"/>
                  </a:schemeClr>
                </a:solidFill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me Plate 1"/>
          <p:cNvSpPr/>
          <p:nvPr/>
        </p:nvSpPr>
        <p:spPr>
          <a:xfrm>
            <a:off x="512379" y="551793"/>
            <a:ext cx="3783724" cy="880241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300656" y="709448"/>
            <a:ext cx="4033344" cy="5809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solidFill>
                  <a:srgbClr val="FFFF00"/>
                </a:solidFill>
              </a:rPr>
              <a:t>Objective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70034" y="1931276"/>
            <a:ext cx="10562897" cy="1887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50000"/>
              </a:lnSpc>
            </a:pPr>
            <a:r>
              <a:rPr lang="en-US" sz="2000" dirty="0">
                <a:latin typeface="Calibri" panose="020F0502020204030204"/>
                <a:ea typeface="Calibri" panose="020F0502020204030204"/>
                <a:cs typeface="Calibri" panose="020F0502020204030204"/>
              </a:rPr>
              <a:t>Stock market prediction is to determine the future value of company stock or other financial instruments traded on an exchange. The successful prediction of a stock’s future price could yield a significant profit. In this application, we used the </a:t>
            </a: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ARIMA model</a:t>
            </a:r>
            <a:r>
              <a:rPr lang="en-US" sz="2000" dirty="0">
                <a:latin typeface="Calibri" panose="020F0502020204030204"/>
                <a:ea typeface="Calibri" panose="020F0502020204030204"/>
                <a:cs typeface="Calibri" panose="020F0502020204030204"/>
              </a:rPr>
              <a:t> to predict the </a:t>
            </a:r>
            <a:r>
              <a:rPr lang="en-US" sz="2000" b="1" dirty="0">
                <a:solidFill>
                  <a:schemeClr val="tx1"/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next single day as well as next 10 days closing stock price</a:t>
            </a:r>
            <a:r>
              <a:rPr lang="en-US" sz="2000" b="1" dirty="0">
                <a:solidFill>
                  <a:srgbClr val="7030A0"/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lang="en-US" sz="2000" dirty="0">
                <a:latin typeface="Calibri" panose="020F0502020204030204"/>
                <a:ea typeface="Calibri" panose="020F0502020204030204"/>
                <a:cs typeface="Calibri" panose="020F0502020204030204"/>
              </a:rPr>
              <a:t>using the </a:t>
            </a:r>
            <a:r>
              <a:rPr lang="en-US" sz="2000" b="1" dirty="0">
                <a:solidFill>
                  <a:schemeClr val="tx1"/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past 10 years stock prices</a:t>
            </a:r>
            <a:r>
              <a:rPr lang="en-US" sz="2000" b="1" dirty="0">
                <a:solidFill>
                  <a:srgbClr val="7030A0"/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.</a:t>
            </a:r>
            <a:r>
              <a:rPr lang="en-US" sz="20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70034" y="3875690"/>
            <a:ext cx="7974724" cy="397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We also have imported few forecasting and visualization libraries.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8507545" y="55999"/>
            <a:ext cx="2725386" cy="188786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8773871" y="4273087"/>
            <a:ext cx="3144200" cy="234580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3704897" y="538125"/>
            <a:ext cx="3946136" cy="81139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3704897" y="1555669"/>
            <a:ext cx="5659655" cy="211755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33552" y="617483"/>
            <a:ext cx="3166241" cy="1464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Dataset Source: yfinance</a:t>
            </a:r>
          </a:p>
          <a:p>
            <a:endParaRPr lang="en-US" b="1"/>
          </a:p>
          <a:p>
            <a:endParaRPr lang="en-US" b="1"/>
          </a:p>
          <a:p>
            <a:r>
              <a:rPr lang="en-US" b="1"/>
              <a:t>Collected TATA MOTORS data of 10 years.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3494468" y="3879372"/>
            <a:ext cx="5938787" cy="278170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70034" y="4572000"/>
            <a:ext cx="2680138" cy="366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EXTRACTED DATA</a:t>
            </a:r>
          </a:p>
        </p:txBody>
      </p:sp>
      <p:cxnSp>
        <p:nvCxnSpPr>
          <p:cNvPr id="8" name="Bent Connector 3 7"/>
          <p:cNvCxnSpPr/>
          <p:nvPr/>
        </p:nvCxnSpPr>
        <p:spPr>
          <a:xfrm>
            <a:off x="2627586" y="4755931"/>
            <a:ext cx="914400" cy="9144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Bent Connector 3 8"/>
          <p:cNvCxnSpPr/>
          <p:nvPr/>
        </p:nvCxnSpPr>
        <p:spPr>
          <a:xfrm>
            <a:off x="1865586" y="1944414"/>
            <a:ext cx="1628882" cy="914400"/>
          </a:xfrm>
          <a:prstGeom prst="bentConnector3">
            <a:avLst>
              <a:gd name="adj1" fmla="val 8448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099547" y="1674353"/>
            <a:ext cx="9493664" cy="4534052"/>
          </a:xfrm>
          <a:prstGeom prst="rect">
            <a:avLst/>
          </a:prstGeom>
        </p:spPr>
      </p:pic>
      <p:sp>
        <p:nvSpPr>
          <p:cNvPr id="3" name="Home Plate 2"/>
          <p:cNvSpPr/>
          <p:nvPr/>
        </p:nvSpPr>
        <p:spPr>
          <a:xfrm>
            <a:off x="1287517" y="436453"/>
            <a:ext cx="5964621" cy="972207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141483" y="670034"/>
            <a:ext cx="5281448" cy="5809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solidFill>
                  <a:srgbClr val="FFFF00"/>
                </a:solidFill>
              </a:rPr>
              <a:t>Description of Data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1586" y="1353207"/>
            <a:ext cx="3166242" cy="6411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Plotted graph using PLOTLY for Close column.</a:t>
            </a:r>
          </a:p>
        </p:txBody>
      </p:sp>
      <p:cxnSp>
        <p:nvCxnSpPr>
          <p:cNvPr id="5" name="Bent Connector 3 4"/>
          <p:cNvCxnSpPr/>
          <p:nvPr/>
        </p:nvCxnSpPr>
        <p:spPr>
          <a:xfrm>
            <a:off x="1924707" y="1876087"/>
            <a:ext cx="1393935" cy="1032641"/>
          </a:xfrm>
          <a:prstGeom prst="bentConnector3">
            <a:avLst>
              <a:gd name="adj1" fmla="val 4710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20414" y="431444"/>
            <a:ext cx="3087414" cy="366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Libraries used</a:t>
            </a:r>
          </a:p>
        </p:txBody>
      </p:sp>
      <p:cxnSp>
        <p:nvCxnSpPr>
          <p:cNvPr id="7" name="Straight Connector 1 6"/>
          <p:cNvCxnSpPr/>
          <p:nvPr/>
        </p:nvCxnSpPr>
        <p:spPr>
          <a:xfrm flipV="1">
            <a:off x="2288314" y="645789"/>
            <a:ext cx="1137745" cy="13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677E7516-99EC-197B-FCFC-E837CE67FC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6781" y="2167643"/>
            <a:ext cx="8753061" cy="440617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5EE1986-CDCC-4335-CBB0-DCB6F7E4F6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6748" y="284185"/>
            <a:ext cx="2843284" cy="74948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3931" y="433552"/>
            <a:ext cx="4755931" cy="6411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Calculate rolling mean, exponentially weighted mean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4939862" y="325682"/>
            <a:ext cx="4979371" cy="302725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0" y="3429000"/>
            <a:ext cx="5572507" cy="3366602"/>
          </a:xfrm>
          <a:prstGeom prst="rect">
            <a:avLst/>
          </a:prstGeom>
        </p:spPr>
      </p:pic>
      <p:cxnSp>
        <p:nvCxnSpPr>
          <p:cNvPr id="5" name="Bent Connector 3 4"/>
          <p:cNvCxnSpPr/>
          <p:nvPr/>
        </p:nvCxnSpPr>
        <p:spPr>
          <a:xfrm>
            <a:off x="3376448" y="1074673"/>
            <a:ext cx="1321676" cy="874986"/>
          </a:xfrm>
          <a:prstGeom prst="bentConnector3">
            <a:avLst>
              <a:gd name="adj1" fmla="val 5145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055069" y="3980793"/>
            <a:ext cx="3928241" cy="6411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Plotting rolling mean,exponentially weighted mean</a:t>
            </a:r>
          </a:p>
        </p:txBody>
      </p:sp>
      <p:cxnSp>
        <p:nvCxnSpPr>
          <p:cNvPr id="7" name="Bent Connector 3 6"/>
          <p:cNvCxnSpPr/>
          <p:nvPr/>
        </p:nvCxnSpPr>
        <p:spPr>
          <a:xfrm flipH="1">
            <a:off x="5775434" y="4401207"/>
            <a:ext cx="1148256" cy="1413641"/>
          </a:xfrm>
          <a:prstGeom prst="bentConnector3">
            <a:avLst>
              <a:gd name="adj1" fmla="val 4147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3345" y="315310"/>
            <a:ext cx="4414345" cy="6411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Performing Dickey Fuller test to check for Stationarity of data.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5034364" y="223981"/>
            <a:ext cx="4938949" cy="354148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0" y="3429000"/>
            <a:ext cx="5034364" cy="318527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293069" y="4046483"/>
            <a:ext cx="4427483" cy="6411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Data Seems to be stationarity for close column</a:t>
            </a:r>
          </a:p>
        </p:txBody>
      </p:sp>
      <p:cxnSp>
        <p:nvCxnSpPr>
          <p:cNvPr id="6" name="Bent Connector 3 5"/>
          <p:cNvCxnSpPr/>
          <p:nvPr/>
        </p:nvCxnSpPr>
        <p:spPr>
          <a:xfrm flipH="1">
            <a:off x="5034364" y="4367044"/>
            <a:ext cx="1258705" cy="93542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1794" y="603284"/>
            <a:ext cx="3113689" cy="397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/>
              <a:t>Building </a:t>
            </a:r>
            <a:r>
              <a:rPr lang="en-US" sz="2000" b="1" u="sng"/>
              <a:t>ARIMA</a:t>
            </a:r>
            <a:r>
              <a:rPr lang="en-US" b="1" u="sng"/>
              <a:t> Model: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6529552" y="1257705"/>
            <a:ext cx="4543124" cy="137303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6096000" y="262223"/>
            <a:ext cx="4645226" cy="34106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5040899" y="3166656"/>
            <a:ext cx="6959065" cy="359614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93514" y="5518972"/>
            <a:ext cx="4947385" cy="123203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3514" y="3231931"/>
            <a:ext cx="4699231" cy="1585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Autocorrelation function (ACF), and Partial autocorrelation function (PACF) plots of the series are necessary to determine the order of AR and/ or MA terms.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Though ACF and PACF do not directly dictate the order of the ARMA model, the plots can facilitate understanding the order and provide an idea of which model can be a good fit for the time-series data.</a:t>
            </a:r>
          </a:p>
        </p:txBody>
      </p:sp>
      <p:sp>
        <p:nvSpPr>
          <p:cNvPr id="8" name="Home Plate 7"/>
          <p:cNvSpPr/>
          <p:nvPr/>
        </p:nvSpPr>
        <p:spPr>
          <a:xfrm>
            <a:off x="433552" y="401276"/>
            <a:ext cx="4607347" cy="1219168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91207" y="551793"/>
            <a:ext cx="3179379" cy="1068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solidFill>
                  <a:srgbClr val="FFFF00"/>
                </a:solidFill>
              </a:rPr>
              <a:t>Building ARIMA Model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320759" y="1492994"/>
            <a:ext cx="5625275" cy="387201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5477937" y="1275569"/>
            <a:ext cx="6175408" cy="522651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Arab" typeface="Times New Roman"/>
        <a:font script="Armn" typeface="Arial"/>
        <a:font script="Beng" typeface="Vrinda"/>
        <a:font script="Bopo" typeface="Microsoft JhengHei"/>
        <a:font script="Cher" typeface="Plantagenet Cherokee"/>
        <a:font script="Deva" typeface="Mangal"/>
        <a:font script="Ethi" typeface="Nyala"/>
        <a:font script="Geor" typeface="Sylfaen"/>
        <a:font script="Gujr" typeface="Shruti"/>
        <a:font script="Guru" typeface="Raavi"/>
        <a:font script="Hang" typeface="맑은 고딕"/>
        <a:font script="Hebr" typeface="Times New Roman"/>
        <a:font script="Knda" typeface="Tunga"/>
        <a:font script="Khmr" typeface="MoolBoran"/>
        <a:font script="Laoo" typeface="DokChampa"/>
        <a:font script="Mlym" typeface="Kartika"/>
        <a:font script="Mong" typeface="Mongolian Baiti"/>
        <a:font script="Mymr" typeface="Myanmar Text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Angsana New"/>
        <a:font script="Tibt" typeface="Microsoft Himalaya"/>
        <a:font script="Cans" typeface="Euphemia"/>
        <a:font script="Yiii" typeface="Microsoft Yi Baiti"/>
        <a:font script="Osma" typeface="Ebrima"/>
        <a:font script="Tale" typeface="Microsoft Tai Le"/>
        <a:font script="Bugi" typeface="Leelawadee UI"/>
        <a:font script="Talu" typeface="Microsoft New Tai Lue"/>
        <a:font script="Tfng" typeface="Ebrima"/>
        <a:font script="Hans" typeface="等线 Light"/>
        <a:font script="Hant" typeface="新細明體"/>
        <a:font script="Java" typeface="Javanese Text"/>
        <a:font script="Nkoo" typeface="Ebrima"/>
        <a:font script="Phag" typeface="Phagspa"/>
        <a:font script="Syre" typeface="Estrangelo Edessa"/>
        <a:font script="Syrj" typeface="Estrangelo Edessa"/>
        <a:font script="Syrn" typeface="Estrangelo Edessa"/>
        <a:font script="Jpan" typeface="游ゴシック Light"/>
        <a:font script="Olck" typeface="Nirmala UI"/>
        <a:font script="Lisu" typeface="Segoe UI"/>
        <a:font script="Sora" typeface="Nirmala UI"/>
      </a:majorFont>
      <a:minorFont>
        <a:latin typeface="Calibri" panose="020F0502020204030204"/>
        <a:ea typeface=""/>
        <a:cs typeface=""/>
        <a:font script="Arab" typeface="Arial"/>
        <a:font script="Armn" typeface="Arial"/>
        <a:font script="Beng" typeface="Vrinda"/>
        <a:font script="Bopo" typeface="Microsoft JhengHei"/>
        <a:font script="Cher" typeface="Plantagenet Cherokee"/>
        <a:font script="Deva" typeface="Mangal"/>
        <a:font script="Ethi" typeface="Nyala"/>
        <a:font script="Geor" typeface="Sylfaen"/>
        <a:font script="Gujr" typeface="Shruti"/>
        <a:font script="Guru" typeface="Raavi"/>
        <a:font script="Hang" typeface="맑은 고딕"/>
        <a:font script="Hebr" typeface="Arial"/>
        <a:font script="Knda" typeface="Tunga"/>
        <a:font script="Khmr" typeface="DaunPenh"/>
        <a:font script="Laoo" typeface="DokChampa"/>
        <a:font script="Mlym" typeface="Kartika"/>
        <a:font script="Mong" typeface="Mongolian Baiti"/>
        <a:font script="Mymr" typeface="Myanmar Text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Cordia New"/>
        <a:font script="Tibt" typeface="Microsoft Himalaya"/>
        <a:font script="Cans" typeface="Euphemia"/>
        <a:font script="Yiii" typeface="Microsoft Yi Baiti"/>
        <a:font script="Osma" typeface="Ebrima"/>
        <a:font script="Tale" typeface="Microsoft Tai Le"/>
        <a:font script="Bugi" typeface="Leelawadee UI"/>
        <a:font script="Talu" typeface="Microsoft New Tai Lue"/>
        <a:font script="Tfng" typeface="Ebrima"/>
        <a:font script="Hans" typeface="等线"/>
        <a:font script="Hant" typeface="新細明體"/>
        <a:font script="Java" typeface="Javanese Text"/>
        <a:font script="Nkoo" typeface="Ebrima"/>
        <a:font script="Phag" typeface="Phagspa"/>
        <a:font script="Syre" typeface="Estrangelo Edessa"/>
        <a:font script="Syrj" typeface="Estrangelo Edessa"/>
        <a:font script="Syrn" typeface="Estrangelo Edessa"/>
        <a:font script="Jpan" typeface="游ゴシック"/>
        <a:font script="Olck" typeface="Nirmala UI"/>
        <a:font script="Lisu" typeface="Segoe UI"/>
        <a:font script="Sora" typeface="Nirmala U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Notes Theme">
  <a:themeElements>
    <a:clrScheme name="Office Notes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Notes Them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 Notes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1"/>
        </a:gradFill>
      </a:fillStyleLst>
      <a:lnStyleLst>
        <a:ln w="9525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>
          <a:solidFill>
            <a:schemeClr val="phClr"/>
          </a:solidFill>
          <a:prstDash val="solid"/>
        </a:ln>
        <a:ln w="38100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366</Words>
  <Application>Microsoft Office PowerPoint</Application>
  <PresentationFormat>Widescreen</PresentationFormat>
  <Paragraphs>64</Paragraphs>
  <Slides>16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Default</vt:lpstr>
      <vt:lpstr>STOCK MARKET FORECASTING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Mobile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91841</dc:creator>
  <cp:lastModifiedBy>Shubham Kapadne</cp:lastModifiedBy>
  <cp:revision>7</cp:revision>
  <dcterms:created xsi:type="dcterms:W3CDTF">2022-08-03T10:44:42Z</dcterms:created>
  <dcterms:modified xsi:type="dcterms:W3CDTF">2022-08-03T16:56:49Z</dcterms:modified>
</cp:coreProperties>
</file>