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55"/>
  </p:notesMasterIdLst>
  <p:handoutMasterIdLst>
    <p:handoutMasterId r:id="rId56"/>
  </p:handoutMasterIdLst>
  <p:sldIdLst>
    <p:sldId id="256" r:id="rId2"/>
    <p:sldId id="319" r:id="rId3"/>
    <p:sldId id="318" r:id="rId4"/>
    <p:sldId id="321" r:id="rId5"/>
    <p:sldId id="320" r:id="rId6"/>
    <p:sldId id="326" r:id="rId7"/>
    <p:sldId id="322" r:id="rId8"/>
    <p:sldId id="323" r:id="rId9"/>
    <p:sldId id="317" r:id="rId10"/>
    <p:sldId id="327" r:id="rId11"/>
    <p:sldId id="325" r:id="rId12"/>
    <p:sldId id="328" r:id="rId13"/>
    <p:sldId id="257" r:id="rId14"/>
    <p:sldId id="315" r:id="rId15"/>
    <p:sldId id="296" r:id="rId16"/>
    <p:sldId id="258" r:id="rId17"/>
    <p:sldId id="259" r:id="rId18"/>
    <p:sldId id="261" r:id="rId19"/>
    <p:sldId id="262" r:id="rId20"/>
    <p:sldId id="263" r:id="rId21"/>
    <p:sldId id="264" r:id="rId22"/>
    <p:sldId id="266" r:id="rId23"/>
    <p:sldId id="265" r:id="rId24"/>
    <p:sldId id="303" r:id="rId25"/>
    <p:sldId id="297" r:id="rId26"/>
    <p:sldId id="304" r:id="rId27"/>
    <p:sldId id="306" r:id="rId28"/>
    <p:sldId id="269" r:id="rId29"/>
    <p:sldId id="299" r:id="rId30"/>
    <p:sldId id="270" r:id="rId31"/>
    <p:sldId id="272" r:id="rId32"/>
    <p:sldId id="274" r:id="rId33"/>
    <p:sldId id="300" r:id="rId34"/>
    <p:sldId id="277" r:id="rId35"/>
    <p:sldId id="275" r:id="rId36"/>
    <p:sldId id="298" r:id="rId37"/>
    <p:sldId id="278" r:id="rId38"/>
    <p:sldId id="279" r:id="rId39"/>
    <p:sldId id="301" r:id="rId40"/>
    <p:sldId id="302" r:id="rId41"/>
    <p:sldId id="282" r:id="rId42"/>
    <p:sldId id="284" r:id="rId43"/>
    <p:sldId id="285" r:id="rId44"/>
    <p:sldId id="286" r:id="rId45"/>
    <p:sldId id="307" r:id="rId46"/>
    <p:sldId id="308" r:id="rId47"/>
    <p:sldId id="309" r:id="rId48"/>
    <p:sldId id="310" r:id="rId49"/>
    <p:sldId id="312" r:id="rId50"/>
    <p:sldId id="311" r:id="rId51"/>
    <p:sldId id="313" r:id="rId52"/>
    <p:sldId id="314" r:id="rId53"/>
    <p:sldId id="29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ttacherjee, Anol" initials="BA" lastIdx="2" clrIdx="0">
    <p:extLst>
      <p:ext uri="{19B8F6BF-5375-455C-9EA6-DF929625EA0E}">
        <p15:presenceInfo xmlns:p15="http://schemas.microsoft.com/office/powerpoint/2012/main" userId="S-1-5-21-150927795-2069884688-1238954376-154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9999FF"/>
    <a:srgbClr val="3054C8"/>
    <a:srgbClr val="54B454"/>
    <a:srgbClr val="1DC0D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586E0-FA02-499F-B3E3-83401CABB0EF}" v="992" dt="2020-05-05T05:01:13.8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164" autoAdjust="0"/>
  </p:normalViewPr>
  <p:slideViewPr>
    <p:cSldViewPr snapToGrid="0" snapToObjects="1">
      <p:cViewPr varScale="1">
        <p:scale>
          <a:sx n="97" d="100"/>
          <a:sy n="97" d="100"/>
        </p:scale>
        <p:origin x="261" y="69"/>
      </p:cViewPr>
      <p:guideLst/>
    </p:cSldViewPr>
  </p:slideViewPr>
  <p:notesTextViewPr>
    <p:cViewPr>
      <p:scale>
        <a:sx n="3" d="2"/>
        <a:sy n="3" d="2"/>
      </p:scale>
      <p:origin x="0" y="0"/>
    </p:cViewPr>
  </p:notesTextViewPr>
  <p:sorterViewPr>
    <p:cViewPr>
      <p:scale>
        <a:sx n="90" d="100"/>
        <a:sy n="90" d="100"/>
      </p:scale>
      <p:origin x="0" y="-2670"/>
    </p:cViewPr>
  </p:sorterViewPr>
  <p:notesViewPr>
    <p:cSldViewPr snapToGrid="0" snapToObjects="1">
      <p:cViewPr varScale="1">
        <p:scale>
          <a:sx n="88" d="100"/>
          <a:sy n="88" d="100"/>
        </p:scale>
        <p:origin x="27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hikesh Maheshwari" userId="52dd1d2c9c297d1f" providerId="LiveId" clId="{7D7586E0-FA02-499F-B3E3-83401CABB0EF}"/>
    <pc:docChg chg="undo redo custSel mod addSld delSld modSld sldOrd">
      <pc:chgData name="Rushikesh Maheshwari" userId="52dd1d2c9c297d1f" providerId="LiveId" clId="{7D7586E0-FA02-499F-B3E3-83401CABB0EF}" dt="2020-05-05T05:05:26.133" v="5036" actId="20577"/>
      <pc:docMkLst>
        <pc:docMk/>
      </pc:docMkLst>
      <pc:sldChg chg="addSp delSp modSp add del mod ord setBg">
        <pc:chgData name="Rushikesh Maheshwari" userId="52dd1d2c9c297d1f" providerId="LiveId" clId="{7D7586E0-FA02-499F-B3E3-83401CABB0EF}" dt="2020-04-20T01:14:06.866" v="1210" actId="47"/>
        <pc:sldMkLst>
          <pc:docMk/>
          <pc:sldMk cId="412470790" sldId="316"/>
        </pc:sldMkLst>
        <pc:spChg chg="mod">
          <ac:chgData name="Rushikesh Maheshwari" userId="52dd1d2c9c297d1f" providerId="LiveId" clId="{7D7586E0-FA02-499F-B3E3-83401CABB0EF}" dt="2020-04-19T01:23:58.871" v="308" actId="26606"/>
          <ac:spMkLst>
            <pc:docMk/>
            <pc:sldMk cId="412470790" sldId="316"/>
            <ac:spMk id="2" creationId="{F400B3E7-99C5-4AAD-8145-55BDA3591527}"/>
          </ac:spMkLst>
        </pc:spChg>
        <pc:spChg chg="del mod ord">
          <ac:chgData name="Rushikesh Maheshwari" userId="52dd1d2c9c297d1f" providerId="LiveId" clId="{7D7586E0-FA02-499F-B3E3-83401CABB0EF}" dt="2020-04-20T01:06:32.056" v="762" actId="21"/>
          <ac:spMkLst>
            <pc:docMk/>
            <pc:sldMk cId="412470790" sldId="316"/>
            <ac:spMk id="3" creationId="{6B895526-223B-4D3B-BC34-54B88C57B4AC}"/>
          </ac:spMkLst>
        </pc:spChg>
        <pc:spChg chg="add del mod">
          <ac:chgData name="Rushikesh Maheshwari" userId="52dd1d2c9c297d1f" providerId="LiveId" clId="{7D7586E0-FA02-499F-B3E3-83401CABB0EF}" dt="2020-04-20T01:14:05.382" v="1209" actId="21"/>
          <ac:spMkLst>
            <pc:docMk/>
            <pc:sldMk cId="412470790" sldId="316"/>
            <ac:spMk id="6" creationId="{4D925010-774E-4C90-AA2D-C69A6253CAB8}"/>
          </ac:spMkLst>
        </pc:spChg>
        <pc:spChg chg="add del mod">
          <ac:chgData name="Rushikesh Maheshwari" userId="52dd1d2c9c297d1f" providerId="LiveId" clId="{7D7586E0-FA02-499F-B3E3-83401CABB0EF}" dt="2020-04-20T01:06:47.289" v="764" actId="478"/>
          <ac:spMkLst>
            <pc:docMk/>
            <pc:sldMk cId="412470790" sldId="316"/>
            <ac:spMk id="8" creationId="{4C733C46-744B-4ED9-8193-308D2769235D}"/>
          </ac:spMkLst>
        </pc:spChg>
        <pc:spChg chg="add del">
          <ac:chgData name="Rushikesh Maheshwari" userId="52dd1d2c9c297d1f" providerId="LiveId" clId="{7D7586E0-FA02-499F-B3E3-83401CABB0EF}" dt="2020-04-19T01:23:58.871" v="308" actId="26606"/>
          <ac:spMkLst>
            <pc:docMk/>
            <pc:sldMk cId="412470790" sldId="316"/>
            <ac:spMk id="9" creationId="{42A5316D-ED2F-4F89-B4B4-8D9240B1A348}"/>
          </ac:spMkLst>
        </pc:spChg>
        <pc:spChg chg="add del">
          <ac:chgData name="Rushikesh Maheshwari" userId="52dd1d2c9c297d1f" providerId="LiveId" clId="{7D7586E0-FA02-499F-B3E3-83401CABB0EF}" dt="2020-04-19T01:23:58.871" v="308" actId="26606"/>
          <ac:spMkLst>
            <pc:docMk/>
            <pc:sldMk cId="412470790" sldId="316"/>
            <ac:spMk id="14" creationId="{42A5316D-ED2F-4F89-B4B4-8D9240B1A348}"/>
          </ac:spMkLst>
        </pc:spChg>
        <pc:picChg chg="add del mod">
          <ac:chgData name="Rushikesh Maheshwari" userId="52dd1d2c9c297d1f" providerId="LiveId" clId="{7D7586E0-FA02-499F-B3E3-83401CABB0EF}" dt="2020-04-20T01:06:48.809" v="765" actId="21"/>
          <ac:picMkLst>
            <pc:docMk/>
            <pc:sldMk cId="412470790" sldId="316"/>
            <ac:picMk id="4" creationId="{FAA9CA16-E63F-4235-90DC-A2661B9B9866}"/>
          </ac:picMkLst>
        </pc:picChg>
        <pc:picChg chg="add del mod ord">
          <ac:chgData name="Rushikesh Maheshwari" userId="52dd1d2c9c297d1f" providerId="LiveId" clId="{7D7586E0-FA02-499F-B3E3-83401CABB0EF}" dt="2020-04-20T01:06:05.310" v="757" actId="21"/>
          <ac:picMkLst>
            <pc:docMk/>
            <pc:sldMk cId="412470790" sldId="316"/>
            <ac:picMk id="5" creationId="{C43DF232-C78F-4000-A9F9-FE17E7DDCEB8}"/>
          </ac:picMkLst>
        </pc:picChg>
      </pc:sldChg>
      <pc:sldChg chg="addSp delSp modSp add mod">
        <pc:chgData name="Rushikesh Maheshwari" userId="52dd1d2c9c297d1f" providerId="LiveId" clId="{7D7586E0-FA02-499F-B3E3-83401CABB0EF}" dt="2020-04-22T00:33:18.118" v="4898" actId="1076"/>
        <pc:sldMkLst>
          <pc:docMk/>
          <pc:sldMk cId="3712481111" sldId="317"/>
        </pc:sldMkLst>
        <pc:spChg chg="mod">
          <ac:chgData name="Rushikesh Maheshwari" userId="52dd1d2c9c297d1f" providerId="LiveId" clId="{7D7586E0-FA02-499F-B3E3-83401CABB0EF}" dt="2020-04-20T02:38:11.783" v="3423" actId="20577"/>
          <ac:spMkLst>
            <pc:docMk/>
            <pc:sldMk cId="3712481111" sldId="317"/>
            <ac:spMk id="2" creationId="{412511AE-8596-404B-ACED-345DBB29F74B}"/>
          </ac:spMkLst>
        </pc:spChg>
        <pc:spChg chg="del">
          <ac:chgData name="Rushikesh Maheshwari" userId="52dd1d2c9c297d1f" providerId="LiveId" clId="{7D7586E0-FA02-499F-B3E3-83401CABB0EF}" dt="2020-04-20T01:01:35.484" v="555"/>
          <ac:spMkLst>
            <pc:docMk/>
            <pc:sldMk cId="3712481111" sldId="317"/>
            <ac:spMk id="3" creationId="{1D60A021-1392-4818-8BB3-3B27CAE1FB5A}"/>
          </ac:spMkLst>
        </pc:spChg>
        <pc:spChg chg="add mod">
          <ac:chgData name="Rushikesh Maheshwari" userId="52dd1d2c9c297d1f" providerId="LiveId" clId="{7D7586E0-FA02-499F-B3E3-83401CABB0EF}" dt="2020-04-22T00:33:12.374" v="4897" actId="1076"/>
          <ac:spMkLst>
            <pc:docMk/>
            <pc:sldMk cId="3712481111" sldId="317"/>
            <ac:spMk id="6" creationId="{ED2EF78A-55BC-4A91-9B84-7B42652B6092}"/>
          </ac:spMkLst>
        </pc:spChg>
        <pc:spChg chg="add mod">
          <ac:chgData name="Rushikesh Maheshwari" userId="52dd1d2c9c297d1f" providerId="LiveId" clId="{7D7586E0-FA02-499F-B3E3-83401CABB0EF}" dt="2020-04-21T23:07:31.991" v="4773" actId="20577"/>
          <ac:spMkLst>
            <pc:docMk/>
            <pc:sldMk cId="3712481111" sldId="317"/>
            <ac:spMk id="7" creationId="{93AF89D3-192B-474E-A59A-0CBC3DD65936}"/>
          </ac:spMkLst>
        </pc:spChg>
        <pc:spChg chg="add del mod">
          <ac:chgData name="Rushikesh Maheshwari" userId="52dd1d2c9c297d1f" providerId="LiveId" clId="{7D7586E0-FA02-499F-B3E3-83401CABB0EF}" dt="2020-04-20T02:30:13.620" v="3022" actId="478"/>
          <ac:spMkLst>
            <pc:docMk/>
            <pc:sldMk cId="3712481111" sldId="317"/>
            <ac:spMk id="8" creationId="{746C7115-70E2-423C-9273-58C624ACFA90}"/>
          </ac:spMkLst>
        </pc:spChg>
        <pc:spChg chg="add mod">
          <ac:chgData name="Rushikesh Maheshwari" userId="52dd1d2c9c297d1f" providerId="LiveId" clId="{7D7586E0-FA02-499F-B3E3-83401CABB0EF}" dt="2020-04-21T23:07:40.469" v="4780" actId="6549"/>
          <ac:spMkLst>
            <pc:docMk/>
            <pc:sldMk cId="3712481111" sldId="317"/>
            <ac:spMk id="9" creationId="{128376F0-5E80-42AB-A916-4F50EA642549}"/>
          </ac:spMkLst>
        </pc:spChg>
        <pc:spChg chg="add del mod">
          <ac:chgData name="Rushikesh Maheshwari" userId="52dd1d2c9c297d1f" providerId="LiveId" clId="{7D7586E0-FA02-499F-B3E3-83401CABB0EF}" dt="2020-04-20T02:31:38.764" v="3044" actId="478"/>
          <ac:spMkLst>
            <pc:docMk/>
            <pc:sldMk cId="3712481111" sldId="317"/>
            <ac:spMk id="10" creationId="{670C6947-F004-41D5-8025-BBE694F7EF3C}"/>
          </ac:spMkLst>
        </pc:spChg>
        <pc:spChg chg="add del mod">
          <ac:chgData name="Rushikesh Maheshwari" userId="52dd1d2c9c297d1f" providerId="LiveId" clId="{7D7586E0-FA02-499F-B3E3-83401CABB0EF}" dt="2020-04-21T23:09:58.478" v="4801" actId="478"/>
          <ac:spMkLst>
            <pc:docMk/>
            <pc:sldMk cId="3712481111" sldId="317"/>
            <ac:spMk id="11" creationId="{9E679184-601B-40B7-8ACB-9F77804337FC}"/>
          </ac:spMkLst>
        </pc:spChg>
        <pc:spChg chg="add mod">
          <ac:chgData name="Rushikesh Maheshwari" userId="52dd1d2c9c297d1f" providerId="LiveId" clId="{7D7586E0-FA02-499F-B3E3-83401CABB0EF}" dt="2020-04-22T00:33:18.118" v="4898" actId="1076"/>
          <ac:spMkLst>
            <pc:docMk/>
            <pc:sldMk cId="3712481111" sldId="317"/>
            <ac:spMk id="12" creationId="{46C6D832-2068-43A4-9801-675EB6F57573}"/>
          </ac:spMkLst>
        </pc:spChg>
        <pc:spChg chg="add mod">
          <ac:chgData name="Rushikesh Maheshwari" userId="52dd1d2c9c297d1f" providerId="LiveId" clId="{7D7586E0-FA02-499F-B3E3-83401CABB0EF}" dt="2020-04-22T00:33:06.653" v="4896" actId="1076"/>
          <ac:spMkLst>
            <pc:docMk/>
            <pc:sldMk cId="3712481111" sldId="317"/>
            <ac:spMk id="13" creationId="{824EE428-88CE-4D28-B707-5635AB5AED2F}"/>
          </ac:spMkLst>
        </pc:spChg>
        <pc:spChg chg="add del mod">
          <ac:chgData name="Rushikesh Maheshwari" userId="52dd1d2c9c297d1f" providerId="LiveId" clId="{7D7586E0-FA02-499F-B3E3-83401CABB0EF}" dt="2020-04-20T02:49:51.751" v="3574" actId="478"/>
          <ac:spMkLst>
            <pc:docMk/>
            <pc:sldMk cId="3712481111" sldId="317"/>
            <ac:spMk id="15" creationId="{71AE9E84-4F77-44CB-82A4-F4CEBD5F689F}"/>
          </ac:spMkLst>
        </pc:spChg>
        <pc:spChg chg="add mod">
          <ac:chgData name="Rushikesh Maheshwari" userId="52dd1d2c9c297d1f" providerId="LiveId" clId="{7D7586E0-FA02-499F-B3E3-83401CABB0EF}" dt="2020-04-21T23:21:45.996" v="4839" actId="1076"/>
          <ac:spMkLst>
            <pc:docMk/>
            <pc:sldMk cId="3712481111" sldId="317"/>
            <ac:spMk id="16" creationId="{2E36E764-412E-4F76-9602-FDAA171CA63B}"/>
          </ac:spMkLst>
        </pc:spChg>
        <pc:spChg chg="add mod">
          <ac:chgData name="Rushikesh Maheshwari" userId="52dd1d2c9c297d1f" providerId="LiveId" clId="{7D7586E0-FA02-499F-B3E3-83401CABB0EF}" dt="2020-04-20T03:45:01.302" v="4564" actId="20577"/>
          <ac:spMkLst>
            <pc:docMk/>
            <pc:sldMk cId="3712481111" sldId="317"/>
            <ac:spMk id="18" creationId="{F07E3498-CF72-472F-9CE0-12800129F0ED}"/>
          </ac:spMkLst>
        </pc:spChg>
        <pc:spChg chg="add del mod">
          <ac:chgData name="Rushikesh Maheshwari" userId="52dd1d2c9c297d1f" providerId="LiveId" clId="{7D7586E0-FA02-499F-B3E3-83401CABB0EF}" dt="2020-04-21T23:13:35.288" v="4828" actId="478"/>
          <ac:spMkLst>
            <pc:docMk/>
            <pc:sldMk cId="3712481111" sldId="317"/>
            <ac:spMk id="19" creationId="{ED407018-2D4A-4C3A-A1B2-13CBE475420F}"/>
          </ac:spMkLst>
        </pc:spChg>
        <pc:spChg chg="add del mod">
          <ac:chgData name="Rushikesh Maheshwari" userId="52dd1d2c9c297d1f" providerId="LiveId" clId="{7D7586E0-FA02-499F-B3E3-83401CABB0EF}" dt="2020-04-21T23:13:37.113" v="4829" actId="478"/>
          <ac:spMkLst>
            <pc:docMk/>
            <pc:sldMk cId="3712481111" sldId="317"/>
            <ac:spMk id="20" creationId="{F313DFCF-4B95-4B05-8F67-55D72B6FAE3F}"/>
          </ac:spMkLst>
        </pc:spChg>
        <pc:spChg chg="add del mod">
          <ac:chgData name="Rushikesh Maheshwari" userId="52dd1d2c9c297d1f" providerId="LiveId" clId="{7D7586E0-FA02-499F-B3E3-83401CABB0EF}" dt="2020-04-22T00:33:02.389" v="4895" actId="478"/>
          <ac:spMkLst>
            <pc:docMk/>
            <pc:sldMk cId="3712481111" sldId="317"/>
            <ac:spMk id="21" creationId="{BF8158AB-F1AE-4A0E-9043-711FD2DFA757}"/>
          </ac:spMkLst>
        </pc:spChg>
        <pc:picChg chg="add del mod">
          <ac:chgData name="Rushikesh Maheshwari" userId="52dd1d2c9c297d1f" providerId="LiveId" clId="{7D7586E0-FA02-499F-B3E3-83401CABB0EF}" dt="2020-04-20T02:38:51.089" v="3522" actId="21"/>
          <ac:picMkLst>
            <pc:docMk/>
            <pc:sldMk cId="3712481111" sldId="317"/>
            <ac:picMk id="4" creationId="{8CC2814F-850C-46B9-B223-A2018D93F7B9}"/>
          </ac:picMkLst>
        </pc:picChg>
        <pc:picChg chg="add del mod">
          <ac:chgData name="Rushikesh Maheshwari" userId="52dd1d2c9c297d1f" providerId="LiveId" clId="{7D7586E0-FA02-499F-B3E3-83401CABB0EF}" dt="2020-04-20T02:38:44.035" v="3520" actId="21"/>
          <ac:picMkLst>
            <pc:docMk/>
            <pc:sldMk cId="3712481111" sldId="317"/>
            <ac:picMk id="5" creationId="{FD8A7A6E-B76B-49F1-92E1-35C2AFF1A1EF}"/>
          </ac:picMkLst>
        </pc:picChg>
        <pc:picChg chg="add mod">
          <ac:chgData name="Rushikesh Maheshwari" userId="52dd1d2c9c297d1f" providerId="LiveId" clId="{7D7586E0-FA02-499F-B3E3-83401CABB0EF}" dt="2020-04-21T23:14:19.573" v="4834" actId="1076"/>
          <ac:picMkLst>
            <pc:docMk/>
            <pc:sldMk cId="3712481111" sldId="317"/>
            <ac:picMk id="17" creationId="{192805BE-9D16-4FD1-87A9-C86BA0EB0531}"/>
          </ac:picMkLst>
        </pc:picChg>
      </pc:sldChg>
      <pc:sldChg chg="addSp delSp modSp add mod ord modTransition">
        <pc:chgData name="Rushikesh Maheshwari" userId="52dd1d2c9c297d1f" providerId="LiveId" clId="{7D7586E0-FA02-499F-B3E3-83401CABB0EF}" dt="2020-04-29T23:20:36.163" v="4949"/>
        <pc:sldMkLst>
          <pc:docMk/>
          <pc:sldMk cId="4062713547" sldId="318"/>
        </pc:sldMkLst>
        <pc:spChg chg="mod">
          <ac:chgData name="Rushikesh Maheshwari" userId="52dd1d2c9c297d1f" providerId="LiveId" clId="{7D7586E0-FA02-499F-B3E3-83401CABB0EF}" dt="2020-04-20T01:14:55.921" v="1263" actId="20577"/>
          <ac:spMkLst>
            <pc:docMk/>
            <pc:sldMk cId="4062713547" sldId="318"/>
            <ac:spMk id="2" creationId="{4FC88ECE-8042-4E67-9485-9B32B076135B}"/>
          </ac:spMkLst>
        </pc:spChg>
        <pc:spChg chg="add del mod">
          <ac:chgData name="Rushikesh Maheshwari" userId="52dd1d2c9c297d1f" providerId="LiveId" clId="{7D7586E0-FA02-499F-B3E3-83401CABB0EF}" dt="2020-04-29T23:04:24.867" v="4947" actId="21"/>
          <ac:spMkLst>
            <pc:docMk/>
            <pc:sldMk cId="4062713547" sldId="318"/>
            <ac:spMk id="3" creationId="{D97F0E3B-7B98-41AC-8F11-CA6E337186B2}"/>
          </ac:spMkLst>
        </pc:spChg>
        <pc:spChg chg="add del mod">
          <ac:chgData name="Rushikesh Maheshwari" userId="52dd1d2c9c297d1f" providerId="LiveId" clId="{7D7586E0-FA02-499F-B3E3-83401CABB0EF}" dt="2020-04-20T01:14:15.798" v="1218"/>
          <ac:spMkLst>
            <pc:docMk/>
            <pc:sldMk cId="4062713547" sldId="318"/>
            <ac:spMk id="7" creationId="{332F8C2C-D7B1-4276-9661-626DDFA4C730}"/>
          </ac:spMkLst>
        </pc:spChg>
        <pc:spChg chg="add del">
          <ac:chgData name="Rushikesh Maheshwari" userId="52dd1d2c9c297d1f" providerId="LiveId" clId="{7D7586E0-FA02-499F-B3E3-83401CABB0EF}" dt="2020-04-20T01:14:18.489" v="1220"/>
          <ac:spMkLst>
            <pc:docMk/>
            <pc:sldMk cId="4062713547" sldId="318"/>
            <ac:spMk id="8" creationId="{BB388CDA-9559-47C7-A5EA-5FF9C4E30FC0}"/>
          </ac:spMkLst>
        </pc:spChg>
        <pc:spChg chg="add del mod">
          <ac:chgData name="Rushikesh Maheshwari" userId="52dd1d2c9c297d1f" providerId="LiveId" clId="{7D7586E0-FA02-499F-B3E3-83401CABB0EF}" dt="2020-04-20T01:14:33.538" v="1227"/>
          <ac:spMkLst>
            <pc:docMk/>
            <pc:sldMk cId="4062713547" sldId="318"/>
            <ac:spMk id="9" creationId="{6D531E68-3933-45AA-BD45-C63815AFFB5D}"/>
          </ac:spMkLst>
        </pc:spChg>
        <pc:picChg chg="add del mod">
          <ac:chgData name="Rushikesh Maheshwari" userId="52dd1d2c9c297d1f" providerId="LiveId" clId="{7D7586E0-FA02-499F-B3E3-83401CABB0EF}" dt="2020-04-20T01:05:51.075" v="748"/>
          <ac:picMkLst>
            <pc:docMk/>
            <pc:sldMk cId="4062713547" sldId="318"/>
            <ac:picMk id="4" creationId="{06F9DB26-5DBE-4482-ADAF-B02A41F81D32}"/>
          </ac:picMkLst>
        </pc:picChg>
        <pc:picChg chg="add mod">
          <ac:chgData name="Rushikesh Maheshwari" userId="52dd1d2c9c297d1f" providerId="LiveId" clId="{7D7586E0-FA02-499F-B3E3-83401CABB0EF}" dt="2020-04-20T01:19:22.049" v="1509" actId="1076"/>
          <ac:picMkLst>
            <pc:docMk/>
            <pc:sldMk cId="4062713547" sldId="318"/>
            <ac:picMk id="5" creationId="{9F57D9F1-2DD3-4EB2-B3A7-9DFC0367D090}"/>
          </ac:picMkLst>
        </pc:picChg>
        <pc:picChg chg="add mod">
          <ac:chgData name="Rushikesh Maheshwari" userId="52dd1d2c9c297d1f" providerId="LiveId" clId="{7D7586E0-FA02-499F-B3E3-83401CABB0EF}" dt="2020-04-20T01:19:29.448" v="1512" actId="1076"/>
          <ac:picMkLst>
            <pc:docMk/>
            <pc:sldMk cId="4062713547" sldId="318"/>
            <ac:picMk id="6" creationId="{593375F3-F264-4C6F-8AC6-96B789CC9DC7}"/>
          </ac:picMkLst>
        </pc:picChg>
      </pc:sldChg>
      <pc:sldChg chg="addSp delSp modSp add mod ord">
        <pc:chgData name="Rushikesh Maheshwari" userId="52dd1d2c9c297d1f" providerId="LiveId" clId="{7D7586E0-FA02-499F-B3E3-83401CABB0EF}" dt="2020-04-20T01:13:54.127" v="1208" actId="20577"/>
        <pc:sldMkLst>
          <pc:docMk/>
          <pc:sldMk cId="1075377921" sldId="319"/>
        </pc:sldMkLst>
        <pc:spChg chg="mod">
          <ac:chgData name="Rushikesh Maheshwari" userId="52dd1d2c9c297d1f" providerId="LiveId" clId="{7D7586E0-FA02-499F-B3E3-83401CABB0EF}" dt="2020-04-20T01:07:36.054" v="842" actId="20577"/>
          <ac:spMkLst>
            <pc:docMk/>
            <pc:sldMk cId="1075377921" sldId="319"/>
            <ac:spMk id="2" creationId="{ECBB41AC-26C2-470D-80DD-3882D8F3D87A}"/>
          </ac:spMkLst>
        </pc:spChg>
        <pc:spChg chg="del">
          <ac:chgData name="Rushikesh Maheshwari" userId="52dd1d2c9c297d1f" providerId="LiveId" clId="{7D7586E0-FA02-499F-B3E3-83401CABB0EF}" dt="2020-04-20T01:06:34.380" v="763"/>
          <ac:spMkLst>
            <pc:docMk/>
            <pc:sldMk cId="1075377921" sldId="319"/>
            <ac:spMk id="3" creationId="{6EBAECEE-D56F-4E7A-AEA8-874D6A681150}"/>
          </ac:spMkLst>
        </pc:spChg>
        <pc:spChg chg="add mod">
          <ac:chgData name="Rushikesh Maheshwari" userId="52dd1d2c9c297d1f" providerId="LiveId" clId="{7D7586E0-FA02-499F-B3E3-83401CABB0EF}" dt="2020-04-20T01:13:54.127" v="1208" actId="20577"/>
          <ac:spMkLst>
            <pc:docMk/>
            <pc:sldMk cId="1075377921" sldId="319"/>
            <ac:spMk id="4" creationId="{32C39592-CD37-490D-BFC5-312BBF41B86E}"/>
          </ac:spMkLst>
        </pc:spChg>
        <pc:picChg chg="add mod">
          <ac:chgData name="Rushikesh Maheshwari" userId="52dd1d2c9c297d1f" providerId="LiveId" clId="{7D7586E0-FA02-499F-B3E3-83401CABB0EF}" dt="2020-04-20T01:10:33.323" v="1030" actId="1076"/>
          <ac:picMkLst>
            <pc:docMk/>
            <pc:sldMk cId="1075377921" sldId="319"/>
            <ac:picMk id="5" creationId="{81C797DB-8F62-4A56-8A1E-EA8F7BD05C25}"/>
          </ac:picMkLst>
        </pc:picChg>
      </pc:sldChg>
      <pc:sldChg chg="addSp delSp modSp add mod">
        <pc:chgData name="Rushikesh Maheshwari" userId="52dd1d2c9c297d1f" providerId="LiveId" clId="{7D7586E0-FA02-499F-B3E3-83401CABB0EF}" dt="2020-04-29T22:26:22.794" v="4927" actId="20577"/>
        <pc:sldMkLst>
          <pc:docMk/>
          <pc:sldMk cId="2343234927" sldId="320"/>
        </pc:sldMkLst>
        <pc:spChg chg="mod">
          <ac:chgData name="Rushikesh Maheshwari" userId="52dd1d2c9c297d1f" providerId="LiveId" clId="{7D7586E0-FA02-499F-B3E3-83401CABB0EF}" dt="2020-04-20T01:40:47.018" v="2123" actId="20577"/>
          <ac:spMkLst>
            <pc:docMk/>
            <pc:sldMk cId="2343234927" sldId="320"/>
            <ac:spMk id="2" creationId="{1CE50F9F-FCFB-48DD-BE0F-054DB110523A}"/>
          </ac:spMkLst>
        </pc:spChg>
        <pc:spChg chg="del mod">
          <ac:chgData name="Rushikesh Maheshwari" userId="52dd1d2c9c297d1f" providerId="LiveId" clId="{7D7586E0-FA02-499F-B3E3-83401CABB0EF}" dt="2020-04-20T01:38:59.199" v="2049" actId="478"/>
          <ac:spMkLst>
            <pc:docMk/>
            <pc:sldMk cId="2343234927" sldId="320"/>
            <ac:spMk id="3" creationId="{D5AAD586-3EFD-4787-93DD-8BBFFA44D3F4}"/>
          </ac:spMkLst>
        </pc:spChg>
        <pc:spChg chg="add del mod">
          <ac:chgData name="Rushikesh Maheshwari" userId="52dd1d2c9c297d1f" providerId="LiveId" clId="{7D7586E0-FA02-499F-B3E3-83401CABB0EF}" dt="2020-04-20T01:28:34.161" v="1791" actId="478"/>
          <ac:spMkLst>
            <pc:docMk/>
            <pc:sldMk cId="2343234927" sldId="320"/>
            <ac:spMk id="5" creationId="{FAAA87A6-DC1A-49E7-BC55-01082D4A6CE4}"/>
          </ac:spMkLst>
        </pc:spChg>
        <pc:spChg chg="add del mod">
          <ac:chgData name="Rushikesh Maheshwari" userId="52dd1d2c9c297d1f" providerId="LiveId" clId="{7D7586E0-FA02-499F-B3E3-83401CABB0EF}" dt="2020-04-20T01:32:12.147" v="1898" actId="478"/>
          <ac:spMkLst>
            <pc:docMk/>
            <pc:sldMk cId="2343234927" sldId="320"/>
            <ac:spMk id="6" creationId="{9A301568-71D5-4BA6-B444-FA53A31982AD}"/>
          </ac:spMkLst>
        </pc:spChg>
        <pc:spChg chg="add del mod">
          <ac:chgData name="Rushikesh Maheshwari" userId="52dd1d2c9c297d1f" providerId="LiveId" clId="{7D7586E0-FA02-499F-B3E3-83401CABB0EF}" dt="2020-04-20T01:29:18.208" v="1801" actId="478"/>
          <ac:spMkLst>
            <pc:docMk/>
            <pc:sldMk cId="2343234927" sldId="320"/>
            <ac:spMk id="7" creationId="{B2D3125C-CEB3-45C1-918A-C3765F0CB407}"/>
          </ac:spMkLst>
        </pc:spChg>
        <pc:spChg chg="add mod topLvl">
          <ac:chgData name="Rushikesh Maheshwari" userId="52dd1d2c9c297d1f" providerId="LiveId" clId="{7D7586E0-FA02-499F-B3E3-83401CABB0EF}" dt="2020-04-21T22:04:19.277" v="4586" actId="165"/>
          <ac:spMkLst>
            <pc:docMk/>
            <pc:sldMk cId="2343234927" sldId="320"/>
            <ac:spMk id="8" creationId="{8A1DDD7C-EB2D-4C3B-890B-5E0DE561CA3D}"/>
          </ac:spMkLst>
        </pc:spChg>
        <pc:spChg chg="add mod ord topLvl">
          <ac:chgData name="Rushikesh Maheshwari" userId="52dd1d2c9c297d1f" providerId="LiveId" clId="{7D7586E0-FA02-499F-B3E3-83401CABB0EF}" dt="2020-04-21T22:04:19.277" v="4586" actId="165"/>
          <ac:spMkLst>
            <pc:docMk/>
            <pc:sldMk cId="2343234927" sldId="320"/>
            <ac:spMk id="9" creationId="{763E76EB-47F9-49B3-A4AF-B6389B6CEA6F}"/>
          </ac:spMkLst>
        </pc:spChg>
        <pc:spChg chg="add">
          <ac:chgData name="Rushikesh Maheshwari" userId="52dd1d2c9c297d1f" providerId="LiveId" clId="{7D7586E0-FA02-499F-B3E3-83401CABB0EF}" dt="2020-04-20T01:35:13.925" v="1942"/>
          <ac:spMkLst>
            <pc:docMk/>
            <pc:sldMk cId="2343234927" sldId="320"/>
            <ac:spMk id="11" creationId="{C0C39509-825B-4EC9-AB23-0B5418687C04}"/>
          </ac:spMkLst>
        </pc:spChg>
        <pc:spChg chg="add mod">
          <ac:chgData name="Rushikesh Maheshwari" userId="52dd1d2c9c297d1f" providerId="LiveId" clId="{7D7586E0-FA02-499F-B3E3-83401CABB0EF}" dt="2020-04-20T01:35:32.085" v="1964" actId="20577"/>
          <ac:spMkLst>
            <pc:docMk/>
            <pc:sldMk cId="2343234927" sldId="320"/>
            <ac:spMk id="12" creationId="{F2701241-88C6-4951-8D86-FB57991FF658}"/>
          </ac:spMkLst>
        </pc:spChg>
        <pc:spChg chg="mod">
          <ac:chgData name="Rushikesh Maheshwari" userId="52dd1d2c9c297d1f" providerId="LiveId" clId="{7D7586E0-FA02-499F-B3E3-83401CABB0EF}" dt="2020-04-20T01:35:57.127" v="1982" actId="14100"/>
          <ac:spMkLst>
            <pc:docMk/>
            <pc:sldMk cId="2343234927" sldId="320"/>
            <ac:spMk id="15" creationId="{18A33329-843A-4D7E-8137-33F186407E07}"/>
          </ac:spMkLst>
        </pc:spChg>
        <pc:spChg chg="add mod ord topLvl">
          <ac:chgData name="Rushikesh Maheshwari" userId="52dd1d2c9c297d1f" providerId="LiveId" clId="{7D7586E0-FA02-499F-B3E3-83401CABB0EF}" dt="2020-04-21T22:06:19.456" v="4607" actId="167"/>
          <ac:spMkLst>
            <pc:docMk/>
            <pc:sldMk cId="2343234927" sldId="320"/>
            <ac:spMk id="16" creationId="{785C7887-871B-4C36-8546-D820DF94CF3F}"/>
          </ac:spMkLst>
        </pc:spChg>
        <pc:spChg chg="add mod topLvl">
          <ac:chgData name="Rushikesh Maheshwari" userId="52dd1d2c9c297d1f" providerId="LiveId" clId="{7D7586E0-FA02-499F-B3E3-83401CABB0EF}" dt="2020-04-21T22:05:02.200" v="4593" actId="1076"/>
          <ac:spMkLst>
            <pc:docMk/>
            <pc:sldMk cId="2343234927" sldId="320"/>
            <ac:spMk id="17" creationId="{4E0D3509-81DE-406D-B732-1B35F8A48108}"/>
          </ac:spMkLst>
        </pc:spChg>
        <pc:spChg chg="add mod">
          <ac:chgData name="Rushikesh Maheshwari" userId="52dd1d2c9c297d1f" providerId="LiveId" clId="{7D7586E0-FA02-499F-B3E3-83401CABB0EF}" dt="2020-04-29T22:26:22.794" v="4927" actId="20577"/>
          <ac:spMkLst>
            <pc:docMk/>
            <pc:sldMk cId="2343234927" sldId="320"/>
            <ac:spMk id="20" creationId="{D31C02BA-E1A8-4214-94D7-1E9A68B9D363}"/>
          </ac:spMkLst>
        </pc:spChg>
        <pc:spChg chg="add mod">
          <ac:chgData name="Rushikesh Maheshwari" userId="52dd1d2c9c297d1f" providerId="LiveId" clId="{7D7586E0-FA02-499F-B3E3-83401CABB0EF}" dt="2020-04-20T17:02:47.155" v="4569" actId="571"/>
          <ac:spMkLst>
            <pc:docMk/>
            <pc:sldMk cId="2343234927" sldId="320"/>
            <ac:spMk id="22" creationId="{2C5CC0AD-A5D8-48A6-BF50-84D215FECEA8}"/>
          </ac:spMkLst>
        </pc:spChg>
        <pc:spChg chg="add del mod">
          <ac:chgData name="Rushikesh Maheshwari" userId="52dd1d2c9c297d1f" providerId="LiveId" clId="{7D7586E0-FA02-499F-B3E3-83401CABB0EF}" dt="2020-04-21T23:09:19.064" v="4793" actId="478"/>
          <ac:spMkLst>
            <pc:docMk/>
            <pc:sldMk cId="2343234927" sldId="320"/>
            <ac:spMk id="24" creationId="{F56F085D-CAA4-41DF-8319-03A07EB158C8}"/>
          </ac:spMkLst>
        </pc:spChg>
        <pc:grpChg chg="add mod ord topLvl">
          <ac:chgData name="Rushikesh Maheshwari" userId="52dd1d2c9c297d1f" providerId="LiveId" clId="{7D7586E0-FA02-499F-B3E3-83401CABB0EF}" dt="2020-04-21T22:04:36.424" v="4588" actId="1076"/>
          <ac:grpSpMkLst>
            <pc:docMk/>
            <pc:sldMk cId="2343234927" sldId="320"/>
            <ac:grpSpMk id="10" creationId="{E7BD574D-EA92-4564-8D78-A7436244E64E}"/>
          </ac:grpSpMkLst>
        </pc:grpChg>
        <pc:grpChg chg="add mod topLvl">
          <ac:chgData name="Rushikesh Maheshwari" userId="52dd1d2c9c297d1f" providerId="LiveId" clId="{7D7586E0-FA02-499F-B3E3-83401CABB0EF}" dt="2020-04-21T22:04:19.277" v="4586" actId="165"/>
          <ac:grpSpMkLst>
            <pc:docMk/>
            <pc:sldMk cId="2343234927" sldId="320"/>
            <ac:grpSpMk id="13" creationId="{2709188F-CE45-495C-A3A8-29031F7A96A0}"/>
          </ac:grpSpMkLst>
        </pc:grpChg>
        <pc:grpChg chg="add del mod topLvl">
          <ac:chgData name="Rushikesh Maheshwari" userId="52dd1d2c9c297d1f" providerId="LiveId" clId="{7D7586E0-FA02-499F-B3E3-83401CABB0EF}" dt="2020-04-21T22:03:50.386" v="4584" actId="165"/>
          <ac:grpSpMkLst>
            <pc:docMk/>
            <pc:sldMk cId="2343234927" sldId="320"/>
            <ac:grpSpMk id="18" creationId="{DB1AA091-CF13-41DC-88B8-E50ABBF5F778}"/>
          </ac:grpSpMkLst>
        </pc:grpChg>
        <pc:grpChg chg="add del mod">
          <ac:chgData name="Rushikesh Maheshwari" userId="52dd1d2c9c297d1f" providerId="LiveId" clId="{7D7586E0-FA02-499F-B3E3-83401CABB0EF}" dt="2020-04-20T17:02:58.405" v="4570" actId="165"/>
          <ac:grpSpMkLst>
            <pc:docMk/>
            <pc:sldMk cId="2343234927" sldId="320"/>
            <ac:grpSpMk id="19" creationId="{3754415F-D35A-4A06-B6E0-1D59D73187C9}"/>
          </ac:grpSpMkLst>
        </pc:grpChg>
        <pc:grpChg chg="add del mod">
          <ac:chgData name="Rushikesh Maheshwari" userId="52dd1d2c9c297d1f" providerId="LiveId" clId="{7D7586E0-FA02-499F-B3E3-83401CABB0EF}" dt="2020-04-21T22:04:19.277" v="4586" actId="165"/>
          <ac:grpSpMkLst>
            <pc:docMk/>
            <pc:sldMk cId="2343234927" sldId="320"/>
            <ac:grpSpMk id="23" creationId="{A9C5A364-1D94-4E70-ABAF-0641D730C178}"/>
          </ac:grpSpMkLst>
        </pc:grpChg>
        <pc:graphicFrameChg chg="add mod ord topLvl">
          <ac:chgData name="Rushikesh Maheshwari" userId="52dd1d2c9c297d1f" providerId="LiveId" clId="{7D7586E0-FA02-499F-B3E3-83401CABB0EF}" dt="2020-04-21T23:11:02.474" v="4827" actId="20577"/>
          <ac:graphicFrameMkLst>
            <pc:docMk/>
            <pc:sldMk cId="2343234927" sldId="320"/>
            <ac:graphicFrameMk id="4" creationId="{0B828B13-38C0-46C7-AC51-7ADF00DB0DE1}"/>
          </ac:graphicFrameMkLst>
        </pc:graphicFrameChg>
        <pc:graphicFrameChg chg="add mod ord topLvl">
          <ac:chgData name="Rushikesh Maheshwari" userId="52dd1d2c9c297d1f" providerId="LiveId" clId="{7D7586E0-FA02-499F-B3E3-83401CABB0EF}" dt="2020-04-21T22:06:03.423" v="4604" actId="167"/>
          <ac:graphicFrameMkLst>
            <pc:docMk/>
            <pc:sldMk cId="2343234927" sldId="320"/>
            <ac:graphicFrameMk id="21" creationId="{A20BB41D-CD03-42A2-A882-501DA6D746CC}"/>
          </ac:graphicFrameMkLst>
        </pc:graphicFrameChg>
      </pc:sldChg>
      <pc:sldChg chg="modSp add mod">
        <pc:chgData name="Rushikesh Maheshwari" userId="52dd1d2c9c297d1f" providerId="LiveId" clId="{7D7586E0-FA02-499F-B3E3-83401CABB0EF}" dt="2020-04-20T17:08:59.852" v="4583" actId="108"/>
        <pc:sldMkLst>
          <pc:docMk/>
          <pc:sldMk cId="1999817073" sldId="321"/>
        </pc:sldMkLst>
        <pc:spChg chg="mod">
          <ac:chgData name="Rushikesh Maheshwari" userId="52dd1d2c9c297d1f" providerId="LiveId" clId="{7D7586E0-FA02-499F-B3E3-83401CABB0EF}" dt="2020-04-20T01:23:47.847" v="1631" actId="20577"/>
          <ac:spMkLst>
            <pc:docMk/>
            <pc:sldMk cId="1999817073" sldId="321"/>
            <ac:spMk id="2" creationId="{DE4CC3B6-D971-4D34-90BA-08B8D4E0EFE1}"/>
          </ac:spMkLst>
        </pc:spChg>
        <pc:spChg chg="mod">
          <ac:chgData name="Rushikesh Maheshwari" userId="52dd1d2c9c297d1f" providerId="LiveId" clId="{7D7586E0-FA02-499F-B3E3-83401CABB0EF}" dt="2020-04-20T17:08:59.852" v="4583" actId="108"/>
          <ac:spMkLst>
            <pc:docMk/>
            <pc:sldMk cId="1999817073" sldId="321"/>
            <ac:spMk id="3" creationId="{007674A2-8191-49AA-AF67-D8981770BEC9}"/>
          </ac:spMkLst>
        </pc:spChg>
      </pc:sldChg>
      <pc:sldChg chg="addSp delSp modSp add mod">
        <pc:chgData name="Rushikesh Maheshwari" userId="52dd1d2c9c297d1f" providerId="LiveId" clId="{7D7586E0-FA02-499F-B3E3-83401CABB0EF}" dt="2020-04-21T22:06:47.247" v="4652" actId="20577"/>
        <pc:sldMkLst>
          <pc:docMk/>
          <pc:sldMk cId="2093510705" sldId="322"/>
        </pc:sldMkLst>
        <pc:spChg chg="mod">
          <ac:chgData name="Rushikesh Maheshwari" userId="52dd1d2c9c297d1f" providerId="LiveId" clId="{7D7586E0-FA02-499F-B3E3-83401CABB0EF}" dt="2020-04-20T01:41:10.890" v="2137" actId="20577"/>
          <ac:spMkLst>
            <pc:docMk/>
            <pc:sldMk cId="2093510705" sldId="322"/>
            <ac:spMk id="2" creationId="{5285F365-A2F0-4226-A73A-0D42B095BDD0}"/>
          </ac:spMkLst>
        </pc:spChg>
        <pc:spChg chg="mod">
          <ac:chgData name="Rushikesh Maheshwari" userId="52dd1d2c9c297d1f" providerId="LiveId" clId="{7D7586E0-FA02-499F-B3E3-83401CABB0EF}" dt="2020-04-21T22:06:47.247" v="4652" actId="20577"/>
          <ac:spMkLst>
            <pc:docMk/>
            <pc:sldMk cId="2093510705" sldId="322"/>
            <ac:spMk id="3" creationId="{80F14A99-2813-4CB4-B057-DAA33BDC02A4}"/>
          </ac:spMkLst>
        </pc:spChg>
        <pc:graphicFrameChg chg="add del modGraphic">
          <ac:chgData name="Rushikesh Maheshwari" userId="52dd1d2c9c297d1f" providerId="LiveId" clId="{7D7586E0-FA02-499F-B3E3-83401CABB0EF}" dt="2020-04-20T01:49:40.962" v="2795" actId="27309"/>
          <ac:graphicFrameMkLst>
            <pc:docMk/>
            <pc:sldMk cId="2093510705" sldId="322"/>
            <ac:graphicFrameMk id="5" creationId="{DD7613CA-9D96-443A-A74D-1BCD2E29FA9E}"/>
          </ac:graphicFrameMkLst>
        </pc:graphicFrameChg>
        <pc:graphicFrameChg chg="add del modGraphic">
          <ac:chgData name="Rushikesh Maheshwari" userId="52dd1d2c9c297d1f" providerId="LiveId" clId="{7D7586E0-FA02-499F-B3E3-83401CABB0EF}" dt="2020-04-20T01:49:47.848" v="2797" actId="478"/>
          <ac:graphicFrameMkLst>
            <pc:docMk/>
            <pc:sldMk cId="2093510705" sldId="322"/>
            <ac:graphicFrameMk id="7" creationId="{2471E2FC-CA3A-4357-A619-4AEF314FB93B}"/>
          </ac:graphicFrameMkLst>
        </pc:graphicFrameChg>
      </pc:sldChg>
      <pc:sldChg chg="addSp delSp modSp add mod setBg">
        <pc:chgData name="Rushikesh Maheshwari" userId="52dd1d2c9c297d1f" providerId="LiveId" clId="{7D7586E0-FA02-499F-B3E3-83401CABB0EF}" dt="2020-04-20T03:42:37.746" v="4466" actId="20577"/>
        <pc:sldMkLst>
          <pc:docMk/>
          <pc:sldMk cId="2788386969" sldId="323"/>
        </pc:sldMkLst>
        <pc:spChg chg="mod">
          <ac:chgData name="Rushikesh Maheshwari" userId="52dd1d2c9c297d1f" providerId="LiveId" clId="{7D7586E0-FA02-499F-B3E3-83401CABB0EF}" dt="2020-04-20T03:37:07.466" v="4118" actId="20577"/>
          <ac:spMkLst>
            <pc:docMk/>
            <pc:sldMk cId="2788386969" sldId="323"/>
            <ac:spMk id="2" creationId="{3FEED9CC-6AA5-4314-93AD-14BBE024C03E}"/>
          </ac:spMkLst>
        </pc:spChg>
        <pc:spChg chg="mod ord">
          <ac:chgData name="Rushikesh Maheshwari" userId="52dd1d2c9c297d1f" providerId="LiveId" clId="{7D7586E0-FA02-499F-B3E3-83401CABB0EF}" dt="2020-04-20T03:42:37.746" v="4466" actId="20577"/>
          <ac:spMkLst>
            <pc:docMk/>
            <pc:sldMk cId="2788386969" sldId="323"/>
            <ac:spMk id="3" creationId="{98325094-F5D6-435B-807C-020B557C2154}"/>
          </ac:spMkLst>
        </pc:spChg>
        <pc:spChg chg="add del">
          <ac:chgData name="Rushikesh Maheshwari" userId="52dd1d2c9c297d1f" providerId="LiveId" clId="{7D7586E0-FA02-499F-B3E3-83401CABB0EF}" dt="2020-04-20T01:55:20.599" v="2806"/>
          <ac:spMkLst>
            <pc:docMk/>
            <pc:sldMk cId="2788386969" sldId="323"/>
            <ac:spMk id="5" creationId="{CD74DA8E-F555-4FA7-A070-24C2A2275CF1}"/>
          </ac:spMkLst>
        </pc:spChg>
        <pc:spChg chg="add del">
          <ac:chgData name="Rushikesh Maheshwari" userId="52dd1d2c9c297d1f" providerId="LiveId" clId="{7D7586E0-FA02-499F-B3E3-83401CABB0EF}" dt="2020-04-20T01:51:45.003" v="2800" actId="26606"/>
          <ac:spMkLst>
            <pc:docMk/>
            <pc:sldMk cId="2788386969" sldId="323"/>
            <ac:spMk id="9" creationId="{42A5316D-ED2F-4F89-B4B4-8D9240B1A348}"/>
          </ac:spMkLst>
        </pc:spChg>
        <pc:picChg chg="add del mod">
          <ac:chgData name="Rushikesh Maheshwari" userId="52dd1d2c9c297d1f" providerId="LiveId" clId="{7D7586E0-FA02-499F-B3E3-83401CABB0EF}" dt="2020-04-20T02:42:28.832" v="3529" actId="21"/>
          <ac:picMkLst>
            <pc:docMk/>
            <pc:sldMk cId="2788386969" sldId="323"/>
            <ac:picMk id="4" creationId="{D9F1E268-2DE7-4196-A836-D796C189C9CF}"/>
          </ac:picMkLst>
        </pc:picChg>
        <pc:picChg chg="add del mod">
          <ac:chgData name="Rushikesh Maheshwari" userId="52dd1d2c9c297d1f" providerId="LiveId" clId="{7D7586E0-FA02-499F-B3E3-83401CABB0EF}" dt="2020-04-20T02:42:28.832" v="3529" actId="21"/>
          <ac:picMkLst>
            <pc:docMk/>
            <pc:sldMk cId="2788386969" sldId="323"/>
            <ac:picMk id="6" creationId="{605F6CE7-9046-47B7-88AC-114273510EED}"/>
          </ac:picMkLst>
        </pc:picChg>
        <pc:picChg chg="add del mod">
          <ac:chgData name="Rushikesh Maheshwari" userId="52dd1d2c9c297d1f" providerId="LiveId" clId="{7D7586E0-FA02-499F-B3E3-83401CABB0EF}" dt="2020-04-20T02:04:45.859" v="2841" actId="478"/>
          <ac:picMkLst>
            <pc:docMk/>
            <pc:sldMk cId="2788386969" sldId="323"/>
            <ac:picMk id="7" creationId="{E3BEBFDA-61A9-4256-AAB8-36F2704C0EC7}"/>
          </ac:picMkLst>
        </pc:picChg>
        <pc:picChg chg="add del mod">
          <ac:chgData name="Rushikesh Maheshwari" userId="52dd1d2c9c297d1f" providerId="LiveId" clId="{7D7586E0-FA02-499F-B3E3-83401CABB0EF}" dt="2020-04-20T02:04:44.251" v="2840" actId="478"/>
          <ac:picMkLst>
            <pc:docMk/>
            <pc:sldMk cId="2788386969" sldId="323"/>
            <ac:picMk id="8" creationId="{D5DBB726-9DD5-4A68-8629-B7B054494C8A}"/>
          </ac:picMkLst>
        </pc:picChg>
        <pc:picChg chg="add del mod">
          <ac:chgData name="Rushikesh Maheshwari" userId="52dd1d2c9c297d1f" providerId="LiveId" clId="{7D7586E0-FA02-499F-B3E3-83401CABB0EF}" dt="2020-04-20T02:10:19.845" v="2855" actId="478"/>
          <ac:picMkLst>
            <pc:docMk/>
            <pc:sldMk cId="2788386969" sldId="323"/>
            <ac:picMk id="10" creationId="{DBB69FC2-F207-4F44-91C0-4B9C3F51A871}"/>
          </ac:picMkLst>
        </pc:picChg>
        <pc:picChg chg="add del mod">
          <ac:chgData name="Rushikesh Maheshwari" userId="52dd1d2c9c297d1f" providerId="LiveId" clId="{7D7586E0-FA02-499F-B3E3-83401CABB0EF}" dt="2020-04-20T02:42:28.832" v="3529" actId="21"/>
          <ac:picMkLst>
            <pc:docMk/>
            <pc:sldMk cId="2788386969" sldId="323"/>
            <ac:picMk id="11" creationId="{AB2769CC-2C1C-45A5-8941-1AD6D4F7CC7F}"/>
          </ac:picMkLst>
        </pc:picChg>
        <pc:picChg chg="add del mod">
          <ac:chgData name="Rushikesh Maheshwari" userId="52dd1d2c9c297d1f" providerId="LiveId" clId="{7D7586E0-FA02-499F-B3E3-83401CABB0EF}" dt="2020-04-20T02:42:28.832" v="3529" actId="21"/>
          <ac:picMkLst>
            <pc:docMk/>
            <pc:sldMk cId="2788386969" sldId="323"/>
            <ac:picMk id="12" creationId="{D8C0DBC0-A735-4D61-902C-EA0D097E2E0A}"/>
          </ac:picMkLst>
        </pc:picChg>
        <pc:picChg chg="add del mod">
          <ac:chgData name="Rushikesh Maheshwari" userId="52dd1d2c9c297d1f" providerId="LiveId" clId="{7D7586E0-FA02-499F-B3E3-83401CABB0EF}" dt="2020-04-20T02:42:28.832" v="3529" actId="21"/>
          <ac:picMkLst>
            <pc:docMk/>
            <pc:sldMk cId="2788386969" sldId="323"/>
            <ac:picMk id="13" creationId="{068ACAF5-F9A5-4008-920C-8FE97897113E}"/>
          </ac:picMkLst>
        </pc:picChg>
        <pc:picChg chg="add del mod">
          <ac:chgData name="Rushikesh Maheshwari" userId="52dd1d2c9c297d1f" providerId="LiveId" clId="{7D7586E0-FA02-499F-B3E3-83401CABB0EF}" dt="2020-04-20T02:42:28.832" v="3529" actId="21"/>
          <ac:picMkLst>
            <pc:docMk/>
            <pc:sldMk cId="2788386969" sldId="323"/>
            <ac:picMk id="14" creationId="{AC082D52-573E-4973-B73F-EC7BB83BCBE5}"/>
          </ac:picMkLst>
        </pc:picChg>
      </pc:sldChg>
      <pc:sldChg chg="addSp delSp modSp add del mod">
        <pc:chgData name="Rushikesh Maheshwari" userId="52dd1d2c9c297d1f" providerId="LiveId" clId="{7D7586E0-FA02-499F-B3E3-83401CABB0EF}" dt="2020-04-29T22:27:26.328" v="4928" actId="2696"/>
        <pc:sldMkLst>
          <pc:docMk/>
          <pc:sldMk cId="3684583371" sldId="324"/>
        </pc:sldMkLst>
        <pc:spChg chg="mod">
          <ac:chgData name="Rushikesh Maheshwari" userId="52dd1d2c9c297d1f" providerId="LiveId" clId="{7D7586E0-FA02-499F-B3E3-83401CABB0EF}" dt="2020-04-20T02:43:33.638" v="3544" actId="14100"/>
          <ac:spMkLst>
            <pc:docMk/>
            <pc:sldMk cId="3684583371" sldId="324"/>
            <ac:spMk id="2" creationId="{7FEB03A7-F076-414F-BDB6-B976C5C79436}"/>
          </ac:spMkLst>
        </pc:spChg>
        <pc:spChg chg="del mod">
          <ac:chgData name="Rushikesh Maheshwari" userId="52dd1d2c9c297d1f" providerId="LiveId" clId="{7D7586E0-FA02-499F-B3E3-83401CABB0EF}" dt="2020-04-20T02:44:49.815" v="3555" actId="478"/>
          <ac:spMkLst>
            <pc:docMk/>
            <pc:sldMk cId="3684583371" sldId="324"/>
            <ac:spMk id="3" creationId="{E09334A9-EF06-4342-9356-2BE12041CB47}"/>
          </ac:spMkLst>
        </pc:spChg>
        <pc:grpChg chg="add del mod">
          <ac:chgData name="Rushikesh Maheshwari" userId="52dd1d2c9c297d1f" providerId="LiveId" clId="{7D7586E0-FA02-499F-B3E3-83401CABB0EF}" dt="2020-04-20T02:49:00.459" v="3572" actId="165"/>
          <ac:grpSpMkLst>
            <pc:docMk/>
            <pc:sldMk cId="3684583371" sldId="324"/>
            <ac:grpSpMk id="10" creationId="{7A0DB5E9-FD44-4780-9E26-66126B29B42E}"/>
          </ac:grpSpMkLst>
        </pc:grpChg>
        <pc:grpChg chg="add mod">
          <ac:chgData name="Rushikesh Maheshwari" userId="52dd1d2c9c297d1f" providerId="LiveId" clId="{7D7586E0-FA02-499F-B3E3-83401CABB0EF}" dt="2020-04-20T02:49:04.739" v="3573" actId="164"/>
          <ac:grpSpMkLst>
            <pc:docMk/>
            <pc:sldMk cId="3684583371" sldId="324"/>
            <ac:grpSpMk id="11" creationId="{3A4DB5E1-6151-404A-B404-4B26665B0210}"/>
          </ac:grpSpMkLst>
        </pc:grpChg>
        <pc:picChg chg="add mod topLvl">
          <ac:chgData name="Rushikesh Maheshwari" userId="52dd1d2c9c297d1f" providerId="LiveId" clId="{7D7586E0-FA02-499F-B3E3-83401CABB0EF}" dt="2020-04-20T02:49:04.739" v="3573" actId="164"/>
          <ac:picMkLst>
            <pc:docMk/>
            <pc:sldMk cId="3684583371" sldId="324"/>
            <ac:picMk id="4" creationId="{381964AA-D64E-4E17-B9E9-7E93D600E7FD}"/>
          </ac:picMkLst>
        </pc:picChg>
        <pc:picChg chg="add mod topLvl">
          <ac:chgData name="Rushikesh Maheshwari" userId="52dd1d2c9c297d1f" providerId="LiveId" clId="{7D7586E0-FA02-499F-B3E3-83401CABB0EF}" dt="2020-04-20T02:49:04.739" v="3573" actId="164"/>
          <ac:picMkLst>
            <pc:docMk/>
            <pc:sldMk cId="3684583371" sldId="324"/>
            <ac:picMk id="5" creationId="{3A97ABD4-83D0-46DF-BAA5-A7B9CEC0ABB9}"/>
          </ac:picMkLst>
        </pc:picChg>
        <pc:picChg chg="add mod topLvl">
          <ac:chgData name="Rushikesh Maheshwari" userId="52dd1d2c9c297d1f" providerId="LiveId" clId="{7D7586E0-FA02-499F-B3E3-83401CABB0EF}" dt="2020-04-20T02:49:04.739" v="3573" actId="164"/>
          <ac:picMkLst>
            <pc:docMk/>
            <pc:sldMk cId="3684583371" sldId="324"/>
            <ac:picMk id="6" creationId="{4B6B79D8-A8B9-4045-B3B9-9A663E4E64A4}"/>
          </ac:picMkLst>
        </pc:picChg>
        <pc:picChg chg="add mod topLvl">
          <ac:chgData name="Rushikesh Maheshwari" userId="52dd1d2c9c297d1f" providerId="LiveId" clId="{7D7586E0-FA02-499F-B3E3-83401CABB0EF}" dt="2020-04-20T02:49:04.739" v="3573" actId="164"/>
          <ac:picMkLst>
            <pc:docMk/>
            <pc:sldMk cId="3684583371" sldId="324"/>
            <ac:picMk id="7" creationId="{D414003A-7692-4E75-9603-C282287ADED2}"/>
          </ac:picMkLst>
        </pc:picChg>
        <pc:picChg chg="add mod topLvl">
          <ac:chgData name="Rushikesh Maheshwari" userId="52dd1d2c9c297d1f" providerId="LiveId" clId="{7D7586E0-FA02-499F-B3E3-83401CABB0EF}" dt="2020-04-20T02:49:04.739" v="3573" actId="164"/>
          <ac:picMkLst>
            <pc:docMk/>
            <pc:sldMk cId="3684583371" sldId="324"/>
            <ac:picMk id="8" creationId="{E542C56D-C679-4B32-AF13-9556922F6709}"/>
          </ac:picMkLst>
        </pc:picChg>
        <pc:picChg chg="add mod topLvl">
          <ac:chgData name="Rushikesh Maheshwari" userId="52dd1d2c9c297d1f" providerId="LiveId" clId="{7D7586E0-FA02-499F-B3E3-83401CABB0EF}" dt="2020-04-20T02:49:04.739" v="3573" actId="164"/>
          <ac:picMkLst>
            <pc:docMk/>
            <pc:sldMk cId="3684583371" sldId="324"/>
            <ac:picMk id="9" creationId="{E0894846-5C6F-46C5-9D35-B66C107D44CD}"/>
          </ac:picMkLst>
        </pc:picChg>
      </pc:sldChg>
      <pc:sldChg chg="addSp delSp modSp add mod">
        <pc:chgData name="Rushikesh Maheshwari" userId="52dd1d2c9c297d1f" providerId="LiveId" clId="{7D7586E0-FA02-499F-B3E3-83401CABB0EF}" dt="2020-04-30T01:18:34.986" v="5021" actId="571"/>
        <pc:sldMkLst>
          <pc:docMk/>
          <pc:sldMk cId="3935393938" sldId="325"/>
        </pc:sldMkLst>
        <pc:spChg chg="mod">
          <ac:chgData name="Rushikesh Maheshwari" userId="52dd1d2c9c297d1f" providerId="LiveId" clId="{7D7586E0-FA02-499F-B3E3-83401CABB0EF}" dt="2020-04-20T02:41:39.703" v="3528" actId="20577"/>
          <ac:spMkLst>
            <pc:docMk/>
            <pc:sldMk cId="3935393938" sldId="325"/>
            <ac:spMk id="2" creationId="{4EB33FEE-1DF5-4472-B35A-94B935A61A64}"/>
          </ac:spMkLst>
        </pc:spChg>
        <pc:spChg chg="del">
          <ac:chgData name="Rushikesh Maheshwari" userId="52dd1d2c9c297d1f" providerId="LiveId" clId="{7D7586E0-FA02-499F-B3E3-83401CABB0EF}" dt="2020-04-20T02:38:46.067" v="3521"/>
          <ac:spMkLst>
            <pc:docMk/>
            <pc:sldMk cId="3935393938" sldId="325"/>
            <ac:spMk id="3" creationId="{AF5F7502-D472-46E6-8C8E-769BC1010E21}"/>
          </ac:spMkLst>
        </pc:spChg>
        <pc:spChg chg="add mod">
          <ac:chgData name="Rushikesh Maheshwari" userId="52dd1d2c9c297d1f" providerId="LiveId" clId="{7D7586E0-FA02-499F-B3E3-83401CABB0EF}" dt="2020-04-20T03:31:42.924" v="4032" actId="1076"/>
          <ac:spMkLst>
            <pc:docMk/>
            <pc:sldMk cId="3935393938" sldId="325"/>
            <ac:spMk id="6" creationId="{FE2D852F-8E73-46A7-9F15-BE2C9F87C715}"/>
          </ac:spMkLst>
        </pc:spChg>
        <pc:spChg chg="add mod">
          <ac:chgData name="Rushikesh Maheshwari" userId="52dd1d2c9c297d1f" providerId="LiveId" clId="{7D7586E0-FA02-499F-B3E3-83401CABB0EF}" dt="2020-04-20T03:31:55.821" v="4033" actId="1076"/>
          <ac:spMkLst>
            <pc:docMk/>
            <pc:sldMk cId="3935393938" sldId="325"/>
            <ac:spMk id="7" creationId="{2375668D-8D28-4074-A2AF-05D373B36468}"/>
          </ac:spMkLst>
        </pc:spChg>
        <pc:spChg chg="add del mod">
          <ac:chgData name="Rushikesh Maheshwari" userId="52dd1d2c9c297d1f" providerId="LiveId" clId="{7D7586E0-FA02-499F-B3E3-83401CABB0EF}" dt="2020-04-21T22:19:12.538" v="4666" actId="478"/>
          <ac:spMkLst>
            <pc:docMk/>
            <pc:sldMk cId="3935393938" sldId="325"/>
            <ac:spMk id="12" creationId="{413C4AE6-6F69-400D-B88E-8EC8571FF177}"/>
          </ac:spMkLst>
        </pc:spChg>
        <pc:spChg chg="add del mod ord">
          <ac:chgData name="Rushikesh Maheshwari" userId="52dd1d2c9c297d1f" providerId="LiveId" clId="{7D7586E0-FA02-499F-B3E3-83401CABB0EF}" dt="2020-04-21T22:19:50.894" v="4680" actId="478"/>
          <ac:spMkLst>
            <pc:docMk/>
            <pc:sldMk cId="3935393938" sldId="325"/>
            <ac:spMk id="13" creationId="{BD8DD42B-E737-447D-8179-ED900184AA02}"/>
          </ac:spMkLst>
        </pc:spChg>
        <pc:spChg chg="add del mod">
          <ac:chgData name="Rushikesh Maheshwari" userId="52dd1d2c9c297d1f" providerId="LiveId" clId="{7D7586E0-FA02-499F-B3E3-83401CABB0EF}" dt="2020-04-21T22:19:50.894" v="4680" actId="478"/>
          <ac:spMkLst>
            <pc:docMk/>
            <pc:sldMk cId="3935393938" sldId="325"/>
            <ac:spMk id="14" creationId="{1EA60C97-4CD0-4439-B8CA-E97B2FA16A37}"/>
          </ac:spMkLst>
        </pc:spChg>
        <pc:picChg chg="add mod">
          <ac:chgData name="Rushikesh Maheshwari" userId="52dd1d2c9c297d1f" providerId="LiveId" clId="{7D7586E0-FA02-499F-B3E3-83401CABB0EF}" dt="2020-04-30T01:18:33.994" v="5020" actId="1076"/>
          <ac:picMkLst>
            <pc:docMk/>
            <pc:sldMk cId="3935393938" sldId="325"/>
            <ac:picMk id="4" creationId="{6F079709-86E1-4745-BFAC-EBF11D08C908}"/>
          </ac:picMkLst>
        </pc:picChg>
        <pc:picChg chg="add mod">
          <ac:chgData name="Rushikesh Maheshwari" userId="52dd1d2c9c297d1f" providerId="LiveId" clId="{7D7586E0-FA02-499F-B3E3-83401CABB0EF}" dt="2020-04-21T22:19:46.448" v="4678" actId="1076"/>
          <ac:picMkLst>
            <pc:docMk/>
            <pc:sldMk cId="3935393938" sldId="325"/>
            <ac:picMk id="5" creationId="{594E2953-3457-40A5-ACD6-1B4B38D97AB6}"/>
          </ac:picMkLst>
        </pc:picChg>
        <pc:picChg chg="add mod modCrop">
          <ac:chgData name="Rushikesh Maheshwari" userId="52dd1d2c9c297d1f" providerId="LiveId" clId="{7D7586E0-FA02-499F-B3E3-83401CABB0EF}" dt="2020-04-20T03:32:04.343" v="4034" actId="1076"/>
          <ac:picMkLst>
            <pc:docMk/>
            <pc:sldMk cId="3935393938" sldId="325"/>
            <ac:picMk id="8" creationId="{7EBA2A4F-318B-42B7-AD86-404477D69A5F}"/>
          </ac:picMkLst>
        </pc:picChg>
        <pc:picChg chg="add mod">
          <ac:chgData name="Rushikesh Maheshwari" userId="52dd1d2c9c297d1f" providerId="LiveId" clId="{7D7586E0-FA02-499F-B3E3-83401CABB0EF}" dt="2020-04-20T03:31:35.209" v="4031" actId="1076"/>
          <ac:picMkLst>
            <pc:docMk/>
            <pc:sldMk cId="3935393938" sldId="325"/>
            <ac:picMk id="9" creationId="{AFFB2423-9940-475D-9175-9904F79E85E6}"/>
          </ac:picMkLst>
        </pc:picChg>
        <pc:picChg chg="add mod">
          <ac:chgData name="Rushikesh Maheshwari" userId="52dd1d2c9c297d1f" providerId="LiveId" clId="{7D7586E0-FA02-499F-B3E3-83401CABB0EF}" dt="2020-04-30T01:18:34.986" v="5021" actId="571"/>
          <ac:picMkLst>
            <pc:docMk/>
            <pc:sldMk cId="3935393938" sldId="325"/>
            <ac:picMk id="10" creationId="{0A300E8A-8C8A-4286-BE16-102160571531}"/>
          </ac:picMkLst>
        </pc:picChg>
        <pc:picChg chg="add del mod">
          <ac:chgData name="Rushikesh Maheshwari" userId="52dd1d2c9c297d1f" providerId="LiveId" clId="{7D7586E0-FA02-499F-B3E3-83401CABB0EF}" dt="2020-04-21T22:15:00.112" v="4655" actId="478"/>
          <ac:picMkLst>
            <pc:docMk/>
            <pc:sldMk cId="3935393938" sldId="325"/>
            <ac:picMk id="10" creationId="{F85E9111-6260-4154-83C0-4C1D900F782A}"/>
          </ac:picMkLst>
        </pc:picChg>
        <pc:picChg chg="add mod">
          <ac:chgData name="Rushikesh Maheshwari" userId="52dd1d2c9c297d1f" providerId="LiveId" clId="{7D7586E0-FA02-499F-B3E3-83401CABB0EF}" dt="2020-04-30T01:18:34.986" v="5021" actId="571"/>
          <ac:picMkLst>
            <pc:docMk/>
            <pc:sldMk cId="3935393938" sldId="325"/>
            <ac:picMk id="11" creationId="{2ABB87D4-8578-4254-8248-160BFE46DB78}"/>
          </ac:picMkLst>
        </pc:picChg>
        <pc:picChg chg="add del mod">
          <ac:chgData name="Rushikesh Maheshwari" userId="52dd1d2c9c297d1f" providerId="LiveId" clId="{7D7586E0-FA02-499F-B3E3-83401CABB0EF}" dt="2020-04-21T22:16:49.336" v="4662" actId="478"/>
          <ac:picMkLst>
            <pc:docMk/>
            <pc:sldMk cId="3935393938" sldId="325"/>
            <ac:picMk id="11" creationId="{A94730A6-97BE-4832-A51C-CB6A6EF0E37A}"/>
          </ac:picMkLst>
        </pc:picChg>
      </pc:sldChg>
      <pc:sldChg chg="addSp delSp modSp add mod">
        <pc:chgData name="Rushikesh Maheshwari" userId="52dd1d2c9c297d1f" providerId="LiveId" clId="{7D7586E0-FA02-499F-B3E3-83401CABB0EF}" dt="2020-04-29T22:24:49.271" v="4900" actId="20577"/>
        <pc:sldMkLst>
          <pc:docMk/>
          <pc:sldMk cId="2417648082" sldId="326"/>
        </pc:sldMkLst>
        <pc:spChg chg="del mod">
          <ac:chgData name="Rushikesh Maheshwari" userId="52dd1d2c9c297d1f" providerId="LiveId" clId="{7D7586E0-FA02-499F-B3E3-83401CABB0EF}" dt="2020-04-22T00:06:04.271" v="4862" actId="478"/>
          <ac:spMkLst>
            <pc:docMk/>
            <pc:sldMk cId="2417648082" sldId="326"/>
            <ac:spMk id="3" creationId="{43F5DA2D-325A-4AF1-A9E0-3F827644E3BE}"/>
          </ac:spMkLst>
        </pc:spChg>
        <pc:spChg chg="add mod">
          <ac:chgData name="Rushikesh Maheshwari" userId="52dd1d2c9c297d1f" providerId="LiveId" clId="{7D7586E0-FA02-499F-B3E3-83401CABB0EF}" dt="2020-04-22T00:06:21.448" v="4865" actId="14100"/>
          <ac:spMkLst>
            <pc:docMk/>
            <pc:sldMk cId="2417648082" sldId="326"/>
            <ac:spMk id="4" creationId="{CA9077F8-2D46-4B40-972A-83688CF5D069}"/>
          </ac:spMkLst>
        </pc:spChg>
        <pc:spChg chg="add">
          <ac:chgData name="Rushikesh Maheshwari" userId="52dd1d2c9c297d1f" providerId="LiveId" clId="{7D7586E0-FA02-499F-B3E3-83401CABB0EF}" dt="2020-04-22T00:05:42.453" v="4858"/>
          <ac:spMkLst>
            <pc:docMk/>
            <pc:sldMk cId="2417648082" sldId="326"/>
            <ac:spMk id="7" creationId="{D22DA5DE-0461-4083-B6E4-9D1CB15E681A}"/>
          </ac:spMkLst>
        </pc:spChg>
        <pc:spChg chg="add">
          <ac:chgData name="Rushikesh Maheshwari" userId="52dd1d2c9c297d1f" providerId="LiveId" clId="{7D7586E0-FA02-499F-B3E3-83401CABB0EF}" dt="2020-04-22T00:05:42.453" v="4858"/>
          <ac:spMkLst>
            <pc:docMk/>
            <pc:sldMk cId="2417648082" sldId="326"/>
            <ac:spMk id="8" creationId="{0C4467E6-FD5B-4D1B-BBA9-F90AD6D7E19E}"/>
          </ac:spMkLst>
        </pc:spChg>
        <pc:spChg chg="add">
          <ac:chgData name="Rushikesh Maheshwari" userId="52dd1d2c9c297d1f" providerId="LiveId" clId="{7D7586E0-FA02-499F-B3E3-83401CABB0EF}" dt="2020-04-22T00:05:42.453" v="4858"/>
          <ac:spMkLst>
            <pc:docMk/>
            <pc:sldMk cId="2417648082" sldId="326"/>
            <ac:spMk id="13" creationId="{C59398C2-AD09-47D0-B5EB-F716779ACA5E}"/>
          </ac:spMkLst>
        </pc:spChg>
        <pc:grpChg chg="add">
          <ac:chgData name="Rushikesh Maheshwari" userId="52dd1d2c9c297d1f" providerId="LiveId" clId="{7D7586E0-FA02-499F-B3E3-83401CABB0EF}" dt="2020-04-22T00:05:42.453" v="4858"/>
          <ac:grpSpMkLst>
            <pc:docMk/>
            <pc:sldMk cId="2417648082" sldId="326"/>
            <ac:grpSpMk id="9" creationId="{A258A5A9-EC3D-4536-9279-AB7BE5B78D6A}"/>
          </ac:grpSpMkLst>
        </pc:grpChg>
        <pc:grpChg chg="add">
          <ac:chgData name="Rushikesh Maheshwari" userId="52dd1d2c9c297d1f" providerId="LiveId" clId="{7D7586E0-FA02-499F-B3E3-83401CABB0EF}" dt="2020-04-22T00:05:42.453" v="4858"/>
          <ac:grpSpMkLst>
            <pc:docMk/>
            <pc:sldMk cId="2417648082" sldId="326"/>
            <ac:grpSpMk id="14" creationId="{E15117CB-174C-441C-9AAB-AEC9DB6F69AE}"/>
          </ac:grpSpMkLst>
        </pc:grpChg>
        <pc:graphicFrameChg chg="add ord">
          <ac:chgData name="Rushikesh Maheshwari" userId="52dd1d2c9c297d1f" providerId="LiveId" clId="{7D7586E0-FA02-499F-B3E3-83401CABB0EF}" dt="2020-04-22T00:06:15.420" v="4864" actId="167"/>
          <ac:graphicFrameMkLst>
            <pc:docMk/>
            <pc:sldMk cId="2417648082" sldId="326"/>
            <ac:graphicFrameMk id="5" creationId="{53FD760F-D04C-4A19-835A-FD61ECBC4FB8}"/>
          </ac:graphicFrameMkLst>
        </pc:graphicFrameChg>
        <pc:graphicFrameChg chg="add mod ord">
          <ac:chgData name="Rushikesh Maheshwari" userId="52dd1d2c9c297d1f" providerId="LiveId" clId="{7D7586E0-FA02-499F-B3E3-83401CABB0EF}" dt="2020-04-29T22:24:49.271" v="4900" actId="20577"/>
          <ac:graphicFrameMkLst>
            <pc:docMk/>
            <pc:sldMk cId="2417648082" sldId="326"/>
            <ac:graphicFrameMk id="6" creationId="{75A8ABAC-EC5A-4908-8D98-B550CAAA0697}"/>
          </ac:graphicFrameMkLst>
        </pc:graphicFrameChg>
      </pc:sldChg>
      <pc:sldChg chg="addSp modSp add mod">
        <pc:chgData name="Rushikesh Maheshwari" userId="52dd1d2c9c297d1f" providerId="LiveId" clId="{7D7586E0-FA02-499F-B3E3-83401CABB0EF}" dt="2020-04-30T00:53:57.252" v="5018" actId="20577"/>
        <pc:sldMkLst>
          <pc:docMk/>
          <pc:sldMk cId="4044630686" sldId="327"/>
        </pc:sldMkLst>
        <pc:spChg chg="add">
          <ac:chgData name="Rushikesh Maheshwari" userId="52dd1d2c9c297d1f" providerId="LiveId" clId="{7D7586E0-FA02-499F-B3E3-83401CABB0EF}" dt="2020-04-30T00:49:16.306" v="4951"/>
          <ac:spMkLst>
            <pc:docMk/>
            <pc:sldMk cId="4044630686" sldId="327"/>
            <ac:spMk id="3" creationId="{8D99E8BD-0389-4627-9218-47713EA3AF8C}"/>
          </ac:spMkLst>
        </pc:spChg>
        <pc:spChg chg="add">
          <ac:chgData name="Rushikesh Maheshwari" userId="52dd1d2c9c297d1f" providerId="LiveId" clId="{7D7586E0-FA02-499F-B3E3-83401CABB0EF}" dt="2020-04-30T00:49:19.368" v="4952"/>
          <ac:spMkLst>
            <pc:docMk/>
            <pc:sldMk cId="4044630686" sldId="327"/>
            <ac:spMk id="4" creationId="{42E5AC13-18E1-411C-91AB-C6C87BB16B79}"/>
          </ac:spMkLst>
        </pc:spChg>
        <pc:spChg chg="mod">
          <ac:chgData name="Rushikesh Maheshwari" userId="52dd1d2c9c297d1f" providerId="LiveId" clId="{7D7586E0-FA02-499F-B3E3-83401CABB0EF}" dt="2020-04-22T00:32:48.661" v="4892" actId="1076"/>
          <ac:spMkLst>
            <pc:docMk/>
            <pc:sldMk cId="4044630686" sldId="327"/>
            <ac:spMk id="6" creationId="{ED2EF78A-55BC-4A91-9B84-7B42652B6092}"/>
          </ac:spMkLst>
        </pc:spChg>
        <pc:spChg chg="mod">
          <ac:chgData name="Rushikesh Maheshwari" userId="52dd1d2c9c297d1f" providerId="LiveId" clId="{7D7586E0-FA02-499F-B3E3-83401CABB0EF}" dt="2020-04-22T00:18:01.008" v="4883" actId="20577"/>
          <ac:spMkLst>
            <pc:docMk/>
            <pc:sldMk cId="4044630686" sldId="327"/>
            <ac:spMk id="7" creationId="{93AF89D3-192B-474E-A59A-0CBC3DD65936}"/>
          </ac:spMkLst>
        </pc:spChg>
        <pc:spChg chg="mod">
          <ac:chgData name="Rushikesh Maheshwari" userId="52dd1d2c9c297d1f" providerId="LiveId" clId="{7D7586E0-FA02-499F-B3E3-83401CABB0EF}" dt="2020-04-22T00:18:05.359" v="4884"/>
          <ac:spMkLst>
            <pc:docMk/>
            <pc:sldMk cId="4044630686" sldId="327"/>
            <ac:spMk id="9" creationId="{128376F0-5E80-42AB-A916-4F50EA642549}"/>
          </ac:spMkLst>
        </pc:spChg>
        <pc:spChg chg="mod">
          <ac:chgData name="Rushikesh Maheshwari" userId="52dd1d2c9c297d1f" providerId="LiveId" clId="{7D7586E0-FA02-499F-B3E3-83401CABB0EF}" dt="2020-04-22T00:32:52.806" v="4893" actId="1076"/>
          <ac:spMkLst>
            <pc:docMk/>
            <pc:sldMk cId="4044630686" sldId="327"/>
            <ac:spMk id="12" creationId="{46C6D832-2068-43A4-9801-675EB6F57573}"/>
          </ac:spMkLst>
        </pc:spChg>
        <pc:spChg chg="mod">
          <ac:chgData name="Rushikesh Maheshwari" userId="52dd1d2c9c297d1f" providerId="LiveId" clId="{7D7586E0-FA02-499F-B3E3-83401CABB0EF}" dt="2020-04-22T00:18:32.939" v="4888" actId="1076"/>
          <ac:spMkLst>
            <pc:docMk/>
            <pc:sldMk cId="4044630686" sldId="327"/>
            <ac:spMk id="13" creationId="{824EE428-88CE-4D28-B707-5635AB5AED2F}"/>
          </ac:spMkLst>
        </pc:spChg>
        <pc:spChg chg="mod">
          <ac:chgData name="Rushikesh Maheshwari" userId="52dd1d2c9c297d1f" providerId="LiveId" clId="{7D7586E0-FA02-499F-B3E3-83401CABB0EF}" dt="2020-04-30T00:53:57.252" v="5018" actId="20577"/>
          <ac:spMkLst>
            <pc:docMk/>
            <pc:sldMk cId="4044630686" sldId="327"/>
            <ac:spMk id="16" creationId="{2E36E764-412E-4F76-9602-FDAA171CA63B}"/>
          </ac:spMkLst>
        </pc:spChg>
        <pc:spChg chg="mod">
          <ac:chgData name="Rushikesh Maheshwari" userId="52dd1d2c9c297d1f" providerId="LiveId" clId="{7D7586E0-FA02-499F-B3E3-83401CABB0EF}" dt="2020-04-22T00:18:41.630" v="4890" actId="1076"/>
          <ac:spMkLst>
            <pc:docMk/>
            <pc:sldMk cId="4044630686" sldId="327"/>
            <ac:spMk id="18" creationId="{F07E3498-CF72-472F-9CE0-12800129F0ED}"/>
          </ac:spMkLst>
        </pc:spChg>
        <pc:spChg chg="mod">
          <ac:chgData name="Rushikesh Maheshwari" userId="52dd1d2c9c297d1f" providerId="LiveId" clId="{7D7586E0-FA02-499F-B3E3-83401CABB0EF}" dt="2020-04-22T00:32:42.508" v="4891" actId="1076"/>
          <ac:spMkLst>
            <pc:docMk/>
            <pc:sldMk cId="4044630686" sldId="327"/>
            <ac:spMk id="21" creationId="{BF8158AB-F1AE-4A0E-9043-711FD2DFA757}"/>
          </ac:spMkLst>
        </pc:spChg>
      </pc:sldChg>
      <pc:sldChg chg="addSp delSp modSp new mod">
        <pc:chgData name="Rushikesh Maheshwari" userId="52dd1d2c9c297d1f" providerId="LiveId" clId="{7D7586E0-FA02-499F-B3E3-83401CABB0EF}" dt="2020-05-05T05:05:26.133" v="5036" actId="20577"/>
        <pc:sldMkLst>
          <pc:docMk/>
          <pc:sldMk cId="2961633874" sldId="328"/>
        </pc:sldMkLst>
        <pc:spChg chg="mod">
          <ac:chgData name="Rushikesh Maheshwari" userId="52dd1d2c9c297d1f" providerId="LiveId" clId="{7D7586E0-FA02-499F-B3E3-83401CABB0EF}" dt="2020-05-05T05:05:26.133" v="5036" actId="20577"/>
          <ac:spMkLst>
            <pc:docMk/>
            <pc:sldMk cId="2961633874" sldId="328"/>
            <ac:spMk id="2" creationId="{6FC4271B-0F0A-49CE-8CFF-77E02B322117}"/>
          </ac:spMkLst>
        </pc:spChg>
        <pc:spChg chg="del">
          <ac:chgData name="Rushikesh Maheshwari" userId="52dd1d2c9c297d1f" providerId="LiveId" clId="{7D7586E0-FA02-499F-B3E3-83401CABB0EF}" dt="2020-05-05T05:01:08.933" v="5023"/>
          <ac:spMkLst>
            <pc:docMk/>
            <pc:sldMk cId="2961633874" sldId="328"/>
            <ac:spMk id="3" creationId="{3DB9A34E-DD86-46E9-B8A8-074C1E20743C}"/>
          </ac:spMkLst>
        </pc:spChg>
        <pc:picChg chg="add mod">
          <ac:chgData name="Rushikesh Maheshwari" userId="52dd1d2c9c297d1f" providerId="LiveId" clId="{7D7586E0-FA02-499F-B3E3-83401CABB0EF}" dt="2020-05-05T05:01:13.832" v="5025" actId="1076"/>
          <ac:picMkLst>
            <pc:docMk/>
            <pc:sldMk cId="2961633874" sldId="328"/>
            <ac:picMk id="3074" creationId="{1BC39838-DB8C-426E-B936-75C005D5A7B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C8B32-8A86-4EAA-BCAE-6B1602C16B44}" type="doc">
      <dgm:prSet loTypeId="urn:microsoft.com/office/officeart/2005/8/layout/process1" loCatId="process" qsTypeId="urn:microsoft.com/office/officeart/2005/8/quickstyle/simple1" qsCatId="simple" csTypeId="urn:microsoft.com/office/officeart/2005/8/colors/accent1_2" csCatId="accent1" phldr="1"/>
      <dgm:spPr/>
    </dgm:pt>
    <dgm:pt modelId="{444AF8AE-A46A-4A7D-B808-49AFE9CC9D82}" type="pres">
      <dgm:prSet presAssocID="{8FEC8B32-8A86-4EAA-BCAE-6B1602C16B44}" presName="Name0" presStyleCnt="0">
        <dgm:presLayoutVars>
          <dgm:dir/>
          <dgm:resizeHandles val="exact"/>
        </dgm:presLayoutVars>
      </dgm:prSet>
      <dgm:spPr/>
    </dgm:pt>
  </dgm:ptLst>
  <dgm:cxnLst>
    <dgm:cxn modelId="{A0CE3A3E-93CD-4CE8-ADAE-EDCDB878EFBC}" type="presOf" srcId="{8FEC8B32-8A86-4EAA-BCAE-6B1602C16B44}" destId="{444AF8AE-A46A-4A7D-B808-49AFE9CC9D82}"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C8B32-8A86-4EAA-BCAE-6B1602C16B44}" type="doc">
      <dgm:prSet loTypeId="urn:microsoft.com/office/officeart/2005/8/layout/process1" loCatId="process" qsTypeId="urn:microsoft.com/office/officeart/2005/8/quickstyle/simple1" qsCatId="simple" csTypeId="urn:microsoft.com/office/officeart/2005/8/colors/accent1_2" csCatId="accent1" phldr="1"/>
      <dgm:spPr/>
    </dgm:pt>
    <dgm:pt modelId="{BD96A422-4AE3-4211-BA29-8F368414B4DB}">
      <dgm:prSet phldrT="[Text]"/>
      <dgm:spPr/>
      <dgm:t>
        <a:bodyPr/>
        <a:lstStyle/>
        <a:p>
          <a:r>
            <a:rPr lang="en-US" dirty="0"/>
            <a:t>Attributes</a:t>
          </a:r>
        </a:p>
      </dgm:t>
    </dgm:pt>
    <dgm:pt modelId="{78B1EFD6-8765-4825-9DAB-3BDB1F97D4BF}" type="parTrans" cxnId="{DC8BD725-D6BE-492A-82F3-D28BB3EF4ED6}">
      <dgm:prSet/>
      <dgm:spPr/>
      <dgm:t>
        <a:bodyPr/>
        <a:lstStyle/>
        <a:p>
          <a:endParaRPr lang="en-US"/>
        </a:p>
      </dgm:t>
    </dgm:pt>
    <dgm:pt modelId="{3049C76A-77AF-4948-90F2-6C1D06B023B8}" type="sibTrans" cxnId="{DC8BD725-D6BE-492A-82F3-D28BB3EF4ED6}">
      <dgm:prSet/>
      <dgm:spPr/>
      <dgm:t>
        <a:bodyPr/>
        <a:lstStyle/>
        <a:p>
          <a:r>
            <a:rPr lang="en-US" b="1" dirty="0">
              <a:solidFill>
                <a:srgbClr val="FF0000"/>
              </a:solidFill>
            </a:rPr>
            <a:t>GLM</a:t>
          </a:r>
        </a:p>
      </dgm:t>
    </dgm:pt>
    <dgm:pt modelId="{F79B5BE4-DAF8-4732-8BBE-3748881938BF}">
      <dgm:prSet phldrT="[Text]"/>
      <dgm:spPr/>
      <dgm:t>
        <a:bodyPr/>
        <a:lstStyle/>
        <a:p>
          <a:r>
            <a:rPr lang="en-US" dirty="0"/>
            <a:t>Decile score</a:t>
          </a:r>
        </a:p>
      </dgm:t>
    </dgm:pt>
    <dgm:pt modelId="{678652A1-DAAE-48FE-BE1C-F1ADB921E19F}" type="parTrans" cxnId="{5D5BECB3-B148-431D-879E-821876153E82}">
      <dgm:prSet/>
      <dgm:spPr/>
      <dgm:t>
        <a:bodyPr/>
        <a:lstStyle/>
        <a:p>
          <a:endParaRPr lang="en-US"/>
        </a:p>
      </dgm:t>
    </dgm:pt>
    <dgm:pt modelId="{BB67839D-D504-40AC-A650-BAF8B5D853E8}" type="sibTrans" cxnId="{5D5BECB3-B148-431D-879E-821876153E82}">
      <dgm:prSet/>
      <dgm:spPr/>
      <dgm:t>
        <a:bodyPr/>
        <a:lstStyle/>
        <a:p>
          <a:r>
            <a:rPr lang="en-US" b="1" dirty="0">
              <a:solidFill>
                <a:srgbClr val="FF0000"/>
              </a:solidFill>
            </a:rPr>
            <a:t>CLF</a:t>
          </a:r>
        </a:p>
      </dgm:t>
    </dgm:pt>
    <dgm:pt modelId="{1637CC39-FAC9-4BD2-A602-990EDE750ACC}">
      <dgm:prSet phldrT="[Text]"/>
      <dgm:spPr/>
      <dgm:t>
        <a:bodyPr/>
        <a:lstStyle/>
        <a:p>
          <a:r>
            <a:rPr lang="en-US" dirty="0"/>
            <a:t>Recidivism</a:t>
          </a:r>
        </a:p>
      </dgm:t>
    </dgm:pt>
    <dgm:pt modelId="{AC4C20C3-2C3D-47E7-941C-46C6B0951C32}" type="parTrans" cxnId="{719A1770-F20D-41B0-AB9F-1F8D78904574}">
      <dgm:prSet/>
      <dgm:spPr/>
      <dgm:t>
        <a:bodyPr/>
        <a:lstStyle/>
        <a:p>
          <a:endParaRPr lang="en-US"/>
        </a:p>
      </dgm:t>
    </dgm:pt>
    <dgm:pt modelId="{9931E442-A8E9-4F34-B271-72F01FA540FE}" type="sibTrans" cxnId="{719A1770-F20D-41B0-AB9F-1F8D78904574}">
      <dgm:prSet/>
      <dgm:spPr/>
      <dgm:t>
        <a:bodyPr/>
        <a:lstStyle/>
        <a:p>
          <a:endParaRPr lang="en-US"/>
        </a:p>
      </dgm:t>
    </dgm:pt>
    <dgm:pt modelId="{444AF8AE-A46A-4A7D-B808-49AFE9CC9D82}" type="pres">
      <dgm:prSet presAssocID="{8FEC8B32-8A86-4EAA-BCAE-6B1602C16B44}" presName="Name0" presStyleCnt="0">
        <dgm:presLayoutVars>
          <dgm:dir/>
          <dgm:resizeHandles val="exact"/>
        </dgm:presLayoutVars>
      </dgm:prSet>
      <dgm:spPr/>
    </dgm:pt>
    <dgm:pt modelId="{08904FD8-C04C-4247-8FFD-A9B91B5F96F2}" type="pres">
      <dgm:prSet presAssocID="{BD96A422-4AE3-4211-BA29-8F368414B4DB}" presName="node" presStyleLbl="node1" presStyleIdx="0" presStyleCnt="3">
        <dgm:presLayoutVars>
          <dgm:bulletEnabled val="1"/>
        </dgm:presLayoutVars>
      </dgm:prSet>
      <dgm:spPr/>
    </dgm:pt>
    <dgm:pt modelId="{F92B863D-AFD2-40FE-827D-ECAD564377A2}" type="pres">
      <dgm:prSet presAssocID="{3049C76A-77AF-4948-90F2-6C1D06B023B8}" presName="sibTrans" presStyleLbl="sibTrans2D1" presStyleIdx="0" presStyleCnt="2" custScaleX="178489"/>
      <dgm:spPr/>
    </dgm:pt>
    <dgm:pt modelId="{BBBB1448-8506-4B76-997B-224AD518545A}" type="pres">
      <dgm:prSet presAssocID="{3049C76A-77AF-4948-90F2-6C1D06B023B8}" presName="connectorText" presStyleLbl="sibTrans2D1" presStyleIdx="0" presStyleCnt="2"/>
      <dgm:spPr/>
    </dgm:pt>
    <dgm:pt modelId="{235E8C14-D053-493B-AC84-3985441C3364}" type="pres">
      <dgm:prSet presAssocID="{F79B5BE4-DAF8-4732-8BBE-3748881938BF}" presName="node" presStyleLbl="node1" presStyleIdx="1" presStyleCnt="3">
        <dgm:presLayoutVars>
          <dgm:bulletEnabled val="1"/>
        </dgm:presLayoutVars>
      </dgm:prSet>
      <dgm:spPr/>
    </dgm:pt>
    <dgm:pt modelId="{B3CA3399-02EF-41AA-8384-937351A8D6AB}" type="pres">
      <dgm:prSet presAssocID="{BB67839D-D504-40AC-A650-BAF8B5D853E8}" presName="sibTrans" presStyleLbl="sibTrans2D1" presStyleIdx="1" presStyleCnt="2" custScaleX="170991"/>
      <dgm:spPr/>
    </dgm:pt>
    <dgm:pt modelId="{157524A9-5E0B-4D14-AEAF-7B189236ADC9}" type="pres">
      <dgm:prSet presAssocID="{BB67839D-D504-40AC-A650-BAF8B5D853E8}" presName="connectorText" presStyleLbl="sibTrans2D1" presStyleIdx="1" presStyleCnt="2"/>
      <dgm:spPr/>
    </dgm:pt>
    <dgm:pt modelId="{8EAE653E-73A7-49AA-8EA0-D5F2D3FDF78E}" type="pres">
      <dgm:prSet presAssocID="{1637CC39-FAC9-4BD2-A602-990EDE750ACC}" presName="node" presStyleLbl="node1" presStyleIdx="2" presStyleCnt="3">
        <dgm:presLayoutVars>
          <dgm:bulletEnabled val="1"/>
        </dgm:presLayoutVars>
      </dgm:prSet>
      <dgm:spPr/>
    </dgm:pt>
  </dgm:ptLst>
  <dgm:cxnLst>
    <dgm:cxn modelId="{DC8BD725-D6BE-492A-82F3-D28BB3EF4ED6}" srcId="{8FEC8B32-8A86-4EAA-BCAE-6B1602C16B44}" destId="{BD96A422-4AE3-4211-BA29-8F368414B4DB}" srcOrd="0" destOrd="0" parTransId="{78B1EFD6-8765-4825-9DAB-3BDB1F97D4BF}" sibTransId="{3049C76A-77AF-4948-90F2-6C1D06B023B8}"/>
    <dgm:cxn modelId="{A0CE3A3E-93CD-4CE8-ADAE-EDCDB878EFBC}" type="presOf" srcId="{8FEC8B32-8A86-4EAA-BCAE-6B1602C16B44}" destId="{444AF8AE-A46A-4A7D-B808-49AFE9CC9D82}" srcOrd="0" destOrd="0" presId="urn:microsoft.com/office/officeart/2005/8/layout/process1"/>
    <dgm:cxn modelId="{C7BF5662-4082-473B-9B6A-41927B1D3421}" type="presOf" srcId="{F79B5BE4-DAF8-4732-8BBE-3748881938BF}" destId="{235E8C14-D053-493B-AC84-3985441C3364}" srcOrd="0" destOrd="0" presId="urn:microsoft.com/office/officeart/2005/8/layout/process1"/>
    <dgm:cxn modelId="{6110C245-6130-481C-9867-69A8202EC8D3}" type="presOf" srcId="{1637CC39-FAC9-4BD2-A602-990EDE750ACC}" destId="{8EAE653E-73A7-49AA-8EA0-D5F2D3FDF78E}" srcOrd="0" destOrd="0" presId="urn:microsoft.com/office/officeart/2005/8/layout/process1"/>
    <dgm:cxn modelId="{719A1770-F20D-41B0-AB9F-1F8D78904574}" srcId="{8FEC8B32-8A86-4EAA-BCAE-6B1602C16B44}" destId="{1637CC39-FAC9-4BD2-A602-990EDE750ACC}" srcOrd="2" destOrd="0" parTransId="{AC4C20C3-2C3D-47E7-941C-46C6B0951C32}" sibTransId="{9931E442-A8E9-4F34-B271-72F01FA540FE}"/>
    <dgm:cxn modelId="{80DF9955-6CB7-4AE6-8F8C-E9A44F046522}" type="presOf" srcId="{BB67839D-D504-40AC-A650-BAF8B5D853E8}" destId="{B3CA3399-02EF-41AA-8384-937351A8D6AB}" srcOrd="0" destOrd="0" presId="urn:microsoft.com/office/officeart/2005/8/layout/process1"/>
    <dgm:cxn modelId="{9BA94F86-52C0-40AD-B47E-3E20118A68B8}" type="presOf" srcId="{BD96A422-4AE3-4211-BA29-8F368414B4DB}" destId="{08904FD8-C04C-4247-8FFD-A9B91B5F96F2}" srcOrd="0" destOrd="0" presId="urn:microsoft.com/office/officeart/2005/8/layout/process1"/>
    <dgm:cxn modelId="{5D5BECB3-B148-431D-879E-821876153E82}" srcId="{8FEC8B32-8A86-4EAA-BCAE-6B1602C16B44}" destId="{F79B5BE4-DAF8-4732-8BBE-3748881938BF}" srcOrd="1" destOrd="0" parTransId="{678652A1-DAAE-48FE-BE1C-F1ADB921E19F}" sibTransId="{BB67839D-D504-40AC-A650-BAF8B5D853E8}"/>
    <dgm:cxn modelId="{0100B1BA-CED0-4969-B599-3E891D7C1198}" type="presOf" srcId="{BB67839D-D504-40AC-A650-BAF8B5D853E8}" destId="{157524A9-5E0B-4D14-AEAF-7B189236ADC9}" srcOrd="1" destOrd="0" presId="urn:microsoft.com/office/officeart/2005/8/layout/process1"/>
    <dgm:cxn modelId="{A58C63BF-0A12-4CFD-B7BD-6995398945E6}" type="presOf" srcId="{3049C76A-77AF-4948-90F2-6C1D06B023B8}" destId="{F92B863D-AFD2-40FE-827D-ECAD564377A2}" srcOrd="0" destOrd="0" presId="urn:microsoft.com/office/officeart/2005/8/layout/process1"/>
    <dgm:cxn modelId="{2E540EF5-8A92-41C2-93FF-5C4661F356D9}" type="presOf" srcId="{3049C76A-77AF-4948-90F2-6C1D06B023B8}" destId="{BBBB1448-8506-4B76-997B-224AD518545A}" srcOrd="1" destOrd="0" presId="urn:microsoft.com/office/officeart/2005/8/layout/process1"/>
    <dgm:cxn modelId="{FB3B3292-226C-476E-AA21-87AB5C9E63E1}" type="presParOf" srcId="{444AF8AE-A46A-4A7D-B808-49AFE9CC9D82}" destId="{08904FD8-C04C-4247-8FFD-A9B91B5F96F2}" srcOrd="0" destOrd="0" presId="urn:microsoft.com/office/officeart/2005/8/layout/process1"/>
    <dgm:cxn modelId="{20D9E319-7D18-44F8-8A05-9BF3B9D9EA8F}" type="presParOf" srcId="{444AF8AE-A46A-4A7D-B808-49AFE9CC9D82}" destId="{F92B863D-AFD2-40FE-827D-ECAD564377A2}" srcOrd="1" destOrd="0" presId="urn:microsoft.com/office/officeart/2005/8/layout/process1"/>
    <dgm:cxn modelId="{120EC3D7-017D-47E6-B65F-D67ECA429A4E}" type="presParOf" srcId="{F92B863D-AFD2-40FE-827D-ECAD564377A2}" destId="{BBBB1448-8506-4B76-997B-224AD518545A}" srcOrd="0" destOrd="0" presId="urn:microsoft.com/office/officeart/2005/8/layout/process1"/>
    <dgm:cxn modelId="{4C8D3613-B7C4-48B6-B7F4-B2A49DD4B48B}" type="presParOf" srcId="{444AF8AE-A46A-4A7D-B808-49AFE9CC9D82}" destId="{235E8C14-D053-493B-AC84-3985441C3364}" srcOrd="2" destOrd="0" presId="urn:microsoft.com/office/officeart/2005/8/layout/process1"/>
    <dgm:cxn modelId="{D732294C-6674-4F4F-8AD6-47EABD313CDB}" type="presParOf" srcId="{444AF8AE-A46A-4A7D-B808-49AFE9CC9D82}" destId="{B3CA3399-02EF-41AA-8384-937351A8D6AB}" srcOrd="3" destOrd="0" presId="urn:microsoft.com/office/officeart/2005/8/layout/process1"/>
    <dgm:cxn modelId="{C3E2E4BA-456C-401D-8994-6E1A30D2496E}" type="presParOf" srcId="{B3CA3399-02EF-41AA-8384-937351A8D6AB}" destId="{157524A9-5E0B-4D14-AEAF-7B189236ADC9}" srcOrd="0" destOrd="0" presId="urn:microsoft.com/office/officeart/2005/8/layout/process1"/>
    <dgm:cxn modelId="{0BE0BB0F-258D-4582-99CA-7D4399AA2F73}" type="presParOf" srcId="{444AF8AE-A46A-4A7D-B808-49AFE9CC9D82}" destId="{8EAE653E-73A7-49AA-8EA0-D5F2D3FDF78E}"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C8B32-8A86-4EAA-BCAE-6B1602C16B44}" type="doc">
      <dgm:prSet loTypeId="urn:microsoft.com/office/officeart/2005/8/layout/process1" loCatId="process" qsTypeId="urn:microsoft.com/office/officeart/2005/8/quickstyle/simple1" qsCatId="simple" csTypeId="urn:microsoft.com/office/officeart/2005/8/colors/accent1_2" csCatId="accent1" phldr="1"/>
      <dgm:spPr/>
    </dgm:pt>
    <dgm:pt modelId="{444AF8AE-A46A-4A7D-B808-49AFE9CC9D82}" type="pres">
      <dgm:prSet presAssocID="{8FEC8B32-8A86-4EAA-BCAE-6B1602C16B44}" presName="Name0" presStyleCnt="0">
        <dgm:presLayoutVars>
          <dgm:dir/>
          <dgm:resizeHandles val="exact"/>
        </dgm:presLayoutVars>
      </dgm:prSet>
      <dgm:spPr/>
    </dgm:pt>
  </dgm:ptLst>
  <dgm:cxnLst>
    <dgm:cxn modelId="{A0CE3A3E-93CD-4CE8-ADAE-EDCDB878EFBC}" type="presOf" srcId="{8FEC8B32-8A86-4EAA-BCAE-6B1602C16B44}" destId="{444AF8AE-A46A-4A7D-B808-49AFE9CC9D82}"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C8B32-8A86-4EAA-BCAE-6B1602C16B44}" type="doc">
      <dgm:prSet loTypeId="urn:microsoft.com/office/officeart/2005/8/layout/process1" loCatId="process" qsTypeId="urn:microsoft.com/office/officeart/2005/8/quickstyle/simple1" qsCatId="simple" csTypeId="urn:microsoft.com/office/officeart/2005/8/colors/accent1_2" csCatId="accent1" phldr="1"/>
      <dgm:spPr/>
    </dgm:pt>
    <dgm:pt modelId="{BD96A422-4AE3-4211-BA29-8F368414B4DB}">
      <dgm:prSet phldrT="[Text]"/>
      <dgm:spPr/>
      <dgm:t>
        <a:bodyPr/>
        <a:lstStyle/>
        <a:p>
          <a:r>
            <a:rPr lang="en-US" dirty="0"/>
            <a:t>Attributes</a:t>
          </a:r>
        </a:p>
      </dgm:t>
    </dgm:pt>
    <dgm:pt modelId="{78B1EFD6-8765-4825-9DAB-3BDB1F97D4BF}" type="parTrans" cxnId="{DC8BD725-D6BE-492A-82F3-D28BB3EF4ED6}">
      <dgm:prSet/>
      <dgm:spPr/>
      <dgm:t>
        <a:bodyPr/>
        <a:lstStyle/>
        <a:p>
          <a:endParaRPr lang="en-US"/>
        </a:p>
      </dgm:t>
    </dgm:pt>
    <dgm:pt modelId="{3049C76A-77AF-4948-90F2-6C1D06B023B8}" type="sibTrans" cxnId="{DC8BD725-D6BE-492A-82F3-D28BB3EF4ED6}">
      <dgm:prSet/>
      <dgm:spPr/>
      <dgm:t>
        <a:bodyPr/>
        <a:lstStyle/>
        <a:p>
          <a:r>
            <a:rPr lang="en-US" b="1" dirty="0">
              <a:solidFill>
                <a:srgbClr val="FF0000"/>
              </a:solidFill>
            </a:rPr>
            <a:t>LR</a:t>
          </a:r>
        </a:p>
      </dgm:t>
    </dgm:pt>
    <dgm:pt modelId="{F79B5BE4-DAF8-4732-8BBE-3748881938BF}">
      <dgm:prSet phldrT="[Text]"/>
      <dgm:spPr/>
      <dgm:t>
        <a:bodyPr/>
        <a:lstStyle/>
        <a:p>
          <a:r>
            <a:rPr lang="en-US" dirty="0"/>
            <a:t>Decile score</a:t>
          </a:r>
        </a:p>
      </dgm:t>
    </dgm:pt>
    <dgm:pt modelId="{678652A1-DAAE-48FE-BE1C-F1ADB921E19F}" type="parTrans" cxnId="{5D5BECB3-B148-431D-879E-821876153E82}">
      <dgm:prSet/>
      <dgm:spPr/>
      <dgm:t>
        <a:bodyPr/>
        <a:lstStyle/>
        <a:p>
          <a:endParaRPr lang="en-US"/>
        </a:p>
      </dgm:t>
    </dgm:pt>
    <dgm:pt modelId="{BB67839D-D504-40AC-A650-BAF8B5D853E8}" type="sibTrans" cxnId="{5D5BECB3-B148-431D-879E-821876153E82}">
      <dgm:prSet/>
      <dgm:spPr/>
      <dgm:t>
        <a:bodyPr/>
        <a:lstStyle/>
        <a:p>
          <a:r>
            <a:rPr lang="en-US" b="1" dirty="0">
              <a:solidFill>
                <a:srgbClr val="FF0000"/>
              </a:solidFill>
            </a:rPr>
            <a:t>CLF</a:t>
          </a:r>
        </a:p>
      </dgm:t>
    </dgm:pt>
    <dgm:pt modelId="{1637CC39-FAC9-4BD2-A602-990EDE750ACC}">
      <dgm:prSet phldrT="[Text]"/>
      <dgm:spPr/>
      <dgm:t>
        <a:bodyPr/>
        <a:lstStyle/>
        <a:p>
          <a:r>
            <a:rPr lang="en-US" dirty="0"/>
            <a:t>Recidivism</a:t>
          </a:r>
        </a:p>
      </dgm:t>
    </dgm:pt>
    <dgm:pt modelId="{AC4C20C3-2C3D-47E7-941C-46C6B0951C32}" type="parTrans" cxnId="{719A1770-F20D-41B0-AB9F-1F8D78904574}">
      <dgm:prSet/>
      <dgm:spPr/>
      <dgm:t>
        <a:bodyPr/>
        <a:lstStyle/>
        <a:p>
          <a:endParaRPr lang="en-US"/>
        </a:p>
      </dgm:t>
    </dgm:pt>
    <dgm:pt modelId="{9931E442-A8E9-4F34-B271-72F01FA540FE}" type="sibTrans" cxnId="{719A1770-F20D-41B0-AB9F-1F8D78904574}">
      <dgm:prSet/>
      <dgm:spPr/>
      <dgm:t>
        <a:bodyPr/>
        <a:lstStyle/>
        <a:p>
          <a:endParaRPr lang="en-US"/>
        </a:p>
      </dgm:t>
    </dgm:pt>
    <dgm:pt modelId="{444AF8AE-A46A-4A7D-B808-49AFE9CC9D82}" type="pres">
      <dgm:prSet presAssocID="{8FEC8B32-8A86-4EAA-BCAE-6B1602C16B44}" presName="Name0" presStyleCnt="0">
        <dgm:presLayoutVars>
          <dgm:dir/>
          <dgm:resizeHandles val="exact"/>
        </dgm:presLayoutVars>
      </dgm:prSet>
      <dgm:spPr/>
    </dgm:pt>
    <dgm:pt modelId="{08904FD8-C04C-4247-8FFD-A9B91B5F96F2}" type="pres">
      <dgm:prSet presAssocID="{BD96A422-4AE3-4211-BA29-8F368414B4DB}" presName="node" presStyleLbl="node1" presStyleIdx="0" presStyleCnt="3">
        <dgm:presLayoutVars>
          <dgm:bulletEnabled val="1"/>
        </dgm:presLayoutVars>
      </dgm:prSet>
      <dgm:spPr/>
    </dgm:pt>
    <dgm:pt modelId="{F92B863D-AFD2-40FE-827D-ECAD564377A2}" type="pres">
      <dgm:prSet presAssocID="{3049C76A-77AF-4948-90F2-6C1D06B023B8}" presName="sibTrans" presStyleLbl="sibTrans2D1" presStyleIdx="0" presStyleCnt="2" custScaleX="178489"/>
      <dgm:spPr/>
    </dgm:pt>
    <dgm:pt modelId="{BBBB1448-8506-4B76-997B-224AD518545A}" type="pres">
      <dgm:prSet presAssocID="{3049C76A-77AF-4948-90F2-6C1D06B023B8}" presName="connectorText" presStyleLbl="sibTrans2D1" presStyleIdx="0" presStyleCnt="2"/>
      <dgm:spPr/>
    </dgm:pt>
    <dgm:pt modelId="{235E8C14-D053-493B-AC84-3985441C3364}" type="pres">
      <dgm:prSet presAssocID="{F79B5BE4-DAF8-4732-8BBE-3748881938BF}" presName="node" presStyleLbl="node1" presStyleIdx="1" presStyleCnt="3">
        <dgm:presLayoutVars>
          <dgm:bulletEnabled val="1"/>
        </dgm:presLayoutVars>
      </dgm:prSet>
      <dgm:spPr/>
    </dgm:pt>
    <dgm:pt modelId="{B3CA3399-02EF-41AA-8384-937351A8D6AB}" type="pres">
      <dgm:prSet presAssocID="{BB67839D-D504-40AC-A650-BAF8B5D853E8}" presName="sibTrans" presStyleLbl="sibTrans2D1" presStyleIdx="1" presStyleCnt="2" custScaleX="170991"/>
      <dgm:spPr/>
    </dgm:pt>
    <dgm:pt modelId="{157524A9-5E0B-4D14-AEAF-7B189236ADC9}" type="pres">
      <dgm:prSet presAssocID="{BB67839D-D504-40AC-A650-BAF8B5D853E8}" presName="connectorText" presStyleLbl="sibTrans2D1" presStyleIdx="1" presStyleCnt="2"/>
      <dgm:spPr/>
    </dgm:pt>
    <dgm:pt modelId="{8EAE653E-73A7-49AA-8EA0-D5F2D3FDF78E}" type="pres">
      <dgm:prSet presAssocID="{1637CC39-FAC9-4BD2-A602-990EDE750ACC}" presName="node" presStyleLbl="node1" presStyleIdx="2" presStyleCnt="3">
        <dgm:presLayoutVars>
          <dgm:bulletEnabled val="1"/>
        </dgm:presLayoutVars>
      </dgm:prSet>
      <dgm:spPr/>
    </dgm:pt>
  </dgm:ptLst>
  <dgm:cxnLst>
    <dgm:cxn modelId="{DC8BD725-D6BE-492A-82F3-D28BB3EF4ED6}" srcId="{8FEC8B32-8A86-4EAA-BCAE-6B1602C16B44}" destId="{BD96A422-4AE3-4211-BA29-8F368414B4DB}" srcOrd="0" destOrd="0" parTransId="{78B1EFD6-8765-4825-9DAB-3BDB1F97D4BF}" sibTransId="{3049C76A-77AF-4948-90F2-6C1D06B023B8}"/>
    <dgm:cxn modelId="{A0CE3A3E-93CD-4CE8-ADAE-EDCDB878EFBC}" type="presOf" srcId="{8FEC8B32-8A86-4EAA-BCAE-6B1602C16B44}" destId="{444AF8AE-A46A-4A7D-B808-49AFE9CC9D82}" srcOrd="0" destOrd="0" presId="urn:microsoft.com/office/officeart/2005/8/layout/process1"/>
    <dgm:cxn modelId="{C7BF5662-4082-473B-9B6A-41927B1D3421}" type="presOf" srcId="{F79B5BE4-DAF8-4732-8BBE-3748881938BF}" destId="{235E8C14-D053-493B-AC84-3985441C3364}" srcOrd="0" destOrd="0" presId="urn:microsoft.com/office/officeart/2005/8/layout/process1"/>
    <dgm:cxn modelId="{6110C245-6130-481C-9867-69A8202EC8D3}" type="presOf" srcId="{1637CC39-FAC9-4BD2-A602-990EDE750ACC}" destId="{8EAE653E-73A7-49AA-8EA0-D5F2D3FDF78E}" srcOrd="0" destOrd="0" presId="urn:microsoft.com/office/officeart/2005/8/layout/process1"/>
    <dgm:cxn modelId="{719A1770-F20D-41B0-AB9F-1F8D78904574}" srcId="{8FEC8B32-8A86-4EAA-BCAE-6B1602C16B44}" destId="{1637CC39-FAC9-4BD2-A602-990EDE750ACC}" srcOrd="2" destOrd="0" parTransId="{AC4C20C3-2C3D-47E7-941C-46C6B0951C32}" sibTransId="{9931E442-A8E9-4F34-B271-72F01FA540FE}"/>
    <dgm:cxn modelId="{80DF9955-6CB7-4AE6-8F8C-E9A44F046522}" type="presOf" srcId="{BB67839D-D504-40AC-A650-BAF8B5D853E8}" destId="{B3CA3399-02EF-41AA-8384-937351A8D6AB}" srcOrd="0" destOrd="0" presId="urn:microsoft.com/office/officeart/2005/8/layout/process1"/>
    <dgm:cxn modelId="{9BA94F86-52C0-40AD-B47E-3E20118A68B8}" type="presOf" srcId="{BD96A422-4AE3-4211-BA29-8F368414B4DB}" destId="{08904FD8-C04C-4247-8FFD-A9B91B5F96F2}" srcOrd="0" destOrd="0" presId="urn:microsoft.com/office/officeart/2005/8/layout/process1"/>
    <dgm:cxn modelId="{5D5BECB3-B148-431D-879E-821876153E82}" srcId="{8FEC8B32-8A86-4EAA-BCAE-6B1602C16B44}" destId="{F79B5BE4-DAF8-4732-8BBE-3748881938BF}" srcOrd="1" destOrd="0" parTransId="{678652A1-DAAE-48FE-BE1C-F1ADB921E19F}" sibTransId="{BB67839D-D504-40AC-A650-BAF8B5D853E8}"/>
    <dgm:cxn modelId="{0100B1BA-CED0-4969-B599-3E891D7C1198}" type="presOf" srcId="{BB67839D-D504-40AC-A650-BAF8B5D853E8}" destId="{157524A9-5E0B-4D14-AEAF-7B189236ADC9}" srcOrd="1" destOrd="0" presId="urn:microsoft.com/office/officeart/2005/8/layout/process1"/>
    <dgm:cxn modelId="{A58C63BF-0A12-4CFD-B7BD-6995398945E6}" type="presOf" srcId="{3049C76A-77AF-4948-90F2-6C1D06B023B8}" destId="{F92B863D-AFD2-40FE-827D-ECAD564377A2}" srcOrd="0" destOrd="0" presId="urn:microsoft.com/office/officeart/2005/8/layout/process1"/>
    <dgm:cxn modelId="{2E540EF5-8A92-41C2-93FF-5C4661F356D9}" type="presOf" srcId="{3049C76A-77AF-4948-90F2-6C1D06B023B8}" destId="{BBBB1448-8506-4B76-997B-224AD518545A}" srcOrd="1" destOrd="0" presId="urn:microsoft.com/office/officeart/2005/8/layout/process1"/>
    <dgm:cxn modelId="{FB3B3292-226C-476E-AA21-87AB5C9E63E1}" type="presParOf" srcId="{444AF8AE-A46A-4A7D-B808-49AFE9CC9D82}" destId="{08904FD8-C04C-4247-8FFD-A9B91B5F96F2}" srcOrd="0" destOrd="0" presId="urn:microsoft.com/office/officeart/2005/8/layout/process1"/>
    <dgm:cxn modelId="{20D9E319-7D18-44F8-8A05-9BF3B9D9EA8F}" type="presParOf" srcId="{444AF8AE-A46A-4A7D-B808-49AFE9CC9D82}" destId="{F92B863D-AFD2-40FE-827D-ECAD564377A2}" srcOrd="1" destOrd="0" presId="urn:microsoft.com/office/officeart/2005/8/layout/process1"/>
    <dgm:cxn modelId="{120EC3D7-017D-47E6-B65F-D67ECA429A4E}" type="presParOf" srcId="{F92B863D-AFD2-40FE-827D-ECAD564377A2}" destId="{BBBB1448-8506-4B76-997B-224AD518545A}" srcOrd="0" destOrd="0" presId="urn:microsoft.com/office/officeart/2005/8/layout/process1"/>
    <dgm:cxn modelId="{4C8D3613-B7C4-48B6-B7F4-B2A49DD4B48B}" type="presParOf" srcId="{444AF8AE-A46A-4A7D-B808-49AFE9CC9D82}" destId="{235E8C14-D053-493B-AC84-3985441C3364}" srcOrd="2" destOrd="0" presId="urn:microsoft.com/office/officeart/2005/8/layout/process1"/>
    <dgm:cxn modelId="{D732294C-6674-4F4F-8AD6-47EABD313CDB}" type="presParOf" srcId="{444AF8AE-A46A-4A7D-B808-49AFE9CC9D82}" destId="{B3CA3399-02EF-41AA-8384-937351A8D6AB}" srcOrd="3" destOrd="0" presId="urn:microsoft.com/office/officeart/2005/8/layout/process1"/>
    <dgm:cxn modelId="{C3E2E4BA-456C-401D-8994-6E1A30D2496E}" type="presParOf" srcId="{B3CA3399-02EF-41AA-8384-937351A8D6AB}" destId="{157524A9-5E0B-4D14-AEAF-7B189236ADC9}" srcOrd="0" destOrd="0" presId="urn:microsoft.com/office/officeart/2005/8/layout/process1"/>
    <dgm:cxn modelId="{0BE0BB0F-258D-4582-99CA-7D4399AA2F73}" type="presParOf" srcId="{444AF8AE-A46A-4A7D-B808-49AFE9CC9D82}" destId="{8EAE653E-73A7-49AA-8EA0-D5F2D3FDF78E}"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04FD8-C04C-4247-8FFD-A9B91B5F96F2}">
      <dsp:nvSpPr>
        <dsp:cNvPr id="0" name=""/>
        <dsp:cNvSpPr/>
      </dsp:nvSpPr>
      <dsp:spPr>
        <a:xfrm>
          <a:off x="6496" y="1137414"/>
          <a:ext cx="1941845" cy="1165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Attributes</a:t>
          </a:r>
        </a:p>
      </dsp:txBody>
      <dsp:txXfrm>
        <a:off x="40621" y="1171539"/>
        <a:ext cx="1873595" cy="1096857"/>
      </dsp:txXfrm>
    </dsp:sp>
    <dsp:sp modelId="{F92B863D-AFD2-40FE-827D-ECAD564377A2}">
      <dsp:nvSpPr>
        <dsp:cNvPr id="0" name=""/>
        <dsp:cNvSpPr/>
      </dsp:nvSpPr>
      <dsp:spPr>
        <a:xfrm>
          <a:off x="1980968" y="1479179"/>
          <a:ext cx="734787" cy="4815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0000"/>
              </a:solidFill>
            </a:rPr>
            <a:t>GLM</a:t>
          </a:r>
        </a:p>
      </dsp:txBody>
      <dsp:txXfrm>
        <a:off x="1980968" y="1575494"/>
        <a:ext cx="590314" cy="288947"/>
      </dsp:txXfrm>
    </dsp:sp>
    <dsp:sp modelId="{235E8C14-D053-493B-AC84-3985441C3364}">
      <dsp:nvSpPr>
        <dsp:cNvPr id="0" name=""/>
        <dsp:cNvSpPr/>
      </dsp:nvSpPr>
      <dsp:spPr>
        <a:xfrm>
          <a:off x="2725080" y="1137414"/>
          <a:ext cx="1941845" cy="1165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Decile score</a:t>
          </a:r>
        </a:p>
      </dsp:txBody>
      <dsp:txXfrm>
        <a:off x="2759205" y="1171539"/>
        <a:ext cx="1873595" cy="1096857"/>
      </dsp:txXfrm>
    </dsp:sp>
    <dsp:sp modelId="{B3CA3399-02EF-41AA-8384-937351A8D6AB}">
      <dsp:nvSpPr>
        <dsp:cNvPr id="0" name=""/>
        <dsp:cNvSpPr/>
      </dsp:nvSpPr>
      <dsp:spPr>
        <a:xfrm>
          <a:off x="4714986" y="1479179"/>
          <a:ext cx="703920" cy="4815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0000"/>
              </a:solidFill>
            </a:rPr>
            <a:t>CLF</a:t>
          </a:r>
        </a:p>
      </dsp:txBody>
      <dsp:txXfrm>
        <a:off x="4714986" y="1575494"/>
        <a:ext cx="559447" cy="288947"/>
      </dsp:txXfrm>
    </dsp:sp>
    <dsp:sp modelId="{8EAE653E-73A7-49AA-8EA0-D5F2D3FDF78E}">
      <dsp:nvSpPr>
        <dsp:cNvPr id="0" name=""/>
        <dsp:cNvSpPr/>
      </dsp:nvSpPr>
      <dsp:spPr>
        <a:xfrm>
          <a:off x="5443664" y="1137414"/>
          <a:ext cx="1941845" cy="1165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Recidivism</a:t>
          </a:r>
        </a:p>
      </dsp:txBody>
      <dsp:txXfrm>
        <a:off x="5477789" y="1171539"/>
        <a:ext cx="1873595" cy="1096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04FD8-C04C-4247-8FFD-A9B91B5F96F2}">
      <dsp:nvSpPr>
        <dsp:cNvPr id="0" name=""/>
        <dsp:cNvSpPr/>
      </dsp:nvSpPr>
      <dsp:spPr>
        <a:xfrm>
          <a:off x="6496" y="1137414"/>
          <a:ext cx="1941845" cy="1165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Attributes</a:t>
          </a:r>
        </a:p>
      </dsp:txBody>
      <dsp:txXfrm>
        <a:off x="40621" y="1171539"/>
        <a:ext cx="1873595" cy="1096857"/>
      </dsp:txXfrm>
    </dsp:sp>
    <dsp:sp modelId="{F92B863D-AFD2-40FE-827D-ECAD564377A2}">
      <dsp:nvSpPr>
        <dsp:cNvPr id="0" name=""/>
        <dsp:cNvSpPr/>
      </dsp:nvSpPr>
      <dsp:spPr>
        <a:xfrm>
          <a:off x="1980968" y="1479179"/>
          <a:ext cx="734787" cy="4815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0000"/>
              </a:solidFill>
            </a:rPr>
            <a:t>LR</a:t>
          </a:r>
        </a:p>
      </dsp:txBody>
      <dsp:txXfrm>
        <a:off x="1980968" y="1575494"/>
        <a:ext cx="590314" cy="288947"/>
      </dsp:txXfrm>
    </dsp:sp>
    <dsp:sp modelId="{235E8C14-D053-493B-AC84-3985441C3364}">
      <dsp:nvSpPr>
        <dsp:cNvPr id="0" name=""/>
        <dsp:cNvSpPr/>
      </dsp:nvSpPr>
      <dsp:spPr>
        <a:xfrm>
          <a:off x="2725080" y="1137414"/>
          <a:ext cx="1941845" cy="1165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Decile score</a:t>
          </a:r>
        </a:p>
      </dsp:txBody>
      <dsp:txXfrm>
        <a:off x="2759205" y="1171539"/>
        <a:ext cx="1873595" cy="1096857"/>
      </dsp:txXfrm>
    </dsp:sp>
    <dsp:sp modelId="{B3CA3399-02EF-41AA-8384-937351A8D6AB}">
      <dsp:nvSpPr>
        <dsp:cNvPr id="0" name=""/>
        <dsp:cNvSpPr/>
      </dsp:nvSpPr>
      <dsp:spPr>
        <a:xfrm>
          <a:off x="4714986" y="1479179"/>
          <a:ext cx="703920" cy="4815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0000"/>
              </a:solidFill>
            </a:rPr>
            <a:t>CLF</a:t>
          </a:r>
        </a:p>
      </dsp:txBody>
      <dsp:txXfrm>
        <a:off x="4714986" y="1575494"/>
        <a:ext cx="559447" cy="288947"/>
      </dsp:txXfrm>
    </dsp:sp>
    <dsp:sp modelId="{8EAE653E-73A7-49AA-8EA0-D5F2D3FDF78E}">
      <dsp:nvSpPr>
        <dsp:cNvPr id="0" name=""/>
        <dsp:cNvSpPr/>
      </dsp:nvSpPr>
      <dsp:spPr>
        <a:xfrm>
          <a:off x="5443664" y="1137414"/>
          <a:ext cx="1941845" cy="1165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Recidivism</a:t>
          </a:r>
        </a:p>
      </dsp:txBody>
      <dsp:txXfrm>
        <a:off x="5477789" y="1171539"/>
        <a:ext cx="1873595" cy="10968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8CC6D1-0303-CC4E-AAB5-C7478EE9B67C}" type="datetimeFigureOut">
              <a:rPr lang="en-US" smtClean="0"/>
              <a:t>5/5/2020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7927BC-FA55-544F-BD14-D6B9DFDEB776}" type="slidenum">
              <a:rPr lang="en-US" smtClean="0"/>
              <a:t>‹#›</a:t>
            </a:fld>
            <a:endParaRPr lang="en-US"/>
          </a:p>
        </p:txBody>
      </p:sp>
    </p:spTree>
    <p:extLst>
      <p:ext uri="{BB962C8B-B14F-4D97-AF65-F5344CB8AC3E}">
        <p14:creationId xmlns:p14="http://schemas.microsoft.com/office/powerpoint/2010/main" val="1797073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0364D-5BAC-8E43-AD6B-F6F856F42125}" type="datetimeFigureOut">
              <a:rPr lang="en-US" smtClean="0"/>
              <a:t>5/5/2020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8B1DA-1103-1F48-86C9-3D37004AC347}" type="slidenum">
              <a:rPr lang="en-US" smtClean="0"/>
              <a:t>‹#›</a:t>
            </a:fld>
            <a:endParaRPr lang="en-US"/>
          </a:p>
        </p:txBody>
      </p:sp>
    </p:spTree>
    <p:extLst>
      <p:ext uri="{BB962C8B-B14F-4D97-AF65-F5344CB8AC3E}">
        <p14:creationId xmlns:p14="http://schemas.microsoft.com/office/powerpoint/2010/main" val="265833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73768"/>
            <a:ext cx="9144000" cy="1978703"/>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4137285"/>
            <a:ext cx="9144000" cy="202367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A229562-E7BE-4505-86B6-C31C5A2DB1AE}"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Tamp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85"/>
            <a:ext cx="121920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209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8032"/>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79621"/>
            <a:ext cx="10515600" cy="4797342"/>
          </a:xfrm>
        </p:spPr>
        <p:txBody>
          <a:bodyPr/>
          <a:lstStyle>
            <a:lvl1pPr>
              <a:defRPr>
                <a:solidFill>
                  <a:schemeClr val="accent5"/>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49415"/>
            <a:ext cx="4114800"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083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557988"/>
            <a:ext cx="5181600" cy="4588500"/>
          </a:xfrm>
        </p:spPr>
        <p:txBody>
          <a:bodyPr/>
          <a:lstStyle>
            <a:lvl1pPr>
              <a:defRPr sz="2400"/>
            </a:lvl1pPr>
            <a:lvl2pPr>
              <a:defRPr sz="22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557988"/>
            <a:ext cx="5181600" cy="4618975"/>
          </a:xfrm>
        </p:spPr>
        <p:txBody>
          <a:bodyPr/>
          <a:lstStyle>
            <a:lvl1pPr>
              <a:defRPr sz="2400"/>
            </a:lvl1pPr>
            <a:lvl2pPr>
              <a:defRPr sz="22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A229562-E7BE-4505-86B6-C31C5A2DB1AE}"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106259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A229562-E7BE-4505-86B6-C31C5A2DB1AE}"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003170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0439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528997"/>
            <a:ext cx="10515600" cy="464796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32746"/>
            <a:ext cx="4114800" cy="365125"/>
          </a:xfrm>
          <a:prstGeom prst="rect">
            <a:avLst/>
          </a:prstGeom>
        </p:spPr>
        <p:txBody>
          <a:bodyPr vert="horz" lIns="91440" tIns="45720" rIns="91440" bIns="45720" rtlCol="0" anchor="ctr"/>
          <a:lstStyle>
            <a:lvl1pPr algn="l">
              <a:defRPr sz="1200">
                <a:solidFill>
                  <a:schemeClr val="tx1">
                    <a:tint val="75000"/>
                  </a:schemeClr>
                </a:solidFill>
                <a:latin typeface="Arial Narrow" panose="020B060602020203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Narrow" panose="020B0606020202030204" pitchFamily="34" charset="0"/>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6822981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4" r:id="rId3"/>
    <p:sldLayoutId id="2147483756" r:id="rId4"/>
  </p:sldLayoutIdLst>
  <p:hf sldNum="0" hdr="0" ftr="0" dt="0"/>
  <p:txStyles>
    <p:titleStyle>
      <a:lvl1pPr algn="l" defTabSz="914400" rtl="0" eaLnBrk="1" latinLnBrk="0" hangingPunct="1">
        <a:lnSpc>
          <a:spcPct val="90000"/>
        </a:lnSpc>
        <a:spcBef>
          <a:spcPct val="0"/>
        </a:spcBef>
        <a:buNone/>
        <a:defRPr sz="4400" b="1" kern="1200">
          <a:solidFill>
            <a:srgbClr val="C00000"/>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50000"/>
              <a:lumOff val="50000"/>
            </a:schemeClr>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lumMod val="50000"/>
              <a:lumOff val="50000"/>
            </a:schemeClr>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hatt@usf.edu" TargetMode="Externa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neisha/heart-disease-prediction-using-logistic-regression/data" TargetMode="Externa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24.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2.xml"/><Relationship Id="rId7" Type="http://schemas.openxmlformats.org/officeDocument/2006/relationships/image" Target="../media/image29.wmf"/><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2.jpg"/><Relationship Id="rId5" Type="http://schemas.openxmlformats.org/officeDocument/2006/relationships/image" Target="../media/image28.emf"/><Relationship Id="rId10" Type="http://schemas.openxmlformats.org/officeDocument/2006/relationships/image" Target="../media/image31.jpg"/><Relationship Id="rId4" Type="http://schemas.openxmlformats.org/officeDocument/2006/relationships/oleObject" Target="../embeddings/oleObject1.bin"/><Relationship Id="rId9" Type="http://schemas.openxmlformats.org/officeDocument/2006/relationships/image" Target="../media/image30.wmf"/></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3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46.xml.rels><?xml version="1.0" encoding="UTF-8" standalone="yes"?>
<Relationships xmlns="http://schemas.openxmlformats.org/package/2006/relationships"><Relationship Id="rId8" Type="http://schemas.openxmlformats.org/officeDocument/2006/relationships/image" Target="../media/image56.jpg"/><Relationship Id="rId3" Type="http://schemas.openxmlformats.org/officeDocument/2006/relationships/image" Target="../media/image51.jpg"/><Relationship Id="rId7" Type="http://schemas.openxmlformats.org/officeDocument/2006/relationships/image" Target="../media/image55.jpg"/><Relationship Id="rId2" Type="http://schemas.openxmlformats.org/officeDocument/2006/relationships/image" Target="../media/image50.jpg"/><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2.jpg"/><Relationship Id="rId9" Type="http://schemas.openxmlformats.org/officeDocument/2006/relationships/image" Target="../media/image5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154954" y="2006939"/>
            <a:ext cx="10009231" cy="1339702"/>
          </a:xfrm>
        </p:spPr>
        <p:txBody>
          <a:bodyPr/>
          <a:lstStyle/>
          <a:p>
            <a:pPr eaLnBrk="1" hangingPunct="1"/>
            <a:r>
              <a:rPr lang="en-US" sz="5400" dirty="0"/>
              <a:t>Classification Models</a:t>
            </a:r>
          </a:p>
        </p:txBody>
      </p:sp>
      <p:sp>
        <p:nvSpPr>
          <p:cNvPr id="2" name="Subtitle 1"/>
          <p:cNvSpPr>
            <a:spLocks noGrp="1"/>
          </p:cNvSpPr>
          <p:nvPr>
            <p:ph type="subTitle" idx="1"/>
          </p:nvPr>
        </p:nvSpPr>
        <p:spPr>
          <a:xfrm>
            <a:off x="1154954" y="3945015"/>
            <a:ext cx="9834778" cy="2500755"/>
          </a:xfrm>
        </p:spPr>
        <p:txBody>
          <a:bodyPr>
            <a:normAutofit/>
          </a:bodyPr>
          <a:lstStyle/>
          <a:p>
            <a:pPr>
              <a:spcBef>
                <a:spcPts val="0"/>
              </a:spcBef>
            </a:pPr>
            <a:r>
              <a:rPr lang="en-US" altLang="en-US" sz="2800" dirty="0">
                <a:solidFill>
                  <a:schemeClr val="accent5"/>
                </a:solidFill>
              </a:rPr>
              <a:t>Anol Bhattacherjee, Ph.D.</a:t>
            </a:r>
          </a:p>
          <a:p>
            <a:pPr>
              <a:spcBef>
                <a:spcPts val="0"/>
              </a:spcBef>
            </a:pPr>
            <a:r>
              <a:rPr lang="en-US" altLang="en-US" sz="2000" dirty="0">
                <a:solidFill>
                  <a:schemeClr val="tx1"/>
                </a:solidFill>
              </a:rPr>
              <a:t>Professor, ISDS Department</a:t>
            </a:r>
          </a:p>
          <a:p>
            <a:pPr>
              <a:spcBef>
                <a:spcPts val="0"/>
              </a:spcBef>
            </a:pPr>
            <a:r>
              <a:rPr lang="en-US" altLang="en-US" sz="2000" dirty="0">
                <a:solidFill>
                  <a:schemeClr val="tx1"/>
                </a:solidFill>
              </a:rPr>
              <a:t>Exide Professor of Business Ethics</a:t>
            </a:r>
          </a:p>
          <a:p>
            <a:pPr>
              <a:spcBef>
                <a:spcPts val="0"/>
              </a:spcBef>
            </a:pPr>
            <a:r>
              <a:rPr lang="en-US" altLang="en-US" sz="2000" dirty="0">
                <a:solidFill>
                  <a:schemeClr val="tx1"/>
                </a:solidFill>
              </a:rPr>
              <a:t>University of South Florida, Tampa, USA</a:t>
            </a:r>
          </a:p>
          <a:p>
            <a:pPr>
              <a:spcBef>
                <a:spcPts val="0"/>
              </a:spcBef>
            </a:pPr>
            <a:r>
              <a:rPr lang="en-US" altLang="en-US" sz="2000" dirty="0">
                <a:solidFill>
                  <a:schemeClr val="tx1"/>
                </a:solidFill>
              </a:rPr>
              <a:t>E-mail: </a:t>
            </a:r>
            <a:r>
              <a:rPr lang="en-US" altLang="en-US" sz="2000" dirty="0">
                <a:solidFill>
                  <a:schemeClr val="tx1"/>
                </a:solidFill>
                <a:hlinkClick r:id="rId3"/>
              </a:rPr>
              <a:t>abhatt@usf.edu</a:t>
            </a:r>
            <a:r>
              <a:rPr lang="en-US" altLang="en-US" sz="2000" dirty="0">
                <a:solidFill>
                  <a:schemeClr val="tx1"/>
                </a:solidFill>
              </a:rPr>
              <a:t> </a:t>
            </a:r>
          </a:p>
          <a:p>
            <a:pPr>
              <a:spcBef>
                <a:spcPts val="0"/>
              </a:spcBef>
            </a:pPr>
            <a:endParaRPr lang="en-US" altLang="en-US" sz="2000" dirty="0">
              <a:solidFill>
                <a:schemeClr val="tx1"/>
              </a:solidFill>
            </a:endParaRPr>
          </a:p>
          <a:p>
            <a:pPr>
              <a:spcBef>
                <a:spcPts val="0"/>
              </a:spcBef>
            </a:pPr>
            <a:endParaRPr lang="en-US" altLang="en-US" sz="2000" dirty="0">
              <a:solidFill>
                <a:schemeClr val="tx1"/>
              </a:solidFill>
            </a:endParaRPr>
          </a:p>
          <a:p>
            <a:pPr>
              <a:spcBef>
                <a:spcPts val="0"/>
              </a:spcBef>
            </a:pPr>
            <a:r>
              <a:rPr lang="en-US" altLang="en-US" sz="2000" dirty="0">
                <a:solidFill>
                  <a:schemeClr val="tx1"/>
                </a:solidFill>
              </a:rPr>
              <a:t>@ Copyright 2020 Anol Bhattacherjee</a:t>
            </a:r>
          </a:p>
        </p:txBody>
      </p:sp>
    </p:spTree>
    <p:custDataLst>
      <p:tags r:id="rId1"/>
    </p:custDataLst>
    <p:extLst>
      <p:ext uri="{BB962C8B-B14F-4D97-AF65-F5344CB8AC3E}">
        <p14:creationId xmlns:p14="http://schemas.microsoft.com/office/powerpoint/2010/main" val="48608320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11AE-8596-404B-ACED-345DBB29F74B}"/>
              </a:ext>
            </a:extLst>
          </p:cNvPr>
          <p:cNvSpPr>
            <a:spLocks noGrp="1"/>
          </p:cNvSpPr>
          <p:nvPr>
            <p:ph type="title"/>
          </p:nvPr>
        </p:nvSpPr>
        <p:spPr/>
        <p:txBody>
          <a:bodyPr/>
          <a:lstStyle/>
          <a:p>
            <a:r>
              <a:rPr lang="en-US" dirty="0"/>
              <a:t>Our Analysis – Building Fair Score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2EF78A-55BC-4A91-9B84-7B42652B6092}"/>
                  </a:ext>
                </a:extLst>
              </p:cNvPr>
              <p:cNvSpPr/>
              <p:nvPr/>
            </p:nvSpPr>
            <p:spPr>
              <a:xfrm>
                <a:off x="381919" y="2713944"/>
                <a:ext cx="11945955" cy="671209"/>
              </a:xfrm>
              <a:prstGeom prst="rect">
                <a:avLst/>
              </a:prstGeom>
            </p:spPr>
            <p:txBody>
              <a:bodyPr wrap="square">
                <a:spAutoFit/>
              </a:bodyPr>
              <a:lstStyle/>
              <a:p>
                <a:pPr marL="457200" marR="0">
                  <a:lnSpc>
                    <a:spcPct val="107000"/>
                  </a:lnSpc>
                  <a:spcBef>
                    <a:spcPts val="0"/>
                  </a:spcBef>
                  <a:spcAft>
                    <a:spcPts val="800"/>
                  </a:spcAft>
                </a:pPr>
                <a:r>
                  <a:rPr lang="en-US" b="1" i="1" dirty="0">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a:t>Decile Score </a:t>
                </a:r>
                <a:r>
                  <a:rPr lang="en-IN" b="1" i="1" dirty="0">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e>
                      <m: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𝟎</m:t>
                        </m:r>
                      </m:sub>
                    </m:s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e>
                      <m: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𝟏</m:t>
                        </m:r>
                      </m:sub>
                    </m:sSub>
                    <m:d>
                      <m:d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𝑱𝒖𝒗</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𝒇𝒆𝒍</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𝒄𝒐𝒖𝒏𝒕</m:t>
                        </m:r>
                      </m:e>
                    </m:d>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e>
                      <m: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𝟐</m:t>
                        </m:r>
                      </m:sub>
                    </m:sSub>
                    <m:d>
                      <m:d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𝑱𝒖𝒗</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𝒎𝒊𝒔𝒅</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𝒄𝒐𝒖𝒏𝒕</m:t>
                        </m:r>
                      </m:e>
                    </m:d>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e>
                      <m: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𝟑</m:t>
                        </m:r>
                      </m:sub>
                    </m:sSub>
                    <m:d>
                      <m:d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𝒑𝒓𝒊𝒐𝒓𝒔</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𝒄𝒐𝒖𝒏𝒕</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 </m:t>
                        </m:r>
                      </m:e>
                    </m:d>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e>
                      <m:sub>
                        <m: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𝟒</m:t>
                        </m:r>
                      </m:sub>
                    </m:s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𝒄𝒉𝒂𝒓𝒈𝒆</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𝒅𝒆𝒈𝒓𝒆𝒆</m:t>
                    </m:r>
                  </m:oMath>
                </a14:m>
                <a:r>
                  <a:rPr lang="en-IN" b="1" i="1" dirty="0">
                    <a:solidFill>
                      <a:schemeClr val="accent5">
                        <a:lumMod val="75000"/>
                      </a:schemeClr>
                    </a:solidFill>
                    <a:latin typeface="Calibri" panose="020F0502020204030204" pitchFamily="34" charset="0"/>
                    <a:ea typeface="Times New Roman" panose="02020603050405020304" pitchFamily="18" charset="0"/>
                    <a:cs typeface="Mangal" panose="02040503050203030202" pitchFamily="18" charset="0"/>
                  </a:rPr>
                  <a:t>) +</a:t>
                </a:r>
                <a14:m>
                  <m:oMath xmlns:m="http://schemas.openxmlformats.org/officeDocument/2006/math">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𝒅𝒓𝒖𝒈𝒊𝒏𝒗𝒐𝒍𝒗𝒎𝒆𝒏𝒕</m:t>
                    </m:r>
                    <m: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IN" b="1" i="1" dirty="0">
                  <a:solidFill>
                    <a:schemeClr val="accent5">
                      <a:lumMod val="75000"/>
                    </a:schemeClr>
                  </a:solidFill>
                  <a:latin typeface="Calibri" panose="020F0502020204030204" pitchFamily="34" charset="0"/>
                  <a:ea typeface="Times New Roman" panose="02020603050405020304" pitchFamily="18" charset="0"/>
                  <a:cs typeface="Mangal" panose="02040503050203030202" pitchFamily="18" charset="0"/>
                </a:endParaRPr>
              </a:p>
            </p:txBody>
          </p:sp>
        </mc:Choice>
        <mc:Fallback xmlns="">
          <p:sp>
            <p:nvSpPr>
              <p:cNvPr id="6" name="Rectangle 5">
                <a:extLst>
                  <a:ext uri="{FF2B5EF4-FFF2-40B4-BE49-F238E27FC236}">
                    <a16:creationId xmlns:a16="http://schemas.microsoft.com/office/drawing/2014/main" id="{ED2EF78A-55BC-4A91-9B84-7B42652B6092}"/>
                  </a:ext>
                </a:extLst>
              </p:cNvPr>
              <p:cNvSpPr>
                <a:spLocks noRot="1" noChangeAspect="1" noMove="1" noResize="1" noEditPoints="1" noAdjustHandles="1" noChangeArrowheads="1" noChangeShapeType="1" noTextEdit="1"/>
              </p:cNvSpPr>
              <p:nvPr/>
            </p:nvSpPr>
            <p:spPr>
              <a:xfrm>
                <a:off x="381919" y="2713944"/>
                <a:ext cx="11945955" cy="671209"/>
              </a:xfrm>
              <a:prstGeom prst="rect">
                <a:avLst/>
              </a:prstGeom>
              <a:blipFill>
                <a:blip r:embed="rId2"/>
                <a:stretch>
                  <a:fillRect t="-5455"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3AF89D3-192B-474E-A59A-0CBC3DD65936}"/>
                  </a:ext>
                </a:extLst>
              </p:cNvPr>
              <p:cNvSpPr/>
              <p:nvPr/>
            </p:nvSpPr>
            <p:spPr>
              <a:xfrm>
                <a:off x="420479" y="1311196"/>
                <a:ext cx="11604433" cy="671209"/>
              </a:xfrm>
              <a:prstGeom prst="rect">
                <a:avLst/>
              </a:prstGeom>
            </p:spPr>
            <p:txBody>
              <a:bodyPr wrap="square">
                <a:spAutoFit/>
              </a:bodyPr>
              <a:lstStyle/>
              <a:p>
                <a:pPr marL="457200">
                  <a:lnSpc>
                    <a:spcPct val="107000"/>
                  </a:lnSpc>
                  <a:spcAft>
                    <a:spcPts val="800"/>
                  </a:spcAft>
                </a:pPr>
                <a:r>
                  <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a:t>Decile Score= </a:t>
                </a:r>
                <a14:m>
                  <m:oMath xmlns:m="http://schemas.openxmlformats.org/officeDocument/2006/math">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𝑎𝑔𝑒</m:t>
                        </m:r>
                      </m:e>
                    </m:d>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𝐽𝑢𝑣</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𝑓𝑒𝑙</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e>
                    </m:d>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3</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𝐽𝑢𝑣</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𝑚𝑖𝑠𝑑</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4</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𝑠𝑒𝑥</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5</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𝑝𝑟𝑖𝑜𝑟𝑠</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6</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𝑟𝑎𝑐𝑒</m:t>
                        </m:r>
                      </m:e>
                    </m:d>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7</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𝑐h𝑎𝑟𝑔𝑒</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𝑑𝑒𝑔𝑟𝑒𝑒</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a:t> </a:t>
                </a:r>
              </a:p>
            </p:txBody>
          </p:sp>
        </mc:Choice>
        <mc:Fallback xmlns="">
          <p:sp>
            <p:nvSpPr>
              <p:cNvPr id="7" name="Rectangle 6">
                <a:extLst>
                  <a:ext uri="{FF2B5EF4-FFF2-40B4-BE49-F238E27FC236}">
                    <a16:creationId xmlns:a16="http://schemas.microsoft.com/office/drawing/2014/main" id="{93AF89D3-192B-474E-A59A-0CBC3DD65936}"/>
                  </a:ext>
                </a:extLst>
              </p:cNvPr>
              <p:cNvSpPr>
                <a:spLocks noRot="1" noChangeAspect="1" noMove="1" noResize="1" noEditPoints="1" noAdjustHandles="1" noChangeArrowheads="1" noChangeShapeType="1" noTextEdit="1"/>
              </p:cNvSpPr>
              <p:nvPr/>
            </p:nvSpPr>
            <p:spPr>
              <a:xfrm>
                <a:off x="420479" y="1311196"/>
                <a:ext cx="11604433" cy="671209"/>
              </a:xfrm>
              <a:prstGeom prst="rect">
                <a:avLst/>
              </a:prstGeom>
              <a:blipFill>
                <a:blip r:embed="rId3"/>
                <a:stretch>
                  <a:fillRect t="-5455"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28376F0-5E80-42AB-A916-4F50EA642549}"/>
                  </a:ext>
                </a:extLst>
              </p:cNvPr>
              <p:cNvSpPr txBox="1"/>
              <p:nvPr/>
            </p:nvSpPr>
            <p:spPr>
              <a:xfrm>
                <a:off x="420479" y="2006582"/>
                <a:ext cx="12663889" cy="663515"/>
              </a:xfrm>
              <a:prstGeom prst="rect">
                <a:avLst/>
              </a:prstGeom>
              <a:noFill/>
            </p:spPr>
            <p:txBody>
              <a:bodyPr wrap="square" rtlCol="0">
                <a:spAutoFit/>
              </a:bodyPr>
              <a:lstStyle/>
              <a:p>
                <a:pPr marL="457200">
                  <a:lnSpc>
                    <a:spcPct val="107000"/>
                  </a:lnSpc>
                  <a:spcAft>
                    <a:spcPts val="800"/>
                  </a:spcAft>
                </a:pPr>
                <a:r>
                  <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a:t>Decile Score = </a:t>
                </a:r>
                <a14:m>
                  <m:oMath xmlns:m="http://schemas.openxmlformats.org/officeDocument/2006/math">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𝑎𝑔𝑒</m:t>
                        </m:r>
                      </m:e>
                    </m:d>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𝐽𝑢𝑣</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𝑓𝑒𝑙</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e>
                    </m:d>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3</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𝐽𝑢𝑣</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𝑚𝑖𝑠𝑐</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e>
                    </m:d>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4</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𝑆𝑒𝑥</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𝑟𝑎𝑐𝑒</m:t>
                        </m:r>
                      </m:e>
                    </m:d>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5</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𝑝𝑟𝑖𝑜𝑟𝑠</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e>
                    </m:d>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6</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𝑐h𝑎𝑟𝑔𝑒</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𝑑𝑒𝑔𝑟𝑒𝑒</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128376F0-5E80-42AB-A916-4F50EA642549}"/>
                  </a:ext>
                </a:extLst>
              </p:cNvPr>
              <p:cNvSpPr txBox="1">
                <a:spLocks noRot="1" noChangeAspect="1" noMove="1" noResize="1" noEditPoints="1" noAdjustHandles="1" noChangeArrowheads="1" noChangeShapeType="1" noTextEdit="1"/>
              </p:cNvSpPr>
              <p:nvPr/>
            </p:nvSpPr>
            <p:spPr>
              <a:xfrm>
                <a:off x="420479" y="2006582"/>
                <a:ext cx="12663889" cy="663515"/>
              </a:xfrm>
              <a:prstGeom prst="rect">
                <a:avLst/>
              </a:prstGeom>
              <a:blipFill>
                <a:blip r:embed="rId4"/>
                <a:stretch>
                  <a:fillRect t="-5505" b="-8257"/>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46C6D832-2068-43A4-9801-675EB6F57573}"/>
              </a:ext>
            </a:extLst>
          </p:cNvPr>
          <p:cNvSpPr/>
          <p:nvPr/>
        </p:nvSpPr>
        <p:spPr>
          <a:xfrm>
            <a:off x="243289" y="2808264"/>
            <a:ext cx="545335" cy="198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24EE428-88CE-4D28-B707-5635AB5AED2F}"/>
              </a:ext>
            </a:extLst>
          </p:cNvPr>
          <p:cNvSpPr txBox="1"/>
          <p:nvPr/>
        </p:nvSpPr>
        <p:spPr>
          <a:xfrm>
            <a:off x="540745" y="3588782"/>
            <a:ext cx="10813055" cy="646331"/>
          </a:xfrm>
          <a:prstGeom prst="rect">
            <a:avLst/>
          </a:prstGeom>
          <a:noFill/>
        </p:spPr>
        <p:txBody>
          <a:bodyPr wrap="square" rtlCol="0">
            <a:spAutoFit/>
          </a:bodyPr>
          <a:lstStyle/>
          <a:p>
            <a:r>
              <a:rPr lang="en-US" i="1" dirty="0">
                <a:solidFill>
                  <a:srgbClr val="FF0000"/>
                </a:solidFill>
              </a:rPr>
              <a:t>Our objective was to build the fair score which does not have any traces of racial or pseudo-racial factor in it. So we chose variables which are only and only describes the criminal profile of a defendant and no other factor</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E36E764-412E-4F76-9602-FDAA171CA63B}"/>
                  </a:ext>
                </a:extLst>
              </p:cNvPr>
              <p:cNvSpPr txBox="1"/>
              <p:nvPr/>
            </p:nvSpPr>
            <p:spPr>
              <a:xfrm>
                <a:off x="504021" y="4429411"/>
                <a:ext cx="11681550" cy="901850"/>
              </a:xfrm>
              <a:prstGeom prst="rect">
                <a:avLst/>
              </a:prstGeom>
              <a:noFill/>
            </p:spPr>
            <p:txBody>
              <a:bodyPr wrap="square" rtlCol="0">
                <a:spAutoFit/>
              </a:bodyPr>
              <a:lstStyle/>
              <a:p>
                <a:r>
                  <a:rPr lang="en-US" b="1" dirty="0"/>
                  <a:t>Fair</a:t>
                </a:r>
                <a:r>
                  <a:rPr lang="en-US" dirty="0"/>
                  <a:t> </a:t>
                </a:r>
                <a:r>
                  <a:rPr lang="en-US" b="1" dirty="0"/>
                  <a:t>score</a:t>
                </a:r>
                <a:r>
                  <a:rPr lang="en-US" dirty="0"/>
                  <a:t> = </a:t>
                </a:r>
                <a:r>
                  <a:rPr lang="en-US" sz="1600" dirty="0">
                    <a:latin typeface="Arial" panose="020B0604020202020204" pitchFamily="34" charset="0"/>
                    <a:cs typeface="Arial" panose="020B0604020202020204" pitchFamily="34" charset="0"/>
                  </a:rPr>
                  <a:t>exp(</a:t>
                </a:r>
                <a14:m>
                  <m:oMath xmlns:m="http://schemas.openxmlformats.org/officeDocument/2006/math">
                    <m:sSub>
                      <m:sSubPr>
                        <m:ctrlPr>
                          <a:rPr lang="en-US" sz="1600" i="1">
                            <a:latin typeface="Cambria Math" panose="02040503050406030204" pitchFamily="18" charset="0"/>
                          </a:rPr>
                        </m:ctrlPr>
                      </m:sSubPr>
                      <m:e>
                        <m:r>
                          <m:rPr>
                            <m:sty m:val="p"/>
                          </m:rPr>
                          <a:rPr lang="en-IN" sz="1600" b="0" i="1">
                            <a:latin typeface="Cambria Math" panose="02040503050406030204" pitchFamily="18" charset="0"/>
                          </a:rPr>
                          <m:t>β</m:t>
                        </m:r>
                      </m:e>
                      <m:sub>
                        <m:r>
                          <a:rPr lang="en-IN" sz="1600" b="0" i="1">
                            <a:latin typeface="Cambria Math" panose="02040503050406030204" pitchFamily="18" charset="0"/>
                          </a:rPr>
                          <m:t>0</m:t>
                        </m:r>
                      </m:sub>
                    </m:sSub>
                    <m:r>
                      <a:rPr lang="en-US" sz="1600" b="0">
                        <a:latin typeface="Cambria Math" panose="02040503050406030204" pitchFamily="18" charset="0"/>
                      </a:rPr>
                      <m:t>)</m:t>
                    </m:r>
                    <m:r>
                      <a:rPr lang="en-IN" sz="1600" b="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b="0" i="1">
                            <a:latin typeface="Cambria Math" panose="02040503050406030204" pitchFamily="18" charset="0"/>
                          </a:rPr>
                          <m:t>exp</m:t>
                        </m:r>
                        <m:r>
                          <a:rPr lang="en-US" sz="1600" b="0">
                            <a:latin typeface="Cambria Math" panose="02040503050406030204" pitchFamily="18" charset="0"/>
                          </a:rPr>
                          <m:t>(</m:t>
                        </m:r>
                        <m:r>
                          <m:rPr>
                            <m:sty m:val="p"/>
                          </m:rPr>
                          <a:rPr lang="en-IN" sz="1600" b="0" i="1">
                            <a:latin typeface="Cambria Math" panose="02040503050406030204" pitchFamily="18" charset="0"/>
                          </a:rPr>
                          <m:t>β</m:t>
                        </m:r>
                      </m:e>
                      <m:sub>
                        <m:r>
                          <a:rPr lang="en-IN" sz="1600" b="0" i="1">
                            <a:latin typeface="Cambria Math" panose="02040503050406030204" pitchFamily="18" charset="0"/>
                          </a:rPr>
                          <m:t>1</m:t>
                        </m:r>
                      </m:sub>
                    </m:sSub>
                    <m:r>
                      <a:rPr lang="en-US" sz="1600" b="0">
                        <a:latin typeface="Cambria Math" panose="02040503050406030204" pitchFamily="18" charset="0"/>
                      </a:rPr>
                      <m:t>)</m:t>
                    </m:r>
                    <m:d>
                      <m:dPr>
                        <m:ctrlPr>
                          <a:rPr lang="en-US" sz="1600" i="1">
                            <a:latin typeface="Cambria Math" panose="02040503050406030204" pitchFamily="18" charset="0"/>
                          </a:rPr>
                        </m:ctrlPr>
                      </m:dPr>
                      <m:e>
                        <m:r>
                          <m:rPr>
                            <m:sty m:val="p"/>
                          </m:rPr>
                          <a:rPr lang="en-IN" sz="1600" b="0" i="1">
                            <a:latin typeface="Cambria Math" panose="02040503050406030204" pitchFamily="18" charset="0"/>
                          </a:rPr>
                          <m:t>Juv</m:t>
                        </m:r>
                        <m:r>
                          <a:rPr lang="en-IN" sz="1600" b="0">
                            <a:latin typeface="Cambria Math" panose="02040503050406030204" pitchFamily="18" charset="0"/>
                          </a:rPr>
                          <m:t>_</m:t>
                        </m:r>
                        <m:r>
                          <m:rPr>
                            <m:sty m:val="p"/>
                          </m:rPr>
                          <a:rPr lang="en-IN" sz="1600" b="0" i="1">
                            <a:latin typeface="Cambria Math" panose="02040503050406030204" pitchFamily="18" charset="0"/>
                          </a:rPr>
                          <m:t>fel</m:t>
                        </m:r>
                        <m:r>
                          <a:rPr lang="en-IN" sz="1600" b="0">
                            <a:latin typeface="Cambria Math" panose="02040503050406030204" pitchFamily="18" charset="0"/>
                          </a:rPr>
                          <m:t>_</m:t>
                        </m:r>
                        <m:r>
                          <m:rPr>
                            <m:sty m:val="p"/>
                          </m:rPr>
                          <a:rPr lang="en-IN" sz="1600" b="0" i="1">
                            <a:latin typeface="Cambria Math" panose="02040503050406030204" pitchFamily="18" charset="0"/>
                          </a:rPr>
                          <m:t>count</m:t>
                        </m:r>
                      </m:e>
                    </m:d>
                    <m:r>
                      <a:rPr lang="en-IN" sz="1600" b="0">
                        <a:latin typeface="Cambria Math" panose="02040503050406030204" pitchFamily="18" charset="0"/>
                      </a:rPr>
                      <m:t>+</m:t>
                    </m:r>
                    <m:r>
                      <m:rPr>
                        <m:sty m:val="p"/>
                      </m:rPr>
                      <a:rPr lang="en-US" sz="1600" b="0" i="1">
                        <a:latin typeface="Cambria Math" panose="02040503050406030204" pitchFamily="18" charset="0"/>
                      </a:rPr>
                      <m:t>exp</m:t>
                    </m:r>
                    <m:r>
                      <a:rPr lang="en-US" sz="1600" b="0">
                        <a:latin typeface="Cambria Math" panose="02040503050406030204" pitchFamily="18" charset="0"/>
                      </a:rPr>
                      <m:t>(</m:t>
                    </m:r>
                    <m:sSub>
                      <m:sSubPr>
                        <m:ctrlPr>
                          <a:rPr lang="en-US" sz="1600" i="1">
                            <a:latin typeface="Cambria Math" panose="02040503050406030204" pitchFamily="18" charset="0"/>
                          </a:rPr>
                        </m:ctrlPr>
                      </m:sSubPr>
                      <m:e>
                        <m:r>
                          <m:rPr>
                            <m:sty m:val="p"/>
                          </m:rPr>
                          <a:rPr lang="en-IN" sz="1600" b="0" i="1">
                            <a:latin typeface="Cambria Math" panose="02040503050406030204" pitchFamily="18" charset="0"/>
                          </a:rPr>
                          <m:t>β</m:t>
                        </m:r>
                      </m:e>
                      <m:sub>
                        <m:r>
                          <a:rPr lang="en-IN" sz="1600" b="0" i="1">
                            <a:latin typeface="Cambria Math" panose="02040503050406030204" pitchFamily="18" charset="0"/>
                          </a:rPr>
                          <m:t>2</m:t>
                        </m:r>
                      </m:sub>
                    </m:sSub>
                    <m:r>
                      <a:rPr lang="en-US" sz="1600" b="0">
                        <a:latin typeface="Cambria Math" panose="02040503050406030204" pitchFamily="18" charset="0"/>
                      </a:rPr>
                      <m:t>)</m:t>
                    </m:r>
                    <m:d>
                      <m:dPr>
                        <m:ctrlPr>
                          <a:rPr lang="en-US" sz="1600" i="1">
                            <a:latin typeface="Cambria Math" panose="02040503050406030204" pitchFamily="18" charset="0"/>
                          </a:rPr>
                        </m:ctrlPr>
                      </m:dPr>
                      <m:e>
                        <m:r>
                          <a:rPr lang="en-IN" sz="1600" b="0" i="1">
                            <a:latin typeface="Cambria Math" panose="02040503050406030204" pitchFamily="18" charset="0"/>
                          </a:rPr>
                          <m:t>𝐽𝑢</m:t>
                        </m:r>
                        <m:r>
                          <m:rPr>
                            <m:sty m:val="p"/>
                          </m:rPr>
                          <a:rPr lang="en-US" sz="1600" b="0" i="0" smtClean="0">
                            <a:latin typeface="Cambria Math" panose="02040503050406030204" pitchFamily="18" charset="0"/>
                          </a:rPr>
                          <m:t>v</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misc</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count</m:t>
                        </m:r>
                      </m:e>
                    </m:d>
                    <m:r>
                      <a:rPr lang="en-IN" sz="1600" b="0">
                        <a:latin typeface="Cambria Math" panose="02040503050406030204" pitchFamily="18" charset="0"/>
                      </a:rPr>
                      <m:t>+</m:t>
                    </m:r>
                    <m:r>
                      <m:rPr>
                        <m:sty m:val="p"/>
                      </m:rPr>
                      <a:rPr lang="en-US" sz="1600" b="0" i="1">
                        <a:latin typeface="Cambria Math" panose="02040503050406030204" pitchFamily="18" charset="0"/>
                      </a:rPr>
                      <m:t>exp</m:t>
                    </m:r>
                    <m:r>
                      <a:rPr lang="en-US" sz="1600" b="0">
                        <a:latin typeface="Cambria Math" panose="02040503050406030204" pitchFamily="18" charset="0"/>
                      </a:rPr>
                      <m:t>(</m:t>
                    </m:r>
                    <m:sSub>
                      <m:sSubPr>
                        <m:ctrlPr>
                          <a:rPr lang="en-US" sz="1600" i="1">
                            <a:latin typeface="Cambria Math" panose="02040503050406030204" pitchFamily="18" charset="0"/>
                          </a:rPr>
                        </m:ctrlPr>
                      </m:sSubPr>
                      <m:e>
                        <m:r>
                          <m:rPr>
                            <m:sty m:val="p"/>
                          </m:rPr>
                          <a:rPr lang="en-IN" sz="1600" b="0" i="1">
                            <a:latin typeface="Cambria Math" panose="02040503050406030204" pitchFamily="18" charset="0"/>
                          </a:rPr>
                          <m:t>β</m:t>
                        </m:r>
                      </m:e>
                      <m:sub>
                        <m:r>
                          <a:rPr lang="en-IN" sz="1600" b="0" i="1">
                            <a:latin typeface="Cambria Math" panose="02040503050406030204" pitchFamily="18" charset="0"/>
                          </a:rPr>
                          <m:t>3</m:t>
                        </m:r>
                      </m:sub>
                    </m:sSub>
                    <m:r>
                      <a:rPr lang="en-US" sz="1600" b="0" i="0" smtClean="0">
                        <a:latin typeface="Cambria Math" panose="02040503050406030204" pitchFamily="18" charset="0"/>
                      </a:rPr>
                      <m:t>)</m:t>
                    </m:r>
                    <m:d>
                      <m:dPr>
                        <m:ctrlPr>
                          <a:rPr lang="en-US" sz="1600" i="1">
                            <a:latin typeface="Cambria Math" panose="02040503050406030204" pitchFamily="18" charset="0"/>
                          </a:rPr>
                        </m:ctrlPr>
                      </m:dPr>
                      <m:e>
                        <m:r>
                          <a:rPr lang="en-US" sz="1600" b="0">
                            <a:latin typeface="Cambria Math" panose="02040503050406030204" pitchFamily="18" charset="0"/>
                          </a:rPr>
                          <m:t> </m:t>
                        </m:r>
                        <m:r>
                          <a:rPr lang="en-IN" sz="1600" b="0" i="1">
                            <a:latin typeface="Cambria Math" panose="02040503050406030204" pitchFamily="18" charset="0"/>
                          </a:rPr>
                          <m:t>𝑝𝑟𝑖𝑜𝑟</m:t>
                        </m:r>
                        <m:r>
                          <m:rPr>
                            <m:sty m:val="p"/>
                          </m:rPr>
                          <a:rPr lang="en-US" sz="1600" b="0" i="0" smtClean="0">
                            <a:latin typeface="Cambria Math" panose="02040503050406030204" pitchFamily="18" charset="0"/>
                          </a:rPr>
                          <m:t>s</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count</m:t>
                        </m:r>
                      </m:e>
                    </m:d>
                    <m:r>
                      <a:rPr lang="en-IN" sz="1600" b="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b="0" i="0" smtClean="0">
                            <a:latin typeface="Cambria Math" panose="02040503050406030204" pitchFamily="18" charset="0"/>
                          </a:rPr>
                          <m:t>exp</m:t>
                        </m:r>
                        <m:r>
                          <a:rPr lang="en-US" sz="1600" b="0" i="1" smtClean="0">
                            <a:latin typeface="Cambria Math" panose="02040503050406030204" pitchFamily="18" charset="0"/>
                          </a:rPr>
                          <m:t>⁡(</m:t>
                        </m:r>
                        <m:r>
                          <a:rPr lang="en-IN" sz="1600" b="0" i="1">
                            <a:latin typeface="Cambria Math" panose="02040503050406030204" pitchFamily="18" charset="0"/>
                          </a:rPr>
                          <m:t>𝛽</m:t>
                        </m:r>
                      </m:e>
                      <m:sub>
                        <m:r>
                          <a:rPr lang="en-US" sz="1600" b="0" i="1" smtClean="0">
                            <a:latin typeface="Cambria Math" panose="02040503050406030204" pitchFamily="18" charset="0"/>
                          </a:rPr>
                          <m:t>4</m:t>
                        </m:r>
                      </m:sub>
                    </m:sSub>
                    <m:r>
                      <a:rPr lang="en-US" sz="1600" b="0" i="0" smtClean="0">
                        <a:latin typeface="Cambria Math" panose="02040503050406030204" pitchFamily="18" charset="0"/>
                      </a:rPr>
                      <m:t>)</m:t>
                    </m:r>
                    <m:r>
                      <a:rPr lang="en-IN" sz="1600" b="0">
                        <a:latin typeface="Cambria Math" panose="02040503050406030204" pitchFamily="18" charset="0"/>
                      </a:rPr>
                      <m:t>(</m:t>
                    </m:r>
                    <m:r>
                      <m:rPr>
                        <m:sty m:val="p"/>
                      </m:rPr>
                      <a:rPr lang="en-IN" sz="1600" b="0" i="1">
                        <a:latin typeface="Cambria Math" panose="02040503050406030204" pitchFamily="18" charset="0"/>
                      </a:rPr>
                      <m:t>charge</m:t>
                    </m:r>
                    <m:r>
                      <a:rPr lang="en-IN" sz="1600" b="0">
                        <a:latin typeface="Cambria Math" panose="02040503050406030204" pitchFamily="18" charset="0"/>
                      </a:rPr>
                      <m:t>_</m:t>
                    </m:r>
                    <m:r>
                      <m:rPr>
                        <m:sty m:val="p"/>
                      </m:rPr>
                      <a:rPr lang="en-IN" sz="1600" b="0" i="1">
                        <a:latin typeface="Cambria Math" panose="02040503050406030204" pitchFamily="18" charset="0"/>
                      </a:rPr>
                      <m:t>degree</m:t>
                    </m:r>
                  </m:oMath>
                </a14:m>
                <a:r>
                  <a:rPr lang="en-IN"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r>
                  <a:rPr lang="en-US" dirty="0"/>
                  <a:t>		 </a:t>
                </a:r>
                <a:r>
                  <a:rPr lang="en-US" sz="1600" dirty="0">
                    <a:latin typeface="Arial" panose="020B0604020202020204" pitchFamily="34" charset="0"/>
                    <a:cs typeface="Arial" panose="020B0604020202020204" pitchFamily="34" charset="0"/>
                  </a:rPr>
                  <a:t>=  exp(0.9611) +</a:t>
                </a:r>
                <a14:m>
                  <m:oMath xmlns:m="http://schemas.openxmlformats.org/officeDocument/2006/math">
                    <m:r>
                      <m:rPr>
                        <m:sty m:val="p"/>
                      </m:rPr>
                      <a:rPr lang="en-US" sz="1600">
                        <a:latin typeface="Cambria Math" panose="02040503050406030204" pitchFamily="18" charset="0"/>
                        <a:cs typeface="Arial" panose="020B0604020202020204" pitchFamily="34" charset="0"/>
                      </a:rPr>
                      <m:t>exp</m:t>
                    </m:r>
                    <m:d>
                      <m:dPr>
                        <m:ctrlPr>
                          <a:rPr lang="en-US" sz="1600" i="1">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0.1252</m:t>
                        </m:r>
                      </m:e>
                    </m:d>
                    <m:d>
                      <m:dPr>
                        <m:ctrlPr>
                          <a:rPr lang="en-US" sz="1600" i="1">
                            <a:latin typeface="Cambria Math" panose="02040503050406030204" pitchFamily="18" charset="0"/>
                            <a:cs typeface="Arial" panose="020B0604020202020204" pitchFamily="34" charset="0"/>
                          </a:rPr>
                        </m:ctrlPr>
                      </m:dPr>
                      <m:e>
                        <m:r>
                          <a:rPr lang="en-IN" sz="1600">
                            <a:latin typeface="Cambria Math" panose="02040503050406030204" pitchFamily="18" charset="0"/>
                            <a:cs typeface="Arial" panose="020B0604020202020204" pitchFamily="34" charset="0"/>
                          </a:rPr>
                          <m:t>𝐽</m:t>
                        </m:r>
                        <m:r>
                          <a:rPr lang="en-US" sz="1600" b="0" i="1" smtClean="0">
                            <a:latin typeface="Cambria Math" panose="02040503050406030204" pitchFamily="18" charset="0"/>
                            <a:cs typeface="Arial" panose="020B0604020202020204" pitchFamily="34" charset="0"/>
                          </a:rPr>
                          <m:t>𝑢𝑣</m:t>
                        </m:r>
                        <m:r>
                          <a:rPr lang="en-US" sz="1600" b="0" i="1" smtClean="0">
                            <a:latin typeface="Cambria Math" panose="02040503050406030204" pitchFamily="18" charset="0"/>
                            <a:cs typeface="Arial" panose="020B0604020202020204" pitchFamily="34" charset="0"/>
                          </a:rPr>
                          <m:t>_</m:t>
                        </m:r>
                        <m:r>
                          <a:rPr lang="en-US" sz="1600" b="0" i="1" smtClean="0">
                            <a:latin typeface="Cambria Math" panose="02040503050406030204" pitchFamily="18" charset="0"/>
                            <a:cs typeface="Arial" panose="020B0604020202020204" pitchFamily="34" charset="0"/>
                          </a:rPr>
                          <m:t>𝑓𝑒𝑙</m:t>
                        </m:r>
                        <m:r>
                          <a:rPr lang="en-US" sz="1600" b="0" i="1" smtClean="0">
                            <a:latin typeface="Cambria Math" panose="02040503050406030204" pitchFamily="18" charset="0"/>
                            <a:cs typeface="Arial" panose="020B0604020202020204" pitchFamily="34" charset="0"/>
                          </a:rPr>
                          <m:t>_</m:t>
                        </m:r>
                        <m:r>
                          <a:rPr lang="en-US" sz="1600" b="0" i="1" smtClean="0">
                            <a:latin typeface="Cambria Math" panose="02040503050406030204" pitchFamily="18" charset="0"/>
                            <a:cs typeface="Arial" panose="020B0604020202020204" pitchFamily="34" charset="0"/>
                          </a:rPr>
                          <m:t>𝑐𝑜𝑢𝑛𝑡</m:t>
                        </m:r>
                      </m:e>
                    </m:d>
                    <m:r>
                      <a:rPr lang="en-IN" sz="1600">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exp</m:t>
                    </m:r>
                    <m:d>
                      <m:dPr>
                        <m:ctrlPr>
                          <a:rPr lang="en-US" sz="1600" i="1">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0.1051</m:t>
                        </m:r>
                      </m:e>
                    </m:d>
                    <m:d>
                      <m:dPr>
                        <m:ctrlPr>
                          <a:rPr lang="en-US" sz="1600" i="1">
                            <a:latin typeface="Cambria Math" panose="02040503050406030204" pitchFamily="18" charset="0"/>
                            <a:cs typeface="Arial" panose="020B0604020202020204" pitchFamily="34" charset="0"/>
                          </a:rPr>
                        </m:ctrlPr>
                      </m:dPr>
                      <m:e>
                        <m:r>
                          <a:rPr lang="en-IN" sz="1600">
                            <a:latin typeface="Cambria Math" panose="02040503050406030204" pitchFamily="18" charset="0"/>
                            <a:cs typeface="Arial" panose="020B0604020202020204" pitchFamily="34" charset="0"/>
                          </a:rPr>
                          <m:t>𝐽𝑢</m:t>
                        </m:r>
                        <m:r>
                          <a:rPr lang="en-US" sz="1600">
                            <a:latin typeface="Cambria Math" panose="02040503050406030204" pitchFamily="18" charset="0"/>
                            <a:cs typeface="Arial" panose="020B0604020202020204" pitchFamily="34" charset="0"/>
                          </a:rPr>
                          <m:t>𝑣</m:t>
                        </m:r>
                        <m:r>
                          <a:rPr lang="en-US" sz="1600">
                            <a:latin typeface="Cambria Math" panose="02040503050406030204" pitchFamily="18" charset="0"/>
                            <a:cs typeface="Arial" panose="020B0604020202020204" pitchFamily="34" charset="0"/>
                          </a:rPr>
                          <m:t>_</m:t>
                        </m:r>
                        <m:r>
                          <a:rPr lang="en-US" sz="1600">
                            <a:latin typeface="Cambria Math" panose="02040503050406030204" pitchFamily="18" charset="0"/>
                            <a:cs typeface="Arial" panose="020B0604020202020204" pitchFamily="34" charset="0"/>
                          </a:rPr>
                          <m:t>𝑚𝑖𝑠𝑐</m:t>
                        </m:r>
                        <m:r>
                          <a:rPr lang="en-US" sz="1600">
                            <a:latin typeface="Cambria Math" panose="02040503050406030204" pitchFamily="18" charset="0"/>
                            <a:cs typeface="Arial" panose="020B0604020202020204" pitchFamily="34" charset="0"/>
                          </a:rPr>
                          <m:t>_</m:t>
                        </m:r>
                        <m:r>
                          <a:rPr lang="en-US" sz="1600">
                            <a:latin typeface="Cambria Math" panose="02040503050406030204" pitchFamily="18" charset="0"/>
                            <a:cs typeface="Arial" panose="020B0604020202020204" pitchFamily="34" charset="0"/>
                          </a:rPr>
                          <m:t>𝑐𝑜𝑢𝑛𝑡</m:t>
                        </m:r>
                      </m:e>
                    </m:d>
                    <m:r>
                      <a:rPr lang="en-IN" sz="1600">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exp</m:t>
                    </m:r>
                    <m:d>
                      <m:dPr>
                        <m:ctrlPr>
                          <a:rPr lang="en-US" sz="1600" i="1">
                            <a:latin typeface="Cambria Math" panose="02040503050406030204" pitchFamily="18" charset="0"/>
                            <a:cs typeface="Arial" panose="020B0604020202020204" pitchFamily="34" charset="0"/>
                          </a:rPr>
                        </m:ctrlPr>
                      </m:dPr>
                      <m:e>
                        <m:r>
                          <a:rPr lang="en-US" sz="1600">
                            <a:latin typeface="Cambria Math" panose="02040503050406030204" pitchFamily="18" charset="0"/>
                            <a:cs typeface="Arial" panose="020B0604020202020204" pitchFamily="34" charset="0"/>
                          </a:rPr>
                          <m:t>0.057</m:t>
                        </m:r>
                      </m:e>
                    </m:d>
                    <m:d>
                      <m:dPr>
                        <m:ctrlPr>
                          <a:rPr lang="en-US" sz="1600" i="1">
                            <a:latin typeface="Cambria Math" panose="02040503050406030204" pitchFamily="18" charset="0"/>
                            <a:cs typeface="Arial" panose="020B0604020202020204" pitchFamily="34" charset="0"/>
                          </a:rPr>
                        </m:ctrlPr>
                      </m:dPr>
                      <m:e>
                        <m:r>
                          <a:rPr lang="en-US" sz="1600">
                            <a:latin typeface="Cambria Math" panose="02040503050406030204" pitchFamily="18" charset="0"/>
                            <a:cs typeface="Arial" panose="020B0604020202020204" pitchFamily="34" charset="0"/>
                          </a:rPr>
                          <m:t> </m:t>
                        </m:r>
                        <m:r>
                          <a:rPr lang="en-IN" sz="1600">
                            <a:latin typeface="Cambria Math" panose="02040503050406030204" pitchFamily="18" charset="0"/>
                            <a:cs typeface="Arial" panose="020B0604020202020204" pitchFamily="34" charset="0"/>
                          </a:rPr>
                          <m:t>𝑝𝑟𝑖𝑜𝑟</m:t>
                        </m:r>
                        <m:r>
                          <a:rPr lang="en-US" sz="1600">
                            <a:latin typeface="Cambria Math" panose="02040503050406030204" pitchFamily="18" charset="0"/>
                            <a:cs typeface="Arial" panose="020B0604020202020204" pitchFamily="34" charset="0"/>
                          </a:rPr>
                          <m:t>𝑠</m:t>
                        </m:r>
                        <m:r>
                          <a:rPr lang="en-US" sz="1600">
                            <a:latin typeface="Cambria Math" panose="02040503050406030204" pitchFamily="18" charset="0"/>
                            <a:cs typeface="Arial" panose="020B0604020202020204" pitchFamily="34" charset="0"/>
                          </a:rPr>
                          <m:t>_</m:t>
                        </m:r>
                        <m:r>
                          <a:rPr lang="en-US" sz="1600">
                            <a:latin typeface="Cambria Math" panose="02040503050406030204" pitchFamily="18" charset="0"/>
                            <a:cs typeface="Arial" panose="020B0604020202020204" pitchFamily="34" charset="0"/>
                          </a:rPr>
                          <m:t>𝑐𝑜𝑢𝑛𝑡</m:t>
                        </m:r>
                      </m:e>
                    </m:d>
                    <m:r>
                      <a:rPr lang="en-IN" sz="1600">
                        <a:latin typeface="Cambria Math" panose="02040503050406030204" pitchFamily="18" charset="0"/>
                        <a:cs typeface="Arial" panose="020B0604020202020204" pitchFamily="34" charset="0"/>
                      </a:rPr>
                      <m:t>+</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exp</m:t>
                    </m:r>
                    <m:r>
                      <a:rPr lang="en-US" sz="1600">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variants</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of</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charge</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degree</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with</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base</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F</m:t>
                    </m:r>
                    <m:r>
                      <a:rPr lang="en-US" sz="1600">
                        <a:latin typeface="Cambria Math" panose="02040503050406030204" pitchFamily="18" charset="0"/>
                        <a:cs typeface="Arial" panose="020B0604020202020204" pitchFamily="34" charset="0"/>
                      </a:rPr>
                      <m:t>1)(</m:t>
                    </m:r>
                    <m:r>
                      <m:rPr>
                        <m:sty m:val="p"/>
                      </m:rPr>
                      <a:rPr lang="en-IN" sz="1600">
                        <a:latin typeface="Cambria Math" panose="02040503050406030204" pitchFamily="18" charset="0"/>
                        <a:cs typeface="Arial" panose="020B0604020202020204" pitchFamily="34" charset="0"/>
                      </a:rPr>
                      <m:t>charge</m:t>
                    </m:r>
                    <m:r>
                      <a:rPr lang="en-IN" sz="1600">
                        <a:latin typeface="Cambria Math" panose="02040503050406030204" pitchFamily="18" charset="0"/>
                        <a:cs typeface="Arial" panose="020B0604020202020204" pitchFamily="34" charset="0"/>
                      </a:rPr>
                      <m:t>_</m:t>
                    </m:r>
                    <m:r>
                      <m:rPr>
                        <m:sty m:val="p"/>
                      </m:rPr>
                      <a:rPr lang="en-IN" sz="1600">
                        <a:latin typeface="Cambria Math" panose="02040503050406030204" pitchFamily="18" charset="0"/>
                        <a:cs typeface="Arial" panose="020B0604020202020204" pitchFamily="34" charset="0"/>
                      </a:rPr>
                      <m:t>degree</m:t>
                    </m:r>
                  </m:oMath>
                </a14:m>
                <a:r>
                  <a:rPr lang="en-IN" sz="1600" dirty="0">
                    <a:latin typeface="Arial" panose="020B0604020202020204" pitchFamily="34" charset="0"/>
                    <a:cs typeface="Arial" panose="020B0604020202020204" pitchFamily="34" charset="0"/>
                  </a:rPr>
                  <a:t>) + </a:t>
                </a:r>
                <a14:m>
                  <m:oMath xmlns:m="http://schemas.openxmlformats.org/officeDocument/2006/math">
                    <m:r>
                      <m:rPr>
                        <m:sty m:val="p"/>
                      </m:rPr>
                      <a:rPr lang="en-US" sz="1600">
                        <a:latin typeface="Cambria Math" panose="02040503050406030204" pitchFamily="18" charset="0"/>
                        <a:cs typeface="Arial" panose="020B0604020202020204" pitchFamily="34" charset="0"/>
                      </a:rPr>
                      <m:t>exp</m:t>
                    </m:r>
                    <m:d>
                      <m:dPr>
                        <m:ctrlPr>
                          <a:rPr lang="en-US" sz="1600" i="1">
                            <a:latin typeface="Cambria Math" panose="02040503050406030204" pitchFamily="18" charset="0"/>
                            <a:cs typeface="Arial" panose="020B0604020202020204" pitchFamily="34" charset="0"/>
                          </a:rPr>
                        </m:ctrlPr>
                      </m:dPr>
                      <m:e>
                        <m:r>
                          <a:rPr lang="en-US" sz="1600" i="1" smtClean="0">
                            <a:latin typeface="Cambria Math" panose="02040503050406030204" pitchFamily="18" charset="0"/>
                            <a:cs typeface="Arial" panose="020B0604020202020204" pitchFamily="34" charset="0"/>
                          </a:rPr>
                          <m:t>0</m:t>
                        </m:r>
                        <m:r>
                          <a:rPr lang="en-US" sz="1600" b="0" i="1" smtClean="0">
                            <a:latin typeface="Cambria Math" panose="02040503050406030204" pitchFamily="18" charset="0"/>
                            <a:cs typeface="Arial" panose="020B0604020202020204" pitchFamily="34" charset="0"/>
                          </a:rPr>
                          <m:t>.2181</m:t>
                        </m:r>
                      </m:e>
                    </m:d>
                    <m:d>
                      <m:dPr>
                        <m:ctrlPr>
                          <a:rPr lang="en-US" sz="1600" i="1">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𝑑𝑟𝑢𝑔𝑖𝑛𝑣𝑜𝑙𝑣𝑚𝑒𝑛𝑡</m:t>
                        </m:r>
                      </m:e>
                    </m:d>
                  </m:oMath>
                </a14:m>
                <a:endParaRPr lang="en-IN" sz="1600" dirty="0">
                  <a:latin typeface="Arial" panose="020B060402020202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2E36E764-412E-4F76-9602-FDAA171CA63B}"/>
                  </a:ext>
                </a:extLst>
              </p:cNvPr>
              <p:cNvSpPr txBox="1">
                <a:spLocks noRot="1" noChangeAspect="1" noMove="1" noResize="1" noEditPoints="1" noAdjustHandles="1" noChangeArrowheads="1" noChangeShapeType="1" noTextEdit="1"/>
              </p:cNvSpPr>
              <p:nvPr/>
            </p:nvSpPr>
            <p:spPr>
              <a:xfrm>
                <a:off x="504021" y="4429411"/>
                <a:ext cx="11681550" cy="901850"/>
              </a:xfrm>
              <a:prstGeom prst="rect">
                <a:avLst/>
              </a:prstGeom>
              <a:blipFill>
                <a:blip r:embed="rId5"/>
                <a:stretch>
                  <a:fillRect l="-470" t="-4054" b="-675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192805BE-9D16-4FD1-87A9-C86BA0EB0531}"/>
              </a:ext>
            </a:extLst>
          </p:cNvPr>
          <p:cNvPicPr>
            <a:picLocks noChangeAspect="1"/>
          </p:cNvPicPr>
          <p:nvPr/>
        </p:nvPicPr>
        <p:blipFill>
          <a:blip r:embed="rId6"/>
          <a:stretch>
            <a:fillRect/>
          </a:stretch>
        </p:blipFill>
        <p:spPr>
          <a:xfrm>
            <a:off x="7124459" y="5632707"/>
            <a:ext cx="4504763" cy="1123221"/>
          </a:xfrm>
          <a:prstGeom prst="rect">
            <a:avLst/>
          </a:prstGeom>
        </p:spPr>
      </p:pic>
      <p:sp>
        <p:nvSpPr>
          <p:cNvPr id="18" name="TextBox 17">
            <a:extLst>
              <a:ext uri="{FF2B5EF4-FFF2-40B4-BE49-F238E27FC236}">
                <a16:creationId xmlns:a16="http://schemas.microsoft.com/office/drawing/2014/main" id="{F07E3498-CF72-472F-9CE0-12800129F0ED}"/>
              </a:ext>
            </a:extLst>
          </p:cNvPr>
          <p:cNvSpPr txBox="1"/>
          <p:nvPr/>
        </p:nvSpPr>
        <p:spPr>
          <a:xfrm>
            <a:off x="504021" y="5761822"/>
            <a:ext cx="5959207" cy="646331"/>
          </a:xfrm>
          <a:prstGeom prst="rect">
            <a:avLst/>
          </a:prstGeom>
          <a:noFill/>
        </p:spPr>
        <p:txBody>
          <a:bodyPr wrap="square" rtlCol="0">
            <a:spAutoFit/>
          </a:bodyPr>
          <a:lstStyle/>
          <a:p>
            <a:r>
              <a:rPr lang="en-US" dirty="0"/>
              <a:t>The Fair score was rescaled between 1-10 to compare with original decile score.</a:t>
            </a:r>
          </a:p>
        </p:txBody>
      </p:sp>
      <p:sp>
        <p:nvSpPr>
          <p:cNvPr id="21" name="Rectangle 20">
            <a:extLst>
              <a:ext uri="{FF2B5EF4-FFF2-40B4-BE49-F238E27FC236}">
                <a16:creationId xmlns:a16="http://schemas.microsoft.com/office/drawing/2014/main" id="{BF8158AB-F1AE-4A0E-9043-711FD2DFA757}"/>
              </a:ext>
            </a:extLst>
          </p:cNvPr>
          <p:cNvSpPr/>
          <p:nvPr/>
        </p:nvSpPr>
        <p:spPr>
          <a:xfrm>
            <a:off x="336014" y="3429000"/>
            <a:ext cx="11945955" cy="375552"/>
          </a:xfrm>
          <a:prstGeom prst="rect">
            <a:avLst/>
          </a:prstGeom>
        </p:spPr>
        <p:txBody>
          <a:bodyPr wrap="square">
            <a:spAutoFit/>
          </a:bodyPr>
          <a:lstStyle/>
          <a:p>
            <a:pPr marL="457200" marR="0">
              <a:lnSpc>
                <a:spcPct val="107000"/>
              </a:lnSpc>
              <a:spcBef>
                <a:spcPts val="0"/>
              </a:spcBef>
              <a:spcAft>
                <a:spcPts val="800"/>
              </a:spcAft>
            </a:pPr>
            <a:endParaRPr lang="en-IN" b="1" i="1" dirty="0">
              <a:solidFill>
                <a:schemeClr val="accent5">
                  <a:lumMod val="75000"/>
                </a:schemeClr>
              </a:solidFill>
              <a:latin typeface="Calibri" panose="020F0502020204030204" pitchFamily="34" charset="0"/>
              <a:ea typeface="Times New Roman" panose="02020603050405020304" pitchFamily="18" charset="0"/>
              <a:cs typeface="Mangal" panose="02040503050203030202" pitchFamily="18" charset="0"/>
            </a:endParaRPr>
          </a:p>
        </p:txBody>
      </p:sp>
      <p:sp>
        <p:nvSpPr>
          <p:cNvPr id="3" name="Rectangle 1">
            <a:extLst>
              <a:ext uri="{FF2B5EF4-FFF2-40B4-BE49-F238E27FC236}">
                <a16:creationId xmlns:a16="http://schemas.microsoft.com/office/drawing/2014/main" id="{8D99E8BD-0389-4627-9218-47713EA3AF8C}"/>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2.6147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42E5AC13-18E1-411C-91AB-C6C87BB16B79}"/>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2.6147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4630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3FEE-1DF5-4472-B35A-94B935A61A64}"/>
              </a:ext>
            </a:extLst>
          </p:cNvPr>
          <p:cNvSpPr>
            <a:spLocks noGrp="1"/>
          </p:cNvSpPr>
          <p:nvPr>
            <p:ph type="title"/>
          </p:nvPr>
        </p:nvSpPr>
        <p:spPr/>
        <p:txBody>
          <a:bodyPr>
            <a:normAutofit/>
          </a:bodyPr>
          <a:lstStyle/>
          <a:p>
            <a:r>
              <a:rPr lang="en-US" dirty="0"/>
              <a:t>Our Analysis – Predicting Recidivism</a:t>
            </a:r>
          </a:p>
        </p:txBody>
      </p:sp>
      <p:pic>
        <p:nvPicPr>
          <p:cNvPr id="4" name="Content Placeholder 3">
            <a:extLst>
              <a:ext uri="{FF2B5EF4-FFF2-40B4-BE49-F238E27FC236}">
                <a16:creationId xmlns:a16="http://schemas.microsoft.com/office/drawing/2014/main" id="{6F079709-86E1-4745-BFAC-EBF11D08C908}"/>
              </a:ext>
            </a:extLst>
          </p:cNvPr>
          <p:cNvPicPr>
            <a:picLocks noGrp="1" noChangeAspect="1"/>
          </p:cNvPicPr>
          <p:nvPr>
            <p:ph idx="1"/>
          </p:nvPr>
        </p:nvPicPr>
        <p:blipFill>
          <a:blip r:embed="rId2"/>
          <a:stretch>
            <a:fillRect/>
          </a:stretch>
        </p:blipFill>
        <p:spPr>
          <a:xfrm>
            <a:off x="1262710" y="4174901"/>
            <a:ext cx="3678915" cy="2641273"/>
          </a:xfrm>
          <a:prstGeom prst="rect">
            <a:avLst/>
          </a:prstGeom>
        </p:spPr>
      </p:pic>
      <p:pic>
        <p:nvPicPr>
          <p:cNvPr id="5" name="Content Placeholder 3">
            <a:extLst>
              <a:ext uri="{FF2B5EF4-FFF2-40B4-BE49-F238E27FC236}">
                <a16:creationId xmlns:a16="http://schemas.microsoft.com/office/drawing/2014/main" id="{594E2953-3457-40A5-ACD6-1B4B38D97AB6}"/>
              </a:ext>
            </a:extLst>
          </p:cNvPr>
          <p:cNvPicPr>
            <a:picLocks noChangeAspect="1"/>
          </p:cNvPicPr>
          <p:nvPr/>
        </p:nvPicPr>
        <p:blipFill>
          <a:blip r:embed="rId3"/>
          <a:stretch>
            <a:fillRect/>
          </a:stretch>
        </p:blipFill>
        <p:spPr>
          <a:xfrm>
            <a:off x="6985617" y="4123938"/>
            <a:ext cx="3820885" cy="2743200"/>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E2D852F-8E73-46A7-9F15-BE2C9F87C715}"/>
                  </a:ext>
                </a:extLst>
              </p:cNvPr>
              <p:cNvSpPr/>
              <p:nvPr/>
            </p:nvSpPr>
            <p:spPr>
              <a:xfrm>
                <a:off x="789543" y="1268049"/>
                <a:ext cx="4625246" cy="367152"/>
              </a:xfrm>
              <a:prstGeom prst="rect">
                <a:avLst/>
              </a:prstGeom>
            </p:spPr>
            <p:txBody>
              <a:bodyPr wrap="square">
                <a:spAutoFit/>
              </a:bodyPr>
              <a:lstStyle/>
              <a:p>
                <a:pPr marL="457200">
                  <a:lnSpc>
                    <a:spcPct val="107000"/>
                  </a:lnSpc>
                  <a:spcAft>
                    <a:spcPts val="800"/>
                  </a:spcAft>
                </a:pPr>
                <a:r>
                  <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a:t>Recidivism = </a:t>
                </a:r>
                <a14:m>
                  <m:oMath xmlns:m="http://schemas.openxmlformats.org/officeDocument/2006/math">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𝐷𝑒𝑐𝑖𝑙𝑒</m:t>
                        </m:r>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𝑆𝑐𝑜𝑟𝑒</m:t>
                        </m:r>
                      </m:e>
                    </m:d>
                  </m:oMath>
                </a14:m>
                <a:endPar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FE2D852F-8E73-46A7-9F15-BE2C9F87C715}"/>
                  </a:ext>
                </a:extLst>
              </p:cNvPr>
              <p:cNvSpPr>
                <a:spLocks noRot="1" noChangeAspect="1" noMove="1" noResize="1" noEditPoints="1" noAdjustHandles="1" noChangeArrowheads="1" noChangeShapeType="1" noTextEdit="1"/>
              </p:cNvSpPr>
              <p:nvPr/>
            </p:nvSpPr>
            <p:spPr>
              <a:xfrm>
                <a:off x="789543" y="1268049"/>
                <a:ext cx="4625246" cy="367152"/>
              </a:xfrm>
              <a:prstGeom prst="rect">
                <a:avLst/>
              </a:prstGeom>
              <a:blipFill>
                <a:blip r:embed="rId4"/>
                <a:stretch>
                  <a:fillRect t="-1000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375668D-8D28-4074-A2AF-05D373B36468}"/>
                  </a:ext>
                </a:extLst>
              </p:cNvPr>
              <p:cNvSpPr/>
              <p:nvPr/>
            </p:nvSpPr>
            <p:spPr>
              <a:xfrm>
                <a:off x="6600022" y="1203158"/>
                <a:ext cx="4091848" cy="367152"/>
              </a:xfrm>
              <a:prstGeom prst="rect">
                <a:avLst/>
              </a:prstGeom>
            </p:spPr>
            <p:txBody>
              <a:bodyPr wrap="square">
                <a:spAutoFit/>
              </a:bodyPr>
              <a:lstStyle/>
              <a:p>
                <a:pPr marL="457200">
                  <a:lnSpc>
                    <a:spcPct val="107000"/>
                  </a:lnSpc>
                  <a:spcAft>
                    <a:spcPts val="800"/>
                  </a:spcAft>
                </a:pPr>
                <a:r>
                  <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a:t>Recidivism = </a:t>
                </a:r>
                <a14:m>
                  <m:oMath xmlns:m="http://schemas.openxmlformats.org/officeDocument/2006/math">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𝐹𝑎𝑖𝑟</m:t>
                        </m:r>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b="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𝑆𝑐𝑜𝑟𝑒</m:t>
                        </m:r>
                      </m:e>
                    </m:d>
                  </m:oMath>
                </a14:m>
                <a:endPar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2375668D-8D28-4074-A2AF-05D373B36468}"/>
                  </a:ext>
                </a:extLst>
              </p:cNvPr>
              <p:cNvSpPr>
                <a:spLocks noRot="1" noChangeAspect="1" noMove="1" noResize="1" noEditPoints="1" noAdjustHandles="1" noChangeArrowheads="1" noChangeShapeType="1" noTextEdit="1"/>
              </p:cNvSpPr>
              <p:nvPr/>
            </p:nvSpPr>
            <p:spPr>
              <a:xfrm>
                <a:off x="6600022" y="1203158"/>
                <a:ext cx="4091848" cy="367152"/>
              </a:xfrm>
              <a:prstGeom prst="rect">
                <a:avLst/>
              </a:prstGeom>
              <a:blipFill>
                <a:blip r:embed="rId5"/>
                <a:stretch>
                  <a:fillRect t="-9836" b="-2295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7EBA2A4F-318B-42B7-AD86-404477D69A5F}"/>
              </a:ext>
            </a:extLst>
          </p:cNvPr>
          <p:cNvPicPr>
            <a:picLocks noChangeAspect="1"/>
          </p:cNvPicPr>
          <p:nvPr/>
        </p:nvPicPr>
        <p:blipFill rotWithShape="1">
          <a:blip r:embed="rId6"/>
          <a:srcRect t="1764"/>
          <a:stretch/>
        </p:blipFill>
        <p:spPr>
          <a:xfrm>
            <a:off x="7535416" y="1773093"/>
            <a:ext cx="2963660" cy="2362384"/>
          </a:xfrm>
          <a:prstGeom prst="rect">
            <a:avLst/>
          </a:prstGeom>
        </p:spPr>
      </p:pic>
      <p:pic>
        <p:nvPicPr>
          <p:cNvPr id="9" name="Picture 8">
            <a:extLst>
              <a:ext uri="{FF2B5EF4-FFF2-40B4-BE49-F238E27FC236}">
                <a16:creationId xmlns:a16="http://schemas.microsoft.com/office/drawing/2014/main" id="{AFFB2423-9940-475D-9175-9904F79E85E6}"/>
              </a:ext>
            </a:extLst>
          </p:cNvPr>
          <p:cNvPicPr>
            <a:picLocks noChangeAspect="1"/>
          </p:cNvPicPr>
          <p:nvPr/>
        </p:nvPicPr>
        <p:blipFill>
          <a:blip r:embed="rId7"/>
          <a:stretch>
            <a:fillRect/>
          </a:stretch>
        </p:blipFill>
        <p:spPr>
          <a:xfrm>
            <a:off x="1635155" y="1803973"/>
            <a:ext cx="2934023" cy="2370928"/>
          </a:xfrm>
          <a:prstGeom prst="rect">
            <a:avLst/>
          </a:prstGeom>
        </p:spPr>
      </p:pic>
      <p:pic>
        <p:nvPicPr>
          <p:cNvPr id="10" name="Content Placeholder 3">
            <a:extLst>
              <a:ext uri="{FF2B5EF4-FFF2-40B4-BE49-F238E27FC236}">
                <a16:creationId xmlns:a16="http://schemas.microsoft.com/office/drawing/2014/main" id="{0A300E8A-8C8A-4286-BE16-102160571531}"/>
              </a:ext>
            </a:extLst>
          </p:cNvPr>
          <p:cNvPicPr>
            <a:picLocks noChangeAspect="1"/>
          </p:cNvPicPr>
          <p:nvPr/>
        </p:nvPicPr>
        <p:blipFill>
          <a:blip r:embed="rId2"/>
          <a:stretch>
            <a:fillRect/>
          </a:stretch>
        </p:blipFill>
        <p:spPr>
          <a:xfrm>
            <a:off x="1262710" y="4165763"/>
            <a:ext cx="3678915" cy="2641273"/>
          </a:xfrm>
          <a:prstGeom prst="rect">
            <a:avLst/>
          </a:prstGeom>
        </p:spPr>
      </p:pic>
      <p:pic>
        <p:nvPicPr>
          <p:cNvPr id="11" name="Content Placeholder 3">
            <a:extLst>
              <a:ext uri="{FF2B5EF4-FFF2-40B4-BE49-F238E27FC236}">
                <a16:creationId xmlns:a16="http://schemas.microsoft.com/office/drawing/2014/main" id="{2ABB87D4-8578-4254-8248-160BFE46DB78}"/>
              </a:ext>
            </a:extLst>
          </p:cNvPr>
          <p:cNvPicPr>
            <a:picLocks noChangeAspect="1"/>
          </p:cNvPicPr>
          <p:nvPr/>
        </p:nvPicPr>
        <p:blipFill>
          <a:blip r:embed="rId3"/>
          <a:stretch>
            <a:fillRect/>
          </a:stretch>
        </p:blipFill>
        <p:spPr>
          <a:xfrm>
            <a:off x="6985617" y="4114800"/>
            <a:ext cx="3820885" cy="2743200"/>
          </a:xfrm>
          <a:prstGeom prst="rect">
            <a:avLst/>
          </a:prstGeom>
        </p:spPr>
      </p:pic>
    </p:spTree>
    <p:extLst>
      <p:ext uri="{BB962C8B-B14F-4D97-AF65-F5344CB8AC3E}">
        <p14:creationId xmlns:p14="http://schemas.microsoft.com/office/powerpoint/2010/main" val="393539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271B-0F0A-49CE-8CFF-77E02B322117}"/>
              </a:ext>
            </a:extLst>
          </p:cNvPr>
          <p:cNvSpPr>
            <a:spLocks noGrp="1"/>
          </p:cNvSpPr>
          <p:nvPr>
            <p:ph type="title"/>
          </p:nvPr>
        </p:nvSpPr>
        <p:spPr/>
        <p:txBody>
          <a:bodyPr/>
          <a:lstStyle/>
          <a:p>
            <a:r>
              <a:rPr lang="en-US" dirty="0" err="1">
                <a:latin typeface="Helvetica "/>
              </a:rPr>
              <a:t>Ameritas</a:t>
            </a:r>
            <a:endParaRPr lang="en-US" dirty="0">
              <a:latin typeface="Helvetica "/>
            </a:endParaRPr>
          </a:p>
        </p:txBody>
      </p:sp>
      <p:pic>
        <p:nvPicPr>
          <p:cNvPr id="3074" name="Picture 2">
            <a:extLst>
              <a:ext uri="{FF2B5EF4-FFF2-40B4-BE49-F238E27FC236}">
                <a16:creationId xmlns:a16="http://schemas.microsoft.com/office/drawing/2014/main" id="{1BC39838-DB8C-426E-B936-75C005D5A7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1335" y="1419148"/>
            <a:ext cx="4376261" cy="243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63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a:t>Outline</a:t>
            </a:r>
          </a:p>
        </p:txBody>
      </p:sp>
      <p:sp>
        <p:nvSpPr>
          <p:cNvPr id="3" name="Content Placeholder 2"/>
          <p:cNvSpPr>
            <a:spLocks noGrp="1"/>
          </p:cNvSpPr>
          <p:nvPr>
            <p:ph idx="1"/>
          </p:nvPr>
        </p:nvSpPr>
        <p:spPr>
          <a:xfrm>
            <a:off x="646111" y="1338943"/>
            <a:ext cx="10522632" cy="5170345"/>
          </a:xfrm>
        </p:spPr>
        <p:txBody>
          <a:bodyPr>
            <a:normAutofit/>
          </a:bodyPr>
          <a:lstStyle/>
          <a:p>
            <a:pPr>
              <a:defRPr/>
            </a:pPr>
            <a:r>
              <a:rPr lang="en-US" dirty="0"/>
              <a:t>Classification models.</a:t>
            </a:r>
          </a:p>
          <a:p>
            <a:pPr lvl="1">
              <a:defRPr/>
            </a:pPr>
            <a:r>
              <a:rPr lang="en-US" dirty="0"/>
              <a:t>Why OLS regression does not work</a:t>
            </a:r>
          </a:p>
          <a:p>
            <a:pPr>
              <a:defRPr/>
            </a:pPr>
            <a:r>
              <a:rPr lang="en-US" dirty="0"/>
              <a:t>Statistical models for classification: </a:t>
            </a:r>
          </a:p>
          <a:p>
            <a:pPr lvl="1">
              <a:defRPr/>
            </a:pPr>
            <a:r>
              <a:rPr lang="en-US" dirty="0"/>
              <a:t>Logit and </a:t>
            </a:r>
            <a:r>
              <a:rPr lang="en-US" dirty="0" err="1"/>
              <a:t>probit</a:t>
            </a:r>
            <a:r>
              <a:rPr lang="en-US" dirty="0"/>
              <a:t> models</a:t>
            </a:r>
          </a:p>
          <a:p>
            <a:pPr lvl="1">
              <a:defRPr/>
            </a:pPr>
            <a:r>
              <a:rPr lang="en-US" dirty="0"/>
              <a:t>Concepts: probability, odds ratio.</a:t>
            </a:r>
          </a:p>
          <a:p>
            <a:pPr lvl="1">
              <a:defRPr/>
            </a:pPr>
            <a:r>
              <a:rPr lang="en-US" dirty="0"/>
              <a:t>Interpreting coefficients.</a:t>
            </a:r>
          </a:p>
          <a:p>
            <a:pPr lvl="1">
              <a:defRPr/>
            </a:pPr>
            <a:r>
              <a:rPr lang="en-US" dirty="0"/>
              <a:t>Evaluation: confusion matrix, error rate, accuracy, specificity, true positives, </a:t>
            </a:r>
            <a:r>
              <a:rPr lang="is-IS" dirty="0"/>
              <a:t>…</a:t>
            </a:r>
          </a:p>
          <a:p>
            <a:pPr lvl="1">
              <a:defRPr/>
            </a:pPr>
            <a:r>
              <a:rPr lang="en-US" dirty="0"/>
              <a:t>Plotting: ROC, lift curves, lift curves with costs &amp; benefits, </a:t>
            </a:r>
          </a:p>
          <a:p>
            <a:pPr>
              <a:defRPr/>
            </a:pPr>
            <a:r>
              <a:rPr lang="en-US" dirty="0"/>
              <a:t>Multi-class classification:</a:t>
            </a:r>
          </a:p>
          <a:p>
            <a:pPr lvl="1">
              <a:defRPr/>
            </a:pPr>
            <a:r>
              <a:rPr lang="en-US" dirty="0"/>
              <a:t>Multinomial logit.</a:t>
            </a:r>
          </a:p>
          <a:p>
            <a:pPr lvl="1">
              <a:defRPr/>
            </a:pPr>
            <a:r>
              <a:rPr lang="en-US" dirty="0"/>
              <a:t>Ordered logit.</a:t>
            </a:r>
          </a:p>
        </p:txBody>
      </p:sp>
    </p:spTree>
    <p:custDataLst>
      <p:tags r:id="rId1"/>
    </p:custDataLst>
    <p:extLst>
      <p:ext uri="{BB962C8B-B14F-4D97-AF65-F5344CB8AC3E}">
        <p14:creationId xmlns:p14="http://schemas.microsoft.com/office/powerpoint/2010/main" val="334411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Approaches to Classification</a:t>
            </a:r>
          </a:p>
        </p:txBody>
      </p:sp>
      <p:sp>
        <p:nvSpPr>
          <p:cNvPr id="3" name="Content Placeholder 2"/>
          <p:cNvSpPr>
            <a:spLocks noGrp="1"/>
          </p:cNvSpPr>
          <p:nvPr>
            <p:ph idx="1"/>
          </p:nvPr>
        </p:nvSpPr>
        <p:spPr/>
        <p:txBody>
          <a:bodyPr/>
          <a:lstStyle/>
          <a:p>
            <a:r>
              <a:rPr lang="en-US" altLang="en-US" dirty="0"/>
              <a:t>Classification models may be based on statistical or algorithmic methods.</a:t>
            </a:r>
          </a:p>
          <a:p>
            <a:r>
              <a:rPr lang="en-US" dirty="0"/>
              <a:t>Statistical models:</a:t>
            </a:r>
          </a:p>
          <a:p>
            <a:pPr lvl="1"/>
            <a:r>
              <a:rPr lang="en-US" dirty="0"/>
              <a:t>Examples: Logit, </a:t>
            </a:r>
            <a:r>
              <a:rPr lang="en-US" dirty="0" err="1"/>
              <a:t>probit</a:t>
            </a:r>
            <a:r>
              <a:rPr lang="en-US" dirty="0"/>
              <a:t>, multinomial logit, ordered logit.</a:t>
            </a:r>
          </a:p>
          <a:p>
            <a:pPr lvl="1"/>
            <a:r>
              <a:rPr lang="en-US" dirty="0"/>
              <a:t>Relationships between </a:t>
            </a:r>
            <a:r>
              <a:rPr lang="en-US" altLang="en-US" i="1" dirty="0">
                <a:latin typeface="Times New Roman" panose="02020603050405020304" pitchFamily="18" charset="0"/>
                <a:cs typeface="Times New Roman" panose="02020603050405020304" pitchFamily="18" charset="0"/>
              </a:rPr>
              <a:t>X</a:t>
            </a:r>
            <a:r>
              <a:rPr lang="en-US" altLang="en-US" dirty="0"/>
              <a:t> and </a:t>
            </a:r>
            <a:r>
              <a:rPr lang="en-US" altLang="en-US" i="1" dirty="0">
                <a:latin typeface="Times New Roman" panose="02020603050405020304" pitchFamily="18" charset="0"/>
                <a:cs typeface="Times New Roman" panose="02020603050405020304" pitchFamily="18" charset="0"/>
              </a:rPr>
              <a:t>Y</a:t>
            </a:r>
            <a:r>
              <a:rPr lang="en-US" altLang="en-US" dirty="0"/>
              <a:t> variables modeled explicitly.</a:t>
            </a:r>
          </a:p>
          <a:p>
            <a:pPr lvl="1"/>
            <a:r>
              <a:rPr lang="en-US" dirty="0"/>
              <a:t>High in explanatory and predictive ability.</a:t>
            </a:r>
          </a:p>
          <a:p>
            <a:pPr lvl="1"/>
            <a:r>
              <a:rPr lang="en-US" dirty="0"/>
              <a:t>Marginal effects can be evaluated precisely.</a:t>
            </a:r>
          </a:p>
          <a:p>
            <a:r>
              <a:rPr lang="en-US" dirty="0"/>
              <a:t>Algorithmic models:</a:t>
            </a:r>
          </a:p>
          <a:p>
            <a:pPr lvl="1"/>
            <a:r>
              <a:rPr lang="en-US" dirty="0"/>
              <a:t>Examples: k-Nearest Neighbors (</a:t>
            </a:r>
            <a:r>
              <a:rPr lang="en-US" dirty="0" err="1"/>
              <a:t>kNN</a:t>
            </a:r>
            <a:r>
              <a:rPr lang="en-US" dirty="0"/>
              <a:t>), decision tree, regression tree, support vector machines, random forest, neural networks, …</a:t>
            </a:r>
          </a:p>
          <a:p>
            <a:pPr lvl="1"/>
            <a:r>
              <a:rPr lang="en-US" altLang="en-US" dirty="0"/>
              <a:t>May not explain the relationships between </a:t>
            </a:r>
            <a:r>
              <a:rPr lang="en-US" altLang="en-US" i="1" dirty="0">
                <a:latin typeface="Times New Roman" panose="02020603050405020304" pitchFamily="18" charset="0"/>
                <a:cs typeface="Times New Roman" panose="02020603050405020304" pitchFamily="18" charset="0"/>
              </a:rPr>
              <a:t>X</a:t>
            </a:r>
            <a:r>
              <a:rPr lang="en-US" altLang="en-US" dirty="0"/>
              <a:t> and </a:t>
            </a:r>
            <a:r>
              <a:rPr lang="en-US" altLang="en-US" i="1" dirty="0">
                <a:latin typeface="Times New Roman" panose="02020603050405020304" pitchFamily="18" charset="0"/>
                <a:cs typeface="Times New Roman" panose="02020603050405020304" pitchFamily="18" charset="0"/>
              </a:rPr>
              <a:t>Y</a:t>
            </a:r>
            <a:r>
              <a:rPr lang="en-US" altLang="en-US" dirty="0"/>
              <a:t> (a “black box”).</a:t>
            </a:r>
          </a:p>
          <a:p>
            <a:pPr lvl="1"/>
            <a:r>
              <a:rPr lang="en-US" altLang="en-US" dirty="0"/>
              <a:t>Have a tendency to </a:t>
            </a:r>
            <a:r>
              <a:rPr lang="en-US" altLang="en-US" dirty="0" err="1"/>
              <a:t>overfit</a:t>
            </a:r>
            <a:r>
              <a:rPr lang="en-US" altLang="en-US" dirty="0"/>
              <a:t> the data.</a:t>
            </a:r>
          </a:p>
          <a:p>
            <a:r>
              <a:rPr lang="en-US" altLang="en-US" dirty="0"/>
              <a:t>Predictive accuracy of both methods can be examined using training and test data sets.</a:t>
            </a:r>
          </a:p>
          <a:p>
            <a:pPr lvl="1"/>
            <a:endParaRPr lang="en-US" dirty="0"/>
          </a:p>
        </p:txBody>
      </p:sp>
    </p:spTree>
    <p:extLst>
      <p:ext uri="{BB962C8B-B14F-4D97-AF65-F5344CB8AC3E}">
        <p14:creationId xmlns:p14="http://schemas.microsoft.com/office/powerpoint/2010/main" val="3577797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Logit/</a:t>
            </a:r>
            <a:r>
              <a:rPr lang="en-US" dirty="0" err="1"/>
              <a:t>Probit</a:t>
            </a:r>
            <a:r>
              <a:rPr lang="en-US" dirty="0"/>
              <a:t> Models</a:t>
            </a:r>
          </a:p>
        </p:txBody>
      </p:sp>
      <p:sp>
        <p:nvSpPr>
          <p:cNvPr id="3" name="Content Placeholder 2"/>
          <p:cNvSpPr>
            <a:spLocks noGrp="1"/>
          </p:cNvSpPr>
          <p:nvPr>
            <p:ph idx="1"/>
          </p:nvPr>
        </p:nvSpPr>
        <p:spPr>
          <a:xfrm>
            <a:off x="838200" y="1499017"/>
            <a:ext cx="10515600" cy="3848620"/>
          </a:xfrm>
          <a:noFill/>
          <a:ln>
            <a:noFill/>
          </a:ln>
        </p:spPr>
        <p:txBody>
          <a:bodyPr>
            <a:noAutofit/>
          </a:bodyPr>
          <a:lstStyle/>
          <a:p>
            <a:r>
              <a:rPr lang="en-US" dirty="0"/>
              <a:t>When dependent variable is binary and categorical, use </a:t>
            </a:r>
            <a:r>
              <a:rPr lang="en-US" u="sng" dirty="0">
                <a:solidFill>
                  <a:srgbClr val="C00000"/>
                </a:solidFill>
              </a:rPr>
              <a:t>logit</a:t>
            </a:r>
            <a:r>
              <a:rPr lang="en-US" dirty="0"/>
              <a:t> or </a:t>
            </a:r>
            <a:r>
              <a:rPr lang="en-US" u="sng" dirty="0" err="1">
                <a:solidFill>
                  <a:srgbClr val="C00000"/>
                </a:solidFill>
              </a:rPr>
              <a:t>probit</a:t>
            </a:r>
            <a:r>
              <a:rPr lang="en-US" dirty="0"/>
              <a:t> models:</a:t>
            </a:r>
          </a:p>
          <a:p>
            <a:endParaRPr lang="en-US" sz="3200" dirty="0"/>
          </a:p>
          <a:p>
            <a:endParaRPr lang="en-US" sz="3200" dirty="0"/>
          </a:p>
          <a:p>
            <a:r>
              <a:rPr lang="en-US" dirty="0"/>
              <a:t>When dependent variable has three or more </a:t>
            </a:r>
            <a:r>
              <a:rPr lang="en-US" u="sng" dirty="0">
                <a:solidFill>
                  <a:srgbClr val="C00000"/>
                </a:solidFill>
              </a:rPr>
              <a:t>ordered</a:t>
            </a:r>
            <a:r>
              <a:rPr lang="en-US" dirty="0"/>
              <a:t> classes (e.g., low, medium, high), use </a:t>
            </a:r>
            <a:r>
              <a:rPr lang="en-US" u="sng" dirty="0">
                <a:solidFill>
                  <a:srgbClr val="C00000"/>
                </a:solidFill>
              </a:rPr>
              <a:t>ordered logit </a:t>
            </a:r>
            <a:r>
              <a:rPr lang="en-US" dirty="0"/>
              <a:t>or </a:t>
            </a:r>
            <a:r>
              <a:rPr lang="en-US" u="sng" dirty="0">
                <a:solidFill>
                  <a:srgbClr val="C00000"/>
                </a:solidFill>
              </a:rPr>
              <a:t>ordered </a:t>
            </a:r>
            <a:r>
              <a:rPr lang="en-US" u="sng" dirty="0" err="1">
                <a:solidFill>
                  <a:srgbClr val="C00000"/>
                </a:solidFill>
              </a:rPr>
              <a:t>probit</a:t>
            </a:r>
            <a:r>
              <a:rPr lang="en-US" u="sng" dirty="0">
                <a:solidFill>
                  <a:srgbClr val="C00000"/>
                </a:solidFill>
              </a:rPr>
              <a:t> </a:t>
            </a:r>
            <a:r>
              <a:rPr lang="en-US" dirty="0"/>
              <a:t>models:</a:t>
            </a:r>
          </a:p>
          <a:p>
            <a:endParaRPr lang="en-US" sz="3000" dirty="0"/>
          </a:p>
          <a:p>
            <a:endParaRPr lang="en-US" sz="3000" dirty="0"/>
          </a:p>
          <a:p>
            <a:r>
              <a:rPr lang="en-US" dirty="0"/>
              <a:t>When dependent variable has three or more </a:t>
            </a:r>
            <a:r>
              <a:rPr lang="en-US" u="sng" dirty="0">
                <a:solidFill>
                  <a:srgbClr val="C00000"/>
                </a:solidFill>
              </a:rPr>
              <a:t>unordered</a:t>
            </a:r>
            <a:r>
              <a:rPr lang="en-US" dirty="0"/>
              <a:t> classes, use </a:t>
            </a:r>
            <a:r>
              <a:rPr lang="en-US" u="sng" dirty="0">
                <a:solidFill>
                  <a:srgbClr val="C00000"/>
                </a:solidFill>
              </a:rPr>
              <a:t>multinomial logit</a:t>
            </a:r>
            <a:r>
              <a:rPr lang="en-US" dirty="0"/>
              <a:t>:</a:t>
            </a:r>
          </a:p>
          <a:p>
            <a:endParaRPr lang="en-US" dirty="0"/>
          </a:p>
        </p:txBody>
      </p:sp>
      <p:sp>
        <p:nvSpPr>
          <p:cNvPr id="4" name="Rectangle 3"/>
          <p:cNvSpPr/>
          <p:nvPr/>
        </p:nvSpPr>
        <p:spPr>
          <a:xfrm>
            <a:off x="1173480" y="1967880"/>
            <a:ext cx="3563412" cy="104514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Narrow" panose="020B0606020202030204" pitchFamily="34" charset="0"/>
              </a:rPr>
              <a:t>Which party are you likely to vote in the 2020 US presidential elections?</a:t>
            </a:r>
          </a:p>
          <a:p>
            <a:pPr algn="ctr"/>
            <a:r>
              <a:rPr lang="en-US" sz="2000" dirty="0">
                <a:solidFill>
                  <a:schemeClr val="tx1"/>
                </a:solidFill>
                <a:latin typeface="Arial Narrow" panose="020B0606020202030204" pitchFamily="34" charset="0"/>
              </a:rPr>
              <a:t>1 – Democrat, 2 - Republican</a:t>
            </a:r>
          </a:p>
        </p:txBody>
      </p:sp>
      <p:sp>
        <p:nvSpPr>
          <p:cNvPr id="5" name="Rectangle 4"/>
          <p:cNvSpPr/>
          <p:nvPr/>
        </p:nvSpPr>
        <p:spPr>
          <a:xfrm>
            <a:off x="4905118" y="1967880"/>
            <a:ext cx="2089455" cy="104514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Narrow" panose="020B0606020202030204" pitchFamily="34" charset="0"/>
              </a:rPr>
              <a:t>Have you filed for bankruptcy before?</a:t>
            </a:r>
          </a:p>
          <a:p>
            <a:pPr algn="ctr"/>
            <a:r>
              <a:rPr lang="en-US" sz="2000" dirty="0">
                <a:solidFill>
                  <a:schemeClr val="tx1"/>
                </a:solidFill>
                <a:latin typeface="Arial Narrow" panose="020B0606020202030204" pitchFamily="34" charset="0"/>
              </a:rPr>
              <a:t>0 – No, 1 – Yes </a:t>
            </a:r>
          </a:p>
        </p:txBody>
      </p:sp>
      <p:sp>
        <p:nvSpPr>
          <p:cNvPr id="6" name="Rectangle 5"/>
          <p:cNvSpPr/>
          <p:nvPr/>
        </p:nvSpPr>
        <p:spPr>
          <a:xfrm>
            <a:off x="7162799" y="1983120"/>
            <a:ext cx="3919753" cy="102990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Narrow" panose="020B0606020202030204" pitchFamily="34" charset="0"/>
              </a:rPr>
              <a:t>Do you prefer to use public transportation or drive a car to work?</a:t>
            </a:r>
          </a:p>
          <a:p>
            <a:pPr algn="ctr"/>
            <a:r>
              <a:rPr lang="en-US" sz="2000" dirty="0">
                <a:solidFill>
                  <a:schemeClr val="tx1"/>
                </a:solidFill>
                <a:latin typeface="Arial Narrow" panose="020B0606020202030204" pitchFamily="34" charset="0"/>
              </a:rPr>
              <a:t>1 – Public transportation, 2 – Drive a car</a:t>
            </a:r>
          </a:p>
        </p:txBody>
      </p:sp>
      <p:sp>
        <p:nvSpPr>
          <p:cNvPr id="7" name="Rectangle 6"/>
          <p:cNvSpPr/>
          <p:nvPr/>
        </p:nvSpPr>
        <p:spPr>
          <a:xfrm>
            <a:off x="1173480" y="3893807"/>
            <a:ext cx="4867556" cy="99311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Narrow" panose="020B0606020202030204" pitchFamily="34" charset="0"/>
              </a:rPr>
              <a:t>What is your opinion about “Medicare for All”?</a:t>
            </a:r>
          </a:p>
          <a:p>
            <a:pPr algn="ctr"/>
            <a:r>
              <a:rPr lang="en-US" sz="2000" dirty="0">
                <a:solidFill>
                  <a:schemeClr val="tx1"/>
                </a:solidFill>
                <a:latin typeface="Arial Narrow" panose="020B0606020202030204" pitchFamily="34" charset="0"/>
              </a:rPr>
              <a:t>1 – Disagree, 2 – Neutral, 3 – Agree</a:t>
            </a:r>
          </a:p>
        </p:txBody>
      </p:sp>
      <p:sp>
        <p:nvSpPr>
          <p:cNvPr id="9" name="Rectangle 8"/>
          <p:cNvSpPr/>
          <p:nvPr/>
        </p:nvSpPr>
        <p:spPr>
          <a:xfrm>
            <a:off x="6190512" y="3893806"/>
            <a:ext cx="4892040" cy="99311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Narrow" panose="020B0606020202030204" pitchFamily="34" charset="0"/>
              </a:rPr>
              <a:t>What size of soda will people order with their meal at a fast-food chain?</a:t>
            </a:r>
          </a:p>
          <a:p>
            <a:pPr algn="ctr"/>
            <a:r>
              <a:rPr lang="en-US" sz="2000" dirty="0">
                <a:solidFill>
                  <a:schemeClr val="tx1"/>
                </a:solidFill>
                <a:latin typeface="Arial Narrow" panose="020B0606020202030204" pitchFamily="34" charset="0"/>
              </a:rPr>
              <a:t>1 – Small, 2 – Medium, 3 – Large, 4 – Extra Large</a:t>
            </a:r>
          </a:p>
        </p:txBody>
      </p:sp>
      <p:sp>
        <p:nvSpPr>
          <p:cNvPr id="10" name="Rectangle 9"/>
          <p:cNvSpPr/>
          <p:nvPr/>
        </p:nvSpPr>
        <p:spPr>
          <a:xfrm>
            <a:off x="1173480" y="5437919"/>
            <a:ext cx="4867556" cy="106815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Narrow" panose="020B0606020202030204" pitchFamily="34" charset="0"/>
              </a:rPr>
              <a:t>If elections were held today, how would you vote?</a:t>
            </a:r>
          </a:p>
          <a:p>
            <a:pPr algn="ctr"/>
            <a:r>
              <a:rPr lang="en-US" sz="2000" dirty="0">
                <a:solidFill>
                  <a:schemeClr val="tx1"/>
                </a:solidFill>
                <a:latin typeface="Arial Narrow" panose="020B0606020202030204" pitchFamily="34" charset="0"/>
              </a:rPr>
              <a:t>1 – Democrats, 2 – Republicans, 3 – Other parties</a:t>
            </a:r>
          </a:p>
        </p:txBody>
      </p:sp>
      <p:sp>
        <p:nvSpPr>
          <p:cNvPr id="11" name="Rectangle 10"/>
          <p:cNvSpPr/>
          <p:nvPr/>
        </p:nvSpPr>
        <p:spPr>
          <a:xfrm>
            <a:off x="6190512" y="5437919"/>
            <a:ext cx="4892040" cy="106815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Narrow" panose="020B0606020202030204" pitchFamily="34" charset="0"/>
              </a:rPr>
              <a:t>How do you prefer to read books?</a:t>
            </a:r>
          </a:p>
          <a:p>
            <a:pPr algn="ctr"/>
            <a:r>
              <a:rPr lang="en-US" sz="2000" dirty="0">
                <a:solidFill>
                  <a:schemeClr val="tx1"/>
                </a:solidFill>
                <a:latin typeface="Arial Narrow" panose="020B0606020202030204" pitchFamily="34" charset="0"/>
              </a:rPr>
              <a:t>1 – In paper format (paperback or hardcover)</a:t>
            </a:r>
          </a:p>
          <a:p>
            <a:pPr algn="ctr"/>
            <a:r>
              <a:rPr lang="en-US" sz="2000" dirty="0">
                <a:solidFill>
                  <a:schemeClr val="tx1"/>
                </a:solidFill>
                <a:latin typeface="Arial Narrow" panose="020B0606020202030204" pitchFamily="34" charset="0"/>
              </a:rPr>
              <a:t>2 – On computer or tablet, 3 – I don’t read books</a:t>
            </a:r>
          </a:p>
        </p:txBody>
      </p:sp>
    </p:spTree>
    <p:extLst>
      <p:ext uri="{BB962C8B-B14F-4D97-AF65-F5344CB8AC3E}">
        <p14:creationId xmlns:p14="http://schemas.microsoft.com/office/powerpoint/2010/main" val="174892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646113" y="1404256"/>
            <a:ext cx="5267007" cy="5057503"/>
          </a:xfrm>
        </p:spPr>
        <p:txBody>
          <a:bodyPr>
            <a:normAutofit/>
          </a:bodyPr>
          <a:lstStyle/>
          <a:p>
            <a:pPr>
              <a:spcBef>
                <a:spcPts val="400"/>
              </a:spcBef>
              <a:defRPr/>
            </a:pPr>
            <a:r>
              <a:rPr lang="en-US" dirty="0"/>
              <a:t>The problem:</a:t>
            </a:r>
          </a:p>
          <a:p>
            <a:pPr lvl="1">
              <a:spcBef>
                <a:spcPts val="400"/>
              </a:spcBef>
              <a:defRPr/>
            </a:pPr>
            <a:r>
              <a:rPr lang="en-US" dirty="0"/>
              <a:t>We want to classify people with higher chances of CHD based on a set of medical, behavioral, and demographic factors.</a:t>
            </a:r>
          </a:p>
          <a:p>
            <a:pPr>
              <a:spcBef>
                <a:spcPts val="400"/>
              </a:spcBef>
              <a:defRPr/>
            </a:pPr>
            <a:r>
              <a:rPr lang="en-US" dirty="0"/>
              <a:t>Data:</a:t>
            </a:r>
          </a:p>
          <a:p>
            <a:pPr lvl="1">
              <a:spcBef>
                <a:spcPts val="400"/>
              </a:spcBef>
              <a:defRPr/>
            </a:pPr>
            <a:r>
              <a:rPr lang="en-US" dirty="0">
                <a:hlinkClick r:id="rId3"/>
              </a:rPr>
              <a:t>https://www.kaggle.com/neisha/heart-disease-prediction-using-logistic-regression/data</a:t>
            </a:r>
            <a:r>
              <a:rPr lang="en-US" dirty="0"/>
              <a:t> </a:t>
            </a:r>
          </a:p>
          <a:p>
            <a:pPr lvl="1">
              <a:spcBef>
                <a:spcPts val="400"/>
              </a:spcBef>
              <a:defRPr/>
            </a:pPr>
            <a:r>
              <a:rPr lang="en-US" dirty="0"/>
              <a:t>16 variables, 4240 observations.</a:t>
            </a:r>
          </a:p>
          <a:p>
            <a:pPr>
              <a:spcBef>
                <a:spcPts val="400"/>
              </a:spcBef>
              <a:defRPr/>
            </a:pPr>
            <a:r>
              <a:rPr lang="en-US" dirty="0"/>
              <a:t>Questions:</a:t>
            </a:r>
          </a:p>
          <a:p>
            <a:pPr lvl="1">
              <a:spcBef>
                <a:spcPts val="400"/>
              </a:spcBef>
              <a:defRPr/>
            </a:pPr>
            <a:r>
              <a:rPr lang="en-US" dirty="0"/>
              <a:t>What IVs should we select?</a:t>
            </a:r>
          </a:p>
          <a:p>
            <a:pPr lvl="1">
              <a:spcBef>
                <a:spcPts val="400"/>
              </a:spcBef>
              <a:defRPr/>
            </a:pPr>
            <a:r>
              <a:rPr lang="en-US" dirty="0"/>
              <a:t>How do we handle missing data?</a:t>
            </a:r>
          </a:p>
        </p:txBody>
      </p:sp>
      <p:sp>
        <p:nvSpPr>
          <p:cNvPr id="2" name="Title 1"/>
          <p:cNvSpPr>
            <a:spLocks noGrp="1"/>
          </p:cNvSpPr>
          <p:nvPr>
            <p:ph type="title"/>
          </p:nvPr>
        </p:nvSpPr>
        <p:spPr/>
        <p:txBody>
          <a:bodyPr/>
          <a:lstStyle/>
          <a:p>
            <a:r>
              <a:rPr lang="en-US" dirty="0"/>
              <a:t>Predicting Coronary Heart Disease</a:t>
            </a:r>
          </a:p>
        </p:txBody>
      </p:sp>
      <p:sp>
        <p:nvSpPr>
          <p:cNvPr id="7" name="Rectangle 3"/>
          <p:cNvSpPr txBox="1">
            <a:spLocks noChangeArrowheads="1"/>
          </p:cNvSpPr>
          <p:nvPr/>
        </p:nvSpPr>
        <p:spPr>
          <a:xfrm>
            <a:off x="5913120" y="1389015"/>
            <a:ext cx="6050280" cy="53318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defRPr/>
            </a:pPr>
            <a:r>
              <a:rPr lang="en-US" sz="1800" dirty="0"/>
              <a:t>Demographic: </a:t>
            </a:r>
          </a:p>
          <a:p>
            <a:pPr lvl="1">
              <a:spcBef>
                <a:spcPts val="0"/>
              </a:spcBef>
              <a:defRPr/>
            </a:pPr>
            <a:r>
              <a:rPr lang="en-US" sz="1600" dirty="0"/>
              <a:t>male: 1: yes, 0: no/female (Nominal)</a:t>
            </a:r>
          </a:p>
          <a:p>
            <a:pPr lvl="1">
              <a:spcBef>
                <a:spcPts val="0"/>
              </a:spcBef>
              <a:defRPr/>
            </a:pPr>
            <a:r>
              <a:rPr lang="en-US" sz="1600" dirty="0"/>
              <a:t>age: age of patient (Continuous)</a:t>
            </a:r>
          </a:p>
          <a:p>
            <a:pPr lvl="1">
              <a:spcBef>
                <a:spcPts val="0"/>
              </a:spcBef>
              <a:defRPr/>
            </a:pPr>
            <a:r>
              <a:rPr lang="en-US" sz="1600" dirty="0"/>
              <a:t>education: 1: not high school graduate, 2: high school graduate, 3: undergraduate degree; 4: graduate degree</a:t>
            </a:r>
          </a:p>
          <a:p>
            <a:pPr>
              <a:spcBef>
                <a:spcPts val="0"/>
              </a:spcBef>
              <a:defRPr/>
            </a:pPr>
            <a:r>
              <a:rPr lang="en-US" sz="1800" dirty="0" err="1"/>
              <a:t>Behavioural</a:t>
            </a:r>
            <a:r>
              <a:rPr lang="en-US" sz="1800" dirty="0"/>
              <a:t>:</a:t>
            </a:r>
          </a:p>
          <a:p>
            <a:pPr lvl="1">
              <a:spcBef>
                <a:spcPts val="0"/>
              </a:spcBef>
              <a:defRPr/>
            </a:pPr>
            <a:r>
              <a:rPr lang="en-US" sz="1600" dirty="0" err="1"/>
              <a:t>currentSmoker</a:t>
            </a:r>
            <a:r>
              <a:rPr lang="en-US" sz="1600" dirty="0"/>
              <a:t>: 1: yes, 0: no (Nominal)</a:t>
            </a:r>
          </a:p>
          <a:p>
            <a:pPr lvl="1">
              <a:spcBef>
                <a:spcPts val="0"/>
              </a:spcBef>
              <a:defRPr/>
            </a:pPr>
            <a:r>
              <a:rPr lang="en-US" sz="1600" dirty="0" err="1"/>
              <a:t>cigsPerDay</a:t>
            </a:r>
            <a:r>
              <a:rPr lang="en-US" sz="1600" dirty="0"/>
              <a:t>: average number of cigarettes consumed per day (Continuous)</a:t>
            </a:r>
          </a:p>
          <a:p>
            <a:pPr>
              <a:spcBef>
                <a:spcPts val="0"/>
              </a:spcBef>
              <a:defRPr/>
            </a:pPr>
            <a:r>
              <a:rPr lang="en-US" sz="1800" dirty="0"/>
              <a:t>Medical (history):</a:t>
            </a:r>
          </a:p>
          <a:p>
            <a:pPr lvl="1">
              <a:spcBef>
                <a:spcPts val="0"/>
              </a:spcBef>
              <a:defRPr/>
            </a:pPr>
            <a:r>
              <a:rPr lang="en-US" sz="1600" dirty="0" err="1"/>
              <a:t>BPMeds</a:t>
            </a:r>
            <a:r>
              <a:rPr lang="en-US" sz="1600" dirty="0"/>
              <a:t>: whether patient was on blood pressure medication(Nominal) </a:t>
            </a:r>
          </a:p>
          <a:p>
            <a:pPr lvl="1">
              <a:spcBef>
                <a:spcPts val="0"/>
              </a:spcBef>
              <a:defRPr/>
            </a:pPr>
            <a:r>
              <a:rPr lang="en-US" sz="1600" dirty="0" err="1"/>
              <a:t>prevalentStroke</a:t>
            </a:r>
            <a:r>
              <a:rPr lang="en-US" sz="1600" dirty="0"/>
              <a:t>: whether patient previously had a stroke (Nominal)</a:t>
            </a:r>
          </a:p>
          <a:p>
            <a:pPr lvl="1">
              <a:spcBef>
                <a:spcPts val="0"/>
              </a:spcBef>
              <a:defRPr/>
            </a:pPr>
            <a:r>
              <a:rPr lang="en-US" sz="1600" dirty="0" err="1"/>
              <a:t>prevalentHyp</a:t>
            </a:r>
            <a:r>
              <a:rPr lang="en-US" sz="1600" dirty="0"/>
              <a:t>: whether patient was hypertensive (Nominal)</a:t>
            </a:r>
          </a:p>
          <a:p>
            <a:pPr lvl="1">
              <a:spcBef>
                <a:spcPts val="0"/>
              </a:spcBef>
              <a:defRPr/>
            </a:pPr>
            <a:r>
              <a:rPr lang="en-US" sz="1600" dirty="0"/>
              <a:t>diabetes: whether patient had diabetes (Nominal)</a:t>
            </a:r>
          </a:p>
          <a:p>
            <a:pPr>
              <a:spcBef>
                <a:spcPts val="0"/>
              </a:spcBef>
              <a:defRPr/>
            </a:pPr>
            <a:r>
              <a:rPr lang="en-US" sz="1800" dirty="0"/>
              <a:t>Medical (current):</a:t>
            </a:r>
          </a:p>
          <a:p>
            <a:pPr lvl="1">
              <a:spcBef>
                <a:spcPts val="0"/>
              </a:spcBef>
              <a:defRPr/>
            </a:pPr>
            <a:r>
              <a:rPr lang="en-US" sz="1600" dirty="0" err="1"/>
              <a:t>totChol</a:t>
            </a:r>
            <a:r>
              <a:rPr lang="en-US" sz="1600" dirty="0"/>
              <a:t>: total cholesterol level (Continuous)</a:t>
            </a:r>
          </a:p>
          <a:p>
            <a:pPr lvl="1">
              <a:spcBef>
                <a:spcPts val="0"/>
              </a:spcBef>
              <a:defRPr/>
            </a:pPr>
            <a:r>
              <a:rPr lang="en-US" sz="1600" dirty="0" err="1"/>
              <a:t>sysBP</a:t>
            </a:r>
            <a:r>
              <a:rPr lang="en-US" sz="1600" dirty="0"/>
              <a:t>: systolic blood pressure (Continuous)</a:t>
            </a:r>
          </a:p>
          <a:p>
            <a:pPr lvl="1">
              <a:spcBef>
                <a:spcPts val="0"/>
              </a:spcBef>
              <a:defRPr/>
            </a:pPr>
            <a:r>
              <a:rPr lang="en-US" sz="1600" dirty="0" err="1"/>
              <a:t>diaBP</a:t>
            </a:r>
            <a:r>
              <a:rPr lang="en-US" sz="1600" dirty="0"/>
              <a:t>: diastolic blood pressure (Continuous)</a:t>
            </a:r>
          </a:p>
          <a:p>
            <a:pPr lvl="1">
              <a:spcBef>
                <a:spcPts val="0"/>
              </a:spcBef>
              <a:defRPr/>
            </a:pPr>
            <a:r>
              <a:rPr lang="en-US" sz="1600" dirty="0"/>
              <a:t>BMI: Body Mass Index (Continuous)</a:t>
            </a:r>
          </a:p>
          <a:p>
            <a:pPr lvl="1">
              <a:spcBef>
                <a:spcPts val="0"/>
              </a:spcBef>
              <a:defRPr/>
            </a:pPr>
            <a:r>
              <a:rPr lang="en-US" sz="1600" dirty="0" err="1"/>
              <a:t>heartRate</a:t>
            </a:r>
            <a:r>
              <a:rPr lang="en-US" sz="1600" dirty="0"/>
              <a:t>: heart rate (Continuous)</a:t>
            </a:r>
          </a:p>
          <a:p>
            <a:pPr lvl="1">
              <a:spcBef>
                <a:spcPts val="0"/>
              </a:spcBef>
              <a:defRPr/>
            </a:pPr>
            <a:r>
              <a:rPr lang="en-US" sz="1600" dirty="0"/>
              <a:t>glucose: blood glucose level (Continuous)</a:t>
            </a:r>
          </a:p>
          <a:p>
            <a:pPr>
              <a:spcBef>
                <a:spcPts val="0"/>
              </a:spcBef>
              <a:defRPr/>
            </a:pPr>
            <a:r>
              <a:rPr lang="en-US" sz="1800" dirty="0"/>
              <a:t>Outcome variable:</a:t>
            </a:r>
          </a:p>
          <a:p>
            <a:pPr lvl="1">
              <a:spcBef>
                <a:spcPts val="0"/>
              </a:spcBef>
              <a:defRPr/>
            </a:pPr>
            <a:r>
              <a:rPr lang="en-US" sz="1600" dirty="0"/>
              <a:t>TenYearCHD:10 year risk of CHD, 1: yes, 0: no (Nominal)</a:t>
            </a:r>
          </a:p>
        </p:txBody>
      </p:sp>
    </p:spTree>
    <p:custDataLst>
      <p:tags r:id="rId1"/>
    </p:custDataLst>
    <p:extLst>
      <p:ext uri="{BB962C8B-B14F-4D97-AF65-F5344CB8AC3E}">
        <p14:creationId xmlns:p14="http://schemas.microsoft.com/office/powerpoint/2010/main" val="33925869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7959968" y="1656811"/>
            <a:ext cx="3299836" cy="3400034"/>
          </a:xfrm>
          <a:prstGeom prst="rect">
            <a:avLst/>
          </a:prstGeom>
        </p:spPr>
      </p:pic>
      <p:pic>
        <p:nvPicPr>
          <p:cNvPr id="17" name="Picture 16"/>
          <p:cNvPicPr>
            <a:picLocks noChangeAspect="1"/>
          </p:cNvPicPr>
          <p:nvPr/>
        </p:nvPicPr>
        <p:blipFill>
          <a:blip r:embed="rId3"/>
          <a:stretch>
            <a:fillRect/>
          </a:stretch>
        </p:blipFill>
        <p:spPr>
          <a:xfrm>
            <a:off x="4539322" y="1656810"/>
            <a:ext cx="3253372" cy="3352158"/>
          </a:xfrm>
          <a:prstGeom prst="rect">
            <a:avLst/>
          </a:prstGeom>
        </p:spPr>
      </p:pic>
      <p:pic>
        <p:nvPicPr>
          <p:cNvPr id="16" name="Picture 15"/>
          <p:cNvPicPr>
            <a:picLocks noChangeAspect="1"/>
          </p:cNvPicPr>
          <p:nvPr/>
        </p:nvPicPr>
        <p:blipFill>
          <a:blip r:embed="rId4"/>
          <a:stretch>
            <a:fillRect/>
          </a:stretch>
        </p:blipFill>
        <p:spPr>
          <a:xfrm>
            <a:off x="1037600" y="1656810"/>
            <a:ext cx="3253371" cy="3352158"/>
          </a:xfrm>
          <a:prstGeom prst="rect">
            <a:avLst/>
          </a:prstGeom>
        </p:spPr>
      </p:pic>
      <p:sp>
        <p:nvSpPr>
          <p:cNvPr id="2" name="Title 1"/>
          <p:cNvSpPr>
            <a:spLocks noGrp="1"/>
          </p:cNvSpPr>
          <p:nvPr>
            <p:ph type="title"/>
          </p:nvPr>
        </p:nvSpPr>
        <p:spPr/>
        <p:txBody>
          <a:bodyPr/>
          <a:lstStyle/>
          <a:p>
            <a:r>
              <a:rPr lang="en-US" dirty="0"/>
              <a:t>Scatterplots</a:t>
            </a:r>
          </a:p>
        </p:txBody>
      </p:sp>
      <p:sp>
        <p:nvSpPr>
          <p:cNvPr id="3" name="Content Placeholder 2"/>
          <p:cNvSpPr>
            <a:spLocks noGrp="1"/>
          </p:cNvSpPr>
          <p:nvPr>
            <p:ph idx="1"/>
          </p:nvPr>
        </p:nvSpPr>
        <p:spPr>
          <a:xfrm>
            <a:off x="2834639" y="5462620"/>
            <a:ext cx="6766561" cy="541834"/>
          </a:xfrm>
        </p:spPr>
        <p:txBody>
          <a:bodyPr>
            <a:normAutofit/>
          </a:bodyPr>
          <a:lstStyle/>
          <a:p>
            <a:pPr marL="0" indent="0" algn="ctr">
              <a:buNone/>
            </a:pPr>
            <a:r>
              <a:rPr lang="en-US" sz="2200" dirty="0"/>
              <a:t>Do these plots look linear? Should we use OLS regression? </a:t>
            </a:r>
          </a:p>
        </p:txBody>
      </p:sp>
      <p:sp>
        <p:nvSpPr>
          <p:cNvPr id="5" name="TextBox 4"/>
          <p:cNvSpPr txBox="1"/>
          <p:nvPr/>
        </p:nvSpPr>
        <p:spPr>
          <a:xfrm>
            <a:off x="1090575" y="1435099"/>
            <a:ext cx="3250058" cy="584775"/>
          </a:xfrm>
          <a:prstGeom prst="rect">
            <a:avLst/>
          </a:prstGeom>
          <a:noFill/>
        </p:spPr>
        <p:txBody>
          <a:bodyPr wrap="square" rtlCol="0">
            <a:spAutoFit/>
          </a:bodyPr>
          <a:lstStyle/>
          <a:p>
            <a:r>
              <a:rPr lang="en-US" sz="1600" b="1" dirty="0">
                <a:solidFill>
                  <a:schemeClr val="accent5"/>
                </a:solidFill>
                <a:latin typeface="Courier" charset="0"/>
                <a:ea typeface="Courier" charset="0"/>
                <a:cs typeface="Courier" charset="0"/>
              </a:rPr>
              <a:t>plot(</a:t>
            </a:r>
            <a:r>
              <a:rPr lang="en-US" sz="1600" b="1" dirty="0" err="1">
                <a:solidFill>
                  <a:schemeClr val="accent5"/>
                </a:solidFill>
                <a:latin typeface="Courier" charset="0"/>
                <a:ea typeface="Courier" charset="0"/>
                <a:cs typeface="Courier" charset="0"/>
              </a:rPr>
              <a:t>TenYearCHD</a:t>
            </a:r>
            <a:r>
              <a:rPr lang="en-US" sz="1600" b="1" dirty="0">
                <a:solidFill>
                  <a:schemeClr val="accent5"/>
                </a:solidFill>
                <a:latin typeface="Courier" charset="0"/>
                <a:ea typeface="Courier" charset="0"/>
                <a:cs typeface="Courier" charset="0"/>
              </a:rPr>
              <a:t> ~ age, data=</a:t>
            </a:r>
            <a:r>
              <a:rPr lang="en-US" sz="1600" b="1" dirty="0" err="1">
                <a:solidFill>
                  <a:schemeClr val="accent5"/>
                </a:solidFill>
                <a:latin typeface="Courier" charset="0"/>
                <a:ea typeface="Courier" charset="0"/>
                <a:cs typeface="Courier" charset="0"/>
              </a:rPr>
              <a:t>df</a:t>
            </a:r>
            <a:r>
              <a:rPr lang="en-US" sz="1600" b="1" dirty="0">
                <a:solidFill>
                  <a:schemeClr val="accent5"/>
                </a:solidFill>
                <a:latin typeface="Courier" charset="0"/>
                <a:ea typeface="Courier" charset="0"/>
                <a:cs typeface="Courier" charset="0"/>
              </a:rPr>
              <a:t>)</a:t>
            </a:r>
          </a:p>
        </p:txBody>
      </p:sp>
      <p:sp>
        <p:nvSpPr>
          <p:cNvPr id="8" name="TextBox 7"/>
          <p:cNvSpPr txBox="1"/>
          <p:nvPr/>
        </p:nvSpPr>
        <p:spPr>
          <a:xfrm>
            <a:off x="8351980" y="1442171"/>
            <a:ext cx="2907823" cy="584775"/>
          </a:xfrm>
          <a:prstGeom prst="rect">
            <a:avLst/>
          </a:prstGeom>
          <a:noFill/>
        </p:spPr>
        <p:txBody>
          <a:bodyPr wrap="square" rtlCol="0">
            <a:spAutoFit/>
          </a:bodyPr>
          <a:lstStyle/>
          <a:p>
            <a:r>
              <a:rPr lang="en-US" sz="1600" b="1" dirty="0">
                <a:solidFill>
                  <a:schemeClr val="accent5"/>
                </a:solidFill>
                <a:latin typeface="Courier" charset="0"/>
                <a:ea typeface="Courier" charset="0"/>
                <a:cs typeface="Courier" charset="0"/>
              </a:rPr>
              <a:t>plot(</a:t>
            </a:r>
            <a:r>
              <a:rPr lang="en-US" sz="1600" b="1" dirty="0" err="1">
                <a:solidFill>
                  <a:schemeClr val="accent5"/>
                </a:solidFill>
                <a:latin typeface="Courier" charset="0"/>
                <a:ea typeface="Courier" charset="0"/>
                <a:cs typeface="Courier" charset="0"/>
              </a:rPr>
              <a:t>TenYearCHD</a:t>
            </a:r>
            <a:r>
              <a:rPr lang="en-US" sz="1600" b="1" dirty="0">
                <a:solidFill>
                  <a:schemeClr val="accent5"/>
                </a:solidFill>
                <a:latin typeface="Courier" charset="0"/>
                <a:ea typeface="Courier" charset="0"/>
                <a:cs typeface="Courier" charset="0"/>
              </a:rPr>
              <a:t> ~ </a:t>
            </a:r>
            <a:r>
              <a:rPr lang="en-US" sz="1600" b="1" dirty="0" err="1">
                <a:solidFill>
                  <a:schemeClr val="accent5"/>
                </a:solidFill>
                <a:latin typeface="Courier" charset="0"/>
                <a:ea typeface="Courier" charset="0"/>
                <a:cs typeface="Courier" charset="0"/>
              </a:rPr>
              <a:t>totChol</a:t>
            </a:r>
            <a:r>
              <a:rPr lang="en-US" sz="1600" b="1" dirty="0">
                <a:solidFill>
                  <a:schemeClr val="accent5"/>
                </a:solidFill>
                <a:latin typeface="Courier" charset="0"/>
                <a:ea typeface="Courier" charset="0"/>
                <a:cs typeface="Courier" charset="0"/>
              </a:rPr>
              <a:t>, data=</a:t>
            </a:r>
            <a:r>
              <a:rPr lang="en-US" sz="1600" b="1" dirty="0" err="1">
                <a:solidFill>
                  <a:schemeClr val="accent5"/>
                </a:solidFill>
                <a:latin typeface="Courier" charset="0"/>
                <a:ea typeface="Courier" charset="0"/>
                <a:cs typeface="Courier" charset="0"/>
              </a:rPr>
              <a:t>df</a:t>
            </a:r>
            <a:r>
              <a:rPr lang="en-US" sz="1600" b="1" dirty="0">
                <a:solidFill>
                  <a:schemeClr val="accent5"/>
                </a:solidFill>
                <a:latin typeface="Courier" charset="0"/>
                <a:ea typeface="Courier" charset="0"/>
                <a:cs typeface="Courier" charset="0"/>
              </a:rPr>
              <a:t>)</a:t>
            </a:r>
          </a:p>
        </p:txBody>
      </p:sp>
      <p:sp>
        <p:nvSpPr>
          <p:cNvPr id="9" name="TextBox 8"/>
          <p:cNvSpPr txBox="1"/>
          <p:nvPr/>
        </p:nvSpPr>
        <p:spPr>
          <a:xfrm>
            <a:off x="4706595" y="1442171"/>
            <a:ext cx="3028553" cy="584776"/>
          </a:xfrm>
          <a:prstGeom prst="rect">
            <a:avLst/>
          </a:prstGeom>
          <a:noFill/>
        </p:spPr>
        <p:txBody>
          <a:bodyPr wrap="square" rtlCol="0">
            <a:spAutoFit/>
          </a:bodyPr>
          <a:lstStyle/>
          <a:p>
            <a:r>
              <a:rPr lang="en-US" sz="1600" b="1" dirty="0">
                <a:solidFill>
                  <a:schemeClr val="accent5"/>
                </a:solidFill>
                <a:latin typeface="Courier" charset="0"/>
                <a:ea typeface="Courier" charset="0"/>
                <a:cs typeface="Courier" charset="0"/>
              </a:rPr>
              <a:t>plot(</a:t>
            </a:r>
            <a:r>
              <a:rPr lang="en-US" sz="1600" b="1" dirty="0" err="1">
                <a:solidFill>
                  <a:schemeClr val="accent5"/>
                </a:solidFill>
                <a:latin typeface="Courier" charset="0"/>
                <a:ea typeface="Courier" charset="0"/>
                <a:cs typeface="Courier" charset="0"/>
              </a:rPr>
              <a:t>TenYearCHD</a:t>
            </a:r>
            <a:r>
              <a:rPr lang="en-US" sz="1600" b="1" dirty="0">
                <a:solidFill>
                  <a:schemeClr val="accent5"/>
                </a:solidFill>
                <a:latin typeface="Courier" charset="0"/>
                <a:ea typeface="Courier" charset="0"/>
                <a:cs typeface="Courier" charset="0"/>
              </a:rPr>
              <a:t> ~ male, data=</a:t>
            </a:r>
            <a:r>
              <a:rPr lang="en-US" sz="1600" b="1" dirty="0" err="1">
                <a:solidFill>
                  <a:schemeClr val="accent5"/>
                </a:solidFill>
                <a:latin typeface="Courier" charset="0"/>
                <a:ea typeface="Courier" charset="0"/>
                <a:cs typeface="Courier" charset="0"/>
              </a:rPr>
              <a:t>df</a:t>
            </a:r>
            <a:r>
              <a:rPr lang="en-US" sz="1600" b="1" dirty="0">
                <a:solidFill>
                  <a:schemeClr val="accent5"/>
                </a:solidFill>
                <a:latin typeface="Courier" charset="0"/>
                <a:ea typeface="Courier" charset="0"/>
                <a:cs typeface="Courier" charset="0"/>
              </a:rPr>
              <a:t>)</a:t>
            </a:r>
          </a:p>
        </p:txBody>
      </p:sp>
    </p:spTree>
    <p:extLst>
      <p:ext uri="{BB962C8B-B14F-4D97-AF65-F5344CB8AC3E}">
        <p14:creationId xmlns:p14="http://schemas.microsoft.com/office/powerpoint/2010/main" val="177278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8305800" y="2510423"/>
            <a:ext cx="3179093" cy="3275624"/>
          </a:xfrm>
          <a:prstGeom prst="rect">
            <a:avLst/>
          </a:prstGeom>
        </p:spPr>
      </p:pic>
      <p:sp>
        <p:nvSpPr>
          <p:cNvPr id="3" name="TextBox 2"/>
          <p:cNvSpPr txBox="1"/>
          <p:nvPr/>
        </p:nvSpPr>
        <p:spPr>
          <a:xfrm>
            <a:off x="1051560" y="1775698"/>
            <a:ext cx="9770478" cy="5109091"/>
          </a:xfrm>
          <a:prstGeom prst="rect">
            <a:avLst/>
          </a:prstGeom>
          <a:noFill/>
        </p:spPr>
        <p:txBody>
          <a:bodyPr wrap="square" rtlCol="0">
            <a:spAutoFit/>
          </a:bodyPr>
          <a:lstStyle/>
          <a:p>
            <a:r>
              <a:rPr lang="en-US" sz="1600" b="1" dirty="0">
                <a:solidFill>
                  <a:srgbClr val="0070C0"/>
                </a:solidFill>
                <a:latin typeface="Courier" charset="0"/>
                <a:ea typeface="Courier" charset="0"/>
                <a:cs typeface="Courier" charset="0"/>
              </a:rPr>
              <a:t>linear &lt;- lm(</a:t>
            </a:r>
            <a:r>
              <a:rPr lang="en-US" sz="1600" b="1" dirty="0" err="1">
                <a:solidFill>
                  <a:srgbClr val="0070C0"/>
                </a:solidFill>
                <a:latin typeface="Courier" charset="0"/>
                <a:ea typeface="Courier" charset="0"/>
                <a:cs typeface="Courier" charset="0"/>
              </a:rPr>
              <a:t>TenYearCHD</a:t>
            </a:r>
            <a:r>
              <a:rPr lang="en-US" sz="1600" b="1" dirty="0">
                <a:solidFill>
                  <a:srgbClr val="0070C0"/>
                </a:solidFill>
                <a:latin typeface="Courier" charset="0"/>
                <a:ea typeface="Courier" charset="0"/>
                <a:cs typeface="Courier" charset="0"/>
              </a:rPr>
              <a:t> ~ age + male + </a:t>
            </a:r>
            <a:r>
              <a:rPr lang="en-US" sz="1600" b="1" dirty="0" err="1">
                <a:solidFill>
                  <a:srgbClr val="0070C0"/>
                </a:solidFill>
                <a:latin typeface="Courier" charset="0"/>
                <a:ea typeface="Courier" charset="0"/>
                <a:cs typeface="Courier" charset="0"/>
              </a:rPr>
              <a:t>cigsPerDay</a:t>
            </a:r>
            <a:r>
              <a:rPr lang="en-US" sz="1600" b="1" dirty="0">
                <a:solidFill>
                  <a:srgbClr val="0070C0"/>
                </a:solidFill>
                <a:latin typeface="Courier" charset="0"/>
                <a:ea typeface="Courier" charset="0"/>
                <a:cs typeface="Courier" charset="0"/>
              </a:rPr>
              <a:t> + </a:t>
            </a:r>
            <a:r>
              <a:rPr lang="en-US" sz="1600" b="1" dirty="0" err="1">
                <a:solidFill>
                  <a:srgbClr val="0070C0"/>
                </a:solidFill>
                <a:latin typeface="Courier" charset="0"/>
                <a:ea typeface="Courier" charset="0"/>
                <a:cs typeface="Courier" charset="0"/>
              </a:rPr>
              <a:t>BPMeds</a:t>
            </a:r>
            <a:r>
              <a:rPr lang="en-US" sz="1600" b="1" dirty="0">
                <a:solidFill>
                  <a:srgbClr val="0070C0"/>
                </a:solidFill>
                <a:latin typeface="Courier" charset="0"/>
                <a:ea typeface="Courier" charset="0"/>
                <a:cs typeface="Courier" charset="0"/>
              </a:rPr>
              <a:t> + </a:t>
            </a:r>
            <a:r>
              <a:rPr lang="en-US" sz="1600" b="1" dirty="0" err="1">
                <a:solidFill>
                  <a:srgbClr val="0070C0"/>
                </a:solidFill>
                <a:latin typeface="Courier" charset="0"/>
                <a:ea typeface="Courier" charset="0"/>
                <a:cs typeface="Courier" charset="0"/>
              </a:rPr>
              <a:t>prevalentStroke</a:t>
            </a:r>
            <a:r>
              <a:rPr lang="en-US" sz="1600" b="1" dirty="0">
                <a:solidFill>
                  <a:srgbClr val="0070C0"/>
                </a:solidFill>
                <a:latin typeface="Courier" charset="0"/>
                <a:ea typeface="Courier" charset="0"/>
                <a:cs typeface="Courier" charset="0"/>
              </a:rPr>
              <a:t> + </a:t>
            </a:r>
            <a:r>
              <a:rPr lang="en-US" sz="1600" b="1" dirty="0" err="1">
                <a:solidFill>
                  <a:srgbClr val="0070C0"/>
                </a:solidFill>
                <a:latin typeface="Courier" charset="0"/>
                <a:ea typeface="Courier" charset="0"/>
                <a:cs typeface="Courier" charset="0"/>
              </a:rPr>
              <a:t>prevalentHyp</a:t>
            </a:r>
            <a:r>
              <a:rPr lang="en-US" sz="1600" b="1" dirty="0">
                <a:solidFill>
                  <a:srgbClr val="0070C0"/>
                </a:solidFill>
                <a:latin typeface="Courier" charset="0"/>
                <a:ea typeface="Courier" charset="0"/>
                <a:cs typeface="Courier" charset="0"/>
              </a:rPr>
              <a:t> + </a:t>
            </a:r>
            <a:r>
              <a:rPr lang="en-US" sz="1600" b="1" dirty="0" err="1">
                <a:solidFill>
                  <a:srgbClr val="0070C0"/>
                </a:solidFill>
                <a:latin typeface="Courier" charset="0"/>
                <a:ea typeface="Courier" charset="0"/>
                <a:cs typeface="Courier" charset="0"/>
              </a:rPr>
              <a:t>totChol</a:t>
            </a:r>
            <a:r>
              <a:rPr lang="en-US" sz="1600" b="1" dirty="0">
                <a:solidFill>
                  <a:srgbClr val="0070C0"/>
                </a:solidFill>
                <a:latin typeface="Courier" charset="0"/>
                <a:ea typeface="Courier" charset="0"/>
                <a:cs typeface="Courier" charset="0"/>
              </a:rPr>
              <a:t> + </a:t>
            </a:r>
            <a:r>
              <a:rPr lang="en-US" sz="1600" b="1" dirty="0" err="1">
                <a:solidFill>
                  <a:srgbClr val="0070C0"/>
                </a:solidFill>
                <a:latin typeface="Courier" charset="0"/>
                <a:ea typeface="Courier" charset="0"/>
                <a:cs typeface="Courier" charset="0"/>
              </a:rPr>
              <a:t>sysBP</a:t>
            </a:r>
            <a:r>
              <a:rPr lang="en-US" sz="1600" b="1" dirty="0">
                <a:solidFill>
                  <a:srgbClr val="0070C0"/>
                </a:solidFill>
                <a:latin typeface="Courier" charset="0"/>
                <a:ea typeface="Courier" charset="0"/>
                <a:cs typeface="Courier" charset="0"/>
              </a:rPr>
              <a:t> + </a:t>
            </a:r>
            <a:r>
              <a:rPr lang="en-US" sz="1600" b="1" dirty="0" err="1">
                <a:solidFill>
                  <a:srgbClr val="0070C0"/>
                </a:solidFill>
                <a:latin typeface="Courier" charset="0"/>
                <a:ea typeface="Courier" charset="0"/>
                <a:cs typeface="Courier" charset="0"/>
              </a:rPr>
              <a:t>diaBP</a:t>
            </a:r>
            <a:r>
              <a:rPr lang="en-US" sz="1600" b="1" dirty="0">
                <a:solidFill>
                  <a:srgbClr val="0070C0"/>
                </a:solidFill>
                <a:latin typeface="Courier" charset="0"/>
                <a:ea typeface="Courier" charset="0"/>
                <a:cs typeface="Courier" charset="0"/>
              </a:rPr>
              <a:t> + BMI + </a:t>
            </a:r>
            <a:r>
              <a:rPr lang="en-US" sz="1600" b="1" dirty="0" err="1">
                <a:solidFill>
                  <a:srgbClr val="0070C0"/>
                </a:solidFill>
                <a:latin typeface="Courier" charset="0"/>
                <a:ea typeface="Courier" charset="0"/>
                <a:cs typeface="Courier" charset="0"/>
              </a:rPr>
              <a:t>heartRate</a:t>
            </a:r>
            <a:r>
              <a:rPr lang="en-US" sz="1600" b="1" dirty="0">
                <a:solidFill>
                  <a:srgbClr val="0070C0"/>
                </a:solidFill>
                <a:latin typeface="Courier" charset="0"/>
                <a:ea typeface="Courier" charset="0"/>
                <a:cs typeface="Courier" charset="0"/>
              </a:rPr>
              <a:t> + glucose, data=</a:t>
            </a:r>
            <a:r>
              <a:rPr lang="en-US" sz="1600" b="1" dirty="0" err="1">
                <a:solidFill>
                  <a:srgbClr val="0070C0"/>
                </a:solidFill>
                <a:latin typeface="Courier" charset="0"/>
                <a:ea typeface="Courier" charset="0"/>
                <a:cs typeface="Courier" charset="0"/>
              </a:rPr>
              <a:t>df</a:t>
            </a:r>
            <a:r>
              <a:rPr lang="en-US" sz="1600" b="1" dirty="0">
                <a:solidFill>
                  <a:srgbClr val="0070C0"/>
                </a:solidFill>
                <a:latin typeface="Courier" charset="0"/>
                <a:ea typeface="Courier" charset="0"/>
                <a:cs typeface="Courier" charset="0"/>
              </a:rPr>
              <a:t>)</a:t>
            </a:r>
          </a:p>
          <a:p>
            <a:endParaRPr lang="de-DE" sz="1400" dirty="0">
              <a:latin typeface="Courier" charset="0"/>
              <a:ea typeface="Courier" charset="0"/>
              <a:cs typeface="Courier" charset="0"/>
            </a:endParaRPr>
          </a:p>
          <a:p>
            <a:r>
              <a:rPr lang="en-US" sz="1400" dirty="0">
                <a:latin typeface="Courier" charset="0"/>
                <a:ea typeface="Courier" charset="0"/>
                <a:cs typeface="Courier" charset="0"/>
              </a:rPr>
              <a:t>Coefficients:</a:t>
            </a:r>
          </a:p>
          <a:p>
            <a:r>
              <a:rPr lang="en-US" sz="1400" dirty="0">
                <a:latin typeface="Courier" charset="0"/>
                <a:ea typeface="Courier" charset="0"/>
                <a:cs typeface="Courier" charset="0"/>
              </a:rPr>
              <a:t>                  Estimate Std. Error t value </a:t>
            </a:r>
            <a:r>
              <a:rPr lang="en-US" sz="1400" dirty="0" err="1">
                <a:latin typeface="Courier" charset="0"/>
                <a:ea typeface="Courier" charset="0"/>
                <a:cs typeface="Courier" charset="0"/>
              </a:rPr>
              <a:t>Pr</a:t>
            </a:r>
            <a:r>
              <a:rPr lang="en-US" sz="1400" dirty="0">
                <a:latin typeface="Courier" charset="0"/>
                <a:ea typeface="Courier" charset="0"/>
                <a:cs typeface="Courier" charset="0"/>
              </a:rPr>
              <a:t>(&gt;|t|)    </a:t>
            </a:r>
          </a:p>
          <a:p>
            <a:r>
              <a:rPr lang="en-US" sz="1400" dirty="0">
                <a:latin typeface="Courier" charset="0"/>
                <a:ea typeface="Courier" charset="0"/>
                <a:cs typeface="Courier" charset="0"/>
              </a:rPr>
              <a:t>(Intercept)     -0.6183683  0.0725690  -8.521  &lt; 2e-16 ***</a:t>
            </a:r>
          </a:p>
          <a:p>
            <a:r>
              <a:rPr lang="en-US" sz="1400" dirty="0">
                <a:latin typeface="Courier" charset="0"/>
                <a:ea typeface="Courier" charset="0"/>
                <a:cs typeface="Courier" charset="0"/>
              </a:rPr>
              <a:t>age              0.0071089  0.0007507   9.469  &lt; 2e-16 ***</a:t>
            </a:r>
          </a:p>
          <a:p>
            <a:r>
              <a:rPr lang="en-US" sz="1400" dirty="0">
                <a:latin typeface="Courier" charset="0"/>
                <a:ea typeface="Courier" charset="0"/>
                <a:cs typeface="Courier" charset="0"/>
              </a:rPr>
              <a:t>male             0.0594114  0.0122788   4.839 1.36e-06 ***</a:t>
            </a:r>
          </a:p>
          <a:p>
            <a:r>
              <a:rPr lang="en-US" sz="1400" dirty="0" err="1">
                <a:latin typeface="Courier" charset="0"/>
                <a:ea typeface="Courier" charset="0"/>
                <a:cs typeface="Courier" charset="0"/>
              </a:rPr>
              <a:t>cigsPerDay</a:t>
            </a:r>
            <a:r>
              <a:rPr lang="en-US" sz="1400" dirty="0">
                <a:latin typeface="Courier" charset="0"/>
                <a:ea typeface="Courier" charset="0"/>
                <a:cs typeface="Courier" charset="0"/>
              </a:rPr>
              <a:t>       0.0025123  0.0005118   4.909 9.56e-07 ***</a:t>
            </a:r>
          </a:p>
          <a:p>
            <a:r>
              <a:rPr lang="en-US" sz="1400" dirty="0" err="1">
                <a:latin typeface="Courier" charset="0"/>
                <a:ea typeface="Courier" charset="0"/>
                <a:cs typeface="Courier" charset="0"/>
              </a:rPr>
              <a:t>BPMeds</a:t>
            </a:r>
            <a:r>
              <a:rPr lang="en-US" sz="1400" dirty="0">
                <a:latin typeface="Courier" charset="0"/>
                <a:ea typeface="Courier" charset="0"/>
                <a:cs typeface="Courier" charset="0"/>
              </a:rPr>
              <a:t>           0.0403341  0.0342109   1.179   0.2385    </a:t>
            </a:r>
          </a:p>
          <a:p>
            <a:r>
              <a:rPr lang="en-US" sz="1400" dirty="0" err="1">
                <a:latin typeface="Courier" charset="0"/>
                <a:ea typeface="Courier" charset="0"/>
                <a:cs typeface="Courier" charset="0"/>
              </a:rPr>
              <a:t>prevalentStroke</a:t>
            </a:r>
            <a:r>
              <a:rPr lang="en-US" sz="1400" dirty="0">
                <a:latin typeface="Courier" charset="0"/>
                <a:ea typeface="Courier" charset="0"/>
                <a:cs typeface="Courier" charset="0"/>
              </a:rPr>
              <a:t>  0.1407616  0.0753460   1.868   0.0618 .  </a:t>
            </a:r>
          </a:p>
          <a:p>
            <a:r>
              <a:rPr lang="en-US" sz="1400" dirty="0" err="1">
                <a:latin typeface="Courier" charset="0"/>
                <a:ea typeface="Courier" charset="0"/>
                <a:cs typeface="Courier" charset="0"/>
              </a:rPr>
              <a:t>prevalentHyp</a:t>
            </a:r>
            <a:r>
              <a:rPr lang="en-US" sz="1400" dirty="0">
                <a:latin typeface="Courier" charset="0"/>
                <a:ea typeface="Courier" charset="0"/>
                <a:cs typeface="Courier" charset="0"/>
              </a:rPr>
              <a:t>     0.0260438  0.0172341   1.511   0.1308    </a:t>
            </a:r>
          </a:p>
          <a:p>
            <a:r>
              <a:rPr lang="en-US" sz="1400" dirty="0" err="1">
                <a:latin typeface="Courier" charset="0"/>
                <a:ea typeface="Courier" charset="0"/>
                <a:cs typeface="Courier" charset="0"/>
              </a:rPr>
              <a:t>totChol</a:t>
            </a:r>
            <a:r>
              <a:rPr lang="en-US" sz="1400" dirty="0">
                <a:latin typeface="Courier" charset="0"/>
                <a:ea typeface="Courier" charset="0"/>
                <a:cs typeface="Courier" charset="0"/>
              </a:rPr>
              <a:t>          0.0001279  0.0001316   0.972   0.3312    </a:t>
            </a:r>
          </a:p>
          <a:p>
            <a:r>
              <a:rPr lang="en-US" sz="1400" dirty="0" err="1">
                <a:latin typeface="Courier" charset="0"/>
                <a:ea typeface="Courier" charset="0"/>
                <a:cs typeface="Courier" charset="0"/>
              </a:rPr>
              <a:t>sysBP</a:t>
            </a:r>
            <a:r>
              <a:rPr lang="en-US" sz="1400" dirty="0">
                <a:latin typeface="Courier" charset="0"/>
                <a:ea typeface="Courier" charset="0"/>
                <a:cs typeface="Courier" charset="0"/>
              </a:rPr>
              <a:t>            0.0024514  0.0004898   5.005 5.84e-07 ***</a:t>
            </a:r>
          </a:p>
          <a:p>
            <a:r>
              <a:rPr lang="en-US" sz="1400" dirty="0" err="1">
                <a:latin typeface="Courier" charset="0"/>
                <a:ea typeface="Courier" charset="0"/>
                <a:cs typeface="Courier" charset="0"/>
              </a:rPr>
              <a:t>diaBP</a:t>
            </a:r>
            <a:r>
              <a:rPr lang="en-US" sz="1400" dirty="0">
                <a:latin typeface="Courier" charset="0"/>
                <a:ea typeface="Courier" charset="0"/>
                <a:cs typeface="Courier" charset="0"/>
              </a:rPr>
              <a:t>           -0.0011625  0.0008060  -1.442   0.1493    </a:t>
            </a:r>
          </a:p>
          <a:p>
            <a:r>
              <a:rPr lang="en-US" sz="1400" dirty="0">
                <a:latin typeface="Courier" charset="0"/>
                <a:ea typeface="Courier" charset="0"/>
                <a:cs typeface="Courier" charset="0"/>
              </a:rPr>
              <a:t>BMI              0.0005003  0.0015077   0.332   0.7401    </a:t>
            </a:r>
          </a:p>
          <a:p>
            <a:r>
              <a:rPr lang="en-US" sz="1400" dirty="0" err="1">
                <a:latin typeface="Courier" charset="0"/>
                <a:ea typeface="Courier" charset="0"/>
                <a:cs typeface="Courier" charset="0"/>
              </a:rPr>
              <a:t>heartRate</a:t>
            </a:r>
            <a:r>
              <a:rPr lang="en-US" sz="1400" dirty="0">
                <a:latin typeface="Courier" charset="0"/>
                <a:ea typeface="Courier" charset="0"/>
                <a:cs typeface="Courier" charset="0"/>
              </a:rPr>
              <a:t>       -0.0002382  0.0004872  -0.489   0.6249    </a:t>
            </a:r>
          </a:p>
          <a:p>
            <a:r>
              <a:rPr lang="en-US" sz="1400" dirty="0">
                <a:latin typeface="Courier" charset="0"/>
                <a:ea typeface="Courier" charset="0"/>
                <a:cs typeface="Courier" charset="0"/>
              </a:rPr>
              <a:t>glucose          0.0012943  0.0002384   5.429 6.01e-08 ***</a:t>
            </a:r>
          </a:p>
          <a:p>
            <a:r>
              <a:rPr lang="en-US" sz="1400" dirty="0">
                <a:latin typeface="Courier" charset="0"/>
                <a:ea typeface="Courier" charset="0"/>
                <a:cs typeface="Courier" charset="0"/>
              </a:rPr>
              <a:t>---</a:t>
            </a:r>
          </a:p>
          <a:p>
            <a:r>
              <a:rPr lang="en-US" sz="1400" dirty="0">
                <a:latin typeface="Courier" charset="0"/>
                <a:ea typeface="Courier" charset="0"/>
                <a:cs typeface="Courier" charset="0"/>
              </a:rPr>
              <a:t>Residual standard error: 0.3415 on 3738 degrees of freedom</a:t>
            </a:r>
          </a:p>
          <a:p>
            <a:r>
              <a:rPr lang="en-US" sz="1400" dirty="0">
                <a:latin typeface="Courier" charset="0"/>
                <a:ea typeface="Courier" charset="0"/>
                <a:cs typeface="Courier" charset="0"/>
              </a:rPr>
              <a:t>  (489 observations deleted due to </a:t>
            </a:r>
            <a:r>
              <a:rPr lang="en-US" sz="1400" dirty="0" err="1">
                <a:latin typeface="Courier" charset="0"/>
                <a:ea typeface="Courier" charset="0"/>
                <a:cs typeface="Courier" charset="0"/>
              </a:rPr>
              <a:t>missingness</a:t>
            </a:r>
            <a:r>
              <a:rPr lang="en-US" sz="1400" dirty="0">
                <a:latin typeface="Courier" charset="0"/>
                <a:ea typeface="Courier" charset="0"/>
                <a:cs typeface="Courier" charset="0"/>
              </a:rPr>
              <a:t>)</a:t>
            </a:r>
          </a:p>
          <a:p>
            <a:r>
              <a:rPr lang="en-US" sz="1400" dirty="0">
                <a:latin typeface="Courier" charset="0"/>
                <a:ea typeface="Courier" charset="0"/>
                <a:cs typeface="Courier" charset="0"/>
              </a:rPr>
              <a:t>Multiple R-squared:  0.1005,	Adjusted R-squared:  0.09765 </a:t>
            </a:r>
          </a:p>
          <a:p>
            <a:r>
              <a:rPr lang="en-US" sz="1400" dirty="0">
                <a:latin typeface="Courier" charset="0"/>
                <a:ea typeface="Courier" charset="0"/>
                <a:cs typeface="Courier" charset="0"/>
              </a:rPr>
              <a:t>F-statistic: 34.82 on 12 and 3738 DF,  p-value: &lt; 2.2e-16</a:t>
            </a:r>
          </a:p>
        </p:txBody>
      </p:sp>
      <p:sp>
        <p:nvSpPr>
          <p:cNvPr id="9218" name="Title 1"/>
          <p:cNvSpPr>
            <a:spLocks noGrp="1"/>
          </p:cNvSpPr>
          <p:nvPr>
            <p:ph type="title"/>
          </p:nvPr>
        </p:nvSpPr>
        <p:spPr/>
        <p:txBody>
          <a:bodyPr/>
          <a:lstStyle/>
          <a:p>
            <a:r>
              <a:rPr lang="en-US" altLang="en-US" dirty="0"/>
              <a:t>Linear Probability Model</a:t>
            </a:r>
          </a:p>
        </p:txBody>
      </p:sp>
      <p:sp>
        <p:nvSpPr>
          <p:cNvPr id="5" name="Content Placeholder 2"/>
          <p:cNvSpPr txBox="1">
            <a:spLocks/>
          </p:cNvSpPr>
          <p:nvPr/>
        </p:nvSpPr>
        <p:spPr>
          <a:xfrm>
            <a:off x="8448380" y="5851881"/>
            <a:ext cx="2905420" cy="71257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Arial Narrow" charset="0"/>
                <a:ea typeface="Arial Narrow" charset="0"/>
                <a:cs typeface="Arial Narrow" charset="0"/>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200" b="0" i="0" kern="1200">
                <a:solidFill>
                  <a:schemeClr val="tx1"/>
                </a:solidFill>
                <a:latin typeface="Arial Narrow" charset="0"/>
                <a:ea typeface="Arial Narrow" charset="0"/>
                <a:cs typeface="Arial Narrow" charset="0"/>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Arial Narrow" charset="0"/>
                <a:ea typeface="Arial Narrow" charset="0"/>
                <a:cs typeface="Arial Narrow" charset="0"/>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Narrow" charset="0"/>
                <a:ea typeface="Arial Narrow" charset="0"/>
                <a:cs typeface="Arial Narrow" charset="0"/>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Narrow" charset="0"/>
                <a:ea typeface="Arial Narrow" charset="0"/>
                <a:cs typeface="Arial Narrow" charset="0"/>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defRPr/>
            </a:pPr>
            <a:r>
              <a:rPr lang="en-US" sz="2200" dirty="0">
                <a:solidFill>
                  <a:srgbClr val="FF0000"/>
                </a:solidFill>
              </a:rPr>
              <a:t>Question: </a:t>
            </a:r>
            <a:r>
              <a:rPr lang="en-US" sz="2200" dirty="0"/>
              <a:t>Wh</a:t>
            </a:r>
            <a:r>
              <a:rPr lang="en-US" altLang="en-US" sz="2200" dirty="0"/>
              <a:t>at do we learn from this plot?</a:t>
            </a:r>
          </a:p>
        </p:txBody>
      </p:sp>
      <p:sp>
        <p:nvSpPr>
          <p:cNvPr id="6" name="TextBox 5"/>
          <p:cNvSpPr txBox="1"/>
          <p:nvPr/>
        </p:nvSpPr>
        <p:spPr>
          <a:xfrm>
            <a:off x="9526491" y="2464054"/>
            <a:ext cx="1295547" cy="338554"/>
          </a:xfrm>
          <a:prstGeom prst="rect">
            <a:avLst/>
          </a:prstGeom>
          <a:noFill/>
        </p:spPr>
        <p:txBody>
          <a:bodyPr wrap="none" rtlCol="0">
            <a:spAutoFit/>
          </a:bodyPr>
          <a:lstStyle/>
          <a:p>
            <a:r>
              <a:rPr lang="de-DE" sz="1600" b="1" dirty="0" err="1">
                <a:solidFill>
                  <a:srgbClr val="0070C0"/>
                </a:solidFill>
                <a:latin typeface="Courier" charset="0"/>
                <a:ea typeface="Courier" charset="0"/>
                <a:cs typeface="Courier" charset="0"/>
              </a:rPr>
              <a:t>plot</a:t>
            </a:r>
            <a:r>
              <a:rPr lang="de-DE" sz="1600" b="1" dirty="0">
                <a:solidFill>
                  <a:srgbClr val="0070C0"/>
                </a:solidFill>
                <a:latin typeface="Courier" charset="0"/>
                <a:ea typeface="Courier" charset="0"/>
                <a:cs typeface="Courier" charset="0"/>
              </a:rPr>
              <a:t>(</a:t>
            </a:r>
            <a:r>
              <a:rPr lang="de-DE" sz="1600" b="1" dirty="0" err="1">
                <a:solidFill>
                  <a:srgbClr val="0070C0"/>
                </a:solidFill>
                <a:latin typeface="Courier" charset="0"/>
                <a:ea typeface="Courier" charset="0"/>
                <a:cs typeface="Courier" charset="0"/>
              </a:rPr>
              <a:t>ols</a:t>
            </a:r>
            <a:r>
              <a:rPr lang="de-DE" sz="1600" b="1" dirty="0">
                <a:solidFill>
                  <a:srgbClr val="0070C0"/>
                </a:solidFill>
                <a:latin typeface="Courier" charset="0"/>
                <a:ea typeface="Courier" charset="0"/>
                <a:cs typeface="Courier" charset="0"/>
              </a:rPr>
              <a:t>)</a:t>
            </a:r>
            <a:endParaRPr lang="en-US" sz="1600" dirty="0"/>
          </a:p>
        </p:txBody>
      </p:sp>
      <p:sp>
        <p:nvSpPr>
          <p:cNvPr id="7" name="Rectangle 3"/>
          <p:cNvSpPr txBox="1">
            <a:spLocks noChangeArrowheads="1"/>
          </p:cNvSpPr>
          <p:nvPr/>
        </p:nvSpPr>
        <p:spPr>
          <a:xfrm>
            <a:off x="646112" y="1404257"/>
            <a:ext cx="10920245" cy="4586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Arial Narrow" charset="0"/>
                <a:ea typeface="Arial Narrow" charset="0"/>
                <a:cs typeface="Arial Narrow" charset="0"/>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200" b="0" i="0" kern="1200">
                <a:solidFill>
                  <a:schemeClr val="tx1"/>
                </a:solidFill>
                <a:latin typeface="Arial Narrow" charset="0"/>
                <a:ea typeface="Arial Narrow" charset="0"/>
                <a:cs typeface="Arial Narrow" charset="0"/>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Arial Narrow" charset="0"/>
                <a:ea typeface="Arial Narrow" charset="0"/>
                <a:cs typeface="Arial Narrow" charset="0"/>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Narrow" charset="0"/>
                <a:ea typeface="Arial Narrow" charset="0"/>
                <a:cs typeface="Arial Narrow" charset="0"/>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Narrow" charset="0"/>
                <a:ea typeface="Arial Narrow" charset="0"/>
                <a:cs typeface="Arial Narrow" charset="0"/>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spcBef>
                <a:spcPts val="400"/>
              </a:spcBef>
              <a:defRPr/>
            </a:pPr>
            <a:r>
              <a:rPr lang="en-US" sz="2200" dirty="0"/>
              <a:t>The (incorrect) OLS representation of a binary DV is called the </a:t>
            </a:r>
            <a:r>
              <a:rPr lang="en-US" sz="2200" u="sng" dirty="0">
                <a:solidFill>
                  <a:srgbClr val="C00000"/>
                </a:solidFill>
              </a:rPr>
              <a:t>linear probability model</a:t>
            </a:r>
            <a:r>
              <a:rPr lang="en-US" sz="2200" dirty="0">
                <a:solidFill>
                  <a:srgbClr val="C00000"/>
                </a:solidFill>
              </a:rPr>
              <a:t>.</a:t>
            </a:r>
            <a:endParaRPr lang="en-US" sz="2000" dirty="0">
              <a:solidFill>
                <a:srgbClr val="C00000"/>
              </a:solidFill>
            </a:endParaRPr>
          </a:p>
        </p:txBody>
      </p:sp>
    </p:spTree>
    <p:custDataLst>
      <p:tags r:id="rId1"/>
    </p:custDataLst>
    <p:extLst>
      <p:ext uri="{BB962C8B-B14F-4D97-AF65-F5344CB8AC3E}">
        <p14:creationId xmlns:p14="http://schemas.microsoft.com/office/powerpoint/2010/main" val="2786422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Linear Probability Model</a:t>
            </a:r>
          </a:p>
        </p:txBody>
      </p:sp>
      <p:sp>
        <p:nvSpPr>
          <p:cNvPr id="3" name="Content Placeholder 2"/>
          <p:cNvSpPr>
            <a:spLocks noGrp="1"/>
          </p:cNvSpPr>
          <p:nvPr>
            <p:ph idx="1"/>
          </p:nvPr>
        </p:nvSpPr>
        <p:spPr/>
        <p:txBody>
          <a:bodyPr>
            <a:normAutofit/>
          </a:bodyPr>
          <a:lstStyle/>
          <a:p>
            <a:r>
              <a:rPr lang="en-US" dirty="0"/>
              <a:t>In OLS:</a:t>
            </a:r>
          </a:p>
          <a:p>
            <a:pPr marL="914400" lvl="2" indent="0">
              <a:buNone/>
            </a:pPr>
            <a:r>
              <a:rPr lang="en-US" dirty="0"/>
              <a:t>𝛽 </a:t>
            </a:r>
            <a:r>
              <a:rPr lang="en-US" i="1" dirty="0">
                <a:latin typeface="Times New Roman" panose="02020603050405020304" pitchFamily="18" charset="0"/>
                <a:cs typeface="Times New Roman" panose="02020603050405020304" pitchFamily="18" charset="0"/>
              </a:rPr>
              <a:t>= ∆Y / ∆X = ∆E(Y|X) / ∆X </a:t>
            </a:r>
            <a:endParaRPr lang="en-US" dirty="0">
              <a:latin typeface="Times New Roman" panose="02020603050405020304" pitchFamily="18" charset="0"/>
              <a:cs typeface="Times New Roman" panose="02020603050405020304" pitchFamily="18" charset="0"/>
            </a:endParaRPr>
          </a:p>
          <a:p>
            <a:r>
              <a:rPr lang="en-US" dirty="0"/>
              <a:t>In linear probability model:</a:t>
            </a:r>
          </a:p>
          <a:p>
            <a:pPr lvl="1"/>
            <a:r>
              <a:rPr lang="en-US" dirty="0"/>
              <a:t>Since</a:t>
            </a:r>
            <a:r>
              <a:rPr lang="en-US" i="1" dirty="0">
                <a:latin typeface="Times New Roman" panose="02020603050405020304" pitchFamily="18" charset="0"/>
                <a:cs typeface="Times New Roman" panose="02020603050405020304" pitchFamily="18" charset="0"/>
              </a:rPr>
              <a:t> Y</a:t>
            </a:r>
            <a:r>
              <a:rPr lang="en-US" dirty="0"/>
              <a:t> follows a Bernoulli distribution with expected value </a:t>
            </a:r>
            <a:r>
              <a:rPr lang="en-US" i="1" dirty="0">
                <a:latin typeface="Times New Roman" panose="02020603050405020304" pitchFamily="18" charset="0"/>
                <a:cs typeface="Times New Roman" panose="02020603050405020304" pitchFamily="18" charset="0"/>
              </a:rPr>
              <a:t>P</a:t>
            </a:r>
            <a:r>
              <a:rPr lang="en-US" dirty="0"/>
              <a:t>, expected value of </a:t>
            </a:r>
            <a:r>
              <a:rPr lang="en-US" i="1" dirty="0">
                <a:latin typeface="Times New Roman" panose="02020603050405020304" pitchFamily="18" charset="0"/>
                <a:cs typeface="Times New Roman" panose="02020603050405020304" pitchFamily="18" charset="0"/>
              </a:rPr>
              <a:t>Y</a:t>
            </a:r>
            <a:r>
              <a:rPr lang="en-US" dirty="0"/>
              <a:t>, given </a:t>
            </a:r>
            <a:r>
              <a:rPr lang="en-US" i="1" dirty="0">
                <a:latin typeface="Times New Roman" panose="02020603050405020304" pitchFamily="18" charset="0"/>
                <a:cs typeface="Times New Roman" panose="02020603050405020304" pitchFamily="18" charset="0"/>
              </a:rPr>
              <a:t>X</a:t>
            </a:r>
            <a:r>
              <a:rPr lang="en-US" dirty="0"/>
              <a:t> is:</a:t>
            </a:r>
          </a:p>
          <a:p>
            <a:pPr marL="457200" lvl="1" indent="0">
              <a:buNone/>
            </a:pPr>
            <a:r>
              <a:rPr lang="en-US" sz="2000" i="1" dirty="0">
                <a:latin typeface="Times New Roman" panose="02020603050405020304" pitchFamily="18" charset="0"/>
                <a:cs typeface="Times New Roman" panose="02020603050405020304" pitchFamily="18" charset="0"/>
              </a:rPr>
              <a:t>	E(Y|X) = </a:t>
            </a:r>
            <a:r>
              <a:rPr lang="en-US" sz="2000" i="1" dirty="0" err="1">
                <a:latin typeface="Times New Roman" panose="02020603050405020304" pitchFamily="18" charset="0"/>
                <a:cs typeface="Times New Roman" panose="02020603050405020304" pitchFamily="18" charset="0"/>
              </a:rPr>
              <a:t>Pr</a:t>
            </a:r>
            <a:r>
              <a:rPr lang="en-US" sz="2000" i="1" dirty="0">
                <a:latin typeface="Times New Roman" panose="02020603050405020304" pitchFamily="18" charset="0"/>
                <a:cs typeface="Times New Roman" panose="02020603050405020304" pitchFamily="18" charset="0"/>
              </a:rPr>
              <a:t>[Y=1|X] = P</a:t>
            </a:r>
          </a:p>
          <a:p>
            <a:pPr marL="457200" lvl="1" indent="0">
              <a:buNone/>
            </a:pPr>
            <a:r>
              <a:rPr lang="en-US" sz="2000" i="1" dirty="0">
                <a:latin typeface="Times New Roman" panose="02020603050405020304" pitchFamily="18" charset="0"/>
                <a:cs typeface="Times New Roman" panose="02020603050405020304" pitchFamily="18" charset="0"/>
              </a:rPr>
              <a:t>	1 - E(Y|X) = </a:t>
            </a:r>
            <a:r>
              <a:rPr lang="en-US" sz="2000" i="1" dirty="0" err="1">
                <a:latin typeface="Times New Roman" panose="02020603050405020304" pitchFamily="18" charset="0"/>
                <a:cs typeface="Times New Roman" panose="02020603050405020304" pitchFamily="18" charset="0"/>
              </a:rPr>
              <a:t>Pr</a:t>
            </a:r>
            <a:r>
              <a:rPr lang="en-US" sz="2000" i="1" dirty="0">
                <a:latin typeface="Times New Roman" panose="02020603050405020304" pitchFamily="18" charset="0"/>
                <a:cs typeface="Times New Roman" panose="02020603050405020304" pitchFamily="18" charset="0"/>
              </a:rPr>
              <a:t>[Y=0|X] = 1 - P</a:t>
            </a:r>
          </a:p>
          <a:p>
            <a:pPr marL="457200" lvl="1" indent="0">
              <a:buNone/>
            </a:pP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𝛽</a:t>
            </a:r>
            <a:r>
              <a:rPr lang="en-US" sz="2000" i="1" dirty="0">
                <a:latin typeface="Times New Roman" panose="02020603050405020304" pitchFamily="18" charset="0"/>
                <a:cs typeface="Times New Roman" panose="02020603050405020304" pitchFamily="18" charset="0"/>
              </a:rPr>
              <a:t> = ∆E(Y|X) / ∆X = ∆</a:t>
            </a:r>
            <a:r>
              <a:rPr lang="en-US" sz="2000" i="1" dirty="0" err="1">
                <a:latin typeface="Times New Roman" panose="02020603050405020304" pitchFamily="18" charset="0"/>
                <a:cs typeface="Times New Roman" panose="02020603050405020304" pitchFamily="18" charset="0"/>
              </a:rPr>
              <a:t>Pr</a:t>
            </a:r>
            <a:r>
              <a:rPr lang="en-US" sz="2000" i="1" dirty="0">
                <a:latin typeface="Times New Roman" panose="02020603050405020304" pitchFamily="18" charset="0"/>
                <a:cs typeface="Times New Roman" panose="02020603050405020304" pitchFamily="18" charset="0"/>
              </a:rPr>
              <a:t>[Y=1|X] / 1 = P</a:t>
            </a:r>
          </a:p>
          <a:p>
            <a:r>
              <a:rPr lang="en-US" dirty="0"/>
              <a:t>CHD example: </a:t>
            </a:r>
          </a:p>
          <a:p>
            <a:pPr lvl="1"/>
            <a:r>
              <a:rPr lang="en-US" dirty="0"/>
              <a:t>𝛽</a:t>
            </a:r>
            <a:r>
              <a:rPr lang="en-US" baseline="-25000" dirty="0"/>
              <a:t>age</a:t>
            </a:r>
            <a:r>
              <a:rPr lang="en-US" dirty="0"/>
              <a:t> = 0. 007 means that </a:t>
            </a:r>
            <a:r>
              <a:rPr lang="en-US" u="sng" dirty="0">
                <a:solidFill>
                  <a:srgbClr val="C00000"/>
                </a:solidFill>
              </a:rPr>
              <a:t>probability</a:t>
            </a:r>
            <a:r>
              <a:rPr lang="en-US" dirty="0"/>
              <a:t> of having CHD in 10 years increases by 0.007 for each year of age.</a:t>
            </a:r>
          </a:p>
          <a:p>
            <a:pPr lvl="1"/>
            <a:r>
              <a:rPr lang="en-US" dirty="0"/>
              <a:t>𝛽</a:t>
            </a:r>
            <a:r>
              <a:rPr lang="en-US" baseline="-25000" dirty="0"/>
              <a:t>male</a:t>
            </a:r>
            <a:r>
              <a:rPr lang="en-US" dirty="0"/>
              <a:t>= 0.059 means that male patients have a 0.059 higher </a:t>
            </a:r>
            <a:r>
              <a:rPr lang="en-US" u="sng" dirty="0">
                <a:solidFill>
                  <a:srgbClr val="C00000"/>
                </a:solidFill>
              </a:rPr>
              <a:t>probability</a:t>
            </a:r>
            <a:r>
              <a:rPr lang="en-US" dirty="0"/>
              <a:t> of having CHD in 10 years compared to female patients.</a:t>
            </a:r>
          </a:p>
          <a:p>
            <a:pPr lvl="1"/>
            <a:endParaRPr lang="en-US" dirty="0"/>
          </a:p>
        </p:txBody>
      </p:sp>
      <p:sp>
        <p:nvSpPr>
          <p:cNvPr id="4" name="Rectangle 3"/>
          <p:cNvSpPr/>
          <p:nvPr/>
        </p:nvSpPr>
        <p:spPr>
          <a:xfrm>
            <a:off x="7543800" y="3260132"/>
            <a:ext cx="2286000" cy="59313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𝛽</a:t>
            </a:r>
            <a:r>
              <a:rPr lang="en-US" i="1" dirty="0">
                <a:latin typeface="Times New Roman" panose="02020603050405020304" pitchFamily="18" charset="0"/>
                <a:cs typeface="Times New Roman" panose="02020603050405020304" pitchFamily="18" charset="0"/>
              </a:rPr>
              <a:t> = P = </a:t>
            </a:r>
            <a:r>
              <a:rPr lang="en-US" i="1" dirty="0" err="1">
                <a:latin typeface="Times New Roman" panose="02020603050405020304" pitchFamily="18" charset="0"/>
                <a:cs typeface="Times New Roman" panose="02020603050405020304" pitchFamily="18" charset="0"/>
              </a:rPr>
              <a:t>Pr</a:t>
            </a:r>
            <a:r>
              <a:rPr lang="en-US" i="1" dirty="0">
                <a:latin typeface="Times New Roman" panose="02020603050405020304" pitchFamily="18" charset="0"/>
                <a:cs typeface="Times New Roman" panose="02020603050405020304" pitchFamily="18" charset="0"/>
              </a:rPr>
              <a:t>[Y=1|X] </a:t>
            </a:r>
            <a:endParaRPr lang="en-US" dirty="0"/>
          </a:p>
        </p:txBody>
      </p:sp>
    </p:spTree>
    <p:extLst>
      <p:ext uri="{BB962C8B-B14F-4D97-AF65-F5344CB8AC3E}">
        <p14:creationId xmlns:p14="http://schemas.microsoft.com/office/powerpoint/2010/main" val="420051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41AC-26C2-470D-80DD-3882D8F3D87A}"/>
              </a:ext>
            </a:extLst>
          </p:cNvPr>
          <p:cNvSpPr>
            <a:spLocks noGrp="1"/>
          </p:cNvSpPr>
          <p:nvPr>
            <p:ph type="title"/>
          </p:nvPr>
        </p:nvSpPr>
        <p:spPr/>
        <p:txBody>
          <a:bodyPr/>
          <a:lstStyle/>
          <a:p>
            <a:r>
              <a:rPr lang="en-US" dirty="0"/>
              <a:t>COMPAS Analysis</a:t>
            </a:r>
          </a:p>
        </p:txBody>
      </p:sp>
      <p:sp>
        <p:nvSpPr>
          <p:cNvPr id="4" name="Content Placeholder 2">
            <a:extLst>
              <a:ext uri="{FF2B5EF4-FFF2-40B4-BE49-F238E27FC236}">
                <a16:creationId xmlns:a16="http://schemas.microsoft.com/office/drawing/2014/main" id="{32C39592-CD37-490D-BFC5-312BBF41B86E}"/>
              </a:ext>
            </a:extLst>
          </p:cNvPr>
          <p:cNvSpPr>
            <a:spLocks noGrp="1"/>
          </p:cNvSpPr>
          <p:nvPr>
            <p:ph idx="1"/>
          </p:nvPr>
        </p:nvSpPr>
        <p:spPr>
          <a:xfrm>
            <a:off x="838200" y="1379538"/>
            <a:ext cx="10515600" cy="4797425"/>
          </a:xfrm>
        </p:spPr>
        <p:txBody>
          <a:bodyPr>
            <a:normAutofit/>
          </a:bodyPr>
          <a:lstStyle/>
          <a:p>
            <a:r>
              <a:rPr lang="en-US" sz="1800" dirty="0"/>
              <a:t>Risk scores are used widely in various applications e.g. Finance - Credit risk score, Biostatistics – QRISK (for CVD)</a:t>
            </a:r>
          </a:p>
          <a:p>
            <a:r>
              <a:rPr lang="en-US" sz="1800" dirty="0"/>
              <a:t>COMPAS (Correctional Offender Management Profiling for Alternative Sanctions) system generates “risk of recidivism” score for defendants used by judges in US to grant pre-trail releases</a:t>
            </a:r>
          </a:p>
          <a:p>
            <a:r>
              <a:rPr lang="en-US" sz="1800" dirty="0"/>
              <a:t>ProPublica claimed score being biased towards African-Americans subset of criminals</a:t>
            </a:r>
          </a:p>
          <a:p>
            <a:r>
              <a:rPr lang="en-US" sz="1800" dirty="0"/>
              <a:t>Collected around 11000 criminal records from Broward County sheriff's office and corresponding arrest data for next two years.</a:t>
            </a:r>
          </a:p>
        </p:txBody>
      </p:sp>
      <p:pic>
        <p:nvPicPr>
          <p:cNvPr id="5" name="Picture 4" descr="A picture containing microwave&#10;&#10;Description automatically generated">
            <a:extLst>
              <a:ext uri="{FF2B5EF4-FFF2-40B4-BE49-F238E27FC236}">
                <a16:creationId xmlns:a16="http://schemas.microsoft.com/office/drawing/2014/main" id="{81C797DB-8F62-4A56-8A1E-EA8F7BD05C25}"/>
              </a:ext>
            </a:extLst>
          </p:cNvPr>
          <p:cNvPicPr>
            <a:picLocks noChangeAspect="1"/>
          </p:cNvPicPr>
          <p:nvPr/>
        </p:nvPicPr>
        <p:blipFill>
          <a:blip r:embed="rId2"/>
          <a:stretch>
            <a:fillRect/>
          </a:stretch>
        </p:blipFill>
        <p:spPr>
          <a:xfrm>
            <a:off x="2299490" y="3202576"/>
            <a:ext cx="7188199" cy="3019041"/>
          </a:xfrm>
          <a:prstGeom prst="rect">
            <a:avLst/>
          </a:prstGeom>
        </p:spPr>
      </p:pic>
    </p:spTree>
    <p:extLst>
      <p:ext uri="{BB962C8B-B14F-4D97-AF65-F5344CB8AC3E}">
        <p14:creationId xmlns:p14="http://schemas.microsoft.com/office/powerpoint/2010/main" val="107537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stretch>
            <a:fillRect/>
          </a:stretch>
        </p:blipFill>
        <p:spPr>
          <a:xfrm>
            <a:off x="7799522" y="921997"/>
            <a:ext cx="3486191" cy="3592048"/>
          </a:xfrm>
          <a:prstGeom prst="rect">
            <a:avLst/>
          </a:prstGeom>
        </p:spPr>
      </p:pic>
      <p:sp>
        <p:nvSpPr>
          <p:cNvPr id="10242" name="Title 1"/>
          <p:cNvSpPr>
            <a:spLocks noGrp="1"/>
          </p:cNvSpPr>
          <p:nvPr>
            <p:ph type="title"/>
          </p:nvPr>
        </p:nvSpPr>
        <p:spPr/>
        <p:txBody>
          <a:bodyPr/>
          <a:lstStyle/>
          <a:p>
            <a:r>
              <a:rPr lang="en-US" altLang="en-US" dirty="0"/>
              <a:t>Problems with the Linear Probability Model</a:t>
            </a:r>
          </a:p>
        </p:txBody>
      </p:sp>
      <p:sp>
        <p:nvSpPr>
          <p:cNvPr id="3" name="Content Placeholder 2"/>
          <p:cNvSpPr>
            <a:spLocks noGrp="1"/>
          </p:cNvSpPr>
          <p:nvPr>
            <p:ph idx="1"/>
          </p:nvPr>
        </p:nvSpPr>
        <p:spPr>
          <a:xfrm>
            <a:off x="764692" y="4761734"/>
            <a:ext cx="3434422" cy="1127760"/>
          </a:xfrm>
        </p:spPr>
        <p:txBody>
          <a:bodyPr>
            <a:normAutofit/>
          </a:bodyPr>
          <a:lstStyle/>
          <a:p>
            <a:pPr marL="0" indent="0" algn="ctr">
              <a:buNone/>
              <a:defRPr/>
            </a:pPr>
            <a:r>
              <a:rPr lang="en-US" dirty="0"/>
              <a:t>Residuals non-normal</a:t>
            </a:r>
          </a:p>
          <a:p>
            <a:pPr marL="0" indent="0" algn="ctr">
              <a:buNone/>
              <a:defRPr/>
            </a:pPr>
            <a:r>
              <a:rPr lang="en-US" sz="2000" dirty="0">
                <a:solidFill>
                  <a:schemeClr val="tx1"/>
                </a:solidFill>
              </a:rPr>
              <a:t>Error terms follow a Bernoulli distribution, not normal distribution</a:t>
            </a:r>
          </a:p>
          <a:p>
            <a:pPr marL="0" indent="0" algn="ctr">
              <a:buNone/>
              <a:defRPr/>
            </a:pPr>
            <a:endParaRPr lang="en-US" dirty="0"/>
          </a:p>
        </p:txBody>
      </p:sp>
      <p:sp>
        <p:nvSpPr>
          <p:cNvPr id="5" name="Freeform 5"/>
          <p:cNvSpPr>
            <a:spLocks/>
          </p:cNvSpPr>
          <p:nvPr/>
        </p:nvSpPr>
        <p:spPr bwMode="auto">
          <a:xfrm>
            <a:off x="8381468" y="1168554"/>
            <a:ext cx="2355605" cy="3253734"/>
          </a:xfrm>
          <a:custGeom>
            <a:avLst/>
            <a:gdLst>
              <a:gd name="T0" fmla="*/ 0 w 2042"/>
              <a:gd name="T1" fmla="*/ 1368 h 1368"/>
              <a:gd name="T2" fmla="*/ 205 w 2042"/>
              <a:gd name="T3" fmla="*/ 1233 h 1368"/>
              <a:gd name="T4" fmla="*/ 410 w 2042"/>
              <a:gd name="T5" fmla="*/ 1094 h 1368"/>
              <a:gd name="T6" fmla="*/ 614 w 2042"/>
              <a:gd name="T7" fmla="*/ 955 h 1368"/>
              <a:gd name="T8" fmla="*/ 819 w 2042"/>
              <a:gd name="T9" fmla="*/ 821 h 1368"/>
              <a:gd name="T10" fmla="*/ 1023 w 2042"/>
              <a:gd name="T11" fmla="*/ 682 h 1368"/>
              <a:gd name="T12" fmla="*/ 1228 w 2042"/>
              <a:gd name="T13" fmla="*/ 547 h 1368"/>
              <a:gd name="T14" fmla="*/ 1433 w 2042"/>
              <a:gd name="T15" fmla="*/ 408 h 1368"/>
              <a:gd name="T16" fmla="*/ 1637 w 2042"/>
              <a:gd name="T17" fmla="*/ 274 h 1368"/>
              <a:gd name="T18" fmla="*/ 1838 w 2042"/>
              <a:gd name="T19" fmla="*/ 135 h 1368"/>
              <a:gd name="T20" fmla="*/ 2042 w 2042"/>
              <a:gd name="T21"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2" h="1368">
                <a:moveTo>
                  <a:pt x="0" y="1368"/>
                </a:moveTo>
                <a:lnTo>
                  <a:pt x="205" y="1233"/>
                </a:lnTo>
                <a:lnTo>
                  <a:pt x="410" y="1094"/>
                </a:lnTo>
                <a:lnTo>
                  <a:pt x="614" y="955"/>
                </a:lnTo>
                <a:lnTo>
                  <a:pt x="819" y="821"/>
                </a:lnTo>
                <a:lnTo>
                  <a:pt x="1023" y="682"/>
                </a:lnTo>
                <a:lnTo>
                  <a:pt x="1228" y="547"/>
                </a:lnTo>
                <a:lnTo>
                  <a:pt x="1433" y="408"/>
                </a:lnTo>
                <a:lnTo>
                  <a:pt x="1637" y="274"/>
                </a:lnTo>
                <a:lnTo>
                  <a:pt x="1838" y="135"/>
                </a:lnTo>
                <a:lnTo>
                  <a:pt x="2042" y="0"/>
                </a:lnTo>
              </a:path>
            </a:pathLst>
          </a:custGeom>
          <a:noFill/>
          <a:ln w="285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6" name="TextBox 10245"/>
          <p:cNvSpPr txBox="1"/>
          <p:nvPr/>
        </p:nvSpPr>
        <p:spPr>
          <a:xfrm rot="18379856">
            <a:off x="9121856" y="2440572"/>
            <a:ext cx="1491114" cy="369332"/>
          </a:xfrm>
          <a:prstGeom prst="rect">
            <a:avLst/>
          </a:prstGeom>
          <a:noFill/>
        </p:spPr>
        <p:txBody>
          <a:bodyPr wrap="none" rtlCol="0">
            <a:spAutoFit/>
          </a:bodyPr>
          <a:lstStyle/>
          <a:p>
            <a:r>
              <a:rPr lang="en-US" dirty="0">
                <a:solidFill>
                  <a:srgbClr val="FF0000"/>
                </a:solidFill>
                <a:latin typeface="Arial Narrow" panose="020B0606020202030204" pitchFamily="34" charset="0"/>
              </a:rPr>
              <a:t>Regression line</a:t>
            </a:r>
          </a:p>
        </p:txBody>
      </p:sp>
      <p:sp>
        <p:nvSpPr>
          <p:cNvPr id="40" name="TextBox 39"/>
          <p:cNvSpPr txBox="1"/>
          <p:nvPr/>
        </p:nvSpPr>
        <p:spPr>
          <a:xfrm>
            <a:off x="9170825" y="3376405"/>
            <a:ext cx="1840568" cy="369332"/>
          </a:xfrm>
          <a:prstGeom prst="rect">
            <a:avLst/>
          </a:prstGeom>
          <a:noFill/>
        </p:spPr>
        <p:txBody>
          <a:bodyPr wrap="none" rtlCol="0">
            <a:spAutoFit/>
          </a:bodyPr>
          <a:lstStyle/>
          <a:p>
            <a:r>
              <a:rPr lang="en-US" dirty="0">
                <a:latin typeface="Arial Narrow" panose="020B0606020202030204" pitchFamily="34" charset="0"/>
              </a:rPr>
              <a:t>Actual observations</a:t>
            </a:r>
          </a:p>
        </p:txBody>
      </p:sp>
      <p:sp>
        <p:nvSpPr>
          <p:cNvPr id="41" name="TextBox 40"/>
          <p:cNvSpPr txBox="1"/>
          <p:nvPr/>
        </p:nvSpPr>
        <p:spPr>
          <a:xfrm>
            <a:off x="8524861" y="1575363"/>
            <a:ext cx="1840568" cy="369332"/>
          </a:xfrm>
          <a:prstGeom prst="rect">
            <a:avLst/>
          </a:prstGeom>
          <a:noFill/>
        </p:spPr>
        <p:txBody>
          <a:bodyPr wrap="none" rtlCol="0">
            <a:spAutoFit/>
          </a:bodyPr>
          <a:lstStyle/>
          <a:p>
            <a:r>
              <a:rPr lang="en-US" dirty="0">
                <a:latin typeface="Arial Narrow" panose="020B0606020202030204" pitchFamily="34" charset="0"/>
              </a:rPr>
              <a:t>Actual observations</a:t>
            </a:r>
          </a:p>
        </p:txBody>
      </p:sp>
      <p:pic>
        <p:nvPicPr>
          <p:cNvPr id="10247" name="Picture 10246"/>
          <p:cNvPicPr>
            <a:picLocks noChangeAspect="1"/>
          </p:cNvPicPr>
          <p:nvPr/>
        </p:nvPicPr>
        <p:blipFill>
          <a:blip r:embed="rId4"/>
          <a:stretch>
            <a:fillRect/>
          </a:stretch>
        </p:blipFill>
        <p:spPr>
          <a:xfrm>
            <a:off x="901852" y="990530"/>
            <a:ext cx="3434421" cy="3538705"/>
          </a:xfrm>
          <a:prstGeom prst="rect">
            <a:avLst/>
          </a:prstGeom>
        </p:spPr>
      </p:pic>
      <p:pic>
        <p:nvPicPr>
          <p:cNvPr id="43" name="Picture 42"/>
          <p:cNvPicPr>
            <a:picLocks noChangeAspect="1"/>
          </p:cNvPicPr>
          <p:nvPr/>
        </p:nvPicPr>
        <p:blipFill>
          <a:blip r:embed="rId5"/>
          <a:stretch>
            <a:fillRect/>
          </a:stretch>
        </p:blipFill>
        <p:spPr>
          <a:xfrm>
            <a:off x="4330547" y="1032183"/>
            <a:ext cx="3368760" cy="3471050"/>
          </a:xfrm>
          <a:prstGeom prst="rect">
            <a:avLst/>
          </a:prstGeom>
        </p:spPr>
      </p:pic>
      <p:sp>
        <p:nvSpPr>
          <p:cNvPr id="44" name="Content Placeholder 2"/>
          <p:cNvSpPr txBox="1">
            <a:spLocks/>
          </p:cNvSpPr>
          <p:nvPr/>
        </p:nvSpPr>
        <p:spPr>
          <a:xfrm>
            <a:off x="4412473" y="4753151"/>
            <a:ext cx="3610905" cy="11762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dirty="0"/>
              <a:t>Residuals heteroskedastic</a:t>
            </a:r>
          </a:p>
          <a:p>
            <a:pPr marL="0" indent="0">
              <a:buNone/>
              <a:defRPr/>
            </a:pPr>
            <a:r>
              <a:rPr lang="en-US" sz="2000" i="1" dirty="0" err="1">
                <a:solidFill>
                  <a:schemeClr val="tx1"/>
                </a:solidFill>
                <a:latin typeface="Times New Roman" panose="02020603050405020304" pitchFamily="18" charset="0"/>
                <a:cs typeface="Times New Roman" panose="02020603050405020304" pitchFamily="18" charset="0"/>
              </a:rPr>
              <a:t>Var</a:t>
            </a:r>
            <a:r>
              <a:rPr lang="en-US" sz="2000" i="1" dirty="0">
                <a:solidFill>
                  <a:schemeClr val="tx1"/>
                </a:solidFill>
                <a:latin typeface="Times New Roman" panose="02020603050405020304" pitchFamily="18" charset="0"/>
                <a:cs typeface="Times New Roman" panose="02020603050405020304" pitchFamily="18" charset="0"/>
              </a:rPr>
              <a:t>(𝜀) = E[Y|X] * (1 - E[Y|X] ) </a:t>
            </a:r>
          </a:p>
          <a:p>
            <a:pPr marL="0" indent="0">
              <a:buNone/>
              <a:defRPr/>
            </a:pPr>
            <a:r>
              <a:rPr lang="en-US" sz="2000" i="1" dirty="0">
                <a:solidFill>
                  <a:schemeClr val="tx1"/>
                </a:solidFill>
                <a:latin typeface="Times New Roman" panose="02020603050405020304" pitchFamily="18" charset="0"/>
                <a:cs typeface="Times New Roman" panose="02020603050405020304" pitchFamily="18" charset="0"/>
              </a:rPr>
              <a:t>           = P(1-P)</a:t>
            </a:r>
          </a:p>
        </p:txBody>
      </p:sp>
      <p:sp>
        <p:nvSpPr>
          <p:cNvPr id="45" name="Content Placeholder 2"/>
          <p:cNvSpPr txBox="1">
            <a:spLocks/>
          </p:cNvSpPr>
          <p:nvPr/>
        </p:nvSpPr>
        <p:spPr>
          <a:xfrm>
            <a:off x="8259105" y="4700210"/>
            <a:ext cx="3216615" cy="18010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lang="en-US" dirty="0"/>
              <a:t>Non-linearity</a:t>
            </a:r>
          </a:p>
          <a:p>
            <a:pPr marL="0" indent="0" algn="ctr">
              <a:buNone/>
              <a:defRPr/>
            </a:pPr>
            <a:r>
              <a:rPr lang="en-US" sz="2000" i="1" dirty="0">
                <a:solidFill>
                  <a:schemeClr val="tx1"/>
                </a:solidFill>
                <a:latin typeface="Times New Roman" panose="02020603050405020304" pitchFamily="18" charset="0"/>
                <a:cs typeface="Times New Roman" panose="02020603050405020304" pitchFamily="18" charset="0"/>
              </a:rPr>
              <a:t>Y</a:t>
            </a:r>
            <a:r>
              <a:rPr lang="en-US" sz="2000" dirty="0">
                <a:solidFill>
                  <a:schemeClr val="tx1"/>
                </a:solidFill>
              </a:rPr>
              <a:t> has two discrete response values (0/1), but fitted </a:t>
            </a:r>
            <a:r>
              <a:rPr lang="en-US" sz="2000" i="1" dirty="0">
                <a:solidFill>
                  <a:schemeClr val="tx1"/>
                </a:solidFill>
                <a:latin typeface="Times New Roman" panose="02020603050405020304" pitchFamily="18" charset="0"/>
                <a:cs typeface="Times New Roman" panose="02020603050405020304" pitchFamily="18" charset="0"/>
              </a:rPr>
              <a:t>Y</a:t>
            </a:r>
            <a:r>
              <a:rPr lang="en-US" sz="2000" dirty="0">
                <a:solidFill>
                  <a:schemeClr val="tx1"/>
                </a:solidFill>
              </a:rPr>
              <a:t> values may lie outside the (0,1) bound, leading to false predictions</a:t>
            </a:r>
          </a:p>
        </p:txBody>
      </p:sp>
    </p:spTree>
    <p:custDataLst>
      <p:tags r:id="rId1"/>
    </p:custDataLst>
    <p:extLst>
      <p:ext uri="{BB962C8B-B14F-4D97-AF65-F5344CB8AC3E}">
        <p14:creationId xmlns:p14="http://schemas.microsoft.com/office/powerpoint/2010/main" val="2233265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t>Modeling a Binary DV</a:t>
            </a:r>
          </a:p>
        </p:txBody>
      </p:sp>
      <p:sp>
        <p:nvSpPr>
          <p:cNvPr id="3" name="Content Placeholder 2"/>
          <p:cNvSpPr>
            <a:spLocks noGrp="1"/>
          </p:cNvSpPr>
          <p:nvPr>
            <p:ph idx="1"/>
          </p:nvPr>
        </p:nvSpPr>
        <p:spPr>
          <a:xfrm>
            <a:off x="838200" y="1331495"/>
            <a:ext cx="10698480" cy="5221705"/>
          </a:xfrm>
        </p:spPr>
        <p:txBody>
          <a:bodyPr>
            <a:normAutofit/>
          </a:bodyPr>
          <a:lstStyle/>
          <a:p>
            <a:pPr>
              <a:lnSpc>
                <a:spcPct val="100000"/>
              </a:lnSpc>
              <a:defRPr/>
            </a:pPr>
            <a:r>
              <a:rPr lang="en-US" dirty="0"/>
              <a:t>Steps:</a:t>
            </a:r>
          </a:p>
          <a:p>
            <a:pPr lvl="1">
              <a:lnSpc>
                <a:spcPct val="100000"/>
              </a:lnSpc>
              <a:defRPr/>
            </a:pPr>
            <a:r>
              <a:rPr lang="en-US" dirty="0"/>
              <a:t>Transform the binary </a:t>
            </a:r>
            <a:r>
              <a:rPr lang="en-US" i="1" dirty="0">
                <a:latin typeface="Times New Roman" panose="02020603050405020304" pitchFamily="18" charset="0"/>
                <a:cs typeface="Times New Roman" panose="02020603050405020304" pitchFamily="18" charset="0"/>
              </a:rPr>
              <a:t>Y</a:t>
            </a:r>
            <a:r>
              <a:rPr lang="en-US" dirty="0"/>
              <a:t> into a </a:t>
            </a:r>
            <a:r>
              <a:rPr lang="en-US" u="sng" dirty="0">
                <a:solidFill>
                  <a:srgbClr val="C00000"/>
                </a:solidFill>
              </a:rPr>
              <a:t>continuous probability function</a:t>
            </a:r>
            <a:r>
              <a:rPr lang="en-US" dirty="0"/>
              <a:t> </a:t>
            </a:r>
            <a:r>
              <a:rPr lang="en-US" i="1" dirty="0">
                <a:latin typeface="Times New Roman" panose="02020603050405020304" pitchFamily="18" charset="0"/>
                <a:cs typeface="Times New Roman" panose="02020603050405020304" pitchFamily="18" charset="0"/>
              </a:rPr>
              <a:t>f(Y) </a:t>
            </a:r>
            <a:r>
              <a:rPr lang="en-US" dirty="0"/>
              <a:t>such that </a:t>
            </a:r>
            <a:r>
              <a:rPr lang="en-US" i="1" dirty="0">
                <a:latin typeface="Times New Roman" panose="02020603050405020304" pitchFamily="18" charset="0"/>
                <a:cs typeface="Times New Roman" panose="02020603050405020304" pitchFamily="18" charset="0"/>
              </a:rPr>
              <a:t>f(Y)</a:t>
            </a:r>
            <a:r>
              <a:rPr lang="en-US" dirty="0"/>
              <a:t> is constrained between 0 and 1.</a:t>
            </a:r>
          </a:p>
          <a:p>
            <a:pPr lvl="2">
              <a:lnSpc>
                <a:spcPct val="100000"/>
              </a:lnSpc>
              <a:defRPr/>
            </a:pPr>
            <a:r>
              <a:rPr lang="en-US" dirty="0"/>
              <a:t>Two popular probability models: logit (logistic regression) and </a:t>
            </a:r>
            <a:r>
              <a:rPr lang="en-US" dirty="0" err="1"/>
              <a:t>probit</a:t>
            </a:r>
            <a:r>
              <a:rPr lang="en-US" dirty="0"/>
              <a:t> models.</a:t>
            </a:r>
          </a:p>
          <a:p>
            <a:pPr lvl="1">
              <a:lnSpc>
                <a:spcPct val="100000"/>
              </a:lnSpc>
              <a:defRPr/>
            </a:pPr>
            <a:r>
              <a:rPr lang="en-US" dirty="0"/>
              <a:t>Then run the regression</a:t>
            </a:r>
            <a:r>
              <a:rPr lang="en-US" sz="2000" dirty="0"/>
              <a:t>:  </a:t>
            </a:r>
            <a:r>
              <a:rPr lang="en-US" sz="2000" i="1" dirty="0">
                <a:latin typeface="Times New Roman" panose="02020603050405020304" pitchFamily="18" charset="0"/>
                <a:cs typeface="Times New Roman" panose="02020603050405020304" pitchFamily="18" charset="0"/>
              </a:rPr>
              <a:t>f(Y) = </a:t>
            </a:r>
            <a:r>
              <a:rPr lang="en-US" sz="2000" dirty="0">
                <a:latin typeface="Times New Roman" panose="02020603050405020304" pitchFamily="18" charset="0"/>
                <a:cs typeface="Times New Roman" panose="02020603050405020304" pitchFamily="18" charset="0"/>
              </a:rPr>
              <a:t>𝛽</a:t>
            </a:r>
            <a:r>
              <a:rPr lang="en-US" sz="2000" i="1" baseline="-25000" dirty="0">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𝛽</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*x</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 + … + </a:t>
            </a:r>
            <a:r>
              <a:rPr lang="en-US" sz="2000" dirty="0">
                <a:latin typeface="Times New Roman" panose="02020603050405020304" pitchFamily="18" charset="0"/>
                <a:cs typeface="Times New Roman" panose="02020603050405020304" pitchFamily="18" charset="0"/>
              </a:rPr>
              <a:t>𝛽</a:t>
            </a:r>
            <a:r>
              <a:rPr lang="en-US" sz="2000" i="1" baseline="-25000" dirty="0">
                <a:latin typeface="Times New Roman" panose="02020603050405020304" pitchFamily="18" charset="0"/>
                <a:cs typeface="Times New Roman" panose="02020603050405020304" pitchFamily="18" charset="0"/>
              </a:rPr>
              <a:t>p</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p</a:t>
            </a:r>
            <a:r>
              <a:rPr lang="en-US" sz="2000" i="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𝜀 </a:t>
            </a:r>
            <a:endParaRPr lang="en-US" sz="2000" dirty="0"/>
          </a:p>
          <a:p>
            <a:pPr>
              <a:lnSpc>
                <a:spcPct val="100000"/>
              </a:lnSpc>
              <a:defRPr/>
            </a:pPr>
            <a:r>
              <a:rPr lang="en-US" dirty="0"/>
              <a:t>Logit vs </a:t>
            </a:r>
            <a:r>
              <a:rPr lang="en-US" dirty="0" err="1"/>
              <a:t>probit</a:t>
            </a:r>
            <a:r>
              <a:rPr lang="en-US" dirty="0"/>
              <a:t> models:</a:t>
            </a:r>
          </a:p>
          <a:p>
            <a:pPr lvl="1">
              <a:lnSpc>
                <a:spcPct val="100000"/>
              </a:lnSpc>
            </a:pPr>
            <a:r>
              <a:rPr lang="en-US" dirty="0"/>
              <a:t>Both models use a S-shaped cumulative distribution function (CDF)                                             as </a:t>
            </a:r>
            <a:r>
              <a:rPr lang="en-US" i="1" dirty="0">
                <a:latin typeface="Times New Roman" panose="02020603050405020304" pitchFamily="18" charset="0"/>
                <a:cs typeface="Times New Roman" panose="02020603050405020304" pitchFamily="18" charset="0"/>
              </a:rPr>
              <a:t>f(Y)</a:t>
            </a:r>
            <a:r>
              <a:rPr lang="en-US" dirty="0"/>
              <a:t> to restrict fitted values to fall between 0 and 1.</a:t>
            </a:r>
          </a:p>
          <a:p>
            <a:pPr lvl="1">
              <a:lnSpc>
                <a:spcPct val="100000"/>
              </a:lnSpc>
            </a:pPr>
            <a:r>
              <a:rPr lang="en-US" dirty="0" err="1"/>
              <a:t>Probit</a:t>
            </a:r>
            <a:r>
              <a:rPr lang="en-US" dirty="0"/>
              <a:t> uses the CDF of a </a:t>
            </a:r>
            <a:r>
              <a:rPr lang="en-US" u="sng" dirty="0">
                <a:solidFill>
                  <a:srgbClr val="C00000"/>
                </a:solidFill>
              </a:rPr>
              <a:t>standard normal distribution</a:t>
            </a:r>
            <a:r>
              <a:rPr lang="en-US" dirty="0"/>
              <a:t>.</a:t>
            </a:r>
          </a:p>
          <a:p>
            <a:pPr lvl="1">
              <a:lnSpc>
                <a:spcPct val="100000"/>
              </a:lnSpc>
            </a:pPr>
            <a:r>
              <a:rPr lang="en-US" dirty="0"/>
              <a:t>Logit uses the CDF of a </a:t>
            </a:r>
            <a:r>
              <a:rPr lang="en-US" u="sng" dirty="0">
                <a:solidFill>
                  <a:srgbClr val="C00000"/>
                </a:solidFill>
              </a:rPr>
              <a:t>logistic distribution</a:t>
            </a:r>
            <a:r>
              <a:rPr lang="en-US" dirty="0"/>
              <a:t> (similar to standard normal                                   distribution but with heavier tails).</a:t>
            </a:r>
          </a:p>
          <a:p>
            <a:pPr lvl="1">
              <a:lnSpc>
                <a:spcPct val="100000"/>
              </a:lnSpc>
            </a:pPr>
            <a:r>
              <a:rPr lang="en-US" altLang="en-US" dirty="0"/>
              <a:t>DV in no longer </a:t>
            </a:r>
            <a:r>
              <a:rPr lang="en-US" altLang="en-US" i="1" dirty="0">
                <a:latin typeface="Times New Roman" panose="02020603050405020304" pitchFamily="18" charset="0"/>
                <a:cs typeface="Times New Roman" panose="02020603050405020304" pitchFamily="18" charset="0"/>
              </a:rPr>
              <a:t>Y</a:t>
            </a:r>
            <a:r>
              <a:rPr lang="en-US" altLang="en-US" dirty="0"/>
              <a:t>, but the logit/</a:t>
            </a:r>
            <a:r>
              <a:rPr lang="en-US" altLang="en-US" dirty="0" err="1"/>
              <a:t>probit</a:t>
            </a:r>
            <a:r>
              <a:rPr lang="en-US" altLang="en-US" dirty="0"/>
              <a:t> function </a:t>
            </a:r>
            <a:r>
              <a:rPr lang="en-US" i="1" dirty="0">
                <a:latin typeface="Times New Roman" panose="02020603050405020304" pitchFamily="18" charset="0"/>
                <a:cs typeface="Times New Roman" panose="02020603050405020304" pitchFamily="18" charset="0"/>
              </a:rPr>
              <a:t>f(Y)</a:t>
            </a:r>
            <a:r>
              <a:rPr lang="en-US" altLang="en-US" dirty="0"/>
              <a:t>.</a:t>
            </a:r>
          </a:p>
        </p:txBody>
      </p:sp>
      <p:sp>
        <p:nvSpPr>
          <p:cNvPr id="2" name="TextBox 1"/>
          <p:cNvSpPr txBox="1"/>
          <p:nvPr/>
        </p:nvSpPr>
        <p:spPr>
          <a:xfrm>
            <a:off x="5638800" y="2964180"/>
            <a:ext cx="65" cy="276999"/>
          </a:xfrm>
          <a:prstGeom prst="rect">
            <a:avLst/>
          </a:prstGeom>
          <a:noFill/>
        </p:spPr>
        <p:txBody>
          <a:bodyPr wrap="none" lIns="0" tIns="0" rIns="0" bIns="0" rtlCol="0">
            <a:spAutoFit/>
          </a:bodyPr>
          <a:lstStyle/>
          <a:p>
            <a:endParaRPr lang="en-US" dirty="0"/>
          </a:p>
        </p:txBody>
      </p:sp>
      <p:grpSp>
        <p:nvGrpSpPr>
          <p:cNvPr id="5" name="Group 4"/>
          <p:cNvGrpSpPr/>
          <p:nvPr/>
        </p:nvGrpSpPr>
        <p:grpSpPr>
          <a:xfrm>
            <a:off x="9076274" y="3757027"/>
            <a:ext cx="2483438" cy="2518076"/>
            <a:chOff x="8672242" y="4150824"/>
            <a:chExt cx="2483438" cy="2518076"/>
          </a:xfrm>
        </p:grpSpPr>
        <p:cxnSp>
          <p:nvCxnSpPr>
            <p:cNvPr id="6" name="Straight Arrow Connector 6"/>
            <p:cNvCxnSpPr>
              <a:cxnSpLocks noChangeShapeType="1"/>
            </p:cNvCxnSpPr>
            <p:nvPr/>
          </p:nvCxnSpPr>
          <p:spPr bwMode="auto">
            <a:xfrm rot="5400000" flipH="1" flipV="1">
              <a:off x="7891728" y="5329227"/>
              <a:ext cx="2357866" cy="1059"/>
            </a:xfrm>
            <a:prstGeom prst="straightConnector1">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7" name="Straight Arrow Connector 8"/>
            <p:cNvCxnSpPr>
              <a:cxnSpLocks noChangeShapeType="1"/>
            </p:cNvCxnSpPr>
            <p:nvPr/>
          </p:nvCxnSpPr>
          <p:spPr bwMode="auto">
            <a:xfrm>
              <a:off x="9071190" y="6506996"/>
              <a:ext cx="2084490" cy="0"/>
            </a:xfrm>
            <a:prstGeom prst="straightConnector1">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8" name="TextBox 9"/>
            <p:cNvSpPr txBox="1">
              <a:spLocks noChangeArrowheads="1"/>
            </p:cNvSpPr>
            <p:nvPr/>
          </p:nvSpPr>
          <p:spPr bwMode="auto">
            <a:xfrm rot="16200000">
              <a:off x="7671022" y="5314538"/>
              <a:ext cx="23409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dirty="0" err="1">
                  <a:latin typeface="Arial Narrow" charset="0"/>
                  <a:ea typeface="Arial Narrow" charset="0"/>
                  <a:cs typeface="Arial Narrow" charset="0"/>
                </a:rPr>
                <a:t>Prob</a:t>
              </a:r>
              <a:r>
                <a:rPr lang="en-US" altLang="en-US" sz="1600" dirty="0">
                  <a:latin typeface="Arial Narrow" charset="0"/>
                  <a:ea typeface="Arial Narrow" charset="0"/>
                  <a:cs typeface="Arial Narrow" charset="0"/>
                </a:rPr>
                <a:t> </a:t>
              </a:r>
              <a:r>
                <a:rPr lang="en-US" altLang="en-US" sz="1600" i="1" dirty="0">
                  <a:latin typeface="Times New Roman" panose="02020603050405020304" pitchFamily="18" charset="0"/>
                  <a:ea typeface="Arial Narrow" charset="0"/>
                  <a:cs typeface="Times New Roman" panose="02020603050405020304" pitchFamily="18" charset="0"/>
                </a:rPr>
                <a:t>P = P(Y=1)</a:t>
              </a:r>
            </a:p>
          </p:txBody>
        </p:sp>
        <p:sp>
          <p:nvSpPr>
            <p:cNvPr id="9" name="TextBox 11"/>
            <p:cNvSpPr txBox="1">
              <a:spLocks noChangeArrowheads="1"/>
            </p:cNvSpPr>
            <p:nvPr/>
          </p:nvSpPr>
          <p:spPr bwMode="auto">
            <a:xfrm>
              <a:off x="8817034" y="4313318"/>
              <a:ext cx="193762" cy="39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Arial Narrow" charset="0"/>
                  <a:ea typeface="Arial Narrow" charset="0"/>
                  <a:cs typeface="Arial Narrow" charset="0"/>
                </a:rPr>
                <a:t>1</a:t>
              </a:r>
            </a:p>
          </p:txBody>
        </p:sp>
        <p:sp>
          <p:nvSpPr>
            <p:cNvPr id="10" name="TextBox 12"/>
            <p:cNvSpPr txBox="1">
              <a:spLocks noChangeArrowheads="1"/>
            </p:cNvSpPr>
            <p:nvPr/>
          </p:nvSpPr>
          <p:spPr bwMode="auto">
            <a:xfrm>
              <a:off x="8817034" y="6275104"/>
              <a:ext cx="193762" cy="39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Arial Narrow" charset="0"/>
                  <a:ea typeface="Arial Narrow" charset="0"/>
                  <a:cs typeface="Arial Narrow" charset="0"/>
                </a:rPr>
                <a:t>0</a:t>
              </a:r>
            </a:p>
          </p:txBody>
        </p:sp>
        <p:cxnSp>
          <p:nvCxnSpPr>
            <p:cNvPr id="11" name="Straight Connector 14"/>
            <p:cNvCxnSpPr>
              <a:cxnSpLocks noChangeShapeType="1"/>
            </p:cNvCxnSpPr>
            <p:nvPr/>
          </p:nvCxnSpPr>
          <p:spPr bwMode="auto">
            <a:xfrm>
              <a:off x="9122022" y="4557060"/>
              <a:ext cx="1918986" cy="13015"/>
            </a:xfrm>
            <a:prstGeom prst="line">
              <a:avLst/>
            </a:prstGeom>
            <a:noFill/>
            <a:ln w="12700" cap="sq">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12" name="Curved Connector 31"/>
            <p:cNvCxnSpPr>
              <a:cxnSpLocks noChangeShapeType="1"/>
            </p:cNvCxnSpPr>
            <p:nvPr/>
          </p:nvCxnSpPr>
          <p:spPr bwMode="auto">
            <a:xfrm flipV="1">
              <a:off x="9071190" y="4570075"/>
              <a:ext cx="1969818" cy="1936921"/>
            </a:xfrm>
            <a:prstGeom prst="curvedConnector3">
              <a:avLst>
                <a:gd name="adj1" fmla="val 50000"/>
              </a:avLst>
            </a:prstGeom>
            <a:noFill/>
            <a:ln w="34925" cap="sq">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16047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Logit</a:t>
            </a:r>
            <a:r>
              <a:rPr lang="en-US" dirty="0"/>
              <a:t> vs. </a:t>
            </a:r>
            <a:r>
              <a:rPr lang="en-US" dirty="0" err="1"/>
              <a:t>Probit</a:t>
            </a:r>
            <a:r>
              <a:rPr lang="en-US" dirty="0"/>
              <a:t> Models</a:t>
            </a:r>
          </a:p>
        </p:txBody>
      </p:sp>
      <p:sp>
        <p:nvSpPr>
          <p:cNvPr id="3" name="Content Placeholder 2"/>
          <p:cNvSpPr>
            <a:spLocks noGrp="1"/>
          </p:cNvSpPr>
          <p:nvPr>
            <p:ph idx="1"/>
          </p:nvPr>
        </p:nvSpPr>
        <p:spPr>
          <a:xfrm>
            <a:off x="838200" y="1443789"/>
            <a:ext cx="7233557" cy="4578276"/>
          </a:xfrm>
        </p:spPr>
        <p:txBody>
          <a:bodyPr>
            <a:normAutofit/>
          </a:bodyPr>
          <a:lstStyle/>
          <a:p>
            <a:pPr>
              <a:spcBef>
                <a:spcPts val="400"/>
              </a:spcBef>
            </a:pPr>
            <a:r>
              <a:rPr lang="en-US" dirty="0" err="1"/>
              <a:t>Logit</a:t>
            </a:r>
            <a:r>
              <a:rPr lang="en-US" dirty="0"/>
              <a:t> (logistic regression):</a:t>
            </a:r>
          </a:p>
          <a:p>
            <a:pPr lvl="1">
              <a:spcBef>
                <a:spcPts val="400"/>
              </a:spcBef>
            </a:pPr>
            <a:r>
              <a:rPr lang="en-US" dirty="0"/>
              <a:t>More popular in health sciences (e.g., epidemiology).</a:t>
            </a:r>
          </a:p>
          <a:p>
            <a:pPr lvl="1">
              <a:spcBef>
                <a:spcPts val="400"/>
              </a:spcBef>
            </a:pPr>
            <a:r>
              <a:rPr lang="en-US" dirty="0"/>
              <a:t>Coefficients </a:t>
            </a:r>
            <a:r>
              <a:rPr lang="en-US" altLang="en-US" dirty="0"/>
              <a:t>easier to interpret </a:t>
            </a:r>
            <a:r>
              <a:rPr lang="en-US" dirty="0"/>
              <a:t>in terms of </a:t>
            </a:r>
            <a:r>
              <a:rPr lang="en-US" u="sng" dirty="0">
                <a:solidFill>
                  <a:srgbClr val="C00000"/>
                </a:solidFill>
              </a:rPr>
              <a:t>odds ratios</a:t>
            </a:r>
            <a:r>
              <a:rPr lang="en-US" dirty="0"/>
              <a:t>. </a:t>
            </a:r>
          </a:p>
          <a:p>
            <a:pPr lvl="1">
              <a:spcBef>
                <a:spcPts val="400"/>
              </a:spcBef>
            </a:pPr>
            <a:r>
              <a:rPr lang="en-US" dirty="0"/>
              <a:t>Susceptible to </a:t>
            </a:r>
            <a:r>
              <a:rPr lang="en-US" dirty="0" err="1"/>
              <a:t>heteroskedasticity</a:t>
            </a:r>
            <a:r>
              <a:rPr lang="en-US" dirty="0"/>
              <a:t> (non-constant error variances).</a:t>
            </a:r>
          </a:p>
          <a:p>
            <a:pPr>
              <a:spcBef>
                <a:spcPts val="400"/>
              </a:spcBef>
            </a:pPr>
            <a:r>
              <a:rPr lang="en-US" dirty="0" err="1"/>
              <a:t>Probit</a:t>
            </a:r>
            <a:r>
              <a:rPr lang="en-US" dirty="0"/>
              <a:t>:</a:t>
            </a:r>
          </a:p>
          <a:p>
            <a:pPr lvl="1">
              <a:spcBef>
                <a:spcPts val="400"/>
              </a:spcBef>
            </a:pPr>
            <a:r>
              <a:rPr lang="en-US" dirty="0"/>
              <a:t>More popular in advanced econometrics and political science.</a:t>
            </a:r>
          </a:p>
          <a:p>
            <a:pPr lvl="1">
              <a:spcBef>
                <a:spcPts val="400"/>
              </a:spcBef>
            </a:pPr>
            <a:r>
              <a:rPr lang="en-US" dirty="0"/>
              <a:t>Robust to </a:t>
            </a:r>
            <a:r>
              <a:rPr lang="en-US" dirty="0" err="1"/>
              <a:t>heteroskedasticity</a:t>
            </a:r>
            <a:r>
              <a:rPr lang="en-US" dirty="0"/>
              <a:t> (because we use standard normal PDF).</a:t>
            </a:r>
          </a:p>
          <a:p>
            <a:pPr lvl="1">
              <a:spcBef>
                <a:spcPts val="400"/>
              </a:spcBef>
            </a:pPr>
            <a:r>
              <a:rPr lang="en-US" dirty="0" err="1"/>
              <a:t>Probit</a:t>
            </a:r>
            <a:r>
              <a:rPr lang="en-US" dirty="0"/>
              <a:t> is an integral function; no easy interpretation possible.</a:t>
            </a:r>
          </a:p>
        </p:txBody>
      </p:sp>
      <p:pic>
        <p:nvPicPr>
          <p:cNvPr id="22" name="Picture 21"/>
          <p:cNvPicPr>
            <a:picLocks noChangeAspect="1"/>
          </p:cNvPicPr>
          <p:nvPr/>
        </p:nvPicPr>
        <p:blipFill>
          <a:blip r:embed="rId2"/>
          <a:stretch>
            <a:fillRect/>
          </a:stretch>
        </p:blipFill>
        <p:spPr>
          <a:xfrm>
            <a:off x="8284414" y="4273979"/>
            <a:ext cx="3192409" cy="2428029"/>
          </a:xfrm>
          <a:prstGeom prst="rect">
            <a:avLst/>
          </a:prstGeom>
        </p:spPr>
      </p:pic>
      <p:cxnSp>
        <p:nvCxnSpPr>
          <p:cNvPr id="30" name="Straight Connector 29"/>
          <p:cNvCxnSpPr/>
          <p:nvPr/>
        </p:nvCxnSpPr>
        <p:spPr>
          <a:xfrm flipV="1">
            <a:off x="9373843" y="4273979"/>
            <a:ext cx="1165859" cy="2253944"/>
          </a:xfrm>
          <a:prstGeom prst="line">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8862366" y="4465063"/>
            <a:ext cx="2036507" cy="1794380"/>
          </a:xfrm>
          <a:custGeom>
            <a:avLst/>
            <a:gdLst>
              <a:gd name="connsiteX0" fmla="*/ 3931920 w 3931920"/>
              <a:gd name="connsiteY0" fmla="*/ 34749 h 3059917"/>
              <a:gd name="connsiteX1" fmla="*/ 2407920 w 3931920"/>
              <a:gd name="connsiteY1" fmla="*/ 171909 h 3059917"/>
              <a:gd name="connsiteX2" fmla="*/ 2072640 w 3931920"/>
              <a:gd name="connsiteY2" fmla="*/ 1375869 h 3059917"/>
              <a:gd name="connsiteX3" fmla="*/ 1905000 w 3931920"/>
              <a:gd name="connsiteY3" fmla="*/ 2625549 h 3059917"/>
              <a:gd name="connsiteX4" fmla="*/ 868680 w 3931920"/>
              <a:gd name="connsiteY4" fmla="*/ 3021789 h 3059917"/>
              <a:gd name="connsiteX5" fmla="*/ 0 w 3931920"/>
              <a:gd name="connsiteY5" fmla="*/ 3021789 h 3059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920" h="3059917">
                <a:moveTo>
                  <a:pt x="3931920" y="34749"/>
                </a:moveTo>
                <a:cubicBezTo>
                  <a:pt x="3324860" y="-8431"/>
                  <a:pt x="2717800" y="-51611"/>
                  <a:pt x="2407920" y="171909"/>
                </a:cubicBezTo>
                <a:cubicBezTo>
                  <a:pt x="2098040" y="395429"/>
                  <a:pt x="2156460" y="966929"/>
                  <a:pt x="2072640" y="1375869"/>
                </a:cubicBezTo>
                <a:cubicBezTo>
                  <a:pt x="1988820" y="1784809"/>
                  <a:pt x="2105660" y="2351229"/>
                  <a:pt x="1905000" y="2625549"/>
                </a:cubicBezTo>
                <a:cubicBezTo>
                  <a:pt x="1704340" y="2899869"/>
                  <a:pt x="1186180" y="2955749"/>
                  <a:pt x="868680" y="3021789"/>
                </a:cubicBezTo>
                <a:cubicBezTo>
                  <a:pt x="551180" y="3087829"/>
                  <a:pt x="275590" y="3054809"/>
                  <a:pt x="0" y="3021789"/>
                </a:cubicBezTo>
              </a:path>
            </a:pathLst>
          </a:cu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32" name="TextBox 31"/>
          <p:cNvSpPr txBox="1"/>
          <p:nvPr/>
        </p:nvSpPr>
        <p:spPr>
          <a:xfrm>
            <a:off x="8658938" y="4779911"/>
            <a:ext cx="1143262" cy="646331"/>
          </a:xfrm>
          <a:prstGeom prst="rect">
            <a:avLst/>
          </a:prstGeom>
          <a:noFill/>
        </p:spPr>
        <p:txBody>
          <a:bodyPr wrap="none" rtlCol="0">
            <a:spAutoFit/>
          </a:bodyPr>
          <a:lstStyle/>
          <a:p>
            <a:r>
              <a:rPr lang="en-US" dirty="0">
                <a:solidFill>
                  <a:srgbClr val="FF0000"/>
                </a:solidFill>
                <a:latin typeface="Arial Narrow" panose="020B0606020202030204" pitchFamily="34" charset="0"/>
              </a:rPr>
              <a:t>    Linear</a:t>
            </a:r>
          </a:p>
          <a:p>
            <a:r>
              <a:rPr lang="en-US" dirty="0">
                <a:solidFill>
                  <a:srgbClr val="FF0000"/>
                </a:solidFill>
                <a:latin typeface="Arial Narrow" panose="020B0606020202030204" pitchFamily="34" charset="0"/>
              </a:rPr>
              <a:t>Regression</a:t>
            </a:r>
          </a:p>
        </p:txBody>
      </p:sp>
      <p:sp>
        <p:nvSpPr>
          <p:cNvPr id="34" name="TextBox 33"/>
          <p:cNvSpPr txBox="1"/>
          <p:nvPr/>
        </p:nvSpPr>
        <p:spPr>
          <a:xfrm>
            <a:off x="9880619" y="5775430"/>
            <a:ext cx="1249060" cy="369332"/>
          </a:xfrm>
          <a:prstGeom prst="rect">
            <a:avLst/>
          </a:prstGeom>
          <a:noFill/>
        </p:spPr>
        <p:txBody>
          <a:bodyPr wrap="none" rtlCol="0">
            <a:spAutoFit/>
          </a:bodyPr>
          <a:lstStyle/>
          <a:p>
            <a:r>
              <a:rPr lang="en-US" dirty="0" err="1">
                <a:solidFill>
                  <a:schemeClr val="accent6"/>
                </a:solidFill>
                <a:latin typeface="Arial Narrow" panose="020B0606020202030204" pitchFamily="34" charset="0"/>
              </a:rPr>
              <a:t>Probit</a:t>
            </a:r>
            <a:r>
              <a:rPr lang="en-US" dirty="0">
                <a:solidFill>
                  <a:schemeClr val="accent6"/>
                </a:solidFill>
                <a:latin typeface="Arial Narrow" panose="020B0606020202030204" pitchFamily="34" charset="0"/>
              </a:rPr>
              <a:t> Model</a:t>
            </a:r>
          </a:p>
        </p:txBody>
      </p:sp>
      <p:sp>
        <p:nvSpPr>
          <p:cNvPr id="35" name="TextBox 34"/>
          <p:cNvSpPr txBox="1"/>
          <p:nvPr/>
        </p:nvSpPr>
        <p:spPr>
          <a:xfrm>
            <a:off x="10164496" y="4978528"/>
            <a:ext cx="1245854" cy="369332"/>
          </a:xfrm>
          <a:prstGeom prst="rect">
            <a:avLst/>
          </a:prstGeom>
          <a:noFill/>
        </p:spPr>
        <p:txBody>
          <a:bodyPr wrap="none" rtlCol="0">
            <a:spAutoFit/>
          </a:bodyPr>
          <a:lstStyle/>
          <a:p>
            <a:r>
              <a:rPr lang="en-US" b="1" dirty="0">
                <a:solidFill>
                  <a:srgbClr val="9999FF"/>
                </a:solidFill>
                <a:latin typeface="Arial Narrow" panose="020B0606020202030204" pitchFamily="34" charset="0"/>
              </a:rPr>
              <a:t>Logit Model</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064" y="1598469"/>
            <a:ext cx="3192409" cy="2288281"/>
          </a:xfrm>
          <a:prstGeom prst="rect">
            <a:avLst/>
          </a:prstGeom>
        </p:spPr>
      </p:pic>
      <p:sp>
        <p:nvSpPr>
          <p:cNvPr id="37" name="Content Placeholder 2"/>
          <p:cNvSpPr txBox="1">
            <a:spLocks/>
          </p:cNvSpPr>
          <p:nvPr/>
        </p:nvSpPr>
        <p:spPr>
          <a:xfrm>
            <a:off x="8383426" y="1322113"/>
            <a:ext cx="3148991" cy="381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defRPr/>
            </a:pPr>
            <a:r>
              <a:rPr lang="en-US" sz="1800" b="1" dirty="0">
                <a:solidFill>
                  <a:schemeClr val="tx1"/>
                </a:solidFill>
              </a:rPr>
              <a:t>Probability Distribution Function</a:t>
            </a:r>
          </a:p>
        </p:txBody>
      </p:sp>
      <p:sp>
        <p:nvSpPr>
          <p:cNvPr id="38" name="Content Placeholder 2"/>
          <p:cNvSpPr txBox="1">
            <a:spLocks/>
          </p:cNvSpPr>
          <p:nvPr/>
        </p:nvSpPr>
        <p:spPr>
          <a:xfrm>
            <a:off x="8149927" y="3954210"/>
            <a:ext cx="3613690" cy="3813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defRPr/>
            </a:pPr>
            <a:r>
              <a:rPr lang="en-US" sz="1800" b="1" dirty="0">
                <a:solidFill>
                  <a:schemeClr val="tx1"/>
                </a:solidFill>
              </a:rPr>
              <a:t>Cumulative Distribution Function</a:t>
            </a:r>
          </a:p>
        </p:txBody>
      </p:sp>
      <p:sp>
        <p:nvSpPr>
          <p:cNvPr id="39" name="Content Placeholder 2"/>
          <p:cNvSpPr txBox="1">
            <a:spLocks/>
          </p:cNvSpPr>
          <p:nvPr/>
        </p:nvSpPr>
        <p:spPr>
          <a:xfrm>
            <a:off x="2430083" y="5930116"/>
            <a:ext cx="4917210" cy="399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defRPr/>
            </a:pPr>
            <a:r>
              <a:rPr lang="en-US" sz="2200" dirty="0">
                <a:solidFill>
                  <a:srgbClr val="C00000"/>
                </a:solidFill>
              </a:rPr>
              <a:t>Which model fits the binary </a:t>
            </a:r>
            <a:r>
              <a:rPr lang="en-US" sz="2200" i="1" dirty="0">
                <a:solidFill>
                  <a:srgbClr val="C00000"/>
                </a:solidFill>
                <a:latin typeface="Times New Roman" panose="02020603050405020304" pitchFamily="18" charset="0"/>
                <a:cs typeface="Times New Roman" panose="02020603050405020304" pitchFamily="18" charset="0"/>
              </a:rPr>
              <a:t>Y</a:t>
            </a:r>
            <a:r>
              <a:rPr lang="en-US" sz="2200" dirty="0">
                <a:solidFill>
                  <a:srgbClr val="C00000"/>
                </a:solidFill>
              </a:rPr>
              <a:t> variable best?</a:t>
            </a:r>
          </a:p>
        </p:txBody>
      </p:sp>
    </p:spTree>
    <p:extLst>
      <p:ext uri="{BB962C8B-B14F-4D97-AF65-F5344CB8AC3E}">
        <p14:creationId xmlns:p14="http://schemas.microsoft.com/office/powerpoint/2010/main" val="2841312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199" y="1435613"/>
            <a:ext cx="9616441" cy="49522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400" b="0" i="0" kern="1200">
                <a:solidFill>
                  <a:schemeClr val="tx1"/>
                </a:solidFill>
                <a:latin typeface="Arial Narrow" charset="0"/>
                <a:ea typeface="Arial Narrow" charset="0"/>
                <a:cs typeface="Arial Narrow" charset="0"/>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200" b="0" i="0" kern="1200">
                <a:solidFill>
                  <a:schemeClr val="tx1"/>
                </a:solidFill>
                <a:latin typeface="Arial Narrow" charset="0"/>
                <a:ea typeface="Arial Narrow" charset="0"/>
                <a:cs typeface="Arial Narrow" charset="0"/>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Arial Narrow" charset="0"/>
                <a:ea typeface="Arial Narrow" charset="0"/>
                <a:cs typeface="Arial Narrow" charset="0"/>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Narrow" charset="0"/>
                <a:ea typeface="Arial Narrow" charset="0"/>
                <a:cs typeface="Arial Narrow" charset="0"/>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Arial Narrow" charset="0"/>
                <a:ea typeface="Arial Narrow" charset="0"/>
                <a:cs typeface="Arial Narrow" charset="0"/>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400"/>
              </a:spcBef>
              <a:buNone/>
              <a:defRPr/>
            </a:pPr>
            <a:r>
              <a:rPr lang="en-US" sz="2200" u="sng" dirty="0">
                <a:solidFill>
                  <a:srgbClr val="C00000"/>
                </a:solidFill>
              </a:rPr>
              <a:t>Logit model</a:t>
            </a:r>
            <a:r>
              <a:rPr lang="en-US" sz="2200" dirty="0"/>
              <a:t>:</a:t>
            </a:r>
          </a:p>
          <a:p>
            <a:pPr marL="457200" lvl="1" indent="0">
              <a:spcBef>
                <a:spcPts val="400"/>
              </a:spcBef>
              <a:buNone/>
              <a:defRPr/>
            </a:pPr>
            <a:endParaRPr lang="en-US" dirty="0"/>
          </a:p>
          <a:p>
            <a:pPr marL="457200" lvl="1" indent="0">
              <a:spcBef>
                <a:spcPts val="400"/>
              </a:spcBef>
              <a:buNone/>
              <a:defRPr/>
            </a:pPr>
            <a:endParaRPr lang="en-US" dirty="0"/>
          </a:p>
          <a:p>
            <a:pPr marL="457200" lvl="1" indent="0">
              <a:spcBef>
                <a:spcPts val="400"/>
              </a:spcBef>
              <a:buNone/>
              <a:defRPr/>
            </a:pPr>
            <a:endParaRPr lang="en-US" dirty="0"/>
          </a:p>
          <a:p>
            <a:pPr marL="457200" lvl="1" indent="0">
              <a:spcBef>
                <a:spcPts val="400"/>
              </a:spcBef>
              <a:buNone/>
              <a:defRPr/>
            </a:pPr>
            <a:endParaRPr lang="en-US" dirty="0"/>
          </a:p>
          <a:p>
            <a:pPr marL="0" indent="0">
              <a:spcBef>
                <a:spcPts val="400"/>
              </a:spcBef>
              <a:buNone/>
              <a:defRPr/>
            </a:pPr>
            <a:r>
              <a:rPr lang="en-US" altLang="en-US" sz="2200" u="sng" dirty="0" err="1">
                <a:solidFill>
                  <a:srgbClr val="C00000"/>
                </a:solidFill>
              </a:rPr>
              <a:t>Probit</a:t>
            </a:r>
            <a:r>
              <a:rPr lang="en-US" altLang="en-US" sz="2200" u="sng" dirty="0">
                <a:solidFill>
                  <a:srgbClr val="C00000"/>
                </a:solidFill>
              </a:rPr>
              <a:t> model</a:t>
            </a:r>
            <a:r>
              <a:rPr lang="en-US" altLang="en-US" sz="2200" dirty="0"/>
              <a:t>:</a:t>
            </a:r>
          </a:p>
        </p:txBody>
      </p:sp>
      <p:sp>
        <p:nvSpPr>
          <p:cNvPr id="3" name="Rectangle 2"/>
          <p:cNvSpPr/>
          <p:nvPr/>
        </p:nvSpPr>
        <p:spPr>
          <a:xfrm>
            <a:off x="2726551" y="3944626"/>
            <a:ext cx="4644563" cy="744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Logit</a:t>
            </a:r>
            <a:r>
              <a:rPr lang="en-US" dirty="0"/>
              <a:t> and </a:t>
            </a:r>
            <a:r>
              <a:rPr lang="en-US" dirty="0" err="1"/>
              <a:t>Probit</a:t>
            </a:r>
            <a:r>
              <a:rPr lang="en-US" dirty="0"/>
              <a:t> Models</a:t>
            </a:r>
          </a:p>
        </p:txBody>
      </p:sp>
      <p:graphicFrame>
        <p:nvGraphicFramePr>
          <p:cNvPr id="8" name="Object 2"/>
          <p:cNvGraphicFramePr>
            <a:graphicFrameLocks noChangeAspect="1"/>
          </p:cNvGraphicFramePr>
          <p:nvPr>
            <p:extLst>
              <p:ext uri="{D42A27DB-BD31-4B8C-83A1-F6EECF244321}">
                <p14:modId xmlns:p14="http://schemas.microsoft.com/office/powerpoint/2010/main" val="2791304733"/>
              </p:ext>
            </p:extLst>
          </p:nvPr>
        </p:nvGraphicFramePr>
        <p:xfrm>
          <a:off x="2551929" y="1435614"/>
          <a:ext cx="4382271" cy="713640"/>
        </p:xfrm>
        <a:graphic>
          <a:graphicData uri="http://schemas.openxmlformats.org/presentationml/2006/ole">
            <mc:AlternateContent xmlns:mc="http://schemas.openxmlformats.org/markup-compatibility/2006">
              <mc:Choice xmlns:v="urn:schemas-microsoft-com:vml" Requires="v">
                <p:oleObj spid="_x0000_s1026" name="Equation" r:id="rId4" imgW="4074843" imgH="663904" progId="Equation.3">
                  <p:embed/>
                </p:oleObj>
              </mc:Choice>
              <mc:Fallback>
                <p:oleObj name="Equation" r:id="rId4" imgW="4074843" imgH="663904" progId="Equation.3">
                  <p:embed/>
                  <p:pic>
                    <p:nvPicPr>
                      <p:cNvPr id="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1929" y="1435614"/>
                        <a:ext cx="4382271" cy="713640"/>
                      </a:xfrm>
                      <a:prstGeom prst="rect">
                        <a:avLst/>
                      </a:prstGeom>
                      <a:noFill/>
                      <a:ln>
                        <a:noFill/>
                      </a:ln>
                      <a:effectLst/>
                    </p:spPr>
                  </p:pic>
                </p:oleObj>
              </mc:Fallback>
            </mc:AlternateContent>
          </a:graphicData>
        </a:graphic>
      </p:graphicFrame>
      <p:sp>
        <p:nvSpPr>
          <p:cNvPr id="10" name="TextBox 9"/>
          <p:cNvSpPr txBox="1"/>
          <p:nvPr/>
        </p:nvSpPr>
        <p:spPr>
          <a:xfrm>
            <a:off x="7347676" y="4627099"/>
            <a:ext cx="4070345" cy="430887"/>
          </a:xfrm>
          <a:prstGeom prst="rect">
            <a:avLst/>
          </a:prstGeom>
          <a:noFill/>
        </p:spPr>
        <p:txBody>
          <a:bodyPr wrap="none" rtlCol="0">
            <a:spAutoFit/>
          </a:bodyPr>
          <a:lstStyle/>
          <a:p>
            <a:r>
              <a:rPr lang="en-US" sz="2200" dirty="0">
                <a:latin typeface="Arial Narrow" charset="0"/>
                <a:ea typeface="Arial Narrow" charset="0"/>
                <a:cs typeface="Arial Narrow" charset="0"/>
              </a:rPr>
              <a:t>PDF of a </a:t>
            </a:r>
            <a:r>
              <a:rPr lang="en-US" sz="2200" u="sng" dirty="0">
                <a:solidFill>
                  <a:srgbClr val="C00000"/>
                </a:solidFill>
                <a:latin typeface="Arial Narrow" charset="0"/>
                <a:ea typeface="Arial Narrow" charset="0"/>
                <a:cs typeface="Arial Narrow" charset="0"/>
              </a:rPr>
              <a:t>standard normal distribution</a:t>
            </a:r>
            <a:r>
              <a:rPr lang="en-US" sz="2200" dirty="0">
                <a:latin typeface="Arial Narrow" charset="0"/>
                <a:ea typeface="Arial Narrow" charset="0"/>
                <a:cs typeface="Arial Narrow" charset="0"/>
              </a:rPr>
              <a:t>:</a:t>
            </a:r>
          </a:p>
        </p:txBody>
      </p:sp>
      <p:graphicFrame>
        <p:nvGraphicFramePr>
          <p:cNvPr id="11" name="Object 5"/>
          <p:cNvGraphicFramePr>
            <a:graphicFrameLocks noChangeAspect="1"/>
          </p:cNvGraphicFramePr>
          <p:nvPr>
            <p:extLst>
              <p:ext uri="{D42A27DB-BD31-4B8C-83A1-F6EECF244321}">
                <p14:modId xmlns:p14="http://schemas.microsoft.com/office/powerpoint/2010/main" val="2721958628"/>
              </p:ext>
            </p:extLst>
          </p:nvPr>
        </p:nvGraphicFramePr>
        <p:xfrm>
          <a:off x="7505870" y="3691062"/>
          <a:ext cx="2473873" cy="856213"/>
        </p:xfrm>
        <a:graphic>
          <a:graphicData uri="http://schemas.openxmlformats.org/presentationml/2006/ole">
            <mc:AlternateContent xmlns:mc="http://schemas.openxmlformats.org/markup-compatibility/2006">
              <mc:Choice xmlns:v="urn:schemas-microsoft-com:vml" Requires="v">
                <p:oleObj spid="_x0000_s1027" name="Formel" r:id="rId6" imgW="3606480" imgH="1269720" progId="Equation.DSMT4">
                  <p:embed/>
                </p:oleObj>
              </mc:Choice>
              <mc:Fallback>
                <p:oleObj name="Formel" r:id="rId6" imgW="3606480" imgH="1269720" progId="Equation.DSMT4">
                  <p:embed/>
                  <p:pic>
                    <p:nvPicPr>
                      <p:cNvPr id="1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5870" y="3691062"/>
                        <a:ext cx="2473873" cy="856213"/>
                      </a:xfrm>
                      <a:prstGeom prst="rect">
                        <a:avLst/>
                      </a:prstGeom>
                      <a:solidFill>
                        <a:schemeClr val="bg1"/>
                      </a:solidFill>
                      <a:ln>
                        <a:noFill/>
                      </a:ln>
                      <a:effec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1501705053"/>
              </p:ext>
            </p:extLst>
          </p:nvPr>
        </p:nvGraphicFramePr>
        <p:xfrm>
          <a:off x="7476870" y="5057986"/>
          <a:ext cx="1739426" cy="742971"/>
        </p:xfrm>
        <a:graphic>
          <a:graphicData uri="http://schemas.openxmlformats.org/presentationml/2006/ole">
            <mc:AlternateContent xmlns:mc="http://schemas.openxmlformats.org/markup-compatibility/2006">
              <mc:Choice xmlns:v="urn:schemas-microsoft-com:vml" Requires="v">
                <p:oleObj spid="_x0000_s1028" name="Formel" r:id="rId8" imgW="2527200" imgH="1079280" progId="Equation.DSMT4">
                  <p:embed/>
                </p:oleObj>
              </mc:Choice>
              <mc:Fallback>
                <p:oleObj name="Formel" r:id="rId8" imgW="2527200" imgH="1079280" progId="Equation.DSMT4">
                  <p:embed/>
                  <p:pic>
                    <p:nvPicPr>
                      <p:cNvPr id="12"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76870" y="5057986"/>
                        <a:ext cx="1739426" cy="742971"/>
                      </a:xfrm>
                      <a:prstGeom prst="rect">
                        <a:avLst/>
                      </a:prstGeom>
                      <a:noFill/>
                      <a:ln>
                        <a:noFill/>
                      </a:ln>
                      <a:effectLst/>
                    </p:spPr>
                  </p:pic>
                </p:oleObj>
              </mc:Fallback>
            </mc:AlternateContent>
          </a:graphicData>
        </a:graphic>
      </p:graphicFrame>
      <p:sp>
        <p:nvSpPr>
          <p:cNvPr id="13" name="TextBox 12"/>
          <p:cNvSpPr txBox="1"/>
          <p:nvPr/>
        </p:nvSpPr>
        <p:spPr>
          <a:xfrm>
            <a:off x="7371114" y="3257395"/>
            <a:ext cx="3108543" cy="430887"/>
          </a:xfrm>
          <a:prstGeom prst="rect">
            <a:avLst/>
          </a:prstGeom>
          <a:noFill/>
        </p:spPr>
        <p:txBody>
          <a:bodyPr wrap="none" rtlCol="0">
            <a:spAutoFit/>
          </a:bodyPr>
          <a:lstStyle/>
          <a:p>
            <a:r>
              <a:rPr lang="en-US" sz="2200" dirty="0">
                <a:latin typeface="Arial Narrow" charset="0"/>
                <a:ea typeface="Arial Narrow" charset="0"/>
                <a:cs typeface="Arial Narrow" charset="0"/>
              </a:rPr>
              <a:t>PDF of a normal distribution:</a:t>
            </a:r>
          </a:p>
        </p:txBody>
      </p:sp>
      <p:sp>
        <p:nvSpPr>
          <p:cNvPr id="4" name="TextBox 3"/>
          <p:cNvSpPr txBox="1"/>
          <p:nvPr/>
        </p:nvSpPr>
        <p:spPr>
          <a:xfrm>
            <a:off x="4540656" y="2642663"/>
            <a:ext cx="683200" cy="400110"/>
          </a:xfrm>
          <a:prstGeom prst="rect">
            <a:avLst/>
          </a:prstGeom>
          <a:noFill/>
        </p:spPr>
        <p:txBody>
          <a:bodyPr wrap="none" rtlCol="0">
            <a:spAutoFit/>
          </a:bodyPr>
          <a:lstStyle/>
          <a:p>
            <a:pPr>
              <a:spcBef>
                <a:spcPts val="400"/>
              </a:spcBef>
              <a:defRPr/>
            </a:pPr>
            <a:r>
              <a:rPr lang="en-US" sz="2000" i="1" dirty="0">
                <a:latin typeface="Times New Roman" panose="02020603050405020304" pitchFamily="18" charset="0"/>
                <a:cs typeface="Times New Roman" panose="02020603050405020304" pitchFamily="18" charset="0"/>
              </a:rPr>
              <a:t>1 - P</a:t>
            </a:r>
          </a:p>
        </p:txBody>
      </p:sp>
      <p:sp>
        <p:nvSpPr>
          <p:cNvPr id="14" name="TextBox 13"/>
          <p:cNvSpPr txBox="1"/>
          <p:nvPr/>
        </p:nvSpPr>
        <p:spPr>
          <a:xfrm flipH="1">
            <a:off x="4785214" y="2186907"/>
            <a:ext cx="592772" cy="400110"/>
          </a:xfrm>
          <a:prstGeom prst="rect">
            <a:avLst/>
          </a:prstGeom>
          <a:noFill/>
        </p:spPr>
        <p:txBody>
          <a:bodyPr wrap="square" rtlCol="0">
            <a:spAutoFit/>
          </a:bodyPr>
          <a:lstStyle/>
          <a:p>
            <a:pPr>
              <a:spcBef>
                <a:spcPts val="400"/>
              </a:spcBef>
              <a:defRPr/>
            </a:pPr>
            <a:r>
              <a:rPr lang="en-US" sz="2000" i="1" dirty="0">
                <a:latin typeface="Times New Roman" panose="02020603050405020304" pitchFamily="18" charset="0"/>
                <a:cs typeface="Times New Roman" panose="02020603050405020304" pitchFamily="18" charset="0"/>
              </a:rPr>
              <a:t>P </a:t>
            </a:r>
          </a:p>
        </p:txBody>
      </p:sp>
      <p:sp>
        <p:nvSpPr>
          <p:cNvPr id="15" name="TextBox 14"/>
          <p:cNvSpPr txBox="1"/>
          <p:nvPr/>
        </p:nvSpPr>
        <p:spPr>
          <a:xfrm>
            <a:off x="2490809" y="2392222"/>
            <a:ext cx="2310308" cy="400110"/>
          </a:xfrm>
          <a:prstGeom prst="rect">
            <a:avLst/>
          </a:prstGeom>
          <a:noFill/>
        </p:spPr>
        <p:txBody>
          <a:bodyPr wrap="square" rtlCol="0">
            <a:spAutoFit/>
          </a:bodyPr>
          <a:lstStyle/>
          <a:p>
            <a:pPr>
              <a:spcBef>
                <a:spcPts val="400"/>
              </a:spcBef>
              <a:defRPr/>
            </a:pPr>
            <a:r>
              <a:rPr lang="en-US" sz="2000" i="1" dirty="0">
                <a:latin typeface="Times New Roman" panose="02020603050405020304" pitchFamily="18" charset="0"/>
                <a:cs typeface="Times New Roman" panose="02020603050405020304" pitchFamily="18" charset="0"/>
              </a:rPr>
              <a:t>w  =                 =</a:t>
            </a:r>
          </a:p>
        </p:txBody>
      </p:sp>
      <p:sp>
        <p:nvSpPr>
          <p:cNvPr id="7" name="Rectangle 6"/>
          <p:cNvSpPr/>
          <p:nvPr/>
        </p:nvSpPr>
        <p:spPr>
          <a:xfrm>
            <a:off x="3174466" y="2169797"/>
            <a:ext cx="984565" cy="400110"/>
          </a:xfrm>
          <a:prstGeom prst="rect">
            <a:avLst/>
          </a:prstGeom>
        </p:spPr>
        <p:txBody>
          <a:bodyPr wrap="none">
            <a:spAutoFit/>
          </a:bodyPr>
          <a:lstStyle/>
          <a:p>
            <a:r>
              <a:rPr lang="en-US" sz="2000" i="1" dirty="0">
                <a:latin typeface="Times New Roman" panose="02020603050405020304" pitchFamily="18" charset="0"/>
                <a:cs typeface="Times New Roman" panose="02020603050405020304" pitchFamily="18" charset="0"/>
              </a:rPr>
              <a:t>P[Y=1]</a:t>
            </a:r>
          </a:p>
        </p:txBody>
      </p:sp>
      <p:sp>
        <p:nvSpPr>
          <p:cNvPr id="16" name="Rectangle 15"/>
          <p:cNvSpPr/>
          <p:nvPr/>
        </p:nvSpPr>
        <p:spPr>
          <a:xfrm>
            <a:off x="3174466" y="2619462"/>
            <a:ext cx="984565" cy="400110"/>
          </a:xfrm>
          <a:prstGeom prst="rect">
            <a:avLst/>
          </a:prstGeom>
        </p:spPr>
        <p:txBody>
          <a:bodyPr wrap="none">
            <a:spAutoFit/>
          </a:bodyPr>
          <a:lstStyle/>
          <a:p>
            <a:r>
              <a:rPr lang="en-US" sz="2000" i="1" dirty="0">
                <a:latin typeface="Times New Roman" panose="02020603050405020304" pitchFamily="18" charset="0"/>
                <a:cs typeface="Times New Roman" panose="02020603050405020304" pitchFamily="18" charset="0"/>
              </a:rPr>
              <a:t>P[Y=0]</a:t>
            </a:r>
          </a:p>
        </p:txBody>
      </p:sp>
      <p:cxnSp>
        <p:nvCxnSpPr>
          <p:cNvPr id="18" name="Straight Connector 17"/>
          <p:cNvCxnSpPr/>
          <p:nvPr/>
        </p:nvCxnSpPr>
        <p:spPr>
          <a:xfrm>
            <a:off x="3224266" y="2588793"/>
            <a:ext cx="790273"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678534" y="2607885"/>
            <a:ext cx="507651"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7331487" y="2241573"/>
            <a:ext cx="2749471" cy="461665"/>
          </a:xfrm>
          <a:prstGeom prst="rect">
            <a:avLst/>
          </a:prstGeom>
          <a:noFill/>
        </p:spPr>
        <p:txBody>
          <a:bodyPr wrap="none" rtlCol="0">
            <a:spAutoFit/>
          </a:bodyPr>
          <a:lstStyle/>
          <a:p>
            <a:r>
              <a:rPr lang="en-US" sz="2400" i="1" dirty="0">
                <a:latin typeface="Times New Roman" panose="02020603050405020304" pitchFamily="18" charset="0"/>
                <a:cs typeface="Times New Roman" panose="02020603050405020304" pitchFamily="18" charset="0"/>
              </a:rPr>
              <a:t>w</a:t>
            </a:r>
            <a:r>
              <a:rPr lang="en-US" sz="2200" dirty="0">
                <a:latin typeface="Arial Narrow" charset="0"/>
                <a:ea typeface="Arial Narrow" charset="0"/>
                <a:cs typeface="Arial Narrow" charset="0"/>
              </a:rPr>
              <a:t> is called the </a:t>
            </a:r>
            <a:r>
              <a:rPr lang="en-US" sz="2200" u="sng" dirty="0">
                <a:solidFill>
                  <a:srgbClr val="C00000"/>
                </a:solidFill>
                <a:latin typeface="Arial Narrow" charset="0"/>
                <a:ea typeface="Arial Narrow" charset="0"/>
                <a:cs typeface="Arial Narrow" charset="0"/>
              </a:rPr>
              <a:t>odds ratio</a:t>
            </a:r>
          </a:p>
        </p:txBody>
      </p:sp>
      <p:sp>
        <p:nvSpPr>
          <p:cNvPr id="23" name="TextBox 22"/>
          <p:cNvSpPr txBox="1"/>
          <p:nvPr/>
        </p:nvSpPr>
        <p:spPr>
          <a:xfrm>
            <a:off x="7371114" y="1527465"/>
            <a:ext cx="3959738" cy="461665"/>
          </a:xfrm>
          <a:prstGeom prst="rect">
            <a:avLst/>
          </a:prstGeom>
          <a:noFill/>
        </p:spPr>
        <p:txBody>
          <a:bodyPr wrap="none" rtlCol="0">
            <a:spAutoFit/>
          </a:bodyPr>
          <a:lstStyle/>
          <a:p>
            <a:r>
              <a:rPr lang="en-US" sz="2400" i="1" dirty="0">
                <a:latin typeface="Times New Roman" panose="02020603050405020304" pitchFamily="18" charset="0"/>
                <a:cs typeface="Times New Roman" panose="02020603050405020304" pitchFamily="18" charset="0"/>
              </a:rPr>
              <a:t>z</a:t>
            </a:r>
            <a:r>
              <a:rPr lang="en-US" sz="2200" dirty="0">
                <a:latin typeface="Arial Narrow" charset="0"/>
                <a:ea typeface="Arial Narrow" charset="0"/>
                <a:cs typeface="Arial Narrow" charset="0"/>
              </a:rPr>
              <a:t> is the </a:t>
            </a:r>
            <a:r>
              <a:rPr lang="en-US" sz="2200" u="sng" dirty="0">
                <a:solidFill>
                  <a:srgbClr val="C00000"/>
                </a:solidFill>
                <a:latin typeface="Arial Narrow" charset="0"/>
                <a:ea typeface="Arial Narrow" charset="0"/>
                <a:cs typeface="Arial Narrow" charset="0"/>
              </a:rPr>
              <a:t>Logit function</a:t>
            </a:r>
            <a:r>
              <a:rPr lang="en-US" sz="2200" dirty="0">
                <a:solidFill>
                  <a:srgbClr val="C00000"/>
                </a:solidFill>
                <a:latin typeface="Arial Narrow" charset="0"/>
                <a:ea typeface="Arial Narrow" charset="0"/>
                <a:cs typeface="Arial Narrow" charset="0"/>
              </a:rPr>
              <a:t> (log odds ratio)</a:t>
            </a:r>
          </a:p>
        </p:txBody>
      </p:sp>
      <p:sp>
        <p:nvSpPr>
          <p:cNvPr id="20" name="Content Placeholder 2"/>
          <p:cNvSpPr txBox="1">
            <a:spLocks/>
          </p:cNvSpPr>
          <p:nvPr/>
        </p:nvSpPr>
        <p:spPr>
          <a:xfrm>
            <a:off x="997128" y="5301345"/>
            <a:ext cx="4454276" cy="791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defRPr/>
            </a:pPr>
            <a:r>
              <a:rPr lang="en-US" sz="2200" dirty="0">
                <a:solidFill>
                  <a:srgbClr val="C00000"/>
                </a:solidFill>
              </a:rPr>
              <a:t>Logit and </a:t>
            </a:r>
            <a:r>
              <a:rPr lang="en-US" sz="2200" dirty="0" err="1">
                <a:solidFill>
                  <a:srgbClr val="C00000"/>
                </a:solidFill>
              </a:rPr>
              <a:t>probit</a:t>
            </a:r>
            <a:r>
              <a:rPr lang="en-US" sz="2200" dirty="0">
                <a:solidFill>
                  <a:srgbClr val="C00000"/>
                </a:solidFill>
              </a:rPr>
              <a:t> are non-linear models belonging to the GLM family.</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40160" y="3281706"/>
            <a:ext cx="3228975" cy="771525"/>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54106" y="4246095"/>
            <a:ext cx="2609850" cy="314325"/>
          </a:xfrm>
          <a:prstGeom prst="rect">
            <a:avLst/>
          </a:prstGeom>
        </p:spPr>
      </p:pic>
    </p:spTree>
    <p:custDataLst>
      <p:tags r:id="rId2"/>
    </p:custDataLst>
    <p:extLst>
      <p:ext uri="{BB962C8B-B14F-4D97-AF65-F5344CB8AC3E}">
        <p14:creationId xmlns:p14="http://schemas.microsoft.com/office/powerpoint/2010/main" val="31428371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Probit</a:t>
            </a:r>
            <a:r>
              <a:rPr lang="en-US" dirty="0"/>
              <a:t> Estimation</a:t>
            </a:r>
          </a:p>
        </p:txBody>
      </p:sp>
      <p:sp>
        <p:nvSpPr>
          <p:cNvPr id="3" name="Content Placeholder 2"/>
          <p:cNvSpPr>
            <a:spLocks noGrp="1"/>
          </p:cNvSpPr>
          <p:nvPr>
            <p:ph idx="1"/>
          </p:nvPr>
        </p:nvSpPr>
        <p:spPr>
          <a:xfrm>
            <a:off x="838199" y="1379620"/>
            <a:ext cx="7259163" cy="5157449"/>
          </a:xfrm>
        </p:spPr>
        <p:txBody>
          <a:bodyPr>
            <a:normAutofit/>
          </a:bodyPr>
          <a:lstStyle/>
          <a:p>
            <a:r>
              <a:rPr lang="en-US" dirty="0" err="1"/>
              <a:t>Probit</a:t>
            </a:r>
            <a:r>
              <a:rPr lang="en-US" dirty="0"/>
              <a:t> models:</a:t>
            </a:r>
          </a:p>
          <a:p>
            <a:endParaRPr lang="en-US" sz="3600" dirty="0"/>
          </a:p>
          <a:p>
            <a:pPr lvl="1"/>
            <a:r>
              <a:rPr lang="en-US" dirty="0"/>
              <a:t>Estimated curve is an S-shaped cumulative normal distribution.</a:t>
            </a:r>
          </a:p>
          <a:p>
            <a:pPr lvl="1"/>
            <a:r>
              <a:rPr lang="en-US" dirty="0"/>
              <a:t>The value of </a:t>
            </a:r>
            <a:r>
              <a:rPr lang="en-US" altLang="en-US" i="1" dirty="0">
                <a:latin typeface="Times New Roman" panose="02020603050405020304" pitchFamily="18" charset="0"/>
                <a:ea typeface="Arial Narrow" charset="0"/>
                <a:cs typeface="Times New Roman" panose="02020603050405020304" pitchFamily="18" charset="0"/>
              </a:rPr>
              <a:t>X</a:t>
            </a:r>
            <a:r>
              <a:rPr lang="el-GR" altLang="en-US" i="1" dirty="0">
                <a:latin typeface="Times New Roman" panose="02020603050405020304" pitchFamily="18" charset="0"/>
                <a:ea typeface="Arial Narrow" charset="0"/>
                <a:cs typeface="Times New Roman" panose="02020603050405020304" pitchFamily="18" charset="0"/>
              </a:rPr>
              <a:t>β </a:t>
            </a:r>
            <a:r>
              <a:rPr lang="en-US" dirty="0"/>
              <a:t>is taken to be the z-value of a normal distribution of </a:t>
            </a:r>
            <a:r>
              <a:rPr lang="en-US" i="1" dirty="0">
                <a:latin typeface="Times New Roman" panose="02020603050405020304" pitchFamily="18" charset="0"/>
                <a:cs typeface="Times New Roman" panose="02020603050405020304" pitchFamily="18" charset="0"/>
              </a:rPr>
              <a:t>Y.</a:t>
            </a:r>
          </a:p>
          <a:p>
            <a:pPr lvl="1"/>
            <a:r>
              <a:rPr lang="en-US" dirty="0"/>
              <a:t>High </a:t>
            </a:r>
            <a:r>
              <a:rPr lang="en-US" i="1" dirty="0">
                <a:latin typeface="Times New Roman" panose="02020603050405020304" pitchFamily="18" charset="0"/>
                <a:cs typeface="Times New Roman" panose="02020603050405020304" pitchFamily="18" charset="0"/>
              </a:rPr>
              <a:t>X</a:t>
            </a:r>
            <a:r>
              <a:rPr lang="el-GR" i="1" dirty="0">
                <a:latin typeface="Times New Roman" panose="02020603050405020304" pitchFamily="18" charset="0"/>
                <a:cs typeface="Times New Roman" panose="02020603050405020304" pitchFamily="18" charset="0"/>
              </a:rPr>
              <a:t>β</a:t>
            </a:r>
            <a:r>
              <a:rPr lang="el-GR" dirty="0"/>
              <a:t> </a:t>
            </a:r>
            <a:r>
              <a:rPr lang="en-US" dirty="0"/>
              <a:t>means that the event is more likely to happen.</a:t>
            </a:r>
          </a:p>
          <a:p>
            <a:pPr lvl="1"/>
            <a:r>
              <a:rPr lang="en-US" dirty="0"/>
              <a:t>Unit change in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t>leads to a </a:t>
            </a:r>
            <a:r>
              <a:rPr lang="en-US" i="1" dirty="0">
                <a:latin typeface="Times New Roman" panose="02020603050405020304" pitchFamily="18" charset="0"/>
                <a:cs typeface="Times New Roman" panose="02020603050405020304" pitchFamily="18" charset="0"/>
              </a:rPr>
              <a:t>β</a:t>
            </a:r>
            <a:r>
              <a:rPr lang="en-US" i="1" baseline="-25000"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t>change in the z-score of </a:t>
            </a:r>
            <a:r>
              <a:rPr lang="en-US" i="1" dirty="0">
                <a:latin typeface="Times New Roman" panose="02020603050405020304" pitchFamily="18" charset="0"/>
                <a:cs typeface="Times New Roman" panose="02020603050405020304" pitchFamily="18" charset="0"/>
              </a:rPr>
              <a:t>Y</a:t>
            </a:r>
            <a:r>
              <a:rPr lang="en-US" dirty="0"/>
              <a:t>.</a:t>
            </a:r>
          </a:p>
          <a:p>
            <a:r>
              <a:rPr lang="en-US" dirty="0"/>
              <a:t>Marginal effects in </a:t>
            </a:r>
            <a:r>
              <a:rPr lang="en-US" dirty="0" err="1"/>
              <a:t>Probit</a:t>
            </a:r>
            <a:r>
              <a:rPr lang="en-US" dirty="0"/>
              <a:t>:</a:t>
            </a:r>
          </a:p>
          <a:p>
            <a:pPr lvl="1"/>
            <a:r>
              <a:rPr lang="en-US" dirty="0"/>
              <a:t>In linear regression, one unit increase in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t>increases </a:t>
            </a:r>
            <a:r>
              <a:rPr lang="en-US" i="1" dirty="0">
                <a:latin typeface="Times New Roman" panose="02020603050405020304" pitchFamily="18" charset="0"/>
                <a:cs typeface="Times New Roman" panose="02020603050405020304" pitchFamily="18" charset="0"/>
              </a:rPr>
              <a:t>Y</a:t>
            </a:r>
            <a:r>
              <a:rPr lang="en-US" dirty="0"/>
              <a:t> by </a:t>
            </a:r>
            <a:r>
              <a:rPr lang="en-US" i="1" dirty="0"/>
              <a:t>β</a:t>
            </a:r>
            <a:r>
              <a:rPr lang="en-US" i="1" baseline="-25000" dirty="0" err="1">
                <a:latin typeface="Times New Roman" panose="02020603050405020304" pitchFamily="18" charset="0"/>
                <a:cs typeface="Times New Roman" panose="02020603050405020304" pitchFamily="18" charset="0"/>
              </a:rPr>
              <a:t>i</a:t>
            </a:r>
            <a:endParaRPr lang="en-US" i="1" baseline="-25000" dirty="0">
              <a:latin typeface="Times New Roman" panose="02020603050405020304" pitchFamily="18" charset="0"/>
              <a:cs typeface="Times New Roman" panose="02020603050405020304" pitchFamily="18" charset="0"/>
            </a:endParaRPr>
          </a:p>
          <a:p>
            <a:pPr lvl="1"/>
            <a:r>
              <a:rPr lang="en-US" dirty="0"/>
              <a:t>In </a:t>
            </a:r>
            <a:r>
              <a:rPr lang="en-US" dirty="0" err="1"/>
              <a:t>probit</a:t>
            </a:r>
            <a:r>
              <a:rPr lang="en-US" dirty="0"/>
              <a:t>, </a:t>
            </a:r>
            <a:r>
              <a:rPr lang="en-US" i="1" dirty="0"/>
              <a:t>β</a:t>
            </a:r>
            <a:r>
              <a:rPr lang="en-US" i="1" baseline="-25000" dirty="0" err="1">
                <a:latin typeface="Times New Roman" panose="02020603050405020304" pitchFamily="18" charset="0"/>
                <a:cs typeface="Times New Roman" panose="02020603050405020304" pitchFamily="18" charset="0"/>
              </a:rPr>
              <a:t>i</a:t>
            </a:r>
            <a:r>
              <a:rPr lang="en-US" i="1" dirty="0"/>
              <a:t> </a:t>
            </a:r>
            <a:r>
              <a:rPr lang="en-US" dirty="0"/>
              <a:t>means that 1% increase in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t>increases the z-score of </a:t>
            </a:r>
            <a:r>
              <a:rPr lang="en-US" i="1" dirty="0">
                <a:latin typeface="Times New Roman" panose="02020603050405020304" pitchFamily="18" charset="0"/>
                <a:cs typeface="Times New Roman" panose="02020603050405020304" pitchFamily="18" charset="0"/>
              </a:rPr>
              <a:t>P(Y=1) </a:t>
            </a:r>
            <a:r>
              <a:rPr lang="en-US" dirty="0"/>
              <a:t>by </a:t>
            </a:r>
            <a:r>
              <a:rPr lang="en-US" i="1" dirty="0"/>
              <a:t>β</a:t>
            </a:r>
            <a:r>
              <a:rPr lang="en-US" i="1" baseline="-25000" dirty="0" err="1">
                <a:latin typeface="Times New Roman" panose="02020603050405020304" pitchFamily="18" charset="0"/>
                <a:cs typeface="Times New Roman" panose="02020603050405020304" pitchFamily="18" charset="0"/>
              </a:rPr>
              <a:t>i</a:t>
            </a:r>
            <a:endParaRPr lang="en-US" i="1" dirty="0"/>
          </a:p>
          <a:p>
            <a:pPr lvl="1"/>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t>does </a:t>
            </a:r>
            <a:r>
              <a:rPr lang="en-US" u="sng" dirty="0">
                <a:solidFill>
                  <a:srgbClr val="C00000"/>
                </a:solidFill>
              </a:rPr>
              <a:t>not</a:t>
            </a:r>
            <a:r>
              <a:rPr lang="en-US" dirty="0"/>
              <a:t> have a constant effect on </a:t>
            </a:r>
            <a:r>
              <a:rPr lang="en-US" i="1" dirty="0">
                <a:latin typeface="Times New Roman" panose="02020603050405020304" pitchFamily="18" charset="0"/>
                <a:cs typeface="Times New Roman" panose="02020603050405020304" pitchFamily="18" charset="0"/>
              </a:rPr>
              <a:t>Y</a:t>
            </a:r>
            <a:r>
              <a:rPr lang="en-US" i="1"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521" y="1154771"/>
            <a:ext cx="3255832" cy="24176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205" y="1715589"/>
            <a:ext cx="2671215" cy="6382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158" y="1902230"/>
            <a:ext cx="2200060" cy="26497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8427" y="3946457"/>
            <a:ext cx="3166926" cy="2214778"/>
          </a:xfrm>
          <a:prstGeom prst="rect">
            <a:avLst/>
          </a:prstGeom>
        </p:spPr>
      </p:pic>
      <p:cxnSp>
        <p:nvCxnSpPr>
          <p:cNvPr id="10" name="Straight Arrow Connector 9"/>
          <p:cNvCxnSpPr/>
          <p:nvPr/>
        </p:nvCxnSpPr>
        <p:spPr>
          <a:xfrm>
            <a:off x="8558347" y="4993886"/>
            <a:ext cx="1530033" cy="3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103370" y="5016566"/>
            <a:ext cx="0" cy="100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97913" y="4678012"/>
            <a:ext cx="1357862" cy="338554"/>
          </a:xfrm>
          <a:prstGeom prst="rect">
            <a:avLst/>
          </a:prstGeom>
          <a:noFill/>
        </p:spPr>
        <p:txBody>
          <a:bodyPr wrap="square" rtlCol="0">
            <a:spAutoFit/>
          </a:bodyPr>
          <a:lstStyle/>
          <a:p>
            <a:pPr algn="ctr"/>
            <a:r>
              <a:rPr lang="en-US" altLang="en-US" sz="1600" i="1" dirty="0">
                <a:latin typeface="Times New Roman" panose="02020603050405020304" pitchFamily="18" charset="0"/>
                <a:ea typeface="Arial Narrow" charset="0"/>
                <a:cs typeface="Times New Roman" panose="02020603050405020304" pitchFamily="18" charset="0"/>
              </a:rPr>
              <a:t>P[</a:t>
            </a:r>
            <a:r>
              <a:rPr lang="cy-GB" altLang="en-US" sz="1600" i="1" dirty="0">
                <a:latin typeface="Times New Roman" panose="02020603050405020304" pitchFamily="18" charset="0"/>
                <a:ea typeface="Arial Narrow" charset="0"/>
                <a:cs typeface="Times New Roman" panose="02020603050405020304" pitchFamily="18" charset="0"/>
              </a:rPr>
              <a:t>ŷ </a:t>
            </a:r>
            <a:r>
              <a:rPr lang="en-US" altLang="en-US" sz="1600" i="1" dirty="0">
                <a:latin typeface="Times New Roman" panose="02020603050405020304" pitchFamily="18" charset="0"/>
                <a:ea typeface="Arial Narrow" charset="0"/>
                <a:cs typeface="Times New Roman" panose="02020603050405020304" pitchFamily="18" charset="0"/>
              </a:rPr>
              <a:t>=1] = 0.5</a:t>
            </a:r>
          </a:p>
        </p:txBody>
      </p:sp>
      <p:sp>
        <p:nvSpPr>
          <p:cNvPr id="16" name="TextBox 15"/>
          <p:cNvSpPr txBox="1"/>
          <p:nvPr/>
        </p:nvSpPr>
        <p:spPr>
          <a:xfrm>
            <a:off x="10021890" y="5347430"/>
            <a:ext cx="1331304" cy="584775"/>
          </a:xfrm>
          <a:prstGeom prst="rect">
            <a:avLst/>
          </a:prstGeom>
          <a:noFill/>
        </p:spPr>
        <p:txBody>
          <a:bodyPr wrap="square" rtlCol="0">
            <a:spAutoFit/>
          </a:bodyPr>
          <a:lstStyle/>
          <a:p>
            <a:pPr algn="ctr"/>
            <a:r>
              <a:rPr lang="en-US" altLang="en-US" sz="1600" dirty="0">
                <a:latin typeface="Arial Narrow" charset="0"/>
                <a:ea typeface="Arial Narrow" charset="0"/>
                <a:cs typeface="Arial Narrow" charset="0"/>
              </a:rPr>
              <a:t>Point of equal opportunity</a:t>
            </a:r>
          </a:p>
        </p:txBody>
      </p:sp>
      <p:sp>
        <p:nvSpPr>
          <p:cNvPr id="9" name="Rectangle 8"/>
          <p:cNvSpPr/>
          <p:nvPr/>
        </p:nvSpPr>
        <p:spPr>
          <a:xfrm>
            <a:off x="9458793" y="3328491"/>
            <a:ext cx="518643" cy="404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Effects on </a:t>
            </a:r>
            <a:r>
              <a:rPr lang="en-US" dirty="0" err="1"/>
              <a:t>Probit</a:t>
            </a:r>
            <a:r>
              <a:rPr lang="en-US" dirty="0"/>
              <a:t> </a:t>
            </a:r>
          </a:p>
        </p:txBody>
      </p:sp>
      <p:sp>
        <p:nvSpPr>
          <p:cNvPr id="8" name="Rectangle 7"/>
          <p:cNvSpPr/>
          <p:nvPr/>
        </p:nvSpPr>
        <p:spPr>
          <a:xfrm>
            <a:off x="838199" y="1394841"/>
            <a:ext cx="10389433" cy="5539978"/>
          </a:xfrm>
          <a:prstGeom prst="rect">
            <a:avLst/>
          </a:prstGeom>
        </p:spPr>
        <p:txBody>
          <a:bodyPr wrap="square">
            <a:spAutoFit/>
          </a:bodyPr>
          <a:lstStyle/>
          <a:p>
            <a:r>
              <a:rPr lang="en-US" sz="1400" b="1" dirty="0" err="1">
                <a:solidFill>
                  <a:schemeClr val="accent5"/>
                </a:solidFill>
                <a:latin typeface="Courier"/>
              </a:rPr>
              <a:t>probit</a:t>
            </a:r>
            <a:r>
              <a:rPr lang="en-US" sz="1400" b="1" dirty="0">
                <a:solidFill>
                  <a:schemeClr val="accent5"/>
                </a:solidFill>
                <a:latin typeface="Courier"/>
              </a:rPr>
              <a:t> &lt;- </a:t>
            </a:r>
            <a:r>
              <a:rPr lang="en-US" sz="1400" b="1" dirty="0" err="1">
                <a:solidFill>
                  <a:srgbClr val="FF0000"/>
                </a:solidFill>
                <a:latin typeface="Courier"/>
              </a:rPr>
              <a:t>glm</a:t>
            </a:r>
            <a:r>
              <a:rPr lang="en-US" sz="1400" b="1" dirty="0">
                <a:solidFill>
                  <a:schemeClr val="accent5"/>
                </a:solidFill>
                <a:latin typeface="Courier"/>
              </a:rPr>
              <a:t>(</a:t>
            </a:r>
            <a:r>
              <a:rPr lang="en-US" sz="1400" b="1" dirty="0" err="1">
                <a:solidFill>
                  <a:schemeClr val="accent5"/>
                </a:solidFill>
                <a:latin typeface="Courier"/>
              </a:rPr>
              <a:t>TenYearCHD</a:t>
            </a:r>
            <a:r>
              <a:rPr lang="en-US" sz="1400" b="1" dirty="0">
                <a:solidFill>
                  <a:schemeClr val="accent5"/>
                </a:solidFill>
                <a:latin typeface="Courier"/>
              </a:rPr>
              <a:t> ~ age + male + </a:t>
            </a:r>
            <a:r>
              <a:rPr lang="en-US" sz="1400" b="1" dirty="0" err="1">
                <a:solidFill>
                  <a:schemeClr val="accent5"/>
                </a:solidFill>
                <a:latin typeface="Courier"/>
              </a:rPr>
              <a:t>cigsPerDay</a:t>
            </a:r>
            <a:r>
              <a:rPr lang="en-US" sz="1400" b="1" dirty="0">
                <a:solidFill>
                  <a:schemeClr val="accent5"/>
                </a:solidFill>
                <a:latin typeface="Courier"/>
              </a:rPr>
              <a:t> + </a:t>
            </a:r>
            <a:r>
              <a:rPr lang="en-US" sz="1400" b="1" dirty="0" err="1">
                <a:solidFill>
                  <a:schemeClr val="accent5"/>
                </a:solidFill>
                <a:latin typeface="Courier"/>
              </a:rPr>
              <a:t>BPMeds</a:t>
            </a:r>
            <a:r>
              <a:rPr lang="en-US" sz="1400" b="1" dirty="0">
                <a:solidFill>
                  <a:schemeClr val="accent5"/>
                </a:solidFill>
                <a:latin typeface="Courier"/>
              </a:rPr>
              <a:t> + </a:t>
            </a:r>
            <a:r>
              <a:rPr lang="en-US" sz="1400" b="1" dirty="0" err="1">
                <a:solidFill>
                  <a:schemeClr val="accent5"/>
                </a:solidFill>
                <a:latin typeface="Courier"/>
              </a:rPr>
              <a:t>prevalentStroke</a:t>
            </a:r>
            <a:r>
              <a:rPr lang="en-US" sz="1400" b="1" dirty="0">
                <a:solidFill>
                  <a:schemeClr val="accent5"/>
                </a:solidFill>
                <a:latin typeface="Courier"/>
              </a:rPr>
              <a:t> + </a:t>
            </a:r>
            <a:r>
              <a:rPr lang="en-US" sz="1400" b="1" dirty="0" err="1">
                <a:solidFill>
                  <a:schemeClr val="accent5"/>
                </a:solidFill>
                <a:latin typeface="Courier"/>
              </a:rPr>
              <a:t>prevalentHyp</a:t>
            </a:r>
            <a:r>
              <a:rPr lang="en-US" sz="1400" b="1" dirty="0">
                <a:solidFill>
                  <a:schemeClr val="accent5"/>
                </a:solidFill>
                <a:latin typeface="Courier"/>
              </a:rPr>
              <a:t> + </a:t>
            </a:r>
            <a:r>
              <a:rPr lang="en-US" sz="1400" b="1" dirty="0" err="1">
                <a:solidFill>
                  <a:schemeClr val="accent5"/>
                </a:solidFill>
                <a:latin typeface="Courier"/>
              </a:rPr>
              <a:t>totChol</a:t>
            </a:r>
            <a:r>
              <a:rPr lang="en-US" sz="1400" b="1" dirty="0">
                <a:solidFill>
                  <a:schemeClr val="accent5"/>
                </a:solidFill>
                <a:latin typeface="Courier"/>
              </a:rPr>
              <a:t> + </a:t>
            </a:r>
            <a:r>
              <a:rPr lang="en-US" sz="1400" b="1" dirty="0" err="1">
                <a:solidFill>
                  <a:schemeClr val="accent5"/>
                </a:solidFill>
                <a:latin typeface="Courier"/>
              </a:rPr>
              <a:t>sysBP</a:t>
            </a:r>
            <a:r>
              <a:rPr lang="en-US" sz="1400" b="1" dirty="0">
                <a:solidFill>
                  <a:schemeClr val="accent5"/>
                </a:solidFill>
                <a:latin typeface="Courier"/>
              </a:rPr>
              <a:t> + </a:t>
            </a:r>
            <a:r>
              <a:rPr lang="en-US" sz="1400" b="1" dirty="0" err="1">
                <a:solidFill>
                  <a:schemeClr val="accent5"/>
                </a:solidFill>
                <a:latin typeface="Courier"/>
              </a:rPr>
              <a:t>diaBP</a:t>
            </a:r>
            <a:r>
              <a:rPr lang="en-US" sz="1400" b="1" dirty="0">
                <a:solidFill>
                  <a:schemeClr val="accent5"/>
                </a:solidFill>
                <a:latin typeface="Courier"/>
              </a:rPr>
              <a:t> + BMI + </a:t>
            </a:r>
            <a:r>
              <a:rPr lang="en-US" sz="1400" b="1" dirty="0" err="1">
                <a:solidFill>
                  <a:schemeClr val="accent5"/>
                </a:solidFill>
                <a:latin typeface="Courier"/>
              </a:rPr>
              <a:t>heartRate</a:t>
            </a:r>
            <a:r>
              <a:rPr lang="en-US" sz="1400" b="1" dirty="0">
                <a:solidFill>
                  <a:schemeClr val="accent5"/>
                </a:solidFill>
                <a:latin typeface="Courier"/>
              </a:rPr>
              <a:t> + glucose, </a:t>
            </a:r>
            <a:r>
              <a:rPr lang="en-US" sz="1400" b="1" dirty="0">
                <a:solidFill>
                  <a:srgbClr val="FF0000"/>
                </a:solidFill>
                <a:latin typeface="Courier"/>
              </a:rPr>
              <a:t>family=binomial (link="</a:t>
            </a:r>
            <a:r>
              <a:rPr lang="en-US" sz="1400" b="1" dirty="0" err="1">
                <a:solidFill>
                  <a:srgbClr val="FF0000"/>
                </a:solidFill>
                <a:latin typeface="Courier"/>
              </a:rPr>
              <a:t>probit</a:t>
            </a:r>
            <a:r>
              <a:rPr lang="en-US" sz="1400" b="1" dirty="0">
                <a:solidFill>
                  <a:srgbClr val="FF0000"/>
                </a:solidFill>
                <a:latin typeface="Courier"/>
              </a:rPr>
              <a:t>")</a:t>
            </a:r>
            <a:r>
              <a:rPr lang="en-US" sz="1400" b="1" dirty="0">
                <a:solidFill>
                  <a:schemeClr val="accent5"/>
                </a:solidFill>
                <a:latin typeface="Courier"/>
              </a:rPr>
              <a:t>, data=</a:t>
            </a:r>
            <a:r>
              <a:rPr lang="en-US" sz="1400" b="1" dirty="0" err="1">
                <a:solidFill>
                  <a:schemeClr val="accent5"/>
                </a:solidFill>
                <a:latin typeface="Courier"/>
              </a:rPr>
              <a:t>df</a:t>
            </a:r>
            <a:r>
              <a:rPr lang="en-US" sz="1400" b="1" dirty="0">
                <a:solidFill>
                  <a:schemeClr val="accent5"/>
                </a:solidFill>
                <a:latin typeface="Courier"/>
              </a:rPr>
              <a:t>)</a:t>
            </a:r>
          </a:p>
          <a:p>
            <a:endParaRPr lang="en-US" sz="1100" dirty="0">
              <a:latin typeface="Courier"/>
            </a:endParaRPr>
          </a:p>
          <a:p>
            <a:r>
              <a:rPr lang="en-US" sz="1300" dirty="0">
                <a:latin typeface="Courier"/>
              </a:rPr>
              <a:t>Deviance Residuals: </a:t>
            </a:r>
          </a:p>
          <a:p>
            <a:r>
              <a:rPr lang="en-US" sz="1300" dirty="0">
                <a:latin typeface="Courier"/>
              </a:rPr>
              <a:t>    Min       1Q   Median       3Q      Max  </a:t>
            </a:r>
          </a:p>
          <a:p>
            <a:r>
              <a:rPr lang="en-US" sz="1300" dirty="0">
                <a:latin typeface="Courier"/>
              </a:rPr>
              <a:t>-1.9115  -0.6078  -0.4319  -0.2688   2.9776  </a:t>
            </a:r>
          </a:p>
          <a:p>
            <a:endParaRPr lang="en-US" sz="1000" dirty="0">
              <a:latin typeface="Courier"/>
            </a:endParaRPr>
          </a:p>
          <a:p>
            <a:r>
              <a:rPr lang="en-US" sz="1300" dirty="0">
                <a:latin typeface="Courier"/>
              </a:rPr>
              <a:t>Coefficients:</a:t>
            </a:r>
          </a:p>
          <a:p>
            <a:r>
              <a:rPr lang="en-US" sz="1300" dirty="0">
                <a:latin typeface="Courier"/>
              </a:rPr>
              <a:t>                  Estimate Std. Error z value </a:t>
            </a:r>
            <a:r>
              <a:rPr lang="en-US" sz="1300" dirty="0" err="1">
                <a:latin typeface="Courier"/>
              </a:rPr>
              <a:t>Pr</a:t>
            </a:r>
            <a:r>
              <a:rPr lang="en-US" sz="1300" dirty="0">
                <a:latin typeface="Courier"/>
              </a:rPr>
              <a:t>(&gt;|z|)    </a:t>
            </a:r>
          </a:p>
          <a:p>
            <a:r>
              <a:rPr lang="en-US" sz="1300" dirty="0">
                <a:latin typeface="Courier"/>
              </a:rPr>
              <a:t>(Intercept)     -4.6934054  0.3645536 -12.874  &lt; 2e-16 ***</a:t>
            </a:r>
          </a:p>
          <a:p>
            <a:r>
              <a:rPr lang="en-US" sz="1300" dirty="0">
                <a:latin typeface="Courier"/>
              </a:rPr>
              <a:t>age              0.0351248  0.0036055   9.742  &lt; 2e-16 ***</a:t>
            </a:r>
          </a:p>
          <a:p>
            <a:r>
              <a:rPr lang="en-US" sz="1300" dirty="0">
                <a:latin typeface="Courier"/>
              </a:rPr>
              <a:t>male             0.2867185  0.0593570   4.830 1.36e-06 ***</a:t>
            </a:r>
          </a:p>
          <a:p>
            <a:r>
              <a:rPr lang="en-US" sz="1300" dirty="0" err="1">
                <a:latin typeface="Courier"/>
              </a:rPr>
              <a:t>cigsPerDay</a:t>
            </a:r>
            <a:r>
              <a:rPr lang="en-US" sz="1300" dirty="0">
                <a:latin typeface="Courier"/>
              </a:rPr>
              <a:t>       0.0114925  0.0023613   4.867 1.13e-06 ***</a:t>
            </a:r>
          </a:p>
          <a:p>
            <a:r>
              <a:rPr lang="en-US" sz="1300" dirty="0" err="1">
                <a:latin typeface="Courier"/>
              </a:rPr>
              <a:t>BPMeds</a:t>
            </a:r>
            <a:r>
              <a:rPr lang="en-US" sz="1300" dirty="0">
                <a:latin typeface="Courier"/>
              </a:rPr>
              <a:t>           0.1182710  0.1381931   0.856   0.3921    </a:t>
            </a:r>
          </a:p>
          <a:p>
            <a:r>
              <a:rPr lang="en-US" sz="1300" dirty="0" err="1">
                <a:latin typeface="Courier"/>
              </a:rPr>
              <a:t>prevalentStroke</a:t>
            </a:r>
            <a:r>
              <a:rPr lang="en-US" sz="1300" dirty="0">
                <a:latin typeface="Courier"/>
              </a:rPr>
              <a:t>  0.4148280  0.2941958   1.410   0.1585    </a:t>
            </a:r>
          </a:p>
          <a:p>
            <a:r>
              <a:rPr lang="en-US" sz="1300" dirty="0" err="1">
                <a:latin typeface="Courier"/>
              </a:rPr>
              <a:t>prevalentHyp</a:t>
            </a:r>
            <a:r>
              <a:rPr lang="en-US" sz="1300" dirty="0">
                <a:latin typeface="Courier"/>
              </a:rPr>
              <a:t>     0.1263456  0.0774087   1.632   0.1026    </a:t>
            </a:r>
          </a:p>
          <a:p>
            <a:r>
              <a:rPr lang="en-US" sz="1300" dirty="0" err="1">
                <a:latin typeface="Courier"/>
              </a:rPr>
              <a:t>totChol</a:t>
            </a:r>
            <a:r>
              <a:rPr lang="en-US" sz="1300" dirty="0">
                <a:latin typeface="Courier"/>
              </a:rPr>
              <a:t>          0.0011298  0.0006263   1.804   0.0713 .  </a:t>
            </a:r>
          </a:p>
          <a:p>
            <a:r>
              <a:rPr lang="en-US" sz="1300" dirty="0" err="1">
                <a:latin typeface="Courier"/>
              </a:rPr>
              <a:t>sysBP</a:t>
            </a:r>
            <a:r>
              <a:rPr lang="en-US" sz="1300" dirty="0">
                <a:latin typeface="Courier"/>
              </a:rPr>
              <a:t>            0.0087804  0.0021643   4.057 4.97e-05 ***</a:t>
            </a:r>
          </a:p>
          <a:p>
            <a:r>
              <a:rPr lang="en-US" sz="1300" dirty="0" err="1">
                <a:latin typeface="Courier"/>
              </a:rPr>
              <a:t>diaBP</a:t>
            </a:r>
            <a:r>
              <a:rPr lang="en-US" sz="1300" dirty="0">
                <a:latin typeface="Courier"/>
              </a:rPr>
              <a:t>           -0.0028116  0.0036377  -0.773   0.4396    </a:t>
            </a:r>
          </a:p>
          <a:p>
            <a:r>
              <a:rPr lang="en-US" sz="1300" dirty="0">
                <a:latin typeface="Courier"/>
              </a:rPr>
              <a:t>BMI              0.0042030  0.0070148   0.599   0.5491    </a:t>
            </a:r>
          </a:p>
          <a:p>
            <a:r>
              <a:rPr lang="en-US" sz="1300" dirty="0" err="1">
                <a:latin typeface="Courier"/>
              </a:rPr>
              <a:t>heartRate</a:t>
            </a:r>
            <a:r>
              <a:rPr lang="en-US" sz="1300" dirty="0">
                <a:latin typeface="Courier"/>
              </a:rPr>
              <a:t>       -0.0015299  0.0023233  -0.659   0.5102    </a:t>
            </a:r>
          </a:p>
          <a:p>
            <a:r>
              <a:rPr lang="en-US" sz="1300" dirty="0">
                <a:latin typeface="Courier"/>
              </a:rPr>
              <a:t>glucose          0.0041010  0.0009891   4.146 3.38e-05 ***</a:t>
            </a:r>
          </a:p>
          <a:p>
            <a:r>
              <a:rPr lang="en-US" sz="1300" dirty="0">
                <a:latin typeface="Courier"/>
              </a:rPr>
              <a:t>---</a:t>
            </a:r>
          </a:p>
          <a:p>
            <a:r>
              <a:rPr lang="en-US" sz="1300" dirty="0">
                <a:latin typeface="Courier"/>
              </a:rPr>
              <a:t>(Dispersion parameter for binomial family taken to be 1)</a:t>
            </a:r>
          </a:p>
          <a:p>
            <a:r>
              <a:rPr lang="en-US" sz="1300" dirty="0">
                <a:latin typeface="Courier"/>
              </a:rPr>
              <a:t>    Null deviance: 3121.2  on 3657  degrees of freedom</a:t>
            </a:r>
          </a:p>
          <a:p>
            <a:r>
              <a:rPr lang="en-US" sz="1300" dirty="0">
                <a:latin typeface="Courier"/>
              </a:rPr>
              <a:t>Residual deviance: 2756.9  on 3645  degrees of freedom</a:t>
            </a:r>
          </a:p>
          <a:p>
            <a:r>
              <a:rPr lang="en-US" sz="1300" dirty="0">
                <a:latin typeface="Courier"/>
              </a:rPr>
              <a:t>AIC: 2782.9</a:t>
            </a:r>
          </a:p>
        </p:txBody>
      </p:sp>
      <p:grpSp>
        <p:nvGrpSpPr>
          <p:cNvPr id="74" name="Group 73"/>
          <p:cNvGrpSpPr/>
          <p:nvPr/>
        </p:nvGrpSpPr>
        <p:grpSpPr>
          <a:xfrm>
            <a:off x="8128015" y="1928139"/>
            <a:ext cx="3738227" cy="4132803"/>
            <a:chOff x="8128015" y="1928139"/>
            <a:chExt cx="3738227" cy="4132803"/>
          </a:xfrm>
        </p:grpSpPr>
        <p:grpSp>
          <p:nvGrpSpPr>
            <p:cNvPr id="17" name="Group 16"/>
            <p:cNvGrpSpPr/>
            <p:nvPr/>
          </p:nvGrpSpPr>
          <p:grpSpPr>
            <a:xfrm>
              <a:off x="8128015" y="1928139"/>
              <a:ext cx="3225784" cy="3483309"/>
              <a:chOff x="8732638" y="3888754"/>
              <a:chExt cx="2423042" cy="2780146"/>
            </a:xfrm>
          </p:grpSpPr>
          <p:cxnSp>
            <p:nvCxnSpPr>
              <p:cNvPr id="18" name="Straight Arrow Connector 6"/>
              <p:cNvCxnSpPr>
                <a:cxnSpLocks noChangeShapeType="1"/>
              </p:cNvCxnSpPr>
              <p:nvPr/>
            </p:nvCxnSpPr>
            <p:spPr bwMode="auto">
              <a:xfrm rot="5400000" flipH="1" flipV="1">
                <a:off x="7891728" y="5329227"/>
                <a:ext cx="2357866" cy="1059"/>
              </a:xfrm>
              <a:prstGeom prst="straightConnector1">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9" name="Straight Arrow Connector 8"/>
              <p:cNvCxnSpPr>
                <a:cxnSpLocks noChangeShapeType="1"/>
              </p:cNvCxnSpPr>
              <p:nvPr/>
            </p:nvCxnSpPr>
            <p:spPr bwMode="auto">
              <a:xfrm>
                <a:off x="9071190" y="6506996"/>
                <a:ext cx="2084490" cy="0"/>
              </a:xfrm>
              <a:prstGeom prst="straightConnector1">
                <a:avLst/>
              </a:prstGeom>
              <a:noFill/>
              <a:ln w="12700" cap="sq">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5" name="TextBox 9"/>
              <p:cNvSpPr txBox="1">
                <a:spLocks noChangeArrowheads="1"/>
              </p:cNvSpPr>
              <p:nvPr/>
            </p:nvSpPr>
            <p:spPr bwMode="auto">
              <a:xfrm rot="16200000">
                <a:off x="7731418" y="4889974"/>
                <a:ext cx="23409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dirty="0" err="1">
                    <a:latin typeface="Arial Narrow" charset="0"/>
                    <a:ea typeface="Arial Narrow" charset="0"/>
                    <a:cs typeface="Arial Narrow" charset="0"/>
                  </a:rPr>
                  <a:t>Prob</a:t>
                </a:r>
                <a:r>
                  <a:rPr lang="en-US" altLang="en-US" sz="1600" dirty="0">
                    <a:latin typeface="Arial Narrow" charset="0"/>
                    <a:ea typeface="Arial Narrow" charset="0"/>
                    <a:cs typeface="Arial Narrow" charset="0"/>
                  </a:rPr>
                  <a:t> of CHD in 10 years</a:t>
                </a:r>
              </a:p>
            </p:txBody>
          </p:sp>
          <p:sp>
            <p:nvSpPr>
              <p:cNvPr id="26" name="TextBox 11"/>
              <p:cNvSpPr txBox="1">
                <a:spLocks noChangeArrowheads="1"/>
              </p:cNvSpPr>
              <p:nvPr/>
            </p:nvSpPr>
            <p:spPr bwMode="auto">
              <a:xfrm>
                <a:off x="8817034" y="4313318"/>
                <a:ext cx="193762" cy="39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Arial Narrow" charset="0"/>
                    <a:ea typeface="Arial Narrow" charset="0"/>
                    <a:cs typeface="Arial Narrow" charset="0"/>
                  </a:rPr>
                  <a:t>1</a:t>
                </a:r>
              </a:p>
            </p:txBody>
          </p:sp>
          <p:sp>
            <p:nvSpPr>
              <p:cNvPr id="27" name="TextBox 12"/>
              <p:cNvSpPr txBox="1">
                <a:spLocks noChangeArrowheads="1"/>
              </p:cNvSpPr>
              <p:nvPr/>
            </p:nvSpPr>
            <p:spPr bwMode="auto">
              <a:xfrm>
                <a:off x="8817034" y="6275104"/>
                <a:ext cx="193762" cy="39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latin typeface="Arial Narrow" charset="0"/>
                    <a:ea typeface="Arial Narrow" charset="0"/>
                    <a:cs typeface="Arial Narrow" charset="0"/>
                  </a:rPr>
                  <a:t>0</a:t>
                </a:r>
              </a:p>
            </p:txBody>
          </p:sp>
          <p:cxnSp>
            <p:nvCxnSpPr>
              <p:cNvPr id="28" name="Straight Connector 14"/>
              <p:cNvCxnSpPr>
                <a:cxnSpLocks noChangeShapeType="1"/>
              </p:cNvCxnSpPr>
              <p:nvPr/>
            </p:nvCxnSpPr>
            <p:spPr bwMode="auto">
              <a:xfrm>
                <a:off x="9122022" y="4557060"/>
                <a:ext cx="1918986" cy="13015"/>
              </a:xfrm>
              <a:prstGeom prst="line">
                <a:avLst/>
              </a:prstGeom>
              <a:noFill/>
              <a:ln w="12700" cap="sq">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29" name="Curved Connector 31"/>
              <p:cNvCxnSpPr>
                <a:cxnSpLocks noChangeShapeType="1"/>
              </p:cNvCxnSpPr>
              <p:nvPr/>
            </p:nvCxnSpPr>
            <p:spPr bwMode="auto">
              <a:xfrm flipV="1">
                <a:off x="9071190" y="4570075"/>
                <a:ext cx="1969818" cy="1936921"/>
              </a:xfrm>
              <a:prstGeom prst="curvedConnector3">
                <a:avLst>
                  <a:gd name="adj1" fmla="val 50000"/>
                </a:avLst>
              </a:prstGeom>
              <a:noFill/>
              <a:ln w="34925" cap="sq">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cxnSp>
          <p:nvCxnSpPr>
            <p:cNvPr id="15" name="Straight Connector 14"/>
            <p:cNvCxnSpPr/>
            <p:nvPr/>
          </p:nvCxnSpPr>
          <p:spPr>
            <a:xfrm>
              <a:off x="9039069" y="5208595"/>
              <a:ext cx="299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728616" y="4527030"/>
              <a:ext cx="0" cy="68156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9923489" y="3687580"/>
              <a:ext cx="0" cy="152101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10538085" y="2953481"/>
              <a:ext cx="0" cy="2255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747948" y="2781782"/>
              <a:ext cx="0" cy="2426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069049" y="5066675"/>
              <a:ext cx="0" cy="144042"/>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p:cNvCxnSpPr/>
            <p:nvPr/>
          </p:nvCxnSpPr>
          <p:spPr>
            <a:xfrm>
              <a:off x="9188971" y="5066675"/>
              <a:ext cx="0" cy="144042"/>
            </a:xfrm>
            <a:prstGeom prst="line">
              <a:avLst/>
            </a:prstGeom>
          </p:spPr>
          <p:style>
            <a:lnRef idx="1">
              <a:schemeClr val="accent2"/>
            </a:lnRef>
            <a:fillRef idx="0">
              <a:schemeClr val="accent2"/>
            </a:fillRef>
            <a:effectRef idx="0">
              <a:schemeClr val="accent2"/>
            </a:effectRef>
            <a:fontRef idx="minor">
              <a:schemeClr val="tx1"/>
            </a:fontRef>
          </p:style>
        </p:cxnSp>
        <p:cxnSp>
          <p:nvCxnSpPr>
            <p:cNvPr id="50" name="Straight Connector 49"/>
            <p:cNvCxnSpPr/>
            <p:nvPr/>
          </p:nvCxnSpPr>
          <p:spPr>
            <a:xfrm flipH="1">
              <a:off x="8578730" y="5066675"/>
              <a:ext cx="47532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p:cNvCxnSpPr/>
            <p:nvPr/>
          </p:nvCxnSpPr>
          <p:spPr>
            <a:xfrm flipH="1">
              <a:off x="8578731" y="5022982"/>
              <a:ext cx="64022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Connector 55"/>
            <p:cNvCxnSpPr/>
            <p:nvPr/>
          </p:nvCxnSpPr>
          <p:spPr>
            <a:xfrm flipH="1">
              <a:off x="8578731" y="4527030"/>
              <a:ext cx="1149885"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8578731" y="3733604"/>
              <a:ext cx="1311201"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H="1">
              <a:off x="8577318" y="2953481"/>
              <a:ext cx="1930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8578731" y="2856732"/>
              <a:ext cx="2169217"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220643" y="5537722"/>
              <a:ext cx="1936656" cy="523220"/>
            </a:xfrm>
            <a:prstGeom prst="rect">
              <a:avLst/>
            </a:prstGeom>
            <a:noFill/>
          </p:spPr>
          <p:txBody>
            <a:bodyPr wrap="square" rtlCol="0">
              <a:spAutoFit/>
            </a:bodyPr>
            <a:lstStyle/>
            <a:p>
              <a:pPr algn="ctr"/>
              <a:r>
                <a:rPr lang="en-US" sz="1400" dirty="0">
                  <a:latin typeface="Arial Narrow" panose="020B0606020202030204" pitchFamily="34" charset="0"/>
                </a:rPr>
                <a:t>Unit change in age has </a:t>
              </a:r>
              <a:r>
                <a:rPr lang="en-US" sz="1400" u="sng" dirty="0">
                  <a:solidFill>
                    <a:srgbClr val="C00000"/>
                  </a:solidFill>
                  <a:latin typeface="Arial Narrow" panose="020B0606020202030204" pitchFamily="34" charset="0"/>
                </a:rPr>
                <a:t>large</a:t>
              </a:r>
              <a:r>
                <a:rPr lang="en-US" sz="1400" dirty="0">
                  <a:latin typeface="Arial Narrow" panose="020B0606020202030204" pitchFamily="34" charset="0"/>
                </a:rPr>
                <a:t> effects on P(CHD)</a:t>
              </a:r>
            </a:p>
          </p:txBody>
        </p:sp>
        <p:sp>
          <p:nvSpPr>
            <p:cNvPr id="65" name="TextBox 64"/>
            <p:cNvSpPr txBox="1"/>
            <p:nvPr/>
          </p:nvSpPr>
          <p:spPr>
            <a:xfrm>
              <a:off x="9929586" y="5537722"/>
              <a:ext cx="1936656" cy="523220"/>
            </a:xfrm>
            <a:prstGeom prst="rect">
              <a:avLst/>
            </a:prstGeom>
            <a:noFill/>
          </p:spPr>
          <p:txBody>
            <a:bodyPr wrap="square" rtlCol="0">
              <a:spAutoFit/>
            </a:bodyPr>
            <a:lstStyle/>
            <a:p>
              <a:pPr algn="ctr"/>
              <a:r>
                <a:rPr lang="en-US" sz="1400" dirty="0">
                  <a:latin typeface="Arial Narrow" panose="020B0606020202030204" pitchFamily="34" charset="0"/>
                </a:rPr>
                <a:t>Unit change in age has </a:t>
              </a:r>
              <a:r>
                <a:rPr lang="en-US" sz="1400" u="sng" dirty="0">
                  <a:solidFill>
                    <a:srgbClr val="C00000"/>
                  </a:solidFill>
                  <a:latin typeface="Arial Narrow" panose="020B0606020202030204" pitchFamily="34" charset="0"/>
                </a:rPr>
                <a:t>small </a:t>
              </a:r>
              <a:r>
                <a:rPr lang="en-US" sz="1400" dirty="0">
                  <a:latin typeface="Arial Narrow" panose="020B0606020202030204" pitchFamily="34" charset="0"/>
                </a:rPr>
                <a:t>effects on P(CHD)</a:t>
              </a:r>
            </a:p>
          </p:txBody>
        </p:sp>
        <p:cxnSp>
          <p:nvCxnSpPr>
            <p:cNvPr id="67" name="Straight Arrow Connector 66"/>
            <p:cNvCxnSpPr/>
            <p:nvPr/>
          </p:nvCxnSpPr>
          <p:spPr>
            <a:xfrm flipV="1">
              <a:off x="9308891" y="5210718"/>
              <a:ext cx="581041" cy="345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H="1" flipV="1">
              <a:off x="9184607" y="5283545"/>
              <a:ext cx="1511664" cy="2724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a:stCxn id="65" idx="0"/>
            </p:cNvCxnSpPr>
            <p:nvPr/>
          </p:nvCxnSpPr>
          <p:spPr>
            <a:xfrm flipH="1" flipV="1">
              <a:off x="10696271" y="5283545"/>
              <a:ext cx="201643" cy="254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1270405" y="5023947"/>
              <a:ext cx="571822" cy="307777"/>
            </a:xfrm>
            <a:prstGeom prst="rect">
              <a:avLst/>
            </a:prstGeom>
            <a:noFill/>
          </p:spPr>
          <p:txBody>
            <a:bodyPr wrap="square" rtlCol="0">
              <a:spAutoFit/>
            </a:bodyPr>
            <a:lstStyle/>
            <a:p>
              <a:pPr algn="ctr"/>
              <a:r>
                <a:rPr lang="en-US" sz="1400" dirty="0">
                  <a:latin typeface="Arial Narrow" panose="020B0606020202030204" pitchFamily="34" charset="0"/>
                </a:rPr>
                <a:t>Age</a:t>
              </a:r>
            </a:p>
          </p:txBody>
        </p:sp>
      </p:grpSp>
    </p:spTree>
    <p:extLst>
      <p:ext uri="{BB962C8B-B14F-4D97-AF65-F5344CB8AC3E}">
        <p14:creationId xmlns:p14="http://schemas.microsoft.com/office/powerpoint/2010/main" val="2786746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Odds vs Probabilities</a:t>
            </a:r>
          </a:p>
        </p:txBody>
      </p:sp>
      <p:sp>
        <p:nvSpPr>
          <p:cNvPr id="4" name="Content Placeholder 2"/>
          <p:cNvSpPr>
            <a:spLocks noGrp="1"/>
          </p:cNvSpPr>
          <p:nvPr>
            <p:ph idx="1"/>
          </p:nvPr>
        </p:nvSpPr>
        <p:spPr>
          <a:xfrm>
            <a:off x="838200" y="1379620"/>
            <a:ext cx="6387059" cy="5291003"/>
          </a:xfrm>
        </p:spPr>
        <p:txBody>
          <a:bodyPr>
            <a:normAutofit/>
          </a:bodyPr>
          <a:lstStyle/>
          <a:p>
            <a:r>
              <a:rPr lang="en-US" dirty="0"/>
              <a:t>Odds ratio:</a:t>
            </a:r>
          </a:p>
          <a:p>
            <a:pPr lvl="1"/>
            <a:r>
              <a:rPr lang="en-US" dirty="0"/>
              <a:t>If some event occurs with probability p, then the odds of it happening are O(p) = p/(1-p).</a:t>
            </a:r>
          </a:p>
          <a:p>
            <a:pPr lvl="2"/>
            <a:r>
              <a:rPr lang="pt-BR" dirty="0"/>
              <a:t>p = 0    </a:t>
            </a:r>
            <a:r>
              <a:rPr lang="pt-BR" dirty="0">
                <a:sym typeface="Wingdings" panose="05000000000000000000" pitchFamily="2" charset="2"/>
              </a:rPr>
              <a:t> </a:t>
            </a:r>
            <a:r>
              <a:rPr lang="pt-BR" dirty="0"/>
              <a:t> O(p) = 0</a:t>
            </a:r>
          </a:p>
          <a:p>
            <a:pPr lvl="2"/>
            <a:r>
              <a:rPr lang="pt-BR" dirty="0"/>
              <a:t>p = 0.5 </a:t>
            </a:r>
            <a:r>
              <a:rPr lang="pt-BR" dirty="0">
                <a:sym typeface="Wingdings" panose="05000000000000000000" pitchFamily="2" charset="2"/>
              </a:rPr>
              <a:t></a:t>
            </a:r>
            <a:r>
              <a:rPr lang="pt-BR" dirty="0"/>
              <a:t>  O(p) = 1</a:t>
            </a:r>
          </a:p>
          <a:p>
            <a:pPr lvl="2"/>
            <a:r>
              <a:rPr lang="pt-BR" dirty="0"/>
              <a:t>p = 1    </a:t>
            </a:r>
            <a:r>
              <a:rPr lang="pt-BR" dirty="0">
                <a:sym typeface="Wingdings" panose="05000000000000000000" pitchFamily="2" charset="2"/>
              </a:rPr>
              <a:t> </a:t>
            </a:r>
            <a:r>
              <a:rPr lang="pt-BR" dirty="0"/>
              <a:t> O(p) = ∞</a:t>
            </a:r>
          </a:p>
          <a:p>
            <a:pPr lvl="1"/>
            <a:r>
              <a:rPr lang="pt-BR" dirty="0"/>
              <a:t>Although the odds function is non-negative, the log                                          of the odds function can be begative.</a:t>
            </a:r>
          </a:p>
          <a:p>
            <a:pPr>
              <a:defRPr/>
            </a:pPr>
            <a:r>
              <a:rPr lang="en-US" dirty="0"/>
              <a:t>Question:</a:t>
            </a:r>
          </a:p>
          <a:p>
            <a:pPr lvl="1">
              <a:defRPr/>
            </a:pPr>
            <a:r>
              <a:rPr lang="en-US" altLang="en-US" dirty="0"/>
              <a:t>You plan to celebrate your birthday on a randomly chosen day of the week. What is the probability that this day is a Sunday? What are the odds?</a:t>
            </a:r>
          </a:p>
          <a:p>
            <a:pPr marL="1314450" lvl="2" indent="-514350">
              <a:buFont typeface="+mj-lt"/>
              <a:buAutoNum type="alphaUcPeriod"/>
              <a:defRPr/>
            </a:pPr>
            <a:r>
              <a:rPr lang="en-US" dirty="0"/>
              <a:t>Probability and odds are both 1/7</a:t>
            </a:r>
          </a:p>
          <a:p>
            <a:pPr marL="1314450" lvl="2" indent="-514350">
              <a:buFont typeface="+mj-lt"/>
              <a:buAutoNum type="alphaUcPeriod"/>
              <a:defRPr/>
            </a:pPr>
            <a:r>
              <a:rPr lang="en-US" dirty="0"/>
              <a:t>Probability = 1/7, but Odds=1/6</a:t>
            </a:r>
          </a:p>
          <a:p>
            <a:pPr marL="1314450" lvl="2" indent="-514350">
              <a:buFont typeface="+mj-lt"/>
              <a:buAutoNum type="alphaUcPeriod"/>
              <a:defRPr/>
            </a:pPr>
            <a:r>
              <a:rPr lang="en-US" dirty="0"/>
              <a:t>Probability = 1/6, but Odds = 1/7</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259" y="3392681"/>
            <a:ext cx="4307798" cy="3044248"/>
          </a:xfrm>
          <a:prstGeom prst="rect">
            <a:avLst/>
          </a:prstGeom>
        </p:spPr>
      </p:pic>
      <p:sp>
        <p:nvSpPr>
          <p:cNvPr id="6" name="TextBox 5"/>
          <p:cNvSpPr txBox="1"/>
          <p:nvPr/>
        </p:nvSpPr>
        <p:spPr>
          <a:xfrm>
            <a:off x="9578715" y="4222439"/>
            <a:ext cx="614597" cy="338554"/>
          </a:xfrm>
          <a:prstGeom prst="rect">
            <a:avLst/>
          </a:prstGeom>
          <a:noFill/>
        </p:spPr>
        <p:txBody>
          <a:bodyPr wrap="square" rtlCol="0">
            <a:spAutoFit/>
          </a:bodyPr>
          <a:lstStyle/>
          <a:p>
            <a:pPr algn="ctr"/>
            <a:r>
              <a:rPr lang="en-US" altLang="en-US" sz="1600" dirty="0">
                <a:latin typeface="Arial Narrow" panose="020B0606020202030204" pitchFamily="34" charset="0"/>
                <a:ea typeface="Arial Narrow" charset="0"/>
                <a:cs typeface="Times New Roman" panose="02020603050405020304" pitchFamily="18" charset="0"/>
              </a:rPr>
              <a:t>0.5</a:t>
            </a:r>
          </a:p>
        </p:txBody>
      </p:sp>
      <p:sp>
        <p:nvSpPr>
          <p:cNvPr id="7" name="TextBox 6"/>
          <p:cNvSpPr txBox="1"/>
          <p:nvPr/>
        </p:nvSpPr>
        <p:spPr>
          <a:xfrm>
            <a:off x="9578715" y="6079571"/>
            <a:ext cx="614597" cy="338554"/>
          </a:xfrm>
          <a:prstGeom prst="rect">
            <a:avLst/>
          </a:prstGeom>
          <a:noFill/>
        </p:spPr>
        <p:txBody>
          <a:bodyPr wrap="square" rtlCol="0">
            <a:spAutoFit/>
          </a:bodyPr>
          <a:lstStyle/>
          <a:p>
            <a:pPr algn="ctr"/>
            <a:r>
              <a:rPr lang="en-US" altLang="en-US" sz="1600" dirty="0">
                <a:latin typeface="Arial Narrow" panose="020B0606020202030204" pitchFamily="34" charset="0"/>
                <a:ea typeface="Arial Narrow" charset="0"/>
                <a:cs typeface="Times New Roman" panose="02020603050405020304" pitchFamily="18" charset="0"/>
              </a:rPr>
              <a:t>0</a:t>
            </a:r>
          </a:p>
        </p:txBody>
      </p:sp>
      <p:sp>
        <p:nvSpPr>
          <p:cNvPr id="8" name="TextBox 7"/>
          <p:cNvSpPr txBox="1"/>
          <p:nvPr/>
        </p:nvSpPr>
        <p:spPr>
          <a:xfrm>
            <a:off x="9578715" y="5067187"/>
            <a:ext cx="614597" cy="338554"/>
          </a:xfrm>
          <a:prstGeom prst="rect">
            <a:avLst/>
          </a:prstGeom>
          <a:noFill/>
        </p:spPr>
        <p:txBody>
          <a:bodyPr wrap="square" rtlCol="0">
            <a:spAutoFit/>
          </a:bodyPr>
          <a:lstStyle/>
          <a:p>
            <a:pPr algn="ctr"/>
            <a:r>
              <a:rPr lang="en-US" altLang="en-US" sz="1600" dirty="0">
                <a:latin typeface="Arial Narrow" panose="020B0606020202030204" pitchFamily="34" charset="0"/>
                <a:ea typeface="Arial Narrow" charset="0"/>
                <a:cs typeface="Times New Roman" panose="02020603050405020304" pitchFamily="18" charset="0"/>
              </a:rPr>
              <a:t>1</a:t>
            </a:r>
          </a:p>
        </p:txBody>
      </p:sp>
      <p:sp>
        <p:nvSpPr>
          <p:cNvPr id="9" name="TextBox 8"/>
          <p:cNvSpPr txBox="1"/>
          <p:nvPr/>
        </p:nvSpPr>
        <p:spPr>
          <a:xfrm>
            <a:off x="8884483" y="3364342"/>
            <a:ext cx="2153899" cy="338554"/>
          </a:xfrm>
          <a:prstGeom prst="rect">
            <a:avLst/>
          </a:prstGeom>
          <a:noFill/>
        </p:spPr>
        <p:txBody>
          <a:bodyPr wrap="square" rtlCol="0">
            <a:spAutoFit/>
          </a:bodyPr>
          <a:lstStyle/>
          <a:p>
            <a:pPr algn="ctr"/>
            <a:r>
              <a:rPr lang="en-US" altLang="en-US" sz="1600" dirty="0">
                <a:latin typeface="Arial Narrow" panose="020B0606020202030204" pitchFamily="34" charset="0"/>
                <a:ea typeface="Arial Narrow" charset="0"/>
                <a:cs typeface="Times New Roman" panose="02020603050405020304" pitchFamily="18" charset="0"/>
              </a:rPr>
              <a:t>Discrete binomial value </a:t>
            </a:r>
          </a:p>
        </p:txBody>
      </p:sp>
      <p:sp>
        <p:nvSpPr>
          <p:cNvPr id="19" name="Rectangle 18"/>
          <p:cNvSpPr/>
          <p:nvPr/>
        </p:nvSpPr>
        <p:spPr>
          <a:xfrm>
            <a:off x="7225259" y="1528998"/>
            <a:ext cx="4422099" cy="1477328"/>
          </a:xfrm>
          <a:prstGeom prst="rect">
            <a:avLst/>
          </a:prstGeom>
        </p:spPr>
        <p:txBody>
          <a:bodyPr wrap="square">
            <a:spAutoFit/>
          </a:bodyPr>
          <a:lstStyle/>
          <a:p>
            <a:pPr indent="-114300" algn="ctr"/>
            <a:r>
              <a:rPr lang="en-US" altLang="en-US" i="1" dirty="0">
                <a:latin typeface="Times New Roman" panose="02020603050405020304" pitchFamily="18" charset="0"/>
                <a:ea typeface="Times New Roman" charset="0"/>
                <a:cs typeface="Times New Roman" panose="02020603050405020304" pitchFamily="18" charset="0"/>
              </a:rPr>
              <a:t>ln(         ) = </a:t>
            </a:r>
            <a:r>
              <a:rPr lang="el-GR" altLang="en-US" i="1" dirty="0">
                <a:latin typeface="Times New Roman" panose="02020603050405020304" pitchFamily="18" charset="0"/>
                <a:ea typeface="Times New Roman" charset="0"/>
                <a:cs typeface="Times New Roman" panose="02020603050405020304" pitchFamily="18" charset="0"/>
              </a:rPr>
              <a:t>β</a:t>
            </a:r>
            <a:r>
              <a:rPr lang="en-US" altLang="en-US" i="1" baseline="-25000" dirty="0">
                <a:latin typeface="Times New Roman" panose="02020603050405020304" pitchFamily="18" charset="0"/>
                <a:ea typeface="Times New Roman" charset="0"/>
                <a:cs typeface="Times New Roman" panose="02020603050405020304" pitchFamily="18" charset="0"/>
              </a:rPr>
              <a:t>0</a:t>
            </a:r>
            <a:r>
              <a:rPr lang="en-US" altLang="en-US" i="1" dirty="0">
                <a:latin typeface="Times New Roman" panose="02020603050405020304" pitchFamily="18" charset="0"/>
                <a:ea typeface="Times New Roman" charset="0"/>
                <a:cs typeface="Times New Roman" panose="02020603050405020304" pitchFamily="18" charset="0"/>
              </a:rPr>
              <a:t> + </a:t>
            </a:r>
            <a:r>
              <a:rPr lang="el-GR" altLang="en-US" i="1" dirty="0">
                <a:latin typeface="Times New Roman" panose="02020603050405020304" pitchFamily="18" charset="0"/>
                <a:ea typeface="Times New Roman" charset="0"/>
                <a:cs typeface="Times New Roman" panose="02020603050405020304" pitchFamily="18" charset="0"/>
              </a:rPr>
              <a:t>β</a:t>
            </a:r>
            <a:r>
              <a:rPr lang="en-US" altLang="en-US" i="1" baseline="-25000" dirty="0">
                <a:latin typeface="Times New Roman" panose="02020603050405020304" pitchFamily="18" charset="0"/>
                <a:ea typeface="Times New Roman" charset="0"/>
                <a:cs typeface="Times New Roman" panose="02020603050405020304" pitchFamily="18" charset="0"/>
              </a:rPr>
              <a:t>1</a:t>
            </a:r>
            <a:r>
              <a:rPr lang="en-US" altLang="en-US" i="1" dirty="0">
                <a:latin typeface="Times New Roman" panose="02020603050405020304" pitchFamily="18" charset="0"/>
                <a:ea typeface="Times New Roman" charset="0"/>
                <a:cs typeface="Times New Roman" panose="02020603050405020304" pitchFamily="18" charset="0"/>
              </a:rPr>
              <a:t>X</a:t>
            </a:r>
            <a:r>
              <a:rPr lang="en-US" altLang="en-US" i="1" baseline="-25000" dirty="0">
                <a:latin typeface="Times New Roman" panose="02020603050405020304" pitchFamily="18" charset="0"/>
                <a:ea typeface="Times New Roman" charset="0"/>
                <a:cs typeface="Times New Roman" panose="02020603050405020304" pitchFamily="18" charset="0"/>
              </a:rPr>
              <a:t>1</a:t>
            </a:r>
            <a:r>
              <a:rPr lang="en-US" altLang="en-US" i="1" dirty="0">
                <a:latin typeface="Times New Roman" panose="02020603050405020304" pitchFamily="18" charset="0"/>
                <a:ea typeface="Times New Roman" charset="0"/>
                <a:cs typeface="Times New Roman" panose="02020603050405020304" pitchFamily="18" charset="0"/>
              </a:rPr>
              <a:t> + </a:t>
            </a:r>
            <a:r>
              <a:rPr lang="el-GR" altLang="en-US" i="1" dirty="0">
                <a:latin typeface="Times New Roman" panose="02020603050405020304" pitchFamily="18" charset="0"/>
                <a:ea typeface="Times New Roman" charset="0"/>
                <a:cs typeface="Times New Roman" panose="02020603050405020304" pitchFamily="18" charset="0"/>
              </a:rPr>
              <a:t>β</a:t>
            </a:r>
            <a:r>
              <a:rPr lang="en-US" altLang="en-US" i="1" baseline="-25000" dirty="0">
                <a:latin typeface="Times New Roman" panose="02020603050405020304" pitchFamily="18" charset="0"/>
                <a:ea typeface="Times New Roman" charset="0"/>
                <a:cs typeface="Times New Roman" panose="02020603050405020304" pitchFamily="18" charset="0"/>
              </a:rPr>
              <a:t>2</a:t>
            </a:r>
            <a:r>
              <a:rPr lang="en-US" altLang="en-US" i="1" dirty="0">
                <a:latin typeface="Times New Roman" panose="02020603050405020304" pitchFamily="18" charset="0"/>
                <a:ea typeface="Times New Roman" charset="0"/>
                <a:cs typeface="Times New Roman" panose="02020603050405020304" pitchFamily="18" charset="0"/>
              </a:rPr>
              <a:t>X</a:t>
            </a:r>
            <a:r>
              <a:rPr lang="en-US" altLang="en-US" i="1" baseline="-25000" dirty="0">
                <a:latin typeface="Times New Roman" panose="02020603050405020304" pitchFamily="18" charset="0"/>
                <a:ea typeface="Times New Roman" charset="0"/>
                <a:cs typeface="Times New Roman" panose="02020603050405020304" pitchFamily="18" charset="0"/>
              </a:rPr>
              <a:t>2</a:t>
            </a:r>
            <a:r>
              <a:rPr lang="en-US" altLang="en-US" i="1" dirty="0">
                <a:latin typeface="Times New Roman" panose="02020603050405020304" pitchFamily="18" charset="0"/>
                <a:ea typeface="Times New Roman" charset="0"/>
                <a:cs typeface="Times New Roman" panose="02020603050405020304" pitchFamily="18" charset="0"/>
              </a:rPr>
              <a:t> + </a:t>
            </a:r>
            <a:r>
              <a:rPr lang="el-GR" altLang="en-US" i="1" dirty="0">
                <a:latin typeface="Times New Roman" panose="02020603050405020304" pitchFamily="18" charset="0"/>
                <a:ea typeface="Times New Roman" charset="0"/>
                <a:cs typeface="Times New Roman" panose="02020603050405020304" pitchFamily="18" charset="0"/>
              </a:rPr>
              <a:t>β</a:t>
            </a:r>
            <a:r>
              <a:rPr lang="en-US" altLang="en-US" i="1" baseline="-25000" dirty="0">
                <a:latin typeface="Times New Roman" panose="02020603050405020304" pitchFamily="18" charset="0"/>
                <a:ea typeface="Times New Roman" charset="0"/>
                <a:cs typeface="Times New Roman" panose="02020603050405020304" pitchFamily="18" charset="0"/>
              </a:rPr>
              <a:t>3</a:t>
            </a:r>
            <a:r>
              <a:rPr lang="en-US" altLang="en-US" i="1" dirty="0">
                <a:latin typeface="Times New Roman" panose="02020603050405020304" pitchFamily="18" charset="0"/>
                <a:ea typeface="Times New Roman" charset="0"/>
                <a:cs typeface="Times New Roman" panose="02020603050405020304" pitchFamily="18" charset="0"/>
              </a:rPr>
              <a:t>X</a:t>
            </a:r>
            <a:r>
              <a:rPr lang="en-US" altLang="en-US" i="1" baseline="-25000" dirty="0">
                <a:latin typeface="Times New Roman" panose="02020603050405020304" pitchFamily="18" charset="0"/>
                <a:ea typeface="Times New Roman" charset="0"/>
                <a:cs typeface="Times New Roman" panose="02020603050405020304" pitchFamily="18" charset="0"/>
              </a:rPr>
              <a:t>3</a:t>
            </a:r>
            <a:r>
              <a:rPr lang="en-US" altLang="en-US" i="1" dirty="0">
                <a:latin typeface="Times New Roman" panose="02020603050405020304" pitchFamily="18" charset="0"/>
                <a:ea typeface="Times New Roman" charset="0"/>
                <a:cs typeface="Times New Roman" panose="02020603050405020304" pitchFamily="18" charset="0"/>
              </a:rPr>
              <a:t> + … + </a:t>
            </a:r>
            <a:r>
              <a:rPr lang="el-GR" altLang="en-US" i="1" dirty="0">
                <a:latin typeface="Times New Roman" panose="02020603050405020304" pitchFamily="18" charset="0"/>
                <a:ea typeface="Times New Roman" charset="0"/>
                <a:cs typeface="Times New Roman" panose="02020603050405020304" pitchFamily="18" charset="0"/>
              </a:rPr>
              <a:t>ε</a:t>
            </a:r>
            <a:endParaRPr lang="en-US" altLang="en-US" i="1" dirty="0">
              <a:latin typeface="Times New Roman" panose="02020603050405020304" pitchFamily="18" charset="0"/>
              <a:ea typeface="Times New Roman" charset="0"/>
              <a:cs typeface="Times New Roman" panose="02020603050405020304" pitchFamily="18" charset="0"/>
            </a:endParaRPr>
          </a:p>
          <a:p>
            <a:pPr indent="-114300" algn="ctr"/>
            <a:endParaRPr lang="en-US" altLang="en-US" i="1" dirty="0">
              <a:latin typeface="Times New Roman" panose="02020603050405020304" pitchFamily="18" charset="0"/>
              <a:ea typeface="Times New Roman" charset="0"/>
              <a:cs typeface="Times New Roman" panose="02020603050405020304" pitchFamily="18" charset="0"/>
            </a:endParaRPr>
          </a:p>
          <a:p>
            <a:pPr indent="-114300" algn="ctr"/>
            <a:r>
              <a:rPr lang="en-US" altLang="en-US" i="1" dirty="0">
                <a:latin typeface="Times New Roman" panose="02020603050405020304" pitchFamily="18" charset="0"/>
                <a:ea typeface="Times New Roman" charset="0"/>
                <a:cs typeface="Times New Roman" panose="02020603050405020304" pitchFamily="18" charset="0"/>
              </a:rPr>
              <a:t>ln(         ) = ln(w) </a:t>
            </a:r>
            <a:r>
              <a:rPr lang="en-US" altLang="en-US" dirty="0">
                <a:latin typeface="Arial Narrow" panose="020B0606020202030204" pitchFamily="34" charset="0"/>
                <a:ea typeface="Times New Roman" charset="0"/>
                <a:cs typeface="Times New Roman" panose="02020603050405020304" pitchFamily="18" charset="0"/>
              </a:rPr>
              <a:t>is the logit function</a:t>
            </a:r>
          </a:p>
          <a:p>
            <a:pPr indent="-114300" algn="ctr"/>
            <a:endParaRPr lang="en-US" altLang="en-US" i="1" u="sng" dirty="0">
              <a:latin typeface="Times New Roman" panose="02020603050405020304" pitchFamily="18" charset="0"/>
              <a:ea typeface="Times New Roman" charset="0"/>
              <a:cs typeface="Times New Roman" panose="02020603050405020304" pitchFamily="18" charset="0"/>
            </a:endParaRPr>
          </a:p>
          <a:p>
            <a:pPr indent="-114300" algn="ctr"/>
            <a:r>
              <a:rPr lang="en-US" altLang="en-US" i="1" dirty="0">
                <a:latin typeface="Times New Roman" panose="02020603050405020304" pitchFamily="18" charset="0"/>
                <a:ea typeface="Times New Roman" charset="0"/>
                <a:cs typeface="Times New Roman" panose="02020603050405020304" pitchFamily="18" charset="0"/>
              </a:rPr>
              <a:t>P = P(Y=1)</a:t>
            </a:r>
            <a:endParaRPr lang="en-US" altLang="en-US" dirty="0">
              <a:latin typeface="Arial Narrow" panose="020B0606020202030204" pitchFamily="34" charset="0"/>
              <a:ea typeface="Times New Roman" charset="0"/>
              <a:cs typeface="Times New Roman" panose="02020603050405020304" pitchFamily="18" charset="0"/>
            </a:endParaRPr>
          </a:p>
        </p:txBody>
      </p:sp>
      <p:grpSp>
        <p:nvGrpSpPr>
          <p:cNvPr id="20" name="Group 19"/>
          <p:cNvGrpSpPr/>
          <p:nvPr/>
        </p:nvGrpSpPr>
        <p:grpSpPr>
          <a:xfrm>
            <a:off x="7987189" y="1928994"/>
            <a:ext cx="723124" cy="729417"/>
            <a:chOff x="9533115" y="5816194"/>
            <a:chExt cx="723124" cy="729417"/>
          </a:xfrm>
        </p:grpSpPr>
        <p:sp>
          <p:nvSpPr>
            <p:cNvPr id="21" name="TextBox 20"/>
            <p:cNvSpPr txBox="1"/>
            <p:nvPr/>
          </p:nvSpPr>
          <p:spPr>
            <a:xfrm>
              <a:off x="9533115" y="6176279"/>
              <a:ext cx="633507" cy="369332"/>
            </a:xfrm>
            <a:prstGeom prst="rect">
              <a:avLst/>
            </a:prstGeom>
            <a:noFill/>
          </p:spPr>
          <p:txBody>
            <a:bodyPr wrap="none" rtlCol="0">
              <a:spAutoFit/>
            </a:bodyPr>
            <a:lstStyle/>
            <a:p>
              <a:pPr>
                <a:spcBef>
                  <a:spcPts val="400"/>
                </a:spcBef>
                <a:defRPr/>
              </a:pPr>
              <a:r>
                <a:rPr lang="en-US" i="1" dirty="0">
                  <a:latin typeface="Times New Roman" panose="02020603050405020304" pitchFamily="18" charset="0"/>
                  <a:cs typeface="Times New Roman" panose="02020603050405020304" pitchFamily="18" charset="0"/>
                </a:rPr>
                <a:t>1 - P</a:t>
              </a:r>
            </a:p>
          </p:txBody>
        </p:sp>
        <p:sp>
          <p:nvSpPr>
            <p:cNvPr id="22" name="TextBox 21"/>
            <p:cNvSpPr txBox="1"/>
            <p:nvPr/>
          </p:nvSpPr>
          <p:spPr>
            <a:xfrm flipH="1">
              <a:off x="9730400" y="5816194"/>
              <a:ext cx="525839" cy="369332"/>
            </a:xfrm>
            <a:prstGeom prst="rect">
              <a:avLst/>
            </a:prstGeom>
            <a:noFill/>
          </p:spPr>
          <p:txBody>
            <a:bodyPr wrap="square" rtlCol="0">
              <a:spAutoFit/>
            </a:bodyPr>
            <a:lstStyle/>
            <a:p>
              <a:pPr>
                <a:spcBef>
                  <a:spcPts val="400"/>
                </a:spcBef>
                <a:defRPr/>
              </a:pPr>
              <a:r>
                <a:rPr lang="en-US" i="1" dirty="0">
                  <a:latin typeface="Times New Roman" panose="02020603050405020304" pitchFamily="18" charset="0"/>
                  <a:cs typeface="Times New Roman" panose="02020603050405020304" pitchFamily="18" charset="0"/>
                </a:rPr>
                <a:t>P </a:t>
              </a:r>
            </a:p>
          </p:txBody>
        </p:sp>
        <p:cxnSp>
          <p:nvCxnSpPr>
            <p:cNvPr id="23" name="Straight Connector 22"/>
            <p:cNvCxnSpPr/>
            <p:nvPr/>
          </p:nvCxnSpPr>
          <p:spPr>
            <a:xfrm>
              <a:off x="9654200" y="6165969"/>
              <a:ext cx="436222" cy="0"/>
            </a:xfrm>
            <a:prstGeom prst="line">
              <a:avLst/>
            </a:prstGeom>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7525969" y="1396619"/>
            <a:ext cx="723124" cy="729417"/>
            <a:chOff x="9533115" y="5816194"/>
            <a:chExt cx="723124" cy="729417"/>
          </a:xfrm>
        </p:grpSpPr>
        <p:sp>
          <p:nvSpPr>
            <p:cNvPr id="25" name="TextBox 24"/>
            <p:cNvSpPr txBox="1"/>
            <p:nvPr/>
          </p:nvSpPr>
          <p:spPr>
            <a:xfrm>
              <a:off x="9533115" y="6176279"/>
              <a:ext cx="633507" cy="369332"/>
            </a:xfrm>
            <a:prstGeom prst="rect">
              <a:avLst/>
            </a:prstGeom>
            <a:noFill/>
          </p:spPr>
          <p:txBody>
            <a:bodyPr wrap="none" rtlCol="0">
              <a:spAutoFit/>
            </a:bodyPr>
            <a:lstStyle/>
            <a:p>
              <a:pPr>
                <a:spcBef>
                  <a:spcPts val="400"/>
                </a:spcBef>
                <a:defRPr/>
              </a:pPr>
              <a:r>
                <a:rPr lang="en-US" i="1" dirty="0">
                  <a:latin typeface="Times New Roman" panose="02020603050405020304" pitchFamily="18" charset="0"/>
                  <a:cs typeface="Times New Roman" panose="02020603050405020304" pitchFamily="18" charset="0"/>
                </a:rPr>
                <a:t>1 - P</a:t>
              </a:r>
            </a:p>
          </p:txBody>
        </p:sp>
        <p:sp>
          <p:nvSpPr>
            <p:cNvPr id="26" name="TextBox 25"/>
            <p:cNvSpPr txBox="1"/>
            <p:nvPr/>
          </p:nvSpPr>
          <p:spPr>
            <a:xfrm flipH="1">
              <a:off x="9730400" y="5816194"/>
              <a:ext cx="525839" cy="369332"/>
            </a:xfrm>
            <a:prstGeom prst="rect">
              <a:avLst/>
            </a:prstGeom>
            <a:noFill/>
          </p:spPr>
          <p:txBody>
            <a:bodyPr wrap="square" rtlCol="0">
              <a:spAutoFit/>
            </a:bodyPr>
            <a:lstStyle/>
            <a:p>
              <a:pPr>
                <a:spcBef>
                  <a:spcPts val="400"/>
                </a:spcBef>
                <a:defRPr/>
              </a:pPr>
              <a:r>
                <a:rPr lang="en-US" i="1" dirty="0">
                  <a:latin typeface="Times New Roman" panose="02020603050405020304" pitchFamily="18" charset="0"/>
                  <a:cs typeface="Times New Roman" panose="02020603050405020304" pitchFamily="18" charset="0"/>
                </a:rPr>
                <a:t>P </a:t>
              </a:r>
            </a:p>
          </p:txBody>
        </p:sp>
        <p:cxnSp>
          <p:nvCxnSpPr>
            <p:cNvPr id="27" name="Straight Connector 26"/>
            <p:cNvCxnSpPr/>
            <p:nvPr/>
          </p:nvCxnSpPr>
          <p:spPr>
            <a:xfrm>
              <a:off x="9654200" y="6165969"/>
              <a:ext cx="436222" cy="0"/>
            </a:xfrm>
            <a:prstGeom prst="line">
              <a:avLst/>
            </a:prstGeom>
          </p:spPr>
          <p:style>
            <a:lnRef idx="1">
              <a:schemeClr val="dk1"/>
            </a:lnRef>
            <a:fillRef idx="0">
              <a:schemeClr val="dk1"/>
            </a:fillRef>
            <a:effectRef idx="0">
              <a:schemeClr val="dk1"/>
            </a:effectRef>
            <a:fontRef idx="minor">
              <a:schemeClr val="tx1"/>
            </a:fontRef>
          </p:style>
        </p:cxnSp>
      </p:grpSp>
      <p:sp>
        <p:nvSpPr>
          <p:cNvPr id="28" name="Rectangle 27"/>
          <p:cNvSpPr/>
          <p:nvPr/>
        </p:nvSpPr>
        <p:spPr>
          <a:xfrm>
            <a:off x="7225259" y="1379620"/>
            <a:ext cx="4422099" cy="162670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465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Effects on Logit</a:t>
            </a:r>
          </a:p>
        </p:txBody>
      </p:sp>
      <p:sp>
        <p:nvSpPr>
          <p:cNvPr id="8" name="Rectangle 7"/>
          <p:cNvSpPr/>
          <p:nvPr/>
        </p:nvSpPr>
        <p:spPr>
          <a:xfrm>
            <a:off x="838199" y="1394841"/>
            <a:ext cx="10389433" cy="5463034"/>
          </a:xfrm>
          <a:prstGeom prst="rect">
            <a:avLst/>
          </a:prstGeom>
        </p:spPr>
        <p:txBody>
          <a:bodyPr wrap="square">
            <a:spAutoFit/>
          </a:bodyPr>
          <a:lstStyle/>
          <a:p>
            <a:r>
              <a:rPr lang="en-US" sz="1400" b="1" dirty="0" err="1">
                <a:solidFill>
                  <a:schemeClr val="accent5"/>
                </a:solidFill>
                <a:latin typeface="Courier"/>
              </a:rPr>
              <a:t>probit</a:t>
            </a:r>
            <a:r>
              <a:rPr lang="en-US" sz="1400" b="1" dirty="0">
                <a:solidFill>
                  <a:schemeClr val="accent5"/>
                </a:solidFill>
                <a:latin typeface="Courier"/>
              </a:rPr>
              <a:t> &lt;- </a:t>
            </a:r>
            <a:r>
              <a:rPr lang="en-US" sz="1400" b="1" dirty="0" err="1">
                <a:solidFill>
                  <a:srgbClr val="FF0000"/>
                </a:solidFill>
                <a:latin typeface="Courier"/>
              </a:rPr>
              <a:t>glm</a:t>
            </a:r>
            <a:r>
              <a:rPr lang="en-US" sz="1400" b="1" dirty="0">
                <a:solidFill>
                  <a:schemeClr val="accent5"/>
                </a:solidFill>
                <a:latin typeface="Courier"/>
              </a:rPr>
              <a:t>(</a:t>
            </a:r>
            <a:r>
              <a:rPr lang="en-US" sz="1400" b="1" dirty="0" err="1">
                <a:solidFill>
                  <a:schemeClr val="accent5"/>
                </a:solidFill>
                <a:latin typeface="Courier"/>
              </a:rPr>
              <a:t>TenYearCHD</a:t>
            </a:r>
            <a:r>
              <a:rPr lang="en-US" sz="1400" b="1" dirty="0">
                <a:solidFill>
                  <a:schemeClr val="accent5"/>
                </a:solidFill>
                <a:latin typeface="Courier"/>
              </a:rPr>
              <a:t> ~ age + male + </a:t>
            </a:r>
            <a:r>
              <a:rPr lang="en-US" sz="1400" b="1" dirty="0" err="1">
                <a:solidFill>
                  <a:schemeClr val="accent5"/>
                </a:solidFill>
                <a:latin typeface="Courier"/>
              </a:rPr>
              <a:t>cigsPerDay</a:t>
            </a:r>
            <a:r>
              <a:rPr lang="en-US" sz="1400" b="1" dirty="0">
                <a:solidFill>
                  <a:schemeClr val="accent5"/>
                </a:solidFill>
                <a:latin typeface="Courier"/>
              </a:rPr>
              <a:t> + </a:t>
            </a:r>
            <a:r>
              <a:rPr lang="en-US" sz="1400" b="1" dirty="0" err="1">
                <a:solidFill>
                  <a:schemeClr val="accent5"/>
                </a:solidFill>
                <a:latin typeface="Courier"/>
              </a:rPr>
              <a:t>BPMeds</a:t>
            </a:r>
            <a:r>
              <a:rPr lang="en-US" sz="1400" b="1" dirty="0">
                <a:solidFill>
                  <a:schemeClr val="accent5"/>
                </a:solidFill>
                <a:latin typeface="Courier"/>
              </a:rPr>
              <a:t> + </a:t>
            </a:r>
            <a:r>
              <a:rPr lang="en-US" sz="1400" b="1" dirty="0" err="1">
                <a:solidFill>
                  <a:schemeClr val="accent5"/>
                </a:solidFill>
                <a:latin typeface="Courier"/>
              </a:rPr>
              <a:t>prevalentStroke</a:t>
            </a:r>
            <a:r>
              <a:rPr lang="en-US" sz="1400" b="1" dirty="0">
                <a:solidFill>
                  <a:schemeClr val="accent5"/>
                </a:solidFill>
                <a:latin typeface="Courier"/>
              </a:rPr>
              <a:t> + </a:t>
            </a:r>
            <a:r>
              <a:rPr lang="en-US" sz="1400" b="1" dirty="0" err="1">
                <a:solidFill>
                  <a:schemeClr val="accent5"/>
                </a:solidFill>
                <a:latin typeface="Courier"/>
              </a:rPr>
              <a:t>prevalentHyp</a:t>
            </a:r>
            <a:r>
              <a:rPr lang="en-US" sz="1400" b="1" dirty="0">
                <a:solidFill>
                  <a:schemeClr val="accent5"/>
                </a:solidFill>
                <a:latin typeface="Courier"/>
              </a:rPr>
              <a:t> + </a:t>
            </a:r>
            <a:r>
              <a:rPr lang="en-US" sz="1400" b="1" dirty="0" err="1">
                <a:solidFill>
                  <a:schemeClr val="accent5"/>
                </a:solidFill>
                <a:latin typeface="Courier"/>
              </a:rPr>
              <a:t>totChol</a:t>
            </a:r>
            <a:r>
              <a:rPr lang="en-US" sz="1400" b="1" dirty="0">
                <a:solidFill>
                  <a:schemeClr val="accent5"/>
                </a:solidFill>
                <a:latin typeface="Courier"/>
              </a:rPr>
              <a:t> + </a:t>
            </a:r>
            <a:r>
              <a:rPr lang="en-US" sz="1400" b="1" dirty="0" err="1">
                <a:solidFill>
                  <a:schemeClr val="accent5"/>
                </a:solidFill>
                <a:latin typeface="Courier"/>
              </a:rPr>
              <a:t>sysBP</a:t>
            </a:r>
            <a:r>
              <a:rPr lang="en-US" sz="1400" b="1" dirty="0">
                <a:solidFill>
                  <a:schemeClr val="accent5"/>
                </a:solidFill>
                <a:latin typeface="Courier"/>
              </a:rPr>
              <a:t> + </a:t>
            </a:r>
            <a:r>
              <a:rPr lang="en-US" sz="1400" b="1" dirty="0" err="1">
                <a:solidFill>
                  <a:schemeClr val="accent5"/>
                </a:solidFill>
                <a:latin typeface="Courier"/>
              </a:rPr>
              <a:t>diaBP</a:t>
            </a:r>
            <a:r>
              <a:rPr lang="en-US" sz="1400" b="1" dirty="0">
                <a:solidFill>
                  <a:schemeClr val="accent5"/>
                </a:solidFill>
                <a:latin typeface="Courier"/>
              </a:rPr>
              <a:t> + BMI + </a:t>
            </a:r>
            <a:r>
              <a:rPr lang="en-US" sz="1400" b="1" dirty="0" err="1">
                <a:solidFill>
                  <a:schemeClr val="accent5"/>
                </a:solidFill>
                <a:latin typeface="Courier"/>
              </a:rPr>
              <a:t>heartRate</a:t>
            </a:r>
            <a:r>
              <a:rPr lang="en-US" sz="1400" b="1" dirty="0">
                <a:solidFill>
                  <a:schemeClr val="accent5"/>
                </a:solidFill>
                <a:latin typeface="Courier"/>
              </a:rPr>
              <a:t> + glucose, </a:t>
            </a:r>
            <a:r>
              <a:rPr lang="en-US" sz="1400" b="1" dirty="0">
                <a:solidFill>
                  <a:srgbClr val="FF0000"/>
                </a:solidFill>
                <a:latin typeface="Courier"/>
              </a:rPr>
              <a:t>family=binomial (link=“logit")</a:t>
            </a:r>
            <a:r>
              <a:rPr lang="en-US" sz="1400" b="1" dirty="0">
                <a:solidFill>
                  <a:schemeClr val="accent5"/>
                </a:solidFill>
                <a:latin typeface="Courier"/>
              </a:rPr>
              <a:t>, data=</a:t>
            </a:r>
            <a:r>
              <a:rPr lang="en-US" sz="1400" b="1" dirty="0" err="1">
                <a:solidFill>
                  <a:schemeClr val="accent5"/>
                </a:solidFill>
                <a:latin typeface="Courier"/>
              </a:rPr>
              <a:t>df</a:t>
            </a:r>
            <a:r>
              <a:rPr lang="en-US" sz="1400" b="1" dirty="0">
                <a:solidFill>
                  <a:schemeClr val="accent5"/>
                </a:solidFill>
                <a:latin typeface="Courier"/>
              </a:rPr>
              <a:t>)</a:t>
            </a:r>
          </a:p>
          <a:p>
            <a:endParaRPr lang="en-US" sz="1100" dirty="0">
              <a:latin typeface="Courier"/>
            </a:endParaRPr>
          </a:p>
          <a:p>
            <a:r>
              <a:rPr lang="en-US" sz="1300" dirty="0">
                <a:latin typeface="Courier"/>
              </a:rPr>
              <a:t>Deviance Residuals: </a:t>
            </a:r>
          </a:p>
          <a:p>
            <a:r>
              <a:rPr lang="en-US" sz="1300" dirty="0">
                <a:latin typeface="Courier"/>
              </a:rPr>
              <a:t>    Min       1Q   Median       3Q      Max  </a:t>
            </a:r>
          </a:p>
          <a:p>
            <a:r>
              <a:rPr lang="en-US" sz="1300" dirty="0">
                <a:latin typeface="Courier"/>
              </a:rPr>
              <a:t>-2.0073  -0.5974  -0.4272  -0.2839   2.8492  </a:t>
            </a:r>
          </a:p>
          <a:p>
            <a:endParaRPr lang="en-US" sz="1000" dirty="0">
              <a:latin typeface="Courier"/>
            </a:endParaRPr>
          </a:p>
          <a:p>
            <a:r>
              <a:rPr lang="en-US" sz="1300" dirty="0">
                <a:latin typeface="Courier"/>
              </a:rPr>
              <a:t>Coefficients:</a:t>
            </a:r>
          </a:p>
          <a:p>
            <a:r>
              <a:rPr lang="en-US" sz="1300" dirty="0">
                <a:latin typeface="Courier"/>
              </a:rPr>
              <a:t>                 Estimate Std. Error z value </a:t>
            </a:r>
            <a:r>
              <a:rPr lang="en-US" sz="1300" dirty="0" err="1">
                <a:latin typeface="Courier"/>
              </a:rPr>
              <a:t>Pr</a:t>
            </a:r>
            <a:r>
              <a:rPr lang="en-US" sz="1300" dirty="0">
                <a:latin typeface="Courier"/>
              </a:rPr>
              <a:t>(&gt;|z|)    </a:t>
            </a:r>
          </a:p>
          <a:p>
            <a:r>
              <a:rPr lang="en-US" sz="1300" dirty="0">
                <a:latin typeface="Courier"/>
              </a:rPr>
              <a:t>(Intercept)     -8.468825   0.673864 -12.568  &lt; 2e-16 ***</a:t>
            </a:r>
          </a:p>
          <a:p>
            <a:r>
              <a:rPr lang="en-US" sz="1300" dirty="0">
                <a:latin typeface="Courier"/>
              </a:rPr>
              <a:t>age              0.064076   0.006614   9.688  &lt; 2e-16 ***</a:t>
            </a:r>
          </a:p>
          <a:p>
            <a:r>
              <a:rPr lang="en-US" sz="1300" dirty="0">
                <a:latin typeface="Courier"/>
              </a:rPr>
              <a:t>male             0.554270   0.108994   5.085 3.67e-07 ***</a:t>
            </a:r>
          </a:p>
          <a:p>
            <a:r>
              <a:rPr lang="en-US" sz="1300" dirty="0" err="1">
                <a:latin typeface="Courier"/>
              </a:rPr>
              <a:t>cigsPerDay</a:t>
            </a:r>
            <a:r>
              <a:rPr lang="en-US" sz="1300" dirty="0">
                <a:latin typeface="Courier"/>
              </a:rPr>
              <a:t>       0.020076   0.004229   4.748 2.06e-06 ***</a:t>
            </a:r>
          </a:p>
          <a:p>
            <a:r>
              <a:rPr lang="en-US" sz="1300" dirty="0" err="1">
                <a:latin typeface="Courier"/>
              </a:rPr>
              <a:t>BPMeds</a:t>
            </a:r>
            <a:r>
              <a:rPr lang="en-US" sz="1300" dirty="0">
                <a:latin typeface="Courier"/>
              </a:rPr>
              <a:t>           0.158396   0.233897   0.677   0.4983    </a:t>
            </a:r>
          </a:p>
          <a:p>
            <a:r>
              <a:rPr lang="en-US" sz="1300" dirty="0" err="1">
                <a:latin typeface="Courier"/>
              </a:rPr>
              <a:t>prevalentStroke</a:t>
            </a:r>
            <a:r>
              <a:rPr lang="en-US" sz="1300" dirty="0">
                <a:latin typeface="Courier"/>
              </a:rPr>
              <a:t>  0.703761   0.488772   1.440   0.1499    </a:t>
            </a:r>
          </a:p>
          <a:p>
            <a:r>
              <a:rPr lang="en-US" sz="1300" dirty="0" err="1">
                <a:latin typeface="Courier"/>
              </a:rPr>
              <a:t>prevalentHyp</a:t>
            </a:r>
            <a:r>
              <a:rPr lang="en-US" sz="1300" dirty="0">
                <a:latin typeface="Courier"/>
              </a:rPr>
              <a:t>     0.232468   0.138020   1.684   0.0921 .  </a:t>
            </a:r>
          </a:p>
          <a:p>
            <a:r>
              <a:rPr lang="en-US" sz="1300" dirty="0" err="1">
                <a:latin typeface="Courier"/>
              </a:rPr>
              <a:t>totChol</a:t>
            </a:r>
            <a:r>
              <a:rPr lang="en-US" sz="1300" dirty="0">
                <a:latin typeface="Courier"/>
              </a:rPr>
              <a:t>          0.002265   0.001126   2.012   0.0442 *  </a:t>
            </a:r>
          </a:p>
          <a:p>
            <a:r>
              <a:rPr lang="en-US" sz="1300" dirty="0" err="1">
                <a:latin typeface="Courier"/>
              </a:rPr>
              <a:t>sysBP</a:t>
            </a:r>
            <a:r>
              <a:rPr lang="en-US" sz="1300" dirty="0">
                <a:latin typeface="Courier"/>
              </a:rPr>
              <a:t>            0.015744   0.003793   4.151 3.31e-05 ***</a:t>
            </a:r>
          </a:p>
          <a:p>
            <a:r>
              <a:rPr lang="en-US" sz="1300" dirty="0" err="1">
                <a:latin typeface="Courier"/>
              </a:rPr>
              <a:t>diaBP</a:t>
            </a:r>
            <a:r>
              <a:rPr lang="en-US" sz="1300" dirty="0">
                <a:latin typeface="Courier"/>
              </a:rPr>
              <a:t>           -0.004739   0.006413  -0.739   0.4600    </a:t>
            </a:r>
          </a:p>
          <a:p>
            <a:r>
              <a:rPr lang="en-US" sz="1300" dirty="0">
                <a:latin typeface="Courier"/>
              </a:rPr>
              <a:t>BMI              0.007578   0.012575   0.603   0.5468    </a:t>
            </a:r>
          </a:p>
          <a:p>
            <a:r>
              <a:rPr lang="en-US" sz="1300" dirty="0" err="1">
                <a:latin typeface="Courier"/>
              </a:rPr>
              <a:t>heartRate</a:t>
            </a:r>
            <a:r>
              <a:rPr lang="en-US" sz="1300" dirty="0">
                <a:latin typeface="Courier"/>
              </a:rPr>
              <a:t>       -0.003030   0.004204  -0.721   0.4711    </a:t>
            </a:r>
          </a:p>
          <a:p>
            <a:r>
              <a:rPr lang="en-US" sz="1300" dirty="0">
                <a:latin typeface="Courier"/>
              </a:rPr>
              <a:t>glucose          0.007321   0.001687   4.340 1.42e-05 ***</a:t>
            </a:r>
          </a:p>
          <a:p>
            <a:r>
              <a:rPr lang="en-US" sz="1300" dirty="0">
                <a:latin typeface="Courier"/>
              </a:rPr>
              <a:t>---</a:t>
            </a:r>
          </a:p>
          <a:p>
            <a:r>
              <a:rPr lang="en-US" sz="1300" dirty="0">
                <a:latin typeface="Courier"/>
              </a:rPr>
              <a:t>(Dispersion parameter for binomial family taken to be 1)</a:t>
            </a:r>
          </a:p>
          <a:p>
            <a:r>
              <a:rPr lang="en-US" sz="1300" dirty="0">
                <a:latin typeface="Courier"/>
              </a:rPr>
              <a:t>    Null deviance: 3121.2  on 3657  degrees of freedom</a:t>
            </a:r>
          </a:p>
          <a:p>
            <a:r>
              <a:rPr lang="en-US" sz="1300" dirty="0">
                <a:latin typeface="Courier"/>
              </a:rPr>
              <a:t>Residual deviance: 2755.6  on 3645  degrees of freedom</a:t>
            </a:r>
          </a:p>
          <a:p>
            <a:r>
              <a:rPr lang="en-US" sz="1300" dirty="0">
                <a:latin typeface="Courier"/>
              </a:rPr>
              <a:t>AIC: 2781.6</a:t>
            </a:r>
          </a:p>
        </p:txBody>
      </p:sp>
      <p:sp>
        <p:nvSpPr>
          <p:cNvPr id="32" name="TextBox 31"/>
          <p:cNvSpPr txBox="1"/>
          <p:nvPr/>
        </p:nvSpPr>
        <p:spPr>
          <a:xfrm>
            <a:off x="7157404" y="3032346"/>
            <a:ext cx="4663238" cy="2862322"/>
          </a:xfrm>
          <a:prstGeom prst="rect">
            <a:avLst/>
          </a:prstGeom>
          <a:noFill/>
        </p:spPr>
        <p:txBody>
          <a:bodyPr wrap="square" rtlCol="0">
            <a:spAutoFit/>
          </a:bodyPr>
          <a:lstStyle/>
          <a:p>
            <a:r>
              <a:rPr lang="en-US" dirty="0" err="1">
                <a:latin typeface="Arial Narrow" panose="020B0606020202030204" pitchFamily="34" charset="0"/>
              </a:rPr>
              <a:t>Pr</a:t>
            </a:r>
            <a:r>
              <a:rPr lang="en-US" dirty="0">
                <a:latin typeface="Arial Narrow" panose="020B0606020202030204" pitchFamily="34" charset="0"/>
              </a:rPr>
              <a:t>(&gt;|z|) shows two-tailed p-values testing </a:t>
            </a:r>
            <a:r>
              <a:rPr lang="en-US" i="1" dirty="0">
                <a:latin typeface="Times New Roman" panose="02020603050405020304" pitchFamily="18" charset="0"/>
                <a:cs typeface="Times New Roman" panose="02020603050405020304" pitchFamily="18" charset="0"/>
              </a:rPr>
              <a:t>H</a:t>
            </a:r>
            <a:r>
              <a:rPr lang="en-US" i="1" baseline="-25000" dirty="0">
                <a:latin typeface="Times New Roman" panose="02020603050405020304" pitchFamily="18" charset="0"/>
                <a:cs typeface="Times New Roman" panose="02020603050405020304" pitchFamily="18" charset="0"/>
              </a:rPr>
              <a:t>0</a:t>
            </a:r>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β</a:t>
            </a:r>
            <a:r>
              <a:rPr lang="en-US" i="1" baseline="-25000" dirty="0" err="1">
                <a:latin typeface="Times New Roman" panose="02020603050405020304" pitchFamily="18" charset="0"/>
                <a:cs typeface="Times New Roman" panose="02020603050405020304" pitchFamily="18" charset="0"/>
              </a:rPr>
              <a:t>i</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0 </a:t>
            </a:r>
          </a:p>
          <a:p>
            <a:r>
              <a:rPr lang="en-US" dirty="0">
                <a:latin typeface="Arial Narrow" panose="020B0606020202030204" pitchFamily="34" charset="0"/>
              </a:rPr>
              <a:t>p&lt;0.05 indicates that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dirty="0">
                <a:latin typeface="Arial Narrow" panose="020B0606020202030204" pitchFamily="34" charset="0"/>
              </a:rPr>
              <a:t> has a significant effect on the log-odds ratio of </a:t>
            </a:r>
            <a:r>
              <a:rPr lang="en-US" i="1" dirty="0">
                <a:latin typeface="Times New Roman" panose="02020603050405020304" pitchFamily="18" charset="0"/>
                <a:cs typeface="Times New Roman" panose="02020603050405020304" pitchFamily="18" charset="0"/>
              </a:rPr>
              <a:t>Y</a:t>
            </a:r>
            <a:r>
              <a:rPr lang="en-US" dirty="0">
                <a:latin typeface="Arial Narrow" panose="020B0606020202030204" pitchFamily="34" charset="0"/>
              </a:rPr>
              <a:t>, i.e., </a:t>
            </a:r>
            <a:r>
              <a:rPr lang="en-US" i="1" dirty="0">
                <a:latin typeface="Times New Roman" panose="02020603050405020304" pitchFamily="18" charset="0"/>
                <a:cs typeface="Times New Roman" panose="02020603050405020304" pitchFamily="18" charset="0"/>
              </a:rPr>
              <a:t>ln</a:t>
            </a:r>
            <a:r>
              <a:rPr lang="en-US" dirty="0">
                <a:latin typeface="Arial Narrow" panose="020B0606020202030204" pitchFamily="34" charset="0"/>
              </a:rPr>
              <a:t>(         )</a:t>
            </a:r>
          </a:p>
          <a:p>
            <a:endParaRPr lang="en-US" dirty="0">
              <a:latin typeface="Arial Narrow" panose="020B0606020202030204" pitchFamily="34" charset="0"/>
            </a:endParaRPr>
          </a:p>
          <a:p>
            <a:r>
              <a:rPr lang="en-US" dirty="0">
                <a:latin typeface="Arial Narrow" panose="020B0606020202030204" pitchFamily="34" charset="0"/>
              </a:rPr>
              <a:t>z value also </a:t>
            </a:r>
            <a:r>
              <a:rPr lang="en-US" i="1" dirty="0">
                <a:latin typeface="Times New Roman" panose="02020603050405020304" pitchFamily="18" charset="0"/>
                <a:cs typeface="Times New Roman" panose="02020603050405020304" pitchFamily="18" charset="0"/>
              </a:rPr>
              <a:t>H</a:t>
            </a:r>
            <a:r>
              <a:rPr lang="en-US" i="1" baseline="-25000" dirty="0">
                <a:latin typeface="Times New Roman" panose="02020603050405020304" pitchFamily="18" charset="0"/>
                <a:cs typeface="Times New Roman" panose="02020603050405020304" pitchFamily="18" charset="0"/>
              </a:rPr>
              <a:t>0</a:t>
            </a:r>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β</a:t>
            </a:r>
            <a:r>
              <a:rPr lang="en-US" i="1" baseline="-25000" dirty="0" err="1">
                <a:latin typeface="Times New Roman" panose="02020603050405020304" pitchFamily="18" charset="0"/>
                <a:cs typeface="Times New Roman" panose="02020603050405020304" pitchFamily="18" charset="0"/>
              </a:rPr>
              <a:t>i</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0</a:t>
            </a:r>
            <a:r>
              <a:rPr lang="en-US" dirty="0">
                <a:latin typeface="Arial Narrow" panose="020B0606020202030204" pitchFamily="34" charset="0"/>
              </a:rPr>
              <a:t>. For p&lt;0.05, z-value should fall outside ±1.96.</a:t>
            </a:r>
          </a:p>
          <a:p>
            <a:endParaRPr lang="en-US" dirty="0">
              <a:latin typeface="Arial Narrow" panose="020B0606020202030204" pitchFamily="34" charset="0"/>
            </a:endParaRPr>
          </a:p>
          <a:p>
            <a:r>
              <a:rPr lang="en-US" dirty="0">
                <a:latin typeface="Arial Narrow" panose="020B0606020202030204" pitchFamily="34" charset="0"/>
              </a:rPr>
              <a:t>Estimate shows </a:t>
            </a:r>
            <a:r>
              <a:rPr lang="el-GR" i="1" dirty="0">
                <a:latin typeface="Times New Roman" panose="02020603050405020304" pitchFamily="18" charset="0"/>
                <a:cs typeface="Times New Roman" panose="02020603050405020304" pitchFamily="18" charset="0"/>
              </a:rPr>
              <a:t>β</a:t>
            </a:r>
            <a:r>
              <a:rPr lang="en-US" i="1" baseline="-25000" dirty="0" err="1">
                <a:latin typeface="Times New Roman" panose="02020603050405020304" pitchFamily="18" charset="0"/>
                <a:cs typeface="Times New Roman" panose="02020603050405020304" pitchFamily="18" charset="0"/>
              </a:rPr>
              <a:t>i</a:t>
            </a:r>
            <a:r>
              <a:rPr lang="en-US" i="1" baseline="-25000" dirty="0">
                <a:latin typeface="Times New Roman" panose="02020603050405020304" pitchFamily="18" charset="0"/>
                <a:cs typeface="Times New Roman" panose="02020603050405020304" pitchFamily="18" charset="0"/>
              </a:rPr>
              <a:t> </a:t>
            </a:r>
            <a:r>
              <a:rPr lang="en-US" dirty="0">
                <a:latin typeface="Arial Narrow" panose="020B0606020202030204" pitchFamily="34" charset="0"/>
              </a:rPr>
              <a:t>in log-odds form. When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dirty="0">
                <a:latin typeface="Arial Narrow" panose="020B0606020202030204" pitchFamily="34" charset="0"/>
              </a:rPr>
              <a:t> increase by one unit, the expected change in the log odds is 0.7512. </a:t>
            </a:r>
          </a:p>
        </p:txBody>
      </p:sp>
      <p:grpSp>
        <p:nvGrpSpPr>
          <p:cNvPr id="34" name="Group 33"/>
          <p:cNvGrpSpPr/>
          <p:nvPr/>
        </p:nvGrpSpPr>
        <p:grpSpPr>
          <a:xfrm>
            <a:off x="9412823" y="3513725"/>
            <a:ext cx="662164" cy="576719"/>
            <a:chOff x="9368773" y="3784047"/>
            <a:chExt cx="662164" cy="576719"/>
          </a:xfrm>
        </p:grpSpPr>
        <p:sp>
          <p:nvSpPr>
            <p:cNvPr id="36" name="TextBox 35"/>
            <p:cNvSpPr txBox="1"/>
            <p:nvPr/>
          </p:nvSpPr>
          <p:spPr>
            <a:xfrm>
              <a:off x="9368773" y="4022212"/>
              <a:ext cx="583814" cy="338554"/>
            </a:xfrm>
            <a:prstGeom prst="rect">
              <a:avLst/>
            </a:prstGeom>
            <a:noFill/>
          </p:spPr>
          <p:txBody>
            <a:bodyPr wrap="none" rtlCol="0">
              <a:spAutoFit/>
            </a:bodyPr>
            <a:lstStyle/>
            <a:p>
              <a:pPr>
                <a:spcBef>
                  <a:spcPts val="400"/>
                </a:spcBef>
                <a:defRPr/>
              </a:pPr>
              <a:r>
                <a:rPr lang="en-US" sz="1600" i="1" dirty="0">
                  <a:latin typeface="Times New Roman" panose="02020603050405020304" pitchFamily="18" charset="0"/>
                  <a:cs typeface="Times New Roman" panose="02020603050405020304" pitchFamily="18" charset="0"/>
                </a:rPr>
                <a:t>1 - P</a:t>
              </a:r>
            </a:p>
          </p:txBody>
        </p:sp>
        <p:sp>
          <p:nvSpPr>
            <p:cNvPr id="38" name="TextBox 37"/>
            <p:cNvSpPr txBox="1"/>
            <p:nvPr/>
          </p:nvSpPr>
          <p:spPr>
            <a:xfrm flipH="1">
              <a:off x="9505098" y="3784047"/>
              <a:ext cx="525839" cy="338554"/>
            </a:xfrm>
            <a:prstGeom prst="rect">
              <a:avLst/>
            </a:prstGeom>
            <a:noFill/>
          </p:spPr>
          <p:txBody>
            <a:bodyPr wrap="square" rtlCol="0">
              <a:spAutoFit/>
            </a:bodyPr>
            <a:lstStyle/>
            <a:p>
              <a:pPr>
                <a:spcBef>
                  <a:spcPts val="400"/>
                </a:spcBef>
                <a:defRPr/>
              </a:pPr>
              <a:r>
                <a:rPr lang="en-US" sz="1600" i="1" dirty="0">
                  <a:latin typeface="Times New Roman" panose="02020603050405020304" pitchFamily="18" charset="0"/>
                  <a:cs typeface="Times New Roman" panose="02020603050405020304" pitchFamily="18" charset="0"/>
                </a:rPr>
                <a:t>P </a:t>
              </a:r>
            </a:p>
          </p:txBody>
        </p:sp>
        <p:cxnSp>
          <p:nvCxnSpPr>
            <p:cNvPr id="39" name="Straight Connector 38"/>
            <p:cNvCxnSpPr/>
            <p:nvPr/>
          </p:nvCxnSpPr>
          <p:spPr>
            <a:xfrm>
              <a:off x="9428898" y="4072862"/>
              <a:ext cx="436222"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5305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838200" y="1376636"/>
            <a:ext cx="10780986" cy="4765083"/>
          </a:xfrm>
        </p:spPr>
        <p:txBody>
          <a:bodyPr>
            <a:normAutofit/>
          </a:bodyPr>
          <a:lstStyle/>
          <a:p>
            <a:pPr marL="342900" lvl="1" indent="-342900">
              <a:spcBef>
                <a:spcPts val="400"/>
              </a:spcBef>
            </a:pPr>
            <a:r>
              <a:rPr lang="en-US" altLang="en-US" dirty="0"/>
              <a:t>Recall</a:t>
            </a:r>
            <a:r>
              <a:rPr lang="en-US" altLang="en-US"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ln(w) = </a:t>
            </a:r>
            <a:r>
              <a:rPr lang="en-US" dirty="0">
                <a:latin typeface="Times New Roman" panose="02020603050405020304" pitchFamily="18" charset="0"/>
                <a:cs typeface="Times New Roman" panose="02020603050405020304" pitchFamily="18" charset="0"/>
              </a:rPr>
              <a:t>𝛽</a:t>
            </a:r>
            <a:r>
              <a:rPr lang="en-US" i="1" baseline="-25000" dirty="0">
                <a:latin typeface="Times New Roman" panose="02020603050405020304" pitchFamily="18" charset="0"/>
                <a:cs typeface="Times New Roman" panose="02020603050405020304" pitchFamily="18" charset="0"/>
              </a:rPr>
              <a:t>0</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𝛽</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*x + </a:t>
            </a:r>
            <a:r>
              <a:rPr lang="en-US" dirty="0">
                <a:latin typeface="Times New Roman" panose="02020603050405020304" pitchFamily="18" charset="0"/>
                <a:cs typeface="Times New Roman" panose="02020603050405020304" pitchFamily="18" charset="0"/>
              </a:rPr>
              <a:t>𝜀</a:t>
            </a:r>
            <a:r>
              <a:rPr lang="en-US" i="1" dirty="0">
                <a:latin typeface="Times New Roman" panose="02020603050405020304" pitchFamily="18" charset="0"/>
                <a:cs typeface="Times New Roman" panose="02020603050405020304" pitchFamily="18" charset="0"/>
              </a:rPr>
              <a:t>          </a:t>
            </a:r>
            <a:r>
              <a:rPr lang="en-US" dirty="0"/>
              <a:t>where                      is the odds ratio</a:t>
            </a:r>
            <a:endParaRPr lang="en-US" altLang="en-US" dirty="0"/>
          </a:p>
          <a:p>
            <a:pPr marL="342900" lvl="1" indent="-342900">
              <a:spcBef>
                <a:spcPts val="400"/>
              </a:spcBef>
            </a:pPr>
            <a:r>
              <a:rPr lang="en-US" altLang="en-US" dirty="0"/>
              <a:t>Hence        </a:t>
            </a:r>
            <a:r>
              <a:rPr lang="en-US" altLang="en-US" i="1" dirty="0">
                <a:latin typeface="Times New Roman" panose="02020603050405020304" pitchFamily="18" charset="0"/>
                <a:cs typeface="Times New Roman" panose="02020603050405020304" pitchFamily="18" charset="0"/>
              </a:rPr>
              <a:t>w = </a:t>
            </a:r>
            <a:r>
              <a:rPr lang="en-US" altLang="en-US" i="1" dirty="0" err="1">
                <a:latin typeface="Times New Roman" panose="02020603050405020304" pitchFamily="18" charset="0"/>
                <a:cs typeface="Times New Roman" panose="02020603050405020304" pitchFamily="18" charset="0"/>
              </a:rPr>
              <a:t>exp</a:t>
            </a:r>
            <a:r>
              <a:rPr lang="en-US" alt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𝛽</a:t>
            </a:r>
            <a:r>
              <a:rPr lang="en-US" i="1" baseline="-25000" dirty="0">
                <a:latin typeface="Times New Roman" panose="02020603050405020304" pitchFamily="18" charset="0"/>
                <a:cs typeface="Times New Roman" panose="02020603050405020304" pitchFamily="18" charset="0"/>
              </a:rPr>
              <a:t>0</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𝛽</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*x)</a:t>
            </a:r>
          </a:p>
          <a:p>
            <a:pPr marL="342900" lvl="1" indent="-342900">
              <a:spcBef>
                <a:spcPts val="400"/>
              </a:spcBef>
            </a:pPr>
            <a:r>
              <a:rPr lang="en-US" altLang="en-US" dirty="0"/>
              <a:t>CHD example: </a:t>
            </a:r>
          </a:p>
          <a:p>
            <a:pPr marL="457200" lvl="1" indent="0">
              <a:spcBef>
                <a:spcPts val="400"/>
              </a:spcBef>
              <a:buNone/>
            </a:pPr>
            <a:r>
              <a:rPr lang="en-US" altLang="en-US" sz="2000" i="1" dirty="0">
                <a:solidFill>
                  <a:schemeClr val="tx1"/>
                </a:solidFill>
                <a:latin typeface="Times New Roman" panose="02020603050405020304" pitchFamily="18" charset="0"/>
                <a:cs typeface="Times New Roman" panose="02020603050405020304" pitchFamily="18" charset="0"/>
              </a:rPr>
              <a:t>                ln(w) = -8.47 + 0.064*age + 0.554*male + 0.020*</a:t>
            </a:r>
            <a:r>
              <a:rPr lang="en-US" altLang="en-US" sz="2000" i="1" dirty="0" err="1">
                <a:solidFill>
                  <a:schemeClr val="tx1"/>
                </a:solidFill>
                <a:latin typeface="Times New Roman" panose="02020603050405020304" pitchFamily="18" charset="0"/>
                <a:cs typeface="Times New Roman" panose="02020603050405020304" pitchFamily="18" charset="0"/>
              </a:rPr>
              <a:t>cigsPerDay</a:t>
            </a:r>
            <a:r>
              <a:rPr lang="en-US" altLang="en-US" sz="2000" i="1" dirty="0">
                <a:solidFill>
                  <a:schemeClr val="tx1"/>
                </a:solidFill>
                <a:latin typeface="Times New Roman" panose="02020603050405020304" pitchFamily="18" charset="0"/>
                <a:cs typeface="Times New Roman" panose="02020603050405020304" pitchFamily="18" charset="0"/>
              </a:rPr>
              <a:t> + …</a:t>
            </a:r>
          </a:p>
          <a:p>
            <a:pPr lvl="1">
              <a:spcBef>
                <a:spcPts val="400"/>
              </a:spcBef>
            </a:pPr>
            <a:r>
              <a:rPr lang="en-US" altLang="en-US" dirty="0"/>
              <a:t>If income </a:t>
            </a:r>
            <a:r>
              <a:rPr lang="en-US" altLang="en-US" i="1" dirty="0"/>
              <a:t>x</a:t>
            </a:r>
            <a:r>
              <a:rPr lang="en-US" altLang="en-US" baseline="-30000" dirty="0"/>
              <a:t>3 </a:t>
            </a:r>
            <a:r>
              <a:rPr lang="en-US" altLang="en-US" dirty="0"/>
              <a:t>increases by 1, but all other predictor variables remain the same, then</a:t>
            </a:r>
          </a:p>
          <a:p>
            <a:pPr marL="914400" lvl="2" indent="0">
              <a:spcBef>
                <a:spcPts val="400"/>
              </a:spcBef>
              <a:buNone/>
            </a:pPr>
            <a:r>
              <a:rPr lang="en-US" altLang="en-US" i="1" dirty="0">
                <a:latin typeface="Times New Roman" panose="02020603050405020304" pitchFamily="18" charset="0"/>
                <a:cs typeface="Times New Roman" panose="02020603050405020304" pitchFamily="18" charset="0"/>
              </a:rPr>
              <a:t>         w(x</a:t>
            </a:r>
            <a:r>
              <a:rPr lang="en-US" altLang="en-US" i="1" baseline="-30000"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x</a:t>
            </a:r>
            <a:r>
              <a:rPr lang="en-US" altLang="en-US" i="1" baseline="-30000" dirty="0">
                <a:latin typeface="Times New Roman" panose="02020603050405020304" pitchFamily="18" charset="0"/>
                <a:cs typeface="Times New Roman" panose="02020603050405020304" pitchFamily="18" charset="0"/>
              </a:rPr>
              <a:t>2</a:t>
            </a:r>
            <a:r>
              <a:rPr lang="en-US" altLang="en-US" i="1" dirty="0">
                <a:latin typeface="Times New Roman" panose="02020603050405020304" pitchFamily="18" charset="0"/>
                <a:cs typeface="Times New Roman" panose="02020603050405020304" pitchFamily="18" charset="0"/>
              </a:rPr>
              <a:t>, x</a:t>
            </a:r>
            <a:r>
              <a:rPr lang="en-US" altLang="en-US" i="1" baseline="-30000" dirty="0">
                <a:latin typeface="Times New Roman" panose="02020603050405020304" pitchFamily="18" charset="0"/>
                <a:cs typeface="Times New Roman" panose="02020603050405020304" pitchFamily="18" charset="0"/>
              </a:rPr>
              <a:t>3</a:t>
            </a:r>
            <a:r>
              <a:rPr lang="en-US" altLang="en-US" i="1" dirty="0">
                <a:latin typeface="Times New Roman" panose="02020603050405020304" pitchFamily="18" charset="0"/>
                <a:cs typeface="Times New Roman" panose="02020603050405020304" pitchFamily="18" charset="0"/>
              </a:rPr>
              <a:t>, x</a:t>
            </a:r>
            <a:r>
              <a:rPr lang="en-US" altLang="en-US" i="1" baseline="-30000" dirty="0">
                <a:latin typeface="Times New Roman" panose="02020603050405020304" pitchFamily="18" charset="0"/>
                <a:cs typeface="Times New Roman" panose="02020603050405020304" pitchFamily="18" charset="0"/>
              </a:rPr>
              <a:t>4</a:t>
            </a:r>
            <a:r>
              <a:rPr lang="en-US" altLang="en-US" i="1" dirty="0">
                <a:latin typeface="Times New Roman" panose="02020603050405020304" pitchFamily="18" charset="0"/>
                <a:cs typeface="Times New Roman" panose="02020603050405020304" pitchFamily="18" charset="0"/>
              </a:rPr>
              <a:t>)     = </a:t>
            </a:r>
            <a:r>
              <a:rPr lang="en-US" altLang="en-US" i="1" dirty="0" err="1">
                <a:latin typeface="Times New Roman" panose="02020603050405020304" pitchFamily="18" charset="0"/>
                <a:cs typeface="Times New Roman" panose="02020603050405020304" pitchFamily="18" charset="0"/>
              </a:rPr>
              <a:t>exp</a:t>
            </a:r>
            <a:r>
              <a:rPr lang="en-US" alt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𝛽</a:t>
            </a:r>
            <a:r>
              <a:rPr lang="en-US" i="1" baseline="-25000" dirty="0">
                <a:latin typeface="Times New Roman" panose="02020603050405020304" pitchFamily="18" charset="0"/>
                <a:cs typeface="Times New Roman" panose="02020603050405020304" pitchFamily="18" charset="0"/>
              </a:rPr>
              <a:t>0</a:t>
            </a:r>
            <a:r>
              <a:rPr lang="en-US" alt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𝛽</a:t>
            </a:r>
            <a:r>
              <a:rPr lang="en-US" altLang="en-US" i="1" baseline="-30000"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x</a:t>
            </a:r>
            <a:r>
              <a:rPr lang="en-US" altLang="en-US" i="1" baseline="-30000"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𝛽</a:t>
            </a:r>
            <a:r>
              <a:rPr lang="en-US" altLang="en-US" i="1" baseline="-30000" dirty="0">
                <a:latin typeface="Times New Roman" panose="02020603050405020304" pitchFamily="18" charset="0"/>
                <a:cs typeface="Times New Roman" panose="02020603050405020304" pitchFamily="18" charset="0"/>
              </a:rPr>
              <a:t>2</a:t>
            </a:r>
            <a:r>
              <a:rPr lang="en-US" altLang="en-US" i="1" dirty="0">
                <a:latin typeface="Times New Roman" panose="02020603050405020304" pitchFamily="18" charset="0"/>
                <a:cs typeface="Times New Roman" panose="02020603050405020304" pitchFamily="18" charset="0"/>
              </a:rPr>
              <a:t>x</a:t>
            </a:r>
            <a:r>
              <a:rPr lang="en-US" altLang="en-US" i="1" baseline="-30000" dirty="0">
                <a:latin typeface="Times New Roman" panose="02020603050405020304" pitchFamily="18" charset="0"/>
                <a:cs typeface="Times New Roman" panose="02020603050405020304" pitchFamily="18" charset="0"/>
              </a:rPr>
              <a:t>2</a:t>
            </a:r>
            <a:r>
              <a:rPr lang="en-US" alt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𝛽</a:t>
            </a:r>
            <a:r>
              <a:rPr lang="en-US" altLang="en-US" i="1" baseline="-30000" dirty="0">
                <a:latin typeface="Times New Roman" panose="02020603050405020304" pitchFamily="18" charset="0"/>
                <a:cs typeface="Times New Roman" panose="02020603050405020304" pitchFamily="18" charset="0"/>
              </a:rPr>
              <a:t>3</a:t>
            </a:r>
            <a:r>
              <a:rPr lang="en-US" altLang="en-US" i="1" dirty="0">
                <a:latin typeface="Times New Roman" panose="02020603050405020304" pitchFamily="18" charset="0"/>
                <a:cs typeface="Times New Roman" panose="02020603050405020304" pitchFamily="18" charset="0"/>
              </a:rPr>
              <a:t>x</a:t>
            </a:r>
            <a:r>
              <a:rPr lang="en-US" altLang="en-US" i="1" baseline="-30000" dirty="0">
                <a:latin typeface="Times New Roman" panose="02020603050405020304" pitchFamily="18" charset="0"/>
                <a:cs typeface="Times New Roman" panose="02020603050405020304" pitchFamily="18" charset="0"/>
              </a:rPr>
              <a:t>3</a:t>
            </a:r>
            <a:r>
              <a:rPr lang="en-US" alt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𝛽</a:t>
            </a:r>
            <a:r>
              <a:rPr lang="en-US" altLang="en-US" i="1" baseline="-30000" dirty="0">
                <a:latin typeface="Times New Roman" panose="02020603050405020304" pitchFamily="18" charset="0"/>
                <a:cs typeface="Times New Roman" panose="02020603050405020304" pitchFamily="18" charset="0"/>
              </a:rPr>
              <a:t>4</a:t>
            </a:r>
            <a:r>
              <a:rPr lang="en-US" altLang="en-US" i="1" dirty="0">
                <a:latin typeface="Times New Roman" panose="02020603050405020304" pitchFamily="18" charset="0"/>
                <a:cs typeface="Times New Roman" panose="02020603050405020304" pitchFamily="18" charset="0"/>
              </a:rPr>
              <a:t> x</a:t>
            </a:r>
            <a:r>
              <a:rPr lang="en-US" altLang="en-US" i="1" baseline="-30000" dirty="0">
                <a:latin typeface="Times New Roman" panose="02020603050405020304" pitchFamily="18" charset="0"/>
                <a:cs typeface="Times New Roman" panose="02020603050405020304" pitchFamily="18" charset="0"/>
              </a:rPr>
              <a:t>4</a:t>
            </a:r>
            <a:r>
              <a:rPr lang="en-US" alt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𝜀</a:t>
            </a:r>
            <a:r>
              <a:rPr lang="en-US" altLang="en-US" i="1" dirty="0">
                <a:latin typeface="Times New Roman" panose="02020603050405020304" pitchFamily="18" charset="0"/>
                <a:cs typeface="Times New Roman" panose="02020603050405020304" pitchFamily="18" charset="0"/>
              </a:rPr>
              <a:t>)</a:t>
            </a:r>
          </a:p>
          <a:p>
            <a:pPr marL="457200" lvl="1" indent="0">
              <a:spcBef>
                <a:spcPts val="400"/>
              </a:spcBef>
              <a:buNone/>
            </a:pPr>
            <a:r>
              <a:rPr lang="en-US" altLang="en-US" sz="2000" i="1" dirty="0">
                <a:latin typeface="Times New Roman" panose="02020603050405020304" pitchFamily="18" charset="0"/>
                <a:cs typeface="Times New Roman" panose="02020603050405020304" pitchFamily="18" charset="0"/>
              </a:rPr>
              <a:t>                w(x</a:t>
            </a:r>
            <a:r>
              <a:rPr lang="en-US" altLang="en-US" sz="2000" i="1" baseline="-30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 x</a:t>
            </a:r>
            <a:r>
              <a:rPr lang="en-US" altLang="en-US" sz="2000" i="1" baseline="-30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 x</a:t>
            </a:r>
            <a:r>
              <a:rPr lang="en-US" altLang="en-US" sz="2000" i="1" baseline="-30000" dirty="0">
                <a:latin typeface="Times New Roman" panose="02020603050405020304" pitchFamily="18" charset="0"/>
                <a:cs typeface="Times New Roman" panose="02020603050405020304" pitchFamily="18" charset="0"/>
              </a:rPr>
              <a:t>3</a:t>
            </a:r>
            <a:r>
              <a:rPr lang="en-US" altLang="en-US" sz="2000" i="1" dirty="0">
                <a:latin typeface="Times New Roman" panose="02020603050405020304" pitchFamily="18" charset="0"/>
                <a:cs typeface="Times New Roman" panose="02020603050405020304" pitchFamily="18" charset="0"/>
              </a:rPr>
              <a:t>+1, x</a:t>
            </a:r>
            <a:r>
              <a:rPr lang="en-US" altLang="en-US" sz="2000" i="1" baseline="-30000" dirty="0">
                <a:latin typeface="Times New Roman" panose="02020603050405020304" pitchFamily="18" charset="0"/>
                <a:cs typeface="Times New Roman" panose="02020603050405020304" pitchFamily="18" charset="0"/>
              </a:rPr>
              <a:t>4</a:t>
            </a:r>
            <a:r>
              <a:rPr lang="en-US" altLang="en-US" sz="2000" i="1" dirty="0">
                <a:latin typeface="Times New Roman" panose="02020603050405020304" pitchFamily="18" charset="0"/>
                <a:cs typeface="Times New Roman" panose="02020603050405020304" pitchFamily="18" charset="0"/>
              </a:rPr>
              <a:t>) = </a:t>
            </a:r>
            <a:r>
              <a:rPr lang="en-US" altLang="en-US" sz="2000" i="1" dirty="0" err="1">
                <a:latin typeface="Times New Roman" panose="02020603050405020304" pitchFamily="18" charset="0"/>
                <a:cs typeface="Times New Roman" panose="02020603050405020304" pitchFamily="18" charset="0"/>
              </a:rPr>
              <a:t>exp</a:t>
            </a:r>
            <a:r>
              <a:rPr lang="en-US" alt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𝛽 </a:t>
            </a:r>
            <a:r>
              <a:rPr lang="en-US" sz="2000" i="1" baseline="-25000" dirty="0">
                <a:latin typeface="Times New Roman" panose="02020603050405020304" pitchFamily="18" charset="0"/>
                <a:cs typeface="Times New Roman" panose="02020603050405020304" pitchFamily="18" charset="0"/>
              </a:rPr>
              <a:t>0</a:t>
            </a:r>
            <a:r>
              <a:rPr lang="en-US" altLang="en-US" sz="2000" i="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𝛽</a:t>
            </a:r>
            <a:r>
              <a:rPr lang="en-US" altLang="en-US" sz="2000" i="1" baseline="-30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x</a:t>
            </a:r>
            <a:r>
              <a:rPr lang="en-US" altLang="en-US" sz="2000" i="1" baseline="-30000" dirty="0">
                <a:latin typeface="Times New Roman" panose="02020603050405020304" pitchFamily="18" charset="0"/>
                <a:cs typeface="Times New Roman" panose="02020603050405020304" pitchFamily="18" charset="0"/>
              </a:rPr>
              <a:t>1</a:t>
            </a:r>
            <a:r>
              <a:rPr lang="en-US" altLang="en-US" sz="2000" i="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𝛽</a:t>
            </a:r>
            <a:r>
              <a:rPr lang="en-US" altLang="en-US" sz="2000" i="1" baseline="-30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x</a:t>
            </a:r>
            <a:r>
              <a:rPr lang="en-US" altLang="en-US" sz="2000" i="1" baseline="-30000" dirty="0">
                <a:latin typeface="Times New Roman" panose="02020603050405020304" pitchFamily="18" charset="0"/>
                <a:cs typeface="Times New Roman" panose="02020603050405020304" pitchFamily="18" charset="0"/>
              </a:rPr>
              <a:t>2</a:t>
            </a:r>
            <a:r>
              <a:rPr lang="en-US" altLang="en-US" sz="2000" i="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𝛽</a:t>
            </a:r>
            <a:r>
              <a:rPr lang="en-US" altLang="en-US" sz="2000" i="1" baseline="-30000" dirty="0">
                <a:latin typeface="Times New Roman" panose="02020603050405020304" pitchFamily="18" charset="0"/>
                <a:cs typeface="Times New Roman" panose="02020603050405020304" pitchFamily="18" charset="0"/>
              </a:rPr>
              <a:t>3</a:t>
            </a:r>
            <a:r>
              <a:rPr lang="en-US" altLang="en-US" sz="2000" i="1" dirty="0">
                <a:latin typeface="Times New Roman" panose="02020603050405020304" pitchFamily="18" charset="0"/>
                <a:cs typeface="Times New Roman" panose="02020603050405020304" pitchFamily="18" charset="0"/>
              </a:rPr>
              <a:t>(x</a:t>
            </a:r>
            <a:r>
              <a:rPr lang="en-US" altLang="en-US" sz="2000" i="1" baseline="-30000" dirty="0">
                <a:latin typeface="Times New Roman" panose="02020603050405020304" pitchFamily="18" charset="0"/>
                <a:cs typeface="Times New Roman" panose="02020603050405020304" pitchFamily="18" charset="0"/>
              </a:rPr>
              <a:t>3</a:t>
            </a:r>
            <a:r>
              <a:rPr lang="en-US" altLang="en-US" sz="2000" i="1" dirty="0">
                <a:latin typeface="Times New Roman" panose="02020603050405020304" pitchFamily="18" charset="0"/>
                <a:cs typeface="Times New Roman" panose="02020603050405020304" pitchFamily="18" charset="0"/>
              </a:rPr>
              <a:t>+1) + </a:t>
            </a:r>
            <a:r>
              <a:rPr lang="en-US" sz="2000" dirty="0">
                <a:latin typeface="Times New Roman" panose="02020603050405020304" pitchFamily="18" charset="0"/>
                <a:cs typeface="Times New Roman" panose="02020603050405020304" pitchFamily="18" charset="0"/>
              </a:rPr>
              <a:t>𝛽</a:t>
            </a:r>
            <a:r>
              <a:rPr lang="en-US" altLang="en-US" sz="2000" i="1" baseline="-30000" dirty="0">
                <a:latin typeface="Times New Roman" panose="02020603050405020304" pitchFamily="18" charset="0"/>
                <a:cs typeface="Times New Roman" panose="02020603050405020304" pitchFamily="18" charset="0"/>
              </a:rPr>
              <a:t>4</a:t>
            </a:r>
            <a:r>
              <a:rPr lang="en-US" altLang="en-US" sz="2000" i="1" dirty="0">
                <a:latin typeface="Times New Roman" panose="02020603050405020304" pitchFamily="18" charset="0"/>
                <a:cs typeface="Times New Roman" panose="02020603050405020304" pitchFamily="18" charset="0"/>
              </a:rPr>
              <a:t> x</a:t>
            </a:r>
            <a:r>
              <a:rPr lang="en-US" altLang="en-US" sz="2000" i="1" baseline="-30000" dirty="0">
                <a:latin typeface="Times New Roman" panose="02020603050405020304" pitchFamily="18" charset="0"/>
                <a:cs typeface="Times New Roman" panose="02020603050405020304" pitchFamily="18" charset="0"/>
              </a:rPr>
              <a:t>4</a:t>
            </a:r>
            <a:r>
              <a:rPr lang="en-US" altLang="en-US" sz="2000" i="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𝜀</a:t>
            </a:r>
            <a:r>
              <a:rPr lang="en-US" altLang="en-US" sz="2000" i="1" dirty="0">
                <a:latin typeface="Times New Roman" panose="02020603050405020304" pitchFamily="18" charset="0"/>
                <a:cs typeface="Times New Roman" panose="02020603050405020304" pitchFamily="18" charset="0"/>
              </a:rPr>
              <a:t>)</a:t>
            </a:r>
          </a:p>
          <a:p>
            <a:pPr marL="457200" lvl="1" indent="0">
              <a:spcBef>
                <a:spcPts val="400"/>
              </a:spcBef>
              <a:buNone/>
            </a:pPr>
            <a:endParaRPr lang="en-US" altLang="en-US" sz="2000" dirty="0"/>
          </a:p>
          <a:p>
            <a:pPr marL="457200" lvl="1" indent="0">
              <a:spcBef>
                <a:spcPts val="400"/>
              </a:spcBef>
              <a:buNone/>
            </a:pPr>
            <a:endParaRPr lang="en-US" altLang="en-US" sz="2000" dirty="0"/>
          </a:p>
          <a:p>
            <a:pPr marL="457200" lvl="1" indent="0">
              <a:spcBef>
                <a:spcPts val="400"/>
              </a:spcBef>
              <a:buNone/>
            </a:pPr>
            <a:endParaRPr lang="en-US" altLang="en-US" sz="2000" dirty="0"/>
          </a:p>
          <a:p>
            <a:pPr>
              <a:spcBef>
                <a:spcPts val="400"/>
              </a:spcBef>
            </a:pPr>
            <a:r>
              <a:rPr lang="en-US" altLang="en-US" sz="2200" dirty="0">
                <a:solidFill>
                  <a:schemeClr val="tx1"/>
                </a:solidFill>
              </a:rPr>
              <a:t>  Regression coefficient: </a:t>
            </a:r>
          </a:p>
          <a:p>
            <a:pPr lvl="1">
              <a:spcBef>
                <a:spcPts val="400"/>
              </a:spcBef>
            </a:pPr>
            <a:r>
              <a:rPr lang="en-US" altLang="en-US" i="1" dirty="0" err="1">
                <a:latin typeface="Times New Roman" panose="02020603050405020304" pitchFamily="18" charset="0"/>
                <a:cs typeface="Times New Roman" panose="02020603050405020304" pitchFamily="18" charset="0"/>
              </a:rPr>
              <a:t>exp</a:t>
            </a:r>
            <a:r>
              <a:rPr lang="en-US" alt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𝛽</a:t>
            </a:r>
            <a:r>
              <a:rPr lang="en-US" altLang="en-US" i="1" baseline="-30000" dirty="0">
                <a:latin typeface="Times New Roman" panose="02020603050405020304" pitchFamily="18" charset="0"/>
                <a:cs typeface="Times New Roman" panose="02020603050405020304" pitchFamily="18" charset="0"/>
              </a:rPr>
              <a:t>3</a:t>
            </a:r>
            <a:r>
              <a:rPr lang="en-US" altLang="en-US" i="1" dirty="0">
                <a:latin typeface="Times New Roman" panose="02020603050405020304" pitchFamily="18" charset="0"/>
                <a:cs typeface="Times New Roman" panose="02020603050405020304" pitchFamily="18" charset="0"/>
              </a:rPr>
              <a:t>) </a:t>
            </a:r>
            <a:r>
              <a:rPr lang="en-US" altLang="en-US" dirty="0"/>
              <a:t>is the </a:t>
            </a:r>
            <a:r>
              <a:rPr lang="en-US" altLang="en-US" u="sng" dirty="0"/>
              <a:t>proportional  change in the </a:t>
            </a:r>
            <a:r>
              <a:rPr lang="en-US" altLang="en-US" u="sng" dirty="0">
                <a:solidFill>
                  <a:srgbClr val="C00000"/>
                </a:solidFill>
              </a:rPr>
              <a:t>odds</a:t>
            </a:r>
            <a:r>
              <a:rPr lang="en-US" altLang="en-US" u="sng" dirty="0">
                <a:solidFill>
                  <a:srgbClr val="FFC000"/>
                </a:solidFill>
              </a:rPr>
              <a:t> </a:t>
            </a:r>
            <a:r>
              <a:rPr lang="en-US" altLang="en-US" u="sng" dirty="0"/>
              <a:t>of event </a:t>
            </a:r>
            <a:r>
              <a:rPr lang="en-US" altLang="en-US" i="1" u="sng" dirty="0">
                <a:latin typeface="Times New Roman" panose="02020603050405020304" pitchFamily="18" charset="0"/>
                <a:cs typeface="Times New Roman" panose="02020603050405020304" pitchFamily="18" charset="0"/>
              </a:rPr>
              <a:t>Y=1</a:t>
            </a:r>
            <a:r>
              <a:rPr lang="en-US" altLang="en-US" dirty="0"/>
              <a:t> if predictor </a:t>
            </a:r>
            <a:r>
              <a:rPr lang="en-US" altLang="en-US" i="1" dirty="0">
                <a:latin typeface="Times New Roman" panose="02020603050405020304" pitchFamily="18" charset="0"/>
                <a:cs typeface="Times New Roman" panose="02020603050405020304" pitchFamily="18" charset="0"/>
              </a:rPr>
              <a:t>x</a:t>
            </a:r>
            <a:r>
              <a:rPr lang="en-US" altLang="en-US" i="1" baseline="-25000" dirty="0">
                <a:latin typeface="Times New Roman" panose="02020603050405020304" pitchFamily="18" charset="0"/>
                <a:cs typeface="Times New Roman" panose="02020603050405020304" pitchFamily="18" charset="0"/>
              </a:rPr>
              <a:t>3</a:t>
            </a:r>
            <a:r>
              <a:rPr lang="en-US" altLang="en-US" dirty="0"/>
              <a:t> increases by 1 unit and all other </a:t>
            </a:r>
            <a:r>
              <a:rPr lang="en-US" altLang="en-US" i="1" dirty="0">
                <a:latin typeface="Times New Roman" panose="02020603050405020304" pitchFamily="18" charset="0"/>
                <a:cs typeface="Times New Roman" panose="02020603050405020304" pitchFamily="18" charset="0"/>
              </a:rPr>
              <a:t>x</a:t>
            </a:r>
            <a:r>
              <a:rPr lang="en-US" altLang="en-US" dirty="0"/>
              <a:t>’s remain the same.</a:t>
            </a:r>
          </a:p>
        </p:txBody>
      </p:sp>
      <p:sp>
        <p:nvSpPr>
          <p:cNvPr id="2" name="Title 1"/>
          <p:cNvSpPr>
            <a:spLocks noGrp="1"/>
          </p:cNvSpPr>
          <p:nvPr>
            <p:ph type="title"/>
          </p:nvPr>
        </p:nvSpPr>
        <p:spPr/>
        <p:txBody>
          <a:bodyPr/>
          <a:lstStyle/>
          <a:p>
            <a:r>
              <a:rPr lang="en-US" altLang="en-US" sz="4400" dirty="0"/>
              <a:t>Interpreting the Odds Ratio</a:t>
            </a:r>
            <a:endParaRPr lang="en-US" dirty="0"/>
          </a:p>
        </p:txBody>
      </p:sp>
      <p:grpSp>
        <p:nvGrpSpPr>
          <p:cNvPr id="9" name="Group 8"/>
          <p:cNvGrpSpPr/>
          <p:nvPr/>
        </p:nvGrpSpPr>
        <p:grpSpPr>
          <a:xfrm>
            <a:off x="2302894" y="3888007"/>
            <a:ext cx="3475953" cy="676806"/>
            <a:chOff x="2270697" y="5843296"/>
            <a:chExt cx="3475953" cy="676806"/>
          </a:xfrm>
        </p:grpSpPr>
        <p:sp>
          <p:nvSpPr>
            <p:cNvPr id="3" name="Rectangle 2"/>
            <p:cNvSpPr/>
            <p:nvPr/>
          </p:nvSpPr>
          <p:spPr>
            <a:xfrm>
              <a:off x="3566245" y="5843296"/>
              <a:ext cx="2180405" cy="400110"/>
            </a:xfrm>
            <a:prstGeom prst="rect">
              <a:avLst/>
            </a:prstGeom>
          </p:spPr>
          <p:txBody>
            <a:bodyPr wrap="none">
              <a:spAutoFit/>
            </a:bodyPr>
            <a:lstStyle/>
            <a:p>
              <a:r>
                <a:rPr lang="pl-PL" sz="2000" i="1" dirty="0">
                  <a:latin typeface="Times New Roman" panose="02020603050405020304" pitchFamily="18" charset="0"/>
                  <a:cs typeface="Times New Roman" panose="02020603050405020304" pitchFamily="18" charset="0"/>
                </a:rPr>
                <a:t>w(x1, x2, x3+1, x4)</a:t>
              </a:r>
            </a:p>
          </p:txBody>
        </p:sp>
        <p:sp>
          <p:nvSpPr>
            <p:cNvPr id="5" name="Rectangle 4"/>
            <p:cNvSpPr/>
            <p:nvPr/>
          </p:nvSpPr>
          <p:spPr>
            <a:xfrm>
              <a:off x="3716926" y="6119992"/>
              <a:ext cx="1879041" cy="400110"/>
            </a:xfrm>
            <a:prstGeom prst="rect">
              <a:avLst/>
            </a:prstGeom>
          </p:spPr>
          <p:txBody>
            <a:bodyPr wrap="none">
              <a:spAutoFit/>
            </a:bodyPr>
            <a:lstStyle/>
            <a:p>
              <a:r>
                <a:rPr lang="pl-PL" sz="2000" i="1" dirty="0">
                  <a:latin typeface="Times New Roman" panose="02020603050405020304" pitchFamily="18" charset="0"/>
                  <a:cs typeface="Times New Roman" panose="02020603050405020304" pitchFamily="18" charset="0"/>
                </a:rPr>
                <a:t>w(x1, x2, x3, x4)</a:t>
              </a:r>
            </a:p>
          </p:txBody>
        </p:sp>
        <p:sp>
          <p:nvSpPr>
            <p:cNvPr id="6" name="Rectangle 5"/>
            <p:cNvSpPr/>
            <p:nvPr/>
          </p:nvSpPr>
          <p:spPr>
            <a:xfrm>
              <a:off x="2270697" y="5991530"/>
              <a:ext cx="1295547" cy="400110"/>
            </a:xfrm>
            <a:prstGeom prst="rect">
              <a:avLst/>
            </a:prstGeom>
          </p:spPr>
          <p:txBody>
            <a:bodyPr wrap="none">
              <a:spAutoFit/>
            </a:bodyPr>
            <a:lstStyle/>
            <a:p>
              <a:r>
                <a:rPr lang="pl-PL" sz="2000" i="1" dirty="0">
                  <a:latin typeface="Times New Roman" panose="02020603050405020304" pitchFamily="18" charset="0"/>
                  <a:cs typeface="Times New Roman" panose="02020603050405020304" pitchFamily="18" charset="0"/>
                </a:rPr>
                <a:t>exp(</a:t>
              </a:r>
              <a:r>
                <a:rPr lang="pl-PL" sz="2000" dirty="0">
                  <a:latin typeface="Times New Roman" panose="02020603050405020304" pitchFamily="18" charset="0"/>
                  <a:cs typeface="Times New Roman" panose="02020603050405020304" pitchFamily="18" charset="0"/>
                </a:rPr>
                <a:t>𝛽</a:t>
              </a:r>
              <a:r>
                <a:rPr lang="pl-PL" sz="2000" i="1" baseline="-25000" dirty="0">
                  <a:latin typeface="Times New Roman" panose="02020603050405020304" pitchFamily="18" charset="0"/>
                  <a:cs typeface="Times New Roman" panose="02020603050405020304" pitchFamily="18" charset="0"/>
                </a:rPr>
                <a:t>3</a:t>
              </a:r>
              <a:r>
                <a:rPr lang="pl-PL" sz="2000" i="1"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 </a:t>
              </a:r>
              <a:endParaRPr lang="pl-PL" sz="2000" i="1" dirty="0">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596724" y="6191585"/>
              <a:ext cx="2029723" cy="0"/>
            </a:xfrm>
            <a:prstGeom prst="line">
              <a:avLst/>
            </a:prstGeom>
          </p:spPr>
          <p:style>
            <a:lnRef idx="1">
              <a:schemeClr val="dk1"/>
            </a:lnRef>
            <a:fillRef idx="0">
              <a:schemeClr val="dk1"/>
            </a:fillRef>
            <a:effectRef idx="0">
              <a:schemeClr val="dk1"/>
            </a:effectRef>
            <a:fontRef idx="minor">
              <a:schemeClr val="tx1"/>
            </a:fontRef>
          </p:style>
        </p:cxnSp>
      </p:grpSp>
      <p:grpSp>
        <p:nvGrpSpPr>
          <p:cNvPr id="10" name="Group 9"/>
          <p:cNvGrpSpPr/>
          <p:nvPr/>
        </p:nvGrpSpPr>
        <p:grpSpPr>
          <a:xfrm>
            <a:off x="6350548" y="1218356"/>
            <a:ext cx="1264640" cy="729417"/>
            <a:chOff x="10770148" y="1578441"/>
            <a:chExt cx="1264640" cy="729417"/>
          </a:xfrm>
        </p:grpSpPr>
        <p:sp>
          <p:nvSpPr>
            <p:cNvPr id="12" name="TextBox 11"/>
            <p:cNvSpPr txBox="1"/>
            <p:nvPr/>
          </p:nvSpPr>
          <p:spPr>
            <a:xfrm>
              <a:off x="11311664" y="1938526"/>
              <a:ext cx="633507" cy="369332"/>
            </a:xfrm>
            <a:prstGeom prst="rect">
              <a:avLst/>
            </a:prstGeom>
            <a:noFill/>
          </p:spPr>
          <p:txBody>
            <a:bodyPr wrap="none" rtlCol="0">
              <a:spAutoFit/>
            </a:bodyPr>
            <a:lstStyle/>
            <a:p>
              <a:pPr>
                <a:spcBef>
                  <a:spcPts val="400"/>
                </a:spcBef>
                <a:defRPr/>
              </a:pPr>
              <a:r>
                <a:rPr lang="en-US" i="1" dirty="0">
                  <a:latin typeface="Times New Roman" panose="02020603050405020304" pitchFamily="18" charset="0"/>
                  <a:cs typeface="Times New Roman" panose="02020603050405020304" pitchFamily="18" charset="0"/>
                </a:rPr>
                <a:t>1 - P</a:t>
              </a:r>
            </a:p>
          </p:txBody>
        </p:sp>
        <p:sp>
          <p:nvSpPr>
            <p:cNvPr id="13" name="TextBox 12"/>
            <p:cNvSpPr txBox="1"/>
            <p:nvPr/>
          </p:nvSpPr>
          <p:spPr>
            <a:xfrm flipH="1">
              <a:off x="11508949" y="1578441"/>
              <a:ext cx="525839" cy="369332"/>
            </a:xfrm>
            <a:prstGeom prst="rect">
              <a:avLst/>
            </a:prstGeom>
            <a:noFill/>
          </p:spPr>
          <p:txBody>
            <a:bodyPr wrap="square" rtlCol="0">
              <a:spAutoFit/>
            </a:bodyPr>
            <a:lstStyle/>
            <a:p>
              <a:pPr>
                <a:spcBef>
                  <a:spcPts val="400"/>
                </a:spcBef>
                <a:defRPr/>
              </a:pPr>
              <a:r>
                <a:rPr lang="en-US" i="1" dirty="0">
                  <a:latin typeface="Times New Roman" panose="02020603050405020304" pitchFamily="18" charset="0"/>
                  <a:cs typeface="Times New Roman" panose="02020603050405020304" pitchFamily="18" charset="0"/>
                </a:rPr>
                <a:t>P </a:t>
              </a:r>
            </a:p>
          </p:txBody>
        </p:sp>
        <p:sp>
          <p:nvSpPr>
            <p:cNvPr id="14" name="TextBox 13"/>
            <p:cNvSpPr txBox="1"/>
            <p:nvPr/>
          </p:nvSpPr>
          <p:spPr>
            <a:xfrm>
              <a:off x="10770148" y="1771923"/>
              <a:ext cx="659852" cy="369332"/>
            </a:xfrm>
            <a:prstGeom prst="rect">
              <a:avLst/>
            </a:prstGeom>
            <a:noFill/>
          </p:spPr>
          <p:txBody>
            <a:bodyPr wrap="square" rtlCol="0">
              <a:spAutoFit/>
            </a:bodyPr>
            <a:lstStyle/>
            <a:p>
              <a:pPr>
                <a:spcBef>
                  <a:spcPts val="400"/>
                </a:spcBef>
                <a:defRPr/>
              </a:pPr>
              <a:r>
                <a:rPr lang="en-US" i="1" dirty="0">
                  <a:latin typeface="Times New Roman" panose="02020603050405020304" pitchFamily="18" charset="0"/>
                  <a:cs typeface="Times New Roman" panose="02020603050405020304" pitchFamily="18" charset="0"/>
                </a:rPr>
                <a:t>w =</a:t>
              </a:r>
            </a:p>
          </p:txBody>
        </p:sp>
        <p:cxnSp>
          <p:nvCxnSpPr>
            <p:cNvPr id="18" name="Straight Connector 17"/>
            <p:cNvCxnSpPr/>
            <p:nvPr/>
          </p:nvCxnSpPr>
          <p:spPr>
            <a:xfrm>
              <a:off x="11296721" y="1928216"/>
              <a:ext cx="701040" cy="0"/>
            </a:xfrm>
            <a:prstGeom prst="line">
              <a:avLst/>
            </a:prstGeom>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173654655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Linear, Logit, and </a:t>
            </a:r>
            <a:r>
              <a:rPr lang="en-US" dirty="0" err="1"/>
              <a:t>Probit</a:t>
            </a:r>
            <a:r>
              <a:rPr lang="en-US" dirty="0"/>
              <a:t> Results</a:t>
            </a:r>
          </a:p>
        </p:txBody>
      </p:sp>
      <p:sp>
        <p:nvSpPr>
          <p:cNvPr id="3" name="Content Placeholder 2"/>
          <p:cNvSpPr>
            <a:spLocks noGrp="1"/>
          </p:cNvSpPr>
          <p:nvPr>
            <p:ph idx="1"/>
          </p:nvPr>
        </p:nvSpPr>
        <p:spPr>
          <a:xfrm>
            <a:off x="838200" y="1379621"/>
            <a:ext cx="5044440" cy="622545"/>
          </a:xfrm>
        </p:spPr>
        <p:txBody>
          <a:bodyPr>
            <a:normAutofit/>
          </a:bodyPr>
          <a:lstStyle/>
          <a:p>
            <a:pPr marL="0" indent="0">
              <a:lnSpc>
                <a:spcPct val="100000"/>
              </a:lnSpc>
              <a:spcBef>
                <a:spcPts val="0"/>
              </a:spcBef>
              <a:buNone/>
            </a:pPr>
            <a:r>
              <a:rPr lang="en-US" sz="1400" b="1" dirty="0">
                <a:latin typeface="Courier"/>
              </a:rPr>
              <a:t>library(stargazer)</a:t>
            </a:r>
          </a:p>
          <a:p>
            <a:pPr marL="0" indent="0">
              <a:lnSpc>
                <a:spcPct val="100000"/>
              </a:lnSpc>
              <a:spcBef>
                <a:spcPts val="0"/>
              </a:spcBef>
              <a:buNone/>
            </a:pPr>
            <a:r>
              <a:rPr lang="en-US" sz="1400" b="1" dirty="0">
                <a:latin typeface="Courier"/>
              </a:rPr>
              <a:t>stargazer(linear, logit, </a:t>
            </a:r>
            <a:r>
              <a:rPr lang="en-US" sz="1400" b="1" dirty="0" err="1">
                <a:latin typeface="Courier"/>
              </a:rPr>
              <a:t>probit</a:t>
            </a:r>
            <a:r>
              <a:rPr lang="en-US" sz="1400" b="1" dirty="0">
                <a:latin typeface="Courier"/>
              </a:rPr>
              <a:t>, type="text")</a:t>
            </a:r>
          </a:p>
        </p:txBody>
      </p:sp>
      <p:sp>
        <p:nvSpPr>
          <p:cNvPr id="4" name="TextBox 3"/>
          <p:cNvSpPr txBox="1"/>
          <p:nvPr/>
        </p:nvSpPr>
        <p:spPr>
          <a:xfrm>
            <a:off x="5760721" y="1164134"/>
            <a:ext cx="5775959" cy="5693866"/>
          </a:xfrm>
          <a:prstGeom prst="rect">
            <a:avLst/>
          </a:prstGeom>
          <a:noFill/>
        </p:spPr>
        <p:txBody>
          <a:bodyPr wrap="square" rtlCol="0">
            <a:spAutoFit/>
          </a:bodyPr>
          <a:lstStyle/>
          <a:p>
            <a:r>
              <a:rPr lang="en-US" sz="1400" dirty="0">
                <a:latin typeface="Courier"/>
              </a:rPr>
              <a:t>===========================================++++=====</a:t>
            </a:r>
          </a:p>
          <a:p>
            <a:r>
              <a:rPr lang="en-US" sz="1400" dirty="0">
                <a:latin typeface="Courier"/>
              </a:rPr>
              <a:t>                    Dependent variable: </a:t>
            </a:r>
            <a:r>
              <a:rPr lang="en-US" sz="1400" dirty="0" err="1">
                <a:latin typeface="Courier"/>
              </a:rPr>
              <a:t>TenYearCHD</a:t>
            </a:r>
            <a:r>
              <a:rPr lang="en-US" sz="1400" dirty="0">
                <a:latin typeface="Courier"/>
              </a:rPr>
              <a:t>              </a:t>
            </a:r>
          </a:p>
          <a:p>
            <a:r>
              <a:rPr lang="en-US" sz="1400" dirty="0">
                <a:latin typeface="Courier"/>
              </a:rPr>
              <a:t>                    --------------------------------</a:t>
            </a:r>
          </a:p>
          <a:p>
            <a:r>
              <a:rPr lang="en-US" sz="1400" dirty="0">
                <a:latin typeface="Courier"/>
              </a:rPr>
              <a:t>                    linear       logit    </a:t>
            </a:r>
            <a:r>
              <a:rPr lang="en-US" sz="1400" dirty="0" err="1">
                <a:latin typeface="Courier"/>
              </a:rPr>
              <a:t>probit</a:t>
            </a:r>
            <a:r>
              <a:rPr lang="en-US" sz="1400" dirty="0">
                <a:latin typeface="Courier"/>
              </a:rPr>
              <a:t>  </a:t>
            </a:r>
          </a:p>
          <a:p>
            <a:r>
              <a:rPr lang="en-US" sz="1400" dirty="0">
                <a:latin typeface="Courier"/>
              </a:rPr>
              <a:t>----------------------------------------------------</a:t>
            </a:r>
          </a:p>
          <a:p>
            <a:r>
              <a:rPr lang="en-US" sz="1400" dirty="0">
                <a:latin typeface="Courier"/>
              </a:rPr>
              <a:t>age                  0.007***    0.064***   0.035*** </a:t>
            </a:r>
          </a:p>
          <a:p>
            <a:r>
              <a:rPr lang="en-US" sz="1400" dirty="0">
                <a:latin typeface="Courier"/>
              </a:rPr>
              <a:t>male                 0.057***    0.554***   0.287*** </a:t>
            </a:r>
          </a:p>
          <a:p>
            <a:r>
              <a:rPr lang="en-US" sz="1400" dirty="0" err="1">
                <a:latin typeface="Courier"/>
              </a:rPr>
              <a:t>cigsPerDay</a:t>
            </a:r>
            <a:r>
              <a:rPr lang="en-US" sz="1400" dirty="0">
                <a:latin typeface="Courier"/>
              </a:rPr>
              <a:t>           0.002***    0.020***   0.011*** </a:t>
            </a:r>
          </a:p>
          <a:p>
            <a:r>
              <a:rPr lang="en-US" sz="1400" dirty="0" err="1">
                <a:latin typeface="Courier"/>
              </a:rPr>
              <a:t>BPMeds</a:t>
            </a:r>
            <a:r>
              <a:rPr lang="en-US" sz="1400" dirty="0">
                <a:latin typeface="Courier"/>
              </a:rPr>
              <a:t>               0.045       0.158      0.118   </a:t>
            </a:r>
          </a:p>
          <a:p>
            <a:r>
              <a:rPr lang="en-US" sz="1400" dirty="0" err="1">
                <a:latin typeface="Courier"/>
              </a:rPr>
              <a:t>prevalentStroke</a:t>
            </a:r>
            <a:r>
              <a:rPr lang="en-US" sz="1400" dirty="0">
                <a:latin typeface="Courier"/>
              </a:rPr>
              <a:t>      0.138*      0.704      0.415   </a:t>
            </a:r>
          </a:p>
          <a:p>
            <a:r>
              <a:rPr lang="en-US" sz="1400" dirty="0" err="1">
                <a:latin typeface="Courier"/>
              </a:rPr>
              <a:t>prevalentHyp</a:t>
            </a:r>
            <a:r>
              <a:rPr lang="en-US" sz="1400" dirty="0">
                <a:latin typeface="Courier"/>
              </a:rPr>
              <a:t>         0.028       0.232*     0.126   </a:t>
            </a:r>
          </a:p>
          <a:p>
            <a:r>
              <a:rPr lang="en-US" sz="1400" dirty="0" err="1">
                <a:latin typeface="Courier"/>
              </a:rPr>
              <a:t>totChol</a:t>
            </a:r>
            <a:r>
              <a:rPr lang="en-US" sz="1400" dirty="0">
                <a:latin typeface="Courier"/>
              </a:rPr>
              <a:t>              0.0001      0.002**    0.001*  </a:t>
            </a:r>
          </a:p>
          <a:p>
            <a:r>
              <a:rPr lang="en-US" sz="1400" dirty="0" err="1">
                <a:latin typeface="Courier"/>
              </a:rPr>
              <a:t>sysBP</a:t>
            </a:r>
            <a:r>
              <a:rPr lang="en-US" sz="1400" dirty="0">
                <a:latin typeface="Courier"/>
              </a:rPr>
              <a:t>                0.003***    0.016***   0.009*** </a:t>
            </a:r>
          </a:p>
          <a:p>
            <a:r>
              <a:rPr lang="en-US" sz="1400" dirty="0" err="1">
                <a:latin typeface="Courier"/>
              </a:rPr>
              <a:t>diaBP</a:t>
            </a:r>
            <a:r>
              <a:rPr lang="en-US" sz="1400" dirty="0">
                <a:latin typeface="Courier"/>
              </a:rPr>
              <a:t>               -0.001      -0.005     -0.003  </a:t>
            </a:r>
          </a:p>
          <a:p>
            <a:r>
              <a:rPr lang="en-US" sz="1400" dirty="0">
                <a:latin typeface="Courier"/>
              </a:rPr>
              <a:t>BMI                  0.0002      0.008      0.004   </a:t>
            </a:r>
          </a:p>
          <a:p>
            <a:r>
              <a:rPr lang="en-US" sz="1400" dirty="0" err="1">
                <a:latin typeface="Courier"/>
              </a:rPr>
              <a:t>heartRate</a:t>
            </a:r>
            <a:r>
              <a:rPr lang="en-US" sz="1400" dirty="0">
                <a:latin typeface="Courier"/>
              </a:rPr>
              <a:t>           -0.0003     -0.003     -0.002  </a:t>
            </a:r>
          </a:p>
          <a:p>
            <a:r>
              <a:rPr lang="en-US" sz="1400" dirty="0">
                <a:latin typeface="Courier"/>
              </a:rPr>
              <a:t>glucose              0.001***    0.007***   0.004*** </a:t>
            </a:r>
          </a:p>
          <a:p>
            <a:r>
              <a:rPr lang="en-US" sz="1400" dirty="0">
                <a:latin typeface="Courier"/>
              </a:rPr>
              <a:t>Constant            -0.601***   -8.469***  -4.693*** </a:t>
            </a:r>
          </a:p>
          <a:p>
            <a:r>
              <a:rPr lang="en-US" sz="1400" dirty="0">
                <a:latin typeface="Courier"/>
              </a:rPr>
              <a:t>----------------------------------------------------</a:t>
            </a:r>
          </a:p>
          <a:p>
            <a:r>
              <a:rPr lang="en-US" sz="1400" dirty="0">
                <a:latin typeface="Courier"/>
              </a:rPr>
              <a:t>Observations         3,658       3,658      3,658   </a:t>
            </a:r>
          </a:p>
          <a:p>
            <a:r>
              <a:rPr lang="en-US" sz="1400" dirty="0">
                <a:latin typeface="Courier"/>
              </a:rPr>
              <a:t>R2                   0.101                                </a:t>
            </a:r>
          </a:p>
          <a:p>
            <a:r>
              <a:rPr lang="en-US" sz="1400" dirty="0">
                <a:latin typeface="Courier"/>
              </a:rPr>
              <a:t>Adjusted R2          0.098                                </a:t>
            </a:r>
          </a:p>
          <a:p>
            <a:r>
              <a:rPr lang="en-US" sz="1400" dirty="0">
                <a:latin typeface="Courier"/>
              </a:rPr>
              <a:t>Log Likelihood              -1,377.823 -1,378.445</a:t>
            </a:r>
          </a:p>
          <a:p>
            <a:r>
              <a:rPr lang="en-US" sz="1400" dirty="0" err="1">
                <a:latin typeface="Courier"/>
              </a:rPr>
              <a:t>Akaike</a:t>
            </a:r>
            <a:r>
              <a:rPr lang="en-US" sz="1400" dirty="0">
                <a:latin typeface="Courier"/>
              </a:rPr>
              <a:t> Inf. Crit.            2,781.646  2,782.890 </a:t>
            </a:r>
          </a:p>
          <a:p>
            <a:r>
              <a:rPr lang="en-US" sz="1400" dirty="0">
                <a:latin typeface="Courier"/>
              </a:rPr>
              <a:t>Residual Std. Error     0.341 (</a:t>
            </a:r>
            <a:r>
              <a:rPr lang="en-US" sz="1400" dirty="0" err="1">
                <a:latin typeface="Courier"/>
              </a:rPr>
              <a:t>df</a:t>
            </a:r>
            <a:r>
              <a:rPr lang="en-US" sz="1400" dirty="0">
                <a:latin typeface="Courier"/>
              </a:rPr>
              <a:t> = 3645)                          </a:t>
            </a:r>
          </a:p>
          <a:p>
            <a:r>
              <a:rPr lang="en-US" sz="1400" dirty="0">
                <a:latin typeface="Courier"/>
              </a:rPr>
              <a:t>F Statistic         34.063*** (</a:t>
            </a:r>
            <a:r>
              <a:rPr lang="en-US" sz="1400" dirty="0" err="1">
                <a:latin typeface="Courier"/>
              </a:rPr>
              <a:t>df</a:t>
            </a:r>
            <a:r>
              <a:rPr lang="en-US" sz="1400" dirty="0">
                <a:latin typeface="Courier"/>
              </a:rPr>
              <a:t> = 12; 3645)                      </a:t>
            </a:r>
          </a:p>
        </p:txBody>
      </p:sp>
      <p:sp>
        <p:nvSpPr>
          <p:cNvPr id="5" name="TextBox 4"/>
          <p:cNvSpPr txBox="1"/>
          <p:nvPr/>
        </p:nvSpPr>
        <p:spPr>
          <a:xfrm>
            <a:off x="838200" y="5623560"/>
            <a:ext cx="4526280" cy="769441"/>
          </a:xfrm>
          <a:prstGeom prst="rect">
            <a:avLst/>
          </a:prstGeom>
          <a:noFill/>
        </p:spPr>
        <p:txBody>
          <a:bodyPr wrap="square" rtlCol="0">
            <a:spAutoFit/>
          </a:bodyPr>
          <a:lstStyle/>
          <a:p>
            <a:r>
              <a:rPr lang="en-US" sz="2200" i="1" dirty="0">
                <a:solidFill>
                  <a:srgbClr val="C00000"/>
                </a:solidFill>
                <a:latin typeface="Arial Narrow" panose="020B0606020202030204" pitchFamily="34" charset="0"/>
              </a:rPr>
              <a:t>What similarities and differences do you see in the outputs from the three models?</a:t>
            </a:r>
          </a:p>
        </p:txBody>
      </p:sp>
    </p:spTree>
    <p:extLst>
      <p:ext uri="{BB962C8B-B14F-4D97-AF65-F5344CB8AC3E}">
        <p14:creationId xmlns:p14="http://schemas.microsoft.com/office/powerpoint/2010/main" val="46629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8ECE-8042-4E67-9485-9B32B076135B}"/>
              </a:ext>
            </a:extLst>
          </p:cNvPr>
          <p:cNvSpPr>
            <a:spLocks noGrp="1"/>
          </p:cNvSpPr>
          <p:nvPr>
            <p:ph type="title"/>
          </p:nvPr>
        </p:nvSpPr>
        <p:spPr/>
        <p:txBody>
          <a:bodyPr/>
          <a:lstStyle/>
          <a:p>
            <a:r>
              <a:rPr lang="en-US" dirty="0"/>
              <a:t>Errors in ProPublica Methodology</a:t>
            </a:r>
          </a:p>
        </p:txBody>
      </p:sp>
      <p:sp>
        <p:nvSpPr>
          <p:cNvPr id="3" name="Content Placeholder 2">
            <a:extLst>
              <a:ext uri="{FF2B5EF4-FFF2-40B4-BE49-F238E27FC236}">
                <a16:creationId xmlns:a16="http://schemas.microsoft.com/office/drawing/2014/main" id="{D97F0E3B-7B98-41AC-8F11-CA6E337186B2}"/>
              </a:ext>
            </a:extLst>
          </p:cNvPr>
          <p:cNvSpPr>
            <a:spLocks noGrp="1"/>
          </p:cNvSpPr>
          <p:nvPr>
            <p:ph idx="1"/>
          </p:nvPr>
        </p:nvSpPr>
        <p:spPr/>
        <p:txBody>
          <a:bodyPr/>
          <a:lstStyle/>
          <a:p>
            <a:pPr marL="0" indent="0">
              <a:buNone/>
            </a:pPr>
            <a:r>
              <a:rPr lang="en-US" sz="1800" dirty="0"/>
              <a:t>Two errors in their </a:t>
            </a:r>
            <a:r>
              <a:rPr lang="en-US" sz="1800"/>
              <a:t>analysis:</a:t>
            </a:r>
            <a:endParaRPr lang="en-US" sz="1800" dirty="0"/>
          </a:p>
          <a:p>
            <a:pPr marL="0" indent="0">
              <a:buNone/>
            </a:pPr>
            <a:r>
              <a:rPr lang="en-US" sz="1800" dirty="0"/>
              <a:t>1. Sampling Bias</a:t>
            </a:r>
          </a:p>
          <a:p>
            <a:pPr marL="0" indent="0">
              <a:buNone/>
            </a:pPr>
            <a:r>
              <a:rPr lang="en-US" sz="1800" dirty="0"/>
              <a:t>ProPublica selected just the recidivist population (over 1000 more records) but removed the corresponding non- recidivist population for given timeframe</a:t>
            </a:r>
          </a:p>
          <a:p>
            <a:pPr marL="0" indent="0">
              <a:buNone/>
            </a:pPr>
            <a:r>
              <a:rPr lang="en-US" sz="1800" dirty="0"/>
              <a:t>2. Cause-Effect mix up</a:t>
            </a:r>
          </a:p>
          <a:p>
            <a:pPr marL="0" indent="0">
              <a:buNone/>
            </a:pPr>
            <a:r>
              <a:rPr lang="en-US" sz="1800" dirty="0"/>
              <a:t>ProPublica used ‘Two-year Recidivism’ flag from data in the prediction of risk score. This data is </a:t>
            </a:r>
            <a:r>
              <a:rPr lang="en-US" sz="1800" u="sng" dirty="0">
                <a:solidFill>
                  <a:srgbClr val="C00000"/>
                </a:solidFill>
              </a:rPr>
              <a:t>not available </a:t>
            </a:r>
            <a:r>
              <a:rPr lang="en-US" sz="1800" dirty="0"/>
              <a:t>while generating risk scores so logically cannot be used in analysis.</a:t>
            </a:r>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9F57D9F1-2DD3-4EB2-B3A7-9DFC0367D09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41794" y="3701020"/>
            <a:ext cx="5354206" cy="2855097"/>
          </a:xfrm>
          <a:prstGeom prst="rect">
            <a:avLst/>
          </a:prstGeom>
        </p:spPr>
      </p:pic>
      <p:pic>
        <p:nvPicPr>
          <p:cNvPr id="6" name="Picture 5">
            <a:extLst>
              <a:ext uri="{FF2B5EF4-FFF2-40B4-BE49-F238E27FC236}">
                <a16:creationId xmlns:a16="http://schemas.microsoft.com/office/drawing/2014/main" id="{593375F3-F264-4C6F-8AC6-96B789CC9DC7}"/>
              </a:ext>
            </a:extLst>
          </p:cNvPr>
          <p:cNvPicPr>
            <a:picLocks noChangeAspect="1"/>
          </p:cNvPicPr>
          <p:nvPr/>
        </p:nvPicPr>
        <p:blipFill>
          <a:blip r:embed="rId3"/>
          <a:stretch>
            <a:fillRect/>
          </a:stretch>
        </p:blipFill>
        <p:spPr>
          <a:xfrm>
            <a:off x="7175196" y="3701020"/>
            <a:ext cx="2708200" cy="2691233"/>
          </a:xfrm>
          <a:prstGeom prst="rect">
            <a:avLst/>
          </a:prstGeom>
        </p:spPr>
      </p:pic>
    </p:spTree>
    <p:extLst>
      <p:ext uri="{BB962C8B-B14F-4D97-AF65-F5344CB8AC3E}">
        <p14:creationId xmlns:p14="http://schemas.microsoft.com/office/powerpoint/2010/main" val="4062713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838200" y="1380565"/>
            <a:ext cx="10652760" cy="3953435"/>
          </a:xfrm>
        </p:spPr>
        <p:txBody>
          <a:bodyPr>
            <a:normAutofit/>
          </a:bodyPr>
          <a:lstStyle/>
          <a:p>
            <a:pPr>
              <a:lnSpc>
                <a:spcPct val="110000"/>
              </a:lnSpc>
              <a:spcBef>
                <a:spcPts val="400"/>
              </a:spcBef>
            </a:pPr>
            <a:r>
              <a:rPr lang="en-US" dirty="0"/>
              <a:t>Continuous IV:</a:t>
            </a:r>
          </a:p>
          <a:p>
            <a:pPr lvl="1">
              <a:lnSpc>
                <a:spcPct val="110000"/>
              </a:lnSpc>
              <a:spcBef>
                <a:spcPts val="400"/>
              </a:spcBef>
            </a:pPr>
            <a:r>
              <a:rPr lang="en-US" dirty="0"/>
              <a:t>𝛽</a:t>
            </a:r>
            <a:r>
              <a:rPr lang="en-US" altLang="en-US" baseline="-30000" dirty="0"/>
              <a:t>age</a:t>
            </a:r>
            <a:r>
              <a:rPr lang="en-US" altLang="en-US" dirty="0"/>
              <a:t> = 0.066       ⇒    </a:t>
            </a:r>
            <a:r>
              <a:rPr lang="en-US" altLang="en-US" dirty="0" err="1"/>
              <a:t>exp</a:t>
            </a:r>
            <a:r>
              <a:rPr lang="en-US" altLang="en-US" dirty="0"/>
              <a:t>(0.066) = 1.068</a:t>
            </a:r>
          </a:p>
          <a:p>
            <a:pPr lvl="1">
              <a:lnSpc>
                <a:spcPct val="110000"/>
              </a:lnSpc>
              <a:spcBef>
                <a:spcPts val="400"/>
              </a:spcBef>
            </a:pPr>
            <a:r>
              <a:rPr lang="en-US" altLang="en-US" dirty="0"/>
              <a:t>If age increases by 1 year, the </a:t>
            </a:r>
            <a:r>
              <a:rPr lang="en-US" altLang="en-US" u="sng" dirty="0">
                <a:solidFill>
                  <a:srgbClr val="C00000"/>
                </a:solidFill>
              </a:rPr>
              <a:t>odds</a:t>
            </a:r>
            <a:r>
              <a:rPr lang="en-US" altLang="en-US" dirty="0"/>
              <a:t> that a customer may have CHD in 10 years increase by 1.068 or 6.8%, if gender, </a:t>
            </a:r>
            <a:r>
              <a:rPr lang="en-US" altLang="en-US" dirty="0" err="1"/>
              <a:t>cigsPerDay</a:t>
            </a:r>
            <a:r>
              <a:rPr lang="en-US" altLang="en-US" dirty="0"/>
              <a:t>, BMI, </a:t>
            </a:r>
            <a:r>
              <a:rPr lang="en-US" altLang="en-US" dirty="0" err="1"/>
              <a:t>totChol</a:t>
            </a:r>
            <a:r>
              <a:rPr lang="en-US" altLang="en-US" dirty="0"/>
              <a:t>, etc. are all invariant.</a:t>
            </a:r>
          </a:p>
          <a:p>
            <a:pPr lvl="1">
              <a:spcBef>
                <a:spcPts val="400"/>
              </a:spcBef>
            </a:pPr>
            <a:r>
              <a:rPr lang="en-US" altLang="en-US" dirty="0">
                <a:cs typeface="Times New Roman" charset="0"/>
              </a:rPr>
              <a:t>If </a:t>
            </a:r>
            <a:r>
              <a:rPr lang="en-US" u="sng" dirty="0">
                <a:solidFill>
                  <a:srgbClr val="C00000"/>
                </a:solidFill>
              </a:rPr>
              <a:t>𝛽&lt;0</a:t>
            </a:r>
            <a:r>
              <a:rPr lang="en-US" dirty="0"/>
              <a:t>, then </a:t>
            </a:r>
            <a:r>
              <a:rPr lang="en-US" altLang="en-US" dirty="0" err="1"/>
              <a:t>exp</a:t>
            </a:r>
            <a:r>
              <a:rPr lang="en-US" altLang="en-US" dirty="0"/>
              <a:t>(</a:t>
            </a:r>
            <a:r>
              <a:rPr lang="en-US" dirty="0"/>
              <a:t>𝛽</a:t>
            </a:r>
            <a:r>
              <a:rPr lang="en-US" altLang="en-US" dirty="0"/>
              <a:t>) &lt;1, and the odds of </a:t>
            </a:r>
            <a:r>
              <a:rPr lang="en-US" altLang="en-US" i="1" dirty="0">
                <a:latin typeface="Times New Roman" panose="02020603050405020304" pitchFamily="18" charset="0"/>
                <a:cs typeface="Times New Roman" panose="02020603050405020304" pitchFamily="18" charset="0"/>
              </a:rPr>
              <a:t>Y=1</a:t>
            </a:r>
            <a:r>
              <a:rPr lang="en-US" altLang="en-US" dirty="0"/>
              <a:t> </a:t>
            </a:r>
            <a:r>
              <a:rPr lang="en-US" altLang="en-US" u="sng" dirty="0">
                <a:solidFill>
                  <a:srgbClr val="C00000"/>
                </a:solidFill>
              </a:rPr>
              <a:t>decrease</a:t>
            </a:r>
            <a:r>
              <a:rPr lang="en-US" altLang="en-US" dirty="0"/>
              <a:t> relative to the odds of </a:t>
            </a:r>
            <a:r>
              <a:rPr lang="en-US" altLang="en-US" i="1" dirty="0">
                <a:latin typeface="Times New Roman" panose="02020603050405020304" pitchFamily="18" charset="0"/>
                <a:cs typeface="Times New Roman" panose="02020603050405020304" pitchFamily="18" charset="0"/>
              </a:rPr>
              <a:t>Y=0</a:t>
            </a:r>
            <a:r>
              <a:rPr lang="en-US" altLang="en-US" dirty="0"/>
              <a:t>.</a:t>
            </a:r>
          </a:p>
          <a:p>
            <a:pPr>
              <a:spcBef>
                <a:spcPts val="400"/>
              </a:spcBef>
            </a:pPr>
            <a:r>
              <a:rPr lang="en-US" dirty="0"/>
              <a:t>Nominal IV:</a:t>
            </a:r>
          </a:p>
          <a:p>
            <a:pPr lvl="1">
              <a:spcBef>
                <a:spcPts val="400"/>
              </a:spcBef>
            </a:pPr>
            <a:r>
              <a:rPr lang="en-US" dirty="0">
                <a:solidFill>
                  <a:schemeClr val="tx1"/>
                </a:solidFill>
              </a:rPr>
              <a:t>𝛽</a:t>
            </a:r>
            <a:r>
              <a:rPr lang="en-US" altLang="en-US" baseline="-30000" dirty="0">
                <a:solidFill>
                  <a:schemeClr val="tx1"/>
                </a:solidFill>
              </a:rPr>
              <a:t>male</a:t>
            </a:r>
            <a:r>
              <a:rPr lang="en-US" altLang="en-US" dirty="0">
                <a:solidFill>
                  <a:schemeClr val="tx1"/>
                </a:solidFill>
              </a:rPr>
              <a:t> = 0.518     ⇒    </a:t>
            </a:r>
            <a:r>
              <a:rPr lang="en-US" altLang="en-US" dirty="0" err="1">
                <a:solidFill>
                  <a:schemeClr val="tx1"/>
                </a:solidFill>
              </a:rPr>
              <a:t>exp</a:t>
            </a:r>
            <a:r>
              <a:rPr lang="en-US" altLang="en-US" dirty="0">
                <a:solidFill>
                  <a:schemeClr val="tx1"/>
                </a:solidFill>
              </a:rPr>
              <a:t>(</a:t>
            </a:r>
            <a:r>
              <a:rPr lang="en-US" dirty="0">
                <a:solidFill>
                  <a:schemeClr val="tx1"/>
                </a:solidFill>
              </a:rPr>
              <a:t>𝛽</a:t>
            </a:r>
            <a:r>
              <a:rPr lang="en-US" altLang="en-US" baseline="-30000" dirty="0">
                <a:solidFill>
                  <a:schemeClr val="tx1"/>
                </a:solidFill>
              </a:rPr>
              <a:t>Gender</a:t>
            </a:r>
            <a:r>
              <a:rPr lang="en-US" altLang="en-US" dirty="0">
                <a:solidFill>
                  <a:schemeClr val="tx1"/>
                </a:solidFill>
              </a:rPr>
              <a:t>) = 1.678</a:t>
            </a:r>
          </a:p>
          <a:p>
            <a:pPr lvl="1">
              <a:spcBef>
                <a:spcPts val="400"/>
              </a:spcBef>
            </a:pPr>
            <a:r>
              <a:rPr lang="en-US" altLang="en-US" dirty="0">
                <a:ea typeface="Times New Roman" charset="0"/>
                <a:cs typeface="Times New Roman" charset="0"/>
              </a:rPr>
              <a:t>The </a:t>
            </a:r>
            <a:r>
              <a:rPr lang="en-US" altLang="en-US" u="sng" dirty="0">
                <a:solidFill>
                  <a:srgbClr val="C00000"/>
                </a:solidFill>
                <a:ea typeface="Times New Roman" charset="0"/>
                <a:cs typeface="Times New Roman" charset="0"/>
              </a:rPr>
              <a:t>odds</a:t>
            </a:r>
            <a:r>
              <a:rPr lang="en-US" altLang="en-US" dirty="0">
                <a:ea typeface="Times New Roman" charset="0"/>
                <a:cs typeface="Times New Roman" charset="0"/>
              </a:rPr>
              <a:t> of a male patient having CHD in 10 years is 1.678 times of the </a:t>
            </a:r>
            <a:r>
              <a:rPr lang="en-US" altLang="en-US" u="sng" dirty="0">
                <a:solidFill>
                  <a:srgbClr val="C00000"/>
                </a:solidFill>
                <a:ea typeface="Times New Roman" charset="0"/>
                <a:cs typeface="Times New Roman" charset="0"/>
              </a:rPr>
              <a:t>odds</a:t>
            </a:r>
            <a:r>
              <a:rPr lang="en-US" altLang="en-US" dirty="0">
                <a:ea typeface="Times New Roman" charset="0"/>
                <a:cs typeface="Times New Roman" charset="0"/>
              </a:rPr>
              <a:t> of a female patient is all other predictors in the model are invariant. </a:t>
            </a:r>
          </a:p>
          <a:p>
            <a:pPr lvl="1">
              <a:spcBef>
                <a:spcPts val="400"/>
              </a:spcBef>
            </a:pPr>
            <a:r>
              <a:rPr lang="en-US" altLang="en-US" dirty="0">
                <a:cs typeface="Times New Roman" charset="0"/>
              </a:rPr>
              <a:t>If </a:t>
            </a:r>
            <a:r>
              <a:rPr lang="en-US" u="sng" dirty="0">
                <a:solidFill>
                  <a:srgbClr val="C00000"/>
                </a:solidFill>
              </a:rPr>
              <a:t>𝛽&lt;0</a:t>
            </a:r>
            <a:r>
              <a:rPr lang="en-US" dirty="0"/>
              <a:t>, then </a:t>
            </a:r>
            <a:r>
              <a:rPr lang="en-US" altLang="en-US" dirty="0" err="1"/>
              <a:t>exp</a:t>
            </a:r>
            <a:r>
              <a:rPr lang="en-US" altLang="en-US" dirty="0"/>
              <a:t>(</a:t>
            </a:r>
            <a:r>
              <a:rPr lang="en-US" dirty="0"/>
              <a:t>𝛽</a:t>
            </a:r>
            <a:r>
              <a:rPr lang="en-US" altLang="en-US" dirty="0"/>
              <a:t>) &lt;1, and the odds of </a:t>
            </a:r>
            <a:r>
              <a:rPr lang="en-US" altLang="en-US" i="1" dirty="0">
                <a:latin typeface="Times New Roman" panose="02020603050405020304" pitchFamily="18" charset="0"/>
                <a:cs typeface="Times New Roman" panose="02020603050405020304" pitchFamily="18" charset="0"/>
              </a:rPr>
              <a:t>Y=1</a:t>
            </a:r>
            <a:r>
              <a:rPr lang="en-US" altLang="en-US" dirty="0"/>
              <a:t> is </a:t>
            </a:r>
            <a:r>
              <a:rPr lang="en-US" altLang="en-US" u="sng" dirty="0">
                <a:solidFill>
                  <a:srgbClr val="C00000"/>
                </a:solidFill>
              </a:rPr>
              <a:t>less</a:t>
            </a:r>
            <a:r>
              <a:rPr lang="en-US" altLang="en-US" dirty="0"/>
              <a:t> than the odds of </a:t>
            </a:r>
            <a:r>
              <a:rPr lang="en-US" altLang="en-US" i="1" dirty="0">
                <a:latin typeface="Times New Roman" panose="02020603050405020304" pitchFamily="18" charset="0"/>
                <a:cs typeface="Times New Roman" panose="02020603050405020304" pitchFamily="18" charset="0"/>
              </a:rPr>
              <a:t>Y=0</a:t>
            </a:r>
            <a:r>
              <a:rPr lang="en-US" altLang="en-US" dirty="0"/>
              <a:t>.</a:t>
            </a:r>
          </a:p>
        </p:txBody>
      </p:sp>
      <p:sp>
        <p:nvSpPr>
          <p:cNvPr id="2" name="Title 1"/>
          <p:cNvSpPr>
            <a:spLocks noGrp="1"/>
          </p:cNvSpPr>
          <p:nvPr>
            <p:ph type="title"/>
          </p:nvPr>
        </p:nvSpPr>
        <p:spPr/>
        <p:txBody>
          <a:bodyPr/>
          <a:lstStyle/>
          <a:p>
            <a:r>
              <a:rPr lang="en-US" dirty="0"/>
              <a:t>Interpreting Beta Coefficients in Logit Models</a:t>
            </a:r>
          </a:p>
        </p:txBody>
      </p:sp>
      <p:sp>
        <p:nvSpPr>
          <p:cNvPr id="4" name="TextBox 3"/>
          <p:cNvSpPr txBox="1"/>
          <p:nvPr/>
        </p:nvSpPr>
        <p:spPr>
          <a:xfrm>
            <a:off x="929813" y="5525214"/>
            <a:ext cx="10469534" cy="430887"/>
          </a:xfrm>
          <a:prstGeom prst="rect">
            <a:avLst/>
          </a:prstGeom>
          <a:noFill/>
        </p:spPr>
        <p:txBody>
          <a:bodyPr wrap="none" rtlCol="0">
            <a:spAutoFit/>
          </a:bodyPr>
          <a:lstStyle/>
          <a:p>
            <a:pPr algn="ctr"/>
            <a:r>
              <a:rPr lang="en-US" altLang="en-US" sz="2200" dirty="0">
                <a:solidFill>
                  <a:srgbClr val="C00000"/>
                </a:solidFill>
                <a:latin typeface="Arial Narrow" panose="020B0606020202030204" pitchFamily="34" charset="0"/>
              </a:rPr>
              <a:t>But we are still talking about </a:t>
            </a:r>
            <a:r>
              <a:rPr lang="en-US" altLang="en-US" sz="2200" u="sng" dirty="0">
                <a:solidFill>
                  <a:srgbClr val="C00000"/>
                </a:solidFill>
                <a:latin typeface="Arial Narrow" panose="020B0606020202030204" pitchFamily="34" charset="0"/>
              </a:rPr>
              <a:t>probabilities of odds</a:t>
            </a:r>
            <a:r>
              <a:rPr lang="en-US" altLang="en-US" sz="2200" dirty="0">
                <a:solidFill>
                  <a:srgbClr val="C00000"/>
                </a:solidFill>
                <a:latin typeface="Arial Narrow" panose="020B0606020202030204" pitchFamily="34" charset="0"/>
              </a:rPr>
              <a:t>, rather than probabilities of having CHD in 10 years</a:t>
            </a:r>
            <a:endParaRPr lang="en-US" sz="2200" dirty="0">
              <a:solidFill>
                <a:srgbClr val="C00000"/>
              </a:solidFill>
              <a:latin typeface="Arial Narrow" panose="020B0606020202030204" pitchFamily="34" charset="0"/>
            </a:endParaRPr>
          </a:p>
        </p:txBody>
      </p:sp>
    </p:spTree>
    <p:custDataLst>
      <p:tags r:id="rId1"/>
    </p:custDataLst>
    <p:extLst>
      <p:ext uri="{BB962C8B-B14F-4D97-AF65-F5344CB8AC3E}">
        <p14:creationId xmlns:p14="http://schemas.microsoft.com/office/powerpoint/2010/main" val="56400954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646111" y="1380565"/>
            <a:ext cx="11049360" cy="4166795"/>
          </a:xfrm>
        </p:spPr>
        <p:txBody>
          <a:bodyPr>
            <a:normAutofit/>
          </a:bodyPr>
          <a:lstStyle/>
          <a:p>
            <a:pPr marL="457200" lvl="2" indent="0">
              <a:buNone/>
            </a:pPr>
            <a:r>
              <a:rPr lang="en-US" altLang="en-US" sz="2200" i="1" dirty="0">
                <a:latin typeface="Times New Roman" panose="02020603050405020304" pitchFamily="18" charset="0"/>
                <a:cs typeface="Times New Roman" panose="02020603050405020304" pitchFamily="18" charset="0"/>
              </a:rPr>
              <a:t>log(w) = log[P</a:t>
            </a:r>
            <a:r>
              <a:rPr lang="en-US" sz="2200" i="1" dirty="0">
                <a:latin typeface="Times New Roman" panose="02020603050405020304" pitchFamily="18" charset="0"/>
                <a:cs typeface="Times New Roman" panose="02020603050405020304" pitchFamily="18" charset="0"/>
              </a:rPr>
              <a:t>/(1-P)] = </a:t>
            </a:r>
            <a:r>
              <a:rPr lang="en-US" sz="2200" dirty="0">
                <a:latin typeface="Times New Roman" panose="02020603050405020304" pitchFamily="18" charset="0"/>
                <a:cs typeface="Times New Roman" panose="02020603050405020304" pitchFamily="18" charset="0"/>
              </a:rPr>
              <a:t>𝛽</a:t>
            </a:r>
            <a:r>
              <a:rPr lang="en-US" sz="2200" i="1" baseline="-25000" dirty="0">
                <a:latin typeface="Times New Roman" panose="02020603050405020304" pitchFamily="18" charset="0"/>
                <a:cs typeface="Times New Roman" panose="02020603050405020304" pitchFamily="18" charset="0"/>
              </a:rPr>
              <a:t>0</a:t>
            </a:r>
            <a:r>
              <a:rPr lang="en-US" sz="2200" i="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𝛽</a:t>
            </a:r>
            <a:r>
              <a:rPr lang="en-US" sz="2200" i="1" baseline="-25000" dirty="0">
                <a:latin typeface="Times New Roman" panose="02020603050405020304" pitchFamily="18" charset="0"/>
                <a:cs typeface="Times New Roman" panose="02020603050405020304" pitchFamily="18" charset="0"/>
              </a:rPr>
              <a:t>1</a:t>
            </a:r>
            <a:r>
              <a:rPr lang="en-US" sz="2200" i="1" dirty="0">
                <a:latin typeface="Times New Roman" panose="02020603050405020304" pitchFamily="18" charset="0"/>
                <a:cs typeface="Times New Roman" panose="02020603050405020304" pitchFamily="18" charset="0"/>
              </a:rPr>
              <a:t>*x</a:t>
            </a:r>
          </a:p>
          <a:p>
            <a:pPr marL="457200" lvl="2" indent="0">
              <a:buNone/>
            </a:pPr>
            <a:r>
              <a:rPr lang="en-US" altLang="en-US" i="1" dirty="0">
                <a:latin typeface="Times New Roman" panose="02020603050405020304" pitchFamily="18" charset="0"/>
                <a:cs typeface="Times New Roman" panose="02020603050405020304" pitchFamily="18" charset="0"/>
              </a:rPr>
              <a:t>w = P/(1-P) = e</a:t>
            </a:r>
            <a:r>
              <a:rPr lang="en-US" altLang="en-US" i="1" baseline="300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𝛽</a:t>
            </a:r>
            <a:r>
              <a:rPr lang="en-US" sz="2200" i="1" baseline="30000" dirty="0">
                <a:latin typeface="Times New Roman" panose="02020603050405020304" pitchFamily="18" charset="0"/>
                <a:cs typeface="Times New Roman" panose="02020603050405020304" pitchFamily="18" charset="0"/>
              </a:rPr>
              <a:t>0 + </a:t>
            </a:r>
            <a:r>
              <a:rPr lang="en-US" sz="2200" baseline="30000" dirty="0">
                <a:latin typeface="Times New Roman" panose="02020603050405020304" pitchFamily="18" charset="0"/>
                <a:cs typeface="Times New Roman" panose="02020603050405020304" pitchFamily="18" charset="0"/>
              </a:rPr>
              <a:t>𝛽</a:t>
            </a:r>
            <a:r>
              <a:rPr lang="en-US" sz="2200" i="1" baseline="30000" dirty="0">
                <a:latin typeface="Times New Roman" panose="02020603050405020304" pitchFamily="18" charset="0"/>
                <a:cs typeface="Times New Roman" panose="02020603050405020304" pitchFamily="18" charset="0"/>
              </a:rPr>
              <a:t>1*x)</a:t>
            </a:r>
          </a:p>
          <a:p>
            <a:pPr marL="457200" lvl="2" indent="0">
              <a:buNone/>
            </a:pPr>
            <a:r>
              <a:rPr lang="en-US" sz="2200" i="1" dirty="0">
                <a:latin typeface="Times New Roman" panose="02020603050405020304" pitchFamily="18" charset="0"/>
                <a:cs typeface="Times New Roman" panose="02020603050405020304" pitchFamily="18" charset="0"/>
              </a:rPr>
              <a:t>P = 1/(1 + e</a:t>
            </a:r>
            <a:r>
              <a:rPr lang="en-US" sz="2200" i="1" baseline="30000" dirty="0">
                <a:latin typeface="Times New Roman" panose="02020603050405020304" pitchFamily="18" charset="0"/>
                <a:cs typeface="Times New Roman" panose="02020603050405020304" pitchFamily="18" charset="0"/>
              </a:rPr>
              <a:t>-</a:t>
            </a:r>
            <a:r>
              <a:rPr lang="en-US" altLang="en-US" sz="2200" i="1" baseline="300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𝛽</a:t>
            </a:r>
            <a:r>
              <a:rPr lang="en-US" sz="2200" i="1" baseline="30000" dirty="0">
                <a:latin typeface="Times New Roman" panose="02020603050405020304" pitchFamily="18" charset="0"/>
                <a:cs typeface="Times New Roman" panose="02020603050405020304" pitchFamily="18" charset="0"/>
              </a:rPr>
              <a:t>0 + </a:t>
            </a:r>
            <a:r>
              <a:rPr lang="en-US" sz="2200" baseline="30000" dirty="0">
                <a:latin typeface="Times New Roman" panose="02020603050405020304" pitchFamily="18" charset="0"/>
                <a:cs typeface="Times New Roman" panose="02020603050405020304" pitchFamily="18" charset="0"/>
              </a:rPr>
              <a:t>𝛽</a:t>
            </a:r>
            <a:r>
              <a:rPr lang="en-US" sz="2200" i="1" baseline="30000" dirty="0">
                <a:latin typeface="Times New Roman" panose="02020603050405020304" pitchFamily="18" charset="0"/>
                <a:cs typeface="Times New Roman" panose="02020603050405020304" pitchFamily="18" charset="0"/>
              </a:rPr>
              <a:t>1*x) </a:t>
            </a:r>
            <a:r>
              <a:rPr lang="en-US" sz="2200" i="1" dirty="0">
                <a:latin typeface="Times New Roman" panose="02020603050405020304" pitchFamily="18" charset="0"/>
                <a:cs typeface="Times New Roman" panose="02020603050405020304" pitchFamily="18" charset="0"/>
              </a:rPr>
              <a:t>)</a:t>
            </a:r>
          </a:p>
          <a:p>
            <a:pPr marL="457200" lvl="2" indent="0">
              <a:buNone/>
            </a:pPr>
            <a:endParaRPr lang="en-US" sz="2200" i="1" dirty="0">
              <a:latin typeface="Times New Roman" panose="02020603050405020304" pitchFamily="18" charset="0"/>
              <a:cs typeface="Times New Roman" panose="02020603050405020304" pitchFamily="18" charset="0"/>
            </a:endParaRPr>
          </a:p>
          <a:p>
            <a:pPr>
              <a:lnSpc>
                <a:spcPct val="90000"/>
              </a:lnSpc>
            </a:pPr>
            <a:r>
              <a:rPr lang="en-US" altLang="en-US" dirty="0"/>
              <a:t>Questions:</a:t>
            </a:r>
          </a:p>
          <a:p>
            <a:pPr marL="914400" lvl="1" indent="-457200">
              <a:lnSpc>
                <a:spcPct val="90000"/>
              </a:lnSpc>
              <a:buFont typeface="+mj-lt"/>
              <a:buAutoNum type="arabicPeriod"/>
            </a:pPr>
            <a:r>
              <a:rPr lang="en-US" altLang="en-US" sz="2000" dirty="0"/>
              <a:t>What is the probability that a </a:t>
            </a:r>
            <a:r>
              <a:rPr lang="en-US" altLang="en-US" sz="2000" u="sng" dirty="0"/>
              <a:t>45-year-old</a:t>
            </a:r>
            <a:r>
              <a:rPr lang="en-US" altLang="en-US" sz="2000" dirty="0"/>
              <a:t> male with a blood glucose level of 120 mg/</a:t>
            </a:r>
            <a:r>
              <a:rPr lang="en-US" altLang="en-US" sz="2000" dirty="0" err="1"/>
              <a:t>dL</a:t>
            </a:r>
            <a:r>
              <a:rPr lang="en-US" altLang="en-US" sz="2000" dirty="0"/>
              <a:t> will have CHD in 10 years?</a:t>
            </a:r>
          </a:p>
          <a:p>
            <a:pPr marL="914400" lvl="1" indent="-457200">
              <a:lnSpc>
                <a:spcPct val="90000"/>
              </a:lnSpc>
              <a:buFont typeface="+mj-lt"/>
              <a:buAutoNum type="arabicPeriod"/>
            </a:pPr>
            <a:r>
              <a:rPr lang="en-US" altLang="en-US" sz="2000" dirty="0"/>
              <a:t>How would the probability in (1) change if the same patient was </a:t>
            </a:r>
            <a:r>
              <a:rPr lang="en-US" altLang="en-US" sz="2000" u="sng" dirty="0"/>
              <a:t>46 years old</a:t>
            </a:r>
            <a:r>
              <a:rPr lang="en-US" altLang="en-US" sz="2000" dirty="0"/>
              <a:t>?</a:t>
            </a:r>
          </a:p>
          <a:p>
            <a:pPr marL="914400" lvl="1" indent="-457200">
              <a:buFont typeface="+mj-lt"/>
              <a:buAutoNum type="arabicPeriod"/>
            </a:pPr>
            <a:r>
              <a:rPr lang="en-US" altLang="en-US" sz="2000" dirty="0"/>
              <a:t>What is the probability that a </a:t>
            </a:r>
            <a:r>
              <a:rPr lang="en-US" altLang="en-US" sz="2000" u="sng" dirty="0"/>
              <a:t>55-year-old</a:t>
            </a:r>
            <a:r>
              <a:rPr lang="en-US" altLang="en-US" sz="2000" dirty="0"/>
              <a:t> male with a blood glucose level of 120 mg/</a:t>
            </a:r>
            <a:r>
              <a:rPr lang="en-US" altLang="en-US" sz="2000" dirty="0" err="1"/>
              <a:t>dL</a:t>
            </a:r>
            <a:r>
              <a:rPr lang="en-US" altLang="en-US" sz="2000" dirty="0"/>
              <a:t> will have CHD in 10 years?</a:t>
            </a:r>
          </a:p>
          <a:p>
            <a:pPr marL="914400" lvl="1" indent="-457200">
              <a:lnSpc>
                <a:spcPct val="90000"/>
              </a:lnSpc>
              <a:buFont typeface="+mj-lt"/>
              <a:buAutoNum type="arabicPeriod"/>
            </a:pPr>
            <a:r>
              <a:rPr lang="en-US" altLang="en-US" sz="2000" dirty="0"/>
              <a:t>How would the probability in (3) change if the same patient was </a:t>
            </a:r>
            <a:r>
              <a:rPr lang="en-US" altLang="en-US" sz="2000" u="sng" dirty="0"/>
              <a:t>56 years old</a:t>
            </a:r>
            <a:r>
              <a:rPr lang="en-US" altLang="en-US" sz="2000" dirty="0"/>
              <a:t>?</a:t>
            </a:r>
          </a:p>
          <a:p>
            <a:pPr lvl="1">
              <a:lnSpc>
                <a:spcPct val="90000"/>
              </a:lnSpc>
            </a:pPr>
            <a:endParaRPr lang="en-US" altLang="en-US" dirty="0"/>
          </a:p>
        </p:txBody>
      </p:sp>
      <p:sp>
        <p:nvSpPr>
          <p:cNvPr id="2" name="Title 1"/>
          <p:cNvSpPr>
            <a:spLocks noGrp="1"/>
          </p:cNvSpPr>
          <p:nvPr>
            <p:ph type="title"/>
          </p:nvPr>
        </p:nvSpPr>
        <p:spPr/>
        <p:txBody>
          <a:bodyPr/>
          <a:lstStyle/>
          <a:p>
            <a:r>
              <a:rPr lang="en-US" dirty="0"/>
              <a:t>Estimating Probabilities</a:t>
            </a:r>
          </a:p>
        </p:txBody>
      </p:sp>
      <p:sp>
        <p:nvSpPr>
          <p:cNvPr id="5" name="TextBox 4"/>
          <p:cNvSpPr txBox="1"/>
          <p:nvPr/>
        </p:nvSpPr>
        <p:spPr>
          <a:xfrm>
            <a:off x="1154995" y="5420002"/>
            <a:ext cx="9882009" cy="1107996"/>
          </a:xfrm>
          <a:prstGeom prst="rect">
            <a:avLst/>
          </a:prstGeom>
          <a:noFill/>
        </p:spPr>
        <p:txBody>
          <a:bodyPr wrap="square" rtlCol="0">
            <a:spAutoFit/>
          </a:bodyPr>
          <a:lstStyle/>
          <a:p>
            <a:pPr algn="ctr"/>
            <a:r>
              <a:rPr lang="en-US" altLang="en-US" sz="2200" i="1" dirty="0">
                <a:solidFill>
                  <a:srgbClr val="C00000"/>
                </a:solidFill>
                <a:latin typeface="Arial Narrow" charset="0"/>
                <a:ea typeface="Arial Narrow" charset="0"/>
                <a:cs typeface="Arial Narrow" charset="0"/>
              </a:rPr>
              <a:t>Change in probability </a:t>
            </a:r>
            <a:r>
              <a:rPr lang="en-US" altLang="en-US" sz="2200" i="1" dirty="0">
                <a:solidFill>
                  <a:srgbClr val="C00000"/>
                </a:solidFill>
                <a:latin typeface="Times New Roman" panose="02020603050405020304" pitchFamily="18" charset="0"/>
                <a:ea typeface="Arial Narrow" charset="0"/>
                <a:cs typeface="Times New Roman" panose="02020603050405020304" pitchFamily="18" charset="0"/>
              </a:rPr>
              <a:t>P</a:t>
            </a:r>
            <a:r>
              <a:rPr lang="en-US" altLang="en-US" sz="2200" i="1" dirty="0">
                <a:solidFill>
                  <a:srgbClr val="C00000"/>
                </a:solidFill>
                <a:latin typeface="Arial Narrow" charset="0"/>
                <a:ea typeface="Arial Narrow" charset="0"/>
                <a:cs typeface="Arial Narrow" charset="0"/>
              </a:rPr>
              <a:t> for unit increase in one predictor variable, while holding all other predictors constant, is </a:t>
            </a:r>
            <a:r>
              <a:rPr lang="en-US" altLang="en-US" sz="2200" i="1" u="sng" dirty="0">
                <a:solidFill>
                  <a:srgbClr val="C00000"/>
                </a:solidFill>
                <a:latin typeface="Arial Narrow" charset="0"/>
                <a:ea typeface="Arial Narrow" charset="0"/>
                <a:cs typeface="Arial Narrow" charset="0"/>
              </a:rPr>
              <a:t>not constant</a:t>
            </a:r>
            <a:r>
              <a:rPr lang="en-US" altLang="en-US" sz="2200" i="1" dirty="0">
                <a:solidFill>
                  <a:srgbClr val="C00000"/>
                </a:solidFill>
                <a:latin typeface="Arial Narrow" charset="0"/>
                <a:ea typeface="Arial Narrow" charset="0"/>
                <a:cs typeface="Arial Narrow" charset="0"/>
              </a:rPr>
              <a:t>, but depends on the values of all predictors.</a:t>
            </a:r>
          </a:p>
          <a:p>
            <a:pPr algn="ctr"/>
            <a:r>
              <a:rPr lang="en-US" altLang="en-US" sz="2200" i="1" u="sng" dirty="0">
                <a:solidFill>
                  <a:srgbClr val="C00000"/>
                </a:solidFill>
                <a:latin typeface="Arial Narrow" charset="0"/>
                <a:ea typeface="Arial Narrow" charset="0"/>
                <a:cs typeface="Arial Narrow" charset="0"/>
              </a:rPr>
              <a:t>Logit model is non-linear</a:t>
            </a:r>
            <a:r>
              <a:rPr lang="en-US" altLang="en-US" sz="2200" i="1" dirty="0">
                <a:solidFill>
                  <a:srgbClr val="C00000"/>
                </a:solidFill>
                <a:latin typeface="Arial Narrow" charset="0"/>
                <a:ea typeface="Arial Narrow" charset="0"/>
                <a:cs typeface="Arial Narrow" charset="0"/>
              </a:rPr>
              <a:t>.</a:t>
            </a:r>
          </a:p>
        </p:txBody>
      </p:sp>
      <p:sp>
        <p:nvSpPr>
          <p:cNvPr id="6" name="TextBox 5"/>
          <p:cNvSpPr txBox="1"/>
          <p:nvPr/>
        </p:nvSpPr>
        <p:spPr>
          <a:xfrm>
            <a:off x="6315752" y="1203158"/>
            <a:ext cx="5379719" cy="2031325"/>
          </a:xfrm>
          <a:prstGeom prst="rect">
            <a:avLst/>
          </a:prstGeom>
          <a:noFill/>
        </p:spPr>
        <p:txBody>
          <a:bodyPr wrap="square" rtlCol="0">
            <a:spAutoFit/>
          </a:bodyPr>
          <a:lstStyle/>
          <a:p>
            <a:r>
              <a:rPr lang="en-US" sz="1400" dirty="0">
                <a:latin typeface="Courier"/>
              </a:rPr>
              <a:t>================================================</a:t>
            </a:r>
          </a:p>
          <a:p>
            <a:r>
              <a:rPr lang="en-US" sz="1400" dirty="0">
                <a:latin typeface="Courier"/>
              </a:rPr>
              <a:t>             linear        logit       </a:t>
            </a:r>
            <a:r>
              <a:rPr lang="en-US" sz="1400" dirty="0" err="1">
                <a:latin typeface="Courier"/>
              </a:rPr>
              <a:t>probit</a:t>
            </a:r>
            <a:r>
              <a:rPr lang="en-US" sz="1400" dirty="0">
                <a:latin typeface="Courier"/>
              </a:rPr>
              <a:t>  </a:t>
            </a:r>
          </a:p>
          <a:p>
            <a:r>
              <a:rPr lang="en-US" sz="1400" dirty="0">
                <a:latin typeface="Courier"/>
              </a:rPr>
              <a:t>------------------------------------------------</a:t>
            </a:r>
          </a:p>
          <a:p>
            <a:r>
              <a:rPr lang="en-US" sz="1400" dirty="0">
                <a:latin typeface="Courier"/>
              </a:rPr>
              <a:t>age           0.007***     0.064***     0.035*** </a:t>
            </a:r>
          </a:p>
          <a:p>
            <a:r>
              <a:rPr lang="en-US" sz="1400" dirty="0">
                <a:latin typeface="Courier"/>
              </a:rPr>
              <a:t>male          0.057***     0.554***     0.287*** </a:t>
            </a:r>
          </a:p>
          <a:p>
            <a:r>
              <a:rPr lang="en-US" sz="1400" dirty="0" err="1">
                <a:latin typeface="Courier"/>
              </a:rPr>
              <a:t>cigsPerDay</a:t>
            </a:r>
            <a:r>
              <a:rPr lang="en-US" sz="1400" dirty="0">
                <a:latin typeface="Courier"/>
              </a:rPr>
              <a:t>    0.002***     0.020***     0.011*** </a:t>
            </a:r>
          </a:p>
          <a:p>
            <a:r>
              <a:rPr lang="en-US" sz="1400" dirty="0">
                <a:latin typeface="Courier"/>
              </a:rPr>
              <a:t>glucose       0.001***     0.007***     0.004*** </a:t>
            </a:r>
          </a:p>
          <a:p>
            <a:r>
              <a:rPr lang="en-US" sz="1400" dirty="0">
                <a:latin typeface="Courier"/>
              </a:rPr>
              <a:t>Constant     -0.601***    -8.469***    -4.693*** </a:t>
            </a:r>
          </a:p>
          <a:p>
            <a:r>
              <a:rPr lang="en-US" sz="1400" dirty="0">
                <a:latin typeface="Courier"/>
              </a:rPr>
              <a:t>------------------------------------------------          </a:t>
            </a:r>
          </a:p>
        </p:txBody>
      </p:sp>
    </p:spTree>
    <p:custDataLst>
      <p:tags r:id="rId1"/>
    </p:custDataLst>
    <p:extLst>
      <p:ext uri="{BB962C8B-B14F-4D97-AF65-F5344CB8AC3E}">
        <p14:creationId xmlns:p14="http://schemas.microsoft.com/office/powerpoint/2010/main" val="12147366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Odds Ratio and Confidence Intervals</a:t>
            </a:r>
          </a:p>
        </p:txBody>
      </p:sp>
      <p:sp>
        <p:nvSpPr>
          <p:cNvPr id="5" name="TextBox 4"/>
          <p:cNvSpPr txBox="1"/>
          <p:nvPr/>
        </p:nvSpPr>
        <p:spPr>
          <a:xfrm>
            <a:off x="838200" y="1493931"/>
            <a:ext cx="10522329" cy="5047536"/>
          </a:xfrm>
          <a:prstGeom prst="rect">
            <a:avLst/>
          </a:prstGeom>
          <a:noFill/>
        </p:spPr>
        <p:txBody>
          <a:bodyPr wrap="square" rtlCol="0">
            <a:spAutoFit/>
          </a:bodyPr>
          <a:lstStyle/>
          <a:p>
            <a:r>
              <a:rPr lang="en-US" sz="1600" b="1" dirty="0">
                <a:solidFill>
                  <a:srgbClr val="0070C0"/>
                </a:solidFill>
                <a:latin typeface="Courier New" charset="0"/>
                <a:ea typeface="Courier New" charset="0"/>
                <a:cs typeface="Courier New" charset="0"/>
              </a:rPr>
              <a:t>logit  &lt;- </a:t>
            </a:r>
            <a:r>
              <a:rPr lang="en-US" sz="1600" b="1" dirty="0" err="1">
                <a:solidFill>
                  <a:srgbClr val="0070C0"/>
                </a:solidFill>
                <a:latin typeface="Courier New" charset="0"/>
                <a:ea typeface="Courier New" charset="0"/>
                <a:cs typeface="Courier New" charset="0"/>
              </a:rPr>
              <a:t>glm</a:t>
            </a:r>
            <a:r>
              <a:rPr lang="en-US" sz="1600" b="1" dirty="0">
                <a:solidFill>
                  <a:srgbClr val="0070C0"/>
                </a:solidFill>
                <a:latin typeface="Courier New" charset="0"/>
                <a:ea typeface="Courier New" charset="0"/>
                <a:cs typeface="Courier New" charset="0"/>
              </a:rPr>
              <a:t>(y ~ x1 + x2 + ... + </a:t>
            </a:r>
            <a:r>
              <a:rPr lang="en-US" sz="1600" b="1" dirty="0" err="1">
                <a:solidFill>
                  <a:srgbClr val="0070C0"/>
                </a:solidFill>
                <a:latin typeface="Courier New" charset="0"/>
                <a:ea typeface="Courier New" charset="0"/>
                <a:cs typeface="Courier New" charset="0"/>
              </a:rPr>
              <a:t>xp</a:t>
            </a:r>
            <a:r>
              <a:rPr lang="en-US" sz="1600" b="1" dirty="0">
                <a:solidFill>
                  <a:srgbClr val="0070C0"/>
                </a:solidFill>
                <a:latin typeface="Courier New" charset="0"/>
                <a:ea typeface="Courier New" charset="0"/>
                <a:cs typeface="Courier New" charset="0"/>
              </a:rPr>
              <a:t>, family=binomial (link="logit"),  data=</a:t>
            </a:r>
            <a:r>
              <a:rPr lang="en-US" sz="1600" b="1" dirty="0" err="1">
                <a:solidFill>
                  <a:srgbClr val="0070C0"/>
                </a:solidFill>
                <a:latin typeface="Courier New" charset="0"/>
                <a:ea typeface="Courier New" charset="0"/>
                <a:cs typeface="Courier New" charset="0"/>
              </a:rPr>
              <a:t>df</a:t>
            </a:r>
            <a:r>
              <a:rPr lang="en-US" sz="1600" b="1" dirty="0">
                <a:solidFill>
                  <a:srgbClr val="0070C0"/>
                </a:solidFill>
                <a:latin typeface="Courier New" charset="0"/>
                <a:ea typeface="Courier New" charset="0"/>
                <a:cs typeface="Courier New" charset="0"/>
              </a:rPr>
              <a:t>)</a:t>
            </a:r>
          </a:p>
          <a:p>
            <a:endParaRPr lang="en-US" sz="1400" b="1" dirty="0">
              <a:solidFill>
                <a:srgbClr val="0070C0"/>
              </a:solidFill>
              <a:latin typeface="Courier New" charset="0"/>
              <a:ea typeface="Courier New" charset="0"/>
              <a:cs typeface="Courier New" charset="0"/>
            </a:endParaRPr>
          </a:p>
          <a:p>
            <a:r>
              <a:rPr lang="de-DE" sz="1600" b="1" dirty="0">
                <a:solidFill>
                  <a:srgbClr val="0070C0"/>
                </a:solidFill>
                <a:latin typeface="Courier New" charset="0"/>
                <a:ea typeface="Courier New" charset="0"/>
                <a:cs typeface="Courier New" charset="0"/>
              </a:rPr>
              <a:t>logit$coef                                # Log odds ratio</a:t>
            </a:r>
          </a:p>
          <a:p>
            <a:r>
              <a:rPr lang="de-DE" sz="1200" dirty="0">
                <a:latin typeface="Courier New" charset="0"/>
                <a:ea typeface="Courier New" charset="0"/>
                <a:cs typeface="Courier New" charset="0"/>
              </a:rPr>
              <a:t>    (Intercept)             age            male      cigsPerDay          BPMeds prevalentStroke    prevalentHyp </a:t>
            </a:r>
          </a:p>
          <a:p>
            <a:r>
              <a:rPr lang="de-DE" sz="1200" dirty="0">
                <a:latin typeface="Courier New" charset="0"/>
                <a:ea typeface="Courier New" charset="0"/>
                <a:cs typeface="Courier New" charset="0"/>
              </a:rPr>
              <a:t>   -8.468824912     0.064075513     0.554269773     0.020075846     0.158396458     0.703760609     0.232468121 </a:t>
            </a:r>
          </a:p>
          <a:p>
            <a:r>
              <a:rPr lang="de-DE" sz="1200" dirty="0">
                <a:latin typeface="Courier New" charset="0"/>
                <a:ea typeface="Courier New" charset="0"/>
                <a:cs typeface="Courier New" charset="0"/>
              </a:rPr>
              <a:t>        totChol           sysBP           diaBP             BMI       heartRate         glucose </a:t>
            </a:r>
          </a:p>
          <a:p>
            <a:r>
              <a:rPr lang="de-DE" sz="1200" dirty="0">
                <a:latin typeface="Courier New" charset="0"/>
                <a:ea typeface="Courier New" charset="0"/>
                <a:cs typeface="Courier New" charset="0"/>
              </a:rPr>
              <a:t>    0.002265317     0.015743813    -0.004738881     0.007577883    -0.003030218     0.007321291</a:t>
            </a:r>
          </a:p>
          <a:p>
            <a:endParaRPr lang="de-DE" sz="1600" b="1" dirty="0">
              <a:solidFill>
                <a:srgbClr val="0070C0"/>
              </a:solidFill>
              <a:latin typeface="Courier New" charset="0"/>
              <a:ea typeface="Courier New" charset="0"/>
              <a:cs typeface="Courier New" charset="0"/>
            </a:endParaRPr>
          </a:p>
          <a:p>
            <a:r>
              <a:rPr lang="de-DE" sz="1600" b="1" dirty="0">
                <a:solidFill>
                  <a:srgbClr val="0070C0"/>
                </a:solidFill>
                <a:latin typeface="Courier New" charset="0"/>
                <a:ea typeface="Courier New" charset="0"/>
                <a:cs typeface="Courier New" charset="0"/>
              </a:rPr>
              <a:t>confint(logit)                            # 95% confidence interval (log-likelihood)</a:t>
            </a:r>
          </a:p>
          <a:p>
            <a:r>
              <a:rPr lang="de-DE" sz="1600" b="1" dirty="0">
                <a:solidFill>
                  <a:srgbClr val="0070C0"/>
                </a:solidFill>
                <a:latin typeface="Courier New" charset="0"/>
                <a:ea typeface="Courier New" charset="0"/>
                <a:cs typeface="Courier New" charset="0"/>
              </a:rPr>
              <a:t>exp(logit$coef)                           # Odds ratio</a:t>
            </a:r>
          </a:p>
          <a:p>
            <a:endParaRPr lang="de-DE" sz="1600" b="1" dirty="0">
              <a:solidFill>
                <a:srgbClr val="0070C0"/>
              </a:solidFill>
              <a:latin typeface="Courier New" charset="0"/>
              <a:ea typeface="Courier New" charset="0"/>
              <a:cs typeface="Courier New" charset="0"/>
            </a:endParaRPr>
          </a:p>
          <a:p>
            <a:r>
              <a:rPr lang="de-DE" sz="1600" b="1" dirty="0">
                <a:solidFill>
                  <a:srgbClr val="0070C0"/>
                </a:solidFill>
                <a:latin typeface="Courier New" charset="0"/>
                <a:ea typeface="Courier New" charset="0"/>
                <a:cs typeface="Courier New" charset="0"/>
              </a:rPr>
              <a:t>exp(cbind(OddsRatio = coef(logit), confint(logit)))       # Odds Ratio and 95% C.I.</a:t>
            </a:r>
            <a:endParaRPr lang="en-US" sz="1600" b="1" dirty="0">
              <a:solidFill>
                <a:srgbClr val="0070C0"/>
              </a:solidFill>
              <a:latin typeface="Courier New" charset="0"/>
              <a:ea typeface="Courier New" charset="0"/>
              <a:cs typeface="Courier New" charset="0"/>
            </a:endParaRPr>
          </a:p>
          <a:p>
            <a:r>
              <a:rPr lang="en-US" sz="1600" b="1" dirty="0">
                <a:solidFill>
                  <a:srgbClr val="0070C0"/>
                </a:solidFill>
                <a:latin typeface="Courier New" charset="0"/>
                <a:ea typeface="Courier New" charset="0"/>
                <a:cs typeface="Courier New" charset="0"/>
              </a:rPr>
              <a:t>              </a:t>
            </a:r>
            <a:r>
              <a:rPr lang="en-US" sz="1200" dirty="0" err="1">
                <a:latin typeface="Courier New" charset="0"/>
                <a:ea typeface="Courier New" charset="0"/>
                <a:cs typeface="Courier New" charset="0"/>
              </a:rPr>
              <a:t>OddsRatio</a:t>
            </a:r>
            <a:r>
              <a:rPr lang="en-US" sz="1200" dirty="0">
                <a:latin typeface="Courier New" charset="0"/>
                <a:ea typeface="Courier New" charset="0"/>
                <a:cs typeface="Courier New" charset="0"/>
              </a:rPr>
              <a:t>        2.5 %       97.5 %</a:t>
            </a:r>
          </a:p>
          <a:p>
            <a:r>
              <a:rPr lang="en-US" sz="1200" dirty="0">
                <a:latin typeface="Courier New" charset="0"/>
                <a:ea typeface="Courier New" charset="0"/>
                <a:cs typeface="Courier New" charset="0"/>
              </a:rPr>
              <a:t>(Intercept)     0.0002099114 5.533031e-05 0.0007773957</a:t>
            </a:r>
          </a:p>
          <a:p>
            <a:r>
              <a:rPr lang="en-US" sz="1200" dirty="0">
                <a:latin typeface="Courier New" charset="0"/>
                <a:ea typeface="Courier New" charset="0"/>
                <a:cs typeface="Courier New" charset="0"/>
              </a:rPr>
              <a:t>age             1.0661729059 1.052512e+00 1.0801683708</a:t>
            </a:r>
          </a:p>
          <a:p>
            <a:r>
              <a:rPr lang="en-US" sz="1200" dirty="0">
                <a:latin typeface="Courier New" charset="0"/>
                <a:ea typeface="Courier New" charset="0"/>
                <a:cs typeface="Courier New" charset="0"/>
              </a:rPr>
              <a:t>male            1.7406694371 1.406470e+00 2.1565775759</a:t>
            </a:r>
          </a:p>
          <a:p>
            <a:r>
              <a:rPr lang="en-US" sz="1200" dirty="0" err="1">
                <a:latin typeface="Courier New" charset="0"/>
                <a:ea typeface="Courier New" charset="0"/>
                <a:cs typeface="Courier New" charset="0"/>
              </a:rPr>
              <a:t>cigsPerDay</a:t>
            </a:r>
            <a:r>
              <a:rPr lang="en-US" sz="1200" dirty="0">
                <a:latin typeface="Courier New" charset="0"/>
                <a:ea typeface="Courier New" charset="0"/>
                <a:cs typeface="Courier New" charset="0"/>
              </a:rPr>
              <a:t>      1.0202787209 1.011831e+00 1.0287541033</a:t>
            </a:r>
          </a:p>
          <a:p>
            <a:r>
              <a:rPr lang="en-US" sz="1200" dirty="0" err="1">
                <a:latin typeface="Courier New" charset="0"/>
                <a:ea typeface="Courier New" charset="0"/>
                <a:cs typeface="Courier New" charset="0"/>
              </a:rPr>
              <a:t>BPMeds</a:t>
            </a:r>
            <a:r>
              <a:rPr lang="en-US" sz="1200" dirty="0">
                <a:latin typeface="Courier New" charset="0"/>
                <a:ea typeface="Courier New" charset="0"/>
                <a:cs typeface="Courier New" charset="0"/>
              </a:rPr>
              <a:t>          1.1716306053 7.339989e-01 1.8399523401</a:t>
            </a:r>
          </a:p>
          <a:p>
            <a:r>
              <a:rPr lang="en-US" sz="1200" dirty="0" err="1">
                <a:latin typeface="Courier New" charset="0"/>
                <a:ea typeface="Courier New" charset="0"/>
                <a:cs typeface="Courier New" charset="0"/>
              </a:rPr>
              <a:t>prevalentStroke</a:t>
            </a:r>
            <a:r>
              <a:rPr lang="en-US" sz="1200" dirty="0">
                <a:latin typeface="Courier New" charset="0"/>
                <a:ea typeface="Courier New" charset="0"/>
                <a:cs typeface="Courier New" charset="0"/>
              </a:rPr>
              <a:t> 2.0213399020 7.472291e-01 5.2036111507</a:t>
            </a:r>
          </a:p>
          <a:p>
            <a:r>
              <a:rPr lang="en-US" sz="1200" dirty="0" err="1">
                <a:latin typeface="Courier New" charset="0"/>
                <a:ea typeface="Courier New" charset="0"/>
                <a:cs typeface="Courier New" charset="0"/>
              </a:rPr>
              <a:t>prevalentHyp</a:t>
            </a:r>
            <a:r>
              <a:rPr lang="en-US" sz="1200" dirty="0">
                <a:latin typeface="Courier New" charset="0"/>
                <a:ea typeface="Courier New" charset="0"/>
                <a:cs typeface="Courier New" charset="0"/>
              </a:rPr>
              <a:t>    1.2617102238 9.618001e-01 1.6525352566</a:t>
            </a:r>
          </a:p>
          <a:p>
            <a:r>
              <a:rPr lang="en-US" sz="1200" dirty="0" err="1">
                <a:latin typeface="Courier New" charset="0"/>
                <a:ea typeface="Courier New" charset="0"/>
                <a:cs typeface="Courier New" charset="0"/>
              </a:rPr>
              <a:t>totChol</a:t>
            </a:r>
            <a:r>
              <a:rPr lang="en-US" sz="1200" dirty="0">
                <a:latin typeface="Courier New" charset="0"/>
                <a:ea typeface="Courier New" charset="0"/>
                <a:cs typeface="Courier New" charset="0"/>
              </a:rPr>
              <a:t>         1.0022678843 1.000047e+00 1.0044741688</a:t>
            </a:r>
          </a:p>
          <a:p>
            <a:r>
              <a:rPr lang="en-US" sz="1200" dirty="0">
                <a:latin typeface="Courier New" charset="0"/>
                <a:ea typeface="Courier New" charset="0"/>
                <a:cs typeface="Courier New" charset="0"/>
              </a:rPr>
              <a:t>BMI             1.0076066680 9.829270e-01 1.0326257968</a:t>
            </a:r>
          </a:p>
          <a:p>
            <a:r>
              <a:rPr lang="en-US" sz="1200" dirty="0" err="1">
                <a:latin typeface="Courier New" charset="0"/>
                <a:ea typeface="Courier New" charset="0"/>
                <a:cs typeface="Courier New" charset="0"/>
              </a:rPr>
              <a:t>heartRate</a:t>
            </a:r>
            <a:r>
              <a:rPr lang="en-US" sz="1200" dirty="0">
                <a:latin typeface="Courier New" charset="0"/>
                <a:ea typeface="Courier New" charset="0"/>
                <a:cs typeface="Courier New" charset="0"/>
              </a:rPr>
              <a:t>       0.9969743684 9.887382e-01 1.0051754395</a:t>
            </a:r>
          </a:p>
          <a:p>
            <a:r>
              <a:rPr lang="en-US" sz="1200" dirty="0">
                <a:latin typeface="Courier New" charset="0"/>
                <a:ea typeface="Courier New" charset="0"/>
                <a:cs typeface="Courier New" charset="0"/>
              </a:rPr>
              <a:t>glucose         1.0073481567 1.004040e+00 1.0107297179</a:t>
            </a:r>
          </a:p>
        </p:txBody>
      </p:sp>
    </p:spTree>
    <p:extLst>
      <p:ext uri="{BB962C8B-B14F-4D97-AF65-F5344CB8AC3E}">
        <p14:creationId xmlns:p14="http://schemas.microsoft.com/office/powerpoint/2010/main" val="1074033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Predicted Probabilities and Marginal Effects</a:t>
            </a:r>
          </a:p>
        </p:txBody>
      </p:sp>
      <p:sp>
        <p:nvSpPr>
          <p:cNvPr id="5" name="TextBox 4"/>
          <p:cNvSpPr txBox="1"/>
          <p:nvPr/>
        </p:nvSpPr>
        <p:spPr>
          <a:xfrm>
            <a:off x="1101715" y="2823900"/>
            <a:ext cx="7360920" cy="1323439"/>
          </a:xfrm>
          <a:prstGeom prst="rect">
            <a:avLst/>
          </a:prstGeom>
          <a:noFill/>
        </p:spPr>
        <p:txBody>
          <a:bodyPr wrap="square" rtlCol="0">
            <a:spAutoFit/>
          </a:bodyPr>
          <a:lstStyle/>
          <a:p>
            <a:r>
              <a:rPr lang="en-US" sz="1600" b="1" dirty="0">
                <a:solidFill>
                  <a:srgbClr val="0070C0"/>
                </a:solidFill>
                <a:latin typeface="Courier New" charset="0"/>
                <a:ea typeface="Courier New" charset="0"/>
                <a:cs typeface="Courier New" charset="0"/>
              </a:rPr>
              <a:t>predict(logit, type="link")</a:t>
            </a:r>
          </a:p>
          <a:p>
            <a:r>
              <a:rPr lang="en-US" sz="1600" b="1" dirty="0" err="1">
                <a:solidFill>
                  <a:srgbClr val="0070C0"/>
                </a:solidFill>
                <a:latin typeface="Courier New" charset="0"/>
                <a:ea typeface="Courier New" charset="0"/>
                <a:cs typeface="Courier New" charset="0"/>
              </a:rPr>
              <a:t>dlogis</a:t>
            </a:r>
            <a:r>
              <a:rPr lang="en-US" sz="1600" b="1" dirty="0">
                <a:solidFill>
                  <a:srgbClr val="0070C0"/>
                </a:solidFill>
                <a:latin typeface="Courier New" charset="0"/>
                <a:ea typeface="Courier New" charset="0"/>
                <a:cs typeface="Courier New" charset="0"/>
              </a:rPr>
              <a:t>(predict(logit, type="link"))</a:t>
            </a:r>
          </a:p>
          <a:p>
            <a:endParaRPr lang="en-US" sz="1600" b="1" dirty="0">
              <a:solidFill>
                <a:srgbClr val="0070C0"/>
              </a:solidFill>
              <a:latin typeface="Courier New" charset="0"/>
              <a:ea typeface="Courier New" charset="0"/>
              <a:cs typeface="Courier New" charset="0"/>
            </a:endParaRPr>
          </a:p>
          <a:p>
            <a:r>
              <a:rPr lang="en-US" sz="1600" b="1" dirty="0" err="1">
                <a:solidFill>
                  <a:srgbClr val="0070C0"/>
                </a:solidFill>
                <a:latin typeface="Courier New" charset="0"/>
                <a:ea typeface="Courier New" charset="0"/>
                <a:cs typeface="Courier New" charset="0"/>
              </a:rPr>
              <a:t>LogitScalar</a:t>
            </a:r>
            <a:r>
              <a:rPr lang="en-US" sz="1600" b="1" dirty="0">
                <a:solidFill>
                  <a:srgbClr val="0070C0"/>
                </a:solidFill>
                <a:latin typeface="Courier New" charset="0"/>
                <a:ea typeface="Courier New" charset="0"/>
                <a:cs typeface="Courier New" charset="0"/>
              </a:rPr>
              <a:t> &lt;- mean(</a:t>
            </a:r>
            <a:r>
              <a:rPr lang="en-US" sz="1600" b="1" dirty="0" err="1">
                <a:solidFill>
                  <a:srgbClr val="0070C0"/>
                </a:solidFill>
                <a:latin typeface="Courier New" charset="0"/>
                <a:ea typeface="Courier New" charset="0"/>
                <a:cs typeface="Courier New" charset="0"/>
              </a:rPr>
              <a:t>dlogis</a:t>
            </a:r>
            <a:r>
              <a:rPr lang="en-US" sz="1600" b="1" dirty="0">
                <a:solidFill>
                  <a:srgbClr val="0070C0"/>
                </a:solidFill>
                <a:latin typeface="Courier New" charset="0"/>
                <a:ea typeface="Courier New" charset="0"/>
                <a:cs typeface="Courier New" charset="0"/>
              </a:rPr>
              <a:t>(predict(logit, type="link")))</a:t>
            </a:r>
          </a:p>
          <a:p>
            <a:r>
              <a:rPr lang="en-US" sz="1600" b="1" dirty="0" err="1">
                <a:solidFill>
                  <a:srgbClr val="0070C0"/>
                </a:solidFill>
                <a:latin typeface="Courier New" charset="0"/>
                <a:ea typeface="Courier New" charset="0"/>
                <a:cs typeface="Courier New" charset="0"/>
              </a:rPr>
              <a:t>LogitScalar</a:t>
            </a:r>
            <a:r>
              <a:rPr lang="en-US" sz="1600" b="1" dirty="0">
                <a:solidFill>
                  <a:srgbClr val="0070C0"/>
                </a:solidFill>
                <a:latin typeface="Courier New" charset="0"/>
                <a:ea typeface="Courier New" charset="0"/>
                <a:cs typeface="Courier New" charset="0"/>
              </a:rPr>
              <a:t>*</a:t>
            </a:r>
            <a:r>
              <a:rPr lang="en-US" sz="1600" b="1" dirty="0" err="1">
                <a:solidFill>
                  <a:srgbClr val="0070C0"/>
                </a:solidFill>
                <a:latin typeface="Courier New" charset="0"/>
                <a:ea typeface="Courier New" charset="0"/>
                <a:cs typeface="Courier New" charset="0"/>
              </a:rPr>
              <a:t>coef</a:t>
            </a:r>
            <a:r>
              <a:rPr lang="en-US" sz="1600" b="1" dirty="0">
                <a:solidFill>
                  <a:srgbClr val="0070C0"/>
                </a:solidFill>
                <a:latin typeface="Courier New" charset="0"/>
                <a:ea typeface="Courier New" charset="0"/>
                <a:cs typeface="Courier New" charset="0"/>
              </a:rPr>
              <a:t>(logit)</a:t>
            </a:r>
            <a:endParaRPr lang="en-US" sz="1400" b="1" dirty="0">
              <a:solidFill>
                <a:srgbClr val="0070C0"/>
              </a:solidFill>
              <a:latin typeface="Courier New" charset="0"/>
              <a:ea typeface="Courier New" charset="0"/>
              <a:cs typeface="Courier New" charset="0"/>
            </a:endParaRPr>
          </a:p>
        </p:txBody>
      </p:sp>
      <p:sp>
        <p:nvSpPr>
          <p:cNvPr id="4" name="Rectangle 3"/>
          <p:cNvSpPr txBox="1">
            <a:spLocks noChangeArrowheads="1"/>
          </p:cNvSpPr>
          <p:nvPr/>
        </p:nvSpPr>
        <p:spPr>
          <a:xfrm>
            <a:off x="838200" y="1502895"/>
            <a:ext cx="4800600" cy="473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200" dirty="0">
                <a:solidFill>
                  <a:schemeClr val="tx1"/>
                </a:solidFill>
              </a:rPr>
              <a:t>Predicted probabilities:</a:t>
            </a:r>
          </a:p>
        </p:txBody>
      </p:sp>
      <p:sp>
        <p:nvSpPr>
          <p:cNvPr id="6" name="TextBox 5"/>
          <p:cNvSpPr txBox="1"/>
          <p:nvPr/>
        </p:nvSpPr>
        <p:spPr>
          <a:xfrm>
            <a:off x="1101715" y="1976793"/>
            <a:ext cx="6091565" cy="338554"/>
          </a:xfrm>
          <a:prstGeom prst="rect">
            <a:avLst/>
          </a:prstGeom>
          <a:noFill/>
        </p:spPr>
        <p:txBody>
          <a:bodyPr wrap="square" rtlCol="0">
            <a:spAutoFit/>
          </a:bodyPr>
          <a:lstStyle/>
          <a:p>
            <a:r>
              <a:rPr lang="en-US" sz="1600" b="1" dirty="0" err="1">
                <a:solidFill>
                  <a:srgbClr val="0070C0"/>
                </a:solidFill>
                <a:latin typeface="Courier New" charset="0"/>
                <a:ea typeface="Courier New" charset="0"/>
                <a:cs typeface="Courier New" charset="0"/>
              </a:rPr>
              <a:t>predlogit</a:t>
            </a:r>
            <a:r>
              <a:rPr lang="en-US" sz="1600" b="1" dirty="0">
                <a:solidFill>
                  <a:srgbClr val="0070C0"/>
                </a:solidFill>
                <a:latin typeface="Courier New" charset="0"/>
                <a:ea typeface="Courier New" charset="0"/>
                <a:cs typeface="Courier New" charset="0"/>
              </a:rPr>
              <a:t> &lt;- predict(logit, type="response")</a:t>
            </a:r>
            <a:endParaRPr lang="en-US" sz="1400" b="1" dirty="0">
              <a:solidFill>
                <a:srgbClr val="0070C0"/>
              </a:solidFill>
              <a:latin typeface="Courier New" charset="0"/>
              <a:ea typeface="Courier New" charset="0"/>
              <a:cs typeface="Courier New" charset="0"/>
            </a:endParaRPr>
          </a:p>
        </p:txBody>
      </p:sp>
      <p:sp>
        <p:nvSpPr>
          <p:cNvPr id="7" name="Rectangle 3"/>
          <p:cNvSpPr txBox="1">
            <a:spLocks noChangeArrowheads="1"/>
          </p:cNvSpPr>
          <p:nvPr/>
        </p:nvSpPr>
        <p:spPr>
          <a:xfrm>
            <a:off x="838200" y="2441963"/>
            <a:ext cx="5836920" cy="473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200" dirty="0">
                <a:solidFill>
                  <a:schemeClr val="tx1"/>
                </a:solidFill>
              </a:rPr>
              <a:t>Marginal effects:</a:t>
            </a:r>
          </a:p>
        </p:txBody>
      </p:sp>
      <p:sp>
        <p:nvSpPr>
          <p:cNvPr id="3" name="Rectangle 2"/>
          <p:cNvSpPr/>
          <p:nvPr/>
        </p:nvSpPr>
        <p:spPr>
          <a:xfrm>
            <a:off x="7193280" y="1822904"/>
            <a:ext cx="3154680" cy="646331"/>
          </a:xfrm>
          <a:prstGeom prst="rect">
            <a:avLst/>
          </a:prstGeom>
        </p:spPr>
        <p:txBody>
          <a:bodyPr wrap="square">
            <a:spAutoFit/>
          </a:bodyPr>
          <a:lstStyle/>
          <a:p>
            <a:r>
              <a:rPr lang="en-US" dirty="0">
                <a:latin typeface="Arial Narrow" panose="020B0606020202030204" pitchFamily="34" charset="0"/>
              </a:rPr>
              <a:t>Predicted values of y (in the scale of response variable, i.e. log-odds)</a:t>
            </a:r>
          </a:p>
        </p:txBody>
      </p:sp>
      <p:sp>
        <p:nvSpPr>
          <p:cNvPr id="8" name="Rectangle 7"/>
          <p:cNvSpPr/>
          <p:nvPr/>
        </p:nvSpPr>
        <p:spPr>
          <a:xfrm>
            <a:off x="6325850" y="2789079"/>
            <a:ext cx="4800600" cy="369332"/>
          </a:xfrm>
          <a:prstGeom prst="rect">
            <a:avLst/>
          </a:prstGeom>
        </p:spPr>
        <p:txBody>
          <a:bodyPr wrap="square">
            <a:spAutoFit/>
          </a:bodyPr>
          <a:lstStyle/>
          <a:p>
            <a:r>
              <a:rPr lang="en-US" dirty="0">
                <a:latin typeface="Arial Narrow" panose="020B0606020202030204" pitchFamily="34" charset="0"/>
              </a:rPr>
              <a:t>Predicted values of y (in the scale of linear predictors)</a:t>
            </a:r>
          </a:p>
        </p:txBody>
      </p:sp>
      <p:cxnSp>
        <p:nvCxnSpPr>
          <p:cNvPr id="10" name="Straight Arrow Connector 9"/>
          <p:cNvCxnSpPr/>
          <p:nvPr/>
        </p:nvCxnSpPr>
        <p:spPr>
          <a:xfrm flipH="1">
            <a:off x="6675120" y="2162947"/>
            <a:ext cx="381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4739640" y="2972612"/>
            <a:ext cx="15862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5548610" y="3256641"/>
            <a:ext cx="7772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6325850" y="3071975"/>
            <a:ext cx="4086375" cy="369332"/>
          </a:xfrm>
          <a:prstGeom prst="rect">
            <a:avLst/>
          </a:prstGeom>
        </p:spPr>
        <p:txBody>
          <a:bodyPr wrap="none">
            <a:spAutoFit/>
          </a:bodyPr>
          <a:lstStyle/>
          <a:p>
            <a:r>
              <a:rPr lang="en-US" dirty="0">
                <a:latin typeface="Arial Narrow" panose="020B0606020202030204" pitchFamily="34" charset="0"/>
              </a:rPr>
              <a:t>Density function for the logistic distribution of y</a:t>
            </a:r>
          </a:p>
        </p:txBody>
      </p:sp>
      <p:sp>
        <p:nvSpPr>
          <p:cNvPr id="18" name="Rectangle 17"/>
          <p:cNvSpPr/>
          <p:nvPr/>
        </p:nvSpPr>
        <p:spPr>
          <a:xfrm>
            <a:off x="8053146" y="3473098"/>
            <a:ext cx="2601994" cy="369332"/>
          </a:xfrm>
          <a:prstGeom prst="rect">
            <a:avLst/>
          </a:prstGeom>
        </p:spPr>
        <p:txBody>
          <a:bodyPr wrap="none">
            <a:spAutoFit/>
          </a:bodyPr>
          <a:lstStyle/>
          <a:p>
            <a:r>
              <a:rPr lang="en-US" dirty="0">
                <a:latin typeface="Arial Narrow" panose="020B0606020202030204" pitchFamily="34" charset="0"/>
              </a:rPr>
              <a:t>Mean of density function of y</a:t>
            </a:r>
          </a:p>
        </p:txBody>
      </p:sp>
      <p:sp>
        <p:nvSpPr>
          <p:cNvPr id="19" name="Rectangle 18"/>
          <p:cNvSpPr/>
          <p:nvPr/>
        </p:nvSpPr>
        <p:spPr>
          <a:xfrm>
            <a:off x="8098629" y="3793903"/>
            <a:ext cx="1519903" cy="369332"/>
          </a:xfrm>
          <a:prstGeom prst="rect">
            <a:avLst/>
          </a:prstGeom>
        </p:spPr>
        <p:txBody>
          <a:bodyPr wrap="none">
            <a:spAutoFit/>
          </a:bodyPr>
          <a:lstStyle/>
          <a:p>
            <a:r>
              <a:rPr lang="en-US" dirty="0">
                <a:latin typeface="Arial Narrow" panose="020B0606020202030204" pitchFamily="34" charset="0"/>
              </a:rPr>
              <a:t>Marginal effects</a:t>
            </a:r>
          </a:p>
        </p:txBody>
      </p:sp>
      <p:cxnSp>
        <p:nvCxnSpPr>
          <p:cNvPr id="20" name="Straight Arrow Connector 19"/>
          <p:cNvCxnSpPr/>
          <p:nvPr/>
        </p:nvCxnSpPr>
        <p:spPr>
          <a:xfrm flipH="1">
            <a:off x="4133506" y="3998826"/>
            <a:ext cx="3905650" cy="28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138473" y="5849618"/>
            <a:ext cx="5230564" cy="430887"/>
          </a:xfrm>
          <a:prstGeom prst="rect">
            <a:avLst/>
          </a:prstGeom>
          <a:noFill/>
        </p:spPr>
        <p:txBody>
          <a:bodyPr wrap="square" rtlCol="0">
            <a:spAutoFit/>
          </a:bodyPr>
          <a:lstStyle/>
          <a:p>
            <a:pPr algn="ctr"/>
            <a:r>
              <a:rPr lang="en-US" altLang="en-US" sz="2200" i="1" dirty="0">
                <a:solidFill>
                  <a:srgbClr val="C00000"/>
                </a:solidFill>
                <a:latin typeface="Arial Narrow" charset="0"/>
                <a:ea typeface="Arial Narrow" charset="0"/>
                <a:cs typeface="Arial Narrow" charset="0"/>
              </a:rPr>
              <a:t>Same approach for linear and </a:t>
            </a:r>
            <a:r>
              <a:rPr lang="en-US" altLang="en-US" sz="2200" i="1" dirty="0" err="1">
                <a:solidFill>
                  <a:srgbClr val="C00000"/>
                </a:solidFill>
                <a:latin typeface="Arial Narrow" charset="0"/>
                <a:ea typeface="Arial Narrow" charset="0"/>
                <a:cs typeface="Arial Narrow" charset="0"/>
              </a:rPr>
              <a:t>probit</a:t>
            </a:r>
            <a:r>
              <a:rPr lang="en-US" altLang="en-US" sz="2200" i="1" dirty="0">
                <a:solidFill>
                  <a:srgbClr val="C00000"/>
                </a:solidFill>
                <a:latin typeface="Arial Narrow" charset="0"/>
                <a:ea typeface="Arial Narrow" charset="0"/>
                <a:cs typeface="Arial Narrow" charset="0"/>
              </a:rPr>
              <a:t> models</a:t>
            </a:r>
          </a:p>
        </p:txBody>
      </p:sp>
      <p:sp>
        <p:nvSpPr>
          <p:cNvPr id="24" name="Rectangle 3"/>
          <p:cNvSpPr txBox="1">
            <a:spLocks noChangeArrowheads="1"/>
          </p:cNvSpPr>
          <p:nvPr/>
        </p:nvSpPr>
        <p:spPr>
          <a:xfrm>
            <a:off x="838200" y="4305456"/>
            <a:ext cx="5836920" cy="473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200" dirty="0">
                <a:solidFill>
                  <a:schemeClr val="tx1"/>
                </a:solidFill>
              </a:rPr>
              <a:t>Classification accuracy:</a:t>
            </a:r>
          </a:p>
        </p:txBody>
      </p:sp>
      <p:sp>
        <p:nvSpPr>
          <p:cNvPr id="25" name="Rectangle 24"/>
          <p:cNvSpPr/>
          <p:nvPr/>
        </p:nvSpPr>
        <p:spPr>
          <a:xfrm>
            <a:off x="1085506" y="4749466"/>
            <a:ext cx="6096000" cy="954107"/>
          </a:xfrm>
          <a:prstGeom prst="rect">
            <a:avLst/>
          </a:prstGeom>
        </p:spPr>
        <p:txBody>
          <a:bodyPr>
            <a:spAutoFit/>
          </a:bodyPr>
          <a:lstStyle/>
          <a:p>
            <a:r>
              <a:rPr lang="en-US" sz="1400" b="1" dirty="0">
                <a:solidFill>
                  <a:schemeClr val="accent5"/>
                </a:solidFill>
                <a:latin typeface="Courier"/>
              </a:rPr>
              <a:t>table(</a:t>
            </a:r>
            <a:r>
              <a:rPr lang="en-US" sz="1400" b="1" dirty="0" err="1">
                <a:solidFill>
                  <a:schemeClr val="accent5"/>
                </a:solidFill>
                <a:latin typeface="Courier"/>
              </a:rPr>
              <a:t>df$TenYearCHD</a:t>
            </a:r>
            <a:r>
              <a:rPr lang="en-US" sz="1400" b="1" dirty="0">
                <a:solidFill>
                  <a:schemeClr val="accent5"/>
                </a:solidFill>
                <a:latin typeface="Courier"/>
              </a:rPr>
              <a:t>, round(fitted(logit)))</a:t>
            </a:r>
          </a:p>
          <a:p>
            <a:r>
              <a:rPr lang="en-US" sz="1400" dirty="0">
                <a:latin typeface="Courier"/>
              </a:rPr>
              <a:t>       0    1</a:t>
            </a:r>
          </a:p>
          <a:p>
            <a:r>
              <a:rPr lang="en-US" sz="1400" dirty="0">
                <a:latin typeface="Courier"/>
              </a:rPr>
              <a:t>  0 3082   19</a:t>
            </a:r>
          </a:p>
          <a:p>
            <a:r>
              <a:rPr lang="en-US" sz="1400" dirty="0">
                <a:latin typeface="Courier"/>
              </a:rPr>
              <a:t>  1  511   46</a:t>
            </a:r>
          </a:p>
        </p:txBody>
      </p:sp>
    </p:spTree>
    <p:extLst>
      <p:ext uri="{BB962C8B-B14F-4D97-AF65-F5344CB8AC3E}">
        <p14:creationId xmlns:p14="http://schemas.microsoft.com/office/powerpoint/2010/main" val="1975249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Goodness of Fit of Logit Model</a:t>
            </a:r>
          </a:p>
        </p:txBody>
      </p:sp>
      <p:sp>
        <p:nvSpPr>
          <p:cNvPr id="3" name="Content Placeholder 2"/>
          <p:cNvSpPr>
            <a:spLocks noGrp="1"/>
          </p:cNvSpPr>
          <p:nvPr>
            <p:ph idx="1"/>
          </p:nvPr>
        </p:nvSpPr>
        <p:spPr>
          <a:xfrm>
            <a:off x="653071" y="1417320"/>
            <a:ext cx="5762969" cy="4984200"/>
          </a:xfrm>
        </p:spPr>
        <p:txBody>
          <a:bodyPr>
            <a:normAutofit lnSpcReduction="10000"/>
          </a:bodyPr>
          <a:lstStyle/>
          <a:p>
            <a:pPr>
              <a:lnSpc>
                <a:spcPct val="100000"/>
              </a:lnSpc>
            </a:pPr>
            <a:r>
              <a:rPr lang="en-GB" altLang="en-US" dirty="0"/>
              <a:t>McFadden’s Pseudo R².</a:t>
            </a:r>
          </a:p>
          <a:p>
            <a:pPr lvl="1">
              <a:lnSpc>
                <a:spcPct val="100000"/>
              </a:lnSpc>
            </a:pPr>
            <a:r>
              <a:rPr lang="en-US" altLang="en-US" dirty="0"/>
              <a:t>Measures model fit in GLM models </a:t>
            </a:r>
            <a:r>
              <a:rPr lang="en-GB" altLang="en-US" dirty="0"/>
              <a:t>in terms of deviance</a:t>
            </a:r>
            <a:r>
              <a:rPr lang="en-US" altLang="en-US" dirty="0"/>
              <a:t>, since these models don’t have residuals or R</a:t>
            </a:r>
            <a:r>
              <a:rPr lang="en-US" altLang="en-US" baseline="30000" dirty="0"/>
              <a:t>2</a:t>
            </a:r>
            <a:r>
              <a:rPr lang="en-US" altLang="en-US" dirty="0"/>
              <a:t>.</a:t>
            </a:r>
          </a:p>
          <a:p>
            <a:pPr lvl="1">
              <a:lnSpc>
                <a:spcPct val="100000"/>
              </a:lnSpc>
            </a:pPr>
            <a:endParaRPr lang="en-GB" altLang="en-US" dirty="0"/>
          </a:p>
          <a:p>
            <a:pPr lvl="1">
              <a:lnSpc>
                <a:spcPct val="100000"/>
              </a:lnSpc>
            </a:pPr>
            <a:endParaRPr lang="en-GB" altLang="en-US" dirty="0"/>
          </a:p>
          <a:p>
            <a:pPr>
              <a:lnSpc>
                <a:spcPct val="100000"/>
              </a:lnSpc>
            </a:pPr>
            <a:r>
              <a:rPr lang="en-GB" altLang="en-US" dirty="0"/>
              <a:t>Likelihood ratio test:</a:t>
            </a:r>
          </a:p>
          <a:p>
            <a:pPr lvl="1">
              <a:lnSpc>
                <a:spcPct val="100000"/>
              </a:lnSpc>
            </a:pPr>
            <a:r>
              <a:rPr lang="en-GB" altLang="en-US" sz="2200" dirty="0"/>
              <a:t>Compares estimated log likelihood of full model (with predictors) with that of a null (intercept only) model.</a:t>
            </a:r>
          </a:p>
          <a:p>
            <a:pPr marL="457200" lvl="1" indent="0">
              <a:lnSpc>
                <a:spcPct val="100000"/>
              </a:lnSpc>
              <a:buNone/>
            </a:pPr>
            <a:r>
              <a:rPr lang="en-GB" altLang="en-US" dirty="0"/>
              <a:t>                                </a:t>
            </a:r>
            <a:r>
              <a:rPr lang="en-GB" altLang="en-US" u="sng" dirty="0"/>
              <a:t>&gt;</a:t>
            </a:r>
            <a:r>
              <a:rPr lang="en-GB" altLang="en-US" dirty="0"/>
              <a:t>  </a:t>
            </a:r>
          </a:p>
          <a:p>
            <a:pPr lvl="1">
              <a:lnSpc>
                <a:spcPct val="100000"/>
              </a:lnSpc>
            </a:pPr>
            <a:r>
              <a:rPr lang="en-GB" altLang="en-US" dirty="0"/>
              <a:t>Can also be used to compare model fit between two GLM models like logit and </a:t>
            </a:r>
            <a:r>
              <a:rPr lang="en-GB" altLang="en-US" dirty="0" err="1"/>
              <a:t>probit</a:t>
            </a:r>
            <a:r>
              <a:rPr lang="en-GB" altLang="en-US" dirty="0"/>
              <a:t>.</a:t>
            </a:r>
          </a:p>
          <a:p>
            <a:pPr lvl="1">
              <a:lnSpc>
                <a:spcPct val="100000"/>
              </a:lnSpc>
            </a:pPr>
            <a:endParaRPr lang="en-GB" altLang="en-US" dirty="0"/>
          </a:p>
        </p:txBody>
      </p:sp>
      <p:sp>
        <p:nvSpPr>
          <p:cNvPr id="5" name="TextBox 4"/>
          <p:cNvSpPr txBox="1"/>
          <p:nvPr/>
        </p:nvSpPr>
        <p:spPr>
          <a:xfrm>
            <a:off x="6842759" y="1417320"/>
            <a:ext cx="5013961" cy="4832092"/>
          </a:xfrm>
          <a:prstGeom prst="rect">
            <a:avLst/>
          </a:prstGeom>
          <a:noFill/>
        </p:spPr>
        <p:txBody>
          <a:bodyPr wrap="square" rtlCol="0">
            <a:spAutoFit/>
          </a:bodyPr>
          <a:lstStyle/>
          <a:p>
            <a:r>
              <a:rPr lang="de-DE" sz="1400" b="1" dirty="0">
                <a:solidFill>
                  <a:srgbClr val="0070C0"/>
                </a:solidFill>
                <a:latin typeface="Courier" charset="0"/>
                <a:ea typeface="Courier" charset="0"/>
                <a:cs typeface="Courier" charset="0"/>
              </a:rPr>
              <a:t>library(DescTools)</a:t>
            </a:r>
          </a:p>
          <a:p>
            <a:r>
              <a:rPr lang="de-DE" sz="1400" b="1" dirty="0">
                <a:solidFill>
                  <a:srgbClr val="0070C0"/>
                </a:solidFill>
                <a:latin typeface="Courier" charset="0"/>
                <a:ea typeface="Courier" charset="0"/>
                <a:cs typeface="Courier" charset="0"/>
              </a:rPr>
              <a:t>PseudoR2(logit, c("McFadden", "Nagel"))</a:t>
            </a:r>
          </a:p>
          <a:p>
            <a:r>
              <a:rPr lang="de-DE" sz="1400" b="1" dirty="0">
                <a:solidFill>
                  <a:srgbClr val="0070C0"/>
                </a:solidFill>
                <a:latin typeface="Courier" charset="0"/>
                <a:ea typeface="Courier" charset="0"/>
                <a:cs typeface="Courier" charset="0"/>
              </a:rPr>
              <a:t> </a:t>
            </a:r>
            <a:r>
              <a:rPr lang="de-DE" sz="1400" dirty="0">
                <a:latin typeface="Courier" charset="0"/>
                <a:ea typeface="Courier" charset="0"/>
                <a:cs typeface="Courier" charset="0"/>
              </a:rPr>
              <a:t>McFadden Nagelkerke </a:t>
            </a:r>
          </a:p>
          <a:p>
            <a:r>
              <a:rPr lang="de-DE" sz="1400" dirty="0">
                <a:latin typeface="Courier" charset="0"/>
                <a:ea typeface="Courier" charset="0"/>
                <a:cs typeface="Courier" charset="0"/>
              </a:rPr>
              <a:t> 0.1171159  0.1656849 </a:t>
            </a:r>
          </a:p>
          <a:p>
            <a:endParaRPr lang="de-DE" sz="1400" b="1" dirty="0">
              <a:solidFill>
                <a:srgbClr val="0070C0"/>
              </a:solidFill>
              <a:latin typeface="Courier" charset="0"/>
              <a:ea typeface="Courier" charset="0"/>
              <a:cs typeface="Courier" charset="0"/>
            </a:endParaRPr>
          </a:p>
          <a:p>
            <a:r>
              <a:rPr lang="de-DE" sz="1400" b="1" dirty="0">
                <a:solidFill>
                  <a:srgbClr val="0070C0"/>
                </a:solidFill>
                <a:latin typeface="Courier" charset="0"/>
                <a:ea typeface="Courier" charset="0"/>
                <a:cs typeface="Courier" charset="0"/>
              </a:rPr>
              <a:t>nagelkerke(logit)</a:t>
            </a:r>
            <a:r>
              <a:rPr lang="de-DE" sz="1400" dirty="0">
                <a:solidFill>
                  <a:schemeClr val="bg1"/>
                </a:solidFill>
                <a:latin typeface="Courier" charset="0"/>
                <a:ea typeface="Courier" charset="0"/>
                <a:cs typeface="Courier" charset="0"/>
              </a:rPr>
              <a:t>$</a:t>
            </a:r>
          </a:p>
          <a:p>
            <a:r>
              <a:rPr lang="de-DE" sz="1400" dirty="0">
                <a:latin typeface="Courier" charset="0"/>
                <a:ea typeface="Courier" charset="0"/>
                <a:cs typeface="Courier" charset="0"/>
              </a:rPr>
              <a:t>$Pseudo.R.squared.for.model.vs.null</a:t>
            </a:r>
          </a:p>
          <a:p>
            <a:r>
              <a:rPr lang="de-DE" sz="1400" dirty="0">
                <a:latin typeface="Courier" charset="0"/>
                <a:ea typeface="Courier" charset="0"/>
                <a:cs typeface="Courier" charset="0"/>
              </a:rPr>
              <a:t>                             Pseudo.R.squared</a:t>
            </a:r>
          </a:p>
          <a:p>
            <a:r>
              <a:rPr lang="de-DE" sz="1400" dirty="0">
                <a:latin typeface="Courier" charset="0"/>
                <a:ea typeface="Courier" charset="0"/>
                <a:cs typeface="Courier" charset="0"/>
              </a:rPr>
              <a:t>McFadden                            0.1171160</a:t>
            </a:r>
          </a:p>
          <a:p>
            <a:r>
              <a:rPr lang="de-DE" sz="1400" dirty="0">
                <a:latin typeface="Courier" charset="0"/>
                <a:ea typeface="Courier" charset="0"/>
                <a:cs typeface="Courier" charset="0"/>
              </a:rPr>
              <a:t>Cox and Snell (ML)                  0.0950984</a:t>
            </a:r>
          </a:p>
          <a:p>
            <a:r>
              <a:rPr lang="de-DE" sz="1400" dirty="0">
                <a:latin typeface="Courier" charset="0"/>
                <a:ea typeface="Courier" charset="0"/>
                <a:cs typeface="Courier" charset="0"/>
              </a:rPr>
              <a:t>Nagelkerke (Cragg and Uhler)        0.1656850</a:t>
            </a:r>
          </a:p>
          <a:p>
            <a:endParaRPr lang="de-DE" sz="1400" dirty="0">
              <a:latin typeface="Courier" charset="0"/>
              <a:ea typeface="Courier" charset="0"/>
              <a:cs typeface="Courier" charset="0"/>
            </a:endParaRPr>
          </a:p>
          <a:p>
            <a:r>
              <a:rPr lang="de-DE" sz="1400" dirty="0">
                <a:latin typeface="Courier" charset="0"/>
                <a:ea typeface="Courier" charset="0"/>
                <a:cs typeface="Courier" charset="0"/>
              </a:rPr>
              <a:t>$Likelihood.ratio.test</a:t>
            </a:r>
          </a:p>
          <a:p>
            <a:r>
              <a:rPr lang="de-DE" sz="1400" dirty="0">
                <a:latin typeface="Courier" charset="0"/>
                <a:ea typeface="Courier" charset="0"/>
                <a:cs typeface="Courier" charset="0"/>
              </a:rPr>
              <a:t> Df.diff LogLik.diff  Chisq    p.value</a:t>
            </a:r>
          </a:p>
          <a:p>
            <a:r>
              <a:rPr lang="de-DE" sz="1400" dirty="0">
                <a:latin typeface="Courier" charset="0"/>
                <a:ea typeface="Courier" charset="0"/>
                <a:cs typeface="Courier" charset="0"/>
              </a:rPr>
              <a:t>     -12     -182.77 365.54 7.3482e-71</a:t>
            </a:r>
          </a:p>
          <a:p>
            <a:endParaRPr lang="de-DE" sz="1400" dirty="0">
              <a:latin typeface="Courier" charset="0"/>
              <a:ea typeface="Courier" charset="0"/>
              <a:cs typeface="Courier" charset="0"/>
            </a:endParaRPr>
          </a:p>
          <a:p>
            <a:r>
              <a:rPr lang="de-DE" sz="1400" b="1" dirty="0">
                <a:solidFill>
                  <a:schemeClr val="accent5"/>
                </a:solidFill>
                <a:latin typeface="Courier" charset="0"/>
                <a:ea typeface="Courier" charset="0"/>
                <a:cs typeface="Courier" charset="0"/>
              </a:rPr>
              <a:t>lrtest(logit, probit)</a:t>
            </a:r>
          </a:p>
          <a:p>
            <a:r>
              <a:rPr lang="de-DE" sz="1400" dirty="0">
                <a:latin typeface="Courier" charset="0"/>
                <a:ea typeface="Courier" charset="0"/>
                <a:cs typeface="Courier" charset="0"/>
              </a:rPr>
              <a:t>Likelihood ratio test</a:t>
            </a:r>
          </a:p>
          <a:p>
            <a:r>
              <a:rPr lang="de-DE" sz="1400" dirty="0">
                <a:latin typeface="Courier" charset="0"/>
                <a:ea typeface="Courier" charset="0"/>
                <a:cs typeface="Courier" charset="0"/>
              </a:rPr>
              <a:t>#Df  LogLik Df  Chisq Pr(&gt;Chisq)    </a:t>
            </a:r>
          </a:p>
          <a:p>
            <a:r>
              <a:rPr lang="de-DE" sz="1400" dirty="0">
                <a:latin typeface="Courier" charset="0"/>
                <a:ea typeface="Courier" charset="0"/>
                <a:cs typeface="Courier" charset="0"/>
              </a:rPr>
              <a:t>1  13 -1377.8                         </a:t>
            </a:r>
          </a:p>
          <a:p>
            <a:r>
              <a:rPr lang="de-DE" sz="1400" dirty="0">
                <a:latin typeface="Courier" charset="0"/>
                <a:ea typeface="Courier" charset="0"/>
                <a:cs typeface="Courier" charset="0"/>
              </a:rPr>
              <a:t>2  13 -1378.4  0 1.2435  &lt; 2.2e-16 ***</a:t>
            </a:r>
          </a:p>
          <a:p>
            <a:endParaRPr lang="de-DE" sz="1400" dirty="0">
              <a:latin typeface="Courier" charset="0"/>
              <a:ea typeface="Courier" charset="0"/>
              <a:cs typeface="Courier"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2244886356"/>
              </p:ext>
            </p:extLst>
          </p:nvPr>
        </p:nvGraphicFramePr>
        <p:xfrm>
          <a:off x="1570453" y="2647359"/>
          <a:ext cx="3928203" cy="846167"/>
        </p:xfrm>
        <a:graphic>
          <a:graphicData uri="http://schemas.openxmlformats.org/presentationml/2006/ole">
            <mc:AlternateContent xmlns:mc="http://schemas.openxmlformats.org/markup-compatibility/2006">
              <mc:Choice xmlns:v="urn:schemas-microsoft-com:vml" Requires="v">
                <p:oleObj spid="_x0000_s2050" name="Formel" r:id="rId3" imgW="2298600" imgH="495000" progId="Equation.3">
                  <p:embed/>
                </p:oleObj>
              </mc:Choice>
              <mc:Fallback>
                <p:oleObj name="Formel" r:id="rId3" imgW="2298600" imgH="495000" progId="Equation.3">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453" y="2647359"/>
                        <a:ext cx="3928203" cy="846167"/>
                      </a:xfrm>
                      <a:prstGeom prst="rect">
                        <a:avLst/>
                      </a:prstGeom>
                      <a:noFill/>
                      <a:ln>
                        <a:noFill/>
                      </a:ln>
                      <a:effectLst/>
                    </p:spPr>
                  </p:pic>
                </p:oleObj>
              </mc:Fallback>
            </mc:AlternateContent>
          </a:graphicData>
        </a:graphic>
      </p:graphicFrame>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4317" y="4976964"/>
            <a:ext cx="1495425" cy="3810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7405" y="4959104"/>
            <a:ext cx="1200150" cy="390525"/>
          </a:xfrm>
          <a:prstGeom prst="rect">
            <a:avLst/>
          </a:prstGeom>
        </p:spPr>
      </p:pic>
    </p:spTree>
    <p:extLst>
      <p:ext uri="{BB962C8B-B14F-4D97-AF65-F5344CB8AC3E}">
        <p14:creationId xmlns:p14="http://schemas.microsoft.com/office/powerpoint/2010/main" val="560282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the Logit Models</a:t>
            </a:r>
          </a:p>
        </p:txBody>
      </p:sp>
      <p:sp>
        <p:nvSpPr>
          <p:cNvPr id="3" name="Content Placeholder 2"/>
          <p:cNvSpPr>
            <a:spLocks noGrp="1"/>
          </p:cNvSpPr>
          <p:nvPr>
            <p:ph idx="1"/>
          </p:nvPr>
        </p:nvSpPr>
        <p:spPr>
          <a:xfrm>
            <a:off x="838200" y="1379621"/>
            <a:ext cx="10515600" cy="3558139"/>
          </a:xfrm>
        </p:spPr>
        <p:txBody>
          <a:bodyPr/>
          <a:lstStyle/>
          <a:p>
            <a:r>
              <a:rPr lang="en-US" dirty="0"/>
              <a:t>  Multivariate normality and </a:t>
            </a:r>
            <a:r>
              <a:rPr lang="en-US" dirty="0" err="1"/>
              <a:t>homoskedasticity</a:t>
            </a:r>
            <a:r>
              <a:rPr lang="en-US" dirty="0"/>
              <a:t>::</a:t>
            </a:r>
          </a:p>
          <a:p>
            <a:pPr marL="914400" lvl="2" indent="0">
              <a:buNone/>
            </a:pPr>
            <a:r>
              <a:rPr lang="en-US" i="1" dirty="0">
                <a:latin typeface="Times New Roman" panose="02020603050405020304" pitchFamily="18" charset="0"/>
                <a:cs typeface="Times New Roman" panose="02020603050405020304" pitchFamily="18" charset="0"/>
              </a:rPr>
              <a:t>E[</a:t>
            </a:r>
            <a:r>
              <a:rPr lang="en-US" i="1" dirty="0" err="1">
                <a:latin typeface="Times New Roman" panose="02020603050405020304" pitchFamily="18" charset="0"/>
                <a:cs typeface="Times New Roman" panose="02020603050405020304" pitchFamily="18" charset="0"/>
              </a:rPr>
              <a:t>Pr</a:t>
            </a:r>
            <a:r>
              <a:rPr lang="en-US" i="1" dirty="0">
                <a:latin typeface="Times New Roman" panose="02020603050405020304" pitchFamily="18" charset="0"/>
                <a:cs typeface="Times New Roman" panose="02020603050405020304" pitchFamily="18" charset="0"/>
              </a:rPr>
              <a:t>(Y=1)] = P</a:t>
            </a:r>
          </a:p>
          <a:p>
            <a:pPr marL="914400" lvl="2" indent="0">
              <a:buNone/>
            </a:pPr>
            <a:r>
              <a:rPr lang="en-US" i="1" dirty="0" err="1">
                <a:latin typeface="Times New Roman" panose="02020603050405020304" pitchFamily="18" charset="0"/>
                <a:cs typeface="Times New Roman" panose="02020603050405020304" pitchFamily="18" charset="0"/>
              </a:rPr>
              <a:t>Var</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Pr</a:t>
            </a:r>
            <a:r>
              <a:rPr lang="en-US" i="1" dirty="0">
                <a:latin typeface="Times New Roman" panose="02020603050405020304" pitchFamily="18" charset="0"/>
                <a:cs typeface="Times New Roman" panose="02020603050405020304" pitchFamily="18" charset="0"/>
              </a:rPr>
              <a:t>(Y=1)] = P(1-P)</a:t>
            </a:r>
          </a:p>
          <a:p>
            <a:pPr lvl="1"/>
            <a:r>
              <a:rPr lang="en-US" dirty="0"/>
              <a:t>Hence, </a:t>
            </a:r>
            <a:r>
              <a:rPr lang="en-US" dirty="0" err="1"/>
              <a:t>logit</a:t>
            </a:r>
            <a:r>
              <a:rPr lang="en-US" dirty="0"/>
              <a:t> model will not meet multivariate normality and </a:t>
            </a:r>
            <a:r>
              <a:rPr lang="en-US" dirty="0" err="1"/>
              <a:t>homoskedasticity</a:t>
            </a:r>
            <a:r>
              <a:rPr lang="en-US" dirty="0"/>
              <a:t> assumptions.</a:t>
            </a:r>
          </a:p>
          <a:p>
            <a:r>
              <a:rPr lang="en-US" dirty="0"/>
              <a:t>  Linearity:</a:t>
            </a:r>
          </a:p>
          <a:p>
            <a:pPr marL="742950" lvl="2" indent="-342900"/>
            <a:r>
              <a:rPr lang="en-US" sz="2200" dirty="0"/>
              <a:t>Logit is a non-linear transformation.</a:t>
            </a:r>
          </a:p>
          <a:p>
            <a:pPr marL="342900" lvl="1" indent="-342900"/>
            <a:r>
              <a:rPr lang="en-US" sz="2400" dirty="0">
                <a:solidFill>
                  <a:schemeClr val="accent5"/>
                </a:solidFill>
              </a:rPr>
              <a:t>However, the logistic model must still satisfy the other assumptions:</a:t>
            </a:r>
          </a:p>
          <a:p>
            <a:pPr marL="742950" lvl="2" indent="-342900"/>
            <a:r>
              <a:rPr lang="en-US" sz="2200" dirty="0"/>
              <a:t>No </a:t>
            </a:r>
            <a:r>
              <a:rPr lang="en-US" sz="2200" dirty="0" err="1"/>
              <a:t>multicollinearity</a:t>
            </a:r>
            <a:r>
              <a:rPr lang="en-US" sz="2200" dirty="0"/>
              <a:t> (use VIF tests).</a:t>
            </a:r>
          </a:p>
          <a:p>
            <a:pPr marL="742950" lvl="2" indent="-342900"/>
            <a:r>
              <a:rPr lang="en-US" sz="2200" dirty="0"/>
              <a:t>No autocorrelation.</a:t>
            </a:r>
          </a:p>
        </p:txBody>
      </p:sp>
      <p:sp>
        <p:nvSpPr>
          <p:cNvPr id="4" name="TextBox 3"/>
          <p:cNvSpPr txBox="1"/>
          <p:nvPr/>
        </p:nvSpPr>
        <p:spPr>
          <a:xfrm>
            <a:off x="1154995" y="5420002"/>
            <a:ext cx="9882009" cy="430887"/>
          </a:xfrm>
          <a:prstGeom prst="rect">
            <a:avLst/>
          </a:prstGeom>
          <a:noFill/>
        </p:spPr>
        <p:txBody>
          <a:bodyPr wrap="square" rtlCol="0">
            <a:spAutoFit/>
          </a:bodyPr>
          <a:lstStyle/>
          <a:p>
            <a:pPr algn="ctr"/>
            <a:r>
              <a:rPr lang="en-US" altLang="en-US" sz="2200" i="1" dirty="0">
                <a:solidFill>
                  <a:srgbClr val="C00000"/>
                </a:solidFill>
                <a:latin typeface="Arial Narrow" charset="0"/>
                <a:ea typeface="Arial Narrow" charset="0"/>
                <a:cs typeface="Arial Narrow" charset="0"/>
              </a:rPr>
              <a:t>Like other GLM models, logistic regression is robust to violation of the OLS model.</a:t>
            </a:r>
          </a:p>
        </p:txBody>
      </p:sp>
    </p:spTree>
    <p:extLst>
      <p:ext uri="{BB962C8B-B14F-4D97-AF65-F5344CB8AC3E}">
        <p14:creationId xmlns:p14="http://schemas.microsoft.com/office/powerpoint/2010/main" val="1698280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Using Train and Test Data</a:t>
            </a:r>
          </a:p>
        </p:txBody>
      </p:sp>
      <p:sp>
        <p:nvSpPr>
          <p:cNvPr id="3" name="Content Placeholder 2"/>
          <p:cNvSpPr>
            <a:spLocks noGrp="1"/>
          </p:cNvSpPr>
          <p:nvPr>
            <p:ph idx="1"/>
          </p:nvPr>
        </p:nvSpPr>
        <p:spPr>
          <a:xfrm>
            <a:off x="838200" y="1379621"/>
            <a:ext cx="10515600" cy="433939"/>
          </a:xfrm>
        </p:spPr>
        <p:txBody>
          <a:bodyPr/>
          <a:lstStyle/>
          <a:p>
            <a:r>
              <a:rPr lang="en-US" dirty="0">
                <a:solidFill>
                  <a:schemeClr val="tx1"/>
                </a:solidFill>
              </a:rPr>
              <a:t>Create train and test data sets:</a:t>
            </a:r>
          </a:p>
        </p:txBody>
      </p:sp>
      <p:sp>
        <p:nvSpPr>
          <p:cNvPr id="4" name="Rectangle 3"/>
          <p:cNvSpPr/>
          <p:nvPr/>
        </p:nvSpPr>
        <p:spPr>
          <a:xfrm>
            <a:off x="1112520" y="1805464"/>
            <a:ext cx="10119360" cy="1384995"/>
          </a:xfrm>
          <a:prstGeom prst="rect">
            <a:avLst/>
          </a:prstGeom>
        </p:spPr>
        <p:txBody>
          <a:bodyPr wrap="square">
            <a:spAutoFit/>
          </a:bodyPr>
          <a:lstStyle/>
          <a:p>
            <a:r>
              <a:rPr lang="en-US" sz="1400" b="1" dirty="0" err="1">
                <a:solidFill>
                  <a:schemeClr val="accent5"/>
                </a:solidFill>
                <a:latin typeface="Courier"/>
              </a:rPr>
              <a:t>trainIndex</a:t>
            </a:r>
            <a:r>
              <a:rPr lang="en-US" sz="1400" b="1" dirty="0">
                <a:solidFill>
                  <a:schemeClr val="accent5"/>
                </a:solidFill>
                <a:latin typeface="Courier"/>
              </a:rPr>
              <a:t> = sample(1:nrow(</a:t>
            </a:r>
            <a:r>
              <a:rPr lang="en-US" sz="1400" b="1" dirty="0" err="1">
                <a:solidFill>
                  <a:schemeClr val="accent5"/>
                </a:solidFill>
                <a:latin typeface="Courier"/>
              </a:rPr>
              <a:t>df</a:t>
            </a:r>
            <a:r>
              <a:rPr lang="en-US" sz="1400" b="1" dirty="0">
                <a:solidFill>
                  <a:schemeClr val="accent5"/>
                </a:solidFill>
                <a:latin typeface="Courier"/>
              </a:rPr>
              <a:t>), size=round(0.75*</a:t>
            </a:r>
            <a:r>
              <a:rPr lang="en-US" sz="1400" b="1" dirty="0" err="1">
                <a:solidFill>
                  <a:schemeClr val="accent5"/>
                </a:solidFill>
                <a:latin typeface="Courier"/>
              </a:rPr>
              <a:t>nrow</a:t>
            </a:r>
            <a:r>
              <a:rPr lang="en-US" sz="1400" b="1" dirty="0">
                <a:solidFill>
                  <a:schemeClr val="accent5"/>
                </a:solidFill>
                <a:latin typeface="Courier"/>
              </a:rPr>
              <a:t>(</a:t>
            </a:r>
            <a:r>
              <a:rPr lang="en-US" sz="1400" b="1" dirty="0" err="1">
                <a:solidFill>
                  <a:schemeClr val="accent5"/>
                </a:solidFill>
                <a:latin typeface="Courier"/>
              </a:rPr>
              <a:t>df</a:t>
            </a:r>
            <a:r>
              <a:rPr lang="en-US" sz="1400" b="1" dirty="0">
                <a:solidFill>
                  <a:schemeClr val="accent5"/>
                </a:solidFill>
                <a:latin typeface="Courier"/>
              </a:rPr>
              <a:t>)), replace=FALSE)</a:t>
            </a:r>
          </a:p>
          <a:p>
            <a:r>
              <a:rPr lang="en-US" sz="1400" b="1" dirty="0">
                <a:solidFill>
                  <a:schemeClr val="accent5"/>
                </a:solidFill>
                <a:latin typeface="Courier"/>
              </a:rPr>
              <a:t>train &lt;- </a:t>
            </a:r>
            <a:r>
              <a:rPr lang="en-US" sz="1400" b="1" dirty="0" err="1">
                <a:solidFill>
                  <a:schemeClr val="accent5"/>
                </a:solidFill>
                <a:latin typeface="Courier"/>
              </a:rPr>
              <a:t>df</a:t>
            </a:r>
            <a:r>
              <a:rPr lang="en-US" sz="1400" b="1" dirty="0">
                <a:solidFill>
                  <a:schemeClr val="accent5"/>
                </a:solidFill>
                <a:latin typeface="Courier"/>
              </a:rPr>
              <a:t>[</a:t>
            </a:r>
            <a:r>
              <a:rPr lang="en-US" sz="1400" b="1" dirty="0" err="1">
                <a:solidFill>
                  <a:schemeClr val="accent5"/>
                </a:solidFill>
                <a:latin typeface="Courier"/>
              </a:rPr>
              <a:t>trainIndex</a:t>
            </a:r>
            <a:r>
              <a:rPr lang="en-US" sz="1400" b="1" dirty="0">
                <a:solidFill>
                  <a:schemeClr val="accent5"/>
                </a:solidFill>
                <a:latin typeface="Courier"/>
              </a:rPr>
              <a:t>,]</a:t>
            </a:r>
          </a:p>
          <a:p>
            <a:r>
              <a:rPr lang="en-US" sz="1400" b="1" dirty="0">
                <a:solidFill>
                  <a:schemeClr val="accent5"/>
                </a:solidFill>
                <a:latin typeface="Courier"/>
              </a:rPr>
              <a:t>test  &lt;- </a:t>
            </a:r>
            <a:r>
              <a:rPr lang="en-US" sz="1400" b="1" dirty="0" err="1">
                <a:solidFill>
                  <a:schemeClr val="accent5"/>
                </a:solidFill>
                <a:latin typeface="Courier"/>
              </a:rPr>
              <a:t>df</a:t>
            </a:r>
            <a:r>
              <a:rPr lang="en-US" sz="1400" b="1" dirty="0">
                <a:solidFill>
                  <a:schemeClr val="accent5"/>
                </a:solidFill>
                <a:latin typeface="Courier"/>
              </a:rPr>
              <a:t>[-</a:t>
            </a:r>
            <a:r>
              <a:rPr lang="en-US" sz="1400" b="1" dirty="0" err="1">
                <a:solidFill>
                  <a:schemeClr val="accent5"/>
                </a:solidFill>
                <a:latin typeface="Courier"/>
              </a:rPr>
              <a:t>trainIndex</a:t>
            </a:r>
            <a:r>
              <a:rPr lang="en-US" sz="1400" b="1" dirty="0">
                <a:solidFill>
                  <a:schemeClr val="accent5"/>
                </a:solidFill>
                <a:latin typeface="Courier"/>
              </a:rPr>
              <a:t>,]</a:t>
            </a:r>
          </a:p>
          <a:p>
            <a:r>
              <a:rPr lang="en-US" sz="1400" b="1" dirty="0">
                <a:solidFill>
                  <a:schemeClr val="accent5"/>
                </a:solidFill>
                <a:latin typeface="Courier"/>
              </a:rPr>
              <a:t>dim(train); dim(test)</a:t>
            </a:r>
          </a:p>
          <a:p>
            <a:r>
              <a:rPr lang="en-US" sz="1400" dirty="0">
                <a:latin typeface="Courier"/>
              </a:rPr>
              <a:t>[1] 2744   15</a:t>
            </a:r>
          </a:p>
          <a:p>
            <a:r>
              <a:rPr lang="en-US" sz="1400" dirty="0">
                <a:latin typeface="Courier"/>
              </a:rPr>
              <a:t>[1] 914  15</a:t>
            </a:r>
          </a:p>
        </p:txBody>
      </p:sp>
      <p:sp>
        <p:nvSpPr>
          <p:cNvPr id="6" name="Rectangle 5"/>
          <p:cNvSpPr/>
          <p:nvPr/>
        </p:nvSpPr>
        <p:spPr>
          <a:xfrm>
            <a:off x="1112520" y="3616302"/>
            <a:ext cx="10119360" cy="3108543"/>
          </a:xfrm>
          <a:prstGeom prst="rect">
            <a:avLst/>
          </a:prstGeom>
        </p:spPr>
        <p:txBody>
          <a:bodyPr wrap="square">
            <a:spAutoFit/>
          </a:bodyPr>
          <a:lstStyle/>
          <a:p>
            <a:r>
              <a:rPr lang="en-US" sz="1400" b="1" dirty="0">
                <a:solidFill>
                  <a:schemeClr val="accent5"/>
                </a:solidFill>
                <a:latin typeface="Courier"/>
              </a:rPr>
              <a:t>logit  &lt;- </a:t>
            </a:r>
            <a:r>
              <a:rPr lang="en-US" sz="1400" b="1" dirty="0" err="1">
                <a:solidFill>
                  <a:schemeClr val="accent5"/>
                </a:solidFill>
                <a:latin typeface="Courier"/>
              </a:rPr>
              <a:t>glm</a:t>
            </a:r>
            <a:r>
              <a:rPr lang="en-US" sz="1400" b="1" dirty="0">
                <a:solidFill>
                  <a:schemeClr val="accent5"/>
                </a:solidFill>
                <a:latin typeface="Courier"/>
              </a:rPr>
              <a:t>(</a:t>
            </a:r>
            <a:r>
              <a:rPr lang="en-US" sz="1400" b="1" dirty="0" err="1">
                <a:solidFill>
                  <a:schemeClr val="accent5"/>
                </a:solidFill>
                <a:latin typeface="Courier"/>
              </a:rPr>
              <a:t>TenYearCHD</a:t>
            </a:r>
            <a:r>
              <a:rPr lang="en-US" sz="1400" b="1" dirty="0">
                <a:solidFill>
                  <a:schemeClr val="accent5"/>
                </a:solidFill>
                <a:latin typeface="Courier"/>
              </a:rPr>
              <a:t> ~ age + ... + glucose, family=binomial (link="logit"), data=train)</a:t>
            </a:r>
          </a:p>
          <a:p>
            <a:r>
              <a:rPr lang="en-US" sz="1400" b="1" dirty="0" err="1">
                <a:solidFill>
                  <a:schemeClr val="accent5"/>
                </a:solidFill>
                <a:latin typeface="Courier"/>
              </a:rPr>
              <a:t>test_x</a:t>
            </a:r>
            <a:r>
              <a:rPr lang="en-US" sz="1400" b="1" dirty="0">
                <a:solidFill>
                  <a:schemeClr val="accent5"/>
                </a:solidFill>
                <a:latin typeface="Courier"/>
              </a:rPr>
              <a:t> &lt;- test[ , c(1:14)]</a:t>
            </a:r>
          </a:p>
          <a:p>
            <a:r>
              <a:rPr lang="en-US" sz="1400" b="1" dirty="0" err="1">
                <a:solidFill>
                  <a:schemeClr val="accent5"/>
                </a:solidFill>
                <a:latin typeface="Courier"/>
              </a:rPr>
              <a:t>predlogit</a:t>
            </a:r>
            <a:r>
              <a:rPr lang="en-US" sz="1400" b="1" dirty="0">
                <a:solidFill>
                  <a:schemeClr val="accent5"/>
                </a:solidFill>
                <a:latin typeface="Courier"/>
              </a:rPr>
              <a:t> &lt;-predict(logit, </a:t>
            </a:r>
            <a:r>
              <a:rPr lang="en-US" sz="1400" b="1" dirty="0" err="1">
                <a:solidFill>
                  <a:schemeClr val="accent5"/>
                </a:solidFill>
                <a:latin typeface="Courier"/>
              </a:rPr>
              <a:t>newdata</a:t>
            </a:r>
            <a:r>
              <a:rPr lang="en-US" sz="1400" b="1" dirty="0">
                <a:solidFill>
                  <a:schemeClr val="accent5"/>
                </a:solidFill>
                <a:latin typeface="Courier"/>
              </a:rPr>
              <a:t>=</a:t>
            </a:r>
            <a:r>
              <a:rPr lang="en-US" sz="1400" b="1" dirty="0" err="1">
                <a:solidFill>
                  <a:schemeClr val="accent5"/>
                </a:solidFill>
                <a:latin typeface="Courier"/>
              </a:rPr>
              <a:t>test_x</a:t>
            </a:r>
            <a:r>
              <a:rPr lang="en-US" sz="1400" b="1" dirty="0">
                <a:solidFill>
                  <a:schemeClr val="accent5"/>
                </a:solidFill>
                <a:latin typeface="Courier"/>
              </a:rPr>
              <a:t>, type="response")</a:t>
            </a:r>
          </a:p>
          <a:p>
            <a:r>
              <a:rPr lang="en-US" sz="1400" b="1" dirty="0" err="1">
                <a:solidFill>
                  <a:schemeClr val="accent5"/>
                </a:solidFill>
                <a:latin typeface="Courier"/>
              </a:rPr>
              <a:t>predlogit</a:t>
            </a:r>
            <a:r>
              <a:rPr lang="en-US" sz="1400" b="1" dirty="0">
                <a:solidFill>
                  <a:schemeClr val="accent5"/>
                </a:solidFill>
                <a:latin typeface="Courier"/>
              </a:rPr>
              <a:t> &lt;- </a:t>
            </a:r>
            <a:r>
              <a:rPr lang="en-US" sz="1400" b="1" dirty="0" err="1">
                <a:solidFill>
                  <a:schemeClr val="accent5"/>
                </a:solidFill>
                <a:latin typeface="Courier"/>
              </a:rPr>
              <a:t>ifelse</a:t>
            </a:r>
            <a:r>
              <a:rPr lang="en-US" sz="1400" b="1" dirty="0">
                <a:solidFill>
                  <a:schemeClr val="accent5"/>
                </a:solidFill>
                <a:latin typeface="Courier"/>
              </a:rPr>
              <a:t>(</a:t>
            </a:r>
            <a:r>
              <a:rPr lang="en-US" sz="1400" b="1" dirty="0" err="1">
                <a:solidFill>
                  <a:schemeClr val="accent5"/>
                </a:solidFill>
                <a:latin typeface="Courier"/>
              </a:rPr>
              <a:t>predlogit</a:t>
            </a:r>
            <a:r>
              <a:rPr lang="en-US" sz="1400" b="1" dirty="0">
                <a:solidFill>
                  <a:schemeClr val="accent5"/>
                </a:solidFill>
                <a:latin typeface="Courier"/>
              </a:rPr>
              <a:t>&gt;0.5, 1, 0)</a:t>
            </a:r>
          </a:p>
          <a:p>
            <a:endParaRPr lang="en-US" sz="1400" b="1" dirty="0">
              <a:solidFill>
                <a:schemeClr val="accent5"/>
              </a:solidFill>
              <a:latin typeface="Courier"/>
            </a:endParaRPr>
          </a:p>
          <a:p>
            <a:r>
              <a:rPr lang="en-US" sz="1400" b="1" dirty="0" err="1">
                <a:solidFill>
                  <a:schemeClr val="accent5"/>
                </a:solidFill>
                <a:latin typeface="Courier"/>
              </a:rPr>
              <a:t>ClassificationError</a:t>
            </a:r>
            <a:r>
              <a:rPr lang="en-US" sz="1400" b="1" dirty="0">
                <a:solidFill>
                  <a:schemeClr val="accent5"/>
                </a:solidFill>
                <a:latin typeface="Courier"/>
              </a:rPr>
              <a:t> &lt;- mean(</a:t>
            </a:r>
            <a:r>
              <a:rPr lang="en-US" sz="1400" b="1" dirty="0" err="1">
                <a:solidFill>
                  <a:schemeClr val="accent5"/>
                </a:solidFill>
                <a:latin typeface="Courier"/>
              </a:rPr>
              <a:t>predlogit</a:t>
            </a:r>
            <a:r>
              <a:rPr lang="en-US" sz="1400" b="1" dirty="0">
                <a:solidFill>
                  <a:schemeClr val="accent5"/>
                </a:solidFill>
                <a:latin typeface="Courier"/>
              </a:rPr>
              <a:t> != </a:t>
            </a:r>
            <a:r>
              <a:rPr lang="en-US" sz="1400" b="1" dirty="0" err="1">
                <a:solidFill>
                  <a:schemeClr val="accent5"/>
                </a:solidFill>
                <a:latin typeface="Courier"/>
              </a:rPr>
              <a:t>test$TenYearCHD</a:t>
            </a:r>
            <a:r>
              <a:rPr lang="en-US" sz="1400" b="1" dirty="0">
                <a:solidFill>
                  <a:schemeClr val="accent5"/>
                </a:solidFill>
                <a:latin typeface="Courier"/>
              </a:rPr>
              <a:t>)</a:t>
            </a:r>
          </a:p>
          <a:p>
            <a:r>
              <a:rPr lang="en-US" sz="1400" b="1" dirty="0">
                <a:solidFill>
                  <a:schemeClr val="accent5"/>
                </a:solidFill>
                <a:latin typeface="Courier"/>
              </a:rPr>
              <a:t>print(paste("Accuracy = ", 1-ClassificationError))       # Accuracy rate</a:t>
            </a:r>
          </a:p>
          <a:p>
            <a:r>
              <a:rPr lang="en-US" sz="1400" dirty="0">
                <a:latin typeface="Courier"/>
              </a:rPr>
              <a:t>Accuracy =  0.86214442013129</a:t>
            </a:r>
          </a:p>
          <a:p>
            <a:endParaRPr lang="en-US" sz="1400" dirty="0">
              <a:latin typeface="Courier"/>
            </a:endParaRPr>
          </a:p>
          <a:p>
            <a:r>
              <a:rPr lang="en-US" sz="1400" b="1" dirty="0">
                <a:solidFill>
                  <a:schemeClr val="accent5"/>
                </a:solidFill>
                <a:latin typeface="Courier"/>
              </a:rPr>
              <a:t>table(</a:t>
            </a:r>
            <a:r>
              <a:rPr lang="en-US" sz="1400" b="1" dirty="0" err="1">
                <a:solidFill>
                  <a:schemeClr val="accent5"/>
                </a:solidFill>
                <a:latin typeface="Courier"/>
              </a:rPr>
              <a:t>test$TenYearCHD</a:t>
            </a:r>
            <a:r>
              <a:rPr lang="en-US" sz="1400" b="1" dirty="0">
                <a:solidFill>
                  <a:schemeClr val="accent5"/>
                </a:solidFill>
                <a:latin typeface="Courier"/>
              </a:rPr>
              <a:t>, </a:t>
            </a:r>
            <a:r>
              <a:rPr lang="en-US" sz="1400" b="1" dirty="0" err="1">
                <a:solidFill>
                  <a:schemeClr val="accent5"/>
                </a:solidFill>
                <a:latin typeface="Courier"/>
              </a:rPr>
              <a:t>predlogit</a:t>
            </a:r>
            <a:r>
              <a:rPr lang="en-US" sz="1400" b="1" dirty="0">
                <a:solidFill>
                  <a:schemeClr val="accent5"/>
                </a:solidFill>
                <a:latin typeface="Courier"/>
              </a:rPr>
              <a:t>)                        # Confusion matrix</a:t>
            </a:r>
          </a:p>
          <a:p>
            <a:r>
              <a:rPr lang="en-US" sz="1400" dirty="0">
                <a:latin typeface="Courier"/>
              </a:rPr>
              <a:t>   </a:t>
            </a:r>
            <a:r>
              <a:rPr lang="en-US" sz="1400" dirty="0" err="1">
                <a:latin typeface="Courier"/>
              </a:rPr>
              <a:t>predlogit</a:t>
            </a:r>
            <a:endParaRPr lang="en-US" sz="1400" dirty="0">
              <a:latin typeface="Courier"/>
            </a:endParaRPr>
          </a:p>
          <a:p>
            <a:r>
              <a:rPr lang="en-US" sz="1400" dirty="0">
                <a:latin typeface="Courier"/>
              </a:rPr>
              <a:t>      0   1</a:t>
            </a:r>
          </a:p>
          <a:p>
            <a:r>
              <a:rPr lang="en-US" sz="1400" dirty="0">
                <a:latin typeface="Courier"/>
              </a:rPr>
              <a:t>  0 777   4</a:t>
            </a:r>
          </a:p>
          <a:p>
            <a:r>
              <a:rPr lang="en-US" sz="1400" dirty="0">
                <a:latin typeface="Courier"/>
              </a:rPr>
              <a:t>  1 122  11</a:t>
            </a:r>
          </a:p>
        </p:txBody>
      </p:sp>
      <p:sp>
        <p:nvSpPr>
          <p:cNvPr id="8" name="Content Placeholder 2"/>
          <p:cNvSpPr txBox="1">
            <a:spLocks/>
          </p:cNvSpPr>
          <p:nvPr/>
        </p:nvSpPr>
        <p:spPr>
          <a:xfrm>
            <a:off x="838200" y="3182363"/>
            <a:ext cx="10515600" cy="433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Estimate model using train data and assess accuracy against test data:</a:t>
            </a:r>
          </a:p>
        </p:txBody>
      </p:sp>
    </p:spTree>
    <p:extLst>
      <p:ext uri="{BB962C8B-B14F-4D97-AF65-F5344CB8AC3E}">
        <p14:creationId xmlns:p14="http://schemas.microsoft.com/office/powerpoint/2010/main" val="1389966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46111" y="295730"/>
            <a:ext cx="9404723" cy="845678"/>
          </a:xfrm>
        </p:spPr>
        <p:txBody>
          <a:bodyPr/>
          <a:lstStyle/>
          <a:p>
            <a:r>
              <a:rPr lang="en-US" altLang="en-US" dirty="0"/>
              <a:t>Classification Metrics</a:t>
            </a:r>
          </a:p>
        </p:txBody>
      </p:sp>
      <p:graphicFrame>
        <p:nvGraphicFramePr>
          <p:cNvPr id="3" name="Table 2"/>
          <p:cNvGraphicFramePr>
            <a:graphicFrameLocks noGrp="1"/>
          </p:cNvGraphicFramePr>
          <p:nvPr>
            <p:extLst>
              <p:ext uri="{D42A27DB-BD31-4B8C-83A1-F6EECF244321}">
                <p14:modId xmlns:p14="http://schemas.microsoft.com/office/powerpoint/2010/main" val="1495648136"/>
              </p:ext>
            </p:extLst>
          </p:nvPr>
        </p:nvGraphicFramePr>
        <p:xfrm>
          <a:off x="1671694" y="2064691"/>
          <a:ext cx="4439546" cy="1965480"/>
        </p:xfrm>
        <a:graphic>
          <a:graphicData uri="http://schemas.openxmlformats.org/drawingml/2006/table">
            <a:tbl>
              <a:tblPr firstRow="1" bandRow="1">
                <a:tableStyleId>{C4B1156A-380E-4F78-BDF5-A606A8083BF9}</a:tableStyleId>
              </a:tblPr>
              <a:tblGrid>
                <a:gridCol w="2351311">
                  <a:extLst>
                    <a:ext uri="{9D8B030D-6E8A-4147-A177-3AD203B41FA5}">
                      <a16:colId xmlns:a16="http://schemas.microsoft.com/office/drawing/2014/main" val="20000"/>
                    </a:ext>
                  </a:extLst>
                </a:gridCol>
                <a:gridCol w="2088235">
                  <a:extLst>
                    <a:ext uri="{9D8B030D-6E8A-4147-A177-3AD203B41FA5}">
                      <a16:colId xmlns:a16="http://schemas.microsoft.com/office/drawing/2014/main" val="20001"/>
                    </a:ext>
                  </a:extLst>
                </a:gridCol>
              </a:tblGrid>
              <a:tr h="982740">
                <a:tc>
                  <a:txBody>
                    <a:bodyPr/>
                    <a:lstStyle/>
                    <a:p>
                      <a:pPr algn="ctr"/>
                      <a:endParaRPr lang="en-US" sz="2000" b="0" dirty="0">
                        <a:latin typeface="Arial Narrow" charset="0"/>
                        <a:ea typeface="Arial Narrow" charset="0"/>
                        <a:cs typeface="Arial Narrow" charset="0"/>
                      </a:endParaRPr>
                    </a:p>
                    <a:p>
                      <a:pPr algn="ctr"/>
                      <a:r>
                        <a:rPr lang="en-US" sz="2000" b="0" dirty="0">
                          <a:latin typeface="Arial Narrow" charset="0"/>
                          <a:ea typeface="Arial Narrow" charset="0"/>
                          <a:cs typeface="Arial Narrow" charset="0"/>
                        </a:rPr>
                        <a:t>True Negatives (777)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b="0" dirty="0">
                        <a:latin typeface="Arial Narrow" charset="0"/>
                        <a:ea typeface="Arial Narrow" charset="0"/>
                        <a:cs typeface="Arial Narrow" charset="0"/>
                      </a:endParaRPr>
                    </a:p>
                    <a:p>
                      <a:pPr algn="ctr"/>
                      <a:r>
                        <a:rPr lang="en-US" sz="2000" b="0" dirty="0">
                          <a:latin typeface="Arial Narrow" charset="0"/>
                          <a:ea typeface="Arial Narrow" charset="0"/>
                          <a:cs typeface="Arial Narrow" charset="0"/>
                        </a:rPr>
                        <a:t>False Positives</a:t>
                      </a:r>
                      <a:r>
                        <a:rPr lang="en-US" sz="2000" b="0" baseline="0" dirty="0">
                          <a:latin typeface="Arial Narrow" charset="0"/>
                          <a:ea typeface="Arial Narrow" charset="0"/>
                          <a:cs typeface="Arial Narrow" charset="0"/>
                        </a:rPr>
                        <a:t> (4)</a:t>
                      </a:r>
                      <a:endParaRPr lang="en-US" sz="2000" b="0" dirty="0">
                        <a:latin typeface="Arial Narrow" charset="0"/>
                        <a:ea typeface="Arial Narrow" charset="0"/>
                        <a:cs typeface="Arial Narrow"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82740">
                <a:tc>
                  <a:txBody>
                    <a:bodyPr/>
                    <a:lstStyle/>
                    <a:p>
                      <a:pPr algn="ctr"/>
                      <a:endParaRPr lang="en-US" sz="2000" b="0" dirty="0">
                        <a:latin typeface="Arial Narrow" charset="0"/>
                        <a:ea typeface="Arial Narrow" charset="0"/>
                        <a:cs typeface="Arial Narrow" charset="0"/>
                      </a:endParaRPr>
                    </a:p>
                    <a:p>
                      <a:pPr algn="ctr"/>
                      <a:r>
                        <a:rPr lang="en-US" sz="2000" b="0" dirty="0">
                          <a:latin typeface="Arial Narrow" charset="0"/>
                          <a:ea typeface="Arial Narrow" charset="0"/>
                          <a:cs typeface="Arial Narrow" charset="0"/>
                        </a:rPr>
                        <a:t>False Negatives (122)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b="0" dirty="0">
                        <a:latin typeface="Arial Narrow" charset="0"/>
                        <a:ea typeface="Arial Narrow" charset="0"/>
                        <a:cs typeface="Arial Narrow" charset="0"/>
                      </a:endParaRPr>
                    </a:p>
                    <a:p>
                      <a:pPr algn="ctr"/>
                      <a:r>
                        <a:rPr lang="en-US" sz="2000" b="0" dirty="0">
                          <a:latin typeface="Arial Narrow" charset="0"/>
                          <a:ea typeface="Arial Narrow" charset="0"/>
                          <a:cs typeface="Arial Narrow" charset="0"/>
                        </a:rPr>
                        <a:t>True Positives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extBox 3"/>
          <p:cNvSpPr txBox="1"/>
          <p:nvPr/>
        </p:nvSpPr>
        <p:spPr>
          <a:xfrm>
            <a:off x="1671694" y="1348972"/>
            <a:ext cx="4325116" cy="646331"/>
          </a:xfrm>
          <a:prstGeom prst="rect">
            <a:avLst/>
          </a:prstGeom>
          <a:noFill/>
        </p:spPr>
        <p:txBody>
          <a:bodyPr wrap="square" rtlCol="0">
            <a:spAutoFit/>
          </a:bodyPr>
          <a:lstStyle/>
          <a:p>
            <a:pPr algn="ctr"/>
            <a:r>
              <a:rPr lang="en-US" dirty="0">
                <a:latin typeface="Arial Narrow" charset="0"/>
                <a:ea typeface="Arial Narrow" charset="0"/>
                <a:cs typeface="Arial Narrow" charset="0"/>
              </a:rPr>
              <a:t>Predicted Class (</a:t>
            </a:r>
            <a:r>
              <a:rPr lang="cy-GB" i="1" dirty="0">
                <a:latin typeface="Times New Roman" panose="02020603050405020304" pitchFamily="18" charset="0"/>
                <a:ea typeface="Arial Narrow" charset="0"/>
                <a:cs typeface="Times New Roman" panose="02020603050405020304" pitchFamily="18" charset="0"/>
              </a:rPr>
              <a:t>ŷ</a:t>
            </a:r>
            <a:r>
              <a:rPr lang="cy-GB" dirty="0">
                <a:latin typeface="Times New Roman" panose="02020603050405020304" pitchFamily="18" charset="0"/>
                <a:ea typeface="Arial Narrow" charset="0"/>
                <a:cs typeface="Times New Roman" panose="02020603050405020304" pitchFamily="18" charset="0"/>
              </a:rPr>
              <a:t>)</a:t>
            </a:r>
            <a:endParaRPr lang="en-US" dirty="0">
              <a:latin typeface="Arial Narrow" charset="0"/>
              <a:ea typeface="Arial Narrow" charset="0"/>
              <a:cs typeface="Arial Narrow" charset="0"/>
            </a:endParaRPr>
          </a:p>
          <a:p>
            <a:pPr algn="ctr"/>
            <a:r>
              <a:rPr lang="en-US" dirty="0">
                <a:latin typeface="Arial Narrow" charset="0"/>
                <a:ea typeface="Arial Narrow" charset="0"/>
                <a:cs typeface="Arial Narrow" charset="0"/>
              </a:rPr>
              <a:t>No CHD (</a:t>
            </a:r>
            <a:r>
              <a:rPr lang="cy-GB" i="1" dirty="0">
                <a:latin typeface="Times New Roman" panose="02020603050405020304" pitchFamily="18" charset="0"/>
                <a:ea typeface="Arial Narrow" charset="0"/>
                <a:cs typeface="Times New Roman" panose="02020603050405020304" pitchFamily="18" charset="0"/>
              </a:rPr>
              <a:t>ŷ </a:t>
            </a:r>
            <a:r>
              <a:rPr lang="en-US" dirty="0">
                <a:latin typeface="Arial Narrow" charset="0"/>
                <a:ea typeface="Arial Narrow" charset="0"/>
                <a:cs typeface="Arial Narrow" charset="0"/>
              </a:rPr>
              <a:t>= 0)                    Yes CHD (</a:t>
            </a:r>
            <a:r>
              <a:rPr lang="cy-GB" i="1" dirty="0">
                <a:latin typeface="Times New Roman" panose="02020603050405020304" pitchFamily="18" charset="0"/>
                <a:ea typeface="Arial Narrow" charset="0"/>
                <a:cs typeface="Times New Roman" panose="02020603050405020304" pitchFamily="18" charset="0"/>
              </a:rPr>
              <a:t>ŷ </a:t>
            </a:r>
            <a:r>
              <a:rPr lang="en-US" dirty="0">
                <a:latin typeface="Arial Narrow" charset="0"/>
                <a:ea typeface="Arial Narrow" charset="0"/>
                <a:cs typeface="Arial Narrow" charset="0"/>
              </a:rPr>
              <a:t>=1)</a:t>
            </a:r>
          </a:p>
        </p:txBody>
      </p:sp>
      <p:sp>
        <p:nvSpPr>
          <p:cNvPr id="10" name="TextBox 9"/>
          <p:cNvSpPr txBox="1"/>
          <p:nvPr/>
        </p:nvSpPr>
        <p:spPr>
          <a:xfrm rot="16200000">
            <a:off x="125036" y="2568909"/>
            <a:ext cx="1965480" cy="923330"/>
          </a:xfrm>
          <a:prstGeom prst="rect">
            <a:avLst/>
          </a:prstGeom>
          <a:noFill/>
        </p:spPr>
        <p:txBody>
          <a:bodyPr wrap="square" rtlCol="0">
            <a:spAutoFit/>
          </a:bodyPr>
          <a:lstStyle/>
          <a:p>
            <a:pPr algn="ctr"/>
            <a:r>
              <a:rPr lang="en-US" dirty="0">
                <a:latin typeface="Arial Narrow" charset="0"/>
                <a:ea typeface="Arial Narrow" charset="0"/>
                <a:cs typeface="Arial Narrow" charset="0"/>
              </a:rPr>
              <a:t>Actual Class (</a:t>
            </a:r>
            <a:r>
              <a:rPr lang="en-US" i="1" dirty="0">
                <a:latin typeface="Times New Roman" panose="02020603050405020304" pitchFamily="18" charset="0"/>
                <a:ea typeface="Arial Narrow" charset="0"/>
                <a:cs typeface="Times New Roman" panose="02020603050405020304" pitchFamily="18" charset="0"/>
              </a:rPr>
              <a:t>y</a:t>
            </a:r>
            <a:r>
              <a:rPr lang="en-US" dirty="0">
                <a:latin typeface="Arial Narrow" charset="0"/>
                <a:ea typeface="Arial Narrow" charset="0"/>
                <a:cs typeface="Arial Narrow" charset="0"/>
              </a:rPr>
              <a:t>)</a:t>
            </a:r>
          </a:p>
          <a:p>
            <a:pPr algn="ctr"/>
            <a:r>
              <a:rPr lang="en-US" dirty="0">
                <a:latin typeface="Arial Narrow" charset="0"/>
                <a:ea typeface="Arial Narrow" charset="0"/>
                <a:cs typeface="Arial Narrow" charset="0"/>
              </a:rPr>
              <a:t>Yes CHD     No CHD </a:t>
            </a:r>
          </a:p>
          <a:p>
            <a:pPr algn="ctr"/>
            <a:r>
              <a:rPr lang="en-US" dirty="0">
                <a:latin typeface="Arial Narrow" charset="0"/>
                <a:ea typeface="Arial Narrow" charset="0"/>
                <a:cs typeface="Arial Narrow" charset="0"/>
              </a:rPr>
              <a:t>(</a:t>
            </a:r>
            <a:r>
              <a:rPr lang="en-US" i="1" dirty="0">
                <a:latin typeface="Times New Roman" panose="02020603050405020304" pitchFamily="18" charset="0"/>
                <a:ea typeface="Arial Narrow" charset="0"/>
                <a:cs typeface="Times New Roman" panose="02020603050405020304" pitchFamily="18" charset="0"/>
              </a:rPr>
              <a:t>y </a:t>
            </a:r>
            <a:r>
              <a:rPr lang="en-US" dirty="0">
                <a:latin typeface="Arial Narrow" charset="0"/>
                <a:ea typeface="Arial Narrow" charset="0"/>
                <a:cs typeface="Arial Narrow" charset="0"/>
              </a:rPr>
              <a:t>= 1)          (</a:t>
            </a:r>
            <a:r>
              <a:rPr lang="en-US" i="1" dirty="0">
                <a:latin typeface="Times New Roman" panose="02020603050405020304" pitchFamily="18" charset="0"/>
                <a:ea typeface="Arial Narrow" charset="0"/>
                <a:cs typeface="Times New Roman" panose="02020603050405020304" pitchFamily="18" charset="0"/>
              </a:rPr>
              <a:t>y </a:t>
            </a:r>
            <a:r>
              <a:rPr lang="en-US" dirty="0">
                <a:latin typeface="Arial Narrow" charset="0"/>
                <a:ea typeface="Arial Narrow" charset="0"/>
                <a:cs typeface="Arial Narrow" charset="0"/>
              </a:rPr>
              <a:t>= 0) </a:t>
            </a:r>
          </a:p>
        </p:txBody>
      </p:sp>
      <p:sp>
        <p:nvSpPr>
          <p:cNvPr id="41" name="TextBox 40"/>
          <p:cNvSpPr txBox="1"/>
          <p:nvPr/>
        </p:nvSpPr>
        <p:spPr>
          <a:xfrm>
            <a:off x="6568386" y="1331369"/>
            <a:ext cx="5085303" cy="4739759"/>
          </a:xfrm>
          <a:prstGeom prst="rect">
            <a:avLst/>
          </a:prstGeom>
          <a:noFill/>
        </p:spPr>
        <p:txBody>
          <a:bodyPr wrap="none" rtlCol="0">
            <a:spAutoFit/>
          </a:bodyPr>
          <a:lstStyle/>
          <a:p>
            <a:pPr>
              <a:spcBef>
                <a:spcPts val="400"/>
              </a:spcBef>
            </a:pPr>
            <a:r>
              <a:rPr lang="en-US" altLang="en-US" sz="2200" i="1" dirty="0">
                <a:solidFill>
                  <a:schemeClr val="accent5"/>
                </a:solidFill>
                <a:latin typeface="Arial Narrow" charset="0"/>
                <a:ea typeface="Arial Narrow" charset="0"/>
                <a:cs typeface="Arial Narrow" charset="0"/>
              </a:rPr>
              <a:t>Classification Metrics:</a:t>
            </a:r>
          </a:p>
          <a:p>
            <a:pPr>
              <a:spcBef>
                <a:spcPts val="400"/>
              </a:spcBef>
            </a:pPr>
            <a:r>
              <a:rPr lang="en-US" altLang="en-US" sz="2000" dirty="0">
                <a:latin typeface="Arial Narrow" charset="0"/>
                <a:ea typeface="Arial Narrow" charset="0"/>
                <a:cs typeface="Arial Narrow" charset="0"/>
              </a:rPr>
              <a:t>Accuracy = (TP+TN) / (TP+FP+TN+FN) = 0.862</a:t>
            </a:r>
          </a:p>
          <a:p>
            <a:pPr>
              <a:spcBef>
                <a:spcPts val="400"/>
              </a:spcBef>
            </a:pPr>
            <a:r>
              <a:rPr lang="en-US" altLang="en-US" sz="2000" dirty="0">
                <a:latin typeface="Arial Narrow" charset="0"/>
                <a:ea typeface="Arial Narrow" charset="0"/>
                <a:cs typeface="Arial Narrow" charset="0"/>
              </a:rPr>
              <a:t>Error rate = (FP+FN) / (TP+FP+TN+FN) = 0.138</a:t>
            </a:r>
          </a:p>
          <a:p>
            <a:pPr>
              <a:spcBef>
                <a:spcPts val="400"/>
              </a:spcBef>
            </a:pPr>
            <a:endParaRPr lang="en-US" altLang="en-US" sz="2000" dirty="0">
              <a:latin typeface="Arial Narrow" charset="0"/>
              <a:ea typeface="Arial Narrow" charset="0"/>
              <a:cs typeface="Arial Narrow" charset="0"/>
            </a:endParaRPr>
          </a:p>
          <a:p>
            <a:pPr>
              <a:spcBef>
                <a:spcPts val="400"/>
              </a:spcBef>
            </a:pPr>
            <a:r>
              <a:rPr lang="en-US" altLang="en-US" sz="2000" dirty="0">
                <a:latin typeface="Arial Narrow" charset="0"/>
                <a:ea typeface="Arial Narrow" charset="0"/>
                <a:cs typeface="Arial Narrow" charset="0"/>
              </a:rPr>
              <a:t>Precision = TP / (TP+FP) = 11 / (11+4) = 0.733</a:t>
            </a:r>
          </a:p>
          <a:p>
            <a:pPr>
              <a:spcBef>
                <a:spcPts val="400"/>
              </a:spcBef>
            </a:pPr>
            <a:r>
              <a:rPr lang="en-US" altLang="en-US" sz="2000" dirty="0">
                <a:latin typeface="Arial Narrow" charset="0"/>
                <a:ea typeface="Arial Narrow" charset="0"/>
                <a:cs typeface="Arial Narrow" charset="0"/>
              </a:rPr>
              <a:t>Recall (aka Sensitivity or True Positive Rate) </a:t>
            </a:r>
          </a:p>
          <a:p>
            <a:pPr>
              <a:spcBef>
                <a:spcPts val="400"/>
              </a:spcBef>
            </a:pPr>
            <a:r>
              <a:rPr lang="en-US" altLang="en-US" sz="2000" dirty="0">
                <a:latin typeface="Arial Narrow" charset="0"/>
                <a:ea typeface="Arial Narrow" charset="0"/>
                <a:cs typeface="Arial Narrow" charset="0"/>
              </a:rPr>
              <a:t>                = TP / (TP+FN)  = 0.083</a:t>
            </a:r>
          </a:p>
          <a:p>
            <a:pPr>
              <a:spcBef>
                <a:spcPts val="400"/>
              </a:spcBef>
            </a:pPr>
            <a:r>
              <a:rPr lang="en-US" altLang="en-US" sz="2000" dirty="0">
                <a:latin typeface="Arial Narrow" charset="0"/>
                <a:ea typeface="Arial Narrow" charset="0"/>
                <a:cs typeface="Arial Narrow" charset="0"/>
              </a:rPr>
              <a:t>Specificity = TN / (TN+FP) = 0.995</a:t>
            </a:r>
          </a:p>
          <a:p>
            <a:pPr>
              <a:spcBef>
                <a:spcPts val="400"/>
              </a:spcBef>
            </a:pPr>
            <a:r>
              <a:rPr lang="en-US" altLang="en-US" sz="2000" dirty="0">
                <a:latin typeface="Arial Narrow" charset="0"/>
                <a:ea typeface="Arial Narrow" charset="0"/>
                <a:cs typeface="Arial Narrow" charset="0"/>
              </a:rPr>
              <a:t>False Positive Rate = FP / (FP+TN) = 1 - Specificity</a:t>
            </a:r>
          </a:p>
          <a:p>
            <a:pPr>
              <a:spcBef>
                <a:spcPts val="400"/>
              </a:spcBef>
            </a:pPr>
            <a:endParaRPr lang="en-US" altLang="en-US" sz="2000" dirty="0">
              <a:latin typeface="Arial Narrow" charset="0"/>
              <a:ea typeface="Arial Narrow" charset="0"/>
              <a:cs typeface="Arial Narrow" charset="0"/>
            </a:endParaRPr>
          </a:p>
          <a:p>
            <a:pPr>
              <a:spcBef>
                <a:spcPts val="400"/>
              </a:spcBef>
            </a:pPr>
            <a:r>
              <a:rPr lang="en-US" altLang="en-US" sz="2000" dirty="0">
                <a:latin typeface="Arial Narrow" charset="0"/>
                <a:ea typeface="Arial Narrow" charset="0"/>
                <a:cs typeface="Arial Narrow" charset="0"/>
              </a:rPr>
              <a:t>F1-score  = Harmonic mean of precision and recall</a:t>
            </a:r>
          </a:p>
          <a:p>
            <a:pPr>
              <a:spcBef>
                <a:spcPts val="400"/>
              </a:spcBef>
            </a:pPr>
            <a:r>
              <a:rPr lang="en-US" altLang="en-US" sz="2000" dirty="0">
                <a:latin typeface="Arial Narrow" charset="0"/>
                <a:ea typeface="Arial Narrow" charset="0"/>
                <a:cs typeface="Arial Narrow" charset="0"/>
              </a:rPr>
              <a:t>                = 2*Recall*Precision / (Recall + Precision)</a:t>
            </a:r>
          </a:p>
          <a:p>
            <a:pPr>
              <a:spcBef>
                <a:spcPts val="400"/>
              </a:spcBef>
            </a:pPr>
            <a:r>
              <a:rPr lang="en-US" altLang="en-US" sz="2000" dirty="0">
                <a:latin typeface="Arial Narrow" charset="0"/>
                <a:ea typeface="Arial Narrow" charset="0"/>
                <a:cs typeface="Arial Narrow" charset="0"/>
              </a:rPr>
              <a:t>                = 0.149 </a:t>
            </a:r>
          </a:p>
        </p:txBody>
      </p:sp>
      <p:sp>
        <p:nvSpPr>
          <p:cNvPr id="12" name="TextBox 11"/>
          <p:cNvSpPr txBox="1"/>
          <p:nvPr/>
        </p:nvSpPr>
        <p:spPr>
          <a:xfrm>
            <a:off x="1671694" y="4099559"/>
            <a:ext cx="4325117" cy="430887"/>
          </a:xfrm>
          <a:prstGeom prst="rect">
            <a:avLst/>
          </a:prstGeom>
          <a:noFill/>
        </p:spPr>
        <p:txBody>
          <a:bodyPr wrap="square" rtlCol="0">
            <a:spAutoFit/>
          </a:bodyPr>
          <a:lstStyle/>
          <a:p>
            <a:pPr algn="ctr"/>
            <a:r>
              <a:rPr lang="en-US" altLang="en-US" sz="2200" i="1" dirty="0">
                <a:solidFill>
                  <a:schemeClr val="accent5"/>
                </a:solidFill>
                <a:latin typeface="Arial Narrow" charset="0"/>
                <a:ea typeface="Arial Narrow" charset="0"/>
                <a:cs typeface="Arial Narrow" charset="0"/>
              </a:rPr>
              <a:t>Confusion (Classification) Matrix</a:t>
            </a:r>
          </a:p>
        </p:txBody>
      </p:sp>
      <p:sp>
        <p:nvSpPr>
          <p:cNvPr id="13" name="TextBox 12"/>
          <p:cNvSpPr txBox="1"/>
          <p:nvPr/>
        </p:nvSpPr>
        <p:spPr>
          <a:xfrm>
            <a:off x="1671693" y="5182054"/>
            <a:ext cx="4439547" cy="769441"/>
          </a:xfrm>
          <a:prstGeom prst="rect">
            <a:avLst/>
          </a:prstGeom>
          <a:noFill/>
        </p:spPr>
        <p:txBody>
          <a:bodyPr wrap="square" rtlCol="0">
            <a:spAutoFit/>
          </a:bodyPr>
          <a:lstStyle/>
          <a:p>
            <a:pPr algn="ctr"/>
            <a:r>
              <a:rPr lang="en-US" altLang="en-US" sz="2200" i="1" dirty="0">
                <a:solidFill>
                  <a:srgbClr val="C00000"/>
                </a:solidFill>
                <a:latin typeface="Arial Narrow" charset="0"/>
                <a:ea typeface="Arial Narrow" charset="0"/>
                <a:cs typeface="Arial Narrow" charset="0"/>
              </a:rPr>
              <a:t>Which of the best classification metric?</a:t>
            </a:r>
          </a:p>
          <a:p>
            <a:pPr algn="ctr"/>
            <a:r>
              <a:rPr lang="en-US" altLang="en-US" sz="2200" i="1" dirty="0">
                <a:solidFill>
                  <a:srgbClr val="C00000"/>
                </a:solidFill>
                <a:latin typeface="Arial Narrow" charset="0"/>
                <a:ea typeface="Arial Narrow" charset="0"/>
                <a:cs typeface="Arial Narrow" charset="0"/>
              </a:rPr>
              <a:t>Do we have a good classification model?</a:t>
            </a:r>
          </a:p>
        </p:txBody>
      </p:sp>
    </p:spTree>
    <p:custDataLst>
      <p:tags r:id="rId1"/>
    </p:custDataLst>
    <p:extLst>
      <p:ext uri="{BB962C8B-B14F-4D97-AF65-F5344CB8AC3E}">
        <p14:creationId xmlns:p14="http://schemas.microsoft.com/office/powerpoint/2010/main" val="426610160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Unbalanced Samples</a:t>
            </a:r>
          </a:p>
        </p:txBody>
      </p:sp>
      <p:sp>
        <p:nvSpPr>
          <p:cNvPr id="3" name="Content Placeholder 2"/>
          <p:cNvSpPr>
            <a:spLocks noGrp="1"/>
          </p:cNvSpPr>
          <p:nvPr>
            <p:ph idx="1"/>
          </p:nvPr>
        </p:nvSpPr>
        <p:spPr>
          <a:xfrm>
            <a:off x="838200" y="1279955"/>
            <a:ext cx="10728960" cy="5324045"/>
          </a:xfrm>
        </p:spPr>
        <p:txBody>
          <a:bodyPr>
            <a:normAutofit fontScale="92500" lnSpcReduction="10000"/>
          </a:bodyPr>
          <a:lstStyle/>
          <a:p>
            <a:r>
              <a:rPr lang="en-US" dirty="0"/>
              <a:t>Terrorism example: </a:t>
            </a:r>
          </a:p>
          <a:p>
            <a:pPr lvl="1"/>
            <a:r>
              <a:rPr lang="en-US" dirty="0"/>
              <a:t>Suppose we have a classification model that claims to detect terrorists trying to board flights in the USA with 99.99% accuracy. Is this a good model?</a:t>
            </a:r>
          </a:p>
          <a:p>
            <a:pPr lvl="1"/>
            <a:r>
              <a:rPr lang="en-US" dirty="0"/>
              <a:t>Consider a “naïve model” that labels every passenger as “not terrorist.” Given an average of 800 million passengers on US flights per year and 19 confirmed terrorists from 2000-2017, this model is 99.9999999% accurate. Will DHS buy this “naïve model”?</a:t>
            </a:r>
          </a:p>
          <a:p>
            <a:r>
              <a:rPr lang="en-US" dirty="0"/>
              <a:t>Terrorist detection is an unbalanced classification problem. </a:t>
            </a:r>
          </a:p>
          <a:p>
            <a:pPr lvl="1"/>
            <a:r>
              <a:rPr lang="en-US" dirty="0"/>
              <a:t>One category (not terrorists) represents an overwhelming majority of observations.</a:t>
            </a:r>
          </a:p>
          <a:p>
            <a:pPr lvl="1"/>
            <a:r>
              <a:rPr lang="en-US" dirty="0"/>
              <a:t>Other examples: Classifying Coronavirus infections, fraudulent credit card transactions, etc.</a:t>
            </a:r>
          </a:p>
          <a:p>
            <a:pPr lvl="1"/>
            <a:r>
              <a:rPr lang="en-US" dirty="0"/>
              <a:t>Accuracy favors the majority class, but the minority class is more informative.</a:t>
            </a:r>
          </a:p>
          <a:p>
            <a:r>
              <a:rPr lang="en-US" dirty="0"/>
              <a:t>Two metrics that focus on the minority class:</a:t>
            </a:r>
          </a:p>
          <a:p>
            <a:pPr lvl="1">
              <a:spcBef>
                <a:spcPts val="400"/>
              </a:spcBef>
            </a:pPr>
            <a:r>
              <a:rPr lang="en-US" altLang="en-US" u="sng" dirty="0">
                <a:solidFill>
                  <a:srgbClr val="C00000"/>
                </a:solidFill>
                <a:latin typeface="Arial Narrow" charset="0"/>
                <a:ea typeface="Arial Narrow" charset="0"/>
                <a:cs typeface="Arial Narrow" charset="0"/>
              </a:rPr>
              <a:t>Recall</a:t>
            </a:r>
            <a:r>
              <a:rPr lang="en-US" altLang="en-US" dirty="0">
                <a:latin typeface="Arial Narrow" charset="0"/>
                <a:ea typeface="Arial Narrow" charset="0"/>
                <a:cs typeface="Arial Narrow" charset="0"/>
              </a:rPr>
              <a:t>: </a:t>
            </a:r>
            <a:endParaRPr lang="en-US" altLang="en-US" dirty="0"/>
          </a:p>
          <a:p>
            <a:pPr lvl="2">
              <a:spcBef>
                <a:spcPts val="400"/>
              </a:spcBef>
            </a:pPr>
            <a:r>
              <a:rPr lang="en-US" dirty="0"/>
              <a:t>A model’s ability (sensitivity) to detect all minority cases in a dataset; R =</a:t>
            </a:r>
            <a:r>
              <a:rPr lang="en-US" altLang="en-US" dirty="0">
                <a:latin typeface="Arial Narrow" charset="0"/>
                <a:ea typeface="Arial Narrow" charset="0"/>
                <a:cs typeface="Arial Narrow" charset="0"/>
              </a:rPr>
              <a:t> TP / (TP+FN) </a:t>
            </a:r>
          </a:p>
          <a:p>
            <a:pPr lvl="2">
              <a:spcBef>
                <a:spcPts val="400"/>
              </a:spcBef>
            </a:pPr>
            <a:r>
              <a:rPr lang="en-US" dirty="0">
                <a:latin typeface="Arial Narrow" charset="0"/>
              </a:rPr>
              <a:t>Of all the terrorists flying in the US, how many did the model correctly detect?</a:t>
            </a:r>
            <a:endParaRPr lang="en-US" dirty="0"/>
          </a:p>
          <a:p>
            <a:pPr lvl="1">
              <a:spcBef>
                <a:spcPts val="400"/>
              </a:spcBef>
            </a:pPr>
            <a:r>
              <a:rPr lang="en-US" altLang="en-US" u="sng" dirty="0">
                <a:solidFill>
                  <a:srgbClr val="C00000"/>
                </a:solidFill>
                <a:latin typeface="Arial Narrow" charset="0"/>
                <a:ea typeface="Arial Narrow" charset="0"/>
                <a:cs typeface="Arial Narrow" charset="0"/>
              </a:rPr>
              <a:t>Precision</a:t>
            </a:r>
            <a:r>
              <a:rPr lang="en-US" altLang="en-US" dirty="0">
                <a:latin typeface="Arial Narrow" charset="0"/>
                <a:ea typeface="Arial Narrow" charset="0"/>
                <a:cs typeface="Arial Narrow" charset="0"/>
              </a:rPr>
              <a:t>:</a:t>
            </a:r>
          </a:p>
          <a:p>
            <a:pPr lvl="2">
              <a:spcBef>
                <a:spcPts val="400"/>
              </a:spcBef>
            </a:pPr>
            <a:r>
              <a:rPr lang="en-US" dirty="0"/>
              <a:t>A model’s ability to identify only the relevant data points; </a:t>
            </a:r>
            <a:r>
              <a:rPr lang="en-US" altLang="en-US" dirty="0">
                <a:latin typeface="Arial Narrow" charset="0"/>
                <a:ea typeface="Arial Narrow" charset="0"/>
                <a:cs typeface="Arial Narrow" charset="0"/>
              </a:rPr>
              <a:t>P = TP / (TP+FP) </a:t>
            </a:r>
          </a:p>
          <a:p>
            <a:pPr lvl="2">
              <a:spcBef>
                <a:spcPts val="400"/>
              </a:spcBef>
            </a:pPr>
            <a:r>
              <a:rPr lang="en-US" altLang="en-US" dirty="0">
                <a:latin typeface="Arial Narrow" charset="0"/>
                <a:ea typeface="Arial Narrow" charset="0"/>
                <a:cs typeface="Arial Narrow" charset="0"/>
              </a:rPr>
              <a:t>Of all so-called “terrorists” detected by the model, how many are true terrorists?</a:t>
            </a:r>
          </a:p>
          <a:p>
            <a:endParaRPr lang="en-US" dirty="0"/>
          </a:p>
        </p:txBody>
      </p:sp>
    </p:spTree>
    <p:extLst>
      <p:ext uri="{BB962C8B-B14F-4D97-AF65-F5344CB8AC3E}">
        <p14:creationId xmlns:p14="http://schemas.microsoft.com/office/powerpoint/2010/main" val="3483543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Recall-Precision Tradeoff</a:t>
            </a:r>
          </a:p>
        </p:txBody>
      </p:sp>
      <p:sp>
        <p:nvSpPr>
          <p:cNvPr id="3" name="Content Placeholder 2"/>
          <p:cNvSpPr>
            <a:spLocks noGrp="1"/>
          </p:cNvSpPr>
          <p:nvPr>
            <p:ph idx="1"/>
          </p:nvPr>
        </p:nvSpPr>
        <p:spPr>
          <a:xfrm>
            <a:off x="838200" y="1379621"/>
            <a:ext cx="6385560" cy="4797342"/>
          </a:xfrm>
        </p:spPr>
        <p:txBody>
          <a:bodyPr>
            <a:normAutofit/>
          </a:bodyPr>
          <a:lstStyle/>
          <a:p>
            <a:r>
              <a:rPr lang="en-US" dirty="0"/>
              <a:t>Let’s say that our model labels everyone as terrorists:</a:t>
            </a:r>
          </a:p>
          <a:p>
            <a:pPr lvl="1"/>
            <a:r>
              <a:rPr lang="en-US" dirty="0"/>
              <a:t>Recall = 1 (model detected all terrorists).</a:t>
            </a:r>
          </a:p>
          <a:p>
            <a:pPr lvl="1"/>
            <a:r>
              <a:rPr lang="en-US" dirty="0"/>
              <a:t>Precision ≈ 0 (most passengers are not terrorists)</a:t>
            </a:r>
          </a:p>
          <a:p>
            <a:r>
              <a:rPr lang="en-US" dirty="0"/>
              <a:t>Inverse relationship between recall and precision.</a:t>
            </a:r>
          </a:p>
          <a:p>
            <a:pPr lvl="1"/>
            <a:r>
              <a:rPr lang="en-US" dirty="0"/>
              <a:t>For terrorism or tumor detection (high cost of TP; low cost of FN), we want high recall and low precision, but not so low precision that it inconveniences everyone.</a:t>
            </a:r>
          </a:p>
          <a:p>
            <a:r>
              <a:rPr lang="en-US" dirty="0"/>
              <a:t>Balancing recall and precision:</a:t>
            </a:r>
          </a:p>
          <a:p>
            <a:pPr lvl="1"/>
            <a:r>
              <a:rPr lang="en-US" dirty="0"/>
              <a:t>F1 score is the harmonic mean of recall and precision.</a:t>
            </a:r>
          </a:p>
          <a:p>
            <a:pPr lvl="1"/>
            <a:r>
              <a:rPr lang="en-US" dirty="0"/>
              <a:t>We use harmonic mean instead of arithmetic mean (average) because it punishes extreme values. </a:t>
            </a:r>
          </a:p>
          <a:p>
            <a:pPr lvl="1"/>
            <a:r>
              <a:rPr lang="en-US" dirty="0"/>
              <a:t>A classifier with a recall of 1.0 and a precision of 0.0 has an arithmetic mean of 0.5 but F1 score of 0. </a:t>
            </a:r>
          </a:p>
        </p:txBody>
      </p:sp>
      <p:pic>
        <p:nvPicPr>
          <p:cNvPr id="4" name="Picture 3"/>
          <p:cNvPicPr>
            <a:picLocks noChangeAspect="1"/>
          </p:cNvPicPr>
          <p:nvPr/>
        </p:nvPicPr>
        <p:blipFill>
          <a:blip r:embed="rId2"/>
          <a:stretch>
            <a:fillRect/>
          </a:stretch>
        </p:blipFill>
        <p:spPr>
          <a:xfrm>
            <a:off x="7604760" y="1379621"/>
            <a:ext cx="3935730" cy="3275402"/>
          </a:xfrm>
          <a:prstGeom prst="rect">
            <a:avLst/>
          </a:prstGeom>
        </p:spPr>
      </p:pic>
      <p:pic>
        <p:nvPicPr>
          <p:cNvPr id="5" name="Picture 4"/>
          <p:cNvPicPr>
            <a:picLocks noChangeAspect="1"/>
          </p:cNvPicPr>
          <p:nvPr/>
        </p:nvPicPr>
        <p:blipFill>
          <a:blip r:embed="rId3"/>
          <a:stretch>
            <a:fillRect/>
          </a:stretch>
        </p:blipFill>
        <p:spPr>
          <a:xfrm>
            <a:off x="8286842" y="4831486"/>
            <a:ext cx="3066958" cy="1035914"/>
          </a:xfrm>
          <a:prstGeom prst="rect">
            <a:avLst/>
          </a:prstGeom>
        </p:spPr>
      </p:pic>
    </p:spTree>
    <p:extLst>
      <p:ext uri="{BB962C8B-B14F-4D97-AF65-F5344CB8AC3E}">
        <p14:creationId xmlns:p14="http://schemas.microsoft.com/office/powerpoint/2010/main" val="157173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C3B6-D971-4D34-90BA-08B8D4E0EFE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007674A2-8191-49AA-AF67-D8981770BEC9}"/>
              </a:ext>
            </a:extLst>
          </p:cNvPr>
          <p:cNvSpPr>
            <a:spLocks noGrp="1"/>
          </p:cNvSpPr>
          <p:nvPr>
            <p:ph idx="1"/>
          </p:nvPr>
        </p:nvSpPr>
        <p:spPr/>
        <p:txBody>
          <a:bodyPr/>
          <a:lstStyle/>
          <a:p>
            <a:pPr lvl="0"/>
            <a:r>
              <a:rPr lang="en-IN" dirty="0"/>
              <a:t>To study the </a:t>
            </a:r>
            <a:r>
              <a:rPr lang="en-IN" dirty="0">
                <a:solidFill>
                  <a:srgbClr val="FF0000"/>
                </a:solidFill>
              </a:rPr>
              <a:t>marginal effects </a:t>
            </a:r>
            <a:r>
              <a:rPr lang="en-IN" dirty="0"/>
              <a:t>of available attributes in data on the decile score (risk score) generated using COMPAS which is used by courts to tag an offender with ‘low’, ‘medium’, or ‘high’ risk of recidivism</a:t>
            </a:r>
            <a:endParaRPr lang="en-US" dirty="0"/>
          </a:p>
          <a:p>
            <a:pPr lvl="0"/>
            <a:r>
              <a:rPr lang="en-IN" dirty="0"/>
              <a:t>To build </a:t>
            </a:r>
            <a:r>
              <a:rPr lang="en-IN" dirty="0">
                <a:solidFill>
                  <a:srgbClr val="FF0000"/>
                </a:solidFill>
              </a:rPr>
              <a:t>‘fair score’ </a:t>
            </a:r>
            <a:r>
              <a:rPr lang="en-IN" dirty="0"/>
              <a:t>from the available data that only concerns to the criminal history and current crime description of an offender and no other social factors, and compare its variation with original ‘decile score’ (regression)</a:t>
            </a:r>
            <a:endParaRPr lang="en-US" dirty="0"/>
          </a:p>
          <a:p>
            <a:pPr lvl="0"/>
            <a:r>
              <a:rPr lang="en-IN" dirty="0"/>
              <a:t>To compare and </a:t>
            </a:r>
            <a:r>
              <a:rPr lang="en-IN" dirty="0">
                <a:solidFill>
                  <a:srgbClr val="FF0000"/>
                </a:solidFill>
              </a:rPr>
              <a:t>predict </a:t>
            </a:r>
            <a:r>
              <a:rPr lang="en-IN" dirty="0" err="1">
                <a:solidFill>
                  <a:srgbClr val="FF0000"/>
                </a:solidFill>
              </a:rPr>
              <a:t>recividism</a:t>
            </a:r>
            <a:r>
              <a:rPr lang="en-IN" dirty="0">
                <a:solidFill>
                  <a:srgbClr val="FF0000"/>
                </a:solidFill>
              </a:rPr>
              <a:t> </a:t>
            </a:r>
            <a:r>
              <a:rPr lang="en-IN" dirty="0"/>
              <a:t>using ‘decile score’ and ‘fair score’ (classification)</a:t>
            </a:r>
            <a:endParaRPr lang="en-US" dirty="0"/>
          </a:p>
          <a:p>
            <a:endParaRPr lang="en-US" dirty="0"/>
          </a:p>
        </p:txBody>
      </p:sp>
    </p:spTree>
    <p:extLst>
      <p:ext uri="{BB962C8B-B14F-4D97-AF65-F5344CB8AC3E}">
        <p14:creationId xmlns:p14="http://schemas.microsoft.com/office/powerpoint/2010/main" val="1999817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 and AUC</a:t>
            </a:r>
          </a:p>
        </p:txBody>
      </p:sp>
      <p:sp>
        <p:nvSpPr>
          <p:cNvPr id="3" name="Content Placeholder 2"/>
          <p:cNvSpPr>
            <a:spLocks noGrp="1"/>
          </p:cNvSpPr>
          <p:nvPr>
            <p:ph idx="1"/>
          </p:nvPr>
        </p:nvSpPr>
        <p:spPr>
          <a:xfrm>
            <a:off x="838200" y="1379621"/>
            <a:ext cx="7239000" cy="3116179"/>
          </a:xfrm>
        </p:spPr>
        <p:txBody>
          <a:bodyPr>
            <a:normAutofit fontScale="92500" lnSpcReduction="10000"/>
          </a:bodyPr>
          <a:lstStyle/>
          <a:p>
            <a:pPr>
              <a:lnSpc>
                <a:spcPct val="110000"/>
              </a:lnSpc>
              <a:spcBef>
                <a:spcPts val="0"/>
              </a:spcBef>
            </a:pPr>
            <a:r>
              <a:rPr lang="en-US" dirty="0"/>
              <a:t>Receiver Operating Characteristic (ROC) Curve:</a:t>
            </a:r>
          </a:p>
          <a:p>
            <a:pPr lvl="1">
              <a:lnSpc>
                <a:spcPct val="110000"/>
              </a:lnSpc>
              <a:spcBef>
                <a:spcPts val="0"/>
              </a:spcBef>
            </a:pPr>
            <a:r>
              <a:rPr lang="en-US" dirty="0"/>
              <a:t>Plot of true positive rate vs false positive rates for different thresholds of each.</a:t>
            </a:r>
          </a:p>
          <a:p>
            <a:pPr lvl="1">
              <a:lnSpc>
                <a:spcPct val="110000"/>
              </a:lnSpc>
              <a:spcBef>
                <a:spcPts val="0"/>
              </a:spcBef>
            </a:pPr>
            <a:r>
              <a:rPr lang="en-US" dirty="0"/>
              <a:t>The diagonal is the baseline – a random classifier.</a:t>
            </a:r>
          </a:p>
          <a:p>
            <a:pPr lvl="1">
              <a:lnSpc>
                <a:spcPct val="110000"/>
              </a:lnSpc>
              <a:spcBef>
                <a:spcPts val="0"/>
              </a:spcBef>
            </a:pPr>
            <a:r>
              <a:rPr lang="en-US" dirty="0"/>
              <a:t>The classifier that yields the highest “lift” (gain) above the random classifier is the best classification model.</a:t>
            </a:r>
          </a:p>
          <a:p>
            <a:pPr>
              <a:lnSpc>
                <a:spcPct val="110000"/>
              </a:lnSpc>
              <a:spcBef>
                <a:spcPts val="0"/>
              </a:spcBef>
            </a:pPr>
            <a:r>
              <a:rPr lang="en-US" dirty="0"/>
              <a:t>AUC (Area Under the ROC Curve):</a:t>
            </a:r>
          </a:p>
          <a:p>
            <a:pPr lvl="1">
              <a:lnSpc>
                <a:spcPct val="110000"/>
              </a:lnSpc>
              <a:spcBef>
                <a:spcPts val="0"/>
              </a:spcBef>
            </a:pPr>
            <a:r>
              <a:rPr lang="en-US" dirty="0"/>
              <a:t>An aggregate performance metric between 0 and 1.</a:t>
            </a:r>
          </a:p>
          <a:p>
            <a:pPr lvl="1">
              <a:lnSpc>
                <a:spcPct val="110000"/>
              </a:lnSpc>
              <a:spcBef>
                <a:spcPts val="0"/>
              </a:spcBef>
            </a:pPr>
            <a:r>
              <a:rPr lang="en-US" dirty="0"/>
              <a:t>A random classifier (baseline) has an AUC of 0.5.</a:t>
            </a:r>
          </a:p>
        </p:txBody>
      </p:sp>
      <p:sp>
        <p:nvSpPr>
          <p:cNvPr id="5" name="Rectangle 4"/>
          <p:cNvSpPr/>
          <p:nvPr/>
        </p:nvSpPr>
        <p:spPr>
          <a:xfrm>
            <a:off x="1005840" y="4385219"/>
            <a:ext cx="6598920" cy="2031325"/>
          </a:xfrm>
          <a:prstGeom prst="rect">
            <a:avLst/>
          </a:prstGeom>
        </p:spPr>
        <p:txBody>
          <a:bodyPr wrap="square">
            <a:spAutoFit/>
          </a:bodyPr>
          <a:lstStyle/>
          <a:p>
            <a:r>
              <a:rPr lang="en-US" sz="1400" b="1" dirty="0">
                <a:solidFill>
                  <a:schemeClr val="accent5"/>
                </a:solidFill>
                <a:latin typeface="Courier"/>
              </a:rPr>
              <a:t>library(ROCR)</a:t>
            </a:r>
          </a:p>
          <a:p>
            <a:r>
              <a:rPr lang="en-US" sz="1400" b="1" dirty="0" err="1">
                <a:solidFill>
                  <a:schemeClr val="accent5"/>
                </a:solidFill>
                <a:latin typeface="Courier"/>
              </a:rPr>
              <a:t>pr</a:t>
            </a:r>
            <a:r>
              <a:rPr lang="en-US" sz="1400" b="1" dirty="0">
                <a:solidFill>
                  <a:schemeClr val="accent5"/>
                </a:solidFill>
                <a:latin typeface="Courier"/>
              </a:rPr>
              <a:t> &lt;- prediction(</a:t>
            </a:r>
            <a:r>
              <a:rPr lang="en-US" sz="1400" b="1" dirty="0" err="1">
                <a:solidFill>
                  <a:schemeClr val="accent5"/>
                </a:solidFill>
                <a:latin typeface="Courier"/>
              </a:rPr>
              <a:t>predlogit</a:t>
            </a:r>
            <a:r>
              <a:rPr lang="en-US" sz="1400" b="1" dirty="0">
                <a:solidFill>
                  <a:schemeClr val="accent5"/>
                </a:solidFill>
                <a:latin typeface="Courier"/>
              </a:rPr>
              <a:t>, </a:t>
            </a:r>
            <a:r>
              <a:rPr lang="en-US" sz="1400" b="1" dirty="0" err="1">
                <a:solidFill>
                  <a:schemeClr val="accent5"/>
                </a:solidFill>
                <a:latin typeface="Courier"/>
              </a:rPr>
              <a:t>test$TenYearCHD</a:t>
            </a:r>
            <a:r>
              <a:rPr lang="en-US" sz="1400" b="1" dirty="0">
                <a:solidFill>
                  <a:schemeClr val="accent5"/>
                </a:solidFill>
                <a:latin typeface="Courier"/>
              </a:rPr>
              <a:t>)</a:t>
            </a:r>
          </a:p>
          <a:p>
            <a:r>
              <a:rPr lang="en-US" sz="1400" b="1" dirty="0" err="1">
                <a:solidFill>
                  <a:schemeClr val="accent5"/>
                </a:solidFill>
                <a:latin typeface="Courier"/>
              </a:rPr>
              <a:t>prf</a:t>
            </a:r>
            <a:r>
              <a:rPr lang="en-US" sz="1400" b="1" dirty="0">
                <a:solidFill>
                  <a:schemeClr val="accent5"/>
                </a:solidFill>
                <a:latin typeface="Courier"/>
              </a:rPr>
              <a:t> &lt;- performance(</a:t>
            </a:r>
            <a:r>
              <a:rPr lang="en-US" sz="1400" b="1" dirty="0" err="1">
                <a:solidFill>
                  <a:schemeClr val="accent5"/>
                </a:solidFill>
                <a:latin typeface="Courier"/>
              </a:rPr>
              <a:t>pr</a:t>
            </a:r>
            <a:r>
              <a:rPr lang="en-US" sz="1400" b="1" dirty="0">
                <a:solidFill>
                  <a:schemeClr val="accent5"/>
                </a:solidFill>
                <a:latin typeface="Courier"/>
              </a:rPr>
              <a:t>, measure = "</a:t>
            </a:r>
            <a:r>
              <a:rPr lang="en-US" sz="1400" b="1" dirty="0" err="1">
                <a:solidFill>
                  <a:schemeClr val="accent5"/>
                </a:solidFill>
                <a:latin typeface="Courier"/>
              </a:rPr>
              <a:t>tpr</a:t>
            </a:r>
            <a:r>
              <a:rPr lang="en-US" sz="1400" b="1" dirty="0">
                <a:solidFill>
                  <a:schemeClr val="accent5"/>
                </a:solidFill>
                <a:latin typeface="Courier"/>
              </a:rPr>
              <a:t>", </a:t>
            </a:r>
            <a:r>
              <a:rPr lang="en-US" sz="1400" b="1" dirty="0" err="1">
                <a:solidFill>
                  <a:schemeClr val="accent5"/>
                </a:solidFill>
                <a:latin typeface="Courier"/>
              </a:rPr>
              <a:t>x.measure</a:t>
            </a:r>
            <a:r>
              <a:rPr lang="en-US" sz="1400" b="1" dirty="0">
                <a:solidFill>
                  <a:schemeClr val="accent5"/>
                </a:solidFill>
                <a:latin typeface="Courier"/>
              </a:rPr>
              <a:t> = "</a:t>
            </a:r>
            <a:r>
              <a:rPr lang="en-US" sz="1400" b="1" dirty="0" err="1">
                <a:solidFill>
                  <a:schemeClr val="accent5"/>
                </a:solidFill>
                <a:latin typeface="Courier"/>
              </a:rPr>
              <a:t>fpr</a:t>
            </a:r>
            <a:r>
              <a:rPr lang="en-US" sz="1400" b="1" dirty="0">
                <a:solidFill>
                  <a:schemeClr val="accent5"/>
                </a:solidFill>
                <a:latin typeface="Courier"/>
              </a:rPr>
              <a:t>")</a:t>
            </a:r>
          </a:p>
          <a:p>
            <a:r>
              <a:rPr lang="en-US" sz="1400" b="1" dirty="0">
                <a:solidFill>
                  <a:schemeClr val="accent5"/>
                </a:solidFill>
                <a:latin typeface="Courier"/>
              </a:rPr>
              <a:t>plot(</a:t>
            </a:r>
            <a:r>
              <a:rPr lang="en-US" sz="1400" b="1" dirty="0" err="1">
                <a:solidFill>
                  <a:schemeClr val="accent5"/>
                </a:solidFill>
                <a:latin typeface="Courier"/>
              </a:rPr>
              <a:t>prf</a:t>
            </a:r>
            <a:r>
              <a:rPr lang="en-US" sz="1400" b="1" dirty="0">
                <a:solidFill>
                  <a:schemeClr val="accent5"/>
                </a:solidFill>
                <a:latin typeface="Courier"/>
              </a:rPr>
              <a:t>)</a:t>
            </a:r>
          </a:p>
          <a:p>
            <a:endParaRPr lang="en-US" sz="1400" b="1" dirty="0">
              <a:solidFill>
                <a:schemeClr val="accent5"/>
              </a:solidFill>
              <a:latin typeface="Courier"/>
            </a:endParaRPr>
          </a:p>
          <a:p>
            <a:r>
              <a:rPr lang="en-US" sz="1400" b="1" dirty="0" err="1">
                <a:solidFill>
                  <a:schemeClr val="accent5"/>
                </a:solidFill>
                <a:latin typeface="Courier"/>
              </a:rPr>
              <a:t>auc</a:t>
            </a:r>
            <a:r>
              <a:rPr lang="en-US" sz="1400" b="1" dirty="0">
                <a:solidFill>
                  <a:schemeClr val="accent5"/>
                </a:solidFill>
                <a:latin typeface="Courier"/>
              </a:rPr>
              <a:t> &lt;- performance(</a:t>
            </a:r>
            <a:r>
              <a:rPr lang="en-US" sz="1400" b="1" dirty="0" err="1">
                <a:solidFill>
                  <a:schemeClr val="accent5"/>
                </a:solidFill>
                <a:latin typeface="Courier"/>
              </a:rPr>
              <a:t>pr</a:t>
            </a:r>
            <a:r>
              <a:rPr lang="en-US" sz="1400" b="1" dirty="0">
                <a:solidFill>
                  <a:schemeClr val="accent5"/>
                </a:solidFill>
                <a:latin typeface="Courier"/>
              </a:rPr>
              <a:t>, measure = "</a:t>
            </a:r>
            <a:r>
              <a:rPr lang="en-US" sz="1400" b="1" dirty="0" err="1">
                <a:solidFill>
                  <a:schemeClr val="accent5"/>
                </a:solidFill>
                <a:latin typeface="Courier"/>
              </a:rPr>
              <a:t>auc</a:t>
            </a:r>
            <a:r>
              <a:rPr lang="en-US" sz="1400" b="1" dirty="0">
                <a:solidFill>
                  <a:schemeClr val="accent5"/>
                </a:solidFill>
                <a:latin typeface="Courier"/>
              </a:rPr>
              <a:t>")</a:t>
            </a:r>
          </a:p>
          <a:p>
            <a:r>
              <a:rPr lang="en-US" sz="1400" b="1" dirty="0" err="1">
                <a:solidFill>
                  <a:schemeClr val="accent5"/>
                </a:solidFill>
                <a:latin typeface="Courier"/>
              </a:rPr>
              <a:t>auc</a:t>
            </a:r>
            <a:r>
              <a:rPr lang="en-US" sz="1400" b="1" dirty="0">
                <a:solidFill>
                  <a:schemeClr val="accent5"/>
                </a:solidFill>
                <a:latin typeface="Courier"/>
              </a:rPr>
              <a:t> &lt;- </a:t>
            </a:r>
            <a:r>
              <a:rPr lang="en-US" sz="1400" b="1" dirty="0" err="1">
                <a:solidFill>
                  <a:schemeClr val="accent5"/>
                </a:solidFill>
                <a:latin typeface="Courier"/>
              </a:rPr>
              <a:t>auc@y.values</a:t>
            </a:r>
            <a:r>
              <a:rPr lang="en-US" sz="1400" b="1" dirty="0">
                <a:solidFill>
                  <a:schemeClr val="accent5"/>
                </a:solidFill>
                <a:latin typeface="Courier"/>
              </a:rPr>
              <a:t>[[1]]</a:t>
            </a:r>
          </a:p>
          <a:p>
            <a:r>
              <a:rPr lang="en-US" sz="1400" b="1" dirty="0" err="1">
                <a:solidFill>
                  <a:schemeClr val="accent5"/>
                </a:solidFill>
                <a:latin typeface="Courier"/>
              </a:rPr>
              <a:t>auc</a:t>
            </a:r>
            <a:endParaRPr lang="en-US" sz="1400" b="1" dirty="0">
              <a:solidFill>
                <a:schemeClr val="accent5"/>
              </a:solidFill>
              <a:latin typeface="Courier"/>
            </a:endParaRPr>
          </a:p>
          <a:p>
            <a:r>
              <a:rPr lang="en-US" sz="1400" dirty="0">
                <a:latin typeface="Courier"/>
              </a:rPr>
              <a:t>[1] 0.5387926</a:t>
            </a:r>
          </a:p>
        </p:txBody>
      </p:sp>
      <p:pic>
        <p:nvPicPr>
          <p:cNvPr id="6" name="Picture 5"/>
          <p:cNvPicPr>
            <a:picLocks noChangeAspect="1"/>
          </p:cNvPicPr>
          <p:nvPr/>
        </p:nvPicPr>
        <p:blipFill>
          <a:blip r:embed="rId2"/>
          <a:stretch>
            <a:fillRect/>
          </a:stretch>
        </p:blipFill>
        <p:spPr>
          <a:xfrm>
            <a:off x="8642067" y="3474070"/>
            <a:ext cx="2992461" cy="3083325"/>
          </a:xfrm>
          <a:prstGeom prst="rect">
            <a:avLst/>
          </a:prstGeom>
        </p:spPr>
      </p:pic>
      <p:pic>
        <p:nvPicPr>
          <p:cNvPr id="4" name="Picture 3"/>
          <p:cNvPicPr>
            <a:picLocks noChangeAspect="1"/>
          </p:cNvPicPr>
          <p:nvPr/>
        </p:nvPicPr>
        <p:blipFill>
          <a:blip r:embed="rId3"/>
          <a:stretch>
            <a:fillRect/>
          </a:stretch>
        </p:blipFill>
        <p:spPr>
          <a:xfrm>
            <a:off x="8412480" y="1379621"/>
            <a:ext cx="3048000" cy="2407600"/>
          </a:xfrm>
          <a:prstGeom prst="rect">
            <a:avLst/>
          </a:prstGeom>
        </p:spPr>
      </p:pic>
      <p:cxnSp>
        <p:nvCxnSpPr>
          <p:cNvPr id="8" name="Straight Connector 7"/>
          <p:cNvCxnSpPr/>
          <p:nvPr/>
        </p:nvCxnSpPr>
        <p:spPr>
          <a:xfrm flipV="1">
            <a:off x="9204960" y="3994164"/>
            <a:ext cx="2118360" cy="1917986"/>
          </a:xfrm>
          <a:prstGeom prst="line">
            <a:avLst/>
          </a:prstGeom>
          <a:ln w="28575"/>
        </p:spPr>
        <p:style>
          <a:lnRef idx="3">
            <a:schemeClr val="accent5"/>
          </a:lnRef>
          <a:fillRef idx="0">
            <a:schemeClr val="accent5"/>
          </a:fillRef>
          <a:effectRef idx="2">
            <a:schemeClr val="accent5"/>
          </a:effectRef>
          <a:fontRef idx="minor">
            <a:schemeClr val="tx1"/>
          </a:fontRef>
        </p:style>
      </p:cxnSp>
      <p:sp>
        <p:nvSpPr>
          <p:cNvPr id="13" name="TextBox 12"/>
          <p:cNvSpPr txBox="1"/>
          <p:nvPr/>
        </p:nvSpPr>
        <p:spPr>
          <a:xfrm>
            <a:off x="9921341" y="1075888"/>
            <a:ext cx="1342868" cy="369332"/>
          </a:xfrm>
          <a:prstGeom prst="rect">
            <a:avLst/>
          </a:prstGeom>
          <a:noFill/>
        </p:spPr>
        <p:txBody>
          <a:bodyPr wrap="none" rtlCol="0">
            <a:spAutoFit/>
          </a:bodyPr>
          <a:lstStyle/>
          <a:p>
            <a:r>
              <a:rPr lang="en-US" dirty="0">
                <a:solidFill>
                  <a:srgbClr val="FF0000"/>
                </a:solidFill>
                <a:latin typeface="Arial Narrow" panose="020B0606020202030204" pitchFamily="34" charset="0"/>
              </a:rPr>
              <a:t>    Classifier B</a:t>
            </a:r>
          </a:p>
        </p:txBody>
      </p:sp>
      <p:sp>
        <p:nvSpPr>
          <p:cNvPr id="14" name="TextBox 13"/>
          <p:cNvSpPr txBox="1"/>
          <p:nvPr/>
        </p:nvSpPr>
        <p:spPr>
          <a:xfrm>
            <a:off x="8795429" y="1075888"/>
            <a:ext cx="1342868" cy="369332"/>
          </a:xfrm>
          <a:prstGeom prst="rect">
            <a:avLst/>
          </a:prstGeom>
          <a:noFill/>
        </p:spPr>
        <p:txBody>
          <a:bodyPr wrap="none" rtlCol="0">
            <a:spAutoFit/>
          </a:bodyPr>
          <a:lstStyle/>
          <a:p>
            <a:r>
              <a:rPr lang="en-US" dirty="0">
                <a:solidFill>
                  <a:srgbClr val="00B0F0"/>
                </a:solidFill>
                <a:latin typeface="Arial Narrow" panose="020B0606020202030204" pitchFamily="34" charset="0"/>
              </a:rPr>
              <a:t>    Classifier A</a:t>
            </a:r>
          </a:p>
        </p:txBody>
      </p:sp>
      <p:sp>
        <p:nvSpPr>
          <p:cNvPr id="15" name="TextBox 14"/>
          <p:cNvSpPr txBox="1"/>
          <p:nvPr/>
        </p:nvSpPr>
        <p:spPr>
          <a:xfrm rot="19158772">
            <a:off x="9326902" y="2398176"/>
            <a:ext cx="1912703" cy="369332"/>
          </a:xfrm>
          <a:prstGeom prst="rect">
            <a:avLst/>
          </a:prstGeom>
          <a:noFill/>
        </p:spPr>
        <p:txBody>
          <a:bodyPr wrap="none" rtlCol="0">
            <a:spAutoFit/>
          </a:bodyPr>
          <a:lstStyle/>
          <a:p>
            <a:r>
              <a:rPr lang="en-US" dirty="0">
                <a:latin typeface="Arial Narrow" panose="020B0606020202030204" pitchFamily="34" charset="0"/>
              </a:rPr>
              <a:t>    Baseline classifier</a:t>
            </a:r>
          </a:p>
        </p:txBody>
      </p:sp>
      <p:cxnSp>
        <p:nvCxnSpPr>
          <p:cNvPr id="17" name="Straight Arrow Connector 16"/>
          <p:cNvCxnSpPr/>
          <p:nvPr/>
        </p:nvCxnSpPr>
        <p:spPr>
          <a:xfrm>
            <a:off x="9586061" y="1379621"/>
            <a:ext cx="0" cy="647299"/>
          </a:xfrm>
          <a:prstGeom prst="straightConnector1">
            <a:avLst/>
          </a:prstGeom>
          <a:ln>
            <a:solidFill>
              <a:srgbClr val="00CC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729061" y="1400641"/>
            <a:ext cx="0" cy="4186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142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ROC Curves</a:t>
            </a:r>
          </a:p>
        </p:txBody>
      </p:sp>
      <p:sp>
        <p:nvSpPr>
          <p:cNvPr id="3" name="Content Placeholder 2"/>
          <p:cNvSpPr>
            <a:spLocks noGrp="1"/>
          </p:cNvSpPr>
          <p:nvPr>
            <p:ph idx="1"/>
          </p:nvPr>
        </p:nvSpPr>
        <p:spPr>
          <a:xfrm>
            <a:off x="653071" y="1279956"/>
            <a:ext cx="6586564" cy="2325692"/>
          </a:xfrm>
        </p:spPr>
        <p:txBody>
          <a:bodyPr>
            <a:normAutofit/>
          </a:bodyPr>
          <a:lstStyle/>
          <a:p>
            <a:r>
              <a:rPr lang="en-US" sz="2200" dirty="0"/>
              <a:t>Steps: </a:t>
            </a:r>
          </a:p>
          <a:p>
            <a:pPr lvl="1"/>
            <a:r>
              <a:rPr lang="en-US" sz="2000" dirty="0"/>
              <a:t>For different thresholds, compute TP, FP, TN, FN.</a:t>
            </a:r>
          </a:p>
          <a:p>
            <a:pPr lvl="1"/>
            <a:r>
              <a:rPr lang="en-US" sz="2000" dirty="0"/>
              <a:t>Compute TPR and FPR for TP, FP, TN, FN.</a:t>
            </a:r>
          </a:p>
          <a:p>
            <a:pPr lvl="1"/>
            <a:r>
              <a:rPr lang="en-US" sz="2000" dirty="0"/>
              <a:t>Plot them on a ROC curve.</a:t>
            </a:r>
          </a:p>
          <a:p>
            <a:r>
              <a:rPr lang="en-US" sz="2200" dirty="0"/>
              <a:t>Example:</a:t>
            </a:r>
          </a:p>
          <a:p>
            <a:pPr lvl="1"/>
            <a:r>
              <a:rPr lang="en-US" sz="2000" dirty="0"/>
              <a:t>100 </a:t>
            </a:r>
            <a:r>
              <a:rPr lang="en-US" sz="2000" dirty="0" err="1"/>
              <a:t>obs</a:t>
            </a:r>
            <a:r>
              <a:rPr lang="en-US" sz="2000" dirty="0"/>
              <a:t>, 50 cases of 1’s and 50 cases of 0’s.</a:t>
            </a:r>
          </a:p>
        </p:txBody>
      </p:sp>
      <p:pic>
        <p:nvPicPr>
          <p:cNvPr id="6" name="Picture 5"/>
          <p:cNvPicPr>
            <a:picLocks noChangeAspect="1"/>
          </p:cNvPicPr>
          <p:nvPr/>
        </p:nvPicPr>
        <p:blipFill>
          <a:blip r:embed="rId2"/>
          <a:stretch>
            <a:fillRect/>
          </a:stretch>
        </p:blipFill>
        <p:spPr>
          <a:xfrm>
            <a:off x="838200" y="3733800"/>
            <a:ext cx="3737040" cy="2194560"/>
          </a:xfrm>
          <a:prstGeom prst="rect">
            <a:avLst/>
          </a:prstGeom>
        </p:spPr>
      </p:pic>
      <p:pic>
        <p:nvPicPr>
          <p:cNvPr id="9" name="Picture 8"/>
          <p:cNvPicPr>
            <a:picLocks noChangeAspect="1"/>
          </p:cNvPicPr>
          <p:nvPr/>
        </p:nvPicPr>
        <p:blipFill>
          <a:blip r:embed="rId3"/>
          <a:stretch>
            <a:fillRect/>
          </a:stretch>
        </p:blipFill>
        <p:spPr>
          <a:xfrm>
            <a:off x="4704178" y="3605647"/>
            <a:ext cx="3445411" cy="301180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4452" y="3605647"/>
            <a:ext cx="3253667" cy="2663972"/>
          </a:xfrm>
          <a:prstGeom prst="rect">
            <a:avLst/>
          </a:prstGeom>
        </p:spPr>
      </p:pic>
    </p:spTree>
    <p:extLst>
      <p:ext uri="{BB962C8B-B14F-4D97-AF65-F5344CB8AC3E}">
        <p14:creationId xmlns:p14="http://schemas.microsoft.com/office/powerpoint/2010/main" val="2109126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Misclassification Costs</a:t>
            </a:r>
          </a:p>
        </p:txBody>
      </p:sp>
      <p:sp>
        <p:nvSpPr>
          <p:cNvPr id="3" name="Content Placeholder 2"/>
          <p:cNvSpPr>
            <a:spLocks noGrp="1"/>
          </p:cNvSpPr>
          <p:nvPr>
            <p:ph idx="1"/>
          </p:nvPr>
        </p:nvSpPr>
        <p:spPr>
          <a:xfrm>
            <a:off x="838199" y="1279955"/>
            <a:ext cx="10778067" cy="5168971"/>
          </a:xfrm>
        </p:spPr>
        <p:txBody>
          <a:bodyPr>
            <a:normAutofit/>
          </a:bodyPr>
          <a:lstStyle/>
          <a:p>
            <a:r>
              <a:rPr lang="en-US" altLang="he-IL" dirty="0"/>
              <a:t>Terrorism example:</a:t>
            </a:r>
          </a:p>
          <a:p>
            <a:pPr lvl="1"/>
            <a:r>
              <a:rPr lang="en-US" altLang="he-IL" dirty="0"/>
              <a:t>Cost of missing a terrorist (FN) is high and cost of wrongly classifying an innocent passenger as terrorist (FP) is low; i.e., cost of misclassification is higher for one class than other class(s).</a:t>
            </a:r>
          </a:p>
          <a:p>
            <a:r>
              <a:rPr lang="en-US" dirty="0"/>
              <a:t>Promotions example: </a:t>
            </a:r>
          </a:p>
          <a:p>
            <a:pPr lvl="1"/>
            <a:r>
              <a:rPr lang="en-US" altLang="he-IL" dirty="0"/>
              <a:t>Suppose we send a promotion offer to 1000 people,                                                                        with 1% average response rate (1=response).</a:t>
            </a:r>
          </a:p>
          <a:p>
            <a:pPr lvl="1"/>
            <a:r>
              <a:rPr lang="en-US" altLang="he-IL" dirty="0"/>
              <a:t>Costs of sending an offer is $1.</a:t>
            </a:r>
          </a:p>
          <a:p>
            <a:pPr lvl="1"/>
            <a:r>
              <a:rPr lang="en-US" altLang="he-IL" dirty="0"/>
              <a:t>Expected revenue from a Class 1 offer is $10.</a:t>
            </a:r>
            <a:endParaRPr lang="en-US" altLang="he-IL" sz="1200" dirty="0"/>
          </a:p>
          <a:p>
            <a:pPr lvl="1">
              <a:lnSpc>
                <a:spcPct val="110000"/>
              </a:lnSpc>
              <a:spcBef>
                <a:spcPts val="400"/>
              </a:spcBef>
            </a:pPr>
            <a:r>
              <a:rPr lang="en-US" altLang="he-IL" dirty="0"/>
              <a:t>Baseline: </a:t>
            </a:r>
            <a:r>
              <a:rPr lang="en-US" altLang="en-US" dirty="0"/>
              <a:t>Classify every observation as belonging to the majority group (</a:t>
            </a:r>
            <a:r>
              <a:rPr lang="en-US" altLang="en-US" u="sng" dirty="0"/>
              <a:t>Naïve Rule</a:t>
            </a:r>
            <a:r>
              <a:rPr lang="en-US" altLang="en-US" dirty="0"/>
              <a:t>).</a:t>
            </a:r>
          </a:p>
          <a:p>
            <a:pPr lvl="1">
              <a:lnSpc>
                <a:spcPct val="110000"/>
              </a:lnSpc>
              <a:spcBef>
                <a:spcPts val="400"/>
              </a:spcBef>
            </a:pPr>
            <a:r>
              <a:rPr lang="en-US" altLang="en-US" dirty="0"/>
              <a:t>Different scenarios:</a:t>
            </a:r>
            <a:endParaRPr lang="en-US" altLang="he-IL" dirty="0"/>
          </a:p>
          <a:p>
            <a:pPr lvl="2"/>
            <a:r>
              <a:rPr lang="en-US" altLang="he-IL" dirty="0"/>
              <a:t>Under Naïve rule, don’t send any offers: Cost = 0, Revenue = 0, Profit = 0.</a:t>
            </a:r>
          </a:p>
          <a:p>
            <a:pPr lvl="2"/>
            <a:r>
              <a:rPr lang="en-US" altLang="he-IL" dirty="0"/>
              <a:t>Using our classifier, send offers to 28 predicted Class 1: Cost = $28, Revenue = $80, Profit = $52.</a:t>
            </a:r>
          </a:p>
          <a:p>
            <a:pPr lvl="2"/>
            <a:r>
              <a:rPr lang="en-US" altLang="he-IL" dirty="0"/>
              <a:t>Without any classifier, send offers to all 1000 people in the sample: Cost = $1000, Revenue = $100, Loss = $900.</a:t>
            </a:r>
          </a:p>
          <a:p>
            <a:pPr marL="0" indent="0">
              <a:buNone/>
            </a:pP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72724802"/>
              </p:ext>
            </p:extLst>
          </p:nvPr>
        </p:nvGraphicFramePr>
        <p:xfrm>
          <a:off x="7711440" y="2858599"/>
          <a:ext cx="3322320" cy="1005840"/>
        </p:xfrm>
        <a:graphic>
          <a:graphicData uri="http://schemas.openxmlformats.org/drawingml/2006/table">
            <a:tbl>
              <a:tblPr/>
              <a:tblGrid>
                <a:gridCol w="1107440">
                  <a:extLst>
                    <a:ext uri="{9D8B030D-6E8A-4147-A177-3AD203B41FA5}">
                      <a16:colId xmlns:a16="http://schemas.microsoft.com/office/drawing/2014/main" val="2057681102"/>
                    </a:ext>
                  </a:extLst>
                </a:gridCol>
                <a:gridCol w="1107440">
                  <a:extLst>
                    <a:ext uri="{9D8B030D-6E8A-4147-A177-3AD203B41FA5}">
                      <a16:colId xmlns:a16="http://schemas.microsoft.com/office/drawing/2014/main" val="1151120582"/>
                    </a:ext>
                  </a:extLst>
                </a:gridCol>
                <a:gridCol w="1107440">
                  <a:extLst>
                    <a:ext uri="{9D8B030D-6E8A-4147-A177-3AD203B41FA5}">
                      <a16:colId xmlns:a16="http://schemas.microsoft.com/office/drawing/2014/main" val="2036547318"/>
                    </a:ext>
                  </a:extLst>
                </a:gridCol>
              </a:tblGrid>
              <a:tr h="335280">
                <a:tc>
                  <a:txBody>
                    <a:bodyPr/>
                    <a:lstStyle/>
                    <a:p>
                      <a:pPr algn="ctr" fontAlgn="b"/>
                      <a:endParaRPr lang="en-US" sz="1800" b="0" i="0" u="none" strike="noStrike">
                        <a:solidFill>
                          <a:srgbClr val="000000"/>
                        </a:solidFill>
                        <a:effectLst/>
                        <a:latin typeface="Arial Narrow" panose="020B0606020202030204" pitchFamily="34" charset="0"/>
                      </a:endParaRPr>
                    </a:p>
                  </a:txBody>
                  <a:tcPr marL="9525" marR="9525" marT="9525" marB="0" anchor="b">
                    <a:lnL>
                      <a:noFill/>
                    </a:lnL>
                    <a:lnR>
                      <a:noFill/>
                    </a:lnR>
                    <a:lnT>
                      <a:noFill/>
                    </a:lnT>
                    <a:lnB>
                      <a:noFill/>
                    </a:lnB>
                  </a:tcPr>
                </a:tc>
                <a:tc>
                  <a:txBody>
                    <a:bodyPr/>
                    <a:lstStyle/>
                    <a:p>
                      <a:pPr algn="ctr" fontAlgn="b"/>
                      <a:r>
                        <a:rPr lang="en-US" sz="1800" b="0" i="0" u="none" strike="noStrike" dirty="0">
                          <a:solidFill>
                            <a:srgbClr val="000000"/>
                          </a:solidFill>
                          <a:effectLst/>
                          <a:latin typeface="Arial Narrow" panose="020B0606020202030204" pitchFamily="34" charset="0"/>
                        </a:rPr>
                        <a:t>Predict 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Narrow" panose="020B0606020202030204" pitchFamily="34" charset="0"/>
                        </a:rPr>
                        <a:t>Predict 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6180243"/>
                  </a:ext>
                </a:extLst>
              </a:tr>
              <a:tr h="335280">
                <a:tc>
                  <a:txBody>
                    <a:bodyPr/>
                    <a:lstStyle/>
                    <a:p>
                      <a:pPr algn="ctr" fontAlgn="b"/>
                      <a:r>
                        <a:rPr lang="en-US" sz="1800" b="0" i="0" u="none" strike="noStrike">
                          <a:solidFill>
                            <a:srgbClr val="000000"/>
                          </a:solidFill>
                          <a:effectLst/>
                          <a:latin typeface="Arial Narrow" panose="020B0606020202030204" pitchFamily="34" charset="0"/>
                        </a:rPr>
                        <a:t>Actual 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Arial Narrow" panose="020B0606020202030204" pitchFamily="34" charset="0"/>
                        </a:rPr>
                        <a:t>970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Narrow" panose="020B0606020202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991372"/>
                  </a:ext>
                </a:extLst>
              </a:tr>
              <a:tr h="335280">
                <a:tc>
                  <a:txBody>
                    <a:bodyPr/>
                    <a:lstStyle/>
                    <a:p>
                      <a:pPr algn="ctr" fontAlgn="b"/>
                      <a:r>
                        <a:rPr lang="en-US" sz="1800" b="0" i="0" u="none" strike="noStrike">
                          <a:solidFill>
                            <a:srgbClr val="000000"/>
                          </a:solidFill>
                          <a:effectLst/>
                          <a:latin typeface="Arial Narrow" panose="020B0606020202030204" pitchFamily="34" charset="0"/>
                        </a:rPr>
                        <a:t>Actual 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a:solidFill>
                            <a:srgbClr val="000000"/>
                          </a:solidFill>
                          <a:effectLst/>
                          <a:latin typeface="Arial Narrow" panose="020B0606020202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Arial Narrow" panose="020B0606020202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202599"/>
                  </a:ext>
                </a:extLst>
              </a:tr>
            </a:tbl>
          </a:graphicData>
        </a:graphic>
      </p:graphicFrame>
      <p:sp>
        <p:nvSpPr>
          <p:cNvPr id="6" name="Rectangle 5"/>
          <p:cNvSpPr/>
          <p:nvPr/>
        </p:nvSpPr>
        <p:spPr>
          <a:xfrm>
            <a:off x="9013118" y="2489267"/>
            <a:ext cx="1819729" cy="400110"/>
          </a:xfrm>
          <a:prstGeom prst="rect">
            <a:avLst/>
          </a:prstGeom>
        </p:spPr>
        <p:txBody>
          <a:bodyPr wrap="none">
            <a:spAutoFit/>
          </a:bodyPr>
          <a:lstStyle/>
          <a:p>
            <a:r>
              <a:rPr lang="en-US" sz="2000" dirty="0">
                <a:solidFill>
                  <a:srgbClr val="C00000"/>
                </a:solidFill>
                <a:latin typeface="Arial Narrow" panose="020B0606020202030204" pitchFamily="34" charset="0"/>
              </a:rPr>
              <a:t>Confusion matrix</a:t>
            </a:r>
          </a:p>
        </p:txBody>
      </p:sp>
    </p:spTree>
    <p:extLst>
      <p:ext uri="{BB962C8B-B14F-4D97-AF65-F5344CB8AC3E}">
        <p14:creationId xmlns:p14="http://schemas.microsoft.com/office/powerpoint/2010/main" val="1267337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Curves with Costs &amp; Benefits</a:t>
            </a:r>
          </a:p>
        </p:txBody>
      </p:sp>
      <p:sp>
        <p:nvSpPr>
          <p:cNvPr id="3" name="Content Placeholder 2"/>
          <p:cNvSpPr>
            <a:spLocks noGrp="1"/>
          </p:cNvSpPr>
          <p:nvPr>
            <p:ph idx="1"/>
          </p:nvPr>
        </p:nvSpPr>
        <p:spPr>
          <a:xfrm>
            <a:off x="838199" y="1279955"/>
            <a:ext cx="7056121" cy="5086977"/>
          </a:xfrm>
        </p:spPr>
        <p:txBody>
          <a:bodyPr>
            <a:normAutofit/>
          </a:bodyPr>
          <a:lstStyle/>
          <a:p>
            <a:r>
              <a:rPr lang="en-US" sz="2200" dirty="0"/>
              <a:t>Steps: </a:t>
            </a:r>
          </a:p>
          <a:p>
            <a:pPr lvl="1"/>
            <a:r>
              <a:rPr lang="en-US" sz="2000" dirty="0"/>
              <a:t>For different thresholds, compute TP, FP, TN, FN.</a:t>
            </a:r>
          </a:p>
          <a:p>
            <a:pPr lvl="1"/>
            <a:r>
              <a:rPr lang="en-US" sz="2000" dirty="0"/>
              <a:t>Weight each TP, FP, TN, FN with costs (-) and benefits (+);</a:t>
            </a:r>
          </a:p>
          <a:p>
            <a:pPr lvl="1"/>
            <a:r>
              <a:rPr lang="en-US" sz="2000" dirty="0"/>
              <a:t>Compute TPR and FPR for TP, FP, TN, FN.</a:t>
            </a:r>
          </a:p>
          <a:p>
            <a:pPr lvl="1"/>
            <a:r>
              <a:rPr lang="en-US" sz="2000" dirty="0"/>
              <a:t>Plot them on a ROC curve.</a:t>
            </a:r>
          </a:p>
          <a:p>
            <a:pPr>
              <a:spcBef>
                <a:spcPts val="400"/>
              </a:spcBef>
            </a:pPr>
            <a:r>
              <a:rPr lang="en-US" dirty="0"/>
              <a:t>Implications:</a:t>
            </a:r>
          </a:p>
          <a:p>
            <a:pPr lvl="1">
              <a:spcBef>
                <a:spcPts val="400"/>
              </a:spcBef>
            </a:pPr>
            <a:r>
              <a:rPr lang="en-US" dirty="0"/>
              <a:t>Lift curve may go negative, where classifier make no sense.</a:t>
            </a:r>
          </a:p>
          <a:p>
            <a:pPr lvl="1">
              <a:spcBef>
                <a:spcPts val="400"/>
              </a:spcBef>
            </a:pPr>
            <a:r>
              <a:rPr lang="en-US" dirty="0"/>
              <a:t>Select optimum point on the ROC curve where net benefit is the highest.</a:t>
            </a:r>
          </a:p>
        </p:txBody>
      </p:sp>
      <p:pic>
        <p:nvPicPr>
          <p:cNvPr id="4" name="Picture 6"/>
          <p:cNvPicPr>
            <a:picLocks noChangeAspect="1" noChangeArrowheads="1"/>
          </p:cNvPicPr>
          <p:nvPr/>
        </p:nvPicPr>
        <p:blipFill>
          <a:blip r:embed="rId2" cstate="print"/>
          <a:srcRect/>
          <a:stretch>
            <a:fillRect/>
          </a:stretch>
        </p:blipFill>
        <p:spPr bwMode="auto">
          <a:xfrm>
            <a:off x="8181473" y="1279956"/>
            <a:ext cx="3834064" cy="2657272"/>
          </a:xfrm>
          <a:prstGeom prst="rect">
            <a:avLst/>
          </a:prstGeom>
          <a:noFill/>
          <a:ln w="9525">
            <a:noFill/>
            <a:miter lim="800000"/>
            <a:headEnd/>
            <a:tailEnd/>
          </a:ln>
          <a:effectLst/>
        </p:spPr>
      </p:pic>
    </p:spTree>
    <p:extLst>
      <p:ext uri="{BB962C8B-B14F-4D97-AF65-F5344CB8AC3E}">
        <p14:creationId xmlns:p14="http://schemas.microsoft.com/office/powerpoint/2010/main" val="2634079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Multiclass Classification</a:t>
            </a:r>
          </a:p>
        </p:txBody>
      </p:sp>
      <p:sp>
        <p:nvSpPr>
          <p:cNvPr id="3" name="Content Placeholder 2"/>
          <p:cNvSpPr>
            <a:spLocks noGrp="1"/>
          </p:cNvSpPr>
          <p:nvPr>
            <p:ph idx="1"/>
          </p:nvPr>
        </p:nvSpPr>
        <p:spPr>
          <a:xfrm>
            <a:off x="653070" y="1279955"/>
            <a:ext cx="11249627" cy="5086977"/>
          </a:xfrm>
        </p:spPr>
        <p:txBody>
          <a:bodyPr>
            <a:normAutofit/>
          </a:bodyPr>
          <a:lstStyle/>
          <a:p>
            <a:pPr>
              <a:spcBef>
                <a:spcPts val="400"/>
              </a:spcBef>
            </a:pPr>
            <a:r>
              <a:rPr lang="en-US" dirty="0"/>
              <a:t>What it is:</a:t>
            </a:r>
          </a:p>
          <a:p>
            <a:pPr lvl="1">
              <a:spcBef>
                <a:spcPts val="400"/>
              </a:spcBef>
            </a:pPr>
            <a:r>
              <a:rPr lang="en-US" dirty="0"/>
              <a:t>Extension of the two-class logistic regression model to three or more classes.</a:t>
            </a:r>
          </a:p>
          <a:p>
            <a:pPr>
              <a:spcBef>
                <a:spcPts val="400"/>
              </a:spcBef>
            </a:pPr>
            <a:r>
              <a:rPr lang="en-US" dirty="0"/>
              <a:t>Two types:</a:t>
            </a:r>
          </a:p>
          <a:p>
            <a:pPr lvl="1">
              <a:spcBef>
                <a:spcPts val="400"/>
              </a:spcBef>
            </a:pPr>
            <a:r>
              <a:rPr lang="en-US" dirty="0"/>
              <a:t>If DV is unordered or nominal (e.g., home/auto/life insurance), we have </a:t>
            </a:r>
            <a:r>
              <a:rPr lang="en-US" u="sng" dirty="0">
                <a:solidFill>
                  <a:srgbClr val="C00000"/>
                </a:solidFill>
              </a:rPr>
              <a:t>multinomial logit</a:t>
            </a:r>
            <a:r>
              <a:rPr lang="en-US" dirty="0"/>
              <a:t>.</a:t>
            </a:r>
          </a:p>
          <a:p>
            <a:pPr lvl="1">
              <a:spcBef>
                <a:spcPts val="400"/>
              </a:spcBef>
            </a:pPr>
            <a:r>
              <a:rPr lang="en-US" dirty="0"/>
              <a:t>If DV is ordered (e.g., low/medium/high, or admit/triage/no admit), we have </a:t>
            </a:r>
            <a:r>
              <a:rPr lang="en-US" u="sng" dirty="0">
                <a:solidFill>
                  <a:srgbClr val="C00000"/>
                </a:solidFill>
              </a:rPr>
              <a:t>ordered logit</a:t>
            </a:r>
            <a:r>
              <a:rPr lang="en-US" dirty="0"/>
              <a:t>.</a:t>
            </a:r>
          </a:p>
          <a:p>
            <a:pPr>
              <a:spcBef>
                <a:spcPts val="400"/>
              </a:spcBef>
            </a:pPr>
            <a:r>
              <a:rPr lang="en-US" dirty="0"/>
              <a:t>Assumptions</a:t>
            </a:r>
          </a:p>
          <a:p>
            <a:pPr lvl="1">
              <a:spcBef>
                <a:spcPts val="400"/>
              </a:spcBef>
            </a:pPr>
            <a:r>
              <a:rPr lang="en-US" dirty="0"/>
              <a:t>Logistic regression assume Bernoulli distribution for the DV, with no ordering between variables.</a:t>
            </a:r>
          </a:p>
          <a:p>
            <a:pPr lvl="1">
              <a:spcBef>
                <a:spcPts val="400"/>
              </a:spcBef>
            </a:pPr>
            <a:r>
              <a:rPr lang="en-US" dirty="0"/>
              <a:t>Multinomial logit assume uniform distribution with all classes having </a:t>
            </a:r>
            <a:r>
              <a:rPr lang="en-US" altLang="he-IL" dirty="0"/>
              <a:t>equal probabilities.</a:t>
            </a:r>
          </a:p>
          <a:p>
            <a:pPr lvl="1">
              <a:spcBef>
                <a:spcPts val="400"/>
              </a:spcBef>
            </a:pPr>
            <a:r>
              <a:rPr lang="en-US" dirty="0"/>
              <a:t>Ordered logit assume clear ordering of the DV, and use cumulative events for log of odds computation.</a:t>
            </a:r>
          </a:p>
          <a:p>
            <a:pPr>
              <a:spcBef>
                <a:spcPts val="400"/>
              </a:spcBef>
            </a:pPr>
            <a:r>
              <a:rPr lang="en-US" dirty="0"/>
              <a:t>How does it work:</a:t>
            </a:r>
          </a:p>
          <a:p>
            <a:pPr lvl="1">
              <a:spcBef>
                <a:spcPts val="400"/>
              </a:spcBef>
            </a:pPr>
            <a:r>
              <a:rPr lang="en-US" dirty="0"/>
              <a:t>Separates </a:t>
            </a:r>
            <a:r>
              <a:rPr lang="en-US" altLang="he-IL" i="1" dirty="0">
                <a:latin typeface="Times New Roman" panose="02020603050405020304" pitchFamily="18" charset="0"/>
                <a:cs typeface="Times New Roman" panose="02020603050405020304" pitchFamily="18" charset="0"/>
              </a:rPr>
              <a:t>k</a:t>
            </a:r>
            <a:r>
              <a:rPr lang="en-US" dirty="0"/>
              <a:t> classes into </a:t>
            </a:r>
            <a:r>
              <a:rPr lang="en-US" altLang="he-IL" i="1" dirty="0">
                <a:latin typeface="Times New Roman" panose="02020603050405020304" pitchFamily="18" charset="0"/>
                <a:cs typeface="Times New Roman" panose="02020603050405020304" pitchFamily="18" charset="0"/>
              </a:rPr>
              <a:t>k-1</a:t>
            </a:r>
            <a:r>
              <a:rPr lang="en-US" altLang="he-IL" i="1" dirty="0"/>
              <a:t> </a:t>
            </a:r>
            <a:r>
              <a:rPr lang="en-US" dirty="0"/>
              <a:t>pairs of classes and runs </a:t>
            </a:r>
            <a:r>
              <a:rPr lang="en-US" altLang="he-IL" i="1" dirty="0">
                <a:latin typeface="Times New Roman" panose="02020603050405020304" pitchFamily="18" charset="0"/>
                <a:cs typeface="Times New Roman" panose="02020603050405020304" pitchFamily="18" charset="0"/>
              </a:rPr>
              <a:t>k-1 </a:t>
            </a:r>
            <a:r>
              <a:rPr lang="en-US" dirty="0"/>
              <a:t>binary logistic regression models.</a:t>
            </a:r>
          </a:p>
          <a:p>
            <a:pPr lvl="1">
              <a:spcBef>
                <a:spcPts val="400"/>
              </a:spcBef>
            </a:pPr>
            <a:r>
              <a:rPr lang="en-US" dirty="0"/>
              <a:t>Each model has its own intercept and regression coefficients.</a:t>
            </a:r>
          </a:p>
          <a:p>
            <a:pPr lvl="1">
              <a:spcBef>
                <a:spcPts val="400"/>
              </a:spcBef>
            </a:pPr>
            <a:r>
              <a:rPr lang="en-US" dirty="0"/>
              <a:t>Confusion matrix f</a:t>
            </a:r>
            <a:r>
              <a:rPr lang="en-US" altLang="he-IL" dirty="0"/>
              <a:t>or </a:t>
            </a:r>
            <a:r>
              <a:rPr lang="en-US" altLang="he-IL" i="1" dirty="0">
                <a:latin typeface="Times New Roman" panose="02020603050405020304" pitchFamily="18" charset="0"/>
                <a:cs typeface="Times New Roman" panose="02020603050405020304" pitchFamily="18" charset="0"/>
              </a:rPr>
              <a:t>k</a:t>
            </a:r>
            <a:r>
              <a:rPr lang="en-US" altLang="he-IL" dirty="0">
                <a:latin typeface="Times New Roman" panose="02020603050405020304" pitchFamily="18" charset="0"/>
                <a:cs typeface="Times New Roman" panose="02020603050405020304" pitchFamily="18" charset="0"/>
              </a:rPr>
              <a:t> </a:t>
            </a:r>
            <a:r>
              <a:rPr lang="en-US" altLang="he-IL" dirty="0"/>
              <a:t>classes will be an </a:t>
            </a:r>
            <a:r>
              <a:rPr lang="en-US" altLang="he-IL" i="1" dirty="0">
                <a:latin typeface="Times New Roman" panose="02020603050405020304" pitchFamily="18" charset="0"/>
                <a:cs typeface="Times New Roman" panose="02020603050405020304" pitchFamily="18" charset="0"/>
              </a:rPr>
              <a:t>k </a:t>
            </a:r>
            <a:r>
              <a:rPr lang="en-US" altLang="he-IL" dirty="0">
                <a:latin typeface="Times New Roman" panose="02020603050405020304" pitchFamily="18" charset="0"/>
                <a:cs typeface="Times New Roman" panose="02020603050405020304" pitchFamily="18" charset="0"/>
              </a:rPr>
              <a:t>x </a:t>
            </a:r>
            <a:r>
              <a:rPr lang="en-US" altLang="he-IL" i="1" dirty="0">
                <a:latin typeface="Times New Roman" panose="02020603050405020304" pitchFamily="18" charset="0"/>
                <a:cs typeface="Times New Roman" panose="02020603050405020304" pitchFamily="18" charset="0"/>
              </a:rPr>
              <a:t>k</a:t>
            </a:r>
            <a:r>
              <a:rPr lang="en-US" altLang="he-IL" dirty="0">
                <a:latin typeface="Times New Roman" panose="02020603050405020304" pitchFamily="18" charset="0"/>
                <a:cs typeface="Times New Roman" panose="02020603050405020304" pitchFamily="18" charset="0"/>
              </a:rPr>
              <a:t> </a:t>
            </a:r>
            <a:r>
              <a:rPr lang="en-US" altLang="he-IL" dirty="0"/>
              <a:t>matrix.</a:t>
            </a:r>
          </a:p>
          <a:p>
            <a:pPr lvl="1">
              <a:spcBef>
                <a:spcPts val="400"/>
              </a:spcBef>
            </a:pPr>
            <a:r>
              <a:rPr lang="en-US" altLang="he-IL" dirty="0"/>
              <a:t>There will be </a:t>
            </a:r>
            <a:r>
              <a:rPr lang="en-US" altLang="he-IL" i="1" dirty="0">
                <a:latin typeface="Times New Roman" panose="02020603050405020304" pitchFamily="18" charset="0"/>
                <a:cs typeface="Times New Roman" panose="02020603050405020304" pitchFamily="18" charset="0"/>
              </a:rPr>
              <a:t>k(k-1) </a:t>
            </a:r>
            <a:r>
              <a:rPr lang="en-US" altLang="he-IL" dirty="0"/>
              <a:t>misclassification costs, since any case could be misclassified in </a:t>
            </a:r>
            <a:r>
              <a:rPr lang="en-US" altLang="he-IL" i="1" dirty="0">
                <a:latin typeface="Times New Roman" panose="02020603050405020304" pitchFamily="18" charset="0"/>
                <a:cs typeface="Times New Roman" panose="02020603050405020304" pitchFamily="18" charset="0"/>
              </a:rPr>
              <a:t>k-1</a:t>
            </a:r>
            <a:r>
              <a:rPr lang="en-US" altLang="he-IL" dirty="0">
                <a:latin typeface="Times New Roman" panose="02020603050405020304" pitchFamily="18" charset="0"/>
                <a:cs typeface="Times New Roman" panose="02020603050405020304" pitchFamily="18" charset="0"/>
              </a:rPr>
              <a:t> </a:t>
            </a:r>
            <a:r>
              <a:rPr lang="en-US" altLang="he-IL" dirty="0"/>
              <a:t>ways.</a:t>
            </a:r>
          </a:p>
        </p:txBody>
      </p:sp>
    </p:spTree>
    <p:extLst>
      <p:ext uri="{BB962C8B-B14F-4D97-AF65-F5344CB8AC3E}">
        <p14:creationId xmlns:p14="http://schemas.microsoft.com/office/powerpoint/2010/main" val="400486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Class Multinomial Model</a:t>
            </a:r>
          </a:p>
        </p:txBody>
      </p:sp>
      <p:sp>
        <p:nvSpPr>
          <p:cNvPr id="3" name="Content Placeholder 2"/>
          <p:cNvSpPr>
            <a:spLocks noGrp="1"/>
          </p:cNvSpPr>
          <p:nvPr>
            <p:ph idx="1"/>
          </p:nvPr>
        </p:nvSpPr>
        <p:spPr/>
        <p:txBody>
          <a:bodyPr/>
          <a:lstStyle/>
          <a:p>
            <a:r>
              <a:rPr lang="en-US" dirty="0"/>
              <a:t>Two models:</a:t>
            </a:r>
          </a:p>
          <a:p>
            <a:endParaRPr lang="en-US" sz="1600" dirty="0"/>
          </a:p>
          <a:p>
            <a:endParaRPr lang="en-US" sz="1600" dirty="0"/>
          </a:p>
          <a:p>
            <a:endParaRPr lang="en-US" sz="1600" dirty="0"/>
          </a:p>
          <a:p>
            <a:r>
              <a:rPr lang="en-US" dirty="0"/>
              <a:t>Solving for probabilities:</a:t>
            </a:r>
          </a:p>
          <a:p>
            <a:endParaRPr lang="en-US" dirty="0"/>
          </a:p>
          <a:p>
            <a:endParaRPr lang="en-US" dirty="0"/>
          </a:p>
          <a:p>
            <a:endParaRPr lang="en-US" dirty="0"/>
          </a:p>
          <a:p>
            <a:r>
              <a:rPr lang="en-US" dirty="0"/>
              <a:t>Beta coefficients:</a:t>
            </a:r>
          </a:p>
          <a:p>
            <a:pPr lvl="1"/>
            <a:r>
              <a:rPr lang="el-GR" i="1" dirty="0">
                <a:latin typeface="Times New Roman" panose="02020603050405020304" pitchFamily="18" charset="0"/>
                <a:cs typeface="Times New Roman" panose="02020603050405020304" pitchFamily="18" charset="0"/>
              </a:rPr>
              <a:t>β</a:t>
            </a:r>
            <a:r>
              <a:rPr lang="en-US" i="1" baseline="-25000" dirty="0" err="1">
                <a:latin typeface="Times New Roman" panose="02020603050405020304" pitchFamily="18" charset="0"/>
                <a:cs typeface="Times New Roman" panose="02020603050405020304" pitchFamily="18" charset="0"/>
              </a:rPr>
              <a:t>i</a:t>
            </a:r>
            <a:r>
              <a:rPr lang="el-GR"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&gt; 0 </a:t>
            </a:r>
            <a:r>
              <a:rPr lang="en-US" dirty="0"/>
              <a:t>implies that increases in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l-GR" i="1" dirty="0">
                <a:latin typeface="Times New Roman" panose="02020603050405020304" pitchFamily="18" charset="0"/>
                <a:cs typeface="Times New Roman" panose="02020603050405020304" pitchFamily="18" charset="0"/>
              </a:rPr>
              <a:t> </a:t>
            </a:r>
            <a:r>
              <a:rPr lang="en-US" dirty="0"/>
              <a:t>will have greater probability of response </a:t>
            </a:r>
            <a:r>
              <a:rPr lang="en-US" i="1" dirty="0">
                <a:latin typeface="Times New Roman" panose="02020603050405020304" pitchFamily="18" charset="0"/>
                <a:cs typeface="Times New Roman" panose="02020603050405020304" pitchFamily="18" charset="0"/>
              </a:rPr>
              <a:t>Y</a:t>
            </a:r>
            <a:r>
              <a:rPr lang="en-US" i="1" baseline="-25000" dirty="0">
                <a:latin typeface="Times New Roman" panose="02020603050405020304" pitchFamily="18" charset="0"/>
                <a:cs typeface="Times New Roman" panose="02020603050405020304" pitchFamily="18" charset="0"/>
              </a:rPr>
              <a:t>i</a:t>
            </a:r>
            <a:r>
              <a:rPr lang="en-US" dirty="0"/>
              <a:t> for that logit compared to the reference category.</a:t>
            </a:r>
          </a:p>
          <a:p>
            <a:pPr lvl="1"/>
            <a:r>
              <a:rPr lang="el-GR" i="1" dirty="0">
                <a:latin typeface="Times New Roman" panose="02020603050405020304" pitchFamily="18" charset="0"/>
                <a:cs typeface="Times New Roman" panose="02020603050405020304" pitchFamily="18" charset="0"/>
              </a:rPr>
              <a:t>β</a:t>
            </a:r>
            <a:r>
              <a:rPr lang="en-US" i="1" baseline="-25000" dirty="0" err="1">
                <a:latin typeface="Times New Roman" panose="02020603050405020304" pitchFamily="18" charset="0"/>
                <a:cs typeface="Times New Roman" panose="02020603050405020304" pitchFamily="18" charset="0"/>
              </a:rPr>
              <a:t>i</a:t>
            </a:r>
            <a:r>
              <a:rPr lang="el-GR" i="1" dirty="0">
                <a:latin typeface="Times New Roman" panose="02020603050405020304" pitchFamily="18" charset="0"/>
                <a:cs typeface="Times New Roman" panose="02020603050405020304" pitchFamily="18" charset="0"/>
              </a:rPr>
              <a:t> </a:t>
            </a:r>
            <a:r>
              <a:rPr lang="en-US" dirty="0"/>
              <a:t>are maximum likelihood estimates; can be used to generate confidence intervals.</a:t>
            </a:r>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23" y="1379621"/>
            <a:ext cx="4995456" cy="1444874"/>
          </a:xfrm>
          <a:prstGeom prst="rect">
            <a:avLst/>
          </a:prstGeom>
        </p:spPr>
      </p:pic>
      <p:sp>
        <p:nvSpPr>
          <p:cNvPr id="5" name="TextBox 4"/>
          <p:cNvSpPr txBox="1"/>
          <p:nvPr/>
        </p:nvSpPr>
        <p:spPr>
          <a:xfrm>
            <a:off x="8462506" y="1492625"/>
            <a:ext cx="2249334" cy="1169551"/>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π</a:t>
            </a:r>
            <a:r>
              <a:rPr lang="en-US" i="1" baseline="-25000"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 P(Y</a:t>
            </a:r>
            <a:r>
              <a:rPr lang="en-US" i="1" baseline="-25000"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 1]</a:t>
            </a:r>
          </a:p>
          <a:p>
            <a:endParaRPr lang="en-US" sz="800"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π</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  </a:t>
            </a:r>
            <a:r>
              <a:rPr lang="el-GR" i="1" dirty="0">
                <a:latin typeface="Times New Roman" panose="02020603050405020304" pitchFamily="18" charset="0"/>
                <a:cs typeface="Times New Roman" panose="02020603050405020304" pitchFamily="18" charset="0"/>
              </a:rPr>
              <a:t>π</a:t>
            </a:r>
            <a:r>
              <a:rPr lang="en-US" i="1" baseline="-25000"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 +  </a:t>
            </a:r>
            <a:r>
              <a:rPr lang="el-GR" i="1" dirty="0">
                <a:latin typeface="Times New Roman" panose="02020603050405020304" pitchFamily="18" charset="0"/>
                <a:cs typeface="Times New Roman" panose="02020603050405020304" pitchFamily="18" charset="0"/>
              </a:rPr>
              <a:t>π</a:t>
            </a:r>
            <a:r>
              <a:rPr lang="en-US" i="1" baseline="-25000" dirty="0">
                <a:latin typeface="Times New Roman" panose="02020603050405020304" pitchFamily="18" charset="0"/>
                <a:cs typeface="Times New Roman" panose="02020603050405020304" pitchFamily="18" charset="0"/>
              </a:rPr>
              <a:t>3</a:t>
            </a:r>
            <a:r>
              <a:rPr lang="en-US" i="1" dirty="0">
                <a:latin typeface="Times New Roman" panose="02020603050405020304" pitchFamily="18" charset="0"/>
                <a:cs typeface="Times New Roman" panose="02020603050405020304" pitchFamily="18" charset="0"/>
              </a:rPr>
              <a:t> = 1</a:t>
            </a:r>
            <a:endParaRPr lang="en-US" dirty="0">
              <a:latin typeface="Arial Narrow" panose="020B0606020202030204" pitchFamily="34" charset="0"/>
              <a:cs typeface="Times New Roman" panose="02020603050405020304" pitchFamily="18" charset="0"/>
            </a:endParaRPr>
          </a:p>
          <a:p>
            <a:endParaRPr lang="en-US" sz="800"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π</a:t>
            </a:r>
            <a:r>
              <a:rPr lang="en-US" i="1" baseline="-25000" dirty="0" err="1">
                <a:latin typeface="Times New Roman" panose="02020603050405020304" pitchFamily="18" charset="0"/>
                <a:cs typeface="Times New Roman" panose="02020603050405020304" pitchFamily="18" charset="0"/>
              </a:rPr>
              <a:t>i</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π</a:t>
            </a:r>
            <a:r>
              <a:rPr lang="en-US" i="1" baseline="-25000" dirty="0">
                <a:latin typeface="Times New Roman" panose="02020603050405020304" pitchFamily="18" charset="0"/>
                <a:cs typeface="Times New Roman" panose="02020603050405020304" pitchFamily="18" charset="0"/>
              </a:rPr>
              <a:t>j</a:t>
            </a:r>
            <a:r>
              <a:rPr lang="en-US" i="1" dirty="0">
                <a:latin typeface="Times New Roman" panose="02020603050405020304" pitchFamily="18" charset="0"/>
                <a:cs typeface="Times New Roman" panose="02020603050405020304" pitchFamily="18" charset="0"/>
              </a:rPr>
              <a:t>  </a:t>
            </a:r>
            <a:r>
              <a:rPr lang="en-US" dirty="0">
                <a:latin typeface="Arial Narrow" panose="020B0606020202030204" pitchFamily="34" charset="0"/>
                <a:cs typeface="Times New Roman" panose="02020603050405020304" pitchFamily="18" charset="0"/>
              </a:rPr>
              <a:t>is a logit function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156" y="3222843"/>
            <a:ext cx="4353431" cy="141115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5263" y="3252418"/>
            <a:ext cx="2453910" cy="1070692"/>
          </a:xfrm>
          <a:prstGeom prst="rect">
            <a:avLst/>
          </a:prstGeom>
        </p:spPr>
      </p:pic>
    </p:spTree>
    <p:extLst>
      <p:ext uri="{BB962C8B-B14F-4D97-AF65-F5344CB8AC3E}">
        <p14:creationId xmlns:p14="http://schemas.microsoft.com/office/powerpoint/2010/main" val="134805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for Multinomial Logit</a:t>
            </a:r>
          </a:p>
        </p:txBody>
      </p:sp>
      <p:sp>
        <p:nvSpPr>
          <p:cNvPr id="3" name="Content Placeholder 2"/>
          <p:cNvSpPr>
            <a:spLocks noGrp="1"/>
          </p:cNvSpPr>
          <p:nvPr>
            <p:ph idx="1"/>
          </p:nvPr>
        </p:nvSpPr>
        <p:spPr>
          <a:xfrm>
            <a:off x="838200" y="1379621"/>
            <a:ext cx="4803183" cy="4797342"/>
          </a:xfrm>
        </p:spPr>
        <p:txBody>
          <a:bodyPr/>
          <a:lstStyle/>
          <a:p>
            <a:r>
              <a:rPr lang="en-US" dirty="0"/>
              <a:t>Three equations and three unknowns:</a:t>
            </a:r>
          </a:p>
          <a:p>
            <a:endParaRPr lang="en-US" sz="3200" dirty="0"/>
          </a:p>
          <a:p>
            <a:endParaRPr lang="en-US" sz="3200" dirty="0"/>
          </a:p>
          <a:p>
            <a:r>
              <a:rPr lang="en-US" dirty="0"/>
              <a:t>Solution:</a:t>
            </a:r>
          </a:p>
        </p:txBody>
      </p:sp>
      <p:sp>
        <p:nvSpPr>
          <p:cNvPr id="4" name="Content Placeholder 2"/>
          <p:cNvSpPr txBox="1">
            <a:spLocks/>
          </p:cNvSpPr>
          <p:nvPr/>
        </p:nvSpPr>
        <p:spPr>
          <a:xfrm>
            <a:off x="6361100" y="1379621"/>
            <a:ext cx="5215180" cy="4797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 case: k equations for k unknowns:</a:t>
            </a:r>
          </a:p>
          <a:p>
            <a:endParaRPr lang="en-US" sz="2000" dirty="0"/>
          </a:p>
          <a:p>
            <a:endParaRPr lang="en-US" sz="2000" dirty="0"/>
          </a:p>
          <a:p>
            <a:endParaRPr lang="en-US" sz="2000" dirty="0"/>
          </a:p>
          <a:p>
            <a:endParaRPr lang="en-US" sz="2000" dirty="0"/>
          </a:p>
          <a:p>
            <a:r>
              <a:rPr lang="en-US" dirty="0"/>
              <a:t>General solution: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748" y="1754375"/>
            <a:ext cx="1650085" cy="3387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745" y="2180458"/>
            <a:ext cx="1663746" cy="3382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4287" y="2628851"/>
            <a:ext cx="2464150" cy="24698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6175" y="3258363"/>
            <a:ext cx="2740375" cy="66961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5684" y="3934649"/>
            <a:ext cx="2817871" cy="71861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6175" y="4704326"/>
            <a:ext cx="2687229" cy="637178"/>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3541" y="1706772"/>
            <a:ext cx="3190298" cy="1623961"/>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65892" y="3387315"/>
            <a:ext cx="2650906" cy="3315052"/>
          </a:xfrm>
          <a:prstGeom prst="rect">
            <a:avLst/>
          </a:prstGeom>
        </p:spPr>
      </p:pic>
    </p:spTree>
    <p:extLst>
      <p:ext uri="{BB962C8B-B14F-4D97-AF65-F5344CB8AC3E}">
        <p14:creationId xmlns:p14="http://schemas.microsoft.com/office/powerpoint/2010/main" val="383244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Multinomial Logit in R</a:t>
            </a:r>
          </a:p>
        </p:txBody>
      </p:sp>
      <p:sp>
        <p:nvSpPr>
          <p:cNvPr id="5" name="Content Placeholder 2"/>
          <p:cNvSpPr>
            <a:spLocks noGrp="1"/>
          </p:cNvSpPr>
          <p:nvPr>
            <p:ph idx="1"/>
          </p:nvPr>
        </p:nvSpPr>
        <p:spPr>
          <a:xfrm>
            <a:off x="838200" y="1379621"/>
            <a:ext cx="10515600" cy="1206894"/>
          </a:xfrm>
        </p:spPr>
        <p:txBody>
          <a:bodyPr>
            <a:normAutofit/>
          </a:bodyPr>
          <a:lstStyle/>
          <a:p>
            <a:r>
              <a:rPr lang="en-US" dirty="0"/>
              <a:t>Data: Jobs.csv</a:t>
            </a:r>
          </a:p>
          <a:p>
            <a:pPr lvl="1"/>
            <a:r>
              <a:rPr lang="en-US" dirty="0"/>
              <a:t>DV:  job (factor with 3 levels: sales, office, management)</a:t>
            </a:r>
          </a:p>
          <a:p>
            <a:pPr lvl="1"/>
            <a:r>
              <a:rPr lang="en-US" dirty="0"/>
              <a:t>IVs: </a:t>
            </a:r>
            <a:r>
              <a:rPr lang="en-US" dirty="0" err="1"/>
              <a:t>workexp</a:t>
            </a:r>
            <a:r>
              <a:rPr lang="en-US" dirty="0"/>
              <a:t> (in years), gender (male/female), minority (yes/no)</a:t>
            </a:r>
          </a:p>
        </p:txBody>
      </p:sp>
      <p:sp>
        <p:nvSpPr>
          <p:cNvPr id="6" name="Rectangle 5"/>
          <p:cNvSpPr/>
          <p:nvPr/>
        </p:nvSpPr>
        <p:spPr>
          <a:xfrm>
            <a:off x="1036320" y="2715426"/>
            <a:ext cx="7968195" cy="3754874"/>
          </a:xfrm>
          <a:prstGeom prst="rect">
            <a:avLst/>
          </a:prstGeom>
        </p:spPr>
        <p:txBody>
          <a:bodyPr wrap="square">
            <a:spAutoFit/>
          </a:bodyPr>
          <a:lstStyle/>
          <a:p>
            <a:r>
              <a:rPr lang="en-US" sz="1400" b="1" dirty="0" err="1">
                <a:solidFill>
                  <a:schemeClr val="accent5"/>
                </a:solidFill>
                <a:latin typeface="Courier"/>
              </a:rPr>
              <a:t>d$job</a:t>
            </a:r>
            <a:r>
              <a:rPr lang="en-US" sz="1400" b="1" dirty="0">
                <a:solidFill>
                  <a:schemeClr val="accent5"/>
                </a:solidFill>
                <a:latin typeface="Courier"/>
              </a:rPr>
              <a:t> &lt;- relevel(</a:t>
            </a:r>
            <a:r>
              <a:rPr lang="en-US" sz="1400" b="1" dirty="0" err="1">
                <a:solidFill>
                  <a:schemeClr val="accent5"/>
                </a:solidFill>
                <a:latin typeface="Courier"/>
              </a:rPr>
              <a:t>d$job</a:t>
            </a:r>
            <a:r>
              <a:rPr lang="en-US" sz="1400" b="1" dirty="0">
                <a:solidFill>
                  <a:schemeClr val="accent5"/>
                </a:solidFill>
                <a:latin typeface="Courier"/>
              </a:rPr>
              <a:t>, ref="sales")</a:t>
            </a:r>
          </a:p>
          <a:p>
            <a:r>
              <a:rPr lang="en-US" sz="1400" b="1" dirty="0">
                <a:solidFill>
                  <a:schemeClr val="accent5"/>
                </a:solidFill>
                <a:latin typeface="Courier"/>
              </a:rPr>
              <a:t>library("</a:t>
            </a:r>
            <a:r>
              <a:rPr lang="en-US" sz="1400" b="1" dirty="0" err="1">
                <a:solidFill>
                  <a:schemeClr val="accent5"/>
                </a:solidFill>
                <a:latin typeface="Courier"/>
              </a:rPr>
              <a:t>nnet</a:t>
            </a:r>
            <a:r>
              <a:rPr lang="en-US" sz="1400" b="1" dirty="0">
                <a:solidFill>
                  <a:schemeClr val="accent5"/>
                </a:solidFill>
                <a:latin typeface="Courier"/>
              </a:rPr>
              <a:t>")</a:t>
            </a:r>
          </a:p>
          <a:p>
            <a:r>
              <a:rPr lang="en-US" sz="1400" b="1" dirty="0">
                <a:solidFill>
                  <a:schemeClr val="accent5"/>
                </a:solidFill>
                <a:latin typeface="Courier"/>
              </a:rPr>
              <a:t>ml1 &lt;- </a:t>
            </a:r>
            <a:r>
              <a:rPr lang="en-US" sz="1400" b="1" dirty="0" err="1">
                <a:solidFill>
                  <a:schemeClr val="accent5"/>
                </a:solidFill>
                <a:latin typeface="Courier"/>
              </a:rPr>
              <a:t>multinom</a:t>
            </a:r>
            <a:r>
              <a:rPr lang="en-US" sz="1400" b="1" dirty="0">
                <a:solidFill>
                  <a:schemeClr val="accent5"/>
                </a:solidFill>
                <a:latin typeface="Courier"/>
              </a:rPr>
              <a:t>(job ~ </a:t>
            </a:r>
            <a:r>
              <a:rPr lang="en-US" sz="1400" b="1" dirty="0" err="1">
                <a:solidFill>
                  <a:schemeClr val="accent5"/>
                </a:solidFill>
                <a:latin typeface="Courier"/>
              </a:rPr>
              <a:t>workexp</a:t>
            </a:r>
            <a:r>
              <a:rPr lang="en-US" sz="1400" b="1" dirty="0">
                <a:solidFill>
                  <a:schemeClr val="accent5"/>
                </a:solidFill>
                <a:latin typeface="Courier"/>
              </a:rPr>
              <a:t> +  gender + minority, data=d, trace=FALSE)</a:t>
            </a:r>
          </a:p>
          <a:p>
            <a:r>
              <a:rPr lang="en-US" sz="1400" b="1" dirty="0">
                <a:solidFill>
                  <a:schemeClr val="accent5"/>
                </a:solidFill>
                <a:latin typeface="Courier"/>
              </a:rPr>
              <a:t>summary(ml1) </a:t>
            </a:r>
          </a:p>
          <a:p>
            <a:endParaRPr lang="en-US" sz="1400" b="1" dirty="0">
              <a:solidFill>
                <a:schemeClr val="accent5"/>
              </a:solidFill>
              <a:latin typeface="Courier"/>
            </a:endParaRPr>
          </a:p>
          <a:p>
            <a:r>
              <a:rPr lang="en-US" sz="1400" dirty="0">
                <a:latin typeface="Courier"/>
              </a:rPr>
              <a:t>Coefficients:</a:t>
            </a:r>
          </a:p>
          <a:p>
            <a:r>
              <a:rPr lang="en-US" sz="1400" dirty="0">
                <a:latin typeface="Courier"/>
              </a:rPr>
              <a:t>           (Intercept)   </a:t>
            </a:r>
            <a:r>
              <a:rPr lang="en-US" sz="1400" dirty="0" err="1">
                <a:latin typeface="Courier"/>
              </a:rPr>
              <a:t>workexp</a:t>
            </a:r>
            <a:r>
              <a:rPr lang="en-US" sz="1400" dirty="0">
                <a:latin typeface="Courier"/>
              </a:rPr>
              <a:t> </a:t>
            </a:r>
            <a:r>
              <a:rPr lang="en-US" sz="1400" dirty="0" err="1">
                <a:latin typeface="Courier"/>
              </a:rPr>
              <a:t>gendermale</a:t>
            </a:r>
            <a:r>
              <a:rPr lang="en-US" sz="1400" dirty="0">
                <a:latin typeface="Courier"/>
              </a:rPr>
              <a:t> </a:t>
            </a:r>
            <a:r>
              <a:rPr lang="en-US" sz="1400" dirty="0" err="1">
                <a:latin typeface="Courier"/>
              </a:rPr>
              <a:t>minorityyes</a:t>
            </a:r>
            <a:endParaRPr lang="en-US" sz="1400" dirty="0">
              <a:latin typeface="Courier"/>
            </a:endParaRPr>
          </a:p>
          <a:p>
            <a:r>
              <a:rPr lang="en-US" sz="1400" dirty="0">
                <a:latin typeface="Courier"/>
              </a:rPr>
              <a:t>management   -2.808724 2.3166250  -11.44170  -2.7445142</a:t>
            </a:r>
          </a:p>
          <a:p>
            <a:r>
              <a:rPr lang="en-US" sz="1400" dirty="0">
                <a:latin typeface="Courier"/>
              </a:rPr>
              <a:t>office       12.024218 0.5537561  -12.35795  -0.4268807</a:t>
            </a:r>
          </a:p>
          <a:p>
            <a:endParaRPr lang="en-US" sz="1400" dirty="0">
              <a:latin typeface="Courier"/>
            </a:endParaRPr>
          </a:p>
          <a:p>
            <a:r>
              <a:rPr lang="en-US" sz="1400" dirty="0">
                <a:latin typeface="Courier"/>
              </a:rPr>
              <a:t>Std. Errors:</a:t>
            </a:r>
          </a:p>
          <a:p>
            <a:r>
              <a:rPr lang="en-US" sz="1400" dirty="0">
                <a:latin typeface="Courier"/>
              </a:rPr>
              <a:t>           (Intercept)    </a:t>
            </a:r>
            <a:r>
              <a:rPr lang="en-US" sz="1400" dirty="0" err="1">
                <a:latin typeface="Courier"/>
              </a:rPr>
              <a:t>workexp</a:t>
            </a:r>
            <a:r>
              <a:rPr lang="en-US" sz="1400" dirty="0">
                <a:latin typeface="Courier"/>
              </a:rPr>
              <a:t> </a:t>
            </a:r>
            <a:r>
              <a:rPr lang="en-US" sz="1400" dirty="0" err="1">
                <a:latin typeface="Courier"/>
              </a:rPr>
              <a:t>gendermale</a:t>
            </a:r>
            <a:r>
              <a:rPr lang="en-US" sz="1400" dirty="0">
                <a:latin typeface="Courier"/>
              </a:rPr>
              <a:t> </a:t>
            </a:r>
            <a:r>
              <a:rPr lang="en-US" sz="1400" dirty="0" err="1">
                <a:latin typeface="Courier"/>
              </a:rPr>
              <a:t>minorityyes</a:t>
            </a:r>
            <a:endParaRPr lang="en-US" sz="1400" dirty="0">
              <a:latin typeface="Courier"/>
            </a:endParaRPr>
          </a:p>
          <a:p>
            <a:r>
              <a:rPr lang="en-US" sz="1400" dirty="0">
                <a:latin typeface="Courier"/>
              </a:rPr>
              <a:t>management    58.93184 0.29269993   58.89475   0.9350228</a:t>
            </a:r>
          </a:p>
          <a:p>
            <a:r>
              <a:rPr lang="en-US" sz="1400" dirty="0">
                <a:latin typeface="Courier"/>
              </a:rPr>
              <a:t>office        58.89240 0.09905142   58.89307   0.5026513</a:t>
            </a:r>
          </a:p>
          <a:p>
            <a:endParaRPr lang="en-US" sz="1400" dirty="0">
              <a:latin typeface="Courier"/>
            </a:endParaRPr>
          </a:p>
          <a:p>
            <a:r>
              <a:rPr lang="en-US" sz="1400" dirty="0">
                <a:latin typeface="Courier"/>
              </a:rPr>
              <a:t>Residual Deviance: 276.6487 </a:t>
            </a:r>
          </a:p>
          <a:p>
            <a:r>
              <a:rPr lang="en-US" sz="1400" dirty="0">
                <a:latin typeface="Courier"/>
              </a:rPr>
              <a:t>AIC: 292.6487 </a:t>
            </a:r>
          </a:p>
        </p:txBody>
      </p:sp>
      <p:sp>
        <p:nvSpPr>
          <p:cNvPr id="7" name="TextBox 6"/>
          <p:cNvSpPr txBox="1"/>
          <p:nvPr/>
        </p:nvSpPr>
        <p:spPr>
          <a:xfrm>
            <a:off x="6701219" y="2684430"/>
            <a:ext cx="4940840" cy="369332"/>
          </a:xfrm>
          <a:prstGeom prst="rect">
            <a:avLst/>
          </a:prstGeom>
          <a:noFill/>
        </p:spPr>
        <p:txBody>
          <a:bodyPr wrap="none" rtlCol="0">
            <a:spAutoFit/>
          </a:bodyPr>
          <a:lstStyle/>
          <a:p>
            <a:r>
              <a:rPr lang="en-US" dirty="0">
                <a:solidFill>
                  <a:schemeClr val="accent6"/>
                </a:solidFill>
                <a:latin typeface="Arial Narrow" panose="020B0606020202030204" pitchFamily="34" charset="0"/>
              </a:rPr>
              <a:t>Reference level is sales; other jobs evaluated w.r.t. sales</a:t>
            </a:r>
          </a:p>
        </p:txBody>
      </p:sp>
      <p:cxnSp>
        <p:nvCxnSpPr>
          <p:cNvPr id="9" name="Straight Arrow Connector 8"/>
          <p:cNvCxnSpPr/>
          <p:nvPr/>
        </p:nvCxnSpPr>
        <p:spPr>
          <a:xfrm flipH="1">
            <a:off x="5206396" y="2867185"/>
            <a:ext cx="1525819"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 name="TextBox 11"/>
          <p:cNvSpPr txBox="1"/>
          <p:nvPr/>
        </p:nvSpPr>
        <p:spPr>
          <a:xfrm>
            <a:off x="7438964" y="3506463"/>
            <a:ext cx="2706190" cy="369332"/>
          </a:xfrm>
          <a:prstGeom prst="rect">
            <a:avLst/>
          </a:prstGeom>
          <a:noFill/>
        </p:spPr>
        <p:txBody>
          <a:bodyPr wrap="none" rtlCol="0">
            <a:spAutoFit/>
          </a:bodyPr>
          <a:lstStyle/>
          <a:p>
            <a:r>
              <a:rPr lang="en-US" dirty="0">
                <a:solidFill>
                  <a:schemeClr val="accent6"/>
                </a:solidFill>
                <a:latin typeface="Arial Narrow" panose="020B0606020202030204" pitchFamily="34" charset="0"/>
              </a:rPr>
              <a:t>Logit of management vs sales</a:t>
            </a:r>
          </a:p>
        </p:txBody>
      </p:sp>
      <p:cxnSp>
        <p:nvCxnSpPr>
          <p:cNvPr id="13" name="Straight Arrow Connector 12"/>
          <p:cNvCxnSpPr/>
          <p:nvPr/>
        </p:nvCxnSpPr>
        <p:spPr>
          <a:xfrm flipH="1">
            <a:off x="7136362" y="3814451"/>
            <a:ext cx="302602" cy="39564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5" name="TextBox 14"/>
          <p:cNvSpPr txBox="1"/>
          <p:nvPr/>
        </p:nvSpPr>
        <p:spPr>
          <a:xfrm>
            <a:off x="7443706" y="3840768"/>
            <a:ext cx="2048894" cy="369332"/>
          </a:xfrm>
          <a:prstGeom prst="rect">
            <a:avLst/>
          </a:prstGeom>
          <a:noFill/>
        </p:spPr>
        <p:txBody>
          <a:bodyPr wrap="none" rtlCol="0">
            <a:spAutoFit/>
          </a:bodyPr>
          <a:lstStyle/>
          <a:p>
            <a:r>
              <a:rPr lang="en-US" dirty="0">
                <a:solidFill>
                  <a:schemeClr val="accent6"/>
                </a:solidFill>
                <a:latin typeface="Arial Narrow" panose="020B0606020202030204" pitchFamily="34" charset="0"/>
              </a:rPr>
              <a:t>Logit of office vs sales</a:t>
            </a:r>
          </a:p>
        </p:txBody>
      </p:sp>
      <p:cxnSp>
        <p:nvCxnSpPr>
          <p:cNvPr id="16" name="Straight Arrow Connector 15"/>
          <p:cNvCxnSpPr>
            <a:stCxn id="15" idx="1"/>
          </p:cNvCxnSpPr>
          <p:nvPr/>
        </p:nvCxnSpPr>
        <p:spPr>
          <a:xfrm flipH="1">
            <a:off x="7048116" y="4025434"/>
            <a:ext cx="395590" cy="50007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1" name="TextBox 20"/>
          <p:cNvSpPr txBox="1"/>
          <p:nvPr/>
        </p:nvSpPr>
        <p:spPr>
          <a:xfrm>
            <a:off x="7443706" y="4437118"/>
            <a:ext cx="4585783" cy="2400657"/>
          </a:xfrm>
          <a:prstGeom prst="rect">
            <a:avLst/>
          </a:prstGeom>
          <a:noFill/>
        </p:spPr>
        <p:txBody>
          <a:bodyPr wrap="square" rtlCol="0">
            <a:spAutoFit/>
          </a:bodyPr>
          <a:lstStyle/>
          <a:p>
            <a:r>
              <a:rPr lang="en-US" b="1" dirty="0">
                <a:solidFill>
                  <a:schemeClr val="accent6"/>
                </a:solidFill>
                <a:latin typeface="Arial Narrow" panose="020B0606020202030204" pitchFamily="34" charset="0"/>
              </a:rPr>
              <a:t>Interpretation:</a:t>
            </a:r>
          </a:p>
          <a:p>
            <a:endParaRPr lang="en-US" sz="800" b="1" dirty="0">
              <a:solidFill>
                <a:schemeClr val="accent6"/>
              </a:solidFill>
              <a:latin typeface="Arial Narrow" panose="020B0606020202030204" pitchFamily="34" charset="0"/>
            </a:endParaRPr>
          </a:p>
          <a:p>
            <a:r>
              <a:rPr lang="en-US" dirty="0">
                <a:solidFill>
                  <a:schemeClr val="accent6"/>
                </a:solidFill>
                <a:latin typeface="Arial Narrow" panose="020B0606020202030204" pitchFamily="34" charset="0"/>
              </a:rPr>
              <a:t>The odds of a minority applicant being hired in</a:t>
            </a:r>
          </a:p>
          <a:p>
            <a:r>
              <a:rPr lang="en-US" dirty="0">
                <a:solidFill>
                  <a:schemeClr val="accent6"/>
                </a:solidFill>
                <a:latin typeface="Arial Narrow" panose="020B0606020202030204" pitchFamily="34" charset="0"/>
              </a:rPr>
              <a:t>management rank is e</a:t>
            </a:r>
            <a:r>
              <a:rPr lang="en-US" baseline="30000" dirty="0">
                <a:solidFill>
                  <a:schemeClr val="accent6"/>
                </a:solidFill>
                <a:latin typeface="Arial Narrow" panose="020B0606020202030204" pitchFamily="34" charset="0"/>
              </a:rPr>
              <a:t>-2.74</a:t>
            </a:r>
            <a:r>
              <a:rPr lang="en-US" dirty="0">
                <a:solidFill>
                  <a:schemeClr val="accent6"/>
                </a:solidFill>
                <a:latin typeface="Arial Narrow" panose="020B0606020202030204" pitchFamily="34" charset="0"/>
              </a:rPr>
              <a:t> = 0.06 relative to sales and in office rank is e</a:t>
            </a:r>
            <a:r>
              <a:rPr lang="en-US" baseline="30000" dirty="0">
                <a:solidFill>
                  <a:schemeClr val="accent6"/>
                </a:solidFill>
                <a:latin typeface="Arial Narrow" panose="020B0606020202030204" pitchFamily="34" charset="0"/>
              </a:rPr>
              <a:t>-0.43</a:t>
            </a:r>
            <a:r>
              <a:rPr lang="en-US" dirty="0">
                <a:solidFill>
                  <a:schemeClr val="accent6"/>
                </a:solidFill>
                <a:latin typeface="Arial Narrow" panose="020B0606020202030204" pitchFamily="34" charset="0"/>
              </a:rPr>
              <a:t> = 0.65 relative to sales.</a:t>
            </a:r>
          </a:p>
          <a:p>
            <a:endParaRPr lang="en-US" sz="800" dirty="0">
              <a:solidFill>
                <a:schemeClr val="accent6"/>
              </a:solidFill>
              <a:latin typeface="Arial Narrow" panose="020B0606020202030204" pitchFamily="34" charset="0"/>
            </a:endParaRPr>
          </a:p>
          <a:p>
            <a:r>
              <a:rPr lang="en-US" dirty="0">
                <a:solidFill>
                  <a:schemeClr val="accent6"/>
                </a:solidFill>
                <a:latin typeface="Arial Narrow" panose="020B0606020202030204" pitchFamily="34" charset="0"/>
              </a:rPr>
              <a:t>For each year of work experience, the odds of an applicant being hired in management rank (relative to sales) is e</a:t>
            </a:r>
            <a:r>
              <a:rPr lang="en-US" baseline="30000" dirty="0">
                <a:solidFill>
                  <a:schemeClr val="accent6"/>
                </a:solidFill>
                <a:latin typeface="Arial Narrow" panose="020B0606020202030204" pitchFamily="34" charset="0"/>
              </a:rPr>
              <a:t>2.31</a:t>
            </a:r>
            <a:r>
              <a:rPr lang="en-US" dirty="0">
                <a:solidFill>
                  <a:schemeClr val="accent6"/>
                </a:solidFill>
                <a:latin typeface="Arial Narrow" panose="020B0606020202030204" pitchFamily="34" charset="0"/>
              </a:rPr>
              <a:t> = 10.07 in office rank is e</a:t>
            </a:r>
            <a:r>
              <a:rPr lang="en-US" baseline="30000" dirty="0">
                <a:solidFill>
                  <a:schemeClr val="accent6"/>
                </a:solidFill>
                <a:latin typeface="Arial Narrow" panose="020B0606020202030204" pitchFamily="34" charset="0"/>
              </a:rPr>
              <a:t>0.55</a:t>
            </a:r>
            <a:r>
              <a:rPr lang="en-US" dirty="0">
                <a:solidFill>
                  <a:schemeClr val="accent6"/>
                </a:solidFill>
                <a:latin typeface="Arial Narrow" panose="020B0606020202030204" pitchFamily="34" charset="0"/>
              </a:rPr>
              <a:t> = 1.73.</a:t>
            </a:r>
          </a:p>
          <a:p>
            <a:endParaRPr lang="en-US" sz="800" dirty="0">
              <a:solidFill>
                <a:schemeClr val="accent6"/>
              </a:solidFill>
              <a:latin typeface="Arial Narrow" panose="020B0606020202030204" pitchFamily="34" charset="0"/>
            </a:endParaRPr>
          </a:p>
        </p:txBody>
      </p:sp>
      <p:sp>
        <p:nvSpPr>
          <p:cNvPr id="22" name="Oval 21"/>
          <p:cNvSpPr/>
          <p:nvPr/>
        </p:nvSpPr>
        <p:spPr>
          <a:xfrm>
            <a:off x="5726017" y="3890076"/>
            <a:ext cx="1322098" cy="87195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Oval 31"/>
          <p:cNvSpPr/>
          <p:nvPr/>
        </p:nvSpPr>
        <p:spPr>
          <a:xfrm>
            <a:off x="3533613" y="3969752"/>
            <a:ext cx="1165217" cy="87195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60587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Multinomial Logit in R: Subset Analysis</a:t>
            </a:r>
          </a:p>
        </p:txBody>
      </p:sp>
      <p:sp>
        <p:nvSpPr>
          <p:cNvPr id="5" name="Content Placeholder 2"/>
          <p:cNvSpPr>
            <a:spLocks noGrp="1"/>
          </p:cNvSpPr>
          <p:nvPr>
            <p:ph idx="1"/>
          </p:nvPr>
        </p:nvSpPr>
        <p:spPr>
          <a:xfrm>
            <a:off x="838200" y="1379621"/>
            <a:ext cx="10515600" cy="674221"/>
          </a:xfrm>
        </p:spPr>
        <p:txBody>
          <a:bodyPr>
            <a:normAutofit/>
          </a:bodyPr>
          <a:lstStyle/>
          <a:p>
            <a:r>
              <a:rPr lang="en-US" dirty="0"/>
              <a:t>Are the marginal effects different for male vs female applicants?</a:t>
            </a:r>
          </a:p>
        </p:txBody>
      </p:sp>
      <p:sp>
        <p:nvSpPr>
          <p:cNvPr id="6" name="Rectangle 5"/>
          <p:cNvSpPr/>
          <p:nvPr/>
        </p:nvSpPr>
        <p:spPr>
          <a:xfrm>
            <a:off x="1020821" y="1986687"/>
            <a:ext cx="9812494" cy="4185761"/>
          </a:xfrm>
          <a:prstGeom prst="rect">
            <a:avLst/>
          </a:prstGeom>
        </p:spPr>
        <p:txBody>
          <a:bodyPr wrap="square">
            <a:spAutoFit/>
          </a:bodyPr>
          <a:lstStyle/>
          <a:p>
            <a:r>
              <a:rPr lang="en-US" sz="1400" b="1" dirty="0">
                <a:solidFill>
                  <a:schemeClr val="accent5"/>
                </a:solidFill>
                <a:latin typeface="Courier"/>
              </a:rPr>
              <a:t>ml2 &lt;- </a:t>
            </a:r>
            <a:r>
              <a:rPr lang="en-US" sz="1400" b="1" dirty="0" err="1">
                <a:solidFill>
                  <a:schemeClr val="accent5"/>
                </a:solidFill>
                <a:latin typeface="Courier"/>
              </a:rPr>
              <a:t>multinom</a:t>
            </a:r>
            <a:r>
              <a:rPr lang="en-US" sz="1400" b="1" dirty="0">
                <a:solidFill>
                  <a:schemeClr val="accent5"/>
                </a:solidFill>
                <a:latin typeface="Courier"/>
              </a:rPr>
              <a:t>(job ~ </a:t>
            </a:r>
            <a:r>
              <a:rPr lang="en-US" sz="1400" b="1" dirty="0" err="1">
                <a:solidFill>
                  <a:schemeClr val="accent5"/>
                </a:solidFill>
                <a:latin typeface="Courier"/>
              </a:rPr>
              <a:t>workexp</a:t>
            </a:r>
            <a:r>
              <a:rPr lang="en-US" sz="1400" b="1" dirty="0">
                <a:solidFill>
                  <a:schemeClr val="accent5"/>
                </a:solidFill>
                <a:latin typeface="Courier"/>
              </a:rPr>
              <a:t> +  minority, data=d, </a:t>
            </a:r>
            <a:r>
              <a:rPr lang="en-US" sz="1400" b="1" dirty="0">
                <a:solidFill>
                  <a:srgbClr val="FF0000"/>
                </a:solidFill>
                <a:latin typeface="Courier"/>
              </a:rPr>
              <a:t>subset = gender=="male", </a:t>
            </a:r>
            <a:r>
              <a:rPr lang="en-US" sz="1400" b="1" dirty="0">
                <a:solidFill>
                  <a:schemeClr val="accent5"/>
                </a:solidFill>
                <a:latin typeface="Courier"/>
              </a:rPr>
              <a:t>trace=FALSE)</a:t>
            </a:r>
          </a:p>
          <a:p>
            <a:r>
              <a:rPr lang="en-US" sz="1400" dirty="0">
                <a:latin typeface="Courier"/>
              </a:rPr>
              <a:t>Coefficients:</a:t>
            </a:r>
          </a:p>
          <a:p>
            <a:r>
              <a:rPr lang="en-US" sz="1400" dirty="0">
                <a:latin typeface="Courier"/>
              </a:rPr>
              <a:t>           (Intercept)   </a:t>
            </a:r>
            <a:r>
              <a:rPr lang="en-US" sz="1400" dirty="0" err="1">
                <a:latin typeface="Courier"/>
              </a:rPr>
              <a:t>workexp</a:t>
            </a:r>
            <a:r>
              <a:rPr lang="en-US" sz="1400" dirty="0">
                <a:latin typeface="Courier"/>
              </a:rPr>
              <a:t> </a:t>
            </a:r>
            <a:r>
              <a:rPr lang="en-US" sz="1400" dirty="0" err="1">
                <a:latin typeface="Courier"/>
              </a:rPr>
              <a:t>minorityyes</a:t>
            </a:r>
            <a:endParaRPr lang="en-US" sz="1400" dirty="0">
              <a:latin typeface="Courier"/>
            </a:endParaRPr>
          </a:p>
          <a:p>
            <a:r>
              <a:rPr lang="en-US" sz="1400" dirty="0">
                <a:latin typeface="Courier"/>
              </a:rPr>
              <a:t>management -13.2806885 2.1867725  -2.5360490</a:t>
            </a:r>
          </a:p>
          <a:p>
            <a:r>
              <a:rPr lang="en-US" sz="1400" dirty="0">
                <a:latin typeface="Courier"/>
              </a:rPr>
              <a:t>office      -0.3335334 0.5533999  -0.4269463</a:t>
            </a:r>
          </a:p>
          <a:p>
            <a:endParaRPr lang="en-US" sz="1400" dirty="0">
              <a:latin typeface="Courier"/>
            </a:endParaRPr>
          </a:p>
          <a:p>
            <a:r>
              <a:rPr lang="en-US" sz="1400" dirty="0">
                <a:latin typeface="Courier"/>
              </a:rPr>
              <a:t>Residual Deviance: 237.472 </a:t>
            </a:r>
          </a:p>
          <a:p>
            <a:r>
              <a:rPr lang="en-US" sz="1400" dirty="0">
                <a:latin typeface="Courier"/>
              </a:rPr>
              <a:t>AIC: 249.472 </a:t>
            </a:r>
          </a:p>
          <a:p>
            <a:endParaRPr lang="en-US" sz="1400" dirty="0">
              <a:latin typeface="Courier"/>
            </a:endParaRPr>
          </a:p>
          <a:p>
            <a:r>
              <a:rPr lang="en-US" sz="1400" b="1" dirty="0">
                <a:solidFill>
                  <a:schemeClr val="accent5"/>
                </a:solidFill>
                <a:latin typeface="Courier"/>
              </a:rPr>
              <a:t>ml3 &lt;- </a:t>
            </a:r>
            <a:r>
              <a:rPr lang="en-US" sz="1400" b="1" dirty="0" err="1">
                <a:solidFill>
                  <a:schemeClr val="accent5"/>
                </a:solidFill>
                <a:latin typeface="Courier"/>
              </a:rPr>
              <a:t>multinom</a:t>
            </a:r>
            <a:r>
              <a:rPr lang="en-US" sz="1400" b="1" dirty="0">
                <a:solidFill>
                  <a:schemeClr val="accent5"/>
                </a:solidFill>
                <a:latin typeface="Courier"/>
              </a:rPr>
              <a:t>(job ~ </a:t>
            </a:r>
            <a:r>
              <a:rPr lang="en-US" sz="1400" b="1" dirty="0" err="1">
                <a:solidFill>
                  <a:schemeClr val="accent5"/>
                </a:solidFill>
                <a:latin typeface="Courier"/>
              </a:rPr>
              <a:t>workexp</a:t>
            </a:r>
            <a:r>
              <a:rPr lang="en-US" sz="1400" b="1" dirty="0">
                <a:solidFill>
                  <a:schemeClr val="accent5"/>
                </a:solidFill>
                <a:latin typeface="Courier"/>
              </a:rPr>
              <a:t> +  minority, data=d, </a:t>
            </a:r>
            <a:r>
              <a:rPr lang="en-US" sz="1400" b="1" dirty="0">
                <a:solidFill>
                  <a:srgbClr val="FF0000"/>
                </a:solidFill>
                <a:latin typeface="Courier"/>
              </a:rPr>
              <a:t>subset = gender=="female", </a:t>
            </a:r>
            <a:r>
              <a:rPr lang="en-US" sz="1400" b="1" dirty="0">
                <a:solidFill>
                  <a:schemeClr val="accent5"/>
                </a:solidFill>
                <a:latin typeface="Courier"/>
              </a:rPr>
              <a:t>trace=FALSE)</a:t>
            </a:r>
          </a:p>
          <a:p>
            <a:endParaRPr lang="en-US" sz="1400" dirty="0">
              <a:latin typeface="Courier"/>
            </a:endParaRPr>
          </a:p>
          <a:p>
            <a:r>
              <a:rPr lang="en-US" sz="1400" dirty="0">
                <a:latin typeface="Courier"/>
              </a:rPr>
              <a:t>Coefficients:</a:t>
            </a:r>
          </a:p>
          <a:p>
            <a:r>
              <a:rPr lang="en-US" sz="1400" dirty="0">
                <a:latin typeface="Courier"/>
              </a:rPr>
              <a:t>               Values Std. Err.</a:t>
            </a:r>
          </a:p>
          <a:p>
            <a:r>
              <a:rPr lang="en-US" sz="1400" dirty="0">
                <a:latin typeface="Courier"/>
              </a:rPr>
              <a:t>(Intercept) 22.666216  8.464314</a:t>
            </a:r>
          </a:p>
          <a:p>
            <a:r>
              <a:rPr lang="en-US" sz="1400" dirty="0" err="1">
                <a:latin typeface="Courier"/>
              </a:rPr>
              <a:t>workexp</a:t>
            </a:r>
            <a:r>
              <a:rPr lang="en-US" sz="1400" dirty="0">
                <a:latin typeface="Courier"/>
              </a:rPr>
              <a:t>     -2.768101  1.074079</a:t>
            </a:r>
          </a:p>
          <a:p>
            <a:r>
              <a:rPr lang="en-US" sz="1400" dirty="0" err="1">
                <a:latin typeface="Courier"/>
              </a:rPr>
              <a:t>minorityyes</a:t>
            </a:r>
            <a:r>
              <a:rPr lang="en-US" sz="1400" dirty="0">
                <a:latin typeface="Courier"/>
              </a:rPr>
              <a:t>  9.111152 78.081307</a:t>
            </a:r>
          </a:p>
          <a:p>
            <a:endParaRPr lang="en-US" sz="1400" dirty="0">
              <a:latin typeface="Courier"/>
            </a:endParaRPr>
          </a:p>
          <a:p>
            <a:r>
              <a:rPr lang="en-US" sz="1400" dirty="0">
                <a:latin typeface="Courier"/>
              </a:rPr>
              <a:t>Residual Deviance: 37.46063 </a:t>
            </a:r>
          </a:p>
          <a:p>
            <a:r>
              <a:rPr lang="en-US" sz="1400" dirty="0">
                <a:latin typeface="Courier"/>
              </a:rPr>
              <a:t>AIC: 43.46063</a:t>
            </a:r>
          </a:p>
        </p:txBody>
      </p:sp>
      <p:sp>
        <p:nvSpPr>
          <p:cNvPr id="7" name="TextBox 6"/>
          <p:cNvSpPr txBox="1"/>
          <p:nvPr/>
        </p:nvSpPr>
        <p:spPr>
          <a:xfrm>
            <a:off x="6096000" y="4816982"/>
            <a:ext cx="5203604" cy="646331"/>
          </a:xfrm>
          <a:prstGeom prst="rect">
            <a:avLst/>
          </a:prstGeom>
          <a:noFill/>
        </p:spPr>
        <p:txBody>
          <a:bodyPr wrap="none" rtlCol="0">
            <a:spAutoFit/>
          </a:bodyPr>
          <a:lstStyle/>
          <a:p>
            <a:r>
              <a:rPr lang="en-US" dirty="0">
                <a:solidFill>
                  <a:schemeClr val="accent6"/>
                </a:solidFill>
                <a:latin typeface="Arial Narrow" panose="020B0606020202030204" pitchFamily="34" charset="0"/>
              </a:rPr>
              <a:t>Female applicants are not hired for sales positions;</a:t>
            </a:r>
          </a:p>
          <a:p>
            <a:r>
              <a:rPr lang="en-US" dirty="0">
                <a:solidFill>
                  <a:schemeClr val="accent6"/>
                </a:solidFill>
                <a:latin typeface="Arial Narrow" panose="020B0606020202030204" pitchFamily="34" charset="0"/>
              </a:rPr>
              <a:t>Hence the DV defaulted to management vs office (baseline)</a:t>
            </a:r>
          </a:p>
        </p:txBody>
      </p:sp>
      <p:sp>
        <p:nvSpPr>
          <p:cNvPr id="17" name="TextBox 16"/>
          <p:cNvSpPr txBox="1"/>
          <p:nvPr/>
        </p:nvSpPr>
        <p:spPr>
          <a:xfrm>
            <a:off x="6096001" y="2524288"/>
            <a:ext cx="5257800" cy="923330"/>
          </a:xfrm>
          <a:prstGeom prst="rect">
            <a:avLst/>
          </a:prstGeom>
          <a:noFill/>
        </p:spPr>
        <p:txBody>
          <a:bodyPr wrap="square" rtlCol="0">
            <a:spAutoFit/>
          </a:bodyPr>
          <a:lstStyle/>
          <a:p>
            <a:r>
              <a:rPr lang="en-US" dirty="0">
                <a:solidFill>
                  <a:schemeClr val="accent6"/>
                </a:solidFill>
                <a:latin typeface="Arial Narrow" panose="020B0606020202030204" pitchFamily="34" charset="0"/>
              </a:rPr>
              <a:t>Male applicants are more likely to be hired for administrative and office positions (relative to sales positions) if they have more work experience, but less likely if they are minorities.</a:t>
            </a:r>
          </a:p>
        </p:txBody>
      </p:sp>
    </p:spTree>
    <p:extLst>
      <p:ext uri="{BB962C8B-B14F-4D97-AF65-F5344CB8AC3E}">
        <p14:creationId xmlns:p14="http://schemas.microsoft.com/office/powerpoint/2010/main" val="3927416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Logit</a:t>
            </a:r>
          </a:p>
        </p:txBody>
      </p:sp>
      <p:sp>
        <p:nvSpPr>
          <p:cNvPr id="3" name="Content Placeholder 2"/>
          <p:cNvSpPr>
            <a:spLocks noGrp="1"/>
          </p:cNvSpPr>
          <p:nvPr>
            <p:ph idx="1"/>
          </p:nvPr>
        </p:nvSpPr>
        <p:spPr>
          <a:xfrm>
            <a:off x="838199" y="1379620"/>
            <a:ext cx="10770031" cy="5222657"/>
          </a:xfrm>
        </p:spPr>
        <p:txBody>
          <a:bodyPr>
            <a:normAutofit/>
          </a:bodyPr>
          <a:lstStyle/>
          <a:p>
            <a:r>
              <a:rPr lang="en-US" dirty="0"/>
              <a:t>Consider that we want to assess the probability a mobile app rating on a 1-5 scale.</a:t>
            </a:r>
          </a:p>
          <a:p>
            <a:pPr lvl="1"/>
            <a:r>
              <a:rPr lang="en-US" dirty="0"/>
              <a:t>This is an </a:t>
            </a:r>
            <a:r>
              <a:rPr lang="en-US" u="sng" dirty="0">
                <a:solidFill>
                  <a:srgbClr val="C00000"/>
                </a:solidFill>
              </a:rPr>
              <a:t>ordered scale</a:t>
            </a:r>
            <a:r>
              <a:rPr lang="en-US" dirty="0">
                <a:solidFill>
                  <a:srgbClr val="C00000"/>
                </a:solidFill>
              </a:rPr>
              <a:t> </a:t>
            </a:r>
            <a:r>
              <a:rPr lang="en-US" dirty="0"/>
              <a:t>1-5; not a numeric scale since difference between 2 and 3 may not be equivalent to difference between 3 and 4, or 4 and 5; but we know that 5 &gt; 4 &gt; 3 &gt; 2 &gt; 1 (ranking).</a:t>
            </a:r>
          </a:p>
          <a:p>
            <a:pPr lvl="1"/>
            <a:r>
              <a:rPr lang="en-US" dirty="0"/>
              <a:t>Log of odds ratios for each rating can be computed as:</a:t>
            </a:r>
          </a:p>
          <a:p>
            <a:pPr marL="914400" lvl="2" indent="0">
              <a:buNone/>
            </a:pPr>
            <a:r>
              <a:rPr lang="en-US" i="1" dirty="0" err="1">
                <a:latin typeface="Times New Roman" panose="02020603050405020304" pitchFamily="18" charset="0"/>
                <a:cs typeface="Times New Roman" panose="02020603050405020304" pitchFamily="18" charset="0"/>
              </a:rPr>
              <a:t>LogOdds</a:t>
            </a:r>
            <a:r>
              <a:rPr lang="en-US" i="1" dirty="0">
                <a:latin typeface="Times New Roman" panose="02020603050405020304" pitchFamily="18" charset="0"/>
                <a:cs typeface="Times New Roman" panose="02020603050405020304" pitchFamily="18" charset="0"/>
              </a:rPr>
              <a:t> </a:t>
            </a:r>
            <a:r>
              <a:rPr lang="en-US" i="1" baseline="-25000" dirty="0">
                <a:latin typeface="Times New Roman" panose="02020603050405020304" pitchFamily="18" charset="0"/>
                <a:cs typeface="Times New Roman" panose="02020603050405020304" pitchFamily="18" charset="0"/>
              </a:rPr>
              <a:t>rating&lt;1</a:t>
            </a:r>
            <a:r>
              <a:rPr lang="en-US" i="1" dirty="0">
                <a:latin typeface="Times New Roman" panose="02020603050405020304" pitchFamily="18" charset="0"/>
                <a:cs typeface="Times New Roman" panose="02020603050405020304" pitchFamily="18" charset="0"/>
              </a:rPr>
              <a:t> = Log (P(rating=1) / P(rating&gt;1)  		[Equation 1]</a:t>
            </a:r>
          </a:p>
          <a:p>
            <a:pPr marL="914400" lvl="2" indent="0">
              <a:buNone/>
            </a:pPr>
            <a:r>
              <a:rPr lang="en-US" i="1" dirty="0" err="1">
                <a:latin typeface="Times New Roman" panose="02020603050405020304" pitchFamily="18" charset="0"/>
                <a:cs typeface="Times New Roman" panose="02020603050405020304" pitchFamily="18" charset="0"/>
              </a:rPr>
              <a:t>LogOdds</a:t>
            </a:r>
            <a:r>
              <a:rPr lang="en-US" i="1" dirty="0">
                <a:latin typeface="Times New Roman" panose="02020603050405020304" pitchFamily="18" charset="0"/>
                <a:cs typeface="Times New Roman" panose="02020603050405020304" pitchFamily="18" charset="0"/>
              </a:rPr>
              <a:t> </a:t>
            </a:r>
            <a:r>
              <a:rPr lang="en-US" i="1" baseline="-25000" dirty="0">
                <a:latin typeface="Times New Roman" panose="02020603050405020304" pitchFamily="18" charset="0"/>
                <a:cs typeface="Times New Roman" panose="02020603050405020304" pitchFamily="18" charset="0"/>
              </a:rPr>
              <a:t>rating&lt;2</a:t>
            </a:r>
            <a:r>
              <a:rPr lang="en-US" i="1" dirty="0">
                <a:latin typeface="Times New Roman" panose="02020603050405020304" pitchFamily="18" charset="0"/>
                <a:cs typeface="Times New Roman" panose="02020603050405020304" pitchFamily="18" charset="0"/>
              </a:rPr>
              <a:t> = Log (P(rating&lt;=2) / P(rating&gt;2)  		[Equation 2]</a:t>
            </a:r>
          </a:p>
          <a:p>
            <a:pPr marL="914400" lvl="2" indent="0">
              <a:buNone/>
            </a:pPr>
            <a:r>
              <a:rPr lang="en-US" i="1" dirty="0" err="1">
                <a:latin typeface="Times New Roman" panose="02020603050405020304" pitchFamily="18" charset="0"/>
                <a:cs typeface="Times New Roman" panose="02020603050405020304" pitchFamily="18" charset="0"/>
              </a:rPr>
              <a:t>LogOdds</a:t>
            </a:r>
            <a:r>
              <a:rPr lang="en-US" i="1" dirty="0">
                <a:latin typeface="Times New Roman" panose="02020603050405020304" pitchFamily="18" charset="0"/>
                <a:cs typeface="Times New Roman" panose="02020603050405020304" pitchFamily="18" charset="0"/>
              </a:rPr>
              <a:t> </a:t>
            </a:r>
            <a:r>
              <a:rPr lang="en-US" i="1" baseline="-25000" dirty="0">
                <a:latin typeface="Times New Roman" panose="02020603050405020304" pitchFamily="18" charset="0"/>
                <a:cs typeface="Times New Roman" panose="02020603050405020304" pitchFamily="18" charset="0"/>
              </a:rPr>
              <a:t>rating&lt;3</a:t>
            </a:r>
            <a:r>
              <a:rPr lang="en-US" i="1" dirty="0">
                <a:latin typeface="Times New Roman" panose="02020603050405020304" pitchFamily="18" charset="0"/>
                <a:cs typeface="Times New Roman" panose="02020603050405020304" pitchFamily="18" charset="0"/>
              </a:rPr>
              <a:t> = Log (P(rating&lt;=3) / P(rating&gt;3)  		[Equation 3]</a:t>
            </a:r>
          </a:p>
          <a:p>
            <a:pPr marL="914400" lvl="2" indent="0">
              <a:buNone/>
            </a:pPr>
            <a:r>
              <a:rPr lang="en-US" i="1" dirty="0" err="1">
                <a:latin typeface="Times New Roman" panose="02020603050405020304" pitchFamily="18" charset="0"/>
                <a:cs typeface="Times New Roman" panose="02020603050405020304" pitchFamily="18" charset="0"/>
              </a:rPr>
              <a:t>LogOdds</a:t>
            </a:r>
            <a:r>
              <a:rPr lang="en-US" i="1" dirty="0">
                <a:latin typeface="Times New Roman" panose="02020603050405020304" pitchFamily="18" charset="0"/>
                <a:cs typeface="Times New Roman" panose="02020603050405020304" pitchFamily="18" charset="0"/>
              </a:rPr>
              <a:t> </a:t>
            </a:r>
            <a:r>
              <a:rPr lang="en-US" i="1" baseline="-25000" dirty="0">
                <a:latin typeface="Times New Roman" panose="02020603050405020304" pitchFamily="18" charset="0"/>
                <a:cs typeface="Times New Roman" panose="02020603050405020304" pitchFamily="18" charset="0"/>
              </a:rPr>
              <a:t>rating&lt;4</a:t>
            </a:r>
            <a:r>
              <a:rPr lang="en-US" i="1" dirty="0">
                <a:latin typeface="Times New Roman" panose="02020603050405020304" pitchFamily="18" charset="0"/>
                <a:cs typeface="Times New Roman" panose="02020603050405020304" pitchFamily="18" charset="0"/>
              </a:rPr>
              <a:t> = Log (P(rating=4) / P(rating&gt;4)  		[Equation 4]</a:t>
            </a:r>
          </a:p>
          <a:p>
            <a:pPr lvl="1"/>
            <a:r>
              <a:rPr lang="en-US" dirty="0"/>
              <a:t>There is no Equation 5 because the highest rating of 5 will include all the ratings below it and does not have a log of odds associated with it.</a:t>
            </a:r>
          </a:p>
          <a:p>
            <a:pPr lvl="1"/>
            <a:r>
              <a:rPr lang="en-US" dirty="0"/>
              <a:t>The logit equation can be represented as:</a:t>
            </a:r>
          </a:p>
          <a:p>
            <a:pPr marL="914400" lvl="2" indent="0">
              <a:buNone/>
            </a:pPr>
            <a:r>
              <a:rPr lang="en-US" i="1" dirty="0" err="1">
                <a:latin typeface="Times New Roman" panose="02020603050405020304" pitchFamily="18" charset="0"/>
                <a:cs typeface="Times New Roman" panose="02020603050405020304" pitchFamily="18" charset="0"/>
              </a:rPr>
              <a:t>LogOdds</a:t>
            </a:r>
            <a:r>
              <a:rPr lang="en-US" i="1" baseline="-25000" dirty="0" err="1">
                <a:latin typeface="Times New Roman" panose="02020603050405020304" pitchFamily="18" charset="0"/>
                <a:cs typeface="Times New Roman" panose="02020603050405020304" pitchFamily="18" charset="0"/>
              </a:rPr>
              <a:t>Y</a:t>
            </a:r>
            <a:r>
              <a:rPr lang="en-US" i="1" dirty="0">
                <a:latin typeface="Times New Roman" panose="02020603050405020304" pitchFamily="18" charset="0"/>
                <a:cs typeface="Times New Roman" panose="02020603050405020304" pitchFamily="18" charset="0"/>
              </a:rPr>
              <a:t> = </a:t>
            </a:r>
            <a:r>
              <a:rPr lang="el-GR" i="1" dirty="0">
                <a:latin typeface="Times New Roman" panose="02020603050405020304" pitchFamily="18" charset="0"/>
                <a:cs typeface="Times New Roman" panose="02020603050405020304" pitchFamily="18" charset="0"/>
              </a:rPr>
              <a:t>β</a:t>
            </a:r>
            <a:r>
              <a:rPr lang="en-US" i="1" baseline="-25000" dirty="0">
                <a:latin typeface="Times New Roman" panose="02020603050405020304" pitchFamily="18" charset="0"/>
                <a:cs typeface="Times New Roman" panose="02020603050405020304" pitchFamily="18" charset="0"/>
              </a:rPr>
              <a:t>0</a:t>
            </a:r>
            <a:r>
              <a:rPr lang="en-US" i="1" dirty="0">
                <a:latin typeface="Times New Roman" panose="02020603050405020304" pitchFamily="18" charset="0"/>
                <a:cs typeface="Times New Roman" panose="02020603050405020304" pitchFamily="18" charset="0"/>
              </a:rPr>
              <a:t> + </a:t>
            </a:r>
            <a:r>
              <a:rPr lang="el-GR" i="1" dirty="0">
                <a:latin typeface="Times New Roman" panose="02020603050405020304" pitchFamily="18" charset="0"/>
                <a:cs typeface="Times New Roman" panose="02020603050405020304" pitchFamily="18" charset="0"/>
              </a:rPr>
              <a:t>β</a:t>
            </a:r>
            <a:r>
              <a:rPr lang="en-US" i="1" baseline="-25000" dirty="0">
                <a:latin typeface="Times New Roman" panose="02020603050405020304" pitchFamily="18" charset="0"/>
                <a:cs typeface="Times New Roman" panose="02020603050405020304" pitchFamily="18" charset="0"/>
              </a:rPr>
              <a:t>1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β</a:t>
            </a:r>
            <a:r>
              <a:rPr lang="en-US" i="1" baseline="-25000" dirty="0">
                <a:latin typeface="Times New Roman" panose="02020603050405020304" pitchFamily="18" charset="0"/>
                <a:cs typeface="Times New Roman" panose="02020603050405020304" pitchFamily="18" charset="0"/>
              </a:rPr>
              <a:t>2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 +….. +</a:t>
            </a:r>
            <a:r>
              <a:rPr lang="el-GR" i="1" dirty="0">
                <a:latin typeface="Times New Roman" panose="02020603050405020304" pitchFamily="18" charset="0"/>
                <a:cs typeface="Times New Roman" panose="02020603050405020304" pitchFamily="18" charset="0"/>
              </a:rPr>
              <a:t>β</a:t>
            </a:r>
            <a:r>
              <a:rPr lang="en-US" i="1" baseline="-25000" dirty="0">
                <a:latin typeface="Times New Roman" panose="02020603050405020304" pitchFamily="18" charset="0"/>
                <a:cs typeface="Times New Roman" panose="02020603050405020304" pitchFamily="18" charset="0"/>
              </a:rPr>
              <a:t>n </a:t>
            </a:r>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n</a:t>
            </a:r>
            <a:r>
              <a:rPr lang="en-US" i="1" dirty="0">
                <a:latin typeface="Times New Roman" panose="02020603050405020304" pitchFamily="18" charset="0"/>
                <a:cs typeface="Times New Roman" panose="02020603050405020304" pitchFamily="18" charset="0"/>
              </a:rPr>
              <a:t>		</a:t>
            </a:r>
            <a:r>
              <a:rPr lang="en-US" dirty="0"/>
              <a:t>where </a:t>
            </a:r>
            <a:r>
              <a:rPr lang="en-US" i="1" dirty="0" err="1">
                <a:latin typeface="Times New Roman" panose="02020603050405020304" pitchFamily="18" charset="0"/>
                <a:cs typeface="Times New Roman" panose="02020603050405020304" pitchFamily="18" charset="0"/>
              </a:rPr>
              <a:t>i</a:t>
            </a:r>
            <a:r>
              <a:rPr lang="en-US" dirty="0"/>
              <a:t> is the number of classes minus 1</a:t>
            </a:r>
          </a:p>
          <a:p>
            <a:pPr lvl="1"/>
            <a:r>
              <a:rPr lang="en-US" dirty="0"/>
              <a:t>Assumption: Absence of </a:t>
            </a:r>
            <a:r>
              <a:rPr lang="en-US" dirty="0" err="1"/>
              <a:t>multicollinearity</a:t>
            </a:r>
            <a:r>
              <a:rPr lang="en-US" dirty="0"/>
              <a:t>, i.e., IVs are not significantly correlated.</a:t>
            </a:r>
          </a:p>
        </p:txBody>
      </p:sp>
    </p:spTree>
    <p:extLst>
      <p:ext uri="{BB962C8B-B14F-4D97-AF65-F5344CB8AC3E}">
        <p14:creationId xmlns:p14="http://schemas.microsoft.com/office/powerpoint/2010/main" val="185814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Bent 15">
            <a:extLst>
              <a:ext uri="{FF2B5EF4-FFF2-40B4-BE49-F238E27FC236}">
                <a16:creationId xmlns:a16="http://schemas.microsoft.com/office/drawing/2014/main" id="{785C7887-871B-4C36-8546-D820DF94CF3F}"/>
              </a:ext>
            </a:extLst>
          </p:cNvPr>
          <p:cNvSpPr/>
          <p:nvPr/>
        </p:nvSpPr>
        <p:spPr>
          <a:xfrm>
            <a:off x="4579913" y="2499558"/>
            <a:ext cx="502598" cy="2608208"/>
          </a:xfrm>
          <a:prstGeom prst="bentArrow">
            <a:avLst>
              <a:gd name="adj1" fmla="val 25000"/>
              <a:gd name="adj2" fmla="val 25000"/>
              <a:gd name="adj3" fmla="val 25000"/>
              <a:gd name="adj4" fmla="val 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1" name="Diagram 20">
            <a:extLst>
              <a:ext uri="{FF2B5EF4-FFF2-40B4-BE49-F238E27FC236}">
                <a16:creationId xmlns:a16="http://schemas.microsoft.com/office/drawing/2014/main" id="{A20BB41D-CD03-42A2-A882-501DA6D746CC}"/>
              </a:ext>
            </a:extLst>
          </p:cNvPr>
          <p:cNvGraphicFramePr/>
          <p:nvPr>
            <p:extLst>
              <p:ext uri="{D42A27DB-BD31-4B8C-83A1-F6EECF244321}">
                <p14:modId xmlns:p14="http://schemas.microsoft.com/office/powerpoint/2010/main" val="3809433455"/>
              </p:ext>
            </p:extLst>
          </p:nvPr>
        </p:nvGraphicFramePr>
        <p:xfrm>
          <a:off x="2342634" y="1993863"/>
          <a:ext cx="7392007" cy="3439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0B828B13-38C0-46C7-AC51-7ADF00DB0DE1}"/>
              </a:ext>
            </a:extLst>
          </p:cNvPr>
          <p:cNvGraphicFramePr/>
          <p:nvPr>
            <p:extLst>
              <p:ext uri="{D42A27DB-BD31-4B8C-83A1-F6EECF244321}">
                <p14:modId xmlns:p14="http://schemas.microsoft.com/office/powerpoint/2010/main" val="3320709708"/>
              </p:ext>
            </p:extLst>
          </p:nvPr>
        </p:nvGraphicFramePr>
        <p:xfrm>
          <a:off x="2342634" y="1983195"/>
          <a:ext cx="7392007" cy="34399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itle 1">
            <a:extLst>
              <a:ext uri="{FF2B5EF4-FFF2-40B4-BE49-F238E27FC236}">
                <a16:creationId xmlns:a16="http://schemas.microsoft.com/office/drawing/2014/main" id="{1CE50F9F-FCFB-48DD-BE0F-054DB110523A}"/>
              </a:ext>
            </a:extLst>
          </p:cNvPr>
          <p:cNvSpPr>
            <a:spLocks noGrp="1"/>
          </p:cNvSpPr>
          <p:nvPr>
            <p:ph type="title"/>
          </p:nvPr>
        </p:nvSpPr>
        <p:spPr/>
        <p:txBody>
          <a:bodyPr/>
          <a:lstStyle/>
          <a:p>
            <a:r>
              <a:rPr lang="en-US" dirty="0"/>
              <a:t>Methodology</a:t>
            </a:r>
          </a:p>
        </p:txBody>
      </p:sp>
      <p:sp>
        <p:nvSpPr>
          <p:cNvPr id="9" name="Arrow: U-Turn 8">
            <a:extLst>
              <a:ext uri="{FF2B5EF4-FFF2-40B4-BE49-F238E27FC236}">
                <a16:creationId xmlns:a16="http://schemas.microsoft.com/office/drawing/2014/main" id="{763E76EB-47F9-49B3-A4AF-B6389B6CEA6F}"/>
              </a:ext>
            </a:extLst>
          </p:cNvPr>
          <p:cNvSpPr/>
          <p:nvPr/>
        </p:nvSpPr>
        <p:spPr>
          <a:xfrm>
            <a:off x="3088851" y="2212522"/>
            <a:ext cx="5914372" cy="950749"/>
          </a:xfrm>
          <a:prstGeom prst="uturnArrow">
            <a:avLst>
              <a:gd name="adj1" fmla="val 27273"/>
              <a:gd name="adj2" fmla="val 25000"/>
              <a:gd name="adj3" fmla="val 25000"/>
              <a:gd name="adj4" fmla="val 0"/>
              <a:gd name="adj5" fmla="val 99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Arrow: U-Turn 7">
            <a:extLst>
              <a:ext uri="{FF2B5EF4-FFF2-40B4-BE49-F238E27FC236}">
                <a16:creationId xmlns:a16="http://schemas.microsoft.com/office/drawing/2014/main" id="{8A1DDD7C-EB2D-4C3B-890B-5E0DE561CA3D}"/>
              </a:ext>
            </a:extLst>
          </p:cNvPr>
          <p:cNvSpPr/>
          <p:nvPr/>
        </p:nvSpPr>
        <p:spPr>
          <a:xfrm>
            <a:off x="3103648" y="4266903"/>
            <a:ext cx="5899576" cy="840863"/>
          </a:xfrm>
          <a:prstGeom prst="uturnArrow">
            <a:avLst>
              <a:gd name="adj1" fmla="val 27273"/>
              <a:gd name="adj2" fmla="val 25000"/>
              <a:gd name="adj3" fmla="val 25000"/>
              <a:gd name="adj4" fmla="val 0"/>
              <a:gd name="adj5" fmla="val 100000"/>
            </a:avLst>
          </a:prstGeom>
          <a:scene3d>
            <a:camera prst="orthographicFront">
              <a:rot lat="0" lon="1080000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a:extLst>
              <a:ext uri="{FF2B5EF4-FFF2-40B4-BE49-F238E27FC236}">
                <a16:creationId xmlns:a16="http://schemas.microsoft.com/office/drawing/2014/main" id="{2709188F-CE45-495C-A3A8-29031F7A96A0}"/>
              </a:ext>
            </a:extLst>
          </p:cNvPr>
          <p:cNvGrpSpPr/>
          <p:nvPr/>
        </p:nvGrpSpPr>
        <p:grpSpPr>
          <a:xfrm>
            <a:off x="5134991" y="4492540"/>
            <a:ext cx="1941846" cy="1128467"/>
            <a:chOff x="4828272" y="1058365"/>
            <a:chExt cx="1722325" cy="1033395"/>
          </a:xfrm>
        </p:grpSpPr>
        <p:sp>
          <p:nvSpPr>
            <p:cNvPr id="14" name="Rectangle: Rounded Corners 13">
              <a:extLst>
                <a:ext uri="{FF2B5EF4-FFF2-40B4-BE49-F238E27FC236}">
                  <a16:creationId xmlns:a16="http://schemas.microsoft.com/office/drawing/2014/main" id="{F62F48BC-17FD-4572-9C60-06513130A29C}"/>
                </a:ext>
              </a:extLst>
            </p:cNvPr>
            <p:cNvSpPr/>
            <p:nvPr/>
          </p:nvSpPr>
          <p:spPr>
            <a:xfrm>
              <a:off x="4828272" y="1058365"/>
              <a:ext cx="1722325" cy="10333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18A33329-843A-4D7E-8137-33F186407E07}"/>
                </a:ext>
              </a:extLst>
            </p:cNvPr>
            <p:cNvSpPr txBox="1"/>
            <p:nvPr/>
          </p:nvSpPr>
          <p:spPr>
            <a:xfrm>
              <a:off x="4858539" y="1088632"/>
              <a:ext cx="1661791" cy="9728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Direct Effect</a:t>
              </a:r>
            </a:p>
          </p:txBody>
        </p:sp>
        <p:sp>
          <p:nvSpPr>
            <p:cNvPr id="22" name="Rectangle: Rounded Corners 4">
              <a:extLst>
                <a:ext uri="{FF2B5EF4-FFF2-40B4-BE49-F238E27FC236}">
                  <a16:creationId xmlns:a16="http://schemas.microsoft.com/office/drawing/2014/main" id="{2C5CC0AD-A5D8-48A6-BF50-84D215FECEA8}"/>
                </a:ext>
              </a:extLst>
            </p:cNvPr>
            <p:cNvSpPr txBox="1"/>
            <p:nvPr/>
          </p:nvSpPr>
          <p:spPr>
            <a:xfrm>
              <a:off x="4858539" y="1098402"/>
              <a:ext cx="1661791" cy="9728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Direct Effect</a:t>
              </a:r>
            </a:p>
          </p:txBody>
        </p:sp>
      </p:grpSp>
      <p:sp>
        <p:nvSpPr>
          <p:cNvPr id="17" name="TextBox 16">
            <a:extLst>
              <a:ext uri="{FF2B5EF4-FFF2-40B4-BE49-F238E27FC236}">
                <a16:creationId xmlns:a16="http://schemas.microsoft.com/office/drawing/2014/main" id="{4E0D3509-81DE-406D-B732-1B35F8A48108}"/>
              </a:ext>
            </a:extLst>
          </p:cNvPr>
          <p:cNvSpPr txBox="1"/>
          <p:nvPr/>
        </p:nvSpPr>
        <p:spPr>
          <a:xfrm>
            <a:off x="3475723" y="2687896"/>
            <a:ext cx="1178093" cy="253916"/>
          </a:xfrm>
          <a:prstGeom prst="rect">
            <a:avLst/>
          </a:prstGeom>
          <a:noFill/>
        </p:spPr>
        <p:txBody>
          <a:bodyPr wrap="square" rtlCol="0">
            <a:spAutoFit/>
          </a:bodyPr>
          <a:lstStyle/>
          <a:p>
            <a:r>
              <a:rPr lang="en-US" sz="1050" b="1" dirty="0"/>
              <a:t>Beta Coefficients</a:t>
            </a:r>
          </a:p>
        </p:txBody>
      </p:sp>
      <p:grpSp>
        <p:nvGrpSpPr>
          <p:cNvPr id="10" name="Group 9">
            <a:extLst>
              <a:ext uri="{FF2B5EF4-FFF2-40B4-BE49-F238E27FC236}">
                <a16:creationId xmlns:a16="http://schemas.microsoft.com/office/drawing/2014/main" id="{E7BD574D-EA92-4564-8D78-A7436244E64E}"/>
              </a:ext>
            </a:extLst>
          </p:cNvPr>
          <p:cNvGrpSpPr/>
          <p:nvPr/>
        </p:nvGrpSpPr>
        <p:grpSpPr>
          <a:xfrm>
            <a:off x="5082511" y="1744651"/>
            <a:ext cx="1941846" cy="1128467"/>
            <a:chOff x="4828272" y="1058365"/>
            <a:chExt cx="1722325" cy="1033395"/>
          </a:xfrm>
        </p:grpSpPr>
        <p:sp>
          <p:nvSpPr>
            <p:cNvPr id="11" name="Rectangle: Rounded Corners 10">
              <a:extLst>
                <a:ext uri="{FF2B5EF4-FFF2-40B4-BE49-F238E27FC236}">
                  <a16:creationId xmlns:a16="http://schemas.microsoft.com/office/drawing/2014/main" id="{C0C39509-825B-4EC9-AB23-0B5418687C04}"/>
                </a:ext>
              </a:extLst>
            </p:cNvPr>
            <p:cNvSpPr/>
            <p:nvPr/>
          </p:nvSpPr>
          <p:spPr>
            <a:xfrm>
              <a:off x="4828272" y="1058365"/>
              <a:ext cx="1722325" cy="10333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F2701241-88C6-4951-8D86-FB57991FF658}"/>
                </a:ext>
              </a:extLst>
            </p:cNvPr>
            <p:cNvSpPr txBox="1"/>
            <p:nvPr/>
          </p:nvSpPr>
          <p:spPr>
            <a:xfrm>
              <a:off x="4858539" y="1088632"/>
              <a:ext cx="1661791" cy="9728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dirty="0"/>
                <a:t>Fair Score</a:t>
              </a:r>
              <a:endParaRPr lang="en-US" sz="2600" kern="1200" dirty="0"/>
            </a:p>
          </p:txBody>
        </p:sp>
      </p:grpSp>
      <p:sp>
        <p:nvSpPr>
          <p:cNvPr id="20" name="TextBox 19">
            <a:extLst>
              <a:ext uri="{FF2B5EF4-FFF2-40B4-BE49-F238E27FC236}">
                <a16:creationId xmlns:a16="http://schemas.microsoft.com/office/drawing/2014/main" id="{D31C02BA-E1A8-4214-94D7-1E9A68B9D363}"/>
              </a:ext>
            </a:extLst>
          </p:cNvPr>
          <p:cNvSpPr txBox="1"/>
          <p:nvPr/>
        </p:nvSpPr>
        <p:spPr>
          <a:xfrm>
            <a:off x="7827089" y="5810159"/>
            <a:ext cx="3815104" cy="523220"/>
          </a:xfrm>
          <a:prstGeom prst="rect">
            <a:avLst/>
          </a:prstGeom>
          <a:noFill/>
        </p:spPr>
        <p:txBody>
          <a:bodyPr wrap="square" rtlCol="0">
            <a:spAutoFit/>
          </a:bodyPr>
          <a:lstStyle/>
          <a:p>
            <a:r>
              <a:rPr lang="en-US" sz="1400" dirty="0">
                <a:solidFill>
                  <a:srgbClr val="FF0000"/>
                </a:solidFill>
              </a:rPr>
              <a:t>LR – Linear Regression Model</a:t>
            </a:r>
          </a:p>
          <a:p>
            <a:r>
              <a:rPr lang="en-US" sz="1400" dirty="0">
                <a:solidFill>
                  <a:srgbClr val="FF0000"/>
                </a:solidFill>
              </a:rPr>
              <a:t>CLF – Classification Model</a:t>
            </a:r>
          </a:p>
        </p:txBody>
      </p:sp>
    </p:spTree>
    <p:extLst>
      <p:ext uri="{BB962C8B-B14F-4D97-AF65-F5344CB8AC3E}">
        <p14:creationId xmlns:p14="http://schemas.microsoft.com/office/powerpoint/2010/main" val="2343234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Ordinal Logit in R</a:t>
            </a:r>
          </a:p>
        </p:txBody>
      </p:sp>
      <p:sp>
        <p:nvSpPr>
          <p:cNvPr id="3" name="Content Placeholder 2"/>
          <p:cNvSpPr>
            <a:spLocks noGrp="1"/>
          </p:cNvSpPr>
          <p:nvPr>
            <p:ph idx="1"/>
          </p:nvPr>
        </p:nvSpPr>
        <p:spPr>
          <a:xfrm>
            <a:off x="838200" y="1379621"/>
            <a:ext cx="10515600" cy="1349671"/>
          </a:xfrm>
        </p:spPr>
        <p:txBody>
          <a:bodyPr/>
          <a:lstStyle/>
          <a:p>
            <a:r>
              <a:rPr lang="en-US" dirty="0"/>
              <a:t>Data: Coupons.txt</a:t>
            </a:r>
          </a:p>
          <a:p>
            <a:pPr lvl="1"/>
            <a:r>
              <a:rPr lang="en-US" dirty="0"/>
              <a:t>DV: </a:t>
            </a:r>
            <a:r>
              <a:rPr lang="en-US" dirty="0" err="1"/>
              <a:t>rpurchase</a:t>
            </a:r>
            <a:r>
              <a:rPr lang="en-US" dirty="0"/>
              <a:t> (probability of purchase: high/medium/low)</a:t>
            </a:r>
          </a:p>
          <a:p>
            <a:pPr lvl="1"/>
            <a:r>
              <a:rPr lang="en-US" dirty="0"/>
              <a:t>IVs: peers: coupons (received coupon: 0/1); recommended by peers: 0/1); quality (a number).</a:t>
            </a:r>
          </a:p>
        </p:txBody>
      </p:sp>
      <p:sp>
        <p:nvSpPr>
          <p:cNvPr id="4" name="Rectangle 3"/>
          <p:cNvSpPr/>
          <p:nvPr/>
        </p:nvSpPr>
        <p:spPr>
          <a:xfrm>
            <a:off x="1020821" y="2544626"/>
            <a:ext cx="7425755" cy="4185761"/>
          </a:xfrm>
          <a:prstGeom prst="rect">
            <a:avLst/>
          </a:prstGeom>
        </p:spPr>
        <p:txBody>
          <a:bodyPr wrap="square">
            <a:spAutoFit/>
          </a:bodyPr>
          <a:lstStyle/>
          <a:p>
            <a:r>
              <a:rPr lang="en-US" sz="1400" b="1" dirty="0" err="1">
                <a:solidFill>
                  <a:schemeClr val="accent5"/>
                </a:solidFill>
                <a:latin typeface="Courier"/>
              </a:rPr>
              <a:t>df$purchase</a:t>
            </a:r>
            <a:r>
              <a:rPr lang="en-US" sz="1400" b="1" dirty="0">
                <a:solidFill>
                  <a:schemeClr val="accent5"/>
                </a:solidFill>
                <a:latin typeface="Courier"/>
              </a:rPr>
              <a:t> &lt;- factor(</a:t>
            </a:r>
            <a:r>
              <a:rPr lang="en-US" sz="1400" b="1" dirty="0" err="1">
                <a:solidFill>
                  <a:schemeClr val="accent5"/>
                </a:solidFill>
                <a:latin typeface="Courier"/>
              </a:rPr>
              <a:t>df$rpurchase</a:t>
            </a:r>
            <a:r>
              <a:rPr lang="en-US" sz="1400" b="1" dirty="0">
                <a:solidFill>
                  <a:schemeClr val="accent5"/>
                </a:solidFill>
                <a:latin typeface="Courier"/>
              </a:rPr>
              <a:t>, levels=c("low probability", </a:t>
            </a:r>
          </a:p>
          <a:p>
            <a:r>
              <a:rPr lang="en-US" sz="1400" b="1" dirty="0">
                <a:solidFill>
                  <a:schemeClr val="accent5"/>
                </a:solidFill>
                <a:latin typeface="Courier"/>
              </a:rPr>
              <a:t>	"medium probability", "high probability"), </a:t>
            </a:r>
            <a:r>
              <a:rPr lang="en-US" sz="1400" b="1" dirty="0">
                <a:solidFill>
                  <a:srgbClr val="FF0000"/>
                </a:solidFill>
                <a:latin typeface="Courier"/>
              </a:rPr>
              <a:t>ordered=TRUE</a:t>
            </a:r>
            <a:r>
              <a:rPr lang="en-US" sz="1400" b="1" dirty="0">
                <a:solidFill>
                  <a:schemeClr val="accent5"/>
                </a:solidFill>
                <a:latin typeface="Courier"/>
              </a:rPr>
              <a:t>) </a:t>
            </a:r>
          </a:p>
          <a:p>
            <a:r>
              <a:rPr lang="en-US" sz="1400" b="1" dirty="0">
                <a:solidFill>
                  <a:schemeClr val="accent5"/>
                </a:solidFill>
                <a:latin typeface="Courier"/>
              </a:rPr>
              <a:t>library(MASS) </a:t>
            </a:r>
          </a:p>
          <a:p>
            <a:r>
              <a:rPr lang="en-US" sz="1400" b="1" dirty="0" err="1">
                <a:solidFill>
                  <a:schemeClr val="accent5"/>
                </a:solidFill>
                <a:latin typeface="Courier"/>
              </a:rPr>
              <a:t>ol</a:t>
            </a:r>
            <a:r>
              <a:rPr lang="en-US" sz="1400" b="1" dirty="0">
                <a:solidFill>
                  <a:schemeClr val="accent5"/>
                </a:solidFill>
                <a:latin typeface="Courier"/>
              </a:rPr>
              <a:t> &lt;- </a:t>
            </a:r>
            <a:r>
              <a:rPr lang="en-US" sz="1400" b="1" dirty="0" err="1">
                <a:solidFill>
                  <a:schemeClr val="accent5"/>
                </a:solidFill>
                <a:latin typeface="Courier"/>
              </a:rPr>
              <a:t>polr</a:t>
            </a:r>
            <a:r>
              <a:rPr lang="en-US" sz="1400" b="1" dirty="0">
                <a:solidFill>
                  <a:schemeClr val="accent5"/>
                </a:solidFill>
                <a:latin typeface="Courier"/>
              </a:rPr>
              <a:t>(purchase ~ coupon + peers + quality , data=d, Hess=TRUE)</a:t>
            </a:r>
          </a:p>
          <a:p>
            <a:r>
              <a:rPr lang="en-US" sz="1400" b="1" dirty="0">
                <a:solidFill>
                  <a:schemeClr val="accent5"/>
                </a:solidFill>
                <a:latin typeface="Courier"/>
              </a:rPr>
              <a:t>summary(</a:t>
            </a:r>
            <a:r>
              <a:rPr lang="en-US" sz="1400" b="1" dirty="0" err="1">
                <a:solidFill>
                  <a:schemeClr val="accent5"/>
                </a:solidFill>
                <a:latin typeface="Courier"/>
              </a:rPr>
              <a:t>ol</a:t>
            </a:r>
            <a:r>
              <a:rPr lang="en-US" sz="1400" b="1" dirty="0">
                <a:solidFill>
                  <a:schemeClr val="accent5"/>
                </a:solidFill>
                <a:latin typeface="Courier"/>
              </a:rPr>
              <a:t>)</a:t>
            </a:r>
          </a:p>
          <a:p>
            <a:endParaRPr lang="en-US" sz="1400" b="1" dirty="0">
              <a:solidFill>
                <a:schemeClr val="accent5"/>
              </a:solidFill>
              <a:latin typeface="Courier"/>
            </a:endParaRPr>
          </a:p>
          <a:p>
            <a:r>
              <a:rPr lang="en-US" sz="1400" dirty="0">
                <a:latin typeface="Courier"/>
              </a:rPr>
              <a:t>Coefficients:</a:t>
            </a:r>
          </a:p>
          <a:p>
            <a:r>
              <a:rPr lang="en-US" sz="1400" dirty="0">
                <a:latin typeface="Courier"/>
              </a:rPr>
              <a:t>           Value Std. Error t value</a:t>
            </a:r>
          </a:p>
          <a:p>
            <a:r>
              <a:rPr lang="en-US" sz="1400" dirty="0" err="1">
                <a:latin typeface="Courier"/>
              </a:rPr>
              <a:t>coupon.L</a:t>
            </a:r>
            <a:r>
              <a:rPr lang="en-US" sz="1400" dirty="0">
                <a:latin typeface="Courier"/>
              </a:rPr>
              <a:t>  0.8694     0.2231  3.8973</a:t>
            </a:r>
          </a:p>
          <a:p>
            <a:r>
              <a:rPr lang="en-US" sz="1400" dirty="0" err="1">
                <a:latin typeface="Courier"/>
              </a:rPr>
              <a:t>peers.L</a:t>
            </a:r>
            <a:r>
              <a:rPr lang="en-US" sz="1400" dirty="0">
                <a:latin typeface="Courier"/>
              </a:rPr>
              <a:t>  -0.1043     0.2513 -0.4151</a:t>
            </a:r>
          </a:p>
          <a:p>
            <a:r>
              <a:rPr lang="en-US" sz="1400" dirty="0">
                <a:latin typeface="Courier"/>
              </a:rPr>
              <a:t>quality   0.6032     0.2987  2.0195</a:t>
            </a:r>
          </a:p>
          <a:p>
            <a:endParaRPr lang="en-US" sz="1400" dirty="0">
              <a:latin typeface="Courier"/>
            </a:endParaRPr>
          </a:p>
          <a:p>
            <a:r>
              <a:rPr lang="en-US" sz="1400" dirty="0">
                <a:latin typeface="Courier"/>
              </a:rPr>
              <a:t>Intercepts:</a:t>
            </a:r>
          </a:p>
          <a:p>
            <a:r>
              <a:rPr lang="en-US" sz="1400" dirty="0">
                <a:latin typeface="Courier"/>
              </a:rPr>
              <a:t>                                    Value   Std. Error t value</a:t>
            </a:r>
          </a:p>
          <a:p>
            <a:r>
              <a:rPr lang="en-US" sz="1400" dirty="0">
                <a:latin typeface="Courier"/>
              </a:rPr>
              <a:t>low </a:t>
            </a:r>
            <a:r>
              <a:rPr lang="en-US" sz="1400" dirty="0" err="1">
                <a:latin typeface="Courier"/>
              </a:rPr>
              <a:t>probability|medium</a:t>
            </a:r>
            <a:r>
              <a:rPr lang="en-US" sz="1400" dirty="0">
                <a:latin typeface="Courier"/>
              </a:rPr>
              <a:t> probability   1.6229  0.9619     1.6872</a:t>
            </a:r>
          </a:p>
          <a:p>
            <a:r>
              <a:rPr lang="en-US" sz="1400" dirty="0">
                <a:latin typeface="Courier"/>
              </a:rPr>
              <a:t>medium </a:t>
            </a:r>
            <a:r>
              <a:rPr lang="en-US" sz="1400" dirty="0" err="1">
                <a:latin typeface="Courier"/>
              </a:rPr>
              <a:t>probability|high</a:t>
            </a:r>
            <a:r>
              <a:rPr lang="en-US" sz="1400" dirty="0">
                <a:latin typeface="Courier"/>
              </a:rPr>
              <a:t> probability  3.7639  0.9833     3.8277</a:t>
            </a:r>
          </a:p>
          <a:p>
            <a:endParaRPr lang="en-US" sz="1400" dirty="0">
              <a:latin typeface="Courier"/>
            </a:endParaRPr>
          </a:p>
          <a:p>
            <a:r>
              <a:rPr lang="en-US" sz="1400" dirty="0">
                <a:latin typeface="Courier"/>
              </a:rPr>
              <a:t>Residual Deviance: 534.1421 </a:t>
            </a:r>
          </a:p>
          <a:p>
            <a:r>
              <a:rPr lang="en-US" sz="1400" dirty="0">
                <a:latin typeface="Courier"/>
              </a:rPr>
              <a:t>AIC: 544.1421 </a:t>
            </a:r>
          </a:p>
        </p:txBody>
      </p:sp>
      <p:cxnSp>
        <p:nvCxnSpPr>
          <p:cNvPr id="6" name="Straight Arrow Connector 5"/>
          <p:cNvCxnSpPr/>
          <p:nvPr/>
        </p:nvCxnSpPr>
        <p:spPr>
          <a:xfrm flipH="1" flipV="1">
            <a:off x="7748122" y="2905755"/>
            <a:ext cx="424956" cy="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8219572" y="3827083"/>
            <a:ext cx="3690851" cy="646331"/>
          </a:xfrm>
          <a:prstGeom prst="rect">
            <a:avLst/>
          </a:prstGeom>
          <a:noFill/>
        </p:spPr>
        <p:txBody>
          <a:bodyPr wrap="square" rtlCol="0">
            <a:spAutoFit/>
          </a:bodyPr>
          <a:lstStyle/>
          <a:p>
            <a:r>
              <a:rPr lang="en-US" dirty="0">
                <a:solidFill>
                  <a:schemeClr val="accent6"/>
                </a:solidFill>
                <a:latin typeface="Arial Narrow" panose="020B0606020202030204" pitchFamily="34" charset="0"/>
              </a:rPr>
              <a:t>No baseline, but reference level changes according to the specified ordering.</a:t>
            </a:r>
          </a:p>
        </p:txBody>
      </p:sp>
      <p:sp>
        <p:nvSpPr>
          <p:cNvPr id="12" name="TextBox 11"/>
          <p:cNvSpPr txBox="1"/>
          <p:nvPr/>
        </p:nvSpPr>
        <p:spPr>
          <a:xfrm>
            <a:off x="8219572" y="3082998"/>
            <a:ext cx="3746538" cy="646331"/>
          </a:xfrm>
          <a:prstGeom prst="rect">
            <a:avLst/>
          </a:prstGeom>
          <a:noFill/>
        </p:spPr>
        <p:txBody>
          <a:bodyPr wrap="none" rtlCol="0">
            <a:spAutoFit/>
          </a:bodyPr>
          <a:lstStyle/>
          <a:p>
            <a:r>
              <a:rPr lang="en-US" dirty="0">
                <a:solidFill>
                  <a:schemeClr val="accent6"/>
                </a:solidFill>
                <a:latin typeface="Arial Narrow" panose="020B0606020202030204" pitchFamily="34" charset="0"/>
              </a:rPr>
              <a:t>Hessian matrix is needed to compute </a:t>
            </a:r>
          </a:p>
          <a:p>
            <a:r>
              <a:rPr lang="en-US" dirty="0">
                <a:solidFill>
                  <a:schemeClr val="accent6"/>
                </a:solidFill>
                <a:latin typeface="Arial Narrow" panose="020B0606020202030204" pitchFamily="34" charset="0"/>
              </a:rPr>
              <a:t>variance-covariance matrix of fitted model.</a:t>
            </a:r>
          </a:p>
        </p:txBody>
      </p:sp>
      <p:sp>
        <p:nvSpPr>
          <p:cNvPr id="16" name="TextBox 15"/>
          <p:cNvSpPr txBox="1"/>
          <p:nvPr/>
        </p:nvSpPr>
        <p:spPr>
          <a:xfrm>
            <a:off x="8219572" y="2711977"/>
            <a:ext cx="1407758" cy="369332"/>
          </a:xfrm>
          <a:prstGeom prst="rect">
            <a:avLst/>
          </a:prstGeom>
          <a:noFill/>
        </p:spPr>
        <p:txBody>
          <a:bodyPr wrap="none" rtlCol="0">
            <a:spAutoFit/>
          </a:bodyPr>
          <a:lstStyle/>
          <a:p>
            <a:r>
              <a:rPr lang="en-US" dirty="0">
                <a:solidFill>
                  <a:schemeClr val="accent6"/>
                </a:solidFill>
                <a:latin typeface="Arial Narrow" panose="020B0606020202030204" pitchFamily="34" charset="0"/>
              </a:rPr>
              <a:t>Ordered factor</a:t>
            </a:r>
          </a:p>
        </p:txBody>
      </p:sp>
      <p:sp>
        <p:nvSpPr>
          <p:cNvPr id="17" name="TextBox 16"/>
          <p:cNvSpPr txBox="1"/>
          <p:nvPr/>
        </p:nvSpPr>
        <p:spPr>
          <a:xfrm>
            <a:off x="8219571" y="4571168"/>
            <a:ext cx="3972429" cy="2277547"/>
          </a:xfrm>
          <a:prstGeom prst="rect">
            <a:avLst/>
          </a:prstGeom>
          <a:noFill/>
        </p:spPr>
        <p:txBody>
          <a:bodyPr wrap="square" rtlCol="0">
            <a:spAutoFit/>
          </a:bodyPr>
          <a:lstStyle/>
          <a:p>
            <a:r>
              <a:rPr lang="en-US" b="1" dirty="0">
                <a:solidFill>
                  <a:schemeClr val="accent6"/>
                </a:solidFill>
                <a:latin typeface="Arial Narrow" panose="020B0606020202030204" pitchFamily="34" charset="0"/>
              </a:rPr>
              <a:t>Interpretation:</a:t>
            </a:r>
          </a:p>
          <a:p>
            <a:endParaRPr lang="en-US" sz="800" b="1" dirty="0">
              <a:solidFill>
                <a:schemeClr val="accent6"/>
              </a:solidFill>
              <a:latin typeface="Arial Narrow" panose="020B0606020202030204" pitchFamily="34" charset="0"/>
            </a:endParaRPr>
          </a:p>
          <a:p>
            <a:r>
              <a:rPr lang="en-US" dirty="0">
                <a:solidFill>
                  <a:schemeClr val="accent6"/>
                </a:solidFill>
                <a:latin typeface="Arial Narrow" panose="020B0606020202030204" pitchFamily="34" charset="0"/>
              </a:rPr>
              <a:t>Coupons will increase the expected value of log odds of purchase by 0.87. </a:t>
            </a:r>
          </a:p>
          <a:p>
            <a:endParaRPr lang="en-US" sz="800" dirty="0">
              <a:solidFill>
                <a:schemeClr val="accent6"/>
              </a:solidFill>
              <a:latin typeface="Arial Narrow" panose="020B0606020202030204" pitchFamily="34" charset="0"/>
            </a:endParaRPr>
          </a:p>
          <a:p>
            <a:r>
              <a:rPr lang="en-US" dirty="0">
                <a:solidFill>
                  <a:schemeClr val="accent6"/>
                </a:solidFill>
                <a:latin typeface="Arial Narrow" panose="020B0606020202030204" pitchFamily="34" charset="0"/>
              </a:rPr>
              <a:t>Intercepts are expected odds when all other variables assume a value of zero, e.g., expected odds of low probability category, when other variables are zero, is 1.63.</a:t>
            </a:r>
          </a:p>
        </p:txBody>
      </p:sp>
      <p:cxnSp>
        <p:nvCxnSpPr>
          <p:cNvPr id="18" name="Straight Arrow Connector 17"/>
          <p:cNvCxnSpPr/>
          <p:nvPr/>
        </p:nvCxnSpPr>
        <p:spPr>
          <a:xfrm flipH="1" flipV="1">
            <a:off x="4990454" y="4473414"/>
            <a:ext cx="3122546" cy="25727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0" name="Oval 19"/>
          <p:cNvSpPr/>
          <p:nvPr/>
        </p:nvSpPr>
        <p:spPr>
          <a:xfrm>
            <a:off x="2098728" y="4246536"/>
            <a:ext cx="790414" cy="2936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4990454" y="5547625"/>
            <a:ext cx="790414" cy="29363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3375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 name="Content Placeholder 2"/>
          <p:cNvSpPr>
            <a:spLocks noGrp="1"/>
          </p:cNvSpPr>
          <p:nvPr>
            <p:ph idx="1"/>
          </p:nvPr>
        </p:nvSpPr>
        <p:spPr/>
        <p:txBody>
          <a:bodyPr/>
          <a:lstStyle/>
          <a:p>
            <a:r>
              <a:rPr lang="en-US" dirty="0"/>
              <a:t>Confusion matrix with test data:</a:t>
            </a:r>
          </a:p>
          <a:p>
            <a:pPr marL="457200" lvl="1" indent="0">
              <a:buNone/>
            </a:pPr>
            <a:endParaRPr lang="en-US" sz="800" b="1" dirty="0">
              <a:solidFill>
                <a:schemeClr val="accent5"/>
              </a:solidFill>
              <a:latin typeface="Courier"/>
            </a:endParaRPr>
          </a:p>
          <a:p>
            <a:pPr marL="457200" lvl="1" indent="0">
              <a:buNone/>
            </a:pPr>
            <a:r>
              <a:rPr lang="en-US" sz="1400" b="1" dirty="0">
                <a:solidFill>
                  <a:schemeClr val="accent5"/>
                </a:solidFill>
                <a:latin typeface="Courier"/>
              </a:rPr>
              <a:t>predicted &lt;- predict(</a:t>
            </a:r>
            <a:r>
              <a:rPr lang="en-US" sz="1400" b="1" dirty="0" err="1">
                <a:solidFill>
                  <a:schemeClr val="accent5"/>
                </a:solidFill>
                <a:latin typeface="Courier"/>
              </a:rPr>
              <a:t>ol</a:t>
            </a:r>
            <a:r>
              <a:rPr lang="en-US" sz="1400" b="1" dirty="0">
                <a:solidFill>
                  <a:schemeClr val="accent5"/>
                </a:solidFill>
                <a:latin typeface="Courier"/>
              </a:rPr>
              <a:t>, test)</a:t>
            </a:r>
          </a:p>
          <a:p>
            <a:pPr marL="457200" lvl="1" indent="0">
              <a:buNone/>
            </a:pPr>
            <a:r>
              <a:rPr lang="en-US" sz="1400" b="1" dirty="0">
                <a:solidFill>
                  <a:schemeClr val="accent5"/>
                </a:solidFill>
                <a:latin typeface="Courier"/>
              </a:rPr>
              <a:t>table(</a:t>
            </a:r>
            <a:r>
              <a:rPr lang="en-US" sz="1400" b="1" dirty="0" err="1">
                <a:solidFill>
                  <a:schemeClr val="accent5"/>
                </a:solidFill>
                <a:latin typeface="Courier"/>
              </a:rPr>
              <a:t>test$purchase</a:t>
            </a:r>
            <a:r>
              <a:rPr lang="en-US" sz="1400" b="1" dirty="0">
                <a:solidFill>
                  <a:schemeClr val="accent5"/>
                </a:solidFill>
                <a:latin typeface="Courier"/>
              </a:rPr>
              <a:t>, predicted) </a:t>
            </a:r>
          </a:p>
          <a:p>
            <a:pPr marL="457200" lvl="1" indent="0">
              <a:buNone/>
            </a:pPr>
            <a:r>
              <a:rPr lang="en-US" sz="1400" dirty="0">
                <a:latin typeface="Courier"/>
              </a:rPr>
              <a:t>          predicted</a:t>
            </a:r>
          </a:p>
          <a:p>
            <a:pPr marL="457200" lvl="1" indent="0">
              <a:buNone/>
            </a:pPr>
            <a:r>
              <a:rPr lang="en-US" sz="1400" dirty="0">
                <a:latin typeface="Courier"/>
              </a:rPr>
              <a:t>          low  medium  high </a:t>
            </a:r>
          </a:p>
          <a:p>
            <a:pPr marL="457200" lvl="1" indent="0">
              <a:buNone/>
            </a:pPr>
            <a:r>
              <a:rPr lang="en-US" sz="1400" dirty="0">
                <a:latin typeface="Courier"/>
              </a:rPr>
              <a:t>  low      50      6     0</a:t>
            </a:r>
          </a:p>
          <a:p>
            <a:pPr marL="457200" lvl="1" indent="0">
              <a:buNone/>
            </a:pPr>
            <a:r>
              <a:rPr lang="en-US" sz="1400" dirty="0">
                <a:latin typeface="Courier"/>
              </a:rPr>
              <a:t>  medium   25      9     0</a:t>
            </a:r>
          </a:p>
          <a:p>
            <a:pPr marL="457200" lvl="1" indent="0">
              <a:buNone/>
            </a:pPr>
            <a:r>
              <a:rPr lang="en-US" sz="1400" dirty="0">
                <a:latin typeface="Courier"/>
              </a:rPr>
              <a:t>  high      9      1     0</a:t>
            </a:r>
          </a:p>
          <a:p>
            <a:pPr marL="457200" lvl="1" indent="0">
              <a:buNone/>
            </a:pPr>
            <a:endParaRPr lang="en-US" sz="800" dirty="0">
              <a:latin typeface="Courier"/>
            </a:endParaRPr>
          </a:p>
          <a:p>
            <a:pPr marL="457200" lvl="1" indent="0">
              <a:buNone/>
            </a:pPr>
            <a:r>
              <a:rPr lang="en-US" sz="1400" b="1" dirty="0">
                <a:solidFill>
                  <a:schemeClr val="accent5"/>
                </a:solidFill>
                <a:latin typeface="Courier"/>
              </a:rPr>
              <a:t>mean(</a:t>
            </a:r>
            <a:r>
              <a:rPr lang="en-US" sz="1400" b="1" dirty="0" err="1">
                <a:solidFill>
                  <a:schemeClr val="accent5"/>
                </a:solidFill>
                <a:latin typeface="Courier"/>
              </a:rPr>
              <a:t>as.character</a:t>
            </a:r>
            <a:r>
              <a:rPr lang="en-US" sz="1400" b="1" dirty="0">
                <a:solidFill>
                  <a:schemeClr val="accent5"/>
                </a:solidFill>
                <a:latin typeface="Courier"/>
              </a:rPr>
              <a:t>(</a:t>
            </a:r>
            <a:r>
              <a:rPr lang="en-US" sz="1400" b="1" dirty="0" err="1">
                <a:solidFill>
                  <a:schemeClr val="accent5"/>
                </a:solidFill>
                <a:latin typeface="Courier"/>
              </a:rPr>
              <a:t>test$purchase</a:t>
            </a:r>
            <a:r>
              <a:rPr lang="en-US" sz="1400" b="1" dirty="0">
                <a:solidFill>
                  <a:schemeClr val="accent5"/>
                </a:solidFill>
                <a:latin typeface="Courier"/>
              </a:rPr>
              <a:t>) != </a:t>
            </a:r>
            <a:r>
              <a:rPr lang="en-US" sz="1400" b="1" dirty="0" err="1">
                <a:solidFill>
                  <a:schemeClr val="accent5"/>
                </a:solidFill>
                <a:latin typeface="Courier"/>
              </a:rPr>
              <a:t>as.character</a:t>
            </a:r>
            <a:r>
              <a:rPr lang="en-US" sz="1400" b="1" dirty="0">
                <a:solidFill>
                  <a:schemeClr val="accent5"/>
                </a:solidFill>
                <a:latin typeface="Courier"/>
              </a:rPr>
              <a:t>(predicted)) </a:t>
            </a:r>
          </a:p>
          <a:p>
            <a:pPr marL="457200" lvl="1" indent="0">
              <a:buNone/>
            </a:pPr>
            <a:r>
              <a:rPr lang="en-US" sz="1400" dirty="0">
                <a:latin typeface="Courier"/>
              </a:rPr>
              <a:t>[1] 0.41</a:t>
            </a:r>
          </a:p>
          <a:p>
            <a:endParaRPr lang="en-US" dirty="0"/>
          </a:p>
        </p:txBody>
      </p:sp>
      <p:cxnSp>
        <p:nvCxnSpPr>
          <p:cNvPr id="4" name="Straight Arrow Connector 3"/>
          <p:cNvCxnSpPr/>
          <p:nvPr/>
        </p:nvCxnSpPr>
        <p:spPr>
          <a:xfrm flipH="1" flipV="1">
            <a:off x="2354712" y="4300602"/>
            <a:ext cx="424956" cy="16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 name="TextBox 4"/>
          <p:cNvSpPr txBox="1"/>
          <p:nvPr/>
        </p:nvSpPr>
        <p:spPr>
          <a:xfrm>
            <a:off x="2888422" y="4119468"/>
            <a:ext cx="2004075" cy="369332"/>
          </a:xfrm>
          <a:prstGeom prst="rect">
            <a:avLst/>
          </a:prstGeom>
          <a:noFill/>
        </p:spPr>
        <p:txBody>
          <a:bodyPr wrap="none" rtlCol="0">
            <a:spAutoFit/>
          </a:bodyPr>
          <a:lstStyle/>
          <a:p>
            <a:r>
              <a:rPr lang="en-US" dirty="0">
                <a:solidFill>
                  <a:schemeClr val="accent6"/>
                </a:solidFill>
                <a:latin typeface="Arial Narrow" panose="020B0606020202030204" pitchFamily="34" charset="0"/>
              </a:rPr>
              <a:t>Misclassification error</a:t>
            </a:r>
          </a:p>
        </p:txBody>
      </p:sp>
      <p:sp>
        <p:nvSpPr>
          <p:cNvPr id="6" name="TextBox 5"/>
          <p:cNvSpPr txBox="1"/>
          <p:nvPr/>
        </p:nvSpPr>
        <p:spPr>
          <a:xfrm>
            <a:off x="4892497" y="2768532"/>
            <a:ext cx="6538970" cy="923330"/>
          </a:xfrm>
          <a:prstGeom prst="rect">
            <a:avLst/>
          </a:prstGeom>
          <a:noFill/>
        </p:spPr>
        <p:txBody>
          <a:bodyPr wrap="none" rtlCol="0">
            <a:spAutoFit/>
          </a:bodyPr>
          <a:lstStyle/>
          <a:p>
            <a:r>
              <a:rPr lang="en-US" dirty="0">
                <a:solidFill>
                  <a:schemeClr val="accent6"/>
                </a:solidFill>
                <a:latin typeface="Arial Narrow" panose="020B0606020202030204" pitchFamily="34" charset="0"/>
              </a:rPr>
              <a:t>Low probability purchases classified correctly 50 times and wrongly 6 times.</a:t>
            </a:r>
          </a:p>
          <a:p>
            <a:r>
              <a:rPr lang="en-US" dirty="0">
                <a:solidFill>
                  <a:schemeClr val="accent6"/>
                </a:solidFill>
                <a:latin typeface="Arial Narrow" panose="020B0606020202030204" pitchFamily="34" charset="0"/>
              </a:rPr>
              <a:t>Can be used to compute FP, FN, precision, recall, accuracy, F1-score.</a:t>
            </a:r>
          </a:p>
          <a:p>
            <a:r>
              <a:rPr lang="en-US" dirty="0">
                <a:solidFill>
                  <a:schemeClr val="accent6"/>
                </a:solidFill>
                <a:latin typeface="Arial Narrow" panose="020B0606020202030204" pitchFamily="34" charset="0"/>
              </a:rPr>
              <a:t>Total misclassification error is 0.41, i.e., accuracy is 0.59.</a:t>
            </a:r>
          </a:p>
        </p:txBody>
      </p:sp>
    </p:spTree>
    <p:extLst>
      <p:ext uri="{BB962C8B-B14F-4D97-AF65-F5344CB8AC3E}">
        <p14:creationId xmlns:p14="http://schemas.microsoft.com/office/powerpoint/2010/main" val="244883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10766" y="1379621"/>
            <a:ext cx="5293850" cy="4478738"/>
          </a:xfrm>
          <a:prstGeom prst="rect">
            <a:avLst/>
          </a:prstGeom>
        </p:spPr>
      </p:pic>
      <p:sp>
        <p:nvSpPr>
          <p:cNvPr id="2" name="Title 1"/>
          <p:cNvSpPr>
            <a:spLocks noGrp="1"/>
          </p:cNvSpPr>
          <p:nvPr>
            <p:ph type="title"/>
          </p:nvPr>
        </p:nvSpPr>
        <p:spPr/>
        <p:txBody>
          <a:bodyPr/>
          <a:lstStyle/>
          <a:p>
            <a:r>
              <a:rPr lang="en-US" dirty="0"/>
              <a:t>Graphical Plot of Effects</a:t>
            </a:r>
          </a:p>
        </p:txBody>
      </p:sp>
      <p:sp>
        <p:nvSpPr>
          <p:cNvPr id="3" name="Content Placeholder 2"/>
          <p:cNvSpPr>
            <a:spLocks noGrp="1"/>
          </p:cNvSpPr>
          <p:nvPr>
            <p:ph idx="1"/>
          </p:nvPr>
        </p:nvSpPr>
        <p:spPr>
          <a:xfrm>
            <a:off x="838200" y="1379621"/>
            <a:ext cx="5872566" cy="4797342"/>
          </a:xfrm>
        </p:spPr>
        <p:txBody>
          <a:bodyPr>
            <a:normAutofit/>
          </a:bodyPr>
          <a:lstStyle/>
          <a:p>
            <a:r>
              <a:rPr lang="en-US" dirty="0"/>
              <a:t>Effects of quality on low/medium/high probability:</a:t>
            </a:r>
          </a:p>
          <a:p>
            <a:pPr marL="457200" lvl="1" indent="0">
              <a:buNone/>
            </a:pPr>
            <a:endParaRPr lang="en-US" sz="800" b="1" dirty="0">
              <a:solidFill>
                <a:schemeClr val="accent5"/>
              </a:solidFill>
              <a:latin typeface="Courier"/>
            </a:endParaRPr>
          </a:p>
          <a:p>
            <a:pPr marL="457200" lvl="1" indent="0">
              <a:buNone/>
            </a:pPr>
            <a:r>
              <a:rPr lang="en-US" sz="1400" b="1" dirty="0">
                <a:solidFill>
                  <a:schemeClr val="accent5"/>
                </a:solidFill>
                <a:latin typeface="Courier"/>
              </a:rPr>
              <a:t>library("effects“)</a:t>
            </a:r>
          </a:p>
          <a:p>
            <a:pPr marL="457200" lvl="1" indent="0">
              <a:buNone/>
            </a:pPr>
            <a:r>
              <a:rPr lang="en-US" sz="1400" b="1" dirty="0">
                <a:solidFill>
                  <a:schemeClr val="accent5"/>
                </a:solidFill>
                <a:latin typeface="Courier"/>
              </a:rPr>
              <a:t>plot(Effect(</a:t>
            </a:r>
            <a:r>
              <a:rPr lang="en-US" sz="1400" b="1" dirty="0" err="1">
                <a:solidFill>
                  <a:schemeClr val="accent5"/>
                </a:solidFill>
                <a:latin typeface="Courier"/>
              </a:rPr>
              <a:t>focal.predictors</a:t>
            </a:r>
            <a:r>
              <a:rPr lang="en-US" sz="1400" b="1" dirty="0">
                <a:solidFill>
                  <a:schemeClr val="accent5"/>
                </a:solidFill>
                <a:latin typeface="Courier"/>
              </a:rPr>
              <a:t>="coupon", </a:t>
            </a:r>
            <a:r>
              <a:rPr lang="en-US" sz="1400" b="1" dirty="0" err="1">
                <a:solidFill>
                  <a:schemeClr val="accent5"/>
                </a:solidFill>
                <a:latin typeface="Courier"/>
              </a:rPr>
              <a:t>ol</a:t>
            </a:r>
            <a:r>
              <a:rPr lang="en-US" sz="1400" b="1" dirty="0">
                <a:solidFill>
                  <a:schemeClr val="accent5"/>
                </a:solidFill>
                <a:latin typeface="Courier"/>
              </a:rPr>
              <a:t>))</a:t>
            </a:r>
          </a:p>
          <a:p>
            <a:pPr marL="457200" lvl="1" indent="0">
              <a:buNone/>
            </a:pPr>
            <a:r>
              <a:rPr lang="en-US" sz="1400" b="1" dirty="0">
                <a:solidFill>
                  <a:schemeClr val="accent5"/>
                </a:solidFill>
                <a:latin typeface="Courier"/>
              </a:rPr>
              <a:t>plot(Effect(</a:t>
            </a:r>
            <a:r>
              <a:rPr lang="en-US" sz="1400" b="1" dirty="0" err="1">
                <a:solidFill>
                  <a:schemeClr val="accent5"/>
                </a:solidFill>
                <a:latin typeface="Courier"/>
              </a:rPr>
              <a:t>focal.predictors</a:t>
            </a:r>
            <a:r>
              <a:rPr lang="en-US" sz="1400" b="1" dirty="0">
                <a:solidFill>
                  <a:schemeClr val="accent5"/>
                </a:solidFill>
                <a:latin typeface="Courier"/>
              </a:rPr>
              <a:t>=c("quality", "coupon"), </a:t>
            </a:r>
            <a:r>
              <a:rPr lang="en-US" sz="1400" b="1" dirty="0" err="1">
                <a:solidFill>
                  <a:schemeClr val="accent5"/>
                </a:solidFill>
                <a:latin typeface="Courier"/>
              </a:rPr>
              <a:t>ol</a:t>
            </a:r>
            <a:r>
              <a:rPr lang="en-US" sz="1400" b="1" dirty="0">
                <a:solidFill>
                  <a:schemeClr val="accent5"/>
                </a:solidFill>
                <a:latin typeface="Courier"/>
              </a:rPr>
              <a:t>))</a:t>
            </a:r>
          </a:p>
          <a:p>
            <a:pPr marL="457200" lvl="1" indent="0">
              <a:buNone/>
            </a:pPr>
            <a:endParaRPr lang="en-US" sz="1400" b="1" dirty="0">
              <a:solidFill>
                <a:schemeClr val="accent5"/>
              </a:solidFill>
              <a:latin typeface="Courier"/>
            </a:endParaRPr>
          </a:p>
          <a:p>
            <a:endParaRPr lang="en-US" dirty="0"/>
          </a:p>
        </p:txBody>
      </p:sp>
      <p:sp>
        <p:nvSpPr>
          <p:cNvPr id="5" name="TextBox 4"/>
          <p:cNvSpPr txBox="1"/>
          <p:nvPr/>
        </p:nvSpPr>
        <p:spPr>
          <a:xfrm>
            <a:off x="914399" y="3182713"/>
            <a:ext cx="5796367" cy="2154436"/>
          </a:xfrm>
          <a:prstGeom prst="rect">
            <a:avLst/>
          </a:prstGeom>
          <a:noFill/>
        </p:spPr>
        <p:txBody>
          <a:bodyPr wrap="square" rtlCol="0">
            <a:spAutoFit/>
          </a:bodyPr>
          <a:lstStyle/>
          <a:p>
            <a:r>
              <a:rPr lang="en-US" b="1" dirty="0">
                <a:solidFill>
                  <a:schemeClr val="accent6"/>
                </a:solidFill>
                <a:latin typeface="Arial Narrow" panose="020B0606020202030204" pitchFamily="34" charset="0"/>
              </a:rPr>
              <a:t>Interpretation:</a:t>
            </a:r>
          </a:p>
          <a:p>
            <a:endParaRPr lang="en-US" sz="800" b="1" dirty="0">
              <a:solidFill>
                <a:schemeClr val="accent6"/>
              </a:solidFill>
              <a:latin typeface="Arial Narrow" panose="020B0606020202030204" pitchFamily="34" charset="0"/>
            </a:endParaRPr>
          </a:p>
          <a:p>
            <a:r>
              <a:rPr lang="en-US" dirty="0">
                <a:solidFill>
                  <a:schemeClr val="accent6"/>
                </a:solidFill>
                <a:latin typeface="Arial Narrow" panose="020B0606020202030204" pitchFamily="34" charset="0"/>
              </a:rPr>
              <a:t>Main effect of coupon: Coupon increases the probability of </a:t>
            </a:r>
            <a:r>
              <a:rPr lang="en-US" dirty="0" err="1">
                <a:solidFill>
                  <a:schemeClr val="accent6"/>
                </a:solidFill>
                <a:latin typeface="Arial Narrow" panose="020B0606020202030204" pitchFamily="34" charset="0"/>
              </a:rPr>
              <a:t>classifi</a:t>
            </a:r>
            <a:r>
              <a:rPr lang="en-US" dirty="0">
                <a:solidFill>
                  <a:schemeClr val="accent6"/>
                </a:solidFill>
                <a:latin typeface="Arial Narrow" panose="020B0606020202030204" pitchFamily="34" charset="0"/>
              </a:rPr>
              <a:t>-cation into high and medium probability classes, while decreasing the probability of classification in the low probability class.</a:t>
            </a:r>
          </a:p>
          <a:p>
            <a:endParaRPr lang="en-US" dirty="0">
              <a:solidFill>
                <a:schemeClr val="accent6"/>
              </a:solidFill>
              <a:latin typeface="Arial Narrow" panose="020B0606020202030204" pitchFamily="34" charset="0"/>
            </a:endParaRPr>
          </a:p>
          <a:p>
            <a:r>
              <a:rPr lang="en-US" dirty="0">
                <a:solidFill>
                  <a:schemeClr val="accent6"/>
                </a:solidFill>
                <a:latin typeface="Arial Narrow" panose="020B0606020202030204" pitchFamily="34" charset="0"/>
              </a:rPr>
              <a:t>Joint effect of coupon*quality: Interaction of coupon and quality increases the likelihood of identification in high probability category.</a:t>
            </a:r>
          </a:p>
        </p:txBody>
      </p:sp>
    </p:spTree>
    <p:extLst>
      <p:ext uri="{BB962C8B-B14F-4D97-AF65-F5344CB8AC3E}">
        <p14:creationId xmlns:p14="http://schemas.microsoft.com/office/powerpoint/2010/main" val="1685365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a:t>Concluding Thoughts</a:t>
            </a:r>
          </a:p>
        </p:txBody>
      </p:sp>
      <p:sp>
        <p:nvSpPr>
          <p:cNvPr id="59395" name="Rectangle 3"/>
          <p:cNvSpPr>
            <a:spLocks noGrp="1" noChangeArrowheads="1"/>
          </p:cNvSpPr>
          <p:nvPr>
            <p:ph type="body" idx="1"/>
          </p:nvPr>
        </p:nvSpPr>
        <p:spPr>
          <a:xfrm>
            <a:off x="838200" y="1379620"/>
            <a:ext cx="10515600" cy="5145165"/>
          </a:xfrm>
        </p:spPr>
        <p:txBody>
          <a:bodyPr>
            <a:normAutofit/>
          </a:bodyPr>
          <a:lstStyle/>
          <a:p>
            <a:pPr eaLnBrk="1" hangingPunct="1"/>
            <a:r>
              <a:rPr lang="en-US" altLang="en-US" dirty="0"/>
              <a:t>Classification models can be used to predict two or more </a:t>
            </a:r>
            <a:r>
              <a:rPr lang="en-US" altLang="en-US" u="sng" dirty="0"/>
              <a:t>discrete</a:t>
            </a:r>
            <a:r>
              <a:rPr lang="en-US" altLang="en-US" dirty="0"/>
              <a:t> values.</a:t>
            </a:r>
          </a:p>
          <a:p>
            <a:pPr eaLnBrk="1" hangingPunct="1"/>
            <a:r>
              <a:rPr lang="en-US" altLang="en-US" dirty="0"/>
              <a:t>Binary classifications (logit, </a:t>
            </a:r>
            <a:r>
              <a:rPr lang="en-US" altLang="en-US" dirty="0" err="1"/>
              <a:t>probit</a:t>
            </a:r>
            <a:r>
              <a:rPr lang="en-US" altLang="en-US" dirty="0"/>
              <a:t>):</a:t>
            </a:r>
          </a:p>
          <a:p>
            <a:pPr lvl="1"/>
            <a:r>
              <a:rPr lang="en-US" altLang="en-US" dirty="0"/>
              <a:t>Interpretations are cumbersome (“logit”, “odds”).</a:t>
            </a:r>
          </a:p>
          <a:p>
            <a:pPr lvl="1"/>
            <a:r>
              <a:rPr lang="en-US" altLang="en-US" dirty="0"/>
              <a:t>May not handle complex interactions among </a:t>
            </a:r>
            <a:r>
              <a:rPr lang="en-US" altLang="en-US" i="1" dirty="0">
                <a:latin typeface="Times New Roman" panose="02020603050405020304" pitchFamily="18" charset="0"/>
                <a:cs typeface="Times New Roman" panose="02020603050405020304" pitchFamily="18" charset="0"/>
              </a:rPr>
              <a:t>X</a:t>
            </a:r>
            <a:r>
              <a:rPr lang="en-US" altLang="en-US" dirty="0"/>
              <a:t> variables very well.</a:t>
            </a:r>
          </a:p>
          <a:p>
            <a:r>
              <a:rPr lang="en-US" altLang="en-US" dirty="0"/>
              <a:t>For multi-class classifications, we may use:</a:t>
            </a:r>
          </a:p>
          <a:p>
            <a:pPr lvl="1"/>
            <a:r>
              <a:rPr lang="en-US" altLang="en-US" dirty="0"/>
              <a:t>Multinomial logit: for unordered data.</a:t>
            </a:r>
          </a:p>
          <a:p>
            <a:pPr lvl="1"/>
            <a:r>
              <a:rPr lang="en-US" altLang="en-US" dirty="0" err="1"/>
              <a:t>Orginal</a:t>
            </a:r>
            <a:r>
              <a:rPr lang="en-US" altLang="en-US" dirty="0"/>
              <a:t> logit: for ordered data.</a:t>
            </a:r>
          </a:p>
          <a:p>
            <a:r>
              <a:rPr lang="en-US" altLang="en-US" dirty="0"/>
              <a:t>Predictive ability can be assessed using training and test data samples.</a:t>
            </a:r>
          </a:p>
        </p:txBody>
      </p:sp>
    </p:spTree>
    <p:custDataLst>
      <p:tags r:id="rId1"/>
    </p:custDataLst>
    <p:extLst>
      <p:ext uri="{BB962C8B-B14F-4D97-AF65-F5344CB8AC3E}">
        <p14:creationId xmlns:p14="http://schemas.microsoft.com/office/powerpoint/2010/main" val="393897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53FD760F-D04C-4A19-835A-FD61ECBC4FB8}"/>
              </a:ext>
            </a:extLst>
          </p:cNvPr>
          <p:cNvGraphicFramePr/>
          <p:nvPr>
            <p:extLst>
              <p:ext uri="{D42A27DB-BD31-4B8C-83A1-F6EECF244321}">
                <p14:modId xmlns:p14="http://schemas.microsoft.com/office/powerpoint/2010/main" val="1857250896"/>
              </p:ext>
            </p:extLst>
          </p:nvPr>
        </p:nvGraphicFramePr>
        <p:xfrm>
          <a:off x="2342634" y="1993863"/>
          <a:ext cx="7392007" cy="3439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75A8ABAC-EC5A-4908-8D98-B550CAAA0697}"/>
              </a:ext>
            </a:extLst>
          </p:cNvPr>
          <p:cNvGraphicFramePr/>
          <p:nvPr>
            <p:extLst>
              <p:ext uri="{D42A27DB-BD31-4B8C-83A1-F6EECF244321}">
                <p14:modId xmlns:p14="http://schemas.microsoft.com/office/powerpoint/2010/main" val="2976012407"/>
              </p:ext>
            </p:extLst>
          </p:nvPr>
        </p:nvGraphicFramePr>
        <p:xfrm>
          <a:off x="2342634" y="1983195"/>
          <a:ext cx="7392007" cy="34399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itle 1">
            <a:extLst>
              <a:ext uri="{FF2B5EF4-FFF2-40B4-BE49-F238E27FC236}">
                <a16:creationId xmlns:a16="http://schemas.microsoft.com/office/drawing/2014/main" id="{1F8B022E-480E-40CC-A553-881E3E1EE062}"/>
              </a:ext>
            </a:extLst>
          </p:cNvPr>
          <p:cNvSpPr>
            <a:spLocks noGrp="1"/>
          </p:cNvSpPr>
          <p:nvPr>
            <p:ph type="title"/>
          </p:nvPr>
        </p:nvSpPr>
        <p:spPr/>
        <p:txBody>
          <a:bodyPr/>
          <a:lstStyle/>
          <a:p>
            <a:endParaRPr lang="en-US"/>
          </a:p>
        </p:txBody>
      </p:sp>
      <p:sp>
        <p:nvSpPr>
          <p:cNvPr id="4" name="Arrow: Bent 3">
            <a:extLst>
              <a:ext uri="{FF2B5EF4-FFF2-40B4-BE49-F238E27FC236}">
                <a16:creationId xmlns:a16="http://schemas.microsoft.com/office/drawing/2014/main" id="{CA9077F8-2D46-4B40-972A-83688CF5D069}"/>
              </a:ext>
            </a:extLst>
          </p:cNvPr>
          <p:cNvSpPr/>
          <p:nvPr/>
        </p:nvSpPr>
        <p:spPr>
          <a:xfrm>
            <a:off x="4579913" y="2499558"/>
            <a:ext cx="502598" cy="1062364"/>
          </a:xfrm>
          <a:prstGeom prst="bentArrow">
            <a:avLst>
              <a:gd name="adj1" fmla="val 25000"/>
              <a:gd name="adj2" fmla="val 25000"/>
              <a:gd name="adj3" fmla="val 25000"/>
              <a:gd name="adj4" fmla="val 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U-Turn 6">
            <a:extLst>
              <a:ext uri="{FF2B5EF4-FFF2-40B4-BE49-F238E27FC236}">
                <a16:creationId xmlns:a16="http://schemas.microsoft.com/office/drawing/2014/main" id="{D22DA5DE-0461-4083-B6E4-9D1CB15E681A}"/>
              </a:ext>
            </a:extLst>
          </p:cNvPr>
          <p:cNvSpPr/>
          <p:nvPr/>
        </p:nvSpPr>
        <p:spPr>
          <a:xfrm>
            <a:off x="3088851" y="2212522"/>
            <a:ext cx="5914372" cy="950749"/>
          </a:xfrm>
          <a:prstGeom prst="uturnArrow">
            <a:avLst>
              <a:gd name="adj1" fmla="val 27273"/>
              <a:gd name="adj2" fmla="val 25000"/>
              <a:gd name="adj3" fmla="val 25000"/>
              <a:gd name="adj4" fmla="val 0"/>
              <a:gd name="adj5" fmla="val 99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Arrow: U-Turn 7">
            <a:extLst>
              <a:ext uri="{FF2B5EF4-FFF2-40B4-BE49-F238E27FC236}">
                <a16:creationId xmlns:a16="http://schemas.microsoft.com/office/drawing/2014/main" id="{0C4467E6-FD5B-4D1B-BBA9-F90AD6D7E19E}"/>
              </a:ext>
            </a:extLst>
          </p:cNvPr>
          <p:cNvSpPr/>
          <p:nvPr/>
        </p:nvSpPr>
        <p:spPr>
          <a:xfrm>
            <a:off x="3103648" y="4266903"/>
            <a:ext cx="5899576" cy="840863"/>
          </a:xfrm>
          <a:prstGeom prst="uturnArrow">
            <a:avLst>
              <a:gd name="adj1" fmla="val 27273"/>
              <a:gd name="adj2" fmla="val 25000"/>
              <a:gd name="adj3" fmla="val 25000"/>
              <a:gd name="adj4" fmla="val 0"/>
              <a:gd name="adj5" fmla="val 100000"/>
            </a:avLst>
          </a:prstGeom>
          <a:scene3d>
            <a:camera prst="orthographicFront">
              <a:rot lat="0" lon="1080000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A258A5A9-EC3D-4536-9279-AB7BE5B78D6A}"/>
              </a:ext>
            </a:extLst>
          </p:cNvPr>
          <p:cNvGrpSpPr/>
          <p:nvPr/>
        </p:nvGrpSpPr>
        <p:grpSpPr>
          <a:xfrm>
            <a:off x="5134991" y="4492540"/>
            <a:ext cx="1941846" cy="1128467"/>
            <a:chOff x="4828272" y="1058365"/>
            <a:chExt cx="1722325" cy="1033395"/>
          </a:xfrm>
        </p:grpSpPr>
        <p:sp>
          <p:nvSpPr>
            <p:cNvPr id="10" name="Rectangle: Rounded Corners 9">
              <a:extLst>
                <a:ext uri="{FF2B5EF4-FFF2-40B4-BE49-F238E27FC236}">
                  <a16:creationId xmlns:a16="http://schemas.microsoft.com/office/drawing/2014/main" id="{97E76B54-5C46-4A80-8C3F-DE7DB90779CC}"/>
                </a:ext>
              </a:extLst>
            </p:cNvPr>
            <p:cNvSpPr/>
            <p:nvPr/>
          </p:nvSpPr>
          <p:spPr>
            <a:xfrm>
              <a:off x="4828272" y="1058365"/>
              <a:ext cx="1722325" cy="10333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7AC8DFC8-2A33-4C6F-A9B3-0C4B187F683F}"/>
                </a:ext>
              </a:extLst>
            </p:cNvPr>
            <p:cNvSpPr txBox="1"/>
            <p:nvPr/>
          </p:nvSpPr>
          <p:spPr>
            <a:xfrm>
              <a:off x="4858539" y="1088632"/>
              <a:ext cx="1661791" cy="9728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Direct Effect</a:t>
              </a:r>
            </a:p>
          </p:txBody>
        </p:sp>
        <p:sp>
          <p:nvSpPr>
            <p:cNvPr id="12" name="Rectangle: Rounded Corners 4">
              <a:extLst>
                <a:ext uri="{FF2B5EF4-FFF2-40B4-BE49-F238E27FC236}">
                  <a16:creationId xmlns:a16="http://schemas.microsoft.com/office/drawing/2014/main" id="{6439410C-CDD6-47E5-B3A7-B049C8D19BC8}"/>
                </a:ext>
              </a:extLst>
            </p:cNvPr>
            <p:cNvSpPr txBox="1"/>
            <p:nvPr/>
          </p:nvSpPr>
          <p:spPr>
            <a:xfrm>
              <a:off x="4858539" y="1098402"/>
              <a:ext cx="1661791" cy="9728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Direct Effect</a:t>
              </a:r>
            </a:p>
          </p:txBody>
        </p:sp>
      </p:grpSp>
      <p:sp>
        <p:nvSpPr>
          <p:cNvPr id="13" name="TextBox 12">
            <a:extLst>
              <a:ext uri="{FF2B5EF4-FFF2-40B4-BE49-F238E27FC236}">
                <a16:creationId xmlns:a16="http://schemas.microsoft.com/office/drawing/2014/main" id="{C59398C2-AD09-47D0-B5EB-F716779ACA5E}"/>
              </a:ext>
            </a:extLst>
          </p:cNvPr>
          <p:cNvSpPr txBox="1"/>
          <p:nvPr/>
        </p:nvSpPr>
        <p:spPr>
          <a:xfrm>
            <a:off x="3475723" y="2687896"/>
            <a:ext cx="1178093" cy="253916"/>
          </a:xfrm>
          <a:prstGeom prst="rect">
            <a:avLst/>
          </a:prstGeom>
          <a:noFill/>
        </p:spPr>
        <p:txBody>
          <a:bodyPr wrap="square" rtlCol="0">
            <a:spAutoFit/>
          </a:bodyPr>
          <a:lstStyle/>
          <a:p>
            <a:r>
              <a:rPr lang="en-US" sz="1050" b="1" dirty="0"/>
              <a:t>Beta Coefficients</a:t>
            </a:r>
          </a:p>
        </p:txBody>
      </p:sp>
      <p:grpSp>
        <p:nvGrpSpPr>
          <p:cNvPr id="14" name="Group 13">
            <a:extLst>
              <a:ext uri="{FF2B5EF4-FFF2-40B4-BE49-F238E27FC236}">
                <a16:creationId xmlns:a16="http://schemas.microsoft.com/office/drawing/2014/main" id="{E15117CB-174C-441C-9AAB-AEC9DB6F69AE}"/>
              </a:ext>
            </a:extLst>
          </p:cNvPr>
          <p:cNvGrpSpPr/>
          <p:nvPr/>
        </p:nvGrpSpPr>
        <p:grpSpPr>
          <a:xfrm>
            <a:off x="5082511" y="1744651"/>
            <a:ext cx="1941846" cy="1128467"/>
            <a:chOff x="4828272" y="1058365"/>
            <a:chExt cx="1722325" cy="1033395"/>
          </a:xfrm>
        </p:grpSpPr>
        <p:sp>
          <p:nvSpPr>
            <p:cNvPr id="15" name="Rectangle: Rounded Corners 14">
              <a:extLst>
                <a:ext uri="{FF2B5EF4-FFF2-40B4-BE49-F238E27FC236}">
                  <a16:creationId xmlns:a16="http://schemas.microsoft.com/office/drawing/2014/main" id="{263783CA-D24F-4DE1-8A22-F53CFB96503A}"/>
                </a:ext>
              </a:extLst>
            </p:cNvPr>
            <p:cNvSpPr/>
            <p:nvPr/>
          </p:nvSpPr>
          <p:spPr>
            <a:xfrm>
              <a:off x="4828272" y="1058365"/>
              <a:ext cx="1722325" cy="10333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FD9DD676-D641-416B-9CB5-23229E7C647C}"/>
                </a:ext>
              </a:extLst>
            </p:cNvPr>
            <p:cNvSpPr txBox="1"/>
            <p:nvPr/>
          </p:nvSpPr>
          <p:spPr>
            <a:xfrm>
              <a:off x="4858539" y="1088632"/>
              <a:ext cx="1661791" cy="9728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dirty="0"/>
                <a:t>Fair Score</a:t>
              </a:r>
              <a:endParaRPr lang="en-US" sz="2600" kern="1200" dirty="0"/>
            </a:p>
          </p:txBody>
        </p:sp>
      </p:grpSp>
    </p:spTree>
    <p:extLst>
      <p:ext uri="{BB962C8B-B14F-4D97-AF65-F5344CB8AC3E}">
        <p14:creationId xmlns:p14="http://schemas.microsoft.com/office/powerpoint/2010/main" val="241764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F365-A2F0-4226-A73A-0D42B095BDD0}"/>
              </a:ext>
            </a:extLst>
          </p:cNvPr>
          <p:cNvSpPr>
            <a:spLocks noGrp="1"/>
          </p:cNvSpPr>
          <p:nvPr>
            <p:ph type="title"/>
          </p:nvPr>
        </p:nvSpPr>
        <p:spPr/>
        <p:txBody>
          <a:bodyPr/>
          <a:lstStyle/>
          <a:p>
            <a:r>
              <a:rPr lang="en-US" dirty="0"/>
              <a:t>Our Analysis</a:t>
            </a:r>
          </a:p>
        </p:txBody>
      </p:sp>
      <p:sp>
        <p:nvSpPr>
          <p:cNvPr id="3" name="Content Placeholder 2">
            <a:extLst>
              <a:ext uri="{FF2B5EF4-FFF2-40B4-BE49-F238E27FC236}">
                <a16:creationId xmlns:a16="http://schemas.microsoft.com/office/drawing/2014/main" id="{80F14A99-2813-4CB4-B057-DAA33BDC02A4}"/>
              </a:ext>
            </a:extLst>
          </p:cNvPr>
          <p:cNvSpPr>
            <a:spLocks noGrp="1"/>
          </p:cNvSpPr>
          <p:nvPr>
            <p:ph idx="1"/>
          </p:nvPr>
        </p:nvSpPr>
        <p:spPr/>
        <p:txBody>
          <a:bodyPr>
            <a:normAutofit lnSpcReduction="10000"/>
          </a:bodyPr>
          <a:lstStyle/>
          <a:p>
            <a:r>
              <a:rPr lang="en-US" dirty="0"/>
              <a:t>Data Preprocessing</a:t>
            </a:r>
          </a:p>
          <a:p>
            <a:pPr lvl="1"/>
            <a:r>
              <a:rPr lang="en-US" dirty="0"/>
              <a:t>Recollected data from SQL DB copy and removed the sampling bias</a:t>
            </a:r>
          </a:p>
          <a:p>
            <a:pPr lvl="1"/>
            <a:r>
              <a:rPr lang="en-US" dirty="0"/>
              <a:t>Cleaned data with some assumptions</a:t>
            </a:r>
          </a:p>
          <a:p>
            <a:r>
              <a:rPr lang="en-US" dirty="0"/>
              <a:t>Exploratory Data Analysis</a:t>
            </a:r>
          </a:p>
          <a:p>
            <a:pPr lvl="1"/>
            <a:r>
              <a:rPr lang="en-US" dirty="0"/>
              <a:t>discover relation between dependent and independent variable</a:t>
            </a:r>
          </a:p>
          <a:p>
            <a:r>
              <a:rPr lang="en-US" dirty="0"/>
              <a:t>Feature Engineering</a:t>
            </a:r>
          </a:p>
          <a:p>
            <a:pPr lvl="1"/>
            <a:r>
              <a:rPr lang="en-US" dirty="0"/>
              <a:t>Feature extraction from text charge description</a:t>
            </a:r>
          </a:p>
          <a:p>
            <a:pPr lvl="1"/>
            <a:r>
              <a:rPr lang="en-US" dirty="0"/>
              <a:t>Jail time from and timestamp data</a:t>
            </a:r>
          </a:p>
          <a:p>
            <a:r>
              <a:rPr lang="en-US" dirty="0"/>
              <a:t>Modeling</a:t>
            </a:r>
          </a:p>
          <a:p>
            <a:pPr lvl="1"/>
            <a:r>
              <a:rPr lang="en-US" dirty="0"/>
              <a:t>Mediated effect and direct effect models</a:t>
            </a:r>
          </a:p>
          <a:p>
            <a:r>
              <a:rPr lang="en-US" dirty="0"/>
              <a:t>Predictions</a:t>
            </a:r>
          </a:p>
          <a:p>
            <a:pPr lvl="1"/>
            <a:r>
              <a:rPr lang="en-US" dirty="0"/>
              <a:t>Fair risk score and Recidivism </a:t>
            </a:r>
          </a:p>
        </p:txBody>
      </p:sp>
    </p:spTree>
    <p:extLst>
      <p:ext uri="{BB962C8B-B14F-4D97-AF65-F5344CB8AC3E}">
        <p14:creationId xmlns:p14="http://schemas.microsoft.com/office/powerpoint/2010/main" val="209351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D9CC-6AA5-4314-93AD-14BBE024C03E}"/>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98325094-F5D6-435B-807C-020B557C2154}"/>
              </a:ext>
            </a:extLst>
          </p:cNvPr>
          <p:cNvSpPr>
            <a:spLocks noGrp="1"/>
          </p:cNvSpPr>
          <p:nvPr>
            <p:ph idx="1"/>
          </p:nvPr>
        </p:nvSpPr>
        <p:spPr/>
        <p:txBody>
          <a:bodyPr/>
          <a:lstStyle/>
          <a:p>
            <a:r>
              <a:rPr lang="en-US" dirty="0"/>
              <a:t>Retrieved all data files from SQL </a:t>
            </a:r>
            <a:r>
              <a:rPr lang="en-US" dirty="0" err="1"/>
              <a:t>db</a:t>
            </a:r>
            <a:r>
              <a:rPr lang="en-US" dirty="0"/>
              <a:t> copy</a:t>
            </a:r>
          </a:p>
          <a:p>
            <a:r>
              <a:rPr lang="en-US" dirty="0"/>
              <a:t>Combined data and retained required features</a:t>
            </a:r>
          </a:p>
          <a:p>
            <a:r>
              <a:rPr lang="en-US" dirty="0"/>
              <a:t>Computed Length of Stay in jail from </a:t>
            </a:r>
            <a:r>
              <a:rPr lang="en-US" dirty="0" err="1"/>
              <a:t>jain_in</a:t>
            </a:r>
            <a:r>
              <a:rPr lang="en-US" dirty="0"/>
              <a:t> and </a:t>
            </a:r>
            <a:r>
              <a:rPr lang="en-US" dirty="0" err="1"/>
              <a:t>jail_out</a:t>
            </a:r>
            <a:r>
              <a:rPr lang="en-US" dirty="0"/>
              <a:t> variables</a:t>
            </a:r>
          </a:p>
          <a:p>
            <a:r>
              <a:rPr lang="en-US" dirty="0"/>
              <a:t>Extracted </a:t>
            </a:r>
            <a:r>
              <a:rPr lang="en-US" dirty="0" err="1"/>
              <a:t>drug_involvement</a:t>
            </a:r>
            <a:r>
              <a:rPr lang="en-US" dirty="0"/>
              <a:t> flag from charge description</a:t>
            </a:r>
          </a:p>
          <a:p>
            <a:r>
              <a:rPr lang="en-US" dirty="0"/>
              <a:t>Refactored race, charge degree, to a different</a:t>
            </a:r>
          </a:p>
          <a:p>
            <a:r>
              <a:rPr lang="en-US" dirty="0"/>
              <a:t>Removed records with unidentified charge degrees</a:t>
            </a:r>
          </a:p>
          <a:p>
            <a:endParaRPr lang="en-US" dirty="0"/>
          </a:p>
        </p:txBody>
      </p:sp>
    </p:spTree>
    <p:extLst>
      <p:ext uri="{BB962C8B-B14F-4D97-AF65-F5344CB8AC3E}">
        <p14:creationId xmlns:p14="http://schemas.microsoft.com/office/powerpoint/2010/main" val="278838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11AE-8596-404B-ACED-345DBB29F74B}"/>
              </a:ext>
            </a:extLst>
          </p:cNvPr>
          <p:cNvSpPr>
            <a:spLocks noGrp="1"/>
          </p:cNvSpPr>
          <p:nvPr>
            <p:ph type="title"/>
          </p:nvPr>
        </p:nvSpPr>
        <p:spPr/>
        <p:txBody>
          <a:bodyPr/>
          <a:lstStyle/>
          <a:p>
            <a:r>
              <a:rPr lang="en-US" dirty="0"/>
              <a:t>Our Analysis – Building Fair Score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2EF78A-55BC-4A91-9B84-7B42652B6092}"/>
                  </a:ext>
                </a:extLst>
              </p:cNvPr>
              <p:cNvSpPr/>
              <p:nvPr/>
            </p:nvSpPr>
            <p:spPr>
              <a:xfrm>
                <a:off x="381919" y="2698910"/>
                <a:ext cx="11945955" cy="671209"/>
              </a:xfrm>
              <a:prstGeom prst="rect">
                <a:avLst/>
              </a:prstGeom>
            </p:spPr>
            <p:txBody>
              <a:bodyPr wrap="square">
                <a:spAutoFit/>
              </a:bodyPr>
              <a:lstStyle/>
              <a:p>
                <a:pPr marL="457200" marR="0">
                  <a:lnSpc>
                    <a:spcPct val="107000"/>
                  </a:lnSpc>
                  <a:spcBef>
                    <a:spcPts val="0"/>
                  </a:spcBef>
                  <a:spcAft>
                    <a:spcPts val="800"/>
                  </a:spcAft>
                </a:pPr>
                <a:r>
                  <a:rPr lang="en-US" b="1" i="1" dirty="0">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a:t>Recidivism </a:t>
                </a:r>
                <a:r>
                  <a:rPr lang="en-IN" b="1" i="1" dirty="0">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e>
                      <m: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𝟎</m:t>
                        </m:r>
                      </m:sub>
                    </m:s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e>
                      <m: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𝟏</m:t>
                        </m:r>
                      </m:sub>
                    </m:sSub>
                    <m:d>
                      <m:d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𝑱𝒖𝒗</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𝒇𝒆𝒍</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𝒄𝒐𝒖𝒏𝒕</m:t>
                        </m:r>
                      </m:e>
                    </m:d>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e>
                      <m: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𝟐</m:t>
                        </m:r>
                      </m:sub>
                    </m:sSub>
                    <m:d>
                      <m:d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𝑱𝒖𝒗</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𝒎𝒊𝒔𝒅</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𝒄𝒐𝒖𝒏𝒕</m:t>
                        </m:r>
                      </m:e>
                    </m:d>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e>
                      <m: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𝟑</m:t>
                        </m:r>
                      </m:sub>
                    </m:sSub>
                    <m:d>
                      <m:d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d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𝒑𝒓𝒊𝒐𝒓𝒔</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𝒄𝒐𝒖𝒏𝒕</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 </m:t>
                        </m:r>
                      </m:e>
                    </m:d>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ctrlPr>
                      </m:sSubPr>
                      <m:e>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e>
                      <m:sub>
                        <m: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𝟒</m:t>
                        </m:r>
                      </m:sub>
                    </m:sSub>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𝒄𝒉𝒂𝒓𝒈𝒆</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_</m:t>
                    </m:r>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𝒅𝒆𝒈𝒓𝒆𝒆</m:t>
                    </m:r>
                  </m:oMath>
                </a14:m>
                <a:r>
                  <a:rPr lang="en-IN" b="1" i="1" dirty="0">
                    <a:solidFill>
                      <a:schemeClr val="accent5">
                        <a:lumMod val="75000"/>
                      </a:schemeClr>
                    </a:solidFill>
                    <a:latin typeface="Calibri" panose="020F0502020204030204" pitchFamily="34" charset="0"/>
                    <a:ea typeface="Times New Roman" panose="02020603050405020304" pitchFamily="18" charset="0"/>
                    <a:cs typeface="Mangal" panose="02040503050203030202" pitchFamily="18" charset="0"/>
                  </a:rPr>
                  <a:t>) +</a:t>
                </a:r>
                <a14:m>
                  <m:oMath xmlns:m="http://schemas.openxmlformats.org/officeDocument/2006/math">
                    <m:r>
                      <a:rPr lang="en-IN"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𝜷</m:t>
                    </m:r>
                    <m: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𝒅𝒓𝒖𝒈𝒊𝒏𝒗𝒐𝒍𝒗𝒎𝒆𝒏𝒕</m:t>
                    </m:r>
                    <m:r>
                      <a:rPr lang="en-US" b="1" i="1">
                        <a:solidFill>
                          <a:schemeClr val="accent5">
                            <a:lumMod val="75000"/>
                          </a:schemeClr>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IN" b="1" i="1" dirty="0">
                  <a:solidFill>
                    <a:schemeClr val="accent5">
                      <a:lumMod val="75000"/>
                    </a:schemeClr>
                  </a:solidFill>
                  <a:latin typeface="Calibri" panose="020F0502020204030204" pitchFamily="34" charset="0"/>
                  <a:ea typeface="Times New Roman" panose="02020603050405020304" pitchFamily="18" charset="0"/>
                  <a:cs typeface="Mangal" panose="02040503050203030202" pitchFamily="18" charset="0"/>
                </a:endParaRPr>
              </a:p>
            </p:txBody>
          </p:sp>
        </mc:Choice>
        <mc:Fallback xmlns="">
          <p:sp>
            <p:nvSpPr>
              <p:cNvPr id="6" name="Rectangle 5">
                <a:extLst>
                  <a:ext uri="{FF2B5EF4-FFF2-40B4-BE49-F238E27FC236}">
                    <a16:creationId xmlns:a16="http://schemas.microsoft.com/office/drawing/2014/main" id="{ED2EF78A-55BC-4A91-9B84-7B42652B6092}"/>
                  </a:ext>
                </a:extLst>
              </p:cNvPr>
              <p:cNvSpPr>
                <a:spLocks noRot="1" noChangeAspect="1" noMove="1" noResize="1" noEditPoints="1" noAdjustHandles="1" noChangeArrowheads="1" noChangeShapeType="1" noTextEdit="1"/>
              </p:cNvSpPr>
              <p:nvPr/>
            </p:nvSpPr>
            <p:spPr>
              <a:xfrm>
                <a:off x="381919" y="2698910"/>
                <a:ext cx="11945955" cy="671209"/>
              </a:xfrm>
              <a:prstGeom prst="rect">
                <a:avLst/>
              </a:prstGeom>
              <a:blipFill>
                <a:blip r:embed="rId2"/>
                <a:stretch>
                  <a:fillRect t="-6364"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3AF89D3-192B-474E-A59A-0CBC3DD65936}"/>
                  </a:ext>
                </a:extLst>
              </p:cNvPr>
              <p:cNvSpPr/>
              <p:nvPr/>
            </p:nvSpPr>
            <p:spPr>
              <a:xfrm>
                <a:off x="420479" y="1311196"/>
                <a:ext cx="11604433" cy="671209"/>
              </a:xfrm>
              <a:prstGeom prst="rect">
                <a:avLst/>
              </a:prstGeom>
            </p:spPr>
            <p:txBody>
              <a:bodyPr wrap="square">
                <a:spAutoFit/>
              </a:bodyPr>
              <a:lstStyle/>
              <a:p>
                <a:pPr marL="457200">
                  <a:lnSpc>
                    <a:spcPct val="107000"/>
                  </a:lnSpc>
                  <a:spcAft>
                    <a:spcPts val="800"/>
                  </a:spcAft>
                </a:pPr>
                <a:r>
                  <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a:t>Recidivism= </a:t>
                </a:r>
                <a14:m>
                  <m:oMath xmlns:m="http://schemas.openxmlformats.org/officeDocument/2006/math">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𝑎𝑔𝑒</m:t>
                        </m:r>
                      </m:e>
                    </m:d>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𝐽𝑢𝑣</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𝑓𝑒𝑙</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e>
                    </m:d>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3</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𝐽𝑢𝑣</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𝑚𝑖𝑠𝑑</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4</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𝑠𝑒𝑥</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5</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𝑝𝑟𝑖𝑜𝑟𝑠</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6</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𝑟𝑎𝑐𝑒</m:t>
                        </m:r>
                      </m:e>
                    </m:d>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7</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𝑐h𝑎𝑟𝑔𝑒</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𝑑𝑒𝑔𝑟𝑒𝑒</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a:t> </a:t>
                </a:r>
              </a:p>
            </p:txBody>
          </p:sp>
        </mc:Choice>
        <mc:Fallback xmlns="">
          <p:sp>
            <p:nvSpPr>
              <p:cNvPr id="7" name="Rectangle 6">
                <a:extLst>
                  <a:ext uri="{FF2B5EF4-FFF2-40B4-BE49-F238E27FC236}">
                    <a16:creationId xmlns:a16="http://schemas.microsoft.com/office/drawing/2014/main" id="{93AF89D3-192B-474E-A59A-0CBC3DD65936}"/>
                  </a:ext>
                </a:extLst>
              </p:cNvPr>
              <p:cNvSpPr>
                <a:spLocks noRot="1" noChangeAspect="1" noMove="1" noResize="1" noEditPoints="1" noAdjustHandles="1" noChangeArrowheads="1" noChangeShapeType="1" noTextEdit="1"/>
              </p:cNvSpPr>
              <p:nvPr/>
            </p:nvSpPr>
            <p:spPr>
              <a:xfrm>
                <a:off x="420479" y="1311196"/>
                <a:ext cx="11604433" cy="671209"/>
              </a:xfrm>
              <a:prstGeom prst="rect">
                <a:avLst/>
              </a:prstGeom>
              <a:blipFill>
                <a:blip r:embed="rId3"/>
                <a:stretch>
                  <a:fillRect t="-5455"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28376F0-5E80-42AB-A916-4F50EA642549}"/>
                  </a:ext>
                </a:extLst>
              </p:cNvPr>
              <p:cNvSpPr txBox="1"/>
              <p:nvPr/>
            </p:nvSpPr>
            <p:spPr>
              <a:xfrm>
                <a:off x="420479" y="2006582"/>
                <a:ext cx="12663889" cy="663515"/>
              </a:xfrm>
              <a:prstGeom prst="rect">
                <a:avLst/>
              </a:prstGeom>
              <a:noFill/>
            </p:spPr>
            <p:txBody>
              <a:bodyPr wrap="square" rtlCol="0">
                <a:spAutoFit/>
              </a:bodyPr>
              <a:lstStyle/>
              <a:p>
                <a:pPr marL="457200">
                  <a:lnSpc>
                    <a:spcPct val="107000"/>
                  </a:lnSpc>
                  <a:spcAft>
                    <a:spcPts val="800"/>
                  </a:spcAft>
                </a:pPr>
                <a:r>
                  <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rPr>
                  <a:t>Recidivism = </a:t>
                </a:r>
                <a14:m>
                  <m:oMath xmlns:m="http://schemas.openxmlformats.org/officeDocument/2006/math">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𝑎𝑔𝑒</m:t>
                        </m:r>
                      </m:e>
                    </m:d>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2</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𝐽𝑢𝑣</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𝑓𝑒𝑙</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e>
                    </m:d>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3</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𝐽𝑢𝑣</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𝑚𝑖𝑠𝑐</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e>
                    </m:d>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4</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𝑆𝑒𝑥</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𝑟𝑎𝑐𝑒</m:t>
                        </m:r>
                      </m:e>
                    </m:d>
                    <m:r>
                      <a:rPr lang="en-US"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5</m:t>
                        </m:r>
                      </m:sub>
                    </m:sSub>
                    <m:d>
                      <m:d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𝑝𝑟𝑖𝑜𝑟𝑠</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𝑐𝑜𝑢𝑛𝑡</m:t>
                        </m:r>
                      </m:e>
                    </m:d>
                    <m:sSub>
                      <m:sSubPr>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𝛽</m:t>
                        </m:r>
                      </m:e>
                      <m: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6</m:t>
                        </m:r>
                      </m:sub>
                    </m:sSub>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𝑐h𝑎𝑟𝑔𝑒</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_</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𝑑𝑒𝑔𝑟𝑒𝑒</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endParaRPr lang="en-US" i="1" dirty="0">
                  <a:solidFill>
                    <a:srgbClr val="000000"/>
                  </a:solidFill>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128376F0-5E80-42AB-A916-4F50EA642549}"/>
                  </a:ext>
                </a:extLst>
              </p:cNvPr>
              <p:cNvSpPr txBox="1">
                <a:spLocks noRot="1" noChangeAspect="1" noMove="1" noResize="1" noEditPoints="1" noAdjustHandles="1" noChangeArrowheads="1" noChangeShapeType="1" noTextEdit="1"/>
              </p:cNvSpPr>
              <p:nvPr/>
            </p:nvSpPr>
            <p:spPr>
              <a:xfrm>
                <a:off x="420479" y="2006582"/>
                <a:ext cx="12663889" cy="663515"/>
              </a:xfrm>
              <a:prstGeom prst="rect">
                <a:avLst/>
              </a:prstGeom>
              <a:blipFill>
                <a:blip r:embed="rId4"/>
                <a:stretch>
                  <a:fillRect t="-5505" b="-8257"/>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46C6D832-2068-43A4-9801-675EB6F57573}"/>
              </a:ext>
            </a:extLst>
          </p:cNvPr>
          <p:cNvSpPr/>
          <p:nvPr/>
        </p:nvSpPr>
        <p:spPr>
          <a:xfrm>
            <a:off x="231354" y="2788455"/>
            <a:ext cx="545335" cy="198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24EE428-88CE-4D28-B707-5635AB5AED2F}"/>
              </a:ext>
            </a:extLst>
          </p:cNvPr>
          <p:cNvSpPr txBox="1"/>
          <p:nvPr/>
        </p:nvSpPr>
        <p:spPr>
          <a:xfrm>
            <a:off x="566449" y="3572205"/>
            <a:ext cx="10813055" cy="646331"/>
          </a:xfrm>
          <a:prstGeom prst="rect">
            <a:avLst/>
          </a:prstGeom>
          <a:noFill/>
        </p:spPr>
        <p:txBody>
          <a:bodyPr wrap="square" rtlCol="0">
            <a:spAutoFit/>
          </a:bodyPr>
          <a:lstStyle/>
          <a:p>
            <a:r>
              <a:rPr lang="en-US" i="1" dirty="0">
                <a:solidFill>
                  <a:srgbClr val="FF0000"/>
                </a:solidFill>
              </a:rPr>
              <a:t>Our objective was to build the fair score which does not have any traces of racial or pseudo-racial factor in it. So we chose variables which are only and only describes the criminal profile of a defendant and no other factor</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E36E764-412E-4F76-9602-FDAA171CA63B}"/>
                  </a:ext>
                </a:extLst>
              </p:cNvPr>
              <p:cNvSpPr txBox="1"/>
              <p:nvPr/>
            </p:nvSpPr>
            <p:spPr>
              <a:xfrm>
                <a:off x="420479" y="4622708"/>
                <a:ext cx="11681550" cy="901850"/>
              </a:xfrm>
              <a:prstGeom prst="rect">
                <a:avLst/>
              </a:prstGeom>
              <a:noFill/>
            </p:spPr>
            <p:txBody>
              <a:bodyPr wrap="square" rtlCol="0">
                <a:spAutoFit/>
              </a:bodyPr>
              <a:lstStyle/>
              <a:p>
                <a:r>
                  <a:rPr lang="en-US" b="1" dirty="0"/>
                  <a:t>Fair</a:t>
                </a:r>
                <a:r>
                  <a:rPr lang="en-US" dirty="0"/>
                  <a:t> </a:t>
                </a:r>
                <a:r>
                  <a:rPr lang="en-US" b="1" dirty="0"/>
                  <a:t>score</a:t>
                </a:r>
                <a:r>
                  <a:rPr lang="en-US" dirty="0"/>
                  <a:t> = </a:t>
                </a:r>
                <a:r>
                  <a:rPr lang="en-US" sz="1600" dirty="0">
                    <a:latin typeface="Arial" panose="020B0604020202020204" pitchFamily="34" charset="0"/>
                    <a:cs typeface="Arial" panose="020B0604020202020204" pitchFamily="34" charset="0"/>
                  </a:rPr>
                  <a:t>exp(</a:t>
                </a:r>
                <a14:m>
                  <m:oMath xmlns:m="http://schemas.openxmlformats.org/officeDocument/2006/math">
                    <m:sSub>
                      <m:sSubPr>
                        <m:ctrlPr>
                          <a:rPr lang="en-US" sz="1600" i="1">
                            <a:latin typeface="Cambria Math" panose="02040503050406030204" pitchFamily="18" charset="0"/>
                          </a:rPr>
                        </m:ctrlPr>
                      </m:sSubPr>
                      <m:e>
                        <m:r>
                          <m:rPr>
                            <m:sty m:val="p"/>
                          </m:rPr>
                          <a:rPr lang="en-IN" sz="1600" b="0" i="1">
                            <a:latin typeface="Cambria Math" panose="02040503050406030204" pitchFamily="18" charset="0"/>
                          </a:rPr>
                          <m:t>β</m:t>
                        </m:r>
                      </m:e>
                      <m:sub>
                        <m:r>
                          <a:rPr lang="en-IN" sz="1600" b="0" i="1">
                            <a:latin typeface="Cambria Math" panose="02040503050406030204" pitchFamily="18" charset="0"/>
                          </a:rPr>
                          <m:t>0</m:t>
                        </m:r>
                      </m:sub>
                    </m:sSub>
                    <m:r>
                      <a:rPr lang="en-US" sz="1600" b="0">
                        <a:latin typeface="Cambria Math" panose="02040503050406030204" pitchFamily="18" charset="0"/>
                      </a:rPr>
                      <m:t>)</m:t>
                    </m:r>
                    <m:r>
                      <a:rPr lang="en-IN" sz="1600" b="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b="0" i="1">
                            <a:latin typeface="Cambria Math" panose="02040503050406030204" pitchFamily="18" charset="0"/>
                          </a:rPr>
                          <m:t>exp</m:t>
                        </m:r>
                        <m:r>
                          <a:rPr lang="en-US" sz="1600" b="0">
                            <a:latin typeface="Cambria Math" panose="02040503050406030204" pitchFamily="18" charset="0"/>
                          </a:rPr>
                          <m:t>(</m:t>
                        </m:r>
                        <m:r>
                          <m:rPr>
                            <m:sty m:val="p"/>
                          </m:rPr>
                          <a:rPr lang="en-IN" sz="1600" b="0" i="1">
                            <a:latin typeface="Cambria Math" panose="02040503050406030204" pitchFamily="18" charset="0"/>
                          </a:rPr>
                          <m:t>β</m:t>
                        </m:r>
                      </m:e>
                      <m:sub>
                        <m:r>
                          <a:rPr lang="en-IN" sz="1600" b="0" i="1">
                            <a:latin typeface="Cambria Math" panose="02040503050406030204" pitchFamily="18" charset="0"/>
                          </a:rPr>
                          <m:t>1</m:t>
                        </m:r>
                      </m:sub>
                    </m:sSub>
                    <m:r>
                      <a:rPr lang="en-US" sz="1600" b="0">
                        <a:latin typeface="Cambria Math" panose="02040503050406030204" pitchFamily="18" charset="0"/>
                      </a:rPr>
                      <m:t>)</m:t>
                    </m:r>
                    <m:d>
                      <m:dPr>
                        <m:ctrlPr>
                          <a:rPr lang="en-US" sz="1600" i="1">
                            <a:latin typeface="Cambria Math" panose="02040503050406030204" pitchFamily="18" charset="0"/>
                          </a:rPr>
                        </m:ctrlPr>
                      </m:dPr>
                      <m:e>
                        <m:r>
                          <m:rPr>
                            <m:sty m:val="p"/>
                          </m:rPr>
                          <a:rPr lang="en-IN" sz="1600" b="0" i="1">
                            <a:latin typeface="Cambria Math" panose="02040503050406030204" pitchFamily="18" charset="0"/>
                          </a:rPr>
                          <m:t>Juv</m:t>
                        </m:r>
                        <m:r>
                          <a:rPr lang="en-IN" sz="1600" b="0">
                            <a:latin typeface="Cambria Math" panose="02040503050406030204" pitchFamily="18" charset="0"/>
                          </a:rPr>
                          <m:t>_</m:t>
                        </m:r>
                        <m:r>
                          <m:rPr>
                            <m:sty m:val="p"/>
                          </m:rPr>
                          <a:rPr lang="en-IN" sz="1600" b="0" i="1">
                            <a:latin typeface="Cambria Math" panose="02040503050406030204" pitchFamily="18" charset="0"/>
                          </a:rPr>
                          <m:t>fel</m:t>
                        </m:r>
                        <m:r>
                          <a:rPr lang="en-IN" sz="1600" b="0">
                            <a:latin typeface="Cambria Math" panose="02040503050406030204" pitchFamily="18" charset="0"/>
                          </a:rPr>
                          <m:t>_</m:t>
                        </m:r>
                        <m:r>
                          <m:rPr>
                            <m:sty m:val="p"/>
                          </m:rPr>
                          <a:rPr lang="en-IN" sz="1600" b="0" i="1">
                            <a:latin typeface="Cambria Math" panose="02040503050406030204" pitchFamily="18" charset="0"/>
                          </a:rPr>
                          <m:t>count</m:t>
                        </m:r>
                      </m:e>
                    </m:d>
                    <m:r>
                      <a:rPr lang="en-IN" sz="1600" b="0">
                        <a:latin typeface="Cambria Math" panose="02040503050406030204" pitchFamily="18" charset="0"/>
                      </a:rPr>
                      <m:t>+</m:t>
                    </m:r>
                    <m:r>
                      <m:rPr>
                        <m:sty m:val="p"/>
                      </m:rPr>
                      <a:rPr lang="en-US" sz="1600" b="0" i="1">
                        <a:latin typeface="Cambria Math" panose="02040503050406030204" pitchFamily="18" charset="0"/>
                      </a:rPr>
                      <m:t>exp</m:t>
                    </m:r>
                    <m:r>
                      <a:rPr lang="en-US" sz="1600" b="0">
                        <a:latin typeface="Cambria Math" panose="02040503050406030204" pitchFamily="18" charset="0"/>
                      </a:rPr>
                      <m:t>(</m:t>
                    </m:r>
                    <m:sSub>
                      <m:sSubPr>
                        <m:ctrlPr>
                          <a:rPr lang="en-US" sz="1600" i="1">
                            <a:latin typeface="Cambria Math" panose="02040503050406030204" pitchFamily="18" charset="0"/>
                          </a:rPr>
                        </m:ctrlPr>
                      </m:sSubPr>
                      <m:e>
                        <m:r>
                          <m:rPr>
                            <m:sty m:val="p"/>
                          </m:rPr>
                          <a:rPr lang="en-IN" sz="1600" b="0" i="1">
                            <a:latin typeface="Cambria Math" panose="02040503050406030204" pitchFamily="18" charset="0"/>
                          </a:rPr>
                          <m:t>β</m:t>
                        </m:r>
                      </m:e>
                      <m:sub>
                        <m:r>
                          <a:rPr lang="en-IN" sz="1600" b="0" i="1">
                            <a:latin typeface="Cambria Math" panose="02040503050406030204" pitchFamily="18" charset="0"/>
                          </a:rPr>
                          <m:t>2</m:t>
                        </m:r>
                      </m:sub>
                    </m:sSub>
                    <m:r>
                      <a:rPr lang="en-US" sz="1600" b="0">
                        <a:latin typeface="Cambria Math" panose="02040503050406030204" pitchFamily="18" charset="0"/>
                      </a:rPr>
                      <m:t>)</m:t>
                    </m:r>
                    <m:d>
                      <m:dPr>
                        <m:ctrlPr>
                          <a:rPr lang="en-US" sz="1600" i="1">
                            <a:latin typeface="Cambria Math" panose="02040503050406030204" pitchFamily="18" charset="0"/>
                          </a:rPr>
                        </m:ctrlPr>
                      </m:dPr>
                      <m:e>
                        <m:r>
                          <a:rPr lang="en-IN" sz="1600" b="0" i="1">
                            <a:latin typeface="Cambria Math" panose="02040503050406030204" pitchFamily="18" charset="0"/>
                          </a:rPr>
                          <m:t>𝐽𝑢</m:t>
                        </m:r>
                        <m:r>
                          <m:rPr>
                            <m:sty m:val="p"/>
                          </m:rPr>
                          <a:rPr lang="en-US" sz="1600" b="0" i="0" smtClean="0">
                            <a:latin typeface="Cambria Math" panose="02040503050406030204" pitchFamily="18" charset="0"/>
                          </a:rPr>
                          <m:t>v</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misc</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count</m:t>
                        </m:r>
                      </m:e>
                    </m:d>
                    <m:r>
                      <a:rPr lang="en-IN" sz="1600" b="0">
                        <a:latin typeface="Cambria Math" panose="02040503050406030204" pitchFamily="18" charset="0"/>
                      </a:rPr>
                      <m:t>+</m:t>
                    </m:r>
                    <m:r>
                      <m:rPr>
                        <m:sty m:val="p"/>
                      </m:rPr>
                      <a:rPr lang="en-US" sz="1600" b="0" i="1">
                        <a:latin typeface="Cambria Math" panose="02040503050406030204" pitchFamily="18" charset="0"/>
                      </a:rPr>
                      <m:t>exp</m:t>
                    </m:r>
                    <m:r>
                      <a:rPr lang="en-US" sz="1600" b="0">
                        <a:latin typeface="Cambria Math" panose="02040503050406030204" pitchFamily="18" charset="0"/>
                      </a:rPr>
                      <m:t>(</m:t>
                    </m:r>
                    <m:sSub>
                      <m:sSubPr>
                        <m:ctrlPr>
                          <a:rPr lang="en-US" sz="1600" i="1">
                            <a:latin typeface="Cambria Math" panose="02040503050406030204" pitchFamily="18" charset="0"/>
                          </a:rPr>
                        </m:ctrlPr>
                      </m:sSubPr>
                      <m:e>
                        <m:r>
                          <m:rPr>
                            <m:sty m:val="p"/>
                          </m:rPr>
                          <a:rPr lang="en-IN" sz="1600" b="0" i="1">
                            <a:latin typeface="Cambria Math" panose="02040503050406030204" pitchFamily="18" charset="0"/>
                          </a:rPr>
                          <m:t>β</m:t>
                        </m:r>
                      </m:e>
                      <m:sub>
                        <m:r>
                          <a:rPr lang="en-IN" sz="1600" b="0" i="1">
                            <a:latin typeface="Cambria Math" panose="02040503050406030204" pitchFamily="18" charset="0"/>
                          </a:rPr>
                          <m:t>3</m:t>
                        </m:r>
                      </m:sub>
                    </m:sSub>
                    <m:r>
                      <a:rPr lang="en-US" sz="1600" b="0" i="0" smtClean="0">
                        <a:latin typeface="Cambria Math" panose="02040503050406030204" pitchFamily="18" charset="0"/>
                      </a:rPr>
                      <m:t>)</m:t>
                    </m:r>
                    <m:d>
                      <m:dPr>
                        <m:ctrlPr>
                          <a:rPr lang="en-US" sz="1600" i="1">
                            <a:latin typeface="Cambria Math" panose="02040503050406030204" pitchFamily="18" charset="0"/>
                          </a:rPr>
                        </m:ctrlPr>
                      </m:dPr>
                      <m:e>
                        <m:r>
                          <a:rPr lang="en-US" sz="1600" b="0">
                            <a:latin typeface="Cambria Math" panose="02040503050406030204" pitchFamily="18" charset="0"/>
                          </a:rPr>
                          <m:t> </m:t>
                        </m:r>
                        <m:r>
                          <a:rPr lang="en-IN" sz="1600" b="0" i="1">
                            <a:latin typeface="Cambria Math" panose="02040503050406030204" pitchFamily="18" charset="0"/>
                          </a:rPr>
                          <m:t>𝑝𝑟𝑖𝑜𝑟</m:t>
                        </m:r>
                        <m:r>
                          <m:rPr>
                            <m:sty m:val="p"/>
                          </m:rPr>
                          <a:rPr lang="en-US" sz="1600" b="0" i="0" smtClean="0">
                            <a:latin typeface="Cambria Math" panose="02040503050406030204" pitchFamily="18" charset="0"/>
                          </a:rPr>
                          <m:t>s</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count</m:t>
                        </m:r>
                      </m:e>
                    </m:d>
                    <m:r>
                      <a:rPr lang="en-IN" sz="1600" b="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b="0" i="0" smtClean="0">
                            <a:latin typeface="Cambria Math" panose="02040503050406030204" pitchFamily="18" charset="0"/>
                          </a:rPr>
                          <m:t>exp</m:t>
                        </m:r>
                        <m:r>
                          <a:rPr lang="en-US" sz="1600" b="0" i="1" smtClean="0">
                            <a:latin typeface="Cambria Math" panose="02040503050406030204" pitchFamily="18" charset="0"/>
                          </a:rPr>
                          <m:t>⁡(</m:t>
                        </m:r>
                        <m:r>
                          <a:rPr lang="en-IN" sz="1600" b="0" i="1">
                            <a:latin typeface="Cambria Math" panose="02040503050406030204" pitchFamily="18" charset="0"/>
                          </a:rPr>
                          <m:t>𝛽</m:t>
                        </m:r>
                      </m:e>
                      <m:sub>
                        <m:r>
                          <a:rPr lang="en-US" sz="1600" b="0" i="1" smtClean="0">
                            <a:latin typeface="Cambria Math" panose="02040503050406030204" pitchFamily="18" charset="0"/>
                          </a:rPr>
                          <m:t>4</m:t>
                        </m:r>
                      </m:sub>
                    </m:sSub>
                    <m:r>
                      <a:rPr lang="en-US" sz="1600" b="0" i="0" smtClean="0">
                        <a:latin typeface="Cambria Math" panose="02040503050406030204" pitchFamily="18" charset="0"/>
                      </a:rPr>
                      <m:t>)</m:t>
                    </m:r>
                    <m:r>
                      <a:rPr lang="en-IN" sz="1600" b="0">
                        <a:latin typeface="Cambria Math" panose="02040503050406030204" pitchFamily="18" charset="0"/>
                      </a:rPr>
                      <m:t>(</m:t>
                    </m:r>
                    <m:r>
                      <m:rPr>
                        <m:sty m:val="p"/>
                      </m:rPr>
                      <a:rPr lang="en-IN" sz="1600" b="0" i="1">
                        <a:latin typeface="Cambria Math" panose="02040503050406030204" pitchFamily="18" charset="0"/>
                      </a:rPr>
                      <m:t>charge</m:t>
                    </m:r>
                    <m:r>
                      <a:rPr lang="en-IN" sz="1600" b="0">
                        <a:latin typeface="Cambria Math" panose="02040503050406030204" pitchFamily="18" charset="0"/>
                      </a:rPr>
                      <m:t>_</m:t>
                    </m:r>
                    <m:r>
                      <m:rPr>
                        <m:sty m:val="p"/>
                      </m:rPr>
                      <a:rPr lang="en-IN" sz="1600" b="0" i="1">
                        <a:latin typeface="Cambria Math" panose="02040503050406030204" pitchFamily="18" charset="0"/>
                      </a:rPr>
                      <m:t>degree</m:t>
                    </m:r>
                  </m:oMath>
                </a14:m>
                <a:r>
                  <a:rPr lang="en-IN"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r>
                  <a:rPr lang="en-US" dirty="0"/>
                  <a:t>		 </a:t>
                </a:r>
                <a:r>
                  <a:rPr lang="en-US" sz="1600" dirty="0">
                    <a:latin typeface="Arial" panose="020B0604020202020204" pitchFamily="34" charset="0"/>
                    <a:cs typeface="Arial" panose="020B0604020202020204" pitchFamily="34" charset="0"/>
                  </a:rPr>
                  <a:t>=  exp(1.0015) +</a:t>
                </a:r>
                <a14:m>
                  <m:oMath xmlns:m="http://schemas.openxmlformats.org/officeDocument/2006/math">
                    <m:r>
                      <m:rPr>
                        <m:sty m:val="p"/>
                      </m:rPr>
                      <a:rPr lang="en-US" sz="1600">
                        <a:latin typeface="Cambria Math" panose="02040503050406030204" pitchFamily="18" charset="0"/>
                        <a:cs typeface="Arial" panose="020B0604020202020204" pitchFamily="34" charset="0"/>
                      </a:rPr>
                      <m:t>exp</m:t>
                    </m:r>
                    <m:d>
                      <m:dPr>
                        <m:ctrlPr>
                          <a:rPr lang="en-US" sz="1600" i="1">
                            <a:latin typeface="Cambria Math" panose="02040503050406030204" pitchFamily="18" charset="0"/>
                            <a:cs typeface="Arial" panose="020B0604020202020204" pitchFamily="34" charset="0"/>
                          </a:rPr>
                        </m:ctrlPr>
                      </m:dPr>
                      <m:e>
                        <m:r>
                          <a:rPr lang="en-US" sz="1600">
                            <a:latin typeface="Cambria Math" panose="02040503050406030204" pitchFamily="18" charset="0"/>
                            <a:cs typeface="Arial" panose="020B0604020202020204" pitchFamily="34" charset="0"/>
                          </a:rPr>
                          <m:t>0.1275</m:t>
                        </m:r>
                      </m:e>
                    </m:d>
                    <m:d>
                      <m:dPr>
                        <m:ctrlPr>
                          <a:rPr lang="en-US" sz="1600" i="1">
                            <a:latin typeface="Cambria Math" panose="02040503050406030204" pitchFamily="18" charset="0"/>
                            <a:cs typeface="Arial" panose="020B0604020202020204" pitchFamily="34" charset="0"/>
                          </a:rPr>
                        </m:ctrlPr>
                      </m:dPr>
                      <m:e>
                        <m:r>
                          <a:rPr lang="en-IN" sz="1600">
                            <a:latin typeface="Cambria Math" panose="02040503050406030204" pitchFamily="18" charset="0"/>
                            <a:cs typeface="Arial" panose="020B0604020202020204" pitchFamily="34" charset="0"/>
                          </a:rPr>
                          <m:t>𝐽𝑢</m:t>
                        </m:r>
                        <m:sSub>
                          <m:sSubPr>
                            <m:ctrlPr>
                              <a:rPr lang="en-US" sz="1600" i="1">
                                <a:latin typeface="Cambria Math" panose="02040503050406030204" pitchFamily="18" charset="0"/>
                                <a:cs typeface="Arial" panose="020B0604020202020204" pitchFamily="34" charset="0"/>
                              </a:rPr>
                            </m:ctrlPr>
                          </m:sSubPr>
                          <m:e>
                            <m:r>
                              <a:rPr lang="en-US" sz="1600">
                                <a:latin typeface="Cambria Math" panose="02040503050406030204" pitchFamily="18" charset="0"/>
                                <a:cs typeface="Arial" panose="020B0604020202020204" pitchFamily="34" charset="0"/>
                              </a:rPr>
                              <m:t>𝑣</m:t>
                            </m:r>
                          </m:e>
                          <m:sub>
                            <m:r>
                              <a:rPr lang="en-US" sz="1600">
                                <a:latin typeface="Cambria Math" panose="02040503050406030204" pitchFamily="18" charset="0"/>
                                <a:cs typeface="Arial" panose="020B0604020202020204" pitchFamily="34" charset="0"/>
                              </a:rPr>
                              <m:t>𝑓𝑒𝑙</m:t>
                            </m:r>
                          </m:sub>
                        </m:sSub>
                      </m:e>
                    </m:d>
                    <m:r>
                      <a:rPr lang="en-IN" sz="1600">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exp</m:t>
                    </m:r>
                    <m:d>
                      <m:dPr>
                        <m:ctrlPr>
                          <a:rPr lang="en-US" sz="1600" i="1">
                            <a:latin typeface="Cambria Math" panose="02040503050406030204" pitchFamily="18" charset="0"/>
                            <a:cs typeface="Arial" panose="020B0604020202020204" pitchFamily="34" charset="0"/>
                          </a:rPr>
                        </m:ctrlPr>
                      </m:dPr>
                      <m:e>
                        <m:r>
                          <a:rPr lang="en-US" sz="1600">
                            <a:latin typeface="Cambria Math" panose="02040503050406030204" pitchFamily="18" charset="0"/>
                            <a:cs typeface="Arial" panose="020B0604020202020204" pitchFamily="34" charset="0"/>
                          </a:rPr>
                          <m:t>0.1049</m:t>
                        </m:r>
                      </m:e>
                    </m:d>
                    <m:d>
                      <m:dPr>
                        <m:ctrlPr>
                          <a:rPr lang="en-US" sz="1600" i="1">
                            <a:latin typeface="Cambria Math" panose="02040503050406030204" pitchFamily="18" charset="0"/>
                            <a:cs typeface="Arial" panose="020B0604020202020204" pitchFamily="34" charset="0"/>
                          </a:rPr>
                        </m:ctrlPr>
                      </m:dPr>
                      <m:e>
                        <m:r>
                          <a:rPr lang="en-IN" sz="1600">
                            <a:latin typeface="Cambria Math" panose="02040503050406030204" pitchFamily="18" charset="0"/>
                            <a:cs typeface="Arial" panose="020B0604020202020204" pitchFamily="34" charset="0"/>
                          </a:rPr>
                          <m:t>𝐽𝑢</m:t>
                        </m:r>
                        <m:r>
                          <a:rPr lang="en-US" sz="1600">
                            <a:latin typeface="Cambria Math" panose="02040503050406030204" pitchFamily="18" charset="0"/>
                            <a:cs typeface="Arial" panose="020B0604020202020204" pitchFamily="34" charset="0"/>
                          </a:rPr>
                          <m:t>𝑣</m:t>
                        </m:r>
                        <m:r>
                          <a:rPr lang="en-US" sz="1600">
                            <a:latin typeface="Cambria Math" panose="02040503050406030204" pitchFamily="18" charset="0"/>
                            <a:cs typeface="Arial" panose="020B0604020202020204" pitchFamily="34" charset="0"/>
                          </a:rPr>
                          <m:t>_</m:t>
                        </m:r>
                        <m:r>
                          <a:rPr lang="en-US" sz="1600">
                            <a:latin typeface="Cambria Math" panose="02040503050406030204" pitchFamily="18" charset="0"/>
                            <a:cs typeface="Arial" panose="020B0604020202020204" pitchFamily="34" charset="0"/>
                          </a:rPr>
                          <m:t>𝑚𝑖𝑠𝑐</m:t>
                        </m:r>
                        <m:r>
                          <a:rPr lang="en-US" sz="1600">
                            <a:latin typeface="Cambria Math" panose="02040503050406030204" pitchFamily="18" charset="0"/>
                            <a:cs typeface="Arial" panose="020B0604020202020204" pitchFamily="34" charset="0"/>
                          </a:rPr>
                          <m:t>_</m:t>
                        </m:r>
                        <m:r>
                          <a:rPr lang="en-US" sz="1600">
                            <a:latin typeface="Cambria Math" panose="02040503050406030204" pitchFamily="18" charset="0"/>
                            <a:cs typeface="Arial" panose="020B0604020202020204" pitchFamily="34" charset="0"/>
                          </a:rPr>
                          <m:t>𝑐𝑜𝑢𝑛𝑡</m:t>
                        </m:r>
                      </m:e>
                    </m:d>
                    <m:r>
                      <a:rPr lang="en-IN" sz="1600">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exp</m:t>
                    </m:r>
                    <m:d>
                      <m:dPr>
                        <m:ctrlPr>
                          <a:rPr lang="en-US" sz="1600" i="1">
                            <a:latin typeface="Cambria Math" panose="02040503050406030204" pitchFamily="18" charset="0"/>
                            <a:cs typeface="Arial" panose="020B0604020202020204" pitchFamily="34" charset="0"/>
                          </a:rPr>
                        </m:ctrlPr>
                      </m:dPr>
                      <m:e>
                        <m:r>
                          <a:rPr lang="en-US" sz="1600">
                            <a:latin typeface="Cambria Math" panose="02040503050406030204" pitchFamily="18" charset="0"/>
                            <a:cs typeface="Arial" panose="020B0604020202020204" pitchFamily="34" charset="0"/>
                          </a:rPr>
                          <m:t>0.057</m:t>
                        </m:r>
                      </m:e>
                    </m:d>
                    <m:d>
                      <m:dPr>
                        <m:ctrlPr>
                          <a:rPr lang="en-US" sz="1600" i="1">
                            <a:latin typeface="Cambria Math" panose="02040503050406030204" pitchFamily="18" charset="0"/>
                            <a:cs typeface="Arial" panose="020B0604020202020204" pitchFamily="34" charset="0"/>
                          </a:rPr>
                        </m:ctrlPr>
                      </m:dPr>
                      <m:e>
                        <m:r>
                          <a:rPr lang="en-US" sz="1600">
                            <a:latin typeface="Cambria Math" panose="02040503050406030204" pitchFamily="18" charset="0"/>
                            <a:cs typeface="Arial" panose="020B0604020202020204" pitchFamily="34" charset="0"/>
                          </a:rPr>
                          <m:t> </m:t>
                        </m:r>
                        <m:r>
                          <a:rPr lang="en-IN" sz="1600">
                            <a:latin typeface="Cambria Math" panose="02040503050406030204" pitchFamily="18" charset="0"/>
                            <a:cs typeface="Arial" panose="020B0604020202020204" pitchFamily="34" charset="0"/>
                          </a:rPr>
                          <m:t>𝑝𝑟𝑖𝑜𝑟</m:t>
                        </m:r>
                        <m:r>
                          <a:rPr lang="en-US" sz="1600">
                            <a:latin typeface="Cambria Math" panose="02040503050406030204" pitchFamily="18" charset="0"/>
                            <a:cs typeface="Arial" panose="020B0604020202020204" pitchFamily="34" charset="0"/>
                          </a:rPr>
                          <m:t>𝑠</m:t>
                        </m:r>
                        <m:r>
                          <a:rPr lang="en-US" sz="1600">
                            <a:latin typeface="Cambria Math" panose="02040503050406030204" pitchFamily="18" charset="0"/>
                            <a:cs typeface="Arial" panose="020B0604020202020204" pitchFamily="34" charset="0"/>
                          </a:rPr>
                          <m:t>_</m:t>
                        </m:r>
                        <m:r>
                          <a:rPr lang="en-US" sz="1600">
                            <a:latin typeface="Cambria Math" panose="02040503050406030204" pitchFamily="18" charset="0"/>
                            <a:cs typeface="Arial" panose="020B0604020202020204" pitchFamily="34" charset="0"/>
                          </a:rPr>
                          <m:t>𝑐𝑜𝑢𝑛𝑡</m:t>
                        </m:r>
                      </m:e>
                    </m:d>
                    <m:r>
                      <a:rPr lang="en-IN" sz="1600">
                        <a:latin typeface="Cambria Math" panose="02040503050406030204" pitchFamily="18" charset="0"/>
                        <a:cs typeface="Arial" panose="020B0604020202020204" pitchFamily="34" charset="0"/>
                      </a:rPr>
                      <m:t>+</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exp</m:t>
                    </m:r>
                    <m:r>
                      <a:rPr lang="en-US" sz="1600">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variants</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of</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charge</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degree</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with</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base</m:t>
                    </m:r>
                    <m:r>
                      <a:rPr lang="en-US" sz="1600">
                        <a:latin typeface="Cambria Math" panose="02040503050406030204" pitchFamily="18" charset="0"/>
                        <a:cs typeface="Arial" panose="020B0604020202020204" pitchFamily="34" charset="0"/>
                      </a:rPr>
                      <m:t> </m:t>
                    </m:r>
                    <m:r>
                      <m:rPr>
                        <m:sty m:val="p"/>
                      </m:rPr>
                      <a:rPr lang="en-US" sz="1600">
                        <a:latin typeface="Cambria Math" panose="02040503050406030204" pitchFamily="18" charset="0"/>
                        <a:cs typeface="Arial" panose="020B0604020202020204" pitchFamily="34" charset="0"/>
                      </a:rPr>
                      <m:t>F</m:t>
                    </m:r>
                    <m:r>
                      <a:rPr lang="en-US" sz="1600">
                        <a:latin typeface="Cambria Math" panose="02040503050406030204" pitchFamily="18" charset="0"/>
                        <a:cs typeface="Arial" panose="020B0604020202020204" pitchFamily="34" charset="0"/>
                      </a:rPr>
                      <m:t>1)(</m:t>
                    </m:r>
                    <m:r>
                      <m:rPr>
                        <m:sty m:val="p"/>
                      </m:rPr>
                      <a:rPr lang="en-IN" sz="1600">
                        <a:latin typeface="Cambria Math" panose="02040503050406030204" pitchFamily="18" charset="0"/>
                        <a:cs typeface="Arial" panose="020B0604020202020204" pitchFamily="34" charset="0"/>
                      </a:rPr>
                      <m:t>charge</m:t>
                    </m:r>
                    <m:r>
                      <a:rPr lang="en-IN" sz="1600">
                        <a:latin typeface="Cambria Math" panose="02040503050406030204" pitchFamily="18" charset="0"/>
                        <a:cs typeface="Arial" panose="020B0604020202020204" pitchFamily="34" charset="0"/>
                      </a:rPr>
                      <m:t>_</m:t>
                    </m:r>
                    <m:r>
                      <m:rPr>
                        <m:sty m:val="p"/>
                      </m:rPr>
                      <a:rPr lang="en-IN" sz="1600">
                        <a:latin typeface="Cambria Math" panose="02040503050406030204" pitchFamily="18" charset="0"/>
                        <a:cs typeface="Arial" panose="020B0604020202020204" pitchFamily="34" charset="0"/>
                      </a:rPr>
                      <m:t>degree</m:t>
                    </m:r>
                  </m:oMath>
                </a14:m>
                <a:r>
                  <a:rPr lang="en-IN" sz="1600" dirty="0">
                    <a:latin typeface="Arial" panose="020B0604020202020204" pitchFamily="34" charset="0"/>
                    <a:cs typeface="Arial" panose="020B0604020202020204" pitchFamily="34" charset="0"/>
                  </a:rPr>
                  <a:t>) + </a:t>
                </a:r>
                <a14:m>
                  <m:oMath xmlns:m="http://schemas.openxmlformats.org/officeDocument/2006/math">
                    <m:r>
                      <m:rPr>
                        <m:sty m:val="p"/>
                      </m:rPr>
                      <a:rPr lang="en-US" sz="1600">
                        <a:latin typeface="Cambria Math" panose="02040503050406030204" pitchFamily="18" charset="0"/>
                        <a:cs typeface="Arial" panose="020B0604020202020204" pitchFamily="34" charset="0"/>
                      </a:rPr>
                      <m:t>exp</m:t>
                    </m:r>
                    <m:d>
                      <m:dPr>
                        <m:ctrlPr>
                          <a:rPr lang="en-US" sz="1600" i="1">
                            <a:latin typeface="Cambria Math" panose="02040503050406030204" pitchFamily="18" charset="0"/>
                            <a:cs typeface="Arial" panose="020B0604020202020204" pitchFamily="34" charset="0"/>
                          </a:rPr>
                        </m:ctrlPr>
                      </m:dPr>
                      <m:e>
                        <m:r>
                          <a:rPr lang="en-US" sz="1600">
                            <a:latin typeface="Cambria Math" panose="02040503050406030204" pitchFamily="18" charset="0"/>
                            <a:cs typeface="Arial" panose="020B0604020202020204" pitchFamily="34" charset="0"/>
                          </a:rPr>
                          <m:t>0.</m:t>
                        </m:r>
                        <m:r>
                          <a:rPr lang="en-US" sz="1600" b="0" i="1" smtClean="0">
                            <a:latin typeface="Cambria Math" panose="02040503050406030204" pitchFamily="18" charset="0"/>
                            <a:cs typeface="Arial" panose="020B0604020202020204" pitchFamily="34" charset="0"/>
                          </a:rPr>
                          <m:t>1605</m:t>
                        </m:r>
                      </m:e>
                    </m:d>
                    <m:d>
                      <m:dPr>
                        <m:ctrlPr>
                          <a:rPr lang="en-US" sz="1600" i="1">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𝑑𝑟𝑢𝑔𝑖𝑛𝑣𝑜𝑙𝑣𝑚𝑒𝑛𝑡</m:t>
                        </m:r>
                      </m:e>
                    </m:d>
                  </m:oMath>
                </a14:m>
                <a:endParaRPr lang="en-IN" sz="1600" dirty="0">
                  <a:latin typeface="Arial" panose="020B060402020202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2E36E764-412E-4F76-9602-FDAA171CA63B}"/>
                  </a:ext>
                </a:extLst>
              </p:cNvPr>
              <p:cNvSpPr txBox="1">
                <a:spLocks noRot="1" noChangeAspect="1" noMove="1" noResize="1" noEditPoints="1" noAdjustHandles="1" noChangeArrowheads="1" noChangeShapeType="1" noTextEdit="1"/>
              </p:cNvSpPr>
              <p:nvPr/>
            </p:nvSpPr>
            <p:spPr>
              <a:xfrm>
                <a:off x="420479" y="4622708"/>
                <a:ext cx="11681550" cy="901850"/>
              </a:xfrm>
              <a:prstGeom prst="rect">
                <a:avLst/>
              </a:prstGeom>
              <a:blipFill>
                <a:blip r:embed="rId5"/>
                <a:stretch>
                  <a:fillRect l="-470" t="-3378" b="-8108"/>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192805BE-9D16-4FD1-87A9-C86BA0EB0531}"/>
              </a:ext>
            </a:extLst>
          </p:cNvPr>
          <p:cNvPicPr>
            <a:picLocks noChangeAspect="1"/>
          </p:cNvPicPr>
          <p:nvPr/>
        </p:nvPicPr>
        <p:blipFill>
          <a:blip r:embed="rId6"/>
          <a:stretch>
            <a:fillRect/>
          </a:stretch>
        </p:blipFill>
        <p:spPr>
          <a:xfrm>
            <a:off x="7124459" y="5632707"/>
            <a:ext cx="4504763" cy="1123221"/>
          </a:xfrm>
          <a:prstGeom prst="rect">
            <a:avLst/>
          </a:prstGeom>
        </p:spPr>
      </p:pic>
      <p:sp>
        <p:nvSpPr>
          <p:cNvPr id="18" name="TextBox 17">
            <a:extLst>
              <a:ext uri="{FF2B5EF4-FFF2-40B4-BE49-F238E27FC236}">
                <a16:creationId xmlns:a16="http://schemas.microsoft.com/office/drawing/2014/main" id="{F07E3498-CF72-472F-9CE0-12800129F0ED}"/>
              </a:ext>
            </a:extLst>
          </p:cNvPr>
          <p:cNvSpPr txBox="1"/>
          <p:nvPr/>
        </p:nvSpPr>
        <p:spPr>
          <a:xfrm>
            <a:off x="838200" y="5761822"/>
            <a:ext cx="5959207" cy="646331"/>
          </a:xfrm>
          <a:prstGeom prst="rect">
            <a:avLst/>
          </a:prstGeom>
          <a:noFill/>
        </p:spPr>
        <p:txBody>
          <a:bodyPr wrap="square" rtlCol="0">
            <a:spAutoFit/>
          </a:bodyPr>
          <a:lstStyle/>
          <a:p>
            <a:r>
              <a:rPr lang="en-US" dirty="0"/>
              <a:t>The Fair score was rescaled between 1-10 to compare with original decile score.</a:t>
            </a:r>
          </a:p>
        </p:txBody>
      </p:sp>
    </p:spTree>
    <p:extLst>
      <p:ext uri="{BB962C8B-B14F-4D97-AF65-F5344CB8AC3E}">
        <p14:creationId xmlns:p14="http://schemas.microsoft.com/office/powerpoint/2010/main" val="37124811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2967</TotalTime>
  <Words>7383</Words>
  <Application>Microsoft Office PowerPoint</Application>
  <PresentationFormat>Widescreen</PresentationFormat>
  <Paragraphs>846</Paragraphs>
  <Slides>53</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6" baseType="lpstr">
      <vt:lpstr>Arial</vt:lpstr>
      <vt:lpstr>Arial Narrow</vt:lpstr>
      <vt:lpstr>Calibri</vt:lpstr>
      <vt:lpstr>Cambria Math</vt:lpstr>
      <vt:lpstr>Courier</vt:lpstr>
      <vt:lpstr>Courier New</vt:lpstr>
      <vt:lpstr>Helvetica </vt:lpstr>
      <vt:lpstr>Lucida Console</vt:lpstr>
      <vt:lpstr>Times New Roman</vt:lpstr>
      <vt:lpstr>Wingdings 3</vt:lpstr>
      <vt:lpstr>Office Theme</vt:lpstr>
      <vt:lpstr>Equation</vt:lpstr>
      <vt:lpstr>Formel</vt:lpstr>
      <vt:lpstr>Classification Models</vt:lpstr>
      <vt:lpstr>COMPAS Analysis</vt:lpstr>
      <vt:lpstr>Errors in ProPublica Methodology</vt:lpstr>
      <vt:lpstr>Objective</vt:lpstr>
      <vt:lpstr>Methodology</vt:lpstr>
      <vt:lpstr>PowerPoint Presentation</vt:lpstr>
      <vt:lpstr>Our Analysis</vt:lpstr>
      <vt:lpstr>Data Preprocessing</vt:lpstr>
      <vt:lpstr>Our Analysis – Building Fair Score</vt:lpstr>
      <vt:lpstr>Our Analysis – Building Fair Score</vt:lpstr>
      <vt:lpstr>Our Analysis – Predicting Recidivism</vt:lpstr>
      <vt:lpstr>Ameritas</vt:lpstr>
      <vt:lpstr>Outline</vt:lpstr>
      <vt:lpstr>Two Approaches to Classification</vt:lpstr>
      <vt:lpstr>When to Use Logit/Probit Models</vt:lpstr>
      <vt:lpstr>Predicting Coronary Heart Disease</vt:lpstr>
      <vt:lpstr>Scatterplots</vt:lpstr>
      <vt:lpstr>Linear Probability Model</vt:lpstr>
      <vt:lpstr>Interpreting the Linear Probability Model</vt:lpstr>
      <vt:lpstr>Problems with the Linear Probability Model</vt:lpstr>
      <vt:lpstr>Modeling a Binary DV</vt:lpstr>
      <vt:lpstr>Logit vs. Probit Models</vt:lpstr>
      <vt:lpstr>Logit and Probit Models</vt:lpstr>
      <vt:lpstr>Probit Estimation</vt:lpstr>
      <vt:lpstr>Marginal Effects on Probit </vt:lpstr>
      <vt:lpstr>Odds vs Probabilities</vt:lpstr>
      <vt:lpstr>Marginal Effects on Logit</vt:lpstr>
      <vt:lpstr>Interpreting the Odds Ratio</vt:lpstr>
      <vt:lpstr>Comparing Linear, Logit, and Probit Results</vt:lpstr>
      <vt:lpstr>Interpreting Beta Coefficients in Logit Models</vt:lpstr>
      <vt:lpstr>Estimating Probabilities</vt:lpstr>
      <vt:lpstr>Odds Ratio and Confidence Intervals</vt:lpstr>
      <vt:lpstr>Predicted Probabilities and Marginal Effects</vt:lpstr>
      <vt:lpstr>Goodness of Fit of Logit Model</vt:lpstr>
      <vt:lpstr>Assumptions of the Logit Models</vt:lpstr>
      <vt:lpstr>Accuracy Using Train and Test Data</vt:lpstr>
      <vt:lpstr>Classification Metrics</vt:lpstr>
      <vt:lpstr>The Problem with Unbalanced Samples</vt:lpstr>
      <vt:lpstr>Recall-Precision Tradeoff</vt:lpstr>
      <vt:lpstr>ROC Curve and AUC</vt:lpstr>
      <vt:lpstr>Computing ROC Curves</vt:lpstr>
      <vt:lpstr>Misclassification Costs</vt:lpstr>
      <vt:lpstr>ROC Curves with Costs &amp; Benefits</vt:lpstr>
      <vt:lpstr>Multiclass Classification</vt:lpstr>
      <vt:lpstr>Three Class Multinomial Model</vt:lpstr>
      <vt:lpstr>Solving for Multinomial Logit</vt:lpstr>
      <vt:lpstr>Multinomial Logit in R</vt:lpstr>
      <vt:lpstr>Multinomial Logit in R: Subset Analysis</vt:lpstr>
      <vt:lpstr>Ordered Logit</vt:lpstr>
      <vt:lpstr>Ordinal Logit in R</vt:lpstr>
      <vt:lpstr>Model Evaluation</vt:lpstr>
      <vt:lpstr>Graphical Plot of Effects</vt:lpstr>
      <vt:lpstr>Concluding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Models</dc:title>
  <dc:creator>Rushikesh Maheshwari</dc:creator>
  <cp:lastModifiedBy>Rushikesh Maheshwari</cp:lastModifiedBy>
  <cp:revision>1</cp:revision>
  <dcterms:created xsi:type="dcterms:W3CDTF">2020-04-19T01:13:28Z</dcterms:created>
  <dcterms:modified xsi:type="dcterms:W3CDTF">2020-05-05T05:07:18Z</dcterms:modified>
</cp:coreProperties>
</file>