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sldIdLst>
    <p:sldId id="261" r:id="rId5"/>
    <p:sldId id="262" r:id="rId6"/>
    <p:sldId id="263" r:id="rId7"/>
    <p:sldId id="264" r:id="rId8"/>
    <p:sldId id="266" r:id="rId9"/>
    <p:sldId id="267" r:id="rId10"/>
    <p:sldId id="269" r:id="rId11"/>
    <p:sldId id="259" r:id="rId12"/>
    <p:sldId id="260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9395C-FC90-4D94-911C-D1F76B8A72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619B5-FAE9-4F39-B09A-5A7426060570}">
      <dgm:prSet/>
      <dgm:spPr/>
      <dgm:t>
        <a:bodyPr/>
        <a:lstStyle/>
        <a:p>
          <a:r>
            <a:rPr lang="en-US" dirty="0"/>
            <a:t>Project Objective and Problem Statement</a:t>
          </a:r>
        </a:p>
      </dgm:t>
    </dgm:pt>
    <dgm:pt modelId="{05A35DB1-7216-4169-B21A-496B535E2886}" type="parTrans" cxnId="{753568F5-16BF-429C-A3B6-8F5A3AF1A3D2}">
      <dgm:prSet/>
      <dgm:spPr/>
      <dgm:t>
        <a:bodyPr/>
        <a:lstStyle/>
        <a:p>
          <a:endParaRPr lang="en-US"/>
        </a:p>
      </dgm:t>
    </dgm:pt>
    <dgm:pt modelId="{8C8FD4BB-C480-4E60-8CE8-CFAE901A6671}" type="sibTrans" cxnId="{753568F5-16BF-429C-A3B6-8F5A3AF1A3D2}">
      <dgm:prSet/>
      <dgm:spPr/>
      <dgm:t>
        <a:bodyPr/>
        <a:lstStyle/>
        <a:p>
          <a:endParaRPr lang="en-US"/>
        </a:p>
      </dgm:t>
    </dgm:pt>
    <dgm:pt modelId="{B3FD1B09-E920-4E6D-9302-CAAB73E8F20D}">
      <dgm:prSet/>
      <dgm:spPr/>
      <dgm:t>
        <a:bodyPr/>
        <a:lstStyle/>
        <a:p>
          <a:r>
            <a:rPr lang="en-US" dirty="0"/>
            <a:t>Data Collection and Cleansing</a:t>
          </a:r>
        </a:p>
      </dgm:t>
    </dgm:pt>
    <dgm:pt modelId="{B2A16362-FB68-42FF-9365-05AA73311331}" type="parTrans" cxnId="{1232FB71-15D3-4277-9A29-14B3C92E9FEA}">
      <dgm:prSet/>
      <dgm:spPr/>
      <dgm:t>
        <a:bodyPr/>
        <a:lstStyle/>
        <a:p>
          <a:endParaRPr lang="en-US"/>
        </a:p>
      </dgm:t>
    </dgm:pt>
    <dgm:pt modelId="{81C2E806-3B1C-4378-B401-3618210BE3E5}" type="sibTrans" cxnId="{1232FB71-15D3-4277-9A29-14B3C92E9FEA}">
      <dgm:prSet/>
      <dgm:spPr/>
      <dgm:t>
        <a:bodyPr/>
        <a:lstStyle/>
        <a:p>
          <a:endParaRPr lang="en-US"/>
        </a:p>
      </dgm:t>
    </dgm:pt>
    <dgm:pt modelId="{3F1AB833-FB97-42F1-A1C4-ADA23D51629D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AE6FDE4C-86EE-4E6F-9FF6-2CAABCD022C6}" type="parTrans" cxnId="{F7324325-4A2C-4E67-839C-9270A0D7307F}">
      <dgm:prSet/>
      <dgm:spPr/>
      <dgm:t>
        <a:bodyPr/>
        <a:lstStyle/>
        <a:p>
          <a:endParaRPr lang="en-US"/>
        </a:p>
      </dgm:t>
    </dgm:pt>
    <dgm:pt modelId="{8AB95361-AA85-4F0D-82A6-9F71E9B3D0BB}" type="sibTrans" cxnId="{F7324325-4A2C-4E67-839C-9270A0D7307F}">
      <dgm:prSet/>
      <dgm:spPr/>
      <dgm:t>
        <a:bodyPr/>
        <a:lstStyle/>
        <a:p>
          <a:endParaRPr lang="en-US"/>
        </a:p>
      </dgm:t>
    </dgm:pt>
    <dgm:pt modelId="{CB8F4C9D-562F-496C-88BB-BDF5AE6BB3D0}">
      <dgm:prSet/>
      <dgm:spPr/>
      <dgm:t>
        <a:bodyPr/>
        <a:lstStyle/>
        <a:p>
          <a:r>
            <a:rPr lang="en-US" dirty="0"/>
            <a:t>Data Model and Results</a:t>
          </a:r>
        </a:p>
      </dgm:t>
    </dgm:pt>
    <dgm:pt modelId="{64050113-35AE-43F4-9D12-E3B87D9CEFCD}" type="parTrans" cxnId="{A6B3D2E5-BF15-43B1-AF70-60CC9844AA9C}">
      <dgm:prSet/>
      <dgm:spPr/>
      <dgm:t>
        <a:bodyPr/>
        <a:lstStyle/>
        <a:p>
          <a:endParaRPr lang="en-US"/>
        </a:p>
      </dgm:t>
    </dgm:pt>
    <dgm:pt modelId="{9C279A28-2C60-47D7-8967-728B22778C16}" type="sibTrans" cxnId="{A6B3D2E5-BF15-43B1-AF70-60CC9844AA9C}">
      <dgm:prSet/>
      <dgm:spPr/>
      <dgm:t>
        <a:bodyPr/>
        <a:lstStyle/>
        <a:p>
          <a:endParaRPr lang="en-US"/>
        </a:p>
      </dgm:t>
    </dgm:pt>
    <dgm:pt modelId="{6D65398B-2127-4178-96D8-F3322EEAE6D8}">
      <dgm:prSet/>
      <dgm:spPr/>
      <dgm:t>
        <a:bodyPr/>
        <a:lstStyle/>
        <a:p>
          <a:r>
            <a:rPr lang="en-US" dirty="0"/>
            <a:t>Step Ahead</a:t>
          </a:r>
        </a:p>
      </dgm:t>
    </dgm:pt>
    <dgm:pt modelId="{13AF6885-776C-4819-B716-BB920D9D3889}" type="parTrans" cxnId="{9B51B9D1-1587-448E-87EA-021569387362}">
      <dgm:prSet/>
      <dgm:spPr/>
      <dgm:t>
        <a:bodyPr/>
        <a:lstStyle/>
        <a:p>
          <a:endParaRPr lang="en-US"/>
        </a:p>
      </dgm:t>
    </dgm:pt>
    <dgm:pt modelId="{073DA692-FC6A-47B0-9C9D-D50E73B793C0}" type="sibTrans" cxnId="{9B51B9D1-1587-448E-87EA-021569387362}">
      <dgm:prSet/>
      <dgm:spPr/>
      <dgm:t>
        <a:bodyPr/>
        <a:lstStyle/>
        <a:p>
          <a:endParaRPr lang="en-US"/>
        </a:p>
      </dgm:t>
    </dgm:pt>
    <dgm:pt modelId="{CB649A5F-C766-4EA5-8946-F36204BC0AEE}" type="pres">
      <dgm:prSet presAssocID="{EFD9395C-FC90-4D94-911C-D1F76B8A7261}" presName="linear" presStyleCnt="0">
        <dgm:presLayoutVars>
          <dgm:animLvl val="lvl"/>
          <dgm:resizeHandles val="exact"/>
        </dgm:presLayoutVars>
      </dgm:prSet>
      <dgm:spPr/>
    </dgm:pt>
    <dgm:pt modelId="{72BAC81B-9107-4C1E-BDC8-38C328175FAE}" type="pres">
      <dgm:prSet presAssocID="{4A2619B5-FAE9-4F39-B09A-5A742606057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81ECE0-C820-4E9C-B8BF-5CB4D9A87F33}" type="pres">
      <dgm:prSet presAssocID="{8C8FD4BB-C480-4E60-8CE8-CFAE901A6671}" presName="spacer" presStyleCnt="0"/>
      <dgm:spPr/>
    </dgm:pt>
    <dgm:pt modelId="{7F86AAA8-2EB3-4714-BA58-8720103A3712}" type="pres">
      <dgm:prSet presAssocID="{B3FD1B09-E920-4E6D-9302-CAAB73E8F20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F07CDF-5897-477A-B616-E49656601C55}" type="pres">
      <dgm:prSet presAssocID="{81C2E806-3B1C-4378-B401-3618210BE3E5}" presName="spacer" presStyleCnt="0"/>
      <dgm:spPr/>
    </dgm:pt>
    <dgm:pt modelId="{01C3A44F-EC41-48DC-8EAE-4D53E130615F}" type="pres">
      <dgm:prSet presAssocID="{3F1AB833-FB97-42F1-A1C4-ADA23D5162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19ED915-0330-4618-B965-33B98EDCD781}" type="pres">
      <dgm:prSet presAssocID="{8AB95361-AA85-4F0D-82A6-9F71E9B3D0BB}" presName="spacer" presStyleCnt="0"/>
      <dgm:spPr/>
    </dgm:pt>
    <dgm:pt modelId="{1C749C11-0804-4A30-8E15-69D124CA4D3E}" type="pres">
      <dgm:prSet presAssocID="{CB8F4C9D-562F-496C-88BB-BDF5AE6BB3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AA93749-F28D-4660-A79E-192AA4552696}" type="pres">
      <dgm:prSet presAssocID="{9C279A28-2C60-47D7-8967-728B22778C16}" presName="spacer" presStyleCnt="0"/>
      <dgm:spPr/>
    </dgm:pt>
    <dgm:pt modelId="{95F8F981-8CD7-4A3A-83BE-208F325F8F0B}" type="pres">
      <dgm:prSet presAssocID="{6D65398B-2127-4178-96D8-F3322EEAE6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EE08B1C-2B4C-4C9D-8E4C-08C59BB4DF87}" type="presOf" srcId="{EFD9395C-FC90-4D94-911C-D1F76B8A7261}" destId="{CB649A5F-C766-4EA5-8946-F36204BC0AEE}" srcOrd="0" destOrd="0" presId="urn:microsoft.com/office/officeart/2005/8/layout/vList2"/>
    <dgm:cxn modelId="{F7324325-4A2C-4E67-839C-9270A0D7307F}" srcId="{EFD9395C-FC90-4D94-911C-D1F76B8A7261}" destId="{3F1AB833-FB97-42F1-A1C4-ADA23D51629D}" srcOrd="2" destOrd="0" parTransId="{AE6FDE4C-86EE-4E6F-9FF6-2CAABCD022C6}" sibTransId="{8AB95361-AA85-4F0D-82A6-9F71E9B3D0BB}"/>
    <dgm:cxn modelId="{0A914551-1FCD-425F-9F65-B10D58522FC6}" type="presOf" srcId="{CB8F4C9D-562F-496C-88BB-BDF5AE6BB3D0}" destId="{1C749C11-0804-4A30-8E15-69D124CA4D3E}" srcOrd="0" destOrd="0" presId="urn:microsoft.com/office/officeart/2005/8/layout/vList2"/>
    <dgm:cxn modelId="{1232FB71-15D3-4277-9A29-14B3C92E9FEA}" srcId="{EFD9395C-FC90-4D94-911C-D1F76B8A7261}" destId="{B3FD1B09-E920-4E6D-9302-CAAB73E8F20D}" srcOrd="1" destOrd="0" parTransId="{B2A16362-FB68-42FF-9365-05AA73311331}" sibTransId="{81C2E806-3B1C-4378-B401-3618210BE3E5}"/>
    <dgm:cxn modelId="{EDE37776-A0AA-48B5-8644-D64393BD35A9}" type="presOf" srcId="{4A2619B5-FAE9-4F39-B09A-5A7426060570}" destId="{72BAC81B-9107-4C1E-BDC8-38C328175FAE}" srcOrd="0" destOrd="0" presId="urn:microsoft.com/office/officeart/2005/8/layout/vList2"/>
    <dgm:cxn modelId="{E75C6579-808D-4747-92B7-4C4DD470D3F9}" type="presOf" srcId="{3F1AB833-FB97-42F1-A1C4-ADA23D51629D}" destId="{01C3A44F-EC41-48DC-8EAE-4D53E130615F}" srcOrd="0" destOrd="0" presId="urn:microsoft.com/office/officeart/2005/8/layout/vList2"/>
    <dgm:cxn modelId="{4D50419D-0596-4449-B15B-99FAAD03F9E8}" type="presOf" srcId="{6D65398B-2127-4178-96D8-F3322EEAE6D8}" destId="{95F8F981-8CD7-4A3A-83BE-208F325F8F0B}" srcOrd="0" destOrd="0" presId="urn:microsoft.com/office/officeart/2005/8/layout/vList2"/>
    <dgm:cxn modelId="{E4B971CE-FCB3-4F1A-9722-4023B57C25C8}" type="presOf" srcId="{B3FD1B09-E920-4E6D-9302-CAAB73E8F20D}" destId="{7F86AAA8-2EB3-4714-BA58-8720103A3712}" srcOrd="0" destOrd="0" presId="urn:microsoft.com/office/officeart/2005/8/layout/vList2"/>
    <dgm:cxn modelId="{9B51B9D1-1587-448E-87EA-021569387362}" srcId="{EFD9395C-FC90-4D94-911C-D1F76B8A7261}" destId="{6D65398B-2127-4178-96D8-F3322EEAE6D8}" srcOrd="4" destOrd="0" parTransId="{13AF6885-776C-4819-B716-BB920D9D3889}" sibTransId="{073DA692-FC6A-47B0-9C9D-D50E73B793C0}"/>
    <dgm:cxn modelId="{A6B3D2E5-BF15-43B1-AF70-60CC9844AA9C}" srcId="{EFD9395C-FC90-4D94-911C-D1F76B8A7261}" destId="{CB8F4C9D-562F-496C-88BB-BDF5AE6BB3D0}" srcOrd="3" destOrd="0" parTransId="{64050113-35AE-43F4-9D12-E3B87D9CEFCD}" sibTransId="{9C279A28-2C60-47D7-8967-728B22778C16}"/>
    <dgm:cxn modelId="{753568F5-16BF-429C-A3B6-8F5A3AF1A3D2}" srcId="{EFD9395C-FC90-4D94-911C-D1F76B8A7261}" destId="{4A2619B5-FAE9-4F39-B09A-5A7426060570}" srcOrd="0" destOrd="0" parTransId="{05A35DB1-7216-4169-B21A-496B535E2886}" sibTransId="{8C8FD4BB-C480-4E60-8CE8-CFAE901A6671}"/>
    <dgm:cxn modelId="{4E6CA2D2-131A-498A-9444-6154983BA58F}" type="presParOf" srcId="{CB649A5F-C766-4EA5-8946-F36204BC0AEE}" destId="{72BAC81B-9107-4C1E-BDC8-38C328175FAE}" srcOrd="0" destOrd="0" presId="urn:microsoft.com/office/officeart/2005/8/layout/vList2"/>
    <dgm:cxn modelId="{45CDD5EB-06B3-444A-ADF2-BE8CD46580DA}" type="presParOf" srcId="{CB649A5F-C766-4EA5-8946-F36204BC0AEE}" destId="{A381ECE0-C820-4E9C-B8BF-5CB4D9A87F33}" srcOrd="1" destOrd="0" presId="urn:microsoft.com/office/officeart/2005/8/layout/vList2"/>
    <dgm:cxn modelId="{7F503ECE-C800-4DE1-ACB2-E6B25A63D901}" type="presParOf" srcId="{CB649A5F-C766-4EA5-8946-F36204BC0AEE}" destId="{7F86AAA8-2EB3-4714-BA58-8720103A3712}" srcOrd="2" destOrd="0" presId="urn:microsoft.com/office/officeart/2005/8/layout/vList2"/>
    <dgm:cxn modelId="{7B0940BB-0C45-45AC-A82B-E749250A6671}" type="presParOf" srcId="{CB649A5F-C766-4EA5-8946-F36204BC0AEE}" destId="{2FF07CDF-5897-477A-B616-E49656601C55}" srcOrd="3" destOrd="0" presId="urn:microsoft.com/office/officeart/2005/8/layout/vList2"/>
    <dgm:cxn modelId="{03FF1110-5E24-457D-87D9-AE8800135EEF}" type="presParOf" srcId="{CB649A5F-C766-4EA5-8946-F36204BC0AEE}" destId="{01C3A44F-EC41-48DC-8EAE-4D53E130615F}" srcOrd="4" destOrd="0" presId="urn:microsoft.com/office/officeart/2005/8/layout/vList2"/>
    <dgm:cxn modelId="{55D68701-D844-440D-B0C0-9617EA1C5277}" type="presParOf" srcId="{CB649A5F-C766-4EA5-8946-F36204BC0AEE}" destId="{F19ED915-0330-4618-B965-33B98EDCD781}" srcOrd="5" destOrd="0" presId="urn:microsoft.com/office/officeart/2005/8/layout/vList2"/>
    <dgm:cxn modelId="{A7E71EE8-295E-4B20-A732-090005A19F31}" type="presParOf" srcId="{CB649A5F-C766-4EA5-8946-F36204BC0AEE}" destId="{1C749C11-0804-4A30-8E15-69D124CA4D3E}" srcOrd="6" destOrd="0" presId="urn:microsoft.com/office/officeart/2005/8/layout/vList2"/>
    <dgm:cxn modelId="{E527B466-D48F-49F9-90DD-99FD58FABC30}" type="presParOf" srcId="{CB649A5F-C766-4EA5-8946-F36204BC0AEE}" destId="{6AA93749-F28D-4660-A79E-192AA4552696}" srcOrd="7" destOrd="0" presId="urn:microsoft.com/office/officeart/2005/8/layout/vList2"/>
    <dgm:cxn modelId="{EFC39DC8-019A-424D-86BB-4C89B68088F9}" type="presParOf" srcId="{CB649A5F-C766-4EA5-8946-F36204BC0AEE}" destId="{95F8F981-8CD7-4A3A-83BE-208F325F8F0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AC81B-9107-4C1E-BDC8-38C328175FAE}">
      <dsp:nvSpPr>
        <dsp:cNvPr id="0" name=""/>
        <dsp:cNvSpPr/>
      </dsp:nvSpPr>
      <dsp:spPr>
        <a:xfrm>
          <a:off x="0" y="400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Project Objective and Problem Statement</a:t>
          </a:r>
        </a:p>
      </dsp:txBody>
      <dsp:txXfrm>
        <a:off x="35125" y="75130"/>
        <a:ext cx="9988149" cy="649299"/>
      </dsp:txXfrm>
    </dsp:sp>
    <dsp:sp modelId="{7F86AAA8-2EB3-4714-BA58-8720103A3712}">
      <dsp:nvSpPr>
        <dsp:cNvPr id="0" name=""/>
        <dsp:cNvSpPr/>
      </dsp:nvSpPr>
      <dsp:spPr>
        <a:xfrm>
          <a:off x="0" y="8459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 and Cleansing</a:t>
          </a:r>
        </a:p>
      </dsp:txBody>
      <dsp:txXfrm>
        <a:off x="35125" y="881080"/>
        <a:ext cx="9988149" cy="649299"/>
      </dsp:txXfrm>
    </dsp:sp>
    <dsp:sp modelId="{01C3A44F-EC41-48DC-8EAE-4D53E130615F}">
      <dsp:nvSpPr>
        <dsp:cNvPr id="0" name=""/>
        <dsp:cNvSpPr/>
      </dsp:nvSpPr>
      <dsp:spPr>
        <a:xfrm>
          <a:off x="0" y="165190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Analysis</a:t>
          </a:r>
        </a:p>
      </dsp:txBody>
      <dsp:txXfrm>
        <a:off x="35125" y="1687029"/>
        <a:ext cx="9988149" cy="649299"/>
      </dsp:txXfrm>
    </dsp:sp>
    <dsp:sp modelId="{1C749C11-0804-4A30-8E15-69D124CA4D3E}">
      <dsp:nvSpPr>
        <dsp:cNvPr id="0" name=""/>
        <dsp:cNvSpPr/>
      </dsp:nvSpPr>
      <dsp:spPr>
        <a:xfrm>
          <a:off x="0" y="24578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Model and Results</a:t>
          </a:r>
        </a:p>
      </dsp:txBody>
      <dsp:txXfrm>
        <a:off x="35125" y="2492980"/>
        <a:ext cx="9988149" cy="649299"/>
      </dsp:txXfrm>
    </dsp:sp>
    <dsp:sp modelId="{95F8F981-8CD7-4A3A-83BE-208F325F8F0B}">
      <dsp:nvSpPr>
        <dsp:cNvPr id="0" name=""/>
        <dsp:cNvSpPr/>
      </dsp:nvSpPr>
      <dsp:spPr>
        <a:xfrm>
          <a:off x="0" y="32638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Ahead</a:t>
          </a:r>
        </a:p>
      </dsp:txBody>
      <dsp:txXfrm>
        <a:off x="35125" y="3298930"/>
        <a:ext cx="9988149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0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2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361F-49E2-4761-B1AC-502C93BE3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" y="1199849"/>
            <a:ext cx="11374582" cy="1817439"/>
          </a:xfrm>
        </p:spPr>
        <p:txBody>
          <a:bodyPr anchor="ctr">
            <a:normAutofit/>
          </a:bodyPr>
          <a:lstStyle/>
          <a:p>
            <a:r>
              <a:rPr lang="en-US" sz="5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Janakalyan</a:t>
            </a:r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Microfinance Research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F08E3-11FB-466C-ABEA-094836A98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2014453"/>
          </a:xfrm>
        </p:spPr>
        <p:txBody>
          <a:bodyPr>
            <a:normAutofit fontScale="40000" lnSpcReduction="20000"/>
          </a:bodyPr>
          <a:lstStyle/>
          <a:p>
            <a:r>
              <a:rPr lang="en-US" sz="4300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Presented By-</a:t>
            </a:r>
          </a:p>
          <a:p>
            <a:br>
              <a:rPr lang="en-US" sz="4300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</a:br>
            <a:r>
              <a:rPr lang="en-US" sz="4300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Shantanu Mitra, Team Lead</a:t>
            </a:r>
          </a:p>
          <a:p>
            <a:r>
              <a:rPr lang="en-US" sz="4300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Vivek K. Singh, Assistant Professor - IS&amp;T, College of Business Administration, University Of Missouri - St. Louis</a:t>
            </a:r>
          </a:p>
          <a:p>
            <a:r>
              <a:rPr lang="en-US" sz="4300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Rushikesh Maheshwari, Graduate Student, MS-BAIS, University Of South Florida</a:t>
            </a:r>
          </a:p>
          <a:p>
            <a:br>
              <a:rPr lang="en-US" sz="3600" dirty="0"/>
            </a:br>
            <a:endParaRPr lang="en-US" sz="3600" u="sng" spc="-5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17D39-AACA-48C2-82D6-14877F533189}"/>
              </a:ext>
            </a:extLst>
          </p:cNvPr>
          <p:cNvSpPr txBox="1"/>
          <p:nvPr/>
        </p:nvSpPr>
        <p:spPr>
          <a:xfrm>
            <a:off x="441960" y="3322325"/>
            <a:ext cx="1137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spc="-50" dirty="0"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Business </a:t>
            </a:r>
            <a:r>
              <a:rPr lang="en-US" sz="2800" u="sng" spc="-50"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Expansion Driven </a:t>
            </a:r>
            <a:r>
              <a:rPr lang="en-US" sz="2800" u="sng" spc="-50" dirty="0"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w</a:t>
            </a:r>
            <a:r>
              <a:rPr lang="en-US" sz="2800" u="sng" spc="-50"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ith </a:t>
            </a:r>
            <a:r>
              <a:rPr lang="en-US" sz="2800" u="sng" spc="-50" dirty="0"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6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60CB-46D9-4A02-8C3C-F9650FE7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on Test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DD6F8-EB11-4F2C-A13C-448F4EF5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769" y="3276593"/>
            <a:ext cx="3516286" cy="2150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DA747-5A21-4BD3-98E5-D8E55A091271}"/>
              </a:ext>
            </a:extLst>
          </p:cNvPr>
          <p:cNvSpPr txBox="1"/>
          <p:nvPr/>
        </p:nvSpPr>
        <p:spPr>
          <a:xfrm>
            <a:off x="1097280" y="1884218"/>
            <a:ext cx="9327717" cy="1322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model was used to predict profitability of 5 other test branches</a:t>
            </a:r>
          </a:p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These branches were not provided with any income / expenditure data </a:t>
            </a:r>
          </a:p>
          <a:p>
            <a:pPr marL="401638" lvl="1" indent="-55563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and predictions are only based on model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A7CF-9B71-40A5-9D97-69298E85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Ahead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D65E-5FAA-4F45-B8B4-263BF4E1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Get Feedback on current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Identify more parameters to fine tune data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Plot the results on more interactive maps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4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99C2-C7C9-4BC5-B58A-39252897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9BFE8D-9715-436A-8101-69FB984FB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4289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77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CE0D-8B91-4467-8A7B-CAFFE394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Objective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27E7-FE21-4D68-AB48-0D5E5BB4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612284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</a:p>
          <a:p>
            <a:pPr marL="401638" indent="-90488"/>
            <a:r>
              <a:rPr lang="en-US" dirty="0"/>
              <a:t>Drive the efficient expansion of current </a:t>
            </a:r>
            <a:r>
              <a:rPr lang="en-US" dirty="0" err="1"/>
              <a:t>Janakalyan</a:t>
            </a:r>
            <a:r>
              <a:rPr lang="en-US" dirty="0"/>
              <a:t> operational locations to new regions using data analytics</a:t>
            </a:r>
          </a:p>
          <a:p>
            <a:pPr marL="401638" indent="-90488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Problem Statement:</a:t>
            </a:r>
          </a:p>
          <a:p>
            <a:pPr marL="401638" indent="-90488"/>
            <a:r>
              <a:rPr lang="en-US" dirty="0"/>
              <a:t>To predict whether a branch is going to be profitable or not by analyzing current data of operational branches along with other demographic factors</a:t>
            </a:r>
          </a:p>
          <a:p>
            <a:endParaRPr lang="en-US" dirty="0"/>
          </a:p>
        </p:txBody>
      </p:sp>
      <p:pic>
        <p:nvPicPr>
          <p:cNvPr id="1028" name="Picture 4" descr="Image result for business expansion">
            <a:extLst>
              <a:ext uri="{FF2B5EF4-FFF2-40B4-BE49-F238E27FC236}">
                <a16:creationId xmlns:a16="http://schemas.microsoft.com/office/drawing/2014/main" id="{57855311-3CF9-408E-A388-058088B5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380" y="4168141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10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90B7-A615-4DF2-ABDB-994AB3DA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 Collection and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EFC4-7CBB-41BD-B71C-48E4E555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484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Collection Sources:</a:t>
            </a:r>
          </a:p>
          <a:p>
            <a:pPr lvl="2" fontAlgn="base"/>
            <a:r>
              <a:rPr lang="en-US" sz="1600" dirty="0" err="1"/>
              <a:t>Janakalyan</a:t>
            </a:r>
            <a:r>
              <a:rPr lang="en-US" sz="1600" dirty="0"/>
              <a:t> Operations Data</a:t>
            </a:r>
          </a:p>
          <a:p>
            <a:pPr lvl="2" fontAlgn="base"/>
            <a:r>
              <a:rPr lang="en-US" sz="1600" dirty="0"/>
              <a:t>httpts://data.gov.in/</a:t>
            </a:r>
          </a:p>
          <a:p>
            <a:pPr lvl="2" fontAlgn="base"/>
            <a:r>
              <a:rPr lang="en-US" sz="1600" dirty="0"/>
              <a:t>https://www.census2011.co.in/</a:t>
            </a:r>
          </a:p>
          <a:p>
            <a:pPr lvl="2" fontAlgn="base"/>
            <a:r>
              <a:rPr lang="en-US" sz="1600" dirty="0"/>
              <a:t>https://unemploymentinindia.cmie.com/</a:t>
            </a:r>
          </a:p>
          <a:p>
            <a:pPr marL="384048" lvl="2" indent="0" fontAlgn="base">
              <a:buNone/>
            </a:pPr>
            <a:endParaRPr lang="en-US" dirty="0"/>
          </a:p>
          <a:p>
            <a:pPr marL="401638" lvl="2" indent="-182563" fontAlgn="base">
              <a:buFont typeface="Arial" panose="020B0604020202020204" pitchFamily="34" charset="0"/>
              <a:buChar char="•"/>
            </a:pPr>
            <a:r>
              <a:rPr lang="en-US" sz="1800" dirty="0"/>
              <a:t>Data Cleansing</a:t>
            </a:r>
          </a:p>
          <a:p>
            <a:pPr lvl="2" fontAlgn="base"/>
            <a:r>
              <a:rPr lang="en-US" sz="1600" dirty="0"/>
              <a:t>Removed unnecessary columns</a:t>
            </a:r>
          </a:p>
          <a:p>
            <a:pPr lvl="2" fontAlgn="base"/>
            <a:r>
              <a:rPr lang="en-US" sz="1600" dirty="0"/>
              <a:t>Handled Missing Values by data imputation</a:t>
            </a:r>
          </a:p>
          <a:p>
            <a:pPr lvl="2" fontAlgn="base"/>
            <a:r>
              <a:rPr lang="en-US" sz="1600" dirty="0"/>
              <a:t>Generated Target variable of ‘Profit’ and ‘Loss’</a:t>
            </a:r>
          </a:p>
          <a:p>
            <a:pPr lvl="2" fontAlgn="base"/>
            <a:endParaRPr lang="en-US" sz="1600" dirty="0"/>
          </a:p>
          <a:p>
            <a:pPr marL="384048" lvl="2" indent="0" fontAlgn="base">
              <a:buNone/>
            </a:pPr>
            <a:r>
              <a:rPr lang="en-US" sz="1600" dirty="0"/>
              <a:t>The data was collected using Web-Scrapping and cleansed using R</a:t>
            </a:r>
          </a:p>
          <a:p>
            <a:pPr lvl="2" fontAlgn="base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692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40D3-08FB-4BFB-B531-7ECF629A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95BF1-59F5-4BAB-ACD1-C7CAD41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905388"/>
            <a:ext cx="3571702" cy="3774975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 9" title="Plotly D3.js Charts for Powerpoint and Excel">
                <a:extLst>
                  <a:ext uri="{FF2B5EF4-FFF2-40B4-BE49-F238E27FC236}">
                    <a16:creationId xmlns:a16="http://schemas.microsoft.com/office/drawing/2014/main" id="{AA7228E5-1231-49B5-B3DD-5C02FD8CF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241742"/>
                  </p:ext>
                </p:extLst>
              </p:nvPr>
            </p:nvGraphicFramePr>
            <p:xfrm>
              <a:off x="4831771" y="1782238"/>
              <a:ext cx="6612084" cy="4286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Add-in 9" title="Plotly D3.js Charts for Powerpoint and Excel">
                <a:extLst>
                  <a:ext uri="{FF2B5EF4-FFF2-40B4-BE49-F238E27FC236}">
                    <a16:creationId xmlns:a16="http://schemas.microsoft.com/office/drawing/2014/main" id="{AA7228E5-1231-49B5-B3DD-5C02FD8CF1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1771" y="1782238"/>
                <a:ext cx="6612084" cy="4286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25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C4C4-44CB-4A3E-9471-209068CA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Model Parameters and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CB006A-B298-4077-8797-C5DF50D17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23" b="51873"/>
          <a:stretch/>
        </p:blipFill>
        <p:spPr>
          <a:xfrm>
            <a:off x="1097280" y="4176638"/>
            <a:ext cx="3758202" cy="2020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2C172F-1B78-4582-8F73-27DCD473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611" y="4171097"/>
            <a:ext cx="3011109" cy="1739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896BCF-0944-4185-9E43-FE7390961742}"/>
              </a:ext>
            </a:extLst>
          </p:cNvPr>
          <p:cNvSpPr txBox="1"/>
          <p:nvPr/>
        </p:nvSpPr>
        <p:spPr>
          <a:xfrm>
            <a:off x="7696436" y="2856995"/>
            <a:ext cx="26877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 Result Parameters:</a:t>
            </a:r>
          </a:p>
          <a:p>
            <a:r>
              <a:rPr lang="en-US" sz="1400" dirty="0"/>
              <a:t>Overall Accuracy : 86.21%</a:t>
            </a:r>
          </a:p>
          <a:p>
            <a:r>
              <a:rPr lang="en-US" sz="1400" dirty="0"/>
              <a:t>Correct Profit Predictions: 91.9%</a:t>
            </a:r>
          </a:p>
          <a:p>
            <a:r>
              <a:rPr lang="en-US" sz="1400" dirty="0"/>
              <a:t>Correct Loss Predictions: 76.2%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050A4C-4171-418A-B251-6C9D5F1F07E0}"/>
              </a:ext>
            </a:extLst>
          </p:cNvPr>
          <p:cNvGrpSpPr/>
          <p:nvPr/>
        </p:nvGrpSpPr>
        <p:grpSpPr>
          <a:xfrm>
            <a:off x="4955712" y="4183294"/>
            <a:ext cx="2973003" cy="1739824"/>
            <a:chOff x="4849089" y="3818968"/>
            <a:chExt cx="3501219" cy="174307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064A3A-55DB-40EF-99EF-E55F68269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1861" y="3818968"/>
              <a:ext cx="3495675" cy="1743075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21D094-566C-447B-AFAA-7853A69C6218}"/>
                </a:ext>
              </a:extLst>
            </p:cNvPr>
            <p:cNvSpPr/>
            <p:nvPr/>
          </p:nvSpPr>
          <p:spPr>
            <a:xfrm>
              <a:off x="4849089" y="4918364"/>
              <a:ext cx="3501219" cy="47105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479C00-3D3D-4D9F-9F3B-57BC771E5E0A}"/>
                </a:ext>
              </a:extLst>
            </p:cNvPr>
            <p:cNvSpPr/>
            <p:nvPr/>
          </p:nvSpPr>
          <p:spPr>
            <a:xfrm>
              <a:off x="4854632" y="4059710"/>
              <a:ext cx="3495676" cy="20227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356903BB-6FD3-47B4-A346-E552F4378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755462"/>
            <a:ext cx="6485222" cy="2913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B156A5-33CF-4232-BAA0-51B8DA484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2104004"/>
            <a:ext cx="6485222" cy="19867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7C6687-9994-4848-BA18-0DBCD25710B7}"/>
              </a:ext>
            </a:extLst>
          </p:cNvPr>
          <p:cNvSpPr txBox="1"/>
          <p:nvPr/>
        </p:nvSpPr>
        <p:spPr>
          <a:xfrm>
            <a:off x="7696436" y="1795846"/>
            <a:ext cx="2666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Model input Parameters:</a:t>
            </a:r>
          </a:p>
          <a:p>
            <a:r>
              <a:rPr lang="en-IN" sz="1400" dirty="0"/>
              <a:t>Population Density</a:t>
            </a:r>
          </a:p>
          <a:p>
            <a:r>
              <a:rPr lang="en-IN" sz="1400" dirty="0"/>
              <a:t>Sex Ratio</a:t>
            </a:r>
          </a:p>
          <a:p>
            <a:r>
              <a:rPr lang="en-IN" sz="1400" dirty="0"/>
              <a:t>Unemployment 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69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8564-BA3F-4C64-8A2E-8433A63A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Marginal 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587-E100-4F25-ACF4-52C15FD7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Population Density: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2. Sex Ratio:</a:t>
            </a:r>
          </a:p>
          <a:p>
            <a:endParaRPr lang="en-IN" dirty="0"/>
          </a:p>
          <a:p>
            <a:r>
              <a:rPr lang="en-IN" dirty="0"/>
              <a:t>3. Unemployment Rate: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6C7-6E79-4873-90EE-F096654E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Profitability – Predicted by Model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Plotly D3.js Charts for Powerpoint and Excel">
                <a:extLst>
                  <a:ext uri="{FF2B5EF4-FFF2-40B4-BE49-F238E27FC236}">
                    <a16:creationId xmlns:a16="http://schemas.microsoft.com/office/drawing/2014/main" id="{1677EA5B-822C-4809-9F66-6685459F18E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6963" y="1846263"/>
              <a:ext cx="10058400" cy="4022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Plotly D3.js Charts for Powerpoint and Excel">
                <a:extLst>
                  <a:ext uri="{FF2B5EF4-FFF2-40B4-BE49-F238E27FC236}">
                    <a16:creationId xmlns:a16="http://schemas.microsoft.com/office/drawing/2014/main" id="{1677EA5B-822C-4809-9F66-6685459F18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63" y="1846263"/>
                <a:ext cx="10058400" cy="4022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7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1AF0-98EA-44BF-B531-72659719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Profitability - Comparison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Plotly D3.js Charts for Powerpoint and Excel">
                <a:extLst>
                  <a:ext uri="{FF2B5EF4-FFF2-40B4-BE49-F238E27FC236}">
                    <a16:creationId xmlns:a16="http://schemas.microsoft.com/office/drawing/2014/main" id="{AFC3C4B4-C815-4764-8DE3-62C2211BB43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6963" y="1846263"/>
              <a:ext cx="10058400" cy="4022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Plotly D3.js Charts for Powerpoint and Excel">
                <a:extLst>
                  <a:ext uri="{FF2B5EF4-FFF2-40B4-BE49-F238E27FC236}">
                    <a16:creationId xmlns:a16="http://schemas.microsoft.com/office/drawing/2014/main" id="{AFC3C4B4-C815-4764-8DE3-62C2211BB4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63" y="1846263"/>
                <a:ext cx="10058400" cy="4022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5184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278BE7A3-8C74-4D53-9CB8-9913832DC3AB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rushikesh12/1/&quot;,&quot;plotlyChartJSON&quot;:null,&quot;appVersion&quot;:&quot;1.0&quot;,&quot;savedDate&quot;:&quot;Thu, 22 Aug 2019 18:30:27 GMT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B173575-9C29-4841-B944-89825879824F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rushikesh12/3/&quot;,&quot;plotlyChartJSON&quot;:null,&quot;appVersion&quot;:&quot;1.0&quot;,&quot;savedDate&quot;:&quot;Fri, 23 Aug 2019 05:02:55 GMT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E7B52AD-D996-48FE-93FB-D84F3B17B2F8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rushikesh12/5/&quot;,&quot;plotlyChartJSON&quot;:null,&quot;appVersion&quot;:&quot;1.0&quot;,&quot;savedDate&quot;:&quot;Fri, 23 Aug 2019 05:03:06 GMT&quot;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4814</TotalTime>
  <Words>254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Retrospect</vt:lpstr>
      <vt:lpstr>Janakalyan Microfinance Research Project</vt:lpstr>
      <vt:lpstr>Overview</vt:lpstr>
      <vt:lpstr>Project Objective and Problem Statement</vt:lpstr>
      <vt:lpstr>Data Collection and Cleansing</vt:lpstr>
      <vt:lpstr>Data Exploration</vt:lpstr>
      <vt:lpstr>Model Parameters and Results</vt:lpstr>
      <vt:lpstr>Marginal Effects</vt:lpstr>
      <vt:lpstr>Branch Profitability – Predicted by Model</vt:lpstr>
      <vt:lpstr>Branch Profitability - Comparison</vt:lpstr>
      <vt:lpstr>Model Results on Test Data</vt:lpstr>
      <vt:lpstr>Step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Rushikesh Maheshwari</cp:lastModifiedBy>
  <cp:revision>35</cp:revision>
  <dcterms:created xsi:type="dcterms:W3CDTF">2018-06-07T21:39:02Z</dcterms:created>
  <dcterms:modified xsi:type="dcterms:W3CDTF">2019-08-23T05:03:16Z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