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6858000" cy="9144000"/>
  <p:embeddedFontLst>
    <p:embeddedFont>
      <p:font typeface="Aileron" panose="020B0604020202020204" charset="0"/>
      <p:regular r:id="rId28"/>
    </p:embeddedFont>
    <p:embeddedFont>
      <p:font typeface="Aileron Bold" panose="020B0604020202020204" charset="0"/>
      <p:regular r:id="rId29"/>
    </p:embeddedFont>
    <p:embeddedFont>
      <p:font typeface="Aileron Heavy" panose="020B0604020202020204" charset="0"/>
      <p:regular r:id="rId30"/>
    </p:embeddedFont>
    <p:embeddedFont>
      <p:font typeface="Aileron Ultra-Bold" panose="020B0604020202020204" charset="0"/>
      <p:regular r:id="rId31"/>
    </p:embeddedFont>
    <p:embeddedFont>
      <p:font typeface="Times New Roman Bold" panose="02020803070505020304" pitchFamily="18" charset="0"/>
      <p:regular r:id="rId32"/>
      <p:bold r:id="rId33"/>
    </p:embeddedFont>
    <p:embeddedFont>
      <p:font typeface="Times New Roman Ultra-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8" d="100"/>
          <a:sy n="48" d="100"/>
        </p:scale>
        <p:origin x="423"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2" name="Group 2"/>
          <p:cNvGrpSpPr/>
          <p:nvPr/>
        </p:nvGrpSpPr>
        <p:grpSpPr>
          <a:xfrm>
            <a:off x="5955298" y="2410630"/>
            <a:ext cx="10249726" cy="7164428"/>
            <a:chOff x="0" y="0"/>
            <a:chExt cx="13666301" cy="9552571"/>
          </a:xfrm>
        </p:grpSpPr>
        <p:grpSp>
          <p:nvGrpSpPr>
            <p:cNvPr id="3" name="Group 3"/>
            <p:cNvGrpSpPr/>
            <p:nvPr/>
          </p:nvGrpSpPr>
          <p:grpSpPr>
            <a:xfrm>
              <a:off x="0" y="0"/>
              <a:ext cx="13666301" cy="9552571"/>
              <a:chOff x="0" y="0"/>
              <a:chExt cx="12174678" cy="8509945"/>
            </a:xfrm>
          </p:grpSpPr>
          <p:sp>
            <p:nvSpPr>
              <p:cNvPr id="4" name="Freeform 4"/>
              <p:cNvSpPr/>
              <p:nvPr/>
            </p:nvSpPr>
            <p:spPr>
              <a:xfrm>
                <a:off x="0" y="0"/>
                <a:ext cx="12174678" cy="8509945"/>
              </a:xfrm>
              <a:custGeom>
                <a:avLst/>
                <a:gdLst/>
                <a:ahLst/>
                <a:cxnLst/>
                <a:rect l="l" t="t" r="r" b="b"/>
                <a:pathLst>
                  <a:path w="12174678" h="8509945">
                    <a:moveTo>
                      <a:pt x="0" y="0"/>
                    </a:moveTo>
                    <a:lnTo>
                      <a:pt x="0" y="8509945"/>
                    </a:lnTo>
                    <a:lnTo>
                      <a:pt x="12174678" y="8509945"/>
                    </a:lnTo>
                    <a:lnTo>
                      <a:pt x="12174678" y="0"/>
                    </a:lnTo>
                    <a:lnTo>
                      <a:pt x="0" y="0"/>
                    </a:lnTo>
                    <a:close/>
                    <a:moveTo>
                      <a:pt x="12113718" y="8448985"/>
                    </a:moveTo>
                    <a:lnTo>
                      <a:pt x="59690" y="8448985"/>
                    </a:lnTo>
                    <a:lnTo>
                      <a:pt x="59690" y="59690"/>
                    </a:lnTo>
                    <a:lnTo>
                      <a:pt x="12113718" y="59690"/>
                    </a:lnTo>
                    <a:lnTo>
                      <a:pt x="12113718" y="8448985"/>
                    </a:lnTo>
                    <a:close/>
                  </a:path>
                </a:pathLst>
              </a:custGeom>
              <a:solidFill>
                <a:srgbClr val="37C9EF"/>
              </a:solidFill>
            </p:spPr>
            <p:txBody>
              <a:bodyPr/>
              <a:lstStyle/>
              <a:p>
                <a:endParaRPr lang="en-US"/>
              </a:p>
            </p:txBody>
          </p:sp>
        </p:grpSp>
        <p:sp>
          <p:nvSpPr>
            <p:cNvPr id="5" name="TextBox 5"/>
            <p:cNvSpPr txBox="1"/>
            <p:nvPr/>
          </p:nvSpPr>
          <p:spPr>
            <a:xfrm>
              <a:off x="1289739" y="1178386"/>
              <a:ext cx="11662600" cy="6510368"/>
            </a:xfrm>
            <a:prstGeom prst="rect">
              <a:avLst/>
            </a:prstGeom>
          </p:spPr>
          <p:txBody>
            <a:bodyPr lIns="0" tIns="0" rIns="0" bIns="0" rtlCol="0" anchor="t">
              <a:spAutoFit/>
            </a:bodyPr>
            <a:lstStyle/>
            <a:p>
              <a:pPr algn="ctr">
                <a:lnSpc>
                  <a:spcPts val="9575"/>
                </a:lnSpc>
              </a:pPr>
              <a:r>
                <a:rPr lang="en-US" sz="8704" spc="-87" dirty="0">
                  <a:solidFill>
                    <a:srgbClr val="FF0000"/>
                  </a:solidFill>
                  <a:latin typeface="Aileron Heavy"/>
                  <a:ea typeface="Aileron Heavy"/>
                  <a:cs typeface="Aileron Heavy"/>
                  <a:sym typeface="Aileron Heavy"/>
                </a:rPr>
                <a:t>THE STORY OF </a:t>
              </a:r>
              <a:r>
                <a:rPr lang="en-US" sz="8704" spc="-87" dirty="0">
                  <a:solidFill>
                    <a:schemeClr val="bg1"/>
                  </a:solidFill>
                  <a:latin typeface="Aileron Heavy"/>
                  <a:ea typeface="Aileron Heavy"/>
                  <a:cs typeface="Aileron Heavy"/>
                  <a:sym typeface="Aileron Heavy"/>
                </a:rPr>
                <a:t>PALESTINE</a:t>
              </a:r>
              <a:r>
                <a:rPr lang="en-US" sz="8704" spc="-87" dirty="0">
                  <a:solidFill>
                    <a:srgbClr val="37C9EF"/>
                  </a:solidFill>
                  <a:latin typeface="Aileron Heavy"/>
                  <a:ea typeface="Aileron Heavy"/>
                  <a:cs typeface="Aileron Heavy"/>
                  <a:sym typeface="Aileron Heavy"/>
                </a:rPr>
                <a:t> </a:t>
              </a:r>
              <a:r>
                <a:rPr lang="en-US" sz="8704" spc="-87" dirty="0">
                  <a:solidFill>
                    <a:srgbClr val="00B050"/>
                  </a:solidFill>
                  <a:latin typeface="Aileron Heavy"/>
                  <a:ea typeface="Aileron Heavy"/>
                  <a:cs typeface="Aileron Heavy"/>
                  <a:sym typeface="Aileron Heavy"/>
                </a:rPr>
                <a:t>THROUGH DATA</a:t>
              </a:r>
            </a:p>
            <a:p>
              <a:pPr algn="r">
                <a:lnSpc>
                  <a:spcPts val="9575"/>
                </a:lnSpc>
              </a:pPr>
              <a:endParaRPr lang="en-US" sz="8704" spc="-87" dirty="0">
                <a:solidFill>
                  <a:srgbClr val="37C9EF"/>
                </a:solidFill>
                <a:latin typeface="Aileron Heavy"/>
                <a:ea typeface="Aileron Heavy"/>
                <a:cs typeface="Aileron Heavy"/>
                <a:sym typeface="Aileron Heavy"/>
              </a:endParaRPr>
            </a:p>
          </p:txBody>
        </p:sp>
        <p:sp>
          <p:nvSpPr>
            <p:cNvPr id="6" name="TextBox 6"/>
            <p:cNvSpPr txBox="1"/>
            <p:nvPr/>
          </p:nvSpPr>
          <p:spPr>
            <a:xfrm>
              <a:off x="1289739" y="7847114"/>
              <a:ext cx="11662600" cy="612796"/>
            </a:xfrm>
            <a:prstGeom prst="rect">
              <a:avLst/>
            </a:prstGeom>
          </p:spPr>
          <p:txBody>
            <a:bodyPr lIns="0" tIns="0" rIns="0" bIns="0" rtlCol="0" anchor="t">
              <a:spAutoFit/>
            </a:bodyPr>
            <a:lstStyle/>
            <a:p>
              <a:pPr algn="r">
                <a:lnSpc>
                  <a:spcPts val="3772"/>
                </a:lnSpc>
              </a:pPr>
              <a:r>
                <a:rPr lang="en-US" sz="2901">
                  <a:solidFill>
                    <a:srgbClr val="FFFFFF"/>
                  </a:solidFill>
                  <a:latin typeface="Aileron"/>
                  <a:ea typeface="Aileron"/>
                  <a:cs typeface="Aileron"/>
                  <a:sym typeface="Aileron"/>
                </a:rPr>
                <a:t>BY: MD Mahmudur Rahman</a:t>
              </a:r>
            </a:p>
          </p:txBody>
        </p:sp>
      </p:grpSp>
      <p:sp>
        <p:nvSpPr>
          <p:cNvPr id="7" name="Freeform 7"/>
          <p:cNvSpPr/>
          <p:nvPr/>
        </p:nvSpPr>
        <p:spPr>
          <a:xfrm>
            <a:off x="0" y="2690446"/>
            <a:ext cx="5955298" cy="5955298"/>
          </a:xfrm>
          <a:custGeom>
            <a:avLst/>
            <a:gdLst/>
            <a:ahLst/>
            <a:cxnLst/>
            <a:rect l="l" t="t" r="r" b="b"/>
            <a:pathLst>
              <a:path w="5955298" h="5955298">
                <a:moveTo>
                  <a:pt x="0" y="0"/>
                </a:moveTo>
                <a:lnTo>
                  <a:pt x="5955298" y="0"/>
                </a:lnTo>
                <a:lnTo>
                  <a:pt x="5955298" y="5955298"/>
                </a:lnTo>
                <a:lnTo>
                  <a:pt x="0" y="5955298"/>
                </a:lnTo>
                <a:lnTo>
                  <a:pt x="0" y="0"/>
                </a:lnTo>
                <a:close/>
              </a:path>
            </a:pathLst>
          </a:custGeom>
          <a:blipFill>
            <a:blip r:embed="rId2"/>
            <a:stretch>
              <a:fillRect/>
            </a:stretch>
          </a:blipFill>
        </p:spPr>
        <p:txBody>
          <a:bodyPr/>
          <a:lstStyle/>
          <a:p>
            <a:endParaRPr lang="en-US"/>
          </a:p>
        </p:txBody>
      </p:sp>
      <p:sp>
        <p:nvSpPr>
          <p:cNvPr id="8" name="TextBox 8"/>
          <p:cNvSpPr txBox="1"/>
          <p:nvPr/>
        </p:nvSpPr>
        <p:spPr>
          <a:xfrm>
            <a:off x="9144000" y="990600"/>
            <a:ext cx="8115300" cy="1003824"/>
          </a:xfrm>
          <a:prstGeom prst="rect">
            <a:avLst/>
          </a:prstGeom>
        </p:spPr>
        <p:txBody>
          <a:bodyPr lIns="0" tIns="0" rIns="0" bIns="0" rtlCol="0" anchor="t">
            <a:spAutoFit/>
          </a:bodyPr>
          <a:lstStyle/>
          <a:p>
            <a:pPr algn="r">
              <a:lnSpc>
                <a:spcPts val="3954"/>
              </a:lnSpc>
            </a:pPr>
            <a:r>
              <a:rPr lang="en-US" sz="3041" spc="456">
                <a:solidFill>
                  <a:srgbClr val="FFFFFF"/>
                </a:solidFill>
                <a:latin typeface="Aileron"/>
                <a:ea typeface="Aileron"/>
                <a:cs typeface="Aileron"/>
                <a:sym typeface="Aileron"/>
              </a:rPr>
              <a:t>PYTHON PROJECT</a:t>
            </a:r>
          </a:p>
          <a:p>
            <a:pPr algn="r">
              <a:lnSpc>
                <a:spcPts val="3954"/>
              </a:lnSpc>
            </a:pPr>
            <a:endParaRPr lang="en-US" sz="3041" spc="456">
              <a:solidFill>
                <a:srgbClr val="FFFFFF"/>
              </a:solidFill>
              <a:latin typeface="Aileron"/>
              <a:ea typeface="Aileron"/>
              <a:cs typeface="Aileron"/>
              <a:sym typeface="Ailero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4084606" y="0"/>
            <a:ext cx="9929693" cy="5577185"/>
          </a:xfrm>
          <a:custGeom>
            <a:avLst/>
            <a:gdLst/>
            <a:ahLst/>
            <a:cxnLst/>
            <a:rect l="l" t="t" r="r" b="b"/>
            <a:pathLst>
              <a:path w="9929693" h="5577185">
                <a:moveTo>
                  <a:pt x="0" y="0"/>
                </a:moveTo>
                <a:lnTo>
                  <a:pt x="9929693" y="0"/>
                </a:lnTo>
                <a:lnTo>
                  <a:pt x="9929693" y="5577185"/>
                </a:lnTo>
                <a:lnTo>
                  <a:pt x="0" y="5577185"/>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0" y="5664483"/>
            <a:ext cx="18098905" cy="3025140"/>
            <a:chOff x="0" y="0"/>
            <a:chExt cx="24131873" cy="4033520"/>
          </a:xfrm>
        </p:grpSpPr>
        <p:sp>
          <p:nvSpPr>
            <p:cNvPr id="4" name="TextBox 4"/>
            <p:cNvSpPr txBox="1"/>
            <p:nvPr/>
          </p:nvSpPr>
          <p:spPr>
            <a:xfrm>
              <a:off x="0" y="-38100"/>
              <a:ext cx="24131873" cy="647700"/>
            </a:xfrm>
            <a:prstGeom prst="rect">
              <a:avLst/>
            </a:prstGeom>
          </p:spPr>
          <p:txBody>
            <a:bodyPr lIns="0" tIns="0" rIns="0" bIns="0" rtlCol="0" anchor="t">
              <a:spAutoFit/>
            </a:bodyPr>
            <a:lstStyle/>
            <a:p>
              <a:pPr algn="l">
                <a:lnSpc>
                  <a:spcPts val="3900"/>
                </a:lnSpc>
              </a:pPr>
              <a:r>
                <a:rPr lang="en-US" sz="3000" dirty="0">
                  <a:solidFill>
                    <a:srgbClr val="CC1220"/>
                  </a:solidFill>
                  <a:latin typeface="Aileron Bold"/>
                  <a:ea typeface="Aileron Bold"/>
                  <a:cs typeface="Aileron Bold"/>
                  <a:sym typeface="Aileron Bold"/>
                </a:rPr>
                <a:t>YEARLY </a:t>
              </a:r>
              <a:r>
                <a:rPr lang="en-US" sz="3000" dirty="0">
                  <a:solidFill>
                    <a:srgbClr val="066932"/>
                  </a:solidFill>
                  <a:latin typeface="Aileron Bold"/>
                  <a:ea typeface="Aileron Bold"/>
                  <a:cs typeface="Aileron Bold"/>
                  <a:sym typeface="Aileron Bold"/>
                </a:rPr>
                <a:t>TRENDS</a:t>
              </a:r>
            </a:p>
          </p:txBody>
        </p:sp>
        <p:sp>
          <p:nvSpPr>
            <p:cNvPr id="5" name="TextBox 5"/>
            <p:cNvSpPr txBox="1"/>
            <p:nvPr/>
          </p:nvSpPr>
          <p:spPr>
            <a:xfrm>
              <a:off x="0" y="777875"/>
              <a:ext cx="24131873" cy="3255645"/>
            </a:xfrm>
            <a:prstGeom prst="rect">
              <a:avLst/>
            </a:prstGeom>
          </p:spPr>
          <p:txBody>
            <a:bodyPr lIns="0" tIns="0" rIns="0" bIns="0" rtlCol="0" anchor="t">
              <a:spAutoFit/>
            </a:bodyPr>
            <a:lstStyle/>
            <a:p>
              <a:pPr marL="561341" lvl="1" indent="-280670" algn="l">
                <a:lnSpc>
                  <a:spcPts val="3900"/>
                </a:lnSpc>
                <a:buFont typeface="Arial"/>
                <a:buChar char="•"/>
              </a:pPr>
              <a:r>
                <a:rPr lang="en-US" sz="2600" dirty="0">
                  <a:solidFill>
                    <a:srgbClr val="FFFFFF"/>
                  </a:solidFill>
                  <a:latin typeface="Aileron"/>
                  <a:ea typeface="Aileron"/>
                  <a:cs typeface="Aileron"/>
                  <a:sym typeface="Aileron"/>
                </a:rPr>
                <a:t>The bar plot showing the number of fatalities by year highlights specific years with notably higher or lower numbers of fatalities.</a:t>
              </a:r>
            </a:p>
            <a:p>
              <a:pPr marL="561341" lvl="1" indent="-280670" algn="l">
                <a:lnSpc>
                  <a:spcPts val="3900"/>
                </a:lnSpc>
                <a:buFont typeface="Arial"/>
                <a:buChar char="•"/>
              </a:pPr>
              <a:r>
                <a:rPr lang="en-US" sz="2600" dirty="0">
                  <a:solidFill>
                    <a:srgbClr val="FFFFFF"/>
                  </a:solidFill>
                  <a:latin typeface="Aileron"/>
                  <a:ea typeface="Aileron"/>
                  <a:cs typeface="Aileron"/>
                  <a:sym typeface="Aileron"/>
                </a:rPr>
                <a:t>This information can be correlated with historical events, such as major military operations, peace agreements, or changes in political leadership.</a:t>
              </a:r>
            </a:p>
            <a:p>
              <a:pPr algn="l">
                <a:lnSpc>
                  <a:spcPts val="3900"/>
                </a:lnSpc>
              </a:pPr>
              <a:endParaRPr lang="en-US" sz="2600" dirty="0">
                <a:solidFill>
                  <a:srgbClr val="FFFFFF"/>
                </a:solidFill>
                <a:latin typeface="Aileron"/>
                <a:ea typeface="Aileron"/>
                <a:cs typeface="Aileron"/>
                <a:sym typeface="Aileron"/>
              </a:endParaRPr>
            </a:p>
          </p:txBody>
        </p:sp>
      </p:grpSp>
      <p:sp>
        <p:nvSpPr>
          <p:cNvPr id="6" name="Freeform 6"/>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3" name="Freeform 3"/>
          <p:cNvSpPr/>
          <p:nvPr/>
        </p:nvSpPr>
        <p:spPr>
          <a:xfrm>
            <a:off x="5147085" y="0"/>
            <a:ext cx="7993830" cy="7159828"/>
          </a:xfrm>
          <a:custGeom>
            <a:avLst/>
            <a:gdLst/>
            <a:ahLst/>
            <a:cxnLst/>
            <a:rect l="l" t="t" r="r" b="b"/>
            <a:pathLst>
              <a:path w="7993830" h="7159828">
                <a:moveTo>
                  <a:pt x="0" y="0"/>
                </a:moveTo>
                <a:lnTo>
                  <a:pt x="7993830" y="0"/>
                </a:lnTo>
                <a:lnTo>
                  <a:pt x="7993830" y="7159828"/>
                </a:lnTo>
                <a:lnTo>
                  <a:pt x="0" y="7159828"/>
                </a:lnTo>
                <a:lnTo>
                  <a:pt x="0" y="0"/>
                </a:lnTo>
                <a:close/>
              </a:path>
            </a:pathLst>
          </a:custGeom>
          <a:blipFill>
            <a:blip r:embed="rId3"/>
            <a:stretch>
              <a:fillRect/>
            </a:stretch>
          </a:blipFill>
        </p:spPr>
        <p:txBody>
          <a:bodyPr/>
          <a:lstStyle/>
          <a:p>
            <a:endParaRPr lang="en-US"/>
          </a:p>
        </p:txBody>
      </p:sp>
      <p:grpSp>
        <p:nvGrpSpPr>
          <p:cNvPr id="4" name="Group 4"/>
          <p:cNvGrpSpPr/>
          <p:nvPr/>
        </p:nvGrpSpPr>
        <p:grpSpPr>
          <a:xfrm>
            <a:off x="0" y="6602730"/>
            <a:ext cx="15156078" cy="3684270"/>
            <a:chOff x="0" y="0"/>
            <a:chExt cx="20208104" cy="4912360"/>
          </a:xfrm>
        </p:grpSpPr>
        <p:sp>
          <p:nvSpPr>
            <p:cNvPr id="5" name="TextBox 5"/>
            <p:cNvSpPr txBox="1"/>
            <p:nvPr/>
          </p:nvSpPr>
          <p:spPr>
            <a:xfrm>
              <a:off x="0" y="-38100"/>
              <a:ext cx="20208104" cy="647700"/>
            </a:xfrm>
            <a:prstGeom prst="rect">
              <a:avLst/>
            </a:prstGeom>
          </p:spPr>
          <p:txBody>
            <a:bodyPr lIns="0" tIns="0" rIns="0" bIns="0" rtlCol="0" anchor="t">
              <a:spAutoFit/>
            </a:bodyPr>
            <a:lstStyle/>
            <a:p>
              <a:pPr algn="l">
                <a:lnSpc>
                  <a:spcPts val="3900"/>
                </a:lnSpc>
              </a:pPr>
              <a:r>
                <a:rPr lang="en-US" sz="3000" dirty="0">
                  <a:solidFill>
                    <a:srgbClr val="066932"/>
                  </a:solidFill>
                  <a:latin typeface="Aileron Bold"/>
                  <a:ea typeface="Aileron Bold"/>
                  <a:cs typeface="Aileron Bold"/>
                  <a:sym typeface="Aileron Bold"/>
                </a:rPr>
                <a:t>CORRELATION ANALYSIS </a:t>
              </a:r>
            </a:p>
          </p:txBody>
        </p:sp>
        <p:sp>
          <p:nvSpPr>
            <p:cNvPr id="6" name="TextBox 6"/>
            <p:cNvSpPr txBox="1"/>
            <p:nvPr/>
          </p:nvSpPr>
          <p:spPr>
            <a:xfrm>
              <a:off x="0" y="730250"/>
              <a:ext cx="20208104" cy="4182110"/>
            </a:xfrm>
            <a:prstGeom prst="rect">
              <a:avLst/>
            </a:prstGeom>
          </p:spPr>
          <p:txBody>
            <a:bodyPr lIns="0" tIns="0" rIns="0" bIns="0" rtlCol="0" anchor="t">
              <a:spAutoFit/>
            </a:bodyPr>
            <a:lstStyle/>
            <a:p>
              <a:pPr marL="604519" lvl="1" indent="-302260" algn="l">
                <a:lnSpc>
                  <a:spcPts val="4199"/>
                </a:lnSpc>
                <a:buFont typeface="Arial"/>
                <a:buChar char="•"/>
              </a:pPr>
              <a:r>
                <a:rPr lang="en-US" sz="2799" dirty="0">
                  <a:solidFill>
                    <a:srgbClr val="FFFFFF"/>
                  </a:solidFill>
                  <a:latin typeface="Times New Roman"/>
                  <a:ea typeface="Times New Roman"/>
                  <a:cs typeface="Times New Roman"/>
                  <a:sym typeface="Times New Roman"/>
                </a:rPr>
                <a:t>The correlation heatmap helps in identifying relationships between different numerical variables in the dataset.</a:t>
              </a:r>
            </a:p>
            <a:p>
              <a:pPr marL="604519" lvl="1" indent="-302260" algn="l">
                <a:lnSpc>
                  <a:spcPts val="4199"/>
                </a:lnSpc>
                <a:buFont typeface="Arial"/>
                <a:buChar char="•"/>
              </a:pPr>
              <a:r>
                <a:rPr lang="en-US" sz="2799" dirty="0">
                  <a:solidFill>
                    <a:srgbClr val="FFFFFF"/>
                  </a:solidFill>
                  <a:latin typeface="Times New Roman"/>
                  <a:ea typeface="Times New Roman"/>
                  <a:cs typeface="Times New Roman"/>
                  <a:sym typeface="Times New Roman"/>
                </a:rPr>
                <a:t>However, given the nature of the data (mostly categorical), there may be limited numerical correlations. The primary numerical variable in this context is age, which may not show strong correlations with other factors.</a:t>
              </a:r>
            </a:p>
            <a:p>
              <a:pPr algn="l">
                <a:lnSpc>
                  <a:spcPts val="4199"/>
                </a:lnSpc>
              </a:pPr>
              <a:endParaRPr lang="en-US" sz="2799" dirty="0">
                <a:solidFill>
                  <a:srgbClr val="FFFFFF"/>
                </a:solidFill>
                <a:latin typeface="Times New Roman"/>
                <a:ea typeface="Times New Roman"/>
                <a:cs typeface="Times New Roman"/>
                <a:sym typeface="Times New Roman"/>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3" name="Freeform 3"/>
          <p:cNvSpPr/>
          <p:nvPr/>
        </p:nvSpPr>
        <p:spPr>
          <a:xfrm>
            <a:off x="3661063" y="85021"/>
            <a:ext cx="3037418" cy="5579462"/>
          </a:xfrm>
          <a:custGeom>
            <a:avLst/>
            <a:gdLst/>
            <a:ahLst/>
            <a:cxnLst/>
            <a:rect l="l" t="t" r="r" b="b"/>
            <a:pathLst>
              <a:path w="3037418" h="5579462">
                <a:moveTo>
                  <a:pt x="0" y="0"/>
                </a:moveTo>
                <a:lnTo>
                  <a:pt x="3037418" y="0"/>
                </a:lnTo>
                <a:lnTo>
                  <a:pt x="3037418" y="5579462"/>
                </a:lnTo>
                <a:lnTo>
                  <a:pt x="0" y="5579462"/>
                </a:lnTo>
                <a:lnTo>
                  <a:pt x="0" y="0"/>
                </a:lnTo>
                <a:close/>
              </a:path>
            </a:pathLst>
          </a:custGeom>
          <a:blipFill>
            <a:blip r:embed="rId3"/>
            <a:stretch>
              <a:fillRect/>
            </a:stretch>
          </a:blipFill>
        </p:spPr>
        <p:txBody>
          <a:bodyPr/>
          <a:lstStyle/>
          <a:p>
            <a:endParaRPr lang="en-US"/>
          </a:p>
        </p:txBody>
      </p:sp>
      <p:sp>
        <p:nvSpPr>
          <p:cNvPr id="4" name="Freeform 4"/>
          <p:cNvSpPr/>
          <p:nvPr/>
        </p:nvSpPr>
        <p:spPr>
          <a:xfrm>
            <a:off x="9488866" y="42510"/>
            <a:ext cx="8799134" cy="5664483"/>
          </a:xfrm>
          <a:custGeom>
            <a:avLst/>
            <a:gdLst/>
            <a:ahLst/>
            <a:cxnLst/>
            <a:rect l="l" t="t" r="r" b="b"/>
            <a:pathLst>
              <a:path w="8799134" h="5664483">
                <a:moveTo>
                  <a:pt x="0" y="0"/>
                </a:moveTo>
                <a:lnTo>
                  <a:pt x="8799134" y="0"/>
                </a:lnTo>
                <a:lnTo>
                  <a:pt x="8799134" y="5664484"/>
                </a:lnTo>
                <a:lnTo>
                  <a:pt x="0" y="5664484"/>
                </a:lnTo>
                <a:lnTo>
                  <a:pt x="0" y="0"/>
                </a:lnTo>
                <a:close/>
              </a:path>
            </a:pathLst>
          </a:custGeom>
          <a:blipFill>
            <a:blip r:embed="rId4"/>
            <a:stretch>
              <a:fillRect/>
            </a:stretch>
          </a:blipFill>
        </p:spPr>
        <p:txBody>
          <a:bodyPr/>
          <a:lstStyle/>
          <a:p>
            <a:endParaRPr lang="en-US"/>
          </a:p>
        </p:txBody>
      </p:sp>
      <p:grpSp>
        <p:nvGrpSpPr>
          <p:cNvPr id="5" name="Group 5"/>
          <p:cNvGrpSpPr/>
          <p:nvPr/>
        </p:nvGrpSpPr>
        <p:grpSpPr>
          <a:xfrm>
            <a:off x="1324018" y="5664483"/>
            <a:ext cx="8082967" cy="3023235"/>
            <a:chOff x="0" y="0"/>
            <a:chExt cx="10777290" cy="4030981"/>
          </a:xfrm>
        </p:grpSpPr>
        <p:sp>
          <p:nvSpPr>
            <p:cNvPr id="6" name="TextBox 6"/>
            <p:cNvSpPr txBox="1"/>
            <p:nvPr/>
          </p:nvSpPr>
          <p:spPr>
            <a:xfrm>
              <a:off x="0" y="-38100"/>
              <a:ext cx="10777290" cy="647700"/>
            </a:xfrm>
            <a:prstGeom prst="rect">
              <a:avLst/>
            </a:prstGeom>
          </p:spPr>
          <p:txBody>
            <a:bodyPr lIns="0" tIns="0" rIns="0" bIns="0" rtlCol="0" anchor="t">
              <a:spAutoFit/>
            </a:bodyPr>
            <a:lstStyle/>
            <a:p>
              <a:pPr algn="l">
                <a:lnSpc>
                  <a:spcPts val="3900"/>
                </a:lnSpc>
              </a:pPr>
              <a:r>
                <a:rPr lang="en-US" sz="3000" dirty="0">
                  <a:solidFill>
                    <a:srgbClr val="CC1220"/>
                  </a:solidFill>
                  <a:latin typeface="Aileron Bold"/>
                  <a:ea typeface="Aileron Bold"/>
                  <a:cs typeface="Aileron Bold"/>
                  <a:sym typeface="Aileron Bold"/>
                </a:rPr>
                <a:t>AVERAGE AGE OF DECEASED</a:t>
              </a:r>
            </a:p>
          </p:txBody>
        </p:sp>
        <p:sp>
          <p:nvSpPr>
            <p:cNvPr id="7" name="TextBox 7"/>
            <p:cNvSpPr txBox="1"/>
            <p:nvPr/>
          </p:nvSpPr>
          <p:spPr>
            <a:xfrm>
              <a:off x="0" y="692150"/>
              <a:ext cx="10777290" cy="3338831"/>
            </a:xfrm>
            <a:prstGeom prst="rect">
              <a:avLst/>
            </a:prstGeom>
          </p:spPr>
          <p:txBody>
            <a:bodyPr lIns="0" tIns="0" rIns="0" bIns="0" rtlCol="0" anchor="t">
              <a:spAutoFit/>
            </a:bodyPr>
            <a:lstStyle/>
            <a:p>
              <a:pPr marL="755646" lvl="1" indent="-377823" algn="l">
                <a:lnSpc>
                  <a:spcPts val="5249"/>
                </a:lnSpc>
                <a:buFont typeface="Arial"/>
                <a:buChar char="•"/>
              </a:pPr>
              <a:r>
                <a:rPr lang="en-US" sz="3499" dirty="0">
                  <a:solidFill>
                    <a:srgbClr val="FFFFFF"/>
                  </a:solidFill>
                  <a:latin typeface="Times New Roman"/>
                  <a:ea typeface="Times New Roman"/>
                  <a:cs typeface="Times New Roman"/>
                  <a:sym typeface="Times New Roman"/>
                </a:rPr>
                <a:t>Average age: 26 years old.</a:t>
              </a:r>
            </a:p>
            <a:p>
              <a:pPr marL="755646" lvl="1" indent="-377823" algn="l">
                <a:lnSpc>
                  <a:spcPts val="5249"/>
                </a:lnSpc>
                <a:buFont typeface="Arial"/>
                <a:buChar char="•"/>
              </a:pPr>
              <a:r>
                <a:rPr lang="en-US" sz="3499" dirty="0">
                  <a:solidFill>
                    <a:srgbClr val="FFFFFF"/>
                  </a:solidFill>
                  <a:latin typeface="Times New Roman"/>
                  <a:ea typeface="Times New Roman"/>
                  <a:cs typeface="Times New Roman"/>
                  <a:sym typeface="Times New Roman"/>
                </a:rPr>
                <a:t>Age range: Youngest 1 year old, Oldest 112 years old.</a:t>
              </a:r>
            </a:p>
            <a:p>
              <a:pPr algn="l">
                <a:lnSpc>
                  <a:spcPts val="4199"/>
                </a:lnSpc>
              </a:pPr>
              <a:endParaRPr lang="en-US" sz="3499" dirty="0">
                <a:solidFill>
                  <a:srgbClr val="FFFFFF"/>
                </a:solidFill>
                <a:latin typeface="Times New Roman"/>
                <a:ea typeface="Times New Roman"/>
                <a:cs typeface="Times New Roman"/>
                <a:sym typeface="Times New Roman"/>
              </a:endParaRPr>
            </a:p>
          </p:txBody>
        </p:sp>
      </p:grpSp>
      <p:grpSp>
        <p:nvGrpSpPr>
          <p:cNvPr id="8" name="Group 8"/>
          <p:cNvGrpSpPr/>
          <p:nvPr/>
        </p:nvGrpSpPr>
        <p:grpSpPr>
          <a:xfrm>
            <a:off x="9373547" y="5664483"/>
            <a:ext cx="8784536" cy="3611880"/>
            <a:chOff x="0" y="0"/>
            <a:chExt cx="11712714" cy="4815841"/>
          </a:xfrm>
        </p:grpSpPr>
        <p:sp>
          <p:nvSpPr>
            <p:cNvPr id="9" name="TextBox 9"/>
            <p:cNvSpPr txBox="1"/>
            <p:nvPr/>
          </p:nvSpPr>
          <p:spPr>
            <a:xfrm>
              <a:off x="0" y="-38100"/>
              <a:ext cx="11712714" cy="647700"/>
            </a:xfrm>
            <a:prstGeom prst="rect">
              <a:avLst/>
            </a:prstGeom>
          </p:spPr>
          <p:txBody>
            <a:bodyPr lIns="0" tIns="0" rIns="0" bIns="0" rtlCol="0" anchor="t">
              <a:spAutoFit/>
            </a:bodyPr>
            <a:lstStyle/>
            <a:p>
              <a:pPr algn="l">
                <a:lnSpc>
                  <a:spcPts val="3900"/>
                </a:lnSpc>
              </a:pPr>
              <a:r>
                <a:rPr lang="en-US" sz="3000" dirty="0">
                  <a:solidFill>
                    <a:srgbClr val="066932"/>
                  </a:solidFill>
                  <a:latin typeface="Aileron Ultra-Bold"/>
                  <a:ea typeface="Aileron Ultra-Bold"/>
                  <a:cs typeface="Aileron Ultra-Bold"/>
                  <a:sym typeface="Aileron Ultra-Bold"/>
                </a:rPr>
                <a:t>PRIMARY VICTIMS:</a:t>
              </a:r>
            </a:p>
          </p:txBody>
        </p:sp>
        <p:sp>
          <p:nvSpPr>
            <p:cNvPr id="10" name="TextBox 10"/>
            <p:cNvSpPr txBox="1"/>
            <p:nvPr/>
          </p:nvSpPr>
          <p:spPr>
            <a:xfrm>
              <a:off x="0" y="692150"/>
              <a:ext cx="11712714" cy="4123691"/>
            </a:xfrm>
            <a:prstGeom prst="rect">
              <a:avLst/>
            </a:prstGeom>
          </p:spPr>
          <p:txBody>
            <a:bodyPr lIns="0" tIns="0" rIns="0" bIns="0" rtlCol="0" anchor="t">
              <a:spAutoFit/>
            </a:bodyPr>
            <a:lstStyle/>
            <a:p>
              <a:pPr algn="l">
                <a:lnSpc>
                  <a:spcPts val="5399"/>
                </a:lnSpc>
              </a:pPr>
              <a:r>
                <a:rPr lang="en-US" sz="3599" dirty="0">
                  <a:solidFill>
                    <a:srgbClr val="FFFFFF"/>
                  </a:solidFill>
                  <a:latin typeface="Times New Roman"/>
                  <a:ea typeface="Times New Roman"/>
                  <a:cs typeface="Times New Roman"/>
                  <a:sym typeface="Times New Roman"/>
                </a:rPr>
                <a:t>Majority of fatalities are young people and children, particularly those aged between 15 and 30.</a:t>
              </a:r>
            </a:p>
            <a:p>
              <a:pPr algn="l">
                <a:lnSpc>
                  <a:spcPts val="4200"/>
                </a:lnSpc>
              </a:pPr>
              <a:endParaRPr lang="en-US" sz="3599" dirty="0">
                <a:solidFill>
                  <a:srgbClr val="FFFFFF"/>
                </a:solidFill>
                <a:latin typeface="Times New Roman"/>
                <a:ea typeface="Times New Roman"/>
                <a:cs typeface="Times New Roman"/>
                <a:sym typeface="Times New Roman"/>
              </a:endParaRPr>
            </a:p>
            <a:p>
              <a:pPr algn="l">
                <a:lnSpc>
                  <a:spcPts val="4199"/>
                </a:lnSpc>
              </a:pPr>
              <a:endParaRPr lang="en-US" sz="3599" dirty="0">
                <a:solidFill>
                  <a:srgbClr val="FFFFFF"/>
                </a:solidFill>
                <a:latin typeface="Times New Roman"/>
                <a:ea typeface="Times New Roman"/>
                <a:cs typeface="Times New Roman"/>
                <a:sym typeface="Times New Roman"/>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3" name="Freeform 3"/>
          <p:cNvSpPr/>
          <p:nvPr/>
        </p:nvSpPr>
        <p:spPr>
          <a:xfrm>
            <a:off x="1508996" y="30081"/>
            <a:ext cx="7308113" cy="5634402"/>
          </a:xfrm>
          <a:custGeom>
            <a:avLst/>
            <a:gdLst/>
            <a:ahLst/>
            <a:cxnLst/>
            <a:rect l="l" t="t" r="r" b="b"/>
            <a:pathLst>
              <a:path w="7308113" h="5634402">
                <a:moveTo>
                  <a:pt x="0" y="0"/>
                </a:moveTo>
                <a:lnTo>
                  <a:pt x="7308113" y="0"/>
                </a:lnTo>
                <a:lnTo>
                  <a:pt x="7308113" y="5634402"/>
                </a:lnTo>
                <a:lnTo>
                  <a:pt x="0" y="5634402"/>
                </a:lnTo>
                <a:lnTo>
                  <a:pt x="0" y="0"/>
                </a:lnTo>
                <a:close/>
              </a:path>
            </a:pathLst>
          </a:custGeom>
          <a:blipFill>
            <a:blip r:embed="rId3"/>
            <a:stretch>
              <a:fillRect/>
            </a:stretch>
          </a:blipFill>
        </p:spPr>
        <p:txBody>
          <a:bodyPr/>
          <a:lstStyle/>
          <a:p>
            <a:endParaRPr lang="en-US"/>
          </a:p>
        </p:txBody>
      </p:sp>
      <p:sp>
        <p:nvSpPr>
          <p:cNvPr id="4" name="Freeform 4"/>
          <p:cNvSpPr/>
          <p:nvPr/>
        </p:nvSpPr>
        <p:spPr>
          <a:xfrm>
            <a:off x="9881992" y="0"/>
            <a:ext cx="5447742" cy="5664483"/>
          </a:xfrm>
          <a:custGeom>
            <a:avLst/>
            <a:gdLst/>
            <a:ahLst/>
            <a:cxnLst/>
            <a:rect l="l" t="t" r="r" b="b"/>
            <a:pathLst>
              <a:path w="5447742" h="5664483">
                <a:moveTo>
                  <a:pt x="0" y="0"/>
                </a:moveTo>
                <a:lnTo>
                  <a:pt x="5447743" y="0"/>
                </a:lnTo>
                <a:lnTo>
                  <a:pt x="5447743" y="5664483"/>
                </a:lnTo>
                <a:lnTo>
                  <a:pt x="0" y="5664483"/>
                </a:lnTo>
                <a:lnTo>
                  <a:pt x="0" y="0"/>
                </a:lnTo>
                <a:close/>
              </a:path>
            </a:pathLst>
          </a:custGeom>
          <a:blipFill>
            <a:blip r:embed="rId4"/>
            <a:stretch>
              <a:fillRect t="-721" b="-721"/>
            </a:stretch>
          </a:blipFill>
        </p:spPr>
        <p:txBody>
          <a:bodyPr/>
          <a:lstStyle/>
          <a:p>
            <a:endParaRPr lang="en-US"/>
          </a:p>
        </p:txBody>
      </p:sp>
      <p:grpSp>
        <p:nvGrpSpPr>
          <p:cNvPr id="5" name="Group 5"/>
          <p:cNvGrpSpPr/>
          <p:nvPr/>
        </p:nvGrpSpPr>
        <p:grpSpPr>
          <a:xfrm>
            <a:off x="1290580" y="6129140"/>
            <a:ext cx="8082967" cy="2366010"/>
            <a:chOff x="0" y="0"/>
            <a:chExt cx="10777290" cy="3154681"/>
          </a:xfrm>
        </p:grpSpPr>
        <p:sp>
          <p:nvSpPr>
            <p:cNvPr id="6" name="TextBox 6"/>
            <p:cNvSpPr txBox="1"/>
            <p:nvPr/>
          </p:nvSpPr>
          <p:spPr>
            <a:xfrm>
              <a:off x="0" y="-38100"/>
              <a:ext cx="10777290" cy="647700"/>
            </a:xfrm>
            <a:prstGeom prst="rect">
              <a:avLst/>
            </a:prstGeom>
          </p:spPr>
          <p:txBody>
            <a:bodyPr lIns="0" tIns="0" rIns="0" bIns="0" rtlCol="0" anchor="t">
              <a:spAutoFit/>
            </a:bodyPr>
            <a:lstStyle/>
            <a:p>
              <a:pPr algn="l">
                <a:lnSpc>
                  <a:spcPts val="3900"/>
                </a:lnSpc>
              </a:pPr>
              <a:r>
                <a:rPr lang="en-US" sz="3000" dirty="0">
                  <a:solidFill>
                    <a:srgbClr val="CC1220"/>
                  </a:solidFill>
                  <a:latin typeface="Aileron Bold"/>
                  <a:ea typeface="Aileron Bold"/>
                  <a:cs typeface="Aileron Bold"/>
                  <a:sym typeface="Aileron Bold"/>
                </a:rPr>
                <a:t>EQUAL IMPACT ON GENDERS</a:t>
              </a:r>
            </a:p>
          </p:txBody>
        </p:sp>
        <p:sp>
          <p:nvSpPr>
            <p:cNvPr id="7" name="TextBox 7"/>
            <p:cNvSpPr txBox="1"/>
            <p:nvPr/>
          </p:nvSpPr>
          <p:spPr>
            <a:xfrm>
              <a:off x="0" y="692150"/>
              <a:ext cx="10777290" cy="2462531"/>
            </a:xfrm>
            <a:prstGeom prst="rect">
              <a:avLst/>
            </a:prstGeom>
          </p:spPr>
          <p:txBody>
            <a:bodyPr lIns="0" tIns="0" rIns="0" bIns="0" rtlCol="0" anchor="t">
              <a:spAutoFit/>
            </a:bodyPr>
            <a:lstStyle/>
            <a:p>
              <a:pPr algn="l">
                <a:lnSpc>
                  <a:spcPts val="5249"/>
                </a:lnSpc>
              </a:pPr>
              <a:r>
                <a:rPr lang="en-US" sz="3499" dirty="0">
                  <a:solidFill>
                    <a:srgbClr val="FFFFFF"/>
                  </a:solidFill>
                  <a:latin typeface="Times New Roman"/>
                  <a:ea typeface="Times New Roman"/>
                  <a:cs typeface="Times New Roman"/>
                  <a:sym typeface="Times New Roman"/>
                </a:rPr>
                <a:t>Both men and women are equally affected by the conflict with no differentiation.</a:t>
              </a:r>
            </a:p>
            <a:p>
              <a:pPr algn="l">
                <a:lnSpc>
                  <a:spcPts val="4199"/>
                </a:lnSpc>
              </a:pPr>
              <a:endParaRPr lang="en-US" sz="3499" dirty="0">
                <a:solidFill>
                  <a:srgbClr val="FFFFFF"/>
                </a:solidFill>
                <a:latin typeface="Times New Roman"/>
                <a:ea typeface="Times New Roman"/>
                <a:cs typeface="Times New Roman"/>
                <a:sym typeface="Times New Roman"/>
              </a:endParaRPr>
            </a:p>
          </p:txBody>
        </p:sp>
      </p:grpSp>
      <p:grpSp>
        <p:nvGrpSpPr>
          <p:cNvPr id="8" name="Group 8"/>
          <p:cNvGrpSpPr/>
          <p:nvPr/>
        </p:nvGrpSpPr>
        <p:grpSpPr>
          <a:xfrm>
            <a:off x="9373547" y="6129140"/>
            <a:ext cx="8784536" cy="3611880"/>
            <a:chOff x="0" y="0"/>
            <a:chExt cx="11712714" cy="4815841"/>
          </a:xfrm>
        </p:grpSpPr>
        <p:sp>
          <p:nvSpPr>
            <p:cNvPr id="9" name="TextBox 9"/>
            <p:cNvSpPr txBox="1"/>
            <p:nvPr/>
          </p:nvSpPr>
          <p:spPr>
            <a:xfrm>
              <a:off x="0" y="-38100"/>
              <a:ext cx="11712714" cy="647700"/>
            </a:xfrm>
            <a:prstGeom prst="rect">
              <a:avLst/>
            </a:prstGeom>
          </p:spPr>
          <p:txBody>
            <a:bodyPr lIns="0" tIns="0" rIns="0" bIns="0" rtlCol="0" anchor="t">
              <a:spAutoFit/>
            </a:bodyPr>
            <a:lstStyle/>
            <a:p>
              <a:pPr algn="l">
                <a:lnSpc>
                  <a:spcPts val="3900"/>
                </a:lnSpc>
              </a:pPr>
              <a:r>
                <a:rPr lang="en-US" sz="3000" dirty="0">
                  <a:solidFill>
                    <a:srgbClr val="CC1220"/>
                  </a:solidFill>
                  <a:latin typeface="Aileron Ultra-Bold"/>
                  <a:ea typeface="Aileron Ultra-Bold"/>
                  <a:cs typeface="Aileron Ultra-Bold"/>
                  <a:sym typeface="Aileron Ultra-Bold"/>
                </a:rPr>
                <a:t>PREDOMINANTLY PALESTINIAN VICTIMS</a:t>
              </a:r>
            </a:p>
          </p:txBody>
        </p:sp>
        <p:sp>
          <p:nvSpPr>
            <p:cNvPr id="10" name="TextBox 10"/>
            <p:cNvSpPr txBox="1"/>
            <p:nvPr/>
          </p:nvSpPr>
          <p:spPr>
            <a:xfrm>
              <a:off x="0" y="692150"/>
              <a:ext cx="11712714" cy="4123691"/>
            </a:xfrm>
            <a:prstGeom prst="rect">
              <a:avLst/>
            </a:prstGeom>
          </p:spPr>
          <p:txBody>
            <a:bodyPr lIns="0" tIns="0" rIns="0" bIns="0" rtlCol="0" anchor="t">
              <a:spAutoFit/>
            </a:bodyPr>
            <a:lstStyle/>
            <a:p>
              <a:pPr algn="l">
                <a:lnSpc>
                  <a:spcPts val="5399"/>
                </a:lnSpc>
              </a:pPr>
              <a:r>
                <a:rPr lang="en-US" sz="3599" dirty="0">
                  <a:solidFill>
                    <a:srgbClr val="FFFFFF"/>
                  </a:solidFill>
                  <a:latin typeface="Times New Roman"/>
                  <a:ea typeface="Times New Roman"/>
                  <a:cs typeface="Times New Roman"/>
                  <a:sym typeface="Times New Roman"/>
                </a:rPr>
                <a:t>89.2% of the total fatalities are Palestinians, indicating a disproportionate impact on the Palestinian population.</a:t>
              </a:r>
            </a:p>
            <a:p>
              <a:pPr algn="l">
                <a:lnSpc>
                  <a:spcPts val="4200"/>
                </a:lnSpc>
              </a:pPr>
              <a:endParaRPr lang="en-US" sz="3599" dirty="0">
                <a:solidFill>
                  <a:srgbClr val="FFFFFF"/>
                </a:solidFill>
                <a:latin typeface="Times New Roman"/>
                <a:ea typeface="Times New Roman"/>
                <a:cs typeface="Times New Roman"/>
                <a:sym typeface="Times New Roman"/>
              </a:endParaRPr>
            </a:p>
            <a:p>
              <a:pPr algn="l">
                <a:lnSpc>
                  <a:spcPts val="4199"/>
                </a:lnSpc>
              </a:pPr>
              <a:endParaRPr lang="en-US" sz="3599" dirty="0">
                <a:solidFill>
                  <a:srgbClr val="FFFFFF"/>
                </a:solidFill>
                <a:latin typeface="Times New Roman"/>
                <a:ea typeface="Times New Roman"/>
                <a:cs typeface="Times New Roman"/>
                <a:sym typeface="Times New Roman"/>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3" name="Freeform 3"/>
          <p:cNvSpPr/>
          <p:nvPr/>
        </p:nvSpPr>
        <p:spPr>
          <a:xfrm>
            <a:off x="0" y="1641481"/>
            <a:ext cx="8983367" cy="6209265"/>
          </a:xfrm>
          <a:custGeom>
            <a:avLst/>
            <a:gdLst/>
            <a:ahLst/>
            <a:cxnLst/>
            <a:rect l="l" t="t" r="r" b="b"/>
            <a:pathLst>
              <a:path w="8983367" h="6209265">
                <a:moveTo>
                  <a:pt x="0" y="0"/>
                </a:moveTo>
                <a:lnTo>
                  <a:pt x="8983367" y="0"/>
                </a:lnTo>
                <a:lnTo>
                  <a:pt x="8983367" y="6209265"/>
                </a:lnTo>
                <a:lnTo>
                  <a:pt x="0" y="6209265"/>
                </a:lnTo>
                <a:lnTo>
                  <a:pt x="0" y="0"/>
                </a:lnTo>
                <a:close/>
              </a:path>
            </a:pathLst>
          </a:custGeom>
          <a:blipFill>
            <a:blip r:embed="rId3"/>
            <a:stretch>
              <a:fillRect/>
            </a:stretch>
          </a:blipFill>
        </p:spPr>
        <p:txBody>
          <a:bodyPr/>
          <a:lstStyle/>
          <a:p>
            <a:endParaRPr lang="en-US"/>
          </a:p>
        </p:txBody>
      </p:sp>
      <p:grpSp>
        <p:nvGrpSpPr>
          <p:cNvPr id="4" name="Group 4"/>
          <p:cNvGrpSpPr/>
          <p:nvPr/>
        </p:nvGrpSpPr>
        <p:grpSpPr>
          <a:xfrm>
            <a:off x="8983367" y="476279"/>
            <a:ext cx="8633462" cy="10633710"/>
            <a:chOff x="0" y="0"/>
            <a:chExt cx="11511283" cy="14178280"/>
          </a:xfrm>
        </p:grpSpPr>
        <p:sp>
          <p:nvSpPr>
            <p:cNvPr id="5" name="TextBox 5"/>
            <p:cNvSpPr txBox="1"/>
            <p:nvPr/>
          </p:nvSpPr>
          <p:spPr>
            <a:xfrm>
              <a:off x="0" y="-38100"/>
              <a:ext cx="11511283" cy="647700"/>
            </a:xfrm>
            <a:prstGeom prst="rect">
              <a:avLst/>
            </a:prstGeom>
          </p:spPr>
          <p:txBody>
            <a:bodyPr lIns="0" tIns="0" rIns="0" bIns="0" rtlCol="0" anchor="t">
              <a:spAutoFit/>
            </a:bodyPr>
            <a:lstStyle/>
            <a:p>
              <a:pPr algn="l">
                <a:lnSpc>
                  <a:spcPts val="3900"/>
                </a:lnSpc>
              </a:pPr>
              <a:r>
                <a:rPr lang="en-US" sz="3000" dirty="0">
                  <a:solidFill>
                    <a:srgbClr val="CC1220"/>
                  </a:solidFill>
                  <a:latin typeface="Aileron Bold"/>
                  <a:ea typeface="Aileron Bold"/>
                  <a:cs typeface="Aileron Bold"/>
                  <a:sym typeface="Aileron Bold"/>
                </a:rPr>
                <a:t>HIGH-FATALITY </a:t>
              </a:r>
              <a:r>
                <a:rPr lang="en-US" sz="3000" dirty="0">
                  <a:solidFill>
                    <a:srgbClr val="066932"/>
                  </a:solidFill>
                  <a:latin typeface="Aileron Bold"/>
                  <a:ea typeface="Aileron Bold"/>
                  <a:cs typeface="Aileron Bold"/>
                  <a:sym typeface="Aileron Bold"/>
                </a:rPr>
                <a:t>DISTRICTS</a:t>
              </a:r>
            </a:p>
          </p:txBody>
        </p:sp>
        <p:sp>
          <p:nvSpPr>
            <p:cNvPr id="6" name="TextBox 6"/>
            <p:cNvSpPr txBox="1"/>
            <p:nvPr/>
          </p:nvSpPr>
          <p:spPr>
            <a:xfrm>
              <a:off x="0" y="720725"/>
              <a:ext cx="11511283" cy="13457555"/>
            </a:xfrm>
            <a:prstGeom prst="rect">
              <a:avLst/>
            </a:prstGeom>
          </p:spPr>
          <p:txBody>
            <a:bodyPr lIns="0" tIns="0" rIns="0" bIns="0" rtlCol="0" anchor="t">
              <a:spAutoFit/>
            </a:bodyPr>
            <a:lstStyle/>
            <a:p>
              <a:pPr marL="647698" lvl="1" indent="-323849" algn="l">
                <a:lnSpc>
                  <a:spcPts val="4499"/>
                </a:lnSpc>
                <a:buFont typeface="Arial"/>
                <a:buChar char="•"/>
              </a:pPr>
              <a:r>
                <a:rPr lang="en-US" sz="2999" dirty="0">
                  <a:solidFill>
                    <a:srgbClr val="FFFFFF"/>
                  </a:solidFill>
                  <a:latin typeface="Times New Roman"/>
                  <a:ea typeface="Times New Roman"/>
                  <a:cs typeface="Times New Roman"/>
                  <a:sym typeface="Times New Roman"/>
                </a:rPr>
                <a:t>Gaza city (represented by the blue line) consistently shows the highest number of fatalities throughout the period, with several significant spikes.</a:t>
              </a:r>
            </a:p>
            <a:p>
              <a:pPr marL="626109" lvl="1" indent="-313054" algn="l">
                <a:lnSpc>
                  <a:spcPts val="4349"/>
                </a:lnSpc>
                <a:buFont typeface="Arial"/>
                <a:buChar char="•"/>
              </a:pPr>
              <a:r>
                <a:rPr lang="en-US" sz="2899" dirty="0">
                  <a:solidFill>
                    <a:srgbClr val="FFFFFF"/>
                  </a:solidFill>
                  <a:latin typeface="Times New Roman"/>
                  <a:ea typeface="Times New Roman"/>
                  <a:cs typeface="Times New Roman"/>
                  <a:sym typeface="Times New Roman"/>
                </a:rPr>
                <a:t>There are notable peaks in fatalities for most locations around 2008-2009 and 2014, likely corresponding to major conflicts or operations in those years.</a:t>
              </a:r>
            </a:p>
            <a:p>
              <a:pPr marL="647698" lvl="1" indent="-323849" algn="l">
                <a:lnSpc>
                  <a:spcPts val="4499"/>
                </a:lnSpc>
                <a:buFont typeface="Arial"/>
                <a:buChar char="•"/>
              </a:pPr>
              <a:r>
                <a:rPr lang="en-US" sz="2999" dirty="0">
                  <a:solidFill>
                    <a:srgbClr val="FFFFFF"/>
                  </a:solidFill>
                  <a:latin typeface="Times New Roman"/>
                  <a:ea typeface="Times New Roman"/>
                  <a:cs typeface="Times New Roman"/>
                  <a:sym typeface="Times New Roman"/>
                </a:rPr>
                <a:t>The highest spike for Gaza city is around 2008-2009, reaching nearly 350 fatalities.</a:t>
              </a:r>
            </a:p>
            <a:p>
              <a:pPr marL="647698" lvl="1" indent="-323849" algn="l">
                <a:lnSpc>
                  <a:spcPts val="4499"/>
                </a:lnSpc>
                <a:buFont typeface="Arial"/>
                <a:buChar char="•"/>
              </a:pPr>
              <a:r>
                <a:rPr lang="en-US" sz="2999" dirty="0">
                  <a:solidFill>
                    <a:srgbClr val="FFFFFF"/>
                  </a:solidFill>
                  <a:latin typeface="Times New Roman"/>
                  <a:ea typeface="Times New Roman"/>
                  <a:cs typeface="Times New Roman"/>
                  <a:sym typeface="Times New Roman"/>
                </a:rPr>
                <a:t>Other locations like Rafah, Khan Yunis, and Jabalya R.C. also show significant fatalities, but generally lower than Gaza city.</a:t>
              </a:r>
            </a:p>
            <a:p>
              <a:pPr marL="647698" lvl="1" indent="-323849" algn="l">
                <a:lnSpc>
                  <a:spcPts val="4499"/>
                </a:lnSpc>
                <a:buFont typeface="Arial"/>
                <a:buChar char="•"/>
              </a:pPr>
              <a:r>
                <a:rPr lang="en-US" sz="2999" dirty="0">
                  <a:solidFill>
                    <a:srgbClr val="FFFFFF"/>
                  </a:solidFill>
                  <a:latin typeface="Times New Roman"/>
                  <a:ea typeface="Times New Roman"/>
                  <a:cs typeface="Times New Roman"/>
                  <a:sym typeface="Times New Roman"/>
                </a:rPr>
                <a:t>The year 2014 shows a significant spike for multiple locations, likely corresponding to a major conflict event.</a:t>
              </a:r>
            </a:p>
            <a:p>
              <a:pPr algn="l">
                <a:lnSpc>
                  <a:spcPts val="5249"/>
                </a:lnSpc>
              </a:pPr>
              <a:endParaRPr lang="en-US" sz="2999" dirty="0">
                <a:solidFill>
                  <a:srgbClr val="FFFFFF"/>
                </a:solidFill>
                <a:latin typeface="Times New Roman"/>
                <a:ea typeface="Times New Roman"/>
                <a:cs typeface="Times New Roman"/>
                <a:sym typeface="Times New Roman"/>
              </a:endParaRPr>
            </a:p>
            <a:p>
              <a:pPr algn="l">
                <a:lnSpc>
                  <a:spcPts val="4199"/>
                </a:lnSpc>
              </a:pPr>
              <a:endParaRPr lang="en-US" sz="2999" dirty="0">
                <a:solidFill>
                  <a:srgbClr val="FFFFFF"/>
                </a:solidFill>
                <a:latin typeface="Times New Roman"/>
                <a:ea typeface="Times New Roman"/>
                <a:cs typeface="Times New Roman"/>
                <a:sym typeface="Times New Roman"/>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3" name="Freeform 3"/>
          <p:cNvSpPr/>
          <p:nvPr/>
        </p:nvSpPr>
        <p:spPr>
          <a:xfrm>
            <a:off x="4832282" y="0"/>
            <a:ext cx="8204308" cy="5652861"/>
          </a:xfrm>
          <a:custGeom>
            <a:avLst/>
            <a:gdLst/>
            <a:ahLst/>
            <a:cxnLst/>
            <a:rect l="l" t="t" r="r" b="b"/>
            <a:pathLst>
              <a:path w="8204308" h="5652861">
                <a:moveTo>
                  <a:pt x="0" y="0"/>
                </a:moveTo>
                <a:lnTo>
                  <a:pt x="8204308" y="0"/>
                </a:lnTo>
                <a:lnTo>
                  <a:pt x="8204308" y="5652861"/>
                </a:lnTo>
                <a:lnTo>
                  <a:pt x="0" y="5652861"/>
                </a:lnTo>
                <a:lnTo>
                  <a:pt x="0" y="0"/>
                </a:lnTo>
                <a:close/>
              </a:path>
            </a:pathLst>
          </a:custGeom>
          <a:blipFill>
            <a:blip r:embed="rId3"/>
            <a:stretch>
              <a:fillRect t="-1126" b="-1126"/>
            </a:stretch>
          </a:blipFill>
        </p:spPr>
        <p:txBody>
          <a:bodyPr/>
          <a:lstStyle/>
          <a:p>
            <a:endParaRPr lang="en-US"/>
          </a:p>
        </p:txBody>
      </p:sp>
      <p:grpSp>
        <p:nvGrpSpPr>
          <p:cNvPr id="4" name="Group 4"/>
          <p:cNvGrpSpPr/>
          <p:nvPr/>
        </p:nvGrpSpPr>
        <p:grpSpPr>
          <a:xfrm>
            <a:off x="258009" y="6051697"/>
            <a:ext cx="17352855" cy="4425065"/>
            <a:chOff x="0" y="0"/>
            <a:chExt cx="23137140" cy="5900087"/>
          </a:xfrm>
        </p:grpSpPr>
        <p:sp>
          <p:nvSpPr>
            <p:cNvPr id="5" name="TextBox 5"/>
            <p:cNvSpPr txBox="1"/>
            <p:nvPr/>
          </p:nvSpPr>
          <p:spPr>
            <a:xfrm>
              <a:off x="0" y="-38100"/>
              <a:ext cx="23137140" cy="635278"/>
            </a:xfrm>
            <a:prstGeom prst="rect">
              <a:avLst/>
            </a:prstGeom>
          </p:spPr>
          <p:txBody>
            <a:bodyPr lIns="0" tIns="0" rIns="0" bIns="0" rtlCol="0" anchor="t">
              <a:spAutoFit/>
            </a:bodyPr>
            <a:lstStyle/>
            <a:p>
              <a:pPr algn="l">
                <a:lnSpc>
                  <a:spcPts val="3878"/>
                </a:lnSpc>
              </a:pPr>
              <a:r>
                <a:rPr lang="en-US" sz="2983" dirty="0">
                  <a:solidFill>
                    <a:srgbClr val="CC1220"/>
                  </a:solidFill>
                  <a:latin typeface="Aileron Bold"/>
                  <a:ea typeface="Aileron Bold"/>
                  <a:cs typeface="Aileron Bold"/>
                  <a:sym typeface="Aileron Bold"/>
                </a:rPr>
                <a:t>INTERACTIVE </a:t>
              </a:r>
              <a:r>
                <a:rPr lang="en-US" sz="2983" dirty="0">
                  <a:solidFill>
                    <a:srgbClr val="066932"/>
                  </a:solidFill>
                  <a:latin typeface="Aileron Bold"/>
                  <a:ea typeface="Aileron Bold"/>
                  <a:cs typeface="Aileron Bold"/>
                  <a:sym typeface="Aileron Bold"/>
                </a:rPr>
                <a:t>MAP </a:t>
              </a:r>
            </a:p>
          </p:txBody>
        </p:sp>
        <p:sp>
          <p:nvSpPr>
            <p:cNvPr id="6" name="TextBox 6"/>
            <p:cNvSpPr txBox="1"/>
            <p:nvPr/>
          </p:nvSpPr>
          <p:spPr>
            <a:xfrm>
              <a:off x="0" y="773589"/>
              <a:ext cx="23137140" cy="5126497"/>
            </a:xfrm>
            <a:prstGeom prst="rect">
              <a:avLst/>
            </a:prstGeom>
          </p:spPr>
          <p:txBody>
            <a:bodyPr lIns="0" tIns="0" rIns="0" bIns="0" rtlCol="0" anchor="t">
              <a:spAutoFit/>
            </a:bodyPr>
            <a:lstStyle/>
            <a:p>
              <a:pPr marL="558036" lvl="1" indent="-279018" algn="l">
                <a:lnSpc>
                  <a:spcPts val="3877"/>
                </a:lnSpc>
                <a:buFont typeface="Arial"/>
                <a:buChar char="•"/>
              </a:pPr>
              <a:r>
                <a:rPr lang="en-US" sz="2584" dirty="0">
                  <a:solidFill>
                    <a:srgbClr val="FFFFFF"/>
                  </a:solidFill>
                  <a:latin typeface="Aileron"/>
                  <a:ea typeface="Aileron"/>
                  <a:cs typeface="Aileron"/>
                  <a:sym typeface="Aileron"/>
                </a:rPr>
                <a:t>This visualization would provide a geographical representation of the fatalities, allowing viewers to quickly identify which areas have been most affected by the conflict. The color coding and size of the circles offer an immediate visual understanding of the severity of fatalities in each district.</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Purple for over 500 fatalities</a:t>
              </a:r>
            </a:p>
            <a:p>
              <a:pPr marL="558036" lvl="1" indent="-279018" algn="l">
                <a:lnSpc>
                  <a:spcPts val="3877"/>
                </a:lnSpc>
                <a:buFont typeface="Arial"/>
                <a:buChar char="•"/>
              </a:pPr>
              <a:r>
                <a:rPr lang="en-US" sz="2584" dirty="0" err="1">
                  <a:solidFill>
                    <a:srgbClr val="FFFFFF"/>
                  </a:solidFill>
                  <a:latin typeface="Aileron"/>
                  <a:ea typeface="Aileron"/>
                  <a:cs typeface="Aileron"/>
                  <a:sym typeface="Aileron"/>
                </a:rPr>
                <a:t>Bluefor</a:t>
              </a:r>
              <a:r>
                <a:rPr lang="en-US" sz="2584" dirty="0">
                  <a:solidFill>
                    <a:srgbClr val="FFFFFF"/>
                  </a:solidFill>
                  <a:latin typeface="Aileron"/>
                  <a:ea typeface="Aileron"/>
                  <a:cs typeface="Aileron"/>
                  <a:sym typeface="Aileron"/>
                </a:rPr>
                <a:t> 100-500 fatalities</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Red for 50-100 fatalities</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Green for less than 50 fatalities</a:t>
              </a:r>
            </a:p>
            <a:p>
              <a:pPr algn="l">
                <a:lnSpc>
                  <a:spcPts val="3877"/>
                </a:lnSpc>
              </a:pPr>
              <a:endParaRPr lang="en-US" sz="2584" dirty="0">
                <a:solidFill>
                  <a:srgbClr val="FFFFFF"/>
                </a:solidFill>
                <a:latin typeface="Aileron"/>
                <a:ea typeface="Aileron"/>
                <a:cs typeface="Aileron"/>
                <a:sym typeface="Aileron"/>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3" name="Freeform 3"/>
          <p:cNvSpPr/>
          <p:nvPr/>
        </p:nvSpPr>
        <p:spPr>
          <a:xfrm>
            <a:off x="3916294" y="0"/>
            <a:ext cx="10036283" cy="5892070"/>
          </a:xfrm>
          <a:custGeom>
            <a:avLst/>
            <a:gdLst/>
            <a:ahLst/>
            <a:cxnLst/>
            <a:rect l="l" t="t" r="r" b="b"/>
            <a:pathLst>
              <a:path w="10036283" h="5892070">
                <a:moveTo>
                  <a:pt x="0" y="0"/>
                </a:moveTo>
                <a:lnTo>
                  <a:pt x="10036284" y="0"/>
                </a:lnTo>
                <a:lnTo>
                  <a:pt x="10036284" y="5892070"/>
                </a:lnTo>
                <a:lnTo>
                  <a:pt x="0" y="5892070"/>
                </a:lnTo>
                <a:lnTo>
                  <a:pt x="0" y="0"/>
                </a:lnTo>
                <a:close/>
              </a:path>
            </a:pathLst>
          </a:custGeom>
          <a:blipFill>
            <a:blip r:embed="rId3"/>
            <a:stretch>
              <a:fillRect/>
            </a:stretch>
          </a:blipFill>
        </p:spPr>
        <p:txBody>
          <a:bodyPr/>
          <a:lstStyle/>
          <a:p>
            <a:endParaRPr lang="en-US"/>
          </a:p>
        </p:txBody>
      </p:sp>
      <p:grpSp>
        <p:nvGrpSpPr>
          <p:cNvPr id="4" name="Group 4"/>
          <p:cNvGrpSpPr/>
          <p:nvPr/>
        </p:nvGrpSpPr>
        <p:grpSpPr>
          <a:xfrm>
            <a:off x="258009" y="6051697"/>
            <a:ext cx="17352855" cy="3453515"/>
            <a:chOff x="0" y="0"/>
            <a:chExt cx="23137140" cy="4604687"/>
          </a:xfrm>
        </p:grpSpPr>
        <p:sp>
          <p:nvSpPr>
            <p:cNvPr id="5" name="TextBox 5"/>
            <p:cNvSpPr txBox="1"/>
            <p:nvPr/>
          </p:nvSpPr>
          <p:spPr>
            <a:xfrm>
              <a:off x="0" y="-38100"/>
              <a:ext cx="23137140" cy="635278"/>
            </a:xfrm>
            <a:prstGeom prst="rect">
              <a:avLst/>
            </a:prstGeom>
          </p:spPr>
          <p:txBody>
            <a:bodyPr lIns="0" tIns="0" rIns="0" bIns="0" rtlCol="0" anchor="t">
              <a:spAutoFit/>
            </a:bodyPr>
            <a:lstStyle/>
            <a:p>
              <a:pPr algn="l">
                <a:lnSpc>
                  <a:spcPts val="3878"/>
                </a:lnSpc>
              </a:pPr>
              <a:r>
                <a:rPr lang="en-US" sz="2983" dirty="0">
                  <a:solidFill>
                    <a:srgbClr val="CC1220"/>
                  </a:solidFill>
                  <a:latin typeface="Aileron Bold"/>
                  <a:ea typeface="Aileron Bold"/>
                  <a:cs typeface="Aileron Bold"/>
                  <a:sym typeface="Aileron Bold"/>
                </a:rPr>
                <a:t>DISTRIBUTION OF </a:t>
              </a:r>
              <a:r>
                <a:rPr lang="en-US" sz="2983" dirty="0">
                  <a:solidFill>
                    <a:srgbClr val="066932"/>
                  </a:solidFill>
                  <a:latin typeface="Aileron Bold"/>
                  <a:ea typeface="Aileron Bold"/>
                  <a:cs typeface="Aileron Bold"/>
                  <a:sym typeface="Aileron Bold"/>
                </a:rPr>
                <a:t>PLACE OF RESIDENCE </a:t>
              </a:r>
            </a:p>
          </p:txBody>
        </p:sp>
        <p:sp>
          <p:nvSpPr>
            <p:cNvPr id="6" name="TextBox 6"/>
            <p:cNvSpPr txBox="1"/>
            <p:nvPr/>
          </p:nvSpPr>
          <p:spPr>
            <a:xfrm>
              <a:off x="0" y="773589"/>
              <a:ext cx="23137140" cy="3831097"/>
            </a:xfrm>
            <a:prstGeom prst="rect">
              <a:avLst/>
            </a:prstGeom>
          </p:spPr>
          <p:txBody>
            <a:bodyPr lIns="0" tIns="0" rIns="0" bIns="0" rtlCol="0" anchor="t">
              <a:spAutoFit/>
            </a:bodyPr>
            <a:lstStyle/>
            <a:p>
              <a:pPr marL="558036" lvl="1" indent="-279018" algn="l">
                <a:lnSpc>
                  <a:spcPts val="3877"/>
                </a:lnSpc>
                <a:buFont typeface="Arial"/>
                <a:buChar char="•"/>
              </a:pPr>
              <a:r>
                <a:rPr lang="en-US" sz="2584" dirty="0">
                  <a:solidFill>
                    <a:srgbClr val="FFFFFF"/>
                  </a:solidFill>
                  <a:latin typeface="Aileron"/>
                  <a:ea typeface="Aileron"/>
                  <a:cs typeface="Aileron"/>
                  <a:sym typeface="Aileron"/>
                </a:rPr>
                <a:t>This visualization provides a clear picture of which areas have suffered the most fatalities, highlighting the concentration of conflict-related deaths in certain locations, particularly within Gaza. It also shows the widespread nature of the conflict, as evidenced by the large "Other" category.</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Gaza city and "Other" have the highest counts, both around 1300-1400 fatalities.</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Khan Yunis and Rafah follow as the next highest, with approximately 300-400 fatalities each.</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There's a significant drop-off after the top 4 categories.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3" name="Freeform 3"/>
          <p:cNvSpPr/>
          <p:nvPr/>
        </p:nvSpPr>
        <p:spPr>
          <a:xfrm>
            <a:off x="4467802" y="0"/>
            <a:ext cx="7775448" cy="5949080"/>
          </a:xfrm>
          <a:custGeom>
            <a:avLst/>
            <a:gdLst/>
            <a:ahLst/>
            <a:cxnLst/>
            <a:rect l="l" t="t" r="r" b="b"/>
            <a:pathLst>
              <a:path w="7775448" h="5949080">
                <a:moveTo>
                  <a:pt x="0" y="0"/>
                </a:moveTo>
                <a:lnTo>
                  <a:pt x="7775447" y="0"/>
                </a:lnTo>
                <a:lnTo>
                  <a:pt x="7775447" y="5949080"/>
                </a:lnTo>
                <a:lnTo>
                  <a:pt x="0" y="5949080"/>
                </a:lnTo>
                <a:lnTo>
                  <a:pt x="0" y="0"/>
                </a:lnTo>
                <a:close/>
              </a:path>
            </a:pathLst>
          </a:custGeom>
          <a:blipFill>
            <a:blip r:embed="rId3"/>
            <a:stretch>
              <a:fillRect/>
            </a:stretch>
          </a:blipFill>
        </p:spPr>
        <p:txBody>
          <a:bodyPr/>
          <a:lstStyle/>
          <a:p>
            <a:endParaRPr lang="en-US"/>
          </a:p>
        </p:txBody>
      </p:sp>
      <p:grpSp>
        <p:nvGrpSpPr>
          <p:cNvPr id="4" name="Group 4"/>
          <p:cNvGrpSpPr/>
          <p:nvPr/>
        </p:nvGrpSpPr>
        <p:grpSpPr>
          <a:xfrm>
            <a:off x="258009" y="6051697"/>
            <a:ext cx="17352855" cy="2481965"/>
            <a:chOff x="0" y="0"/>
            <a:chExt cx="23137140" cy="3309287"/>
          </a:xfrm>
        </p:grpSpPr>
        <p:sp>
          <p:nvSpPr>
            <p:cNvPr id="5" name="TextBox 5"/>
            <p:cNvSpPr txBox="1"/>
            <p:nvPr/>
          </p:nvSpPr>
          <p:spPr>
            <a:xfrm>
              <a:off x="0" y="-38100"/>
              <a:ext cx="23137140" cy="635278"/>
            </a:xfrm>
            <a:prstGeom prst="rect">
              <a:avLst/>
            </a:prstGeom>
          </p:spPr>
          <p:txBody>
            <a:bodyPr lIns="0" tIns="0" rIns="0" bIns="0" rtlCol="0" anchor="t">
              <a:spAutoFit/>
            </a:bodyPr>
            <a:lstStyle/>
            <a:p>
              <a:pPr algn="l">
                <a:lnSpc>
                  <a:spcPts val="3878"/>
                </a:lnSpc>
              </a:pPr>
              <a:r>
                <a:rPr lang="en-US" sz="2983" dirty="0">
                  <a:solidFill>
                    <a:srgbClr val="CC1220"/>
                  </a:solidFill>
                  <a:latin typeface="Aileron Bold"/>
                  <a:ea typeface="Aileron Bold"/>
                  <a:cs typeface="Aileron Bold"/>
                  <a:sym typeface="Aileron Bold"/>
                </a:rPr>
                <a:t>DISTRIBUTION BASED ON </a:t>
              </a:r>
              <a:r>
                <a:rPr lang="en-US" sz="2983" dirty="0">
                  <a:solidFill>
                    <a:srgbClr val="066932"/>
                  </a:solidFill>
                  <a:latin typeface="Aileron Bold"/>
                  <a:ea typeface="Aileron Bold"/>
                  <a:cs typeface="Aileron Bold"/>
                  <a:sym typeface="Aileron Bold"/>
                </a:rPr>
                <a:t>PARTICIPATION IN HOSTILITIES</a:t>
              </a:r>
            </a:p>
          </p:txBody>
        </p:sp>
        <p:sp>
          <p:nvSpPr>
            <p:cNvPr id="6" name="TextBox 6"/>
            <p:cNvSpPr txBox="1"/>
            <p:nvPr/>
          </p:nvSpPr>
          <p:spPr>
            <a:xfrm>
              <a:off x="0" y="773589"/>
              <a:ext cx="23137140" cy="2535697"/>
            </a:xfrm>
            <a:prstGeom prst="rect">
              <a:avLst/>
            </a:prstGeom>
          </p:spPr>
          <p:txBody>
            <a:bodyPr lIns="0" tIns="0" rIns="0" bIns="0" rtlCol="0" anchor="t">
              <a:spAutoFit/>
            </a:bodyPr>
            <a:lstStyle/>
            <a:p>
              <a:pPr marL="558036" lvl="1" indent="-279018" algn="l">
                <a:lnSpc>
                  <a:spcPts val="3877"/>
                </a:lnSpc>
                <a:buFont typeface="Arial"/>
                <a:buChar char="•"/>
              </a:pPr>
              <a:r>
                <a:rPr lang="en-US" sz="2584" dirty="0">
                  <a:solidFill>
                    <a:srgbClr val="FFFFFF"/>
                  </a:solidFill>
                  <a:latin typeface="Aileron"/>
                  <a:ea typeface="Aileron"/>
                  <a:cs typeface="Aileron"/>
                  <a:sym typeface="Aileron"/>
                </a:rPr>
                <a:t>The graph shows that the majority of the dead had no participation in the hostilities, accounting for about 50 percent of the total dead.</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Next, we can see that about 36 percent of the dead took part in the hostilities</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About 3 percent are not known, 11 percent were killed by the Israelis, while 4 percent of the dead were targeted.</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3" name="Freeform 3"/>
          <p:cNvSpPr/>
          <p:nvPr/>
        </p:nvSpPr>
        <p:spPr>
          <a:xfrm>
            <a:off x="4746145" y="0"/>
            <a:ext cx="7995129" cy="6051697"/>
          </a:xfrm>
          <a:custGeom>
            <a:avLst/>
            <a:gdLst/>
            <a:ahLst/>
            <a:cxnLst/>
            <a:rect l="l" t="t" r="r" b="b"/>
            <a:pathLst>
              <a:path w="7995129" h="6051697">
                <a:moveTo>
                  <a:pt x="0" y="0"/>
                </a:moveTo>
                <a:lnTo>
                  <a:pt x="7995128" y="0"/>
                </a:lnTo>
                <a:lnTo>
                  <a:pt x="7995128" y="6051697"/>
                </a:lnTo>
                <a:lnTo>
                  <a:pt x="0" y="6051697"/>
                </a:lnTo>
                <a:lnTo>
                  <a:pt x="0" y="0"/>
                </a:lnTo>
                <a:close/>
              </a:path>
            </a:pathLst>
          </a:custGeom>
          <a:blipFill>
            <a:blip r:embed="rId3"/>
            <a:stretch>
              <a:fillRect/>
            </a:stretch>
          </a:blipFill>
        </p:spPr>
        <p:txBody>
          <a:bodyPr/>
          <a:lstStyle/>
          <a:p>
            <a:endParaRPr lang="en-US"/>
          </a:p>
        </p:txBody>
      </p:sp>
      <p:sp>
        <p:nvSpPr>
          <p:cNvPr id="4" name="Freeform 4"/>
          <p:cNvSpPr/>
          <p:nvPr/>
        </p:nvSpPr>
        <p:spPr>
          <a:xfrm>
            <a:off x="12951209" y="0"/>
            <a:ext cx="5336791" cy="3491528"/>
          </a:xfrm>
          <a:custGeom>
            <a:avLst/>
            <a:gdLst/>
            <a:ahLst/>
            <a:cxnLst/>
            <a:rect l="l" t="t" r="r" b="b"/>
            <a:pathLst>
              <a:path w="5336791" h="3491528">
                <a:moveTo>
                  <a:pt x="0" y="0"/>
                </a:moveTo>
                <a:lnTo>
                  <a:pt x="5336791" y="0"/>
                </a:lnTo>
                <a:lnTo>
                  <a:pt x="5336791" y="3491528"/>
                </a:lnTo>
                <a:lnTo>
                  <a:pt x="0" y="3491528"/>
                </a:lnTo>
                <a:lnTo>
                  <a:pt x="0" y="0"/>
                </a:lnTo>
                <a:close/>
              </a:path>
            </a:pathLst>
          </a:custGeom>
          <a:blipFill>
            <a:blip r:embed="rId4"/>
            <a:stretch>
              <a:fillRect/>
            </a:stretch>
          </a:blipFill>
        </p:spPr>
        <p:txBody>
          <a:bodyPr/>
          <a:lstStyle/>
          <a:p>
            <a:endParaRPr lang="en-US"/>
          </a:p>
        </p:txBody>
      </p:sp>
      <p:grpSp>
        <p:nvGrpSpPr>
          <p:cNvPr id="5" name="Group 5"/>
          <p:cNvGrpSpPr/>
          <p:nvPr/>
        </p:nvGrpSpPr>
        <p:grpSpPr>
          <a:xfrm>
            <a:off x="258009" y="6051697"/>
            <a:ext cx="17352855" cy="1510415"/>
            <a:chOff x="0" y="0"/>
            <a:chExt cx="23137140" cy="2013887"/>
          </a:xfrm>
        </p:grpSpPr>
        <p:sp>
          <p:nvSpPr>
            <p:cNvPr id="6" name="TextBox 6"/>
            <p:cNvSpPr txBox="1"/>
            <p:nvPr/>
          </p:nvSpPr>
          <p:spPr>
            <a:xfrm>
              <a:off x="0" y="-38100"/>
              <a:ext cx="23137140" cy="635278"/>
            </a:xfrm>
            <a:prstGeom prst="rect">
              <a:avLst/>
            </a:prstGeom>
          </p:spPr>
          <p:txBody>
            <a:bodyPr lIns="0" tIns="0" rIns="0" bIns="0" rtlCol="0" anchor="t">
              <a:spAutoFit/>
            </a:bodyPr>
            <a:lstStyle/>
            <a:p>
              <a:pPr algn="l">
                <a:lnSpc>
                  <a:spcPts val="3878"/>
                </a:lnSpc>
              </a:pPr>
              <a:r>
                <a:rPr lang="en-US" sz="2983" dirty="0">
                  <a:solidFill>
                    <a:srgbClr val="CC1220"/>
                  </a:solidFill>
                  <a:latin typeface="Aileron Bold"/>
                  <a:ea typeface="Aileron Bold"/>
                  <a:cs typeface="Aileron Bold"/>
                  <a:sym typeface="Aileron Bold"/>
                </a:rPr>
                <a:t>DISTRIBUTION OF </a:t>
              </a:r>
              <a:r>
                <a:rPr lang="en-US" sz="2983" dirty="0">
                  <a:solidFill>
                    <a:srgbClr val="066932"/>
                  </a:solidFill>
                  <a:latin typeface="Aileron Bold"/>
                  <a:ea typeface="Aileron Bold"/>
                  <a:cs typeface="Aileron Bold"/>
                  <a:sym typeface="Aileron Bold"/>
                </a:rPr>
                <a:t>TYPES OF INJURIES</a:t>
              </a:r>
            </a:p>
          </p:txBody>
        </p:sp>
        <p:sp>
          <p:nvSpPr>
            <p:cNvPr id="7" name="TextBox 7"/>
            <p:cNvSpPr txBox="1"/>
            <p:nvPr/>
          </p:nvSpPr>
          <p:spPr>
            <a:xfrm>
              <a:off x="0" y="773589"/>
              <a:ext cx="23137140" cy="1240297"/>
            </a:xfrm>
            <a:prstGeom prst="rect">
              <a:avLst/>
            </a:prstGeom>
          </p:spPr>
          <p:txBody>
            <a:bodyPr lIns="0" tIns="0" rIns="0" bIns="0" rtlCol="0" anchor="t">
              <a:spAutoFit/>
            </a:bodyPr>
            <a:lstStyle/>
            <a:p>
              <a:pPr marL="558036" lvl="1" indent="-279018" algn="l">
                <a:lnSpc>
                  <a:spcPts val="3877"/>
                </a:lnSpc>
                <a:buFont typeface="Arial"/>
                <a:buChar char="•"/>
              </a:pPr>
              <a:r>
                <a:rPr lang="en-US" sz="2584" dirty="0">
                  <a:solidFill>
                    <a:srgbClr val="FFFFFF"/>
                  </a:solidFill>
                  <a:latin typeface="Aileron"/>
                  <a:ea typeface="Aileron"/>
                  <a:cs typeface="Aileron"/>
                  <a:sym typeface="Aileron"/>
                </a:rPr>
                <a:t>The graph shows that 90 percent of deaths were by firearm.</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We can also see deaths by explosion account for 10% of the total deaths recorded</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3" name="Freeform 3"/>
          <p:cNvSpPr/>
          <p:nvPr/>
        </p:nvSpPr>
        <p:spPr>
          <a:xfrm>
            <a:off x="3924111" y="0"/>
            <a:ext cx="10439777" cy="5143500"/>
          </a:xfrm>
          <a:custGeom>
            <a:avLst/>
            <a:gdLst/>
            <a:ahLst/>
            <a:cxnLst/>
            <a:rect l="l" t="t" r="r" b="b"/>
            <a:pathLst>
              <a:path w="10439777" h="5143500">
                <a:moveTo>
                  <a:pt x="0" y="0"/>
                </a:moveTo>
                <a:lnTo>
                  <a:pt x="10439778" y="0"/>
                </a:lnTo>
                <a:lnTo>
                  <a:pt x="10439778" y="5143500"/>
                </a:lnTo>
                <a:lnTo>
                  <a:pt x="0" y="5143500"/>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258143" y="5067300"/>
            <a:ext cx="17352855" cy="4349698"/>
          </a:xfrm>
          <a:prstGeom prst="rect">
            <a:avLst/>
          </a:prstGeom>
        </p:spPr>
        <p:txBody>
          <a:bodyPr lIns="0" tIns="0" rIns="0" bIns="0" rtlCol="0" anchor="t">
            <a:spAutoFit/>
          </a:bodyPr>
          <a:lstStyle/>
          <a:p>
            <a:pPr marL="558036" lvl="1" indent="-279018" algn="l">
              <a:lnSpc>
                <a:spcPts val="3877"/>
              </a:lnSpc>
              <a:buFont typeface="Arial"/>
              <a:buChar char="•"/>
            </a:pPr>
            <a:r>
              <a:rPr lang="en-US" sz="2584" dirty="0">
                <a:solidFill>
                  <a:srgbClr val="FFFFFF"/>
                </a:solidFill>
                <a:latin typeface="Aileron"/>
                <a:ea typeface="Aileron"/>
                <a:cs typeface="Aileron"/>
                <a:sym typeface="Aileron"/>
              </a:rPr>
              <a:t>These visualizations provide a sobering look at the nature of the conflict, highlighting both the methods used and the parties most responsible for fatalities.</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The conflict involves a wide range of weaponry, with missiles being the predominant type of ammunition used.</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There's a stark imbalance in the means of killing, with Israeli security forces being responsible for significantly more fatalities than other groups.</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The data suggests that the conflict is largely one-sided in terms of fatalities, with Palestinian civilians suffering the most casualties.</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The use of various types of ammunition, including controversial ones like phosphorus shells, indicates the intensity and complexity of the conflict.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TextBox 2"/>
          <p:cNvSpPr txBox="1"/>
          <p:nvPr/>
        </p:nvSpPr>
        <p:spPr>
          <a:xfrm>
            <a:off x="4294307" y="4357503"/>
            <a:ext cx="9102007" cy="4323146"/>
          </a:xfrm>
          <a:prstGeom prst="rect">
            <a:avLst/>
          </a:prstGeom>
        </p:spPr>
        <p:txBody>
          <a:bodyPr lIns="0" tIns="0" rIns="0" bIns="0" rtlCol="0" anchor="t">
            <a:spAutoFit/>
          </a:bodyPr>
          <a:lstStyle/>
          <a:p>
            <a:pPr algn="l">
              <a:lnSpc>
                <a:spcPts val="5672"/>
              </a:lnSpc>
            </a:pPr>
            <a:r>
              <a:rPr lang="en-US" sz="3781">
                <a:solidFill>
                  <a:srgbClr val="CC1220"/>
                </a:solidFill>
                <a:latin typeface="Times New Roman Bold"/>
                <a:ea typeface="Times New Roman Bold"/>
                <a:cs typeface="Times New Roman Bold"/>
                <a:sym typeface="Times New Roman Bold"/>
              </a:rPr>
              <a:t>I was working with a dataset containing information about fatalities in the Israeli-Palestinian conflict from 2000 to 2023. The data included details such as the date of events, age and citizenship of victims, location, and cause of death</a:t>
            </a:r>
            <a:r>
              <a:rPr lang="en-US" sz="3781">
                <a:solidFill>
                  <a:srgbClr val="CC1220"/>
                </a:solidFill>
                <a:latin typeface="Times New Roman"/>
                <a:ea typeface="Times New Roman"/>
                <a:cs typeface="Times New Roman"/>
                <a:sym typeface="Times New Roman"/>
              </a:rPr>
              <a:t>.</a:t>
            </a:r>
          </a:p>
        </p:txBody>
      </p:sp>
      <p:grpSp>
        <p:nvGrpSpPr>
          <p:cNvPr id="3" name="Group 3"/>
          <p:cNvGrpSpPr/>
          <p:nvPr/>
        </p:nvGrpSpPr>
        <p:grpSpPr>
          <a:xfrm>
            <a:off x="5249435" y="2267785"/>
            <a:ext cx="6747101" cy="1907219"/>
            <a:chOff x="0" y="0"/>
            <a:chExt cx="8996135" cy="2542959"/>
          </a:xfrm>
        </p:grpSpPr>
        <p:grpSp>
          <p:nvGrpSpPr>
            <p:cNvPr id="4" name="Group 4"/>
            <p:cNvGrpSpPr/>
            <p:nvPr/>
          </p:nvGrpSpPr>
          <p:grpSpPr>
            <a:xfrm>
              <a:off x="0" y="0"/>
              <a:ext cx="8996135" cy="2542959"/>
              <a:chOff x="0" y="0"/>
              <a:chExt cx="7266787" cy="2054120"/>
            </a:xfrm>
          </p:grpSpPr>
          <p:sp>
            <p:nvSpPr>
              <p:cNvPr id="5" name="Freeform 5"/>
              <p:cNvSpPr/>
              <p:nvPr/>
            </p:nvSpPr>
            <p:spPr>
              <a:xfrm>
                <a:off x="0" y="0"/>
                <a:ext cx="7266787" cy="2054120"/>
              </a:xfrm>
              <a:custGeom>
                <a:avLst/>
                <a:gdLst/>
                <a:ahLst/>
                <a:cxnLst/>
                <a:rect l="l" t="t" r="r" b="b"/>
                <a:pathLst>
                  <a:path w="7266787" h="2054120">
                    <a:moveTo>
                      <a:pt x="0" y="0"/>
                    </a:moveTo>
                    <a:lnTo>
                      <a:pt x="0" y="2054120"/>
                    </a:lnTo>
                    <a:lnTo>
                      <a:pt x="7266787" y="2054120"/>
                    </a:lnTo>
                    <a:lnTo>
                      <a:pt x="7266787" y="0"/>
                    </a:lnTo>
                    <a:lnTo>
                      <a:pt x="0" y="0"/>
                    </a:lnTo>
                    <a:close/>
                    <a:moveTo>
                      <a:pt x="7205828" y="1993160"/>
                    </a:moveTo>
                    <a:lnTo>
                      <a:pt x="59690" y="1993160"/>
                    </a:lnTo>
                    <a:lnTo>
                      <a:pt x="59690" y="59690"/>
                    </a:lnTo>
                    <a:lnTo>
                      <a:pt x="7205828" y="59690"/>
                    </a:lnTo>
                    <a:lnTo>
                      <a:pt x="7205828" y="1993160"/>
                    </a:lnTo>
                    <a:close/>
                  </a:path>
                </a:pathLst>
              </a:custGeom>
              <a:solidFill>
                <a:srgbClr val="37C9EF"/>
              </a:solidFill>
            </p:spPr>
            <p:txBody>
              <a:bodyPr/>
              <a:lstStyle/>
              <a:p>
                <a:endParaRPr lang="en-US"/>
              </a:p>
            </p:txBody>
          </p:sp>
        </p:grpSp>
        <p:sp>
          <p:nvSpPr>
            <p:cNvPr id="6" name="TextBox 6"/>
            <p:cNvSpPr txBox="1"/>
            <p:nvPr/>
          </p:nvSpPr>
          <p:spPr>
            <a:xfrm>
              <a:off x="1119867" y="696804"/>
              <a:ext cx="7112000" cy="1139825"/>
            </a:xfrm>
            <a:prstGeom prst="rect">
              <a:avLst/>
            </a:prstGeom>
          </p:spPr>
          <p:txBody>
            <a:bodyPr lIns="0" tIns="0" rIns="0" bIns="0" rtlCol="0" anchor="t">
              <a:spAutoFit/>
            </a:bodyPr>
            <a:lstStyle/>
            <a:p>
              <a:pPr algn="l">
                <a:lnSpc>
                  <a:spcPts val="6720"/>
                </a:lnSpc>
              </a:pPr>
              <a:r>
                <a:rPr lang="en-US" sz="5600">
                  <a:solidFill>
                    <a:srgbClr val="066932"/>
                  </a:solidFill>
                  <a:latin typeface="Aileron Heavy"/>
                  <a:ea typeface="Aileron Heavy"/>
                  <a:cs typeface="Aileron Heavy"/>
                  <a:sym typeface="Aileron Heavy"/>
                </a:rPr>
                <a:t>SITUATION</a:t>
              </a:r>
            </a:p>
          </p:txBody>
        </p:sp>
      </p:grpSp>
      <p:sp>
        <p:nvSpPr>
          <p:cNvPr id="7" name="Freeform 7"/>
          <p:cNvSpPr/>
          <p:nvPr/>
        </p:nvSpPr>
        <p:spPr>
          <a:xfrm>
            <a:off x="76142"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3" name="Freeform 3"/>
          <p:cNvSpPr/>
          <p:nvPr/>
        </p:nvSpPr>
        <p:spPr>
          <a:xfrm>
            <a:off x="2574572" y="0"/>
            <a:ext cx="12979074" cy="6235275"/>
          </a:xfrm>
          <a:custGeom>
            <a:avLst/>
            <a:gdLst/>
            <a:ahLst/>
            <a:cxnLst/>
            <a:rect l="l" t="t" r="r" b="b"/>
            <a:pathLst>
              <a:path w="12979074" h="6235275">
                <a:moveTo>
                  <a:pt x="0" y="0"/>
                </a:moveTo>
                <a:lnTo>
                  <a:pt x="12979074" y="0"/>
                </a:lnTo>
                <a:lnTo>
                  <a:pt x="12979074" y="6235275"/>
                </a:lnTo>
                <a:lnTo>
                  <a:pt x="0" y="6235275"/>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476279" y="6435456"/>
            <a:ext cx="17352855" cy="3378148"/>
          </a:xfrm>
          <a:prstGeom prst="rect">
            <a:avLst/>
          </a:prstGeom>
        </p:spPr>
        <p:txBody>
          <a:bodyPr lIns="0" tIns="0" rIns="0" bIns="0" rtlCol="0" anchor="t">
            <a:spAutoFit/>
          </a:bodyPr>
          <a:lstStyle/>
          <a:p>
            <a:pPr marL="558036" lvl="1" indent="-279018" algn="l">
              <a:lnSpc>
                <a:spcPts val="3877"/>
              </a:lnSpc>
              <a:buFont typeface="Arial"/>
              <a:buChar char="•"/>
            </a:pPr>
            <a:r>
              <a:rPr lang="en-US" sz="2584" dirty="0">
                <a:solidFill>
                  <a:srgbClr val="FFFFFF"/>
                </a:solidFill>
                <a:latin typeface="Aileron"/>
                <a:ea typeface="Aileron"/>
                <a:cs typeface="Aileron"/>
                <a:sym typeface="Aileron"/>
              </a:rPr>
              <a:t>These visualizations highlight the human toll of the conflict, showing that it impacts a wide range of ages but particularly young men. The data underscores the severity of the conflict and its broad impact on the population.</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The conflict disproportionately affects young adults and adolescents.</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There's a significant number of child victims.</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Men are much more likely to be victims than women in this conflict.</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The age distribution suggests that many victims are of fighting age, but the presence of very young and old victims indicates that civilians of all ages are affected.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8699276" y="847783"/>
            <a:ext cx="8082967" cy="9437369"/>
          </a:xfrm>
          <a:prstGeom prst="rect">
            <a:avLst/>
          </a:prstGeom>
        </p:spPr>
        <p:txBody>
          <a:bodyPr lIns="0" tIns="0" rIns="0" bIns="0" rtlCol="0" anchor="t">
            <a:spAutoFit/>
          </a:bodyPr>
          <a:lstStyle/>
          <a:p>
            <a:pPr marL="453393" lvl="1" indent="-226697" algn="l">
              <a:lnSpc>
                <a:spcPts val="3150"/>
              </a:lnSpc>
              <a:buAutoNum type="arabicPeriod"/>
            </a:pPr>
            <a:r>
              <a:rPr lang="en-US" sz="2100" dirty="0">
                <a:solidFill>
                  <a:srgbClr val="FFFFFF"/>
                </a:solidFill>
                <a:latin typeface="Times New Roman"/>
                <a:ea typeface="Times New Roman"/>
                <a:cs typeface="Times New Roman"/>
                <a:sym typeface="Times New Roman"/>
              </a:rPr>
              <a:t>Total Palestinian Fatalities: The chart indicates a total of 4,159 Palestinian fatalities over the 2000-2023 period.</a:t>
            </a:r>
          </a:p>
          <a:p>
            <a:pPr marL="453393" lvl="1" indent="-226697" algn="l">
              <a:lnSpc>
                <a:spcPts val="3150"/>
              </a:lnSpc>
              <a:buAutoNum type="arabicPeriod"/>
            </a:pPr>
            <a:r>
              <a:rPr lang="en-US" sz="2100" dirty="0">
                <a:solidFill>
                  <a:srgbClr val="FFFFFF"/>
                </a:solidFill>
                <a:latin typeface="Times New Roman"/>
                <a:ea typeface="Times New Roman"/>
                <a:cs typeface="Times New Roman"/>
                <a:sym typeface="Times New Roman"/>
              </a:rPr>
              <a:t>Significant Spikes:</a:t>
            </a:r>
          </a:p>
          <a:p>
            <a:pPr marL="906786" lvl="2" indent="-302262" algn="l">
              <a:lnSpc>
                <a:spcPts val="3150"/>
              </a:lnSpc>
              <a:buFont typeface="Arial"/>
              <a:buChar char="⚬"/>
            </a:pPr>
            <a:r>
              <a:rPr lang="en-US" sz="2100" dirty="0">
                <a:solidFill>
                  <a:srgbClr val="FFFFFF"/>
                </a:solidFill>
                <a:latin typeface="Times New Roman"/>
                <a:ea typeface="Times New Roman"/>
                <a:cs typeface="Times New Roman"/>
                <a:sym typeface="Times New Roman"/>
              </a:rPr>
              <a:t>2002: The highest number of fatalities, around 750, coinciding with the Second Palestinian Intifada and events like the Jenin massacre.</a:t>
            </a:r>
          </a:p>
          <a:p>
            <a:pPr marL="906786" lvl="2" indent="-302262" algn="l">
              <a:lnSpc>
                <a:spcPts val="3150"/>
              </a:lnSpc>
              <a:buFont typeface="Arial"/>
              <a:buChar char="⚬"/>
            </a:pPr>
            <a:r>
              <a:rPr lang="en-US" sz="2100" dirty="0">
                <a:solidFill>
                  <a:srgbClr val="FFFFFF"/>
                </a:solidFill>
                <a:latin typeface="Times New Roman"/>
                <a:ea typeface="Times New Roman"/>
                <a:cs typeface="Times New Roman"/>
                <a:sym typeface="Times New Roman"/>
              </a:rPr>
              <a:t>2014: Another major spike with approximately 700 fatalities, linked to the 2014 Gaza War (Operation Protective Edge).</a:t>
            </a:r>
          </a:p>
          <a:p>
            <a:pPr marL="906786" lvl="2" indent="-302262" algn="l">
              <a:lnSpc>
                <a:spcPts val="3150"/>
              </a:lnSpc>
              <a:buFont typeface="Arial"/>
              <a:buChar char="⚬"/>
            </a:pPr>
            <a:r>
              <a:rPr lang="en-US" sz="2100" dirty="0">
                <a:solidFill>
                  <a:srgbClr val="FFFFFF"/>
                </a:solidFill>
                <a:latin typeface="Times New Roman"/>
                <a:ea typeface="Times New Roman"/>
                <a:cs typeface="Times New Roman"/>
                <a:sym typeface="Times New Roman"/>
              </a:rPr>
              <a:t>2009: A notable increase, with over 800 fatalities, possibly related to Operation Cast Lead (2008-2009).</a:t>
            </a:r>
          </a:p>
          <a:p>
            <a:pPr marL="453393" lvl="1" indent="-226697" algn="l">
              <a:lnSpc>
                <a:spcPts val="3150"/>
              </a:lnSpc>
              <a:buAutoNum type="arabicPeriod"/>
            </a:pPr>
            <a:r>
              <a:rPr lang="en-US" sz="2100" dirty="0">
                <a:solidFill>
                  <a:srgbClr val="FFFFFF"/>
                </a:solidFill>
                <a:latin typeface="Times New Roman"/>
                <a:ea typeface="Times New Roman"/>
                <a:cs typeface="Times New Roman"/>
                <a:sym typeface="Times New Roman"/>
              </a:rPr>
              <a:t>Moderate Peaks:</a:t>
            </a:r>
          </a:p>
          <a:p>
            <a:pPr marL="906786" lvl="2" indent="-302262" algn="l">
              <a:lnSpc>
                <a:spcPts val="3150"/>
              </a:lnSpc>
              <a:buFont typeface="Arial"/>
              <a:buChar char="⚬"/>
            </a:pPr>
            <a:r>
              <a:rPr lang="en-US" sz="2100" dirty="0">
                <a:solidFill>
                  <a:srgbClr val="FFFFFF"/>
                </a:solidFill>
                <a:latin typeface="Times New Roman"/>
                <a:ea typeface="Times New Roman"/>
                <a:cs typeface="Times New Roman"/>
                <a:sym typeface="Times New Roman"/>
              </a:rPr>
              <a:t>2001, 2003-2005: Elevated fatalities during these years, reflecting ongoing conflict and violence throughout the Second Intifada.</a:t>
            </a:r>
          </a:p>
          <a:p>
            <a:pPr marL="906786" lvl="2" indent="-302262" algn="l">
              <a:lnSpc>
                <a:spcPts val="3150"/>
              </a:lnSpc>
              <a:buFont typeface="Arial"/>
              <a:buChar char="⚬"/>
            </a:pPr>
            <a:r>
              <a:rPr lang="en-US" sz="2100" dirty="0">
                <a:solidFill>
                  <a:srgbClr val="FFFFFF"/>
                </a:solidFill>
                <a:latin typeface="Times New Roman"/>
                <a:ea typeface="Times New Roman"/>
                <a:cs typeface="Times New Roman"/>
                <a:sym typeface="Times New Roman"/>
              </a:rPr>
              <a:t>2018: Another peak, likely due to escalated tensions and conflict incidents like the Great March of Return protests.</a:t>
            </a:r>
          </a:p>
          <a:p>
            <a:pPr marL="453393" lvl="1" indent="-226697" algn="l">
              <a:lnSpc>
                <a:spcPts val="3150"/>
              </a:lnSpc>
              <a:buAutoNum type="arabicPeriod"/>
            </a:pPr>
            <a:r>
              <a:rPr lang="en-US" sz="2100" dirty="0">
                <a:solidFill>
                  <a:srgbClr val="FFFFFF"/>
                </a:solidFill>
                <a:latin typeface="Times New Roman"/>
                <a:ea typeface="Times New Roman"/>
                <a:cs typeface="Times New Roman"/>
                <a:sym typeface="Times New Roman"/>
              </a:rPr>
              <a:t>Periods of Decrease:</a:t>
            </a:r>
          </a:p>
          <a:p>
            <a:pPr marL="906786" lvl="2" indent="-302262" algn="l">
              <a:lnSpc>
                <a:spcPts val="3150"/>
              </a:lnSpc>
              <a:buFont typeface="Arial"/>
              <a:buChar char="⚬"/>
            </a:pPr>
            <a:r>
              <a:rPr lang="en-US" sz="2100" dirty="0">
                <a:solidFill>
                  <a:srgbClr val="FFFFFF"/>
                </a:solidFill>
                <a:latin typeface="Times New Roman"/>
                <a:ea typeface="Times New Roman"/>
                <a:cs typeface="Times New Roman"/>
                <a:sym typeface="Times New Roman"/>
              </a:rPr>
              <a:t>2006-2008, 2010-2013, 2016-2017: Relatively lower fatality rates during these periods, indicating temporary reductions in fatal violence.</a:t>
            </a:r>
          </a:p>
          <a:p>
            <a:pPr marL="453393" lvl="1" indent="-226697" algn="l">
              <a:lnSpc>
                <a:spcPts val="3150"/>
              </a:lnSpc>
              <a:buAutoNum type="arabicPeriod"/>
            </a:pPr>
            <a:r>
              <a:rPr lang="en-US" sz="2100" dirty="0">
                <a:solidFill>
                  <a:srgbClr val="FFFFFF"/>
                </a:solidFill>
                <a:latin typeface="Times New Roman"/>
                <a:ea typeface="Times New Roman"/>
                <a:cs typeface="Times New Roman"/>
                <a:sym typeface="Times New Roman"/>
              </a:rPr>
              <a:t>Recent Trends:</a:t>
            </a:r>
          </a:p>
          <a:p>
            <a:pPr marL="906786" lvl="2" indent="-302262" algn="l">
              <a:lnSpc>
                <a:spcPts val="3150"/>
              </a:lnSpc>
              <a:buFont typeface="Arial"/>
              <a:buChar char="⚬"/>
            </a:pPr>
            <a:r>
              <a:rPr lang="en-US" sz="2100" dirty="0">
                <a:solidFill>
                  <a:srgbClr val="FFFFFF"/>
                </a:solidFill>
                <a:latin typeface="Times New Roman"/>
                <a:ea typeface="Times New Roman"/>
                <a:cs typeface="Times New Roman"/>
                <a:sym typeface="Times New Roman"/>
              </a:rPr>
              <a:t>2020-2023: Noticeable spikes, especially in 2021, which may be attributed to escalations such as the 2021 Gaza-Israel clashes.</a:t>
            </a:r>
          </a:p>
          <a:p>
            <a:pPr algn="l">
              <a:lnSpc>
                <a:spcPts val="1500"/>
              </a:lnSpc>
            </a:pPr>
            <a:endParaRPr lang="en-US" sz="2100" dirty="0">
              <a:solidFill>
                <a:srgbClr val="FFFFFF"/>
              </a:solidFill>
              <a:latin typeface="Times New Roman"/>
              <a:ea typeface="Times New Roman"/>
              <a:cs typeface="Times New Roman"/>
              <a:sym typeface="Times New Roman"/>
            </a:endParaRPr>
          </a:p>
        </p:txBody>
      </p:sp>
      <p:sp>
        <p:nvSpPr>
          <p:cNvPr id="4" name="Freeform 4"/>
          <p:cNvSpPr/>
          <p:nvPr/>
        </p:nvSpPr>
        <p:spPr>
          <a:xfrm>
            <a:off x="180700" y="2180469"/>
            <a:ext cx="8341520" cy="5926061"/>
          </a:xfrm>
          <a:custGeom>
            <a:avLst/>
            <a:gdLst/>
            <a:ahLst/>
            <a:cxnLst/>
            <a:rect l="l" t="t" r="r" b="b"/>
            <a:pathLst>
              <a:path w="8341520" h="5926061">
                <a:moveTo>
                  <a:pt x="0" y="0"/>
                </a:moveTo>
                <a:lnTo>
                  <a:pt x="8341520" y="0"/>
                </a:lnTo>
                <a:lnTo>
                  <a:pt x="8341520" y="5926062"/>
                </a:lnTo>
                <a:lnTo>
                  <a:pt x="0" y="5926062"/>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8699276" y="847783"/>
            <a:ext cx="8082967" cy="7273594"/>
          </a:xfrm>
          <a:prstGeom prst="rect">
            <a:avLst/>
          </a:prstGeom>
        </p:spPr>
        <p:txBody>
          <a:bodyPr lIns="0" tIns="0" rIns="0" bIns="0" rtlCol="0" anchor="t">
            <a:spAutoFit/>
          </a:bodyPr>
          <a:lstStyle/>
          <a:p>
            <a:pPr marL="431804" lvl="1" indent="-215902" algn="l">
              <a:lnSpc>
                <a:spcPts val="3000"/>
              </a:lnSpc>
              <a:buAutoNum type="arabicPeriod"/>
            </a:pPr>
            <a:r>
              <a:rPr lang="en-US" sz="2000" dirty="0">
                <a:solidFill>
                  <a:srgbClr val="FFFFFF"/>
                </a:solidFill>
                <a:latin typeface="Times New Roman"/>
                <a:ea typeface="Times New Roman"/>
                <a:cs typeface="Times New Roman"/>
                <a:sym typeface="Times New Roman"/>
              </a:rPr>
              <a:t>Total Israeli Fatalities: The chart indicates a total of 502 Israeli fatalities over the 2000-2023 period.</a:t>
            </a:r>
          </a:p>
          <a:p>
            <a:pPr marL="431804" lvl="1" indent="-215902" algn="l">
              <a:lnSpc>
                <a:spcPts val="3000"/>
              </a:lnSpc>
              <a:buAutoNum type="arabicPeriod"/>
            </a:pPr>
            <a:r>
              <a:rPr lang="en-US" sz="2000" dirty="0">
                <a:solidFill>
                  <a:srgbClr val="FFFFFF"/>
                </a:solidFill>
                <a:latin typeface="Times New Roman"/>
                <a:ea typeface="Times New Roman"/>
                <a:cs typeface="Times New Roman"/>
                <a:sym typeface="Times New Roman"/>
              </a:rPr>
              <a:t>Trend Observations:</a:t>
            </a:r>
          </a:p>
          <a:p>
            <a:pPr marL="889004" lvl="2" indent="-215902">
              <a:lnSpc>
                <a:spcPts val="3000"/>
              </a:lnSpc>
              <a:buFont typeface="Arial"/>
              <a:buChar char="•"/>
            </a:pPr>
            <a:r>
              <a:rPr lang="en-US" sz="2000" dirty="0">
                <a:solidFill>
                  <a:srgbClr val="FFFFFF"/>
                </a:solidFill>
                <a:latin typeface="Times New Roman"/>
                <a:ea typeface="Times New Roman"/>
                <a:cs typeface="Times New Roman"/>
                <a:sym typeface="Times New Roman"/>
              </a:rPr>
              <a:t>The number of Israeli fatalities is generally lower compared to the Palestinian fatalities shown in the previous chart.</a:t>
            </a:r>
          </a:p>
          <a:p>
            <a:pPr marL="889004" lvl="2" indent="-215902">
              <a:lnSpc>
                <a:spcPts val="3000"/>
              </a:lnSpc>
              <a:buFont typeface="Arial"/>
              <a:buChar char="•"/>
            </a:pPr>
            <a:r>
              <a:rPr lang="en-US" sz="2000" dirty="0">
                <a:solidFill>
                  <a:srgbClr val="FFFFFF"/>
                </a:solidFill>
                <a:latin typeface="Times New Roman"/>
                <a:ea typeface="Times New Roman"/>
                <a:cs typeface="Times New Roman"/>
                <a:sym typeface="Times New Roman"/>
              </a:rPr>
              <a:t>The trend appears more stable, with fewer dramatic spikes or fluctuations over the years.</a:t>
            </a:r>
          </a:p>
          <a:p>
            <a:pPr marL="889004" lvl="2" indent="-215902">
              <a:lnSpc>
                <a:spcPts val="3000"/>
              </a:lnSpc>
              <a:buFont typeface="Arial"/>
              <a:buChar char="•"/>
            </a:pPr>
            <a:r>
              <a:rPr lang="en-US" sz="2000" dirty="0">
                <a:solidFill>
                  <a:srgbClr val="FFFFFF"/>
                </a:solidFill>
                <a:latin typeface="Times New Roman"/>
                <a:ea typeface="Times New Roman"/>
                <a:cs typeface="Times New Roman"/>
                <a:sym typeface="Times New Roman"/>
              </a:rPr>
              <a:t>The highest number of Israeli fatalities occurred in the early 2000s, particularly in 2002 and 2003, which likely corresponds to the Second Palestinian Intifada.</a:t>
            </a:r>
          </a:p>
          <a:p>
            <a:pPr marL="889004" lvl="2" indent="-215902">
              <a:lnSpc>
                <a:spcPts val="3000"/>
              </a:lnSpc>
              <a:buFont typeface="Arial"/>
              <a:buChar char="•"/>
            </a:pPr>
            <a:r>
              <a:rPr lang="en-US" sz="2000" dirty="0">
                <a:solidFill>
                  <a:srgbClr val="FFFFFF"/>
                </a:solidFill>
                <a:latin typeface="Times New Roman"/>
                <a:ea typeface="Times New Roman"/>
                <a:cs typeface="Times New Roman"/>
                <a:sym typeface="Times New Roman"/>
              </a:rPr>
              <a:t>After 2003, the number of Israeli fatalities declined and remained relatively lower, with some minor variations in the following years.</a:t>
            </a:r>
          </a:p>
          <a:p>
            <a:pPr marL="431804" lvl="1" indent="-215902" algn="l">
              <a:lnSpc>
                <a:spcPts val="3000"/>
              </a:lnSpc>
              <a:buAutoNum type="arabicPeriod"/>
            </a:pPr>
            <a:r>
              <a:rPr lang="en-US" sz="2000" dirty="0">
                <a:solidFill>
                  <a:srgbClr val="FFFFFF"/>
                </a:solidFill>
                <a:latin typeface="Times New Roman"/>
                <a:ea typeface="Times New Roman"/>
                <a:cs typeface="Times New Roman"/>
                <a:sym typeface="Times New Roman"/>
              </a:rPr>
              <a:t>Specific Years:</a:t>
            </a:r>
          </a:p>
          <a:p>
            <a:pPr marL="889004" lvl="2" indent="-215902">
              <a:lnSpc>
                <a:spcPts val="3000"/>
              </a:lnSpc>
              <a:buFont typeface="Arial"/>
              <a:buChar char="•"/>
            </a:pPr>
            <a:r>
              <a:rPr lang="en-US" sz="2000" dirty="0">
                <a:solidFill>
                  <a:srgbClr val="FFFFFF"/>
                </a:solidFill>
                <a:latin typeface="Times New Roman"/>
                <a:ea typeface="Times New Roman"/>
                <a:cs typeface="Times New Roman"/>
                <a:sym typeface="Times New Roman"/>
              </a:rPr>
              <a:t>2002-2003: The peak years, with around 200 and 150 Israeli fatalities, respectively.</a:t>
            </a:r>
          </a:p>
          <a:p>
            <a:pPr marL="889004" lvl="2" indent="-215902">
              <a:lnSpc>
                <a:spcPts val="3000"/>
              </a:lnSpc>
              <a:buFont typeface="Arial"/>
              <a:buChar char="•"/>
            </a:pPr>
            <a:r>
              <a:rPr lang="en-US" sz="2000" dirty="0">
                <a:solidFill>
                  <a:srgbClr val="FFFFFF"/>
                </a:solidFill>
                <a:latin typeface="Times New Roman"/>
                <a:ea typeface="Times New Roman"/>
                <a:cs typeface="Times New Roman"/>
                <a:sym typeface="Times New Roman"/>
              </a:rPr>
              <a:t>2004-2007: Elevated but declining number of fatalities during this period.</a:t>
            </a:r>
          </a:p>
          <a:p>
            <a:pPr marL="889004" lvl="2" indent="-215902">
              <a:lnSpc>
                <a:spcPts val="3000"/>
              </a:lnSpc>
              <a:buFont typeface="Arial"/>
              <a:buChar char="•"/>
            </a:pPr>
            <a:r>
              <a:rPr lang="en-US" sz="2000" dirty="0">
                <a:solidFill>
                  <a:srgbClr val="FFFFFF"/>
                </a:solidFill>
                <a:latin typeface="Times New Roman"/>
                <a:ea typeface="Times New Roman"/>
                <a:cs typeface="Times New Roman"/>
                <a:sym typeface="Times New Roman"/>
              </a:rPr>
              <a:t>2008-2023: Relatively lower and more stable number of Israeli fatalities, with some minor fluctuations.</a:t>
            </a:r>
          </a:p>
        </p:txBody>
      </p:sp>
      <p:sp>
        <p:nvSpPr>
          <p:cNvPr id="4" name="TextBox 4"/>
          <p:cNvSpPr txBox="1"/>
          <p:nvPr/>
        </p:nvSpPr>
        <p:spPr>
          <a:xfrm>
            <a:off x="0" y="8062018"/>
            <a:ext cx="7995847" cy="2021205"/>
          </a:xfrm>
          <a:prstGeom prst="rect">
            <a:avLst/>
          </a:prstGeom>
        </p:spPr>
        <p:txBody>
          <a:bodyPr lIns="0" tIns="0" rIns="0" bIns="0" rtlCol="0" anchor="t">
            <a:spAutoFit/>
          </a:bodyPr>
          <a:lstStyle/>
          <a:p>
            <a:pPr algn="ctr">
              <a:lnSpc>
                <a:spcPts val="3299"/>
              </a:lnSpc>
              <a:spcBef>
                <a:spcPct val="0"/>
              </a:spcBef>
            </a:pPr>
            <a:r>
              <a:rPr lang="en-US" sz="2199">
                <a:solidFill>
                  <a:srgbClr val="FFFFFF"/>
                </a:solidFill>
                <a:latin typeface="Aileron"/>
                <a:ea typeface="Aileron"/>
                <a:cs typeface="Aileron"/>
                <a:sym typeface="Aileron"/>
              </a:rPr>
              <a:t>Overall, the Israeli Fatalities chart presents a contrasting picture to the Palestinian Fatalities chart, showing a less volatile trend and a significantly lower total number of fatalities on the Israeli side compared to the Palestinian side over the 2000-2023 period.</a:t>
            </a:r>
          </a:p>
        </p:txBody>
      </p:sp>
      <p:sp>
        <p:nvSpPr>
          <p:cNvPr id="5" name="Freeform 5"/>
          <p:cNvSpPr/>
          <p:nvPr/>
        </p:nvSpPr>
        <p:spPr>
          <a:xfrm>
            <a:off x="0" y="1841385"/>
            <a:ext cx="8340370" cy="5928205"/>
          </a:xfrm>
          <a:custGeom>
            <a:avLst/>
            <a:gdLst/>
            <a:ahLst/>
            <a:cxnLst/>
            <a:rect l="l" t="t" r="r" b="b"/>
            <a:pathLst>
              <a:path w="8340370" h="5928205">
                <a:moveTo>
                  <a:pt x="0" y="0"/>
                </a:moveTo>
                <a:lnTo>
                  <a:pt x="8340370" y="0"/>
                </a:lnTo>
                <a:lnTo>
                  <a:pt x="8340370" y="5928204"/>
                </a:lnTo>
                <a:lnTo>
                  <a:pt x="0" y="5928204"/>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3" name="Freeform 3"/>
          <p:cNvSpPr/>
          <p:nvPr/>
        </p:nvSpPr>
        <p:spPr>
          <a:xfrm>
            <a:off x="0" y="952558"/>
            <a:ext cx="8217591" cy="6448578"/>
          </a:xfrm>
          <a:custGeom>
            <a:avLst/>
            <a:gdLst/>
            <a:ahLst/>
            <a:cxnLst/>
            <a:rect l="l" t="t" r="r" b="b"/>
            <a:pathLst>
              <a:path w="8217591" h="6448578">
                <a:moveTo>
                  <a:pt x="0" y="0"/>
                </a:moveTo>
                <a:lnTo>
                  <a:pt x="8217591" y="0"/>
                </a:lnTo>
                <a:lnTo>
                  <a:pt x="8217591" y="6448579"/>
                </a:lnTo>
                <a:lnTo>
                  <a:pt x="0" y="6448579"/>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8557058" y="876358"/>
            <a:ext cx="8446931" cy="4835473"/>
          </a:xfrm>
          <a:prstGeom prst="rect">
            <a:avLst/>
          </a:prstGeom>
        </p:spPr>
        <p:txBody>
          <a:bodyPr lIns="0" tIns="0" rIns="0" bIns="0" rtlCol="0" anchor="t">
            <a:spAutoFit/>
          </a:bodyPr>
          <a:lstStyle/>
          <a:p>
            <a:pPr marL="558036" lvl="1" indent="-279018" algn="l">
              <a:lnSpc>
                <a:spcPts val="3877"/>
              </a:lnSpc>
              <a:buFont typeface="Arial"/>
              <a:buChar char="•"/>
            </a:pPr>
            <a:r>
              <a:rPr lang="en-US" sz="2584" dirty="0">
                <a:solidFill>
                  <a:srgbClr val="FFFFFF"/>
                </a:solidFill>
                <a:latin typeface="Aileron"/>
                <a:ea typeface="Aileron"/>
                <a:cs typeface="Aileron"/>
                <a:sym typeface="Aileron"/>
              </a:rPr>
              <a:t>Palestinian Fatalities:</a:t>
            </a:r>
          </a:p>
          <a:p>
            <a:pPr marL="1116071" lvl="2" indent="-372024" algn="l">
              <a:lnSpc>
                <a:spcPts val="3877"/>
              </a:lnSpc>
              <a:buFont typeface="Arial"/>
              <a:buChar char="⚬"/>
            </a:pPr>
            <a:r>
              <a:rPr lang="en-US" sz="2584" dirty="0">
                <a:solidFill>
                  <a:srgbClr val="FFFFFF"/>
                </a:solidFill>
                <a:latin typeface="Aileron"/>
                <a:ea typeface="Aileron"/>
                <a:cs typeface="Aileron"/>
                <a:sym typeface="Aileron"/>
              </a:rPr>
              <a:t>The chart shows a total of 4,159 Palestinian fatalities.</a:t>
            </a:r>
          </a:p>
          <a:p>
            <a:pPr marL="1116071" lvl="2" indent="-372024" algn="l">
              <a:lnSpc>
                <a:spcPts val="3877"/>
              </a:lnSpc>
              <a:buFont typeface="Arial"/>
              <a:buChar char="⚬"/>
            </a:pPr>
            <a:r>
              <a:rPr lang="en-US" sz="2584" dirty="0">
                <a:solidFill>
                  <a:srgbClr val="FFFFFF"/>
                </a:solidFill>
                <a:latin typeface="Aileron"/>
                <a:ea typeface="Aileron"/>
                <a:cs typeface="Aileron"/>
                <a:sym typeface="Aileron"/>
              </a:rPr>
              <a:t>The entire chart is colored in red, indicating that the vast majority of fatalities are Palestinian.</a:t>
            </a:r>
          </a:p>
          <a:p>
            <a:pPr marL="558036" lvl="1" indent="-279018" algn="l">
              <a:lnSpc>
                <a:spcPts val="3877"/>
              </a:lnSpc>
              <a:buFont typeface="Arial"/>
              <a:buChar char="•"/>
            </a:pPr>
            <a:r>
              <a:rPr lang="en-US" sz="2584" dirty="0">
                <a:solidFill>
                  <a:srgbClr val="FFFFFF"/>
                </a:solidFill>
                <a:latin typeface="Aileron"/>
                <a:ea typeface="Aileron"/>
                <a:cs typeface="Aileron"/>
                <a:sym typeface="Aileron"/>
              </a:rPr>
              <a:t>Israeli Fatalities:</a:t>
            </a:r>
          </a:p>
          <a:p>
            <a:pPr marL="1116071" lvl="2" indent="-372024" algn="l">
              <a:lnSpc>
                <a:spcPts val="3877"/>
              </a:lnSpc>
              <a:buFont typeface="Arial"/>
              <a:buChar char="⚬"/>
            </a:pPr>
            <a:r>
              <a:rPr lang="en-US" sz="2584" dirty="0">
                <a:solidFill>
                  <a:srgbClr val="FFFFFF"/>
                </a:solidFill>
                <a:latin typeface="Aileron"/>
                <a:ea typeface="Aileron"/>
                <a:cs typeface="Aileron"/>
                <a:sym typeface="Aileron"/>
              </a:rPr>
              <a:t>The chart shows a total of 502 Israeli fatalities.</a:t>
            </a:r>
          </a:p>
          <a:p>
            <a:pPr marL="1116071" lvl="2" indent="-372024" algn="l">
              <a:lnSpc>
                <a:spcPts val="3877"/>
              </a:lnSpc>
              <a:buFont typeface="Arial"/>
              <a:buChar char="⚬"/>
            </a:pPr>
            <a:r>
              <a:rPr lang="en-US" sz="2584" dirty="0">
                <a:solidFill>
                  <a:srgbClr val="FFFFFF"/>
                </a:solidFill>
                <a:latin typeface="Aileron"/>
                <a:ea typeface="Aileron"/>
                <a:cs typeface="Aileron"/>
                <a:sym typeface="Aileron"/>
              </a:rPr>
              <a:t>The bar for Israeli fatalities is much smaller compared to the Palestinian fatalities, shown in green.</a:t>
            </a:r>
          </a:p>
        </p:txBody>
      </p:sp>
      <p:sp>
        <p:nvSpPr>
          <p:cNvPr id="5" name="TextBox 5"/>
          <p:cNvSpPr txBox="1"/>
          <p:nvPr/>
        </p:nvSpPr>
        <p:spPr>
          <a:xfrm>
            <a:off x="0" y="7324937"/>
            <a:ext cx="8434690" cy="2314575"/>
          </a:xfrm>
          <a:prstGeom prst="rect">
            <a:avLst/>
          </a:prstGeom>
        </p:spPr>
        <p:txBody>
          <a:bodyPr lIns="0" tIns="0" rIns="0" bIns="0" rtlCol="0" anchor="t">
            <a:spAutoFit/>
          </a:bodyPr>
          <a:lstStyle/>
          <a:p>
            <a:pPr algn="ctr">
              <a:lnSpc>
                <a:spcPts val="3749"/>
              </a:lnSpc>
              <a:spcBef>
                <a:spcPct val="0"/>
              </a:spcBef>
            </a:pPr>
            <a:r>
              <a:rPr lang="en-US" sz="2499">
                <a:solidFill>
                  <a:srgbClr val="FFFFFF"/>
                </a:solidFill>
                <a:latin typeface="Aileron"/>
                <a:ea typeface="Aileron"/>
                <a:cs typeface="Aileron"/>
                <a:sym typeface="Aileron"/>
              </a:rPr>
              <a:t>The stark contrast between the two charts highlights the disproportionate impact of the conflict on the Palestinian population, with Palestinian fatalities being significantly higher than Israeli fatalities over the 2000-2023 period covered in the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TextBox 2"/>
          <p:cNvSpPr txBox="1"/>
          <p:nvPr/>
        </p:nvSpPr>
        <p:spPr>
          <a:xfrm>
            <a:off x="0" y="1819333"/>
            <a:ext cx="18288000" cy="8085520"/>
          </a:xfrm>
          <a:prstGeom prst="rect">
            <a:avLst/>
          </a:prstGeom>
        </p:spPr>
        <p:txBody>
          <a:bodyPr lIns="0" tIns="0" rIns="0" bIns="0" rtlCol="0" anchor="t">
            <a:spAutoFit/>
          </a:bodyPr>
          <a:lstStyle/>
          <a:p>
            <a:pPr marL="708501" lvl="1" indent="-354251" algn="l">
              <a:lnSpc>
                <a:spcPts val="4922"/>
              </a:lnSpc>
              <a:buAutoNum type="arabicPeriod"/>
            </a:pPr>
            <a:r>
              <a:rPr lang="en-US" sz="3281">
                <a:solidFill>
                  <a:srgbClr val="F6F6F6"/>
                </a:solidFill>
                <a:latin typeface="Times New Roman Bold"/>
                <a:ea typeface="Times New Roman Bold"/>
                <a:cs typeface="Times New Roman Bold"/>
                <a:sym typeface="Times New Roman Bold"/>
              </a:rPr>
              <a:t>From 2018 to 2023, there was a gradual increase in the number of fatalities.</a:t>
            </a:r>
          </a:p>
          <a:p>
            <a:pPr marL="708501" lvl="1" indent="-354251" algn="l">
              <a:lnSpc>
                <a:spcPts val="4922"/>
              </a:lnSpc>
              <a:buAutoNum type="arabicPeriod"/>
            </a:pPr>
            <a:r>
              <a:rPr lang="en-US" sz="3281">
                <a:solidFill>
                  <a:srgbClr val="F6F6F6"/>
                </a:solidFill>
                <a:latin typeface="Times New Roman Bold"/>
                <a:ea typeface="Times New Roman Bold"/>
                <a:cs typeface="Times New Roman Bold"/>
                <a:sym typeface="Times New Roman Bold"/>
              </a:rPr>
              <a:t>This increase in fatalities is attributed to the Second Palestinian Intifada, a period of heightened violence and conflict between Israelis and Palestinians.</a:t>
            </a:r>
          </a:p>
          <a:p>
            <a:pPr marL="708501" lvl="1" indent="-354251" algn="l">
              <a:lnSpc>
                <a:spcPts val="4922"/>
              </a:lnSpc>
              <a:buAutoNum type="arabicPeriod"/>
            </a:pPr>
            <a:r>
              <a:rPr lang="en-US" sz="3281">
                <a:solidFill>
                  <a:srgbClr val="F6F6F6"/>
                </a:solidFill>
                <a:latin typeface="Times New Roman Bold"/>
                <a:ea typeface="Times New Roman Bold"/>
                <a:cs typeface="Times New Roman Bold"/>
                <a:sym typeface="Times New Roman Bold"/>
              </a:rPr>
              <a:t>The 2014 Gaza War, also known as Operation Protective Edge, which saw the highest death toll during the 2000-2023 period covered in the data.</a:t>
            </a:r>
          </a:p>
          <a:p>
            <a:pPr marL="708501" lvl="1" indent="-354251" algn="l">
              <a:lnSpc>
                <a:spcPts val="4922"/>
              </a:lnSpc>
              <a:buAutoNum type="arabicPeriod"/>
            </a:pPr>
            <a:r>
              <a:rPr lang="en-US" sz="3281">
                <a:solidFill>
                  <a:srgbClr val="F6F6F6"/>
                </a:solidFill>
                <a:latin typeface="Times New Roman Bold"/>
                <a:ea typeface="Times New Roman Bold"/>
                <a:cs typeface="Times New Roman Bold"/>
                <a:sym typeface="Times New Roman Bold"/>
              </a:rPr>
              <a:t>The 2014 Gaza War involved military operations and mutual bombings between Israel and Palestinian resistance groups like Hamas and Islamic Jihad, leading to significant civilian casualties on both sides.</a:t>
            </a:r>
          </a:p>
          <a:p>
            <a:pPr marL="708501" lvl="1" indent="-354251" algn="l">
              <a:lnSpc>
                <a:spcPts val="4922"/>
              </a:lnSpc>
              <a:buAutoNum type="arabicPeriod"/>
            </a:pPr>
            <a:r>
              <a:rPr lang="en-US" sz="3281">
                <a:solidFill>
                  <a:srgbClr val="F6F6F6"/>
                </a:solidFill>
                <a:latin typeface="Times New Roman Bold"/>
                <a:ea typeface="Times New Roman Bold"/>
                <a:cs typeface="Times New Roman Bold"/>
                <a:sym typeface="Times New Roman Bold"/>
              </a:rPr>
              <a:t>The stated aim of the Israeli operation was to stop rocket fire from Gaza into Israel, while Hamas sought to gain international pressure to lift the blockade on Gaza and end the Israeli offensive.</a:t>
            </a:r>
          </a:p>
          <a:p>
            <a:pPr marL="708501" lvl="1" indent="-354251" algn="l">
              <a:lnSpc>
                <a:spcPts val="4922"/>
              </a:lnSpc>
              <a:buAutoNum type="arabicPeriod"/>
            </a:pPr>
            <a:r>
              <a:rPr lang="en-US" sz="3281">
                <a:solidFill>
                  <a:srgbClr val="F6F6F6"/>
                </a:solidFill>
                <a:latin typeface="Times New Roman Bold"/>
                <a:ea typeface="Times New Roman Bold"/>
                <a:cs typeface="Times New Roman Bold"/>
                <a:sym typeface="Times New Roman Bold"/>
              </a:rPr>
              <a:t>There are conflicting claims about who broke the ceasefire agreement prior to the 2014 war, with Israel stating it was a response to rocket fire, while others claim Israel was the first to break the ceasefire.</a:t>
            </a:r>
          </a:p>
          <a:p>
            <a:pPr algn="l">
              <a:lnSpc>
                <a:spcPts val="4922"/>
              </a:lnSpc>
            </a:pPr>
            <a:endParaRPr lang="en-US" sz="3281">
              <a:solidFill>
                <a:srgbClr val="F6F6F6"/>
              </a:solidFill>
              <a:latin typeface="Times New Roman Bold"/>
              <a:ea typeface="Times New Roman Bold"/>
              <a:cs typeface="Times New Roman Bold"/>
              <a:sym typeface="Times New Roman Bold"/>
            </a:endParaRPr>
          </a:p>
        </p:txBody>
      </p:sp>
      <p:grpSp>
        <p:nvGrpSpPr>
          <p:cNvPr id="3" name="Group 3"/>
          <p:cNvGrpSpPr/>
          <p:nvPr/>
        </p:nvGrpSpPr>
        <p:grpSpPr>
          <a:xfrm>
            <a:off x="5770450" y="75090"/>
            <a:ext cx="6747101" cy="1907219"/>
            <a:chOff x="0" y="0"/>
            <a:chExt cx="8996135" cy="2542959"/>
          </a:xfrm>
        </p:grpSpPr>
        <p:grpSp>
          <p:nvGrpSpPr>
            <p:cNvPr id="4" name="Group 4"/>
            <p:cNvGrpSpPr/>
            <p:nvPr/>
          </p:nvGrpSpPr>
          <p:grpSpPr>
            <a:xfrm>
              <a:off x="0" y="0"/>
              <a:ext cx="8996135" cy="2542959"/>
              <a:chOff x="0" y="0"/>
              <a:chExt cx="7266787" cy="2054120"/>
            </a:xfrm>
          </p:grpSpPr>
          <p:sp>
            <p:nvSpPr>
              <p:cNvPr id="5" name="Freeform 5"/>
              <p:cNvSpPr/>
              <p:nvPr/>
            </p:nvSpPr>
            <p:spPr>
              <a:xfrm>
                <a:off x="0" y="0"/>
                <a:ext cx="7266787" cy="2054120"/>
              </a:xfrm>
              <a:custGeom>
                <a:avLst/>
                <a:gdLst/>
                <a:ahLst/>
                <a:cxnLst/>
                <a:rect l="l" t="t" r="r" b="b"/>
                <a:pathLst>
                  <a:path w="7266787" h="2054120">
                    <a:moveTo>
                      <a:pt x="0" y="0"/>
                    </a:moveTo>
                    <a:lnTo>
                      <a:pt x="0" y="2054120"/>
                    </a:lnTo>
                    <a:lnTo>
                      <a:pt x="7266787" y="2054120"/>
                    </a:lnTo>
                    <a:lnTo>
                      <a:pt x="7266787" y="0"/>
                    </a:lnTo>
                    <a:lnTo>
                      <a:pt x="0" y="0"/>
                    </a:lnTo>
                    <a:close/>
                    <a:moveTo>
                      <a:pt x="7205828" y="1993160"/>
                    </a:moveTo>
                    <a:lnTo>
                      <a:pt x="59690" y="1993160"/>
                    </a:lnTo>
                    <a:lnTo>
                      <a:pt x="59690" y="59690"/>
                    </a:lnTo>
                    <a:lnTo>
                      <a:pt x="7205828" y="59690"/>
                    </a:lnTo>
                    <a:lnTo>
                      <a:pt x="7205828" y="1993160"/>
                    </a:lnTo>
                    <a:close/>
                  </a:path>
                </a:pathLst>
              </a:custGeom>
              <a:solidFill>
                <a:srgbClr val="37C9EF"/>
              </a:solidFill>
            </p:spPr>
            <p:txBody>
              <a:bodyPr/>
              <a:lstStyle/>
              <a:p>
                <a:endParaRPr lang="en-US"/>
              </a:p>
            </p:txBody>
          </p:sp>
        </p:grpSp>
        <p:sp>
          <p:nvSpPr>
            <p:cNvPr id="6" name="TextBox 6"/>
            <p:cNvSpPr txBox="1"/>
            <p:nvPr/>
          </p:nvSpPr>
          <p:spPr>
            <a:xfrm>
              <a:off x="1119867" y="696804"/>
              <a:ext cx="7112000" cy="1139825"/>
            </a:xfrm>
            <a:prstGeom prst="rect">
              <a:avLst/>
            </a:prstGeom>
          </p:spPr>
          <p:txBody>
            <a:bodyPr lIns="0" tIns="0" rIns="0" bIns="0" rtlCol="0" anchor="t">
              <a:spAutoFit/>
            </a:bodyPr>
            <a:lstStyle/>
            <a:p>
              <a:pPr algn="l">
                <a:lnSpc>
                  <a:spcPts val="6720"/>
                </a:lnSpc>
              </a:pPr>
              <a:r>
                <a:rPr lang="en-US" sz="5600">
                  <a:solidFill>
                    <a:srgbClr val="066932"/>
                  </a:solidFill>
                  <a:latin typeface="Aileron Heavy"/>
                  <a:ea typeface="Aileron Heavy"/>
                  <a:cs typeface="Aileron Heavy"/>
                  <a:sym typeface="Aileron Heavy"/>
                </a:rPr>
                <a:t>SUMMARY </a:t>
              </a:r>
            </a:p>
          </p:txBody>
        </p:sp>
      </p:grpSp>
      <p:sp>
        <p:nvSpPr>
          <p:cNvPr id="7" name="Freeform 7"/>
          <p:cNvSpPr/>
          <p:nvPr/>
        </p:nvSpPr>
        <p:spPr>
          <a:xfrm>
            <a:off x="76142" y="75090"/>
            <a:ext cx="952558" cy="952558"/>
          </a:xfrm>
          <a:custGeom>
            <a:avLst/>
            <a:gdLst/>
            <a:ahLst/>
            <a:cxnLst/>
            <a:rect l="l" t="t" r="r" b="b"/>
            <a:pathLst>
              <a:path w="952558" h="952558">
                <a:moveTo>
                  <a:pt x="0" y="0"/>
                </a:moveTo>
                <a:lnTo>
                  <a:pt x="952558" y="0"/>
                </a:lnTo>
                <a:lnTo>
                  <a:pt x="952558" y="952559"/>
                </a:lnTo>
                <a:lnTo>
                  <a:pt x="0" y="952559"/>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TextBox 2"/>
          <p:cNvSpPr txBox="1"/>
          <p:nvPr/>
        </p:nvSpPr>
        <p:spPr>
          <a:xfrm>
            <a:off x="0" y="1434622"/>
            <a:ext cx="10179218" cy="9111615"/>
          </a:xfrm>
          <a:prstGeom prst="rect">
            <a:avLst/>
          </a:prstGeom>
        </p:spPr>
        <p:txBody>
          <a:bodyPr lIns="0" tIns="0" rIns="0" bIns="0" rtlCol="0" anchor="t">
            <a:spAutoFit/>
          </a:bodyPr>
          <a:lstStyle/>
          <a:p>
            <a:pPr marL="539751" lvl="1" indent="-269876" algn="l">
              <a:lnSpc>
                <a:spcPts val="3750"/>
              </a:lnSpc>
              <a:buFont typeface="Arial"/>
              <a:buChar char="•"/>
            </a:pPr>
            <a:r>
              <a:rPr lang="en-US" sz="2500">
                <a:solidFill>
                  <a:srgbClr val="FFFFFF"/>
                </a:solidFill>
                <a:latin typeface="Times New Roman"/>
                <a:ea typeface="Times New Roman"/>
                <a:cs typeface="Times New Roman"/>
                <a:sym typeface="Times New Roman"/>
              </a:rPr>
              <a:t>Jenin Massacre (2002)</a:t>
            </a:r>
          </a:p>
          <a:p>
            <a:pPr marL="1079502" lvl="2" indent="-359834" algn="l">
              <a:lnSpc>
                <a:spcPts val="3750"/>
              </a:lnSpc>
              <a:buFont typeface="Arial"/>
              <a:buChar char="⚬"/>
            </a:pPr>
            <a:r>
              <a:rPr lang="en-US" sz="2500">
                <a:solidFill>
                  <a:srgbClr val="FFFFFF"/>
                </a:solidFill>
                <a:latin typeface="Times New Roman"/>
                <a:ea typeface="Times New Roman"/>
                <a:cs typeface="Times New Roman"/>
                <a:sym typeface="Times New Roman"/>
              </a:rPr>
              <a:t>Mass Killings:</a:t>
            </a:r>
          </a:p>
          <a:p>
            <a:pPr marL="1619253" lvl="3" indent="-404813" algn="l">
              <a:lnSpc>
                <a:spcPts val="3750"/>
              </a:lnSpc>
              <a:buFont typeface="Arial"/>
              <a:buChar char="￭"/>
            </a:pPr>
            <a:r>
              <a:rPr lang="en-US" sz="2500">
                <a:solidFill>
                  <a:srgbClr val="FFFFFF"/>
                </a:solidFill>
                <a:latin typeface="Times New Roman"/>
                <a:ea typeface="Times New Roman"/>
                <a:cs typeface="Times New Roman"/>
                <a:sym typeface="Times New Roman"/>
              </a:rPr>
              <a:t>Significant spike in fatalities during the Jenin massacre.</a:t>
            </a:r>
          </a:p>
          <a:p>
            <a:pPr marL="1079502" lvl="2" indent="-359834" algn="l">
              <a:lnSpc>
                <a:spcPts val="3750"/>
              </a:lnSpc>
              <a:buFont typeface="Arial"/>
              <a:buChar char="⚬"/>
            </a:pPr>
            <a:r>
              <a:rPr lang="en-US" sz="2500">
                <a:solidFill>
                  <a:srgbClr val="FFFFFF"/>
                </a:solidFill>
                <a:latin typeface="Times New Roman"/>
                <a:ea typeface="Times New Roman"/>
                <a:cs typeface="Times New Roman"/>
                <a:sym typeface="Times New Roman"/>
              </a:rPr>
              <a:t>Israeli Army Incursion:</a:t>
            </a:r>
          </a:p>
          <a:p>
            <a:pPr marL="1079502" lvl="2" indent="-359834" algn="l">
              <a:lnSpc>
                <a:spcPts val="3750"/>
              </a:lnSpc>
              <a:buFont typeface="Arial"/>
              <a:buChar char="⚬"/>
            </a:pPr>
            <a:r>
              <a:rPr lang="en-US" sz="2500">
                <a:solidFill>
                  <a:srgbClr val="FFFFFF"/>
                </a:solidFill>
                <a:latin typeface="Times New Roman"/>
                <a:ea typeface="Times New Roman"/>
                <a:cs typeface="Times New Roman"/>
                <a:sym typeface="Times New Roman"/>
              </a:rPr>
              <a:t>Reports highlight indiscriminate killings, use of human shields, and denial of medical assistance by Israeli forces.</a:t>
            </a:r>
          </a:p>
          <a:p>
            <a:pPr marL="539751" lvl="1" indent="-269876" algn="l">
              <a:lnSpc>
                <a:spcPts val="3750"/>
              </a:lnSpc>
              <a:buFont typeface="Arial"/>
              <a:buChar char="•"/>
            </a:pPr>
            <a:r>
              <a:rPr lang="en-US" sz="2500">
                <a:solidFill>
                  <a:srgbClr val="FFFFFF"/>
                </a:solidFill>
                <a:latin typeface="Times New Roman"/>
                <a:ea typeface="Times New Roman"/>
                <a:cs typeface="Times New Roman"/>
                <a:sym typeface="Times New Roman"/>
              </a:rPr>
              <a:t>Comprehensive Invasion of the West Bank</a:t>
            </a:r>
          </a:p>
          <a:p>
            <a:pPr marL="1079502" lvl="2" indent="-359834" algn="l">
              <a:lnSpc>
                <a:spcPts val="3750"/>
              </a:lnSpc>
              <a:buFont typeface="Arial"/>
              <a:buChar char="⚬"/>
            </a:pPr>
            <a:r>
              <a:rPr lang="en-US" sz="2500">
                <a:solidFill>
                  <a:srgbClr val="FFFFFF"/>
                </a:solidFill>
                <a:latin typeface="Times New Roman"/>
                <a:ea typeface="Times New Roman"/>
                <a:cs typeface="Times New Roman"/>
                <a:sym typeface="Times New Roman"/>
              </a:rPr>
              <a:t>Fierce Battles:</a:t>
            </a:r>
          </a:p>
          <a:p>
            <a:pPr marL="1619253" lvl="3" indent="-404813" algn="l">
              <a:lnSpc>
                <a:spcPts val="3750"/>
              </a:lnSpc>
              <a:buFont typeface="Arial"/>
              <a:buChar char="￭"/>
            </a:pPr>
            <a:r>
              <a:rPr lang="en-US" sz="2500">
                <a:solidFill>
                  <a:srgbClr val="FFFFFF"/>
                </a:solidFill>
                <a:latin typeface="Times New Roman"/>
                <a:ea typeface="Times New Roman"/>
                <a:cs typeface="Times New Roman"/>
                <a:sym typeface="Times New Roman"/>
              </a:rPr>
              <a:t>Aim to neutralize armed Palestinian groups, leading to extensive casualties and displacement.</a:t>
            </a:r>
          </a:p>
          <a:p>
            <a:pPr marL="539751" lvl="1" indent="-269876" algn="l">
              <a:lnSpc>
                <a:spcPts val="3750"/>
              </a:lnSpc>
              <a:buFont typeface="Arial"/>
              <a:buChar char="•"/>
            </a:pPr>
            <a:r>
              <a:rPr lang="en-US" sz="2500">
                <a:solidFill>
                  <a:srgbClr val="FFFFFF"/>
                </a:solidFill>
                <a:latin typeface="Times New Roman"/>
                <a:ea typeface="Times New Roman"/>
                <a:cs typeface="Times New Roman"/>
                <a:sym typeface="Times New Roman"/>
              </a:rPr>
              <a:t>War Crimes and International Reactions</a:t>
            </a:r>
          </a:p>
          <a:p>
            <a:pPr marL="1079502" lvl="2" indent="-359834" algn="l">
              <a:lnSpc>
                <a:spcPts val="3750"/>
              </a:lnSpc>
              <a:buFont typeface="Arial"/>
              <a:buChar char="⚬"/>
            </a:pPr>
            <a:r>
              <a:rPr lang="en-US" sz="2500">
                <a:solidFill>
                  <a:srgbClr val="FFFFFF"/>
                </a:solidFill>
                <a:latin typeface="Times New Roman"/>
                <a:ea typeface="Times New Roman"/>
                <a:cs typeface="Times New Roman"/>
                <a:sym typeface="Times New Roman"/>
              </a:rPr>
              <a:t>Violations:</a:t>
            </a:r>
          </a:p>
          <a:p>
            <a:pPr marL="1619253" lvl="3" indent="-404813" algn="l">
              <a:lnSpc>
                <a:spcPts val="3750"/>
              </a:lnSpc>
              <a:buFont typeface="Arial"/>
              <a:buChar char="￭"/>
            </a:pPr>
            <a:r>
              <a:rPr lang="en-US" sz="2500">
                <a:solidFill>
                  <a:srgbClr val="FFFFFF"/>
                </a:solidFill>
                <a:latin typeface="Times New Roman"/>
                <a:ea typeface="Times New Roman"/>
                <a:cs typeface="Times New Roman"/>
                <a:sym typeface="Times New Roman"/>
              </a:rPr>
              <a:t>Use of heavy artillery and war crimes committed by Israeli forces, leading to international outcry.</a:t>
            </a:r>
          </a:p>
          <a:p>
            <a:pPr marL="539751" lvl="1" indent="-269876" algn="l">
              <a:lnSpc>
                <a:spcPts val="3750"/>
              </a:lnSpc>
              <a:buFont typeface="Arial"/>
              <a:buChar char="•"/>
            </a:pPr>
            <a:r>
              <a:rPr lang="en-US" sz="2500">
                <a:solidFill>
                  <a:srgbClr val="FFFFFF"/>
                </a:solidFill>
                <a:latin typeface="Times New Roman"/>
                <a:ea typeface="Times New Roman"/>
                <a:cs typeface="Times New Roman"/>
                <a:sym typeface="Times New Roman"/>
              </a:rPr>
              <a:t>Decline in Fatalities Post-2002</a:t>
            </a:r>
          </a:p>
          <a:p>
            <a:pPr marL="1079502" lvl="2" indent="-359834" algn="l">
              <a:lnSpc>
                <a:spcPts val="3750"/>
              </a:lnSpc>
              <a:buFont typeface="Arial"/>
              <a:buChar char="⚬"/>
            </a:pPr>
            <a:r>
              <a:rPr lang="en-US" sz="2500">
                <a:solidFill>
                  <a:srgbClr val="FFFFFF"/>
                </a:solidFill>
                <a:latin typeface="Times New Roman"/>
                <a:ea typeface="Times New Roman"/>
                <a:cs typeface="Times New Roman"/>
                <a:sym typeface="Times New Roman"/>
              </a:rPr>
              <a:t>Decrease in Numbers:</a:t>
            </a:r>
          </a:p>
          <a:p>
            <a:pPr marL="1619253" lvl="3" indent="-404813" algn="l">
              <a:lnSpc>
                <a:spcPts val="3750"/>
              </a:lnSpc>
              <a:buFont typeface="Arial"/>
              <a:buChar char="￭"/>
            </a:pPr>
            <a:r>
              <a:rPr lang="en-US" sz="2500">
                <a:solidFill>
                  <a:srgbClr val="FFFFFF"/>
                </a:solidFill>
                <a:latin typeface="Times New Roman"/>
                <a:ea typeface="Times New Roman"/>
                <a:cs typeface="Times New Roman"/>
                <a:sym typeface="Times New Roman"/>
              </a:rPr>
              <a:t>Lower fatality rates post-2002, but ongoing crimes continued against civilians.</a:t>
            </a:r>
          </a:p>
          <a:p>
            <a:pPr algn="l">
              <a:lnSpc>
                <a:spcPts val="4050"/>
              </a:lnSpc>
            </a:pPr>
            <a:endParaRPr lang="en-US" sz="2500">
              <a:solidFill>
                <a:srgbClr val="FFFFFF"/>
              </a:solidFill>
              <a:latin typeface="Times New Roman"/>
              <a:ea typeface="Times New Roman"/>
              <a:cs typeface="Times New Roman"/>
              <a:sym typeface="Times New Roman"/>
            </a:endParaRPr>
          </a:p>
        </p:txBody>
      </p:sp>
      <p:grpSp>
        <p:nvGrpSpPr>
          <p:cNvPr id="3" name="Group 3"/>
          <p:cNvGrpSpPr/>
          <p:nvPr/>
        </p:nvGrpSpPr>
        <p:grpSpPr>
          <a:xfrm>
            <a:off x="-826057" y="-348772"/>
            <a:ext cx="19757494" cy="1907219"/>
            <a:chOff x="0" y="0"/>
            <a:chExt cx="26343325" cy="2542959"/>
          </a:xfrm>
        </p:grpSpPr>
        <p:grpSp>
          <p:nvGrpSpPr>
            <p:cNvPr id="4" name="Group 4"/>
            <p:cNvGrpSpPr/>
            <p:nvPr/>
          </p:nvGrpSpPr>
          <p:grpSpPr>
            <a:xfrm>
              <a:off x="0" y="0"/>
              <a:ext cx="26343325" cy="2542959"/>
              <a:chOff x="0" y="0"/>
              <a:chExt cx="21279289" cy="2054120"/>
            </a:xfrm>
          </p:grpSpPr>
          <p:sp>
            <p:nvSpPr>
              <p:cNvPr id="5" name="Freeform 5"/>
              <p:cNvSpPr/>
              <p:nvPr/>
            </p:nvSpPr>
            <p:spPr>
              <a:xfrm>
                <a:off x="0" y="0"/>
                <a:ext cx="21279289" cy="2054120"/>
              </a:xfrm>
              <a:custGeom>
                <a:avLst/>
                <a:gdLst/>
                <a:ahLst/>
                <a:cxnLst/>
                <a:rect l="l" t="t" r="r" b="b"/>
                <a:pathLst>
                  <a:path w="21279289" h="2054120">
                    <a:moveTo>
                      <a:pt x="0" y="0"/>
                    </a:moveTo>
                    <a:lnTo>
                      <a:pt x="0" y="2054120"/>
                    </a:lnTo>
                    <a:lnTo>
                      <a:pt x="21279289" y="2054120"/>
                    </a:lnTo>
                    <a:lnTo>
                      <a:pt x="21279289" y="0"/>
                    </a:lnTo>
                    <a:lnTo>
                      <a:pt x="0" y="0"/>
                    </a:lnTo>
                    <a:close/>
                    <a:moveTo>
                      <a:pt x="21218328" y="1993160"/>
                    </a:moveTo>
                    <a:lnTo>
                      <a:pt x="59690" y="1993160"/>
                    </a:lnTo>
                    <a:lnTo>
                      <a:pt x="59690" y="59690"/>
                    </a:lnTo>
                    <a:lnTo>
                      <a:pt x="21218328" y="59690"/>
                    </a:lnTo>
                    <a:lnTo>
                      <a:pt x="21218328" y="1993160"/>
                    </a:lnTo>
                    <a:close/>
                  </a:path>
                </a:pathLst>
              </a:custGeom>
              <a:solidFill>
                <a:srgbClr val="37C9EF"/>
              </a:solidFill>
            </p:spPr>
            <p:txBody>
              <a:bodyPr/>
              <a:lstStyle/>
              <a:p>
                <a:endParaRPr lang="en-US"/>
              </a:p>
            </p:txBody>
          </p:sp>
        </p:grpSp>
        <p:sp>
          <p:nvSpPr>
            <p:cNvPr id="6" name="TextBox 6"/>
            <p:cNvSpPr txBox="1"/>
            <p:nvPr/>
          </p:nvSpPr>
          <p:spPr>
            <a:xfrm>
              <a:off x="3279301" y="696804"/>
              <a:ext cx="20826026" cy="1139825"/>
            </a:xfrm>
            <a:prstGeom prst="rect">
              <a:avLst/>
            </a:prstGeom>
          </p:spPr>
          <p:txBody>
            <a:bodyPr lIns="0" tIns="0" rIns="0" bIns="0" rtlCol="0" anchor="t">
              <a:spAutoFit/>
            </a:bodyPr>
            <a:lstStyle/>
            <a:p>
              <a:pPr algn="l">
                <a:lnSpc>
                  <a:spcPts val="6720"/>
                </a:lnSpc>
              </a:pPr>
              <a:r>
                <a:rPr lang="en-US" sz="5600">
                  <a:solidFill>
                    <a:srgbClr val="DC1728"/>
                  </a:solidFill>
                  <a:latin typeface="Aileron Ultra-Bold"/>
                  <a:ea typeface="Aileron Ultra-Bold"/>
                  <a:cs typeface="Aileron Ultra-Bold"/>
                  <a:sym typeface="Aileron Ultra-Bold"/>
                </a:rPr>
                <a:t>NOTABLE HISTORICAL</a:t>
              </a:r>
              <a:r>
                <a:rPr lang="en-US" sz="5600">
                  <a:solidFill>
                    <a:srgbClr val="066932"/>
                  </a:solidFill>
                  <a:latin typeface="Aileron Ultra-Bold"/>
                  <a:ea typeface="Aileron Ultra-Bold"/>
                  <a:cs typeface="Aileron Ultra-Bold"/>
                  <a:sym typeface="Aileron Ultra-Bold"/>
                </a:rPr>
                <a:t> EVENTS AND TRENDS</a:t>
              </a:r>
            </a:p>
          </p:txBody>
        </p:sp>
      </p:grpSp>
      <p:sp>
        <p:nvSpPr>
          <p:cNvPr id="7" name="Freeform 7"/>
          <p:cNvSpPr/>
          <p:nvPr/>
        </p:nvSpPr>
        <p:spPr>
          <a:xfrm>
            <a:off x="0" y="76142"/>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
        <p:nvSpPr>
          <p:cNvPr id="8" name="TextBox 8"/>
          <p:cNvSpPr txBox="1"/>
          <p:nvPr/>
        </p:nvSpPr>
        <p:spPr>
          <a:xfrm>
            <a:off x="10179218" y="1472722"/>
            <a:ext cx="7936626" cy="8134018"/>
          </a:xfrm>
          <a:prstGeom prst="rect">
            <a:avLst/>
          </a:prstGeom>
        </p:spPr>
        <p:txBody>
          <a:bodyPr lIns="0" tIns="0" rIns="0" bIns="0" rtlCol="0" anchor="t">
            <a:spAutoFit/>
          </a:bodyPr>
          <a:lstStyle/>
          <a:p>
            <a:pPr algn="l">
              <a:lnSpc>
                <a:spcPts val="3850"/>
              </a:lnSpc>
              <a:spcBef>
                <a:spcPct val="0"/>
              </a:spcBef>
            </a:pPr>
            <a:r>
              <a:rPr lang="en-US" sz="2566">
                <a:solidFill>
                  <a:srgbClr val="FFFFFF"/>
                </a:solidFill>
                <a:latin typeface="Aileron"/>
                <a:ea typeface="Aileron"/>
                <a:cs typeface="Aileron"/>
                <a:sym typeface="Aileron"/>
              </a:rPr>
              <a:t>Rise in Fatalities (2005-2008)</a:t>
            </a:r>
          </a:p>
          <a:p>
            <a:pPr marL="554153" lvl="1" indent="-277077" algn="l">
              <a:lnSpc>
                <a:spcPts val="3850"/>
              </a:lnSpc>
              <a:spcBef>
                <a:spcPct val="0"/>
              </a:spcBef>
              <a:buFont typeface="Arial"/>
              <a:buChar char="•"/>
            </a:pPr>
            <a:r>
              <a:rPr lang="en-US" sz="2566">
                <a:solidFill>
                  <a:srgbClr val="FFFFFF"/>
                </a:solidFill>
                <a:latin typeface="Aileron"/>
                <a:ea typeface="Aileron"/>
                <a:cs typeface="Aileron"/>
                <a:sym typeface="Aileron"/>
              </a:rPr>
              <a:t>Second Palestinian Intifada:</a:t>
            </a:r>
          </a:p>
          <a:p>
            <a:pPr marL="1108306" lvl="2" indent="-369435" algn="l">
              <a:lnSpc>
                <a:spcPts val="3850"/>
              </a:lnSpc>
              <a:spcBef>
                <a:spcPct val="0"/>
              </a:spcBef>
              <a:buFont typeface="Arial"/>
              <a:buChar char="⚬"/>
            </a:pPr>
            <a:r>
              <a:rPr lang="en-US" sz="2566">
                <a:solidFill>
                  <a:srgbClr val="FFFFFF"/>
                </a:solidFill>
                <a:latin typeface="Aileron"/>
                <a:ea typeface="Aileron"/>
                <a:cs typeface="Aileron"/>
                <a:sym typeface="Aileron"/>
              </a:rPr>
              <a:t>Increase in fatalities attributed to the Second Intifada during this period.</a:t>
            </a:r>
          </a:p>
          <a:p>
            <a:pPr algn="l">
              <a:lnSpc>
                <a:spcPts val="3850"/>
              </a:lnSpc>
              <a:spcBef>
                <a:spcPct val="0"/>
              </a:spcBef>
            </a:pPr>
            <a:r>
              <a:rPr lang="en-US" sz="2566">
                <a:solidFill>
                  <a:srgbClr val="FFFFFF"/>
                </a:solidFill>
                <a:latin typeface="Aileron"/>
                <a:ea typeface="Aileron"/>
                <a:cs typeface="Aileron"/>
                <a:sym typeface="Aileron"/>
              </a:rPr>
              <a:t>2014 Gaza War</a:t>
            </a:r>
          </a:p>
          <a:p>
            <a:pPr marL="554153" lvl="1" indent="-277077" algn="l">
              <a:lnSpc>
                <a:spcPts val="3850"/>
              </a:lnSpc>
              <a:spcBef>
                <a:spcPct val="0"/>
              </a:spcBef>
              <a:buFont typeface="Arial"/>
              <a:buChar char="•"/>
            </a:pPr>
            <a:r>
              <a:rPr lang="en-US" sz="2566">
                <a:solidFill>
                  <a:srgbClr val="FFFFFF"/>
                </a:solidFill>
                <a:latin typeface="Aileron"/>
                <a:ea typeface="Aileron"/>
                <a:cs typeface="Aileron"/>
                <a:sym typeface="Aileron"/>
              </a:rPr>
              <a:t>Operation Protective Edge:</a:t>
            </a:r>
          </a:p>
          <a:p>
            <a:pPr marL="1108306" lvl="2" indent="-369435" algn="l">
              <a:lnSpc>
                <a:spcPts val="3850"/>
              </a:lnSpc>
              <a:spcBef>
                <a:spcPct val="0"/>
              </a:spcBef>
              <a:buFont typeface="Arial"/>
              <a:buChar char="⚬"/>
            </a:pPr>
            <a:r>
              <a:rPr lang="en-US" sz="2566">
                <a:solidFill>
                  <a:srgbClr val="FFFFFF"/>
                </a:solidFill>
                <a:latin typeface="Aileron"/>
                <a:ea typeface="Aileron"/>
                <a:cs typeface="Aileron"/>
                <a:sym typeface="Aileron"/>
              </a:rPr>
              <a:t>Highest death toll observed during the 2014 Gaza War between Israeli forces and Palestinian resistance movements.</a:t>
            </a:r>
          </a:p>
          <a:p>
            <a:pPr marL="1108306" lvl="2" indent="-369435" algn="l">
              <a:lnSpc>
                <a:spcPts val="3850"/>
              </a:lnSpc>
              <a:spcBef>
                <a:spcPct val="0"/>
              </a:spcBef>
              <a:buFont typeface="Arial"/>
              <a:buChar char="⚬"/>
            </a:pPr>
            <a:r>
              <a:rPr lang="en-US" sz="2566">
                <a:solidFill>
                  <a:srgbClr val="FFFFFF"/>
                </a:solidFill>
                <a:latin typeface="Aileron"/>
                <a:ea typeface="Aileron"/>
                <a:cs typeface="Aileron"/>
                <a:sym typeface="Aileron"/>
              </a:rPr>
              <a:t>Intense mutual bombings and targeted strikes, leading to significant civilian casualties.</a:t>
            </a:r>
          </a:p>
          <a:p>
            <a:pPr algn="l">
              <a:lnSpc>
                <a:spcPts val="3850"/>
              </a:lnSpc>
              <a:spcBef>
                <a:spcPct val="0"/>
              </a:spcBef>
            </a:pPr>
            <a:r>
              <a:rPr lang="en-US" sz="2566">
                <a:solidFill>
                  <a:srgbClr val="FFFFFF"/>
                </a:solidFill>
                <a:latin typeface="Aileron"/>
                <a:ea typeface="Aileron"/>
                <a:cs typeface="Aileron"/>
                <a:sym typeface="Aileron"/>
              </a:rPr>
              <a:t>Post-2014 Trends</a:t>
            </a:r>
          </a:p>
          <a:p>
            <a:pPr marL="554153" lvl="1" indent="-277077" algn="l">
              <a:lnSpc>
                <a:spcPts val="3850"/>
              </a:lnSpc>
              <a:spcBef>
                <a:spcPct val="0"/>
              </a:spcBef>
              <a:buFont typeface="Arial"/>
              <a:buChar char="•"/>
            </a:pPr>
            <a:r>
              <a:rPr lang="en-US" sz="2566">
                <a:solidFill>
                  <a:srgbClr val="FFFFFF"/>
                </a:solidFill>
                <a:latin typeface="Aileron"/>
                <a:ea typeface="Aileron"/>
                <a:cs typeface="Aileron"/>
                <a:sym typeface="Aileron"/>
              </a:rPr>
              <a:t>Decreased Fatalities:</a:t>
            </a:r>
          </a:p>
          <a:p>
            <a:pPr marL="1108306" lvl="2" indent="-369435" algn="l">
              <a:lnSpc>
                <a:spcPts val="3850"/>
              </a:lnSpc>
              <a:spcBef>
                <a:spcPct val="0"/>
              </a:spcBef>
              <a:buFont typeface="Arial"/>
              <a:buChar char="⚬"/>
            </a:pPr>
            <a:r>
              <a:rPr lang="en-US" sz="2566">
                <a:solidFill>
                  <a:srgbClr val="FFFFFF"/>
                </a:solidFill>
                <a:latin typeface="Aileron"/>
                <a:ea typeface="Aileron"/>
                <a:cs typeface="Aileron"/>
                <a:sym typeface="Aileron"/>
              </a:rPr>
              <a:t>Observed decrease in fatalities post-2014, although fluctuations indicate ongoing tensions from 2018 to 2023.</a:t>
            </a:r>
          </a:p>
          <a:p>
            <a:pPr algn="l">
              <a:lnSpc>
                <a:spcPts val="3850"/>
              </a:lnSpc>
              <a:spcBef>
                <a:spcPct val="0"/>
              </a:spcBef>
            </a:pPr>
            <a:endParaRPr lang="en-US" sz="2566">
              <a:solidFill>
                <a:srgbClr val="FFFFFF"/>
              </a:solidFill>
              <a:latin typeface="Aileron"/>
              <a:ea typeface="Aileron"/>
              <a:cs typeface="Aileron"/>
              <a:sym typeface="Ailero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2" name="Group 2"/>
          <p:cNvGrpSpPr/>
          <p:nvPr/>
        </p:nvGrpSpPr>
        <p:grpSpPr>
          <a:xfrm>
            <a:off x="8033439" y="4616414"/>
            <a:ext cx="9528175" cy="1984447"/>
            <a:chOff x="0" y="0"/>
            <a:chExt cx="12704233" cy="2645930"/>
          </a:xfrm>
        </p:grpSpPr>
        <p:grpSp>
          <p:nvGrpSpPr>
            <p:cNvPr id="3" name="Group 3"/>
            <p:cNvGrpSpPr/>
            <p:nvPr/>
          </p:nvGrpSpPr>
          <p:grpSpPr>
            <a:xfrm>
              <a:off x="0" y="0"/>
              <a:ext cx="12704233" cy="2645930"/>
              <a:chOff x="0" y="0"/>
              <a:chExt cx="10262070" cy="2137297"/>
            </a:xfrm>
          </p:grpSpPr>
          <p:sp>
            <p:nvSpPr>
              <p:cNvPr id="4" name="Freeform 4"/>
              <p:cNvSpPr/>
              <p:nvPr/>
            </p:nvSpPr>
            <p:spPr>
              <a:xfrm>
                <a:off x="0" y="0"/>
                <a:ext cx="10262070" cy="2137296"/>
              </a:xfrm>
              <a:custGeom>
                <a:avLst/>
                <a:gdLst/>
                <a:ahLst/>
                <a:cxnLst/>
                <a:rect l="l" t="t" r="r" b="b"/>
                <a:pathLst>
                  <a:path w="10262070" h="2137296">
                    <a:moveTo>
                      <a:pt x="0" y="0"/>
                    </a:moveTo>
                    <a:lnTo>
                      <a:pt x="0" y="2137296"/>
                    </a:lnTo>
                    <a:lnTo>
                      <a:pt x="10262070" y="2137296"/>
                    </a:lnTo>
                    <a:lnTo>
                      <a:pt x="10262070" y="0"/>
                    </a:lnTo>
                    <a:lnTo>
                      <a:pt x="0" y="0"/>
                    </a:lnTo>
                    <a:close/>
                    <a:moveTo>
                      <a:pt x="10201110" y="2076336"/>
                    </a:moveTo>
                    <a:lnTo>
                      <a:pt x="59690" y="2076336"/>
                    </a:lnTo>
                    <a:lnTo>
                      <a:pt x="59690" y="59690"/>
                    </a:lnTo>
                    <a:lnTo>
                      <a:pt x="10201110" y="59690"/>
                    </a:lnTo>
                    <a:lnTo>
                      <a:pt x="10201110" y="2076336"/>
                    </a:lnTo>
                    <a:close/>
                  </a:path>
                </a:pathLst>
              </a:custGeom>
              <a:solidFill>
                <a:srgbClr val="37C9EF"/>
              </a:solidFill>
            </p:spPr>
            <p:txBody>
              <a:bodyPr/>
              <a:lstStyle/>
              <a:p>
                <a:endParaRPr lang="en-US"/>
              </a:p>
            </p:txBody>
          </p:sp>
        </p:grpSp>
        <p:sp>
          <p:nvSpPr>
            <p:cNvPr id="5" name="TextBox 5"/>
            <p:cNvSpPr txBox="1"/>
            <p:nvPr/>
          </p:nvSpPr>
          <p:spPr>
            <a:xfrm>
              <a:off x="1971032" y="675265"/>
              <a:ext cx="10123601" cy="1295400"/>
            </a:xfrm>
            <a:prstGeom prst="rect">
              <a:avLst/>
            </a:prstGeom>
          </p:spPr>
          <p:txBody>
            <a:bodyPr lIns="0" tIns="0" rIns="0" bIns="0" rtlCol="0" anchor="t">
              <a:spAutoFit/>
            </a:bodyPr>
            <a:lstStyle/>
            <a:p>
              <a:pPr algn="l">
                <a:lnSpc>
                  <a:spcPts val="7680"/>
                </a:lnSpc>
              </a:pPr>
              <a:r>
                <a:rPr lang="en-US" sz="6400">
                  <a:solidFill>
                    <a:srgbClr val="CC1220"/>
                  </a:solidFill>
                  <a:latin typeface="Aileron Heavy"/>
                  <a:ea typeface="Aileron Heavy"/>
                  <a:cs typeface="Aileron Heavy"/>
                  <a:sym typeface="Aileron Heavy"/>
                </a:rPr>
                <a:t>THE </a:t>
              </a:r>
              <a:r>
                <a:rPr lang="en-US" sz="6400">
                  <a:solidFill>
                    <a:srgbClr val="066932"/>
                  </a:solidFill>
                  <a:latin typeface="Aileron Heavy"/>
                  <a:ea typeface="Aileron Heavy"/>
                  <a:cs typeface="Aileron Heavy"/>
                  <a:sym typeface="Aileron Heavy"/>
                </a:rPr>
                <a:t>END </a:t>
              </a:r>
            </a:p>
          </p:txBody>
        </p:sp>
      </p:grpSp>
      <p:sp>
        <p:nvSpPr>
          <p:cNvPr id="6" name="Freeform 6"/>
          <p:cNvSpPr/>
          <p:nvPr/>
        </p:nvSpPr>
        <p:spPr>
          <a:xfrm>
            <a:off x="-154886" y="1514475"/>
            <a:ext cx="8188325" cy="8188325"/>
          </a:xfrm>
          <a:custGeom>
            <a:avLst/>
            <a:gdLst/>
            <a:ahLst/>
            <a:cxnLst/>
            <a:rect l="l" t="t" r="r" b="b"/>
            <a:pathLst>
              <a:path w="8188325" h="8188325">
                <a:moveTo>
                  <a:pt x="0" y="0"/>
                </a:moveTo>
                <a:lnTo>
                  <a:pt x="8188325" y="0"/>
                </a:lnTo>
                <a:lnTo>
                  <a:pt x="8188325" y="8188325"/>
                </a:lnTo>
                <a:lnTo>
                  <a:pt x="0" y="8188325"/>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TextBox 2"/>
          <p:cNvSpPr txBox="1"/>
          <p:nvPr/>
        </p:nvSpPr>
        <p:spPr>
          <a:xfrm>
            <a:off x="4500855" y="3795984"/>
            <a:ext cx="8295807" cy="5462316"/>
          </a:xfrm>
          <a:prstGeom prst="rect">
            <a:avLst/>
          </a:prstGeom>
        </p:spPr>
        <p:txBody>
          <a:bodyPr lIns="0" tIns="0" rIns="0" bIns="0" rtlCol="0" anchor="t">
            <a:spAutoFit/>
          </a:bodyPr>
          <a:lstStyle/>
          <a:p>
            <a:pPr algn="l">
              <a:lnSpc>
                <a:spcPts val="6146"/>
              </a:lnSpc>
            </a:pPr>
            <a:r>
              <a:rPr lang="en-US" sz="4097">
                <a:solidFill>
                  <a:srgbClr val="CC1220"/>
                </a:solidFill>
                <a:latin typeface="Times New Roman Bold"/>
                <a:ea typeface="Times New Roman Bold"/>
                <a:cs typeface="Times New Roman Bold"/>
                <a:sym typeface="Times New Roman Bold"/>
              </a:rPr>
              <a:t>My task was to analyze this data to uncover trends, patterns, and insights about the fatalities over time. I aimed to create visualizations and statistical summaries to better understand the demographics of the victims and the nature of the conflict.</a:t>
            </a:r>
          </a:p>
        </p:txBody>
      </p:sp>
      <p:grpSp>
        <p:nvGrpSpPr>
          <p:cNvPr id="3" name="Group 3"/>
          <p:cNvGrpSpPr/>
          <p:nvPr/>
        </p:nvGrpSpPr>
        <p:grpSpPr>
          <a:xfrm>
            <a:off x="5610793" y="1827424"/>
            <a:ext cx="6747101" cy="1907219"/>
            <a:chOff x="0" y="0"/>
            <a:chExt cx="8996135" cy="2542959"/>
          </a:xfrm>
        </p:grpSpPr>
        <p:grpSp>
          <p:nvGrpSpPr>
            <p:cNvPr id="4" name="Group 4"/>
            <p:cNvGrpSpPr/>
            <p:nvPr/>
          </p:nvGrpSpPr>
          <p:grpSpPr>
            <a:xfrm>
              <a:off x="0" y="0"/>
              <a:ext cx="8996135" cy="2542959"/>
              <a:chOff x="0" y="0"/>
              <a:chExt cx="7266787" cy="2054120"/>
            </a:xfrm>
          </p:grpSpPr>
          <p:sp>
            <p:nvSpPr>
              <p:cNvPr id="5" name="Freeform 5"/>
              <p:cNvSpPr/>
              <p:nvPr/>
            </p:nvSpPr>
            <p:spPr>
              <a:xfrm>
                <a:off x="0" y="0"/>
                <a:ext cx="7266787" cy="2054120"/>
              </a:xfrm>
              <a:custGeom>
                <a:avLst/>
                <a:gdLst/>
                <a:ahLst/>
                <a:cxnLst/>
                <a:rect l="l" t="t" r="r" b="b"/>
                <a:pathLst>
                  <a:path w="7266787" h="2054120">
                    <a:moveTo>
                      <a:pt x="0" y="0"/>
                    </a:moveTo>
                    <a:lnTo>
                      <a:pt x="0" y="2054120"/>
                    </a:lnTo>
                    <a:lnTo>
                      <a:pt x="7266787" y="2054120"/>
                    </a:lnTo>
                    <a:lnTo>
                      <a:pt x="7266787" y="0"/>
                    </a:lnTo>
                    <a:lnTo>
                      <a:pt x="0" y="0"/>
                    </a:lnTo>
                    <a:close/>
                    <a:moveTo>
                      <a:pt x="7205828" y="1993160"/>
                    </a:moveTo>
                    <a:lnTo>
                      <a:pt x="59690" y="1993160"/>
                    </a:lnTo>
                    <a:lnTo>
                      <a:pt x="59690" y="59690"/>
                    </a:lnTo>
                    <a:lnTo>
                      <a:pt x="7205828" y="59690"/>
                    </a:lnTo>
                    <a:lnTo>
                      <a:pt x="7205828" y="1993160"/>
                    </a:lnTo>
                    <a:close/>
                  </a:path>
                </a:pathLst>
              </a:custGeom>
              <a:solidFill>
                <a:srgbClr val="37C9EF"/>
              </a:solidFill>
            </p:spPr>
            <p:txBody>
              <a:bodyPr/>
              <a:lstStyle/>
              <a:p>
                <a:endParaRPr lang="en-US"/>
              </a:p>
            </p:txBody>
          </p:sp>
        </p:grpSp>
        <p:sp>
          <p:nvSpPr>
            <p:cNvPr id="6" name="TextBox 6"/>
            <p:cNvSpPr txBox="1"/>
            <p:nvPr/>
          </p:nvSpPr>
          <p:spPr>
            <a:xfrm>
              <a:off x="1119867" y="696804"/>
              <a:ext cx="7112000" cy="1139825"/>
            </a:xfrm>
            <a:prstGeom prst="rect">
              <a:avLst/>
            </a:prstGeom>
          </p:spPr>
          <p:txBody>
            <a:bodyPr lIns="0" tIns="0" rIns="0" bIns="0" rtlCol="0" anchor="t">
              <a:spAutoFit/>
            </a:bodyPr>
            <a:lstStyle/>
            <a:p>
              <a:pPr algn="l">
                <a:lnSpc>
                  <a:spcPts val="6720"/>
                </a:lnSpc>
              </a:pPr>
              <a:r>
                <a:rPr lang="en-US" sz="5600">
                  <a:solidFill>
                    <a:srgbClr val="066932"/>
                  </a:solidFill>
                  <a:latin typeface="Aileron Heavy"/>
                  <a:ea typeface="Aileron Heavy"/>
                  <a:cs typeface="Aileron Heavy"/>
                  <a:sym typeface="Aileron Heavy"/>
                </a:rPr>
                <a:t>TASK</a:t>
              </a:r>
            </a:p>
          </p:txBody>
        </p:sp>
      </p:grpSp>
      <p:sp>
        <p:nvSpPr>
          <p:cNvPr id="7" name="Freeform 7"/>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2" name="Group 2"/>
          <p:cNvGrpSpPr/>
          <p:nvPr/>
        </p:nvGrpSpPr>
        <p:grpSpPr>
          <a:xfrm>
            <a:off x="4027378" y="2350770"/>
            <a:ext cx="10185643" cy="7056356"/>
            <a:chOff x="0" y="0"/>
            <a:chExt cx="13580857" cy="9408474"/>
          </a:xfrm>
        </p:grpSpPr>
        <p:sp>
          <p:nvSpPr>
            <p:cNvPr id="3" name="TextBox 3"/>
            <p:cNvSpPr txBox="1"/>
            <p:nvPr/>
          </p:nvSpPr>
          <p:spPr>
            <a:xfrm>
              <a:off x="0" y="-114300"/>
              <a:ext cx="13580857" cy="884434"/>
            </a:xfrm>
            <a:prstGeom prst="rect">
              <a:avLst/>
            </a:prstGeom>
          </p:spPr>
          <p:txBody>
            <a:bodyPr lIns="0" tIns="0" rIns="0" bIns="0" rtlCol="0" anchor="t">
              <a:spAutoFit/>
            </a:bodyPr>
            <a:lstStyle/>
            <a:p>
              <a:pPr algn="l">
                <a:lnSpc>
                  <a:spcPts val="4927"/>
                </a:lnSpc>
              </a:pPr>
              <a:r>
                <a:rPr lang="en-US" sz="3790">
                  <a:solidFill>
                    <a:srgbClr val="CC1220"/>
                  </a:solidFill>
                  <a:latin typeface="Times New Roman Ultra-Bold"/>
                  <a:ea typeface="Times New Roman Ultra-Bold"/>
                  <a:cs typeface="Times New Roman Ultra-Bold"/>
                  <a:sym typeface="Times New Roman Ultra-Bold"/>
                </a:rPr>
                <a:t>DATA CLEANING</a:t>
              </a:r>
            </a:p>
          </p:txBody>
        </p:sp>
        <p:sp>
          <p:nvSpPr>
            <p:cNvPr id="4" name="TextBox 4"/>
            <p:cNvSpPr txBox="1"/>
            <p:nvPr/>
          </p:nvSpPr>
          <p:spPr>
            <a:xfrm>
              <a:off x="0" y="910049"/>
              <a:ext cx="13580857" cy="8498426"/>
            </a:xfrm>
            <a:prstGeom prst="rect">
              <a:avLst/>
            </a:prstGeom>
          </p:spPr>
          <p:txBody>
            <a:bodyPr lIns="0" tIns="0" rIns="0" bIns="0" rtlCol="0" anchor="t">
              <a:spAutoFit/>
            </a:bodyPr>
            <a:lstStyle/>
            <a:p>
              <a:pPr marL="818266" lvl="1" indent="-409133" algn="l">
                <a:lnSpc>
                  <a:spcPts val="5685"/>
                </a:lnSpc>
                <a:buAutoNum type="arabicPeriod"/>
              </a:pPr>
              <a:r>
                <a:rPr lang="en-US" sz="3790">
                  <a:solidFill>
                    <a:srgbClr val="FFFFFF"/>
                  </a:solidFill>
                  <a:latin typeface="Times New Roman"/>
                  <a:ea typeface="Times New Roman"/>
                  <a:cs typeface="Times New Roman"/>
                  <a:sym typeface="Times New Roman"/>
                </a:rPr>
                <a:t>Missing Values: Handle missing values appropriately.</a:t>
              </a:r>
            </a:p>
            <a:p>
              <a:pPr marL="818266" lvl="1" indent="-409133" algn="l">
                <a:lnSpc>
                  <a:spcPts val="5685"/>
                </a:lnSpc>
                <a:buAutoNum type="arabicPeriod"/>
              </a:pPr>
              <a:r>
                <a:rPr lang="en-US" sz="3790">
                  <a:solidFill>
                    <a:srgbClr val="FFFFFF"/>
                  </a:solidFill>
                  <a:latin typeface="Times New Roman"/>
                  <a:ea typeface="Times New Roman"/>
                  <a:cs typeface="Times New Roman"/>
                  <a:sym typeface="Times New Roman"/>
                </a:rPr>
                <a:t>Date Parsing: Ensure dates are in a proper datetime format.</a:t>
              </a:r>
            </a:p>
            <a:p>
              <a:pPr marL="818266" lvl="1" indent="-409133" algn="l">
                <a:lnSpc>
                  <a:spcPts val="5685"/>
                </a:lnSpc>
                <a:buAutoNum type="arabicPeriod"/>
              </a:pPr>
              <a:r>
                <a:rPr lang="en-US" sz="3790">
                  <a:solidFill>
                    <a:srgbClr val="FFFFFF"/>
                  </a:solidFill>
                  <a:latin typeface="Times New Roman"/>
                  <a:ea typeface="Times New Roman"/>
                  <a:cs typeface="Times New Roman"/>
                  <a:sym typeface="Times New Roman"/>
                </a:rPr>
                <a:t>Consistency: Standardize categorical values.</a:t>
              </a:r>
            </a:p>
            <a:p>
              <a:pPr marL="818268" lvl="1" indent="-409134" algn="l">
                <a:lnSpc>
                  <a:spcPts val="5685"/>
                </a:lnSpc>
                <a:buAutoNum type="arabicPeriod"/>
              </a:pPr>
              <a:r>
                <a:rPr lang="en-US" sz="3790">
                  <a:solidFill>
                    <a:srgbClr val="FFFFFF"/>
                  </a:solidFill>
                  <a:latin typeface="Times New Roman"/>
                  <a:ea typeface="Times New Roman"/>
                  <a:cs typeface="Times New Roman"/>
                  <a:sym typeface="Times New Roman"/>
                </a:rPr>
                <a:t>Remove Unnecessary Columns: Drop columns that might not be useful for the analysis.</a:t>
              </a:r>
            </a:p>
            <a:p>
              <a:pPr algn="l">
                <a:lnSpc>
                  <a:spcPts val="5306"/>
                </a:lnSpc>
              </a:pPr>
              <a:endParaRPr lang="en-US" sz="3790">
                <a:solidFill>
                  <a:srgbClr val="FFFFFF"/>
                </a:solidFill>
                <a:latin typeface="Times New Roman"/>
                <a:ea typeface="Times New Roman"/>
                <a:cs typeface="Times New Roman"/>
                <a:sym typeface="Times New Roman"/>
              </a:endParaRPr>
            </a:p>
          </p:txBody>
        </p:sp>
      </p:grpSp>
      <p:grpSp>
        <p:nvGrpSpPr>
          <p:cNvPr id="5" name="Group 5"/>
          <p:cNvGrpSpPr/>
          <p:nvPr/>
        </p:nvGrpSpPr>
        <p:grpSpPr>
          <a:xfrm>
            <a:off x="5770450" y="76142"/>
            <a:ext cx="6747101" cy="1907219"/>
            <a:chOff x="0" y="0"/>
            <a:chExt cx="8996135" cy="2542959"/>
          </a:xfrm>
        </p:grpSpPr>
        <p:grpSp>
          <p:nvGrpSpPr>
            <p:cNvPr id="6" name="Group 6"/>
            <p:cNvGrpSpPr/>
            <p:nvPr/>
          </p:nvGrpSpPr>
          <p:grpSpPr>
            <a:xfrm>
              <a:off x="0" y="0"/>
              <a:ext cx="8996135" cy="2542959"/>
              <a:chOff x="0" y="0"/>
              <a:chExt cx="7266787" cy="2054120"/>
            </a:xfrm>
          </p:grpSpPr>
          <p:sp>
            <p:nvSpPr>
              <p:cNvPr id="7" name="Freeform 7"/>
              <p:cNvSpPr/>
              <p:nvPr/>
            </p:nvSpPr>
            <p:spPr>
              <a:xfrm>
                <a:off x="0" y="0"/>
                <a:ext cx="7266787" cy="2054120"/>
              </a:xfrm>
              <a:custGeom>
                <a:avLst/>
                <a:gdLst/>
                <a:ahLst/>
                <a:cxnLst/>
                <a:rect l="l" t="t" r="r" b="b"/>
                <a:pathLst>
                  <a:path w="7266787" h="2054120">
                    <a:moveTo>
                      <a:pt x="0" y="0"/>
                    </a:moveTo>
                    <a:lnTo>
                      <a:pt x="0" y="2054120"/>
                    </a:lnTo>
                    <a:lnTo>
                      <a:pt x="7266787" y="2054120"/>
                    </a:lnTo>
                    <a:lnTo>
                      <a:pt x="7266787" y="0"/>
                    </a:lnTo>
                    <a:lnTo>
                      <a:pt x="0" y="0"/>
                    </a:lnTo>
                    <a:close/>
                    <a:moveTo>
                      <a:pt x="7205828" y="1993160"/>
                    </a:moveTo>
                    <a:lnTo>
                      <a:pt x="59690" y="1993160"/>
                    </a:lnTo>
                    <a:lnTo>
                      <a:pt x="59690" y="59690"/>
                    </a:lnTo>
                    <a:lnTo>
                      <a:pt x="7205828" y="59690"/>
                    </a:lnTo>
                    <a:lnTo>
                      <a:pt x="7205828" y="1993160"/>
                    </a:lnTo>
                    <a:close/>
                  </a:path>
                </a:pathLst>
              </a:custGeom>
              <a:solidFill>
                <a:srgbClr val="37C9EF"/>
              </a:solidFill>
            </p:spPr>
            <p:txBody>
              <a:bodyPr/>
              <a:lstStyle/>
              <a:p>
                <a:endParaRPr lang="en-US"/>
              </a:p>
            </p:txBody>
          </p:sp>
        </p:grpSp>
        <p:sp>
          <p:nvSpPr>
            <p:cNvPr id="8" name="TextBox 8"/>
            <p:cNvSpPr txBox="1"/>
            <p:nvPr/>
          </p:nvSpPr>
          <p:spPr>
            <a:xfrm>
              <a:off x="1119867" y="696804"/>
              <a:ext cx="7112000" cy="1139825"/>
            </a:xfrm>
            <a:prstGeom prst="rect">
              <a:avLst/>
            </a:prstGeom>
          </p:spPr>
          <p:txBody>
            <a:bodyPr lIns="0" tIns="0" rIns="0" bIns="0" rtlCol="0" anchor="t">
              <a:spAutoFit/>
            </a:bodyPr>
            <a:lstStyle/>
            <a:p>
              <a:pPr algn="l">
                <a:lnSpc>
                  <a:spcPts val="6720"/>
                </a:lnSpc>
              </a:pPr>
              <a:r>
                <a:rPr lang="en-US" sz="5600">
                  <a:solidFill>
                    <a:srgbClr val="066932"/>
                  </a:solidFill>
                  <a:latin typeface="Aileron Ultra-Bold"/>
                  <a:ea typeface="Aileron Ultra-Bold"/>
                  <a:cs typeface="Aileron Ultra-Bold"/>
                  <a:sym typeface="Aileron Ultra-Bold"/>
                </a:rPr>
                <a:t>ACTION</a:t>
              </a:r>
            </a:p>
          </p:txBody>
        </p:sp>
      </p:grpSp>
      <p:sp>
        <p:nvSpPr>
          <p:cNvPr id="9" name="Freeform 9"/>
          <p:cNvSpPr/>
          <p:nvPr/>
        </p:nvSpPr>
        <p:spPr>
          <a:xfrm>
            <a:off x="76142" y="76142"/>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2" name="Group 2"/>
          <p:cNvGrpSpPr/>
          <p:nvPr/>
        </p:nvGrpSpPr>
        <p:grpSpPr>
          <a:xfrm>
            <a:off x="0" y="1907219"/>
            <a:ext cx="17562100" cy="8433435"/>
            <a:chOff x="0" y="0"/>
            <a:chExt cx="23416134" cy="11244580"/>
          </a:xfrm>
        </p:grpSpPr>
        <p:sp>
          <p:nvSpPr>
            <p:cNvPr id="3" name="TextBox 3"/>
            <p:cNvSpPr txBox="1"/>
            <p:nvPr/>
          </p:nvSpPr>
          <p:spPr>
            <a:xfrm>
              <a:off x="0" y="-95250"/>
              <a:ext cx="23416134" cy="704850"/>
            </a:xfrm>
            <a:prstGeom prst="rect">
              <a:avLst/>
            </a:prstGeom>
          </p:spPr>
          <p:txBody>
            <a:bodyPr lIns="0" tIns="0" rIns="0" bIns="0" rtlCol="0" anchor="t">
              <a:spAutoFit/>
            </a:bodyPr>
            <a:lstStyle/>
            <a:p>
              <a:pPr algn="l">
                <a:lnSpc>
                  <a:spcPts val="3900"/>
                </a:lnSpc>
              </a:pPr>
              <a:r>
                <a:rPr lang="en-US" sz="3000">
                  <a:solidFill>
                    <a:srgbClr val="CC1220"/>
                  </a:solidFill>
                  <a:latin typeface="Times New Roman Ultra-Bold"/>
                  <a:ea typeface="Times New Roman Ultra-Bold"/>
                  <a:cs typeface="Times New Roman Ultra-Bold"/>
                  <a:sym typeface="Times New Roman Ultra-Bold"/>
                </a:rPr>
                <a:t>EXPLORATORY DATA ANALYSIS </a:t>
              </a:r>
            </a:p>
          </p:txBody>
        </p:sp>
        <p:sp>
          <p:nvSpPr>
            <p:cNvPr id="4" name="TextBox 4"/>
            <p:cNvSpPr txBox="1"/>
            <p:nvPr/>
          </p:nvSpPr>
          <p:spPr>
            <a:xfrm>
              <a:off x="0" y="730250"/>
              <a:ext cx="23416134" cy="10514330"/>
            </a:xfrm>
            <a:prstGeom prst="rect">
              <a:avLst/>
            </a:prstGeom>
          </p:spPr>
          <p:txBody>
            <a:bodyPr lIns="0" tIns="0" rIns="0" bIns="0" rtlCol="0" anchor="t">
              <a:spAutoFit/>
            </a:bodyPr>
            <a:lstStyle/>
            <a:p>
              <a:pPr marL="604519" lvl="1" indent="-302260" algn="l">
                <a:lnSpc>
                  <a:spcPts val="4199"/>
                </a:lnSpc>
                <a:buFont typeface="Arial"/>
                <a:buChar char="•"/>
              </a:pPr>
              <a:r>
                <a:rPr lang="en-US" sz="2799">
                  <a:solidFill>
                    <a:srgbClr val="FFFFFF"/>
                  </a:solidFill>
                  <a:latin typeface="Times New Roman"/>
                  <a:ea typeface="Times New Roman"/>
                  <a:cs typeface="Times New Roman"/>
                  <a:sym typeface="Times New Roman"/>
                </a:rPr>
                <a:t>Temporal Trends: Observing how the number of fatalities has changed over time, identifying any significant peaks or declines, and correlating these with historical events.</a:t>
              </a:r>
            </a:p>
            <a:p>
              <a:pPr marL="604519" lvl="1" indent="-302260" algn="l">
                <a:lnSpc>
                  <a:spcPts val="4199"/>
                </a:lnSpc>
                <a:buFont typeface="Arial"/>
                <a:buChar char="•"/>
              </a:pPr>
              <a:r>
                <a:rPr lang="en-US" sz="2799">
                  <a:solidFill>
                    <a:srgbClr val="FFFFFF"/>
                  </a:solidFill>
                  <a:latin typeface="Times New Roman"/>
                  <a:ea typeface="Times New Roman"/>
                  <a:cs typeface="Times New Roman"/>
                  <a:sym typeface="Times New Roman"/>
                </a:rPr>
                <a:t>Regional Analysis: Understanding which regions have been most affected by the conflict.</a:t>
              </a:r>
            </a:p>
            <a:p>
              <a:pPr marL="604519" lvl="1" indent="-302260" algn="l">
                <a:lnSpc>
                  <a:spcPts val="4199"/>
                </a:lnSpc>
                <a:buFont typeface="Arial"/>
                <a:buChar char="•"/>
              </a:pPr>
              <a:r>
                <a:rPr lang="en-US" sz="2799">
                  <a:solidFill>
                    <a:srgbClr val="FFFFFF"/>
                  </a:solidFill>
                  <a:latin typeface="Times New Roman"/>
                  <a:ea typeface="Times New Roman"/>
                  <a:cs typeface="Times New Roman"/>
                  <a:sym typeface="Times New Roman"/>
                </a:rPr>
                <a:t>Causes of Fatalities: Identifying the most common causes of fatalities in the dataset.</a:t>
              </a:r>
            </a:p>
            <a:p>
              <a:pPr marL="604519" lvl="1" indent="-302260" algn="l">
                <a:lnSpc>
                  <a:spcPts val="4199"/>
                </a:lnSpc>
                <a:buFont typeface="Arial"/>
                <a:buChar char="•"/>
              </a:pPr>
              <a:r>
                <a:rPr lang="en-US" sz="2799">
                  <a:solidFill>
                    <a:srgbClr val="FFFFFF"/>
                  </a:solidFill>
                  <a:latin typeface="Times New Roman"/>
                  <a:ea typeface="Times New Roman"/>
                  <a:cs typeface="Times New Roman"/>
                  <a:sym typeface="Times New Roman"/>
                </a:rPr>
                <a:t>Yearly Trends: Highlighting any particular years with unusually high or low numbers of fatalities.</a:t>
              </a:r>
            </a:p>
            <a:p>
              <a:pPr marL="604519" lvl="1" indent="-302260" algn="l">
                <a:lnSpc>
                  <a:spcPts val="4199"/>
                </a:lnSpc>
                <a:buFont typeface="Arial"/>
                <a:buChar char="•"/>
              </a:pPr>
              <a:r>
                <a:rPr lang="en-US" sz="2799">
                  <a:solidFill>
                    <a:srgbClr val="FFFFFF"/>
                  </a:solidFill>
                  <a:latin typeface="Times New Roman"/>
                  <a:ea typeface="Times New Roman"/>
                  <a:cs typeface="Times New Roman"/>
                  <a:sym typeface="Times New Roman"/>
                </a:rPr>
                <a:t>Correlation Analysis: Understanding relationships between different numerical variables in the dataset.</a:t>
              </a:r>
            </a:p>
            <a:p>
              <a:pPr marL="604519" lvl="1" indent="-302260" algn="l">
                <a:lnSpc>
                  <a:spcPts val="4199"/>
                </a:lnSpc>
                <a:buFont typeface="Arial"/>
                <a:buChar char="•"/>
              </a:pPr>
              <a:r>
                <a:rPr lang="en-US" sz="2799">
                  <a:solidFill>
                    <a:srgbClr val="FFFFFF"/>
                  </a:solidFill>
                  <a:latin typeface="Times New Roman"/>
                  <a:ea typeface="Times New Roman"/>
                  <a:cs typeface="Times New Roman"/>
                  <a:sym typeface="Times New Roman"/>
                </a:rPr>
                <a:t>Age and Gender Distribution: Analyzed the age and gender demographics of the fatalities.</a:t>
              </a:r>
            </a:p>
            <a:p>
              <a:pPr marL="604519" lvl="1" indent="-302260" algn="l">
                <a:lnSpc>
                  <a:spcPts val="4199"/>
                </a:lnSpc>
                <a:buFont typeface="Arial"/>
                <a:buChar char="•"/>
              </a:pPr>
              <a:r>
                <a:rPr lang="en-US" sz="2799">
                  <a:solidFill>
                    <a:srgbClr val="FFFFFF"/>
                  </a:solidFill>
                  <a:latin typeface="Times New Roman"/>
                  <a:ea typeface="Times New Roman"/>
                  <a:cs typeface="Times New Roman"/>
                  <a:sym typeface="Times New Roman"/>
                </a:rPr>
                <a:t>Citizenship Analysis: Investigated the citizenship distribution, highlighting the disproportionate impact on Palestinians.</a:t>
              </a:r>
            </a:p>
            <a:p>
              <a:pPr marL="604519" lvl="1" indent="-302260" algn="l">
                <a:lnSpc>
                  <a:spcPts val="4199"/>
                </a:lnSpc>
                <a:buFont typeface="Arial"/>
                <a:buChar char="•"/>
              </a:pPr>
              <a:r>
                <a:rPr lang="en-US" sz="2799">
                  <a:solidFill>
                    <a:srgbClr val="FFFFFF"/>
                  </a:solidFill>
                  <a:latin typeface="Times New Roman"/>
                  <a:ea typeface="Times New Roman"/>
                  <a:cs typeface="Times New Roman"/>
                  <a:sym typeface="Times New Roman"/>
                </a:rPr>
                <a:t>Geographic Distribution: Mapped fatalities across different districts using geospatial analysis.</a:t>
              </a:r>
            </a:p>
            <a:p>
              <a:pPr marL="604519" lvl="1" indent="-302260" algn="l">
                <a:lnSpc>
                  <a:spcPts val="4199"/>
                </a:lnSpc>
                <a:buFont typeface="Arial"/>
                <a:buChar char="•"/>
              </a:pPr>
              <a:r>
                <a:rPr lang="en-US" sz="2799">
                  <a:solidFill>
                    <a:srgbClr val="FFFFFF"/>
                  </a:solidFill>
                  <a:latin typeface="Times New Roman"/>
                  <a:ea typeface="Times New Roman"/>
                  <a:cs typeface="Times New Roman"/>
                  <a:sym typeface="Times New Roman"/>
                </a:rPr>
                <a:t>Participation in Hostilities: Evaluated the extent of involvement in hostilities among the deceased.</a:t>
              </a:r>
            </a:p>
            <a:p>
              <a:pPr marL="604519" lvl="1" indent="-302260" algn="l">
                <a:lnSpc>
                  <a:spcPts val="4199"/>
                </a:lnSpc>
                <a:buFont typeface="Arial"/>
                <a:buChar char="•"/>
              </a:pPr>
              <a:r>
                <a:rPr lang="en-US" sz="2799">
                  <a:solidFill>
                    <a:srgbClr val="FFFFFF"/>
                  </a:solidFill>
                  <a:latin typeface="Times New Roman"/>
                  <a:ea typeface="Times New Roman"/>
                  <a:cs typeface="Times New Roman"/>
                  <a:sym typeface="Times New Roman"/>
                </a:rPr>
                <a:t>Types of Injuries and Methods: Assessed the types of injuries and means of killing.</a:t>
              </a:r>
            </a:p>
            <a:p>
              <a:pPr marL="604519" lvl="1" indent="-302260" algn="l">
                <a:lnSpc>
                  <a:spcPts val="4199"/>
                </a:lnSpc>
                <a:buFont typeface="Arial"/>
                <a:buChar char="•"/>
              </a:pPr>
              <a:r>
                <a:rPr lang="en-US" sz="2799">
                  <a:solidFill>
                    <a:srgbClr val="FFFFFF"/>
                  </a:solidFill>
                  <a:latin typeface="Times New Roman"/>
                  <a:ea typeface="Times New Roman"/>
                  <a:cs typeface="Times New Roman"/>
                  <a:sym typeface="Times New Roman"/>
                </a:rPr>
                <a:t>Historical Events Analysis: Examined key events and trends like the Jenin massacre (2002), Second Intifada, and 2014 Gaza War.</a:t>
              </a:r>
            </a:p>
            <a:p>
              <a:pPr algn="l">
                <a:lnSpc>
                  <a:spcPts val="4499"/>
                </a:lnSpc>
              </a:pPr>
              <a:endParaRPr lang="en-US" sz="2799">
                <a:solidFill>
                  <a:srgbClr val="FFFFFF"/>
                </a:solidFill>
                <a:latin typeface="Times New Roman"/>
                <a:ea typeface="Times New Roman"/>
                <a:cs typeface="Times New Roman"/>
                <a:sym typeface="Times New Roman"/>
              </a:endParaRPr>
            </a:p>
          </p:txBody>
        </p:sp>
      </p:grpSp>
      <p:grpSp>
        <p:nvGrpSpPr>
          <p:cNvPr id="5" name="Group 5"/>
          <p:cNvGrpSpPr/>
          <p:nvPr/>
        </p:nvGrpSpPr>
        <p:grpSpPr>
          <a:xfrm>
            <a:off x="361400" y="0"/>
            <a:ext cx="6747101" cy="1907219"/>
            <a:chOff x="0" y="0"/>
            <a:chExt cx="8996135" cy="2542959"/>
          </a:xfrm>
        </p:grpSpPr>
        <p:grpSp>
          <p:nvGrpSpPr>
            <p:cNvPr id="6" name="Group 6"/>
            <p:cNvGrpSpPr/>
            <p:nvPr/>
          </p:nvGrpSpPr>
          <p:grpSpPr>
            <a:xfrm>
              <a:off x="0" y="0"/>
              <a:ext cx="8996135" cy="2542959"/>
              <a:chOff x="0" y="0"/>
              <a:chExt cx="7266787" cy="2054120"/>
            </a:xfrm>
          </p:grpSpPr>
          <p:sp>
            <p:nvSpPr>
              <p:cNvPr id="7" name="Freeform 7"/>
              <p:cNvSpPr/>
              <p:nvPr/>
            </p:nvSpPr>
            <p:spPr>
              <a:xfrm>
                <a:off x="0" y="0"/>
                <a:ext cx="7266787" cy="2054120"/>
              </a:xfrm>
              <a:custGeom>
                <a:avLst/>
                <a:gdLst/>
                <a:ahLst/>
                <a:cxnLst/>
                <a:rect l="l" t="t" r="r" b="b"/>
                <a:pathLst>
                  <a:path w="7266787" h="2054120">
                    <a:moveTo>
                      <a:pt x="0" y="0"/>
                    </a:moveTo>
                    <a:lnTo>
                      <a:pt x="0" y="2054120"/>
                    </a:lnTo>
                    <a:lnTo>
                      <a:pt x="7266787" y="2054120"/>
                    </a:lnTo>
                    <a:lnTo>
                      <a:pt x="7266787" y="0"/>
                    </a:lnTo>
                    <a:lnTo>
                      <a:pt x="0" y="0"/>
                    </a:lnTo>
                    <a:close/>
                    <a:moveTo>
                      <a:pt x="7205828" y="1993160"/>
                    </a:moveTo>
                    <a:lnTo>
                      <a:pt x="59690" y="1993160"/>
                    </a:lnTo>
                    <a:lnTo>
                      <a:pt x="59690" y="59690"/>
                    </a:lnTo>
                    <a:lnTo>
                      <a:pt x="7205828" y="59690"/>
                    </a:lnTo>
                    <a:lnTo>
                      <a:pt x="7205828" y="1993160"/>
                    </a:lnTo>
                    <a:close/>
                  </a:path>
                </a:pathLst>
              </a:custGeom>
              <a:solidFill>
                <a:srgbClr val="37C9EF"/>
              </a:solidFill>
            </p:spPr>
            <p:txBody>
              <a:bodyPr/>
              <a:lstStyle/>
              <a:p>
                <a:endParaRPr lang="en-US"/>
              </a:p>
            </p:txBody>
          </p:sp>
        </p:grpSp>
        <p:sp>
          <p:nvSpPr>
            <p:cNvPr id="8" name="TextBox 8"/>
            <p:cNvSpPr txBox="1"/>
            <p:nvPr/>
          </p:nvSpPr>
          <p:spPr>
            <a:xfrm>
              <a:off x="1119867" y="696804"/>
              <a:ext cx="7112000" cy="1139825"/>
            </a:xfrm>
            <a:prstGeom prst="rect">
              <a:avLst/>
            </a:prstGeom>
          </p:spPr>
          <p:txBody>
            <a:bodyPr lIns="0" tIns="0" rIns="0" bIns="0" rtlCol="0" anchor="t">
              <a:spAutoFit/>
            </a:bodyPr>
            <a:lstStyle/>
            <a:p>
              <a:pPr algn="l">
                <a:lnSpc>
                  <a:spcPts val="6720"/>
                </a:lnSpc>
              </a:pPr>
              <a:r>
                <a:rPr lang="en-US" sz="5600">
                  <a:solidFill>
                    <a:srgbClr val="066932"/>
                  </a:solidFill>
                  <a:latin typeface="Aileron Ultra-Bold"/>
                  <a:ea typeface="Aileron Ultra-Bold"/>
                  <a:cs typeface="Aileron Ultra-Bold"/>
                  <a:sym typeface="Aileron Ultra-Bold"/>
                </a:rPr>
                <a:t>ACTION</a:t>
              </a:r>
            </a:p>
          </p:txBody>
        </p:sp>
      </p:grpSp>
      <p:sp>
        <p:nvSpPr>
          <p:cNvPr id="9" name="Freeform 9"/>
          <p:cNvSpPr/>
          <p:nvPr/>
        </p:nvSpPr>
        <p:spPr>
          <a:xfrm>
            <a:off x="76142"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2" name="Group 2"/>
          <p:cNvGrpSpPr/>
          <p:nvPr/>
        </p:nvGrpSpPr>
        <p:grpSpPr>
          <a:xfrm>
            <a:off x="2736665" y="2191176"/>
            <a:ext cx="11140771" cy="8440191"/>
            <a:chOff x="0" y="0"/>
            <a:chExt cx="14854361" cy="11253588"/>
          </a:xfrm>
        </p:grpSpPr>
        <p:sp>
          <p:nvSpPr>
            <p:cNvPr id="3" name="TextBox 3"/>
            <p:cNvSpPr txBox="1"/>
            <p:nvPr/>
          </p:nvSpPr>
          <p:spPr>
            <a:xfrm>
              <a:off x="0" y="-114300"/>
              <a:ext cx="14854361" cy="884434"/>
            </a:xfrm>
            <a:prstGeom prst="rect">
              <a:avLst/>
            </a:prstGeom>
          </p:spPr>
          <p:txBody>
            <a:bodyPr lIns="0" tIns="0" rIns="0" bIns="0" rtlCol="0" anchor="t">
              <a:spAutoFit/>
            </a:bodyPr>
            <a:lstStyle/>
            <a:p>
              <a:pPr algn="l">
                <a:lnSpc>
                  <a:spcPts val="4927"/>
                </a:lnSpc>
              </a:pPr>
              <a:r>
                <a:rPr lang="en-US" sz="3790">
                  <a:solidFill>
                    <a:srgbClr val="CC1220"/>
                  </a:solidFill>
                  <a:latin typeface="Times New Roman Ultra-Bold"/>
                  <a:ea typeface="Times New Roman Ultra-Bold"/>
                  <a:cs typeface="Times New Roman Ultra-Bold"/>
                  <a:sym typeface="Times New Roman Ultra-Bold"/>
                </a:rPr>
                <a:t>METHODS</a:t>
              </a:r>
            </a:p>
          </p:txBody>
        </p:sp>
        <p:sp>
          <p:nvSpPr>
            <p:cNvPr id="4" name="TextBox 4"/>
            <p:cNvSpPr txBox="1"/>
            <p:nvPr/>
          </p:nvSpPr>
          <p:spPr>
            <a:xfrm>
              <a:off x="0" y="910049"/>
              <a:ext cx="14854361" cy="10343539"/>
            </a:xfrm>
            <a:prstGeom prst="rect">
              <a:avLst/>
            </a:prstGeom>
          </p:spPr>
          <p:txBody>
            <a:bodyPr lIns="0" tIns="0" rIns="0" bIns="0" rtlCol="0" anchor="t">
              <a:spAutoFit/>
            </a:bodyPr>
            <a:lstStyle/>
            <a:p>
              <a:pPr algn="l">
                <a:lnSpc>
                  <a:spcPts val="5685"/>
                </a:lnSpc>
              </a:pPr>
              <a:r>
                <a:rPr lang="en-US" sz="3790">
                  <a:solidFill>
                    <a:srgbClr val="FFFFFF"/>
                  </a:solidFill>
                  <a:latin typeface="Times New Roman"/>
                  <a:ea typeface="Times New Roman"/>
                  <a:cs typeface="Times New Roman"/>
                  <a:sym typeface="Times New Roman"/>
                </a:rPr>
                <a:t>I used libraries such as pandas for data manipulation, matplotlib and seaborn for visualization, and folium for mapping.</a:t>
              </a:r>
            </a:p>
            <a:p>
              <a:pPr algn="l">
                <a:lnSpc>
                  <a:spcPts val="5685"/>
                </a:lnSpc>
              </a:pPr>
              <a:endParaRPr lang="en-US" sz="3790">
                <a:solidFill>
                  <a:srgbClr val="FFFFFF"/>
                </a:solidFill>
                <a:latin typeface="Times New Roman"/>
                <a:ea typeface="Times New Roman"/>
                <a:cs typeface="Times New Roman"/>
                <a:sym typeface="Times New Roman"/>
              </a:endParaRPr>
            </a:p>
            <a:p>
              <a:pPr algn="l">
                <a:lnSpc>
                  <a:spcPts val="5685"/>
                </a:lnSpc>
              </a:pPr>
              <a:r>
                <a:rPr lang="en-US" sz="3790">
                  <a:solidFill>
                    <a:srgbClr val="FFFFFF"/>
                  </a:solidFill>
                  <a:latin typeface="Times New Roman"/>
                  <a:ea typeface="Times New Roman"/>
                  <a:cs typeface="Times New Roman"/>
                  <a:sym typeface="Times New Roman"/>
                </a:rPr>
                <a:t>I created detailed visualizations comparing Palestinian and Israeli fatalities over the years.</a:t>
              </a:r>
            </a:p>
            <a:p>
              <a:pPr algn="l">
                <a:lnSpc>
                  <a:spcPts val="5685"/>
                </a:lnSpc>
              </a:pPr>
              <a:endParaRPr lang="en-US" sz="3790">
                <a:solidFill>
                  <a:srgbClr val="FFFFFF"/>
                </a:solidFill>
                <a:latin typeface="Times New Roman"/>
                <a:ea typeface="Times New Roman"/>
                <a:cs typeface="Times New Roman"/>
                <a:sym typeface="Times New Roman"/>
              </a:endParaRPr>
            </a:p>
            <a:p>
              <a:pPr algn="l">
                <a:lnSpc>
                  <a:spcPts val="5685"/>
                </a:lnSpc>
              </a:pPr>
              <a:r>
                <a:rPr lang="en-US" sz="3790">
                  <a:solidFill>
                    <a:srgbClr val="FFFFFF"/>
                  </a:solidFill>
                  <a:latin typeface="Times New Roman"/>
                  <a:ea typeface="Times New Roman"/>
                  <a:cs typeface="Times New Roman"/>
                  <a:sym typeface="Times New Roman"/>
                </a:rPr>
                <a:t>I provided historical context for significant events, such as the Jenin massacre in 2002 and the 2014 Gaza War.</a:t>
              </a:r>
            </a:p>
            <a:p>
              <a:pPr algn="l">
                <a:lnSpc>
                  <a:spcPts val="5306"/>
                </a:lnSpc>
              </a:pPr>
              <a:endParaRPr lang="en-US" sz="3790">
                <a:solidFill>
                  <a:srgbClr val="FFFFFF"/>
                </a:solidFill>
                <a:latin typeface="Times New Roman"/>
                <a:ea typeface="Times New Roman"/>
                <a:cs typeface="Times New Roman"/>
                <a:sym typeface="Times New Roman"/>
              </a:endParaRPr>
            </a:p>
          </p:txBody>
        </p:sp>
      </p:grpSp>
      <p:grpSp>
        <p:nvGrpSpPr>
          <p:cNvPr id="5" name="Group 5"/>
          <p:cNvGrpSpPr/>
          <p:nvPr/>
        </p:nvGrpSpPr>
        <p:grpSpPr>
          <a:xfrm>
            <a:off x="6308258" y="-1051"/>
            <a:ext cx="6747101" cy="1907219"/>
            <a:chOff x="0" y="0"/>
            <a:chExt cx="8996135" cy="2542959"/>
          </a:xfrm>
        </p:grpSpPr>
        <p:grpSp>
          <p:nvGrpSpPr>
            <p:cNvPr id="6" name="Group 6"/>
            <p:cNvGrpSpPr/>
            <p:nvPr/>
          </p:nvGrpSpPr>
          <p:grpSpPr>
            <a:xfrm>
              <a:off x="0" y="0"/>
              <a:ext cx="8996135" cy="2542959"/>
              <a:chOff x="0" y="0"/>
              <a:chExt cx="7266787" cy="2054120"/>
            </a:xfrm>
          </p:grpSpPr>
          <p:sp>
            <p:nvSpPr>
              <p:cNvPr id="7" name="Freeform 7"/>
              <p:cNvSpPr/>
              <p:nvPr/>
            </p:nvSpPr>
            <p:spPr>
              <a:xfrm>
                <a:off x="0" y="0"/>
                <a:ext cx="7266787" cy="2054120"/>
              </a:xfrm>
              <a:custGeom>
                <a:avLst/>
                <a:gdLst/>
                <a:ahLst/>
                <a:cxnLst/>
                <a:rect l="l" t="t" r="r" b="b"/>
                <a:pathLst>
                  <a:path w="7266787" h="2054120">
                    <a:moveTo>
                      <a:pt x="0" y="0"/>
                    </a:moveTo>
                    <a:lnTo>
                      <a:pt x="0" y="2054120"/>
                    </a:lnTo>
                    <a:lnTo>
                      <a:pt x="7266787" y="2054120"/>
                    </a:lnTo>
                    <a:lnTo>
                      <a:pt x="7266787" y="0"/>
                    </a:lnTo>
                    <a:lnTo>
                      <a:pt x="0" y="0"/>
                    </a:lnTo>
                    <a:close/>
                    <a:moveTo>
                      <a:pt x="7205828" y="1993160"/>
                    </a:moveTo>
                    <a:lnTo>
                      <a:pt x="59690" y="1993160"/>
                    </a:lnTo>
                    <a:lnTo>
                      <a:pt x="59690" y="59690"/>
                    </a:lnTo>
                    <a:lnTo>
                      <a:pt x="7205828" y="59690"/>
                    </a:lnTo>
                    <a:lnTo>
                      <a:pt x="7205828" y="1993160"/>
                    </a:lnTo>
                    <a:close/>
                  </a:path>
                </a:pathLst>
              </a:custGeom>
              <a:solidFill>
                <a:srgbClr val="37C9EF"/>
              </a:solidFill>
            </p:spPr>
            <p:txBody>
              <a:bodyPr/>
              <a:lstStyle/>
              <a:p>
                <a:endParaRPr lang="en-US"/>
              </a:p>
            </p:txBody>
          </p:sp>
        </p:grpSp>
        <p:sp>
          <p:nvSpPr>
            <p:cNvPr id="8" name="TextBox 8"/>
            <p:cNvSpPr txBox="1"/>
            <p:nvPr/>
          </p:nvSpPr>
          <p:spPr>
            <a:xfrm>
              <a:off x="1119867" y="696804"/>
              <a:ext cx="7112000" cy="1139825"/>
            </a:xfrm>
            <a:prstGeom prst="rect">
              <a:avLst/>
            </a:prstGeom>
          </p:spPr>
          <p:txBody>
            <a:bodyPr lIns="0" tIns="0" rIns="0" bIns="0" rtlCol="0" anchor="t">
              <a:spAutoFit/>
            </a:bodyPr>
            <a:lstStyle/>
            <a:p>
              <a:pPr algn="l">
                <a:lnSpc>
                  <a:spcPts val="6720"/>
                </a:lnSpc>
              </a:pPr>
              <a:r>
                <a:rPr lang="en-US" sz="5600">
                  <a:solidFill>
                    <a:srgbClr val="066932"/>
                  </a:solidFill>
                  <a:latin typeface="Aileron Ultra-Bold"/>
                  <a:ea typeface="Aileron Ultra-Bold"/>
                  <a:cs typeface="Aileron Ultra-Bold"/>
                  <a:sym typeface="Aileron Ultra-Bold"/>
                </a:rPr>
                <a:t>ACTION</a:t>
              </a:r>
            </a:p>
          </p:txBody>
        </p:sp>
      </p:grpSp>
      <p:sp>
        <p:nvSpPr>
          <p:cNvPr id="9" name="Freeform 9"/>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2" name="Group 2"/>
          <p:cNvGrpSpPr/>
          <p:nvPr/>
        </p:nvGrpSpPr>
        <p:grpSpPr>
          <a:xfrm>
            <a:off x="0" y="1907219"/>
            <a:ext cx="17259300" cy="8629320"/>
            <a:chOff x="0" y="0"/>
            <a:chExt cx="23012400" cy="11505760"/>
          </a:xfrm>
        </p:grpSpPr>
        <p:sp>
          <p:nvSpPr>
            <p:cNvPr id="3" name="TextBox 3"/>
            <p:cNvSpPr txBox="1"/>
            <p:nvPr/>
          </p:nvSpPr>
          <p:spPr>
            <a:xfrm>
              <a:off x="0" y="-104775"/>
              <a:ext cx="23012400" cy="838708"/>
            </a:xfrm>
            <a:prstGeom prst="rect">
              <a:avLst/>
            </a:prstGeom>
          </p:spPr>
          <p:txBody>
            <a:bodyPr lIns="0" tIns="0" rIns="0" bIns="0" rtlCol="0" anchor="t">
              <a:spAutoFit/>
            </a:bodyPr>
            <a:lstStyle/>
            <a:p>
              <a:pPr algn="l">
                <a:lnSpc>
                  <a:spcPts val="4695"/>
                </a:lnSpc>
              </a:pPr>
              <a:r>
                <a:rPr lang="en-US" sz="3611">
                  <a:solidFill>
                    <a:srgbClr val="CC1220"/>
                  </a:solidFill>
                  <a:latin typeface="Times New Roman Ultra-Bold"/>
                  <a:ea typeface="Times New Roman Ultra-Bold"/>
                  <a:cs typeface="Times New Roman Ultra-Bold"/>
                  <a:sym typeface="Times New Roman Ultra-Bold"/>
                </a:rPr>
                <a:t>DATA CLEANING SUMMARY</a:t>
              </a:r>
            </a:p>
          </p:txBody>
        </p:sp>
        <p:sp>
          <p:nvSpPr>
            <p:cNvPr id="4" name="TextBox 4"/>
            <p:cNvSpPr txBox="1"/>
            <p:nvPr/>
          </p:nvSpPr>
          <p:spPr>
            <a:xfrm>
              <a:off x="0" y="887338"/>
              <a:ext cx="23012400" cy="10618422"/>
            </a:xfrm>
            <a:prstGeom prst="rect">
              <a:avLst/>
            </a:prstGeom>
          </p:spPr>
          <p:txBody>
            <a:bodyPr lIns="0" tIns="0" rIns="0" bIns="0" rtlCol="0" anchor="t">
              <a:spAutoFit/>
            </a:bodyPr>
            <a:lstStyle/>
            <a:p>
              <a:pPr algn="l">
                <a:lnSpc>
                  <a:spcPts val="4560"/>
                </a:lnSpc>
              </a:pPr>
              <a:r>
                <a:rPr lang="en-US" sz="3040" dirty="0">
                  <a:solidFill>
                    <a:srgbClr val="FFFFFF"/>
                  </a:solidFill>
                  <a:latin typeface="Times New Roman"/>
                  <a:ea typeface="Times New Roman"/>
                  <a:cs typeface="Times New Roman"/>
                  <a:sym typeface="Times New Roman"/>
                </a:rPr>
                <a:t>The dataset initially had 11,124 entries with 16 columns. After cleaning, the dataset now contains 4,661 entries with the same number of columns. The cleaning process involved:</a:t>
              </a:r>
            </a:p>
            <a:p>
              <a:pPr marL="656354" lvl="1" indent="-328177" algn="l">
                <a:lnSpc>
                  <a:spcPts val="4560"/>
                </a:lnSpc>
                <a:buFont typeface="Arial"/>
                <a:buChar char="•"/>
              </a:pPr>
              <a:r>
                <a:rPr lang="en-US" sz="3040" dirty="0">
                  <a:solidFill>
                    <a:srgbClr val="FFFFFF"/>
                  </a:solidFill>
                  <a:latin typeface="Times New Roman"/>
                  <a:ea typeface="Times New Roman"/>
                  <a:cs typeface="Times New Roman"/>
                  <a:sym typeface="Times New Roman"/>
                </a:rPr>
                <a:t>Standardizing column names.</a:t>
              </a:r>
            </a:p>
            <a:p>
              <a:pPr marL="656354" lvl="1" indent="-328177" algn="l">
                <a:lnSpc>
                  <a:spcPts val="4560"/>
                </a:lnSpc>
                <a:buFont typeface="Arial"/>
                <a:buChar char="•"/>
              </a:pPr>
              <a:r>
                <a:rPr lang="en-US" sz="3040" dirty="0">
                  <a:solidFill>
                    <a:srgbClr val="FFFFFF"/>
                  </a:solidFill>
                  <a:latin typeface="Times New Roman"/>
                  <a:ea typeface="Times New Roman"/>
                  <a:cs typeface="Times New Roman"/>
                  <a:sym typeface="Times New Roman"/>
                </a:rPr>
                <a:t>Dropping rows with missing values.</a:t>
              </a:r>
            </a:p>
            <a:p>
              <a:pPr marL="656354" lvl="1" indent="-328177" algn="l">
                <a:lnSpc>
                  <a:spcPts val="4560"/>
                </a:lnSpc>
                <a:buFont typeface="Arial"/>
                <a:buChar char="•"/>
              </a:pPr>
              <a:r>
                <a:rPr lang="en-US" sz="3040" dirty="0">
                  <a:solidFill>
                    <a:srgbClr val="FFFFFF"/>
                  </a:solidFill>
                  <a:latin typeface="Times New Roman"/>
                  <a:ea typeface="Times New Roman"/>
                  <a:cs typeface="Times New Roman"/>
                  <a:sym typeface="Times New Roman"/>
                </a:rPr>
                <a:t>Removing duplicate records.</a:t>
              </a:r>
            </a:p>
            <a:p>
              <a:pPr marL="656354" lvl="1" indent="-328177" algn="l">
                <a:lnSpc>
                  <a:spcPts val="4560"/>
                </a:lnSpc>
                <a:buFont typeface="Arial"/>
                <a:buChar char="•"/>
              </a:pPr>
              <a:r>
                <a:rPr lang="en-US" sz="3040" dirty="0">
                  <a:solidFill>
                    <a:srgbClr val="FFFFFF"/>
                  </a:solidFill>
                  <a:latin typeface="Times New Roman"/>
                  <a:ea typeface="Times New Roman"/>
                  <a:cs typeface="Times New Roman"/>
                  <a:sym typeface="Times New Roman"/>
                </a:rPr>
                <a:t>Converting the date column to datetime format.</a:t>
              </a:r>
            </a:p>
            <a:p>
              <a:pPr algn="l">
                <a:lnSpc>
                  <a:spcPts val="4560"/>
                </a:lnSpc>
              </a:pPr>
              <a:r>
                <a:rPr lang="en-US" sz="3040" dirty="0">
                  <a:solidFill>
                    <a:srgbClr val="FFFFFF"/>
                  </a:solidFill>
                  <a:latin typeface="Times New Roman"/>
                  <a:ea typeface="Times New Roman"/>
                  <a:cs typeface="Times New Roman"/>
                  <a:sym typeface="Times New Roman"/>
                </a:rPr>
                <a:t>Here is a summary of the cleaned dataset:</a:t>
              </a:r>
            </a:p>
            <a:p>
              <a:pPr marL="656354" lvl="1" indent="-328177" algn="l">
                <a:lnSpc>
                  <a:spcPts val="4560"/>
                </a:lnSpc>
                <a:buFont typeface="Arial"/>
                <a:buChar char="•"/>
              </a:pPr>
              <a:r>
                <a:rPr lang="en-US" sz="3040" dirty="0">
                  <a:solidFill>
                    <a:srgbClr val="FFFFFF"/>
                  </a:solidFill>
                  <a:latin typeface="Times New Roman"/>
                  <a:ea typeface="Times New Roman"/>
                  <a:cs typeface="Times New Roman"/>
                  <a:sym typeface="Times New Roman"/>
                </a:rPr>
                <a:t>The dataset contains information such as name, </a:t>
              </a:r>
              <a:r>
                <a:rPr lang="en-US" sz="3040" dirty="0" err="1">
                  <a:solidFill>
                    <a:srgbClr val="FFFFFF"/>
                  </a:solidFill>
                  <a:latin typeface="Times New Roman"/>
                  <a:ea typeface="Times New Roman"/>
                  <a:cs typeface="Times New Roman"/>
                  <a:sym typeface="Times New Roman"/>
                </a:rPr>
                <a:t>date_of_event</a:t>
              </a:r>
              <a:r>
                <a:rPr lang="en-US" sz="3040" dirty="0">
                  <a:solidFill>
                    <a:srgbClr val="FFFFFF"/>
                  </a:solidFill>
                  <a:latin typeface="Times New Roman"/>
                  <a:ea typeface="Times New Roman"/>
                  <a:cs typeface="Times New Roman"/>
                  <a:sym typeface="Times New Roman"/>
                </a:rPr>
                <a:t>, age, citizenship, </a:t>
              </a:r>
              <a:r>
                <a:rPr lang="en-US" sz="3040" dirty="0" err="1">
                  <a:solidFill>
                    <a:srgbClr val="FFFFFF"/>
                  </a:solidFill>
                  <a:latin typeface="Times New Roman"/>
                  <a:ea typeface="Times New Roman"/>
                  <a:cs typeface="Times New Roman"/>
                  <a:sym typeface="Times New Roman"/>
                </a:rPr>
                <a:t>event_location</a:t>
              </a:r>
              <a:r>
                <a:rPr lang="en-US" sz="3040" dirty="0">
                  <a:solidFill>
                    <a:srgbClr val="FFFFFF"/>
                  </a:solidFill>
                  <a:latin typeface="Times New Roman"/>
                  <a:ea typeface="Times New Roman"/>
                  <a:cs typeface="Times New Roman"/>
                  <a:sym typeface="Times New Roman"/>
                </a:rPr>
                <a:t>, </a:t>
              </a:r>
              <a:r>
                <a:rPr lang="en-US" sz="3040" dirty="0" err="1">
                  <a:solidFill>
                    <a:srgbClr val="FFFFFF"/>
                  </a:solidFill>
                  <a:latin typeface="Times New Roman"/>
                  <a:ea typeface="Times New Roman"/>
                  <a:cs typeface="Times New Roman"/>
                  <a:sym typeface="Times New Roman"/>
                </a:rPr>
                <a:t>event_location_district</a:t>
              </a:r>
              <a:r>
                <a:rPr lang="en-US" sz="3040" dirty="0">
                  <a:solidFill>
                    <a:srgbClr val="FFFFFF"/>
                  </a:solidFill>
                  <a:latin typeface="Times New Roman"/>
                  <a:ea typeface="Times New Roman"/>
                  <a:cs typeface="Times New Roman"/>
                  <a:sym typeface="Times New Roman"/>
                </a:rPr>
                <a:t>, </a:t>
              </a:r>
              <a:r>
                <a:rPr lang="en-US" sz="3040" dirty="0" err="1">
                  <a:solidFill>
                    <a:srgbClr val="FFFFFF"/>
                  </a:solidFill>
                  <a:latin typeface="Times New Roman"/>
                  <a:ea typeface="Times New Roman"/>
                  <a:cs typeface="Times New Roman"/>
                  <a:sym typeface="Times New Roman"/>
                </a:rPr>
                <a:t>event_location_region</a:t>
              </a:r>
              <a:r>
                <a:rPr lang="en-US" sz="3040" dirty="0">
                  <a:solidFill>
                    <a:srgbClr val="FFFFFF"/>
                  </a:solidFill>
                  <a:latin typeface="Times New Roman"/>
                  <a:ea typeface="Times New Roman"/>
                  <a:cs typeface="Times New Roman"/>
                  <a:sym typeface="Times New Roman"/>
                </a:rPr>
                <a:t>, </a:t>
              </a:r>
              <a:r>
                <a:rPr lang="en-US" sz="3040" dirty="0" err="1">
                  <a:solidFill>
                    <a:srgbClr val="FFFFFF"/>
                  </a:solidFill>
                  <a:latin typeface="Times New Roman"/>
                  <a:ea typeface="Times New Roman"/>
                  <a:cs typeface="Times New Roman"/>
                  <a:sym typeface="Times New Roman"/>
                </a:rPr>
                <a:t>date_of_death</a:t>
              </a:r>
              <a:r>
                <a:rPr lang="en-US" sz="3040" dirty="0">
                  <a:solidFill>
                    <a:srgbClr val="FFFFFF"/>
                  </a:solidFill>
                  <a:latin typeface="Times New Roman"/>
                  <a:ea typeface="Times New Roman"/>
                  <a:cs typeface="Times New Roman"/>
                  <a:sym typeface="Times New Roman"/>
                </a:rPr>
                <a:t>, gender, </a:t>
              </a:r>
              <a:r>
                <a:rPr lang="en-US" sz="3040" dirty="0" err="1">
                  <a:solidFill>
                    <a:srgbClr val="FFFFFF"/>
                  </a:solidFill>
                  <a:latin typeface="Times New Roman"/>
                  <a:ea typeface="Times New Roman"/>
                  <a:cs typeface="Times New Roman"/>
                  <a:sym typeface="Times New Roman"/>
                </a:rPr>
                <a:t>took_part_in_the_hostilities</a:t>
              </a:r>
              <a:r>
                <a:rPr lang="en-US" sz="3040" dirty="0">
                  <a:solidFill>
                    <a:srgbClr val="FFFFFF"/>
                  </a:solidFill>
                  <a:latin typeface="Times New Roman"/>
                  <a:ea typeface="Times New Roman"/>
                  <a:cs typeface="Times New Roman"/>
                  <a:sym typeface="Times New Roman"/>
                </a:rPr>
                <a:t>, </a:t>
              </a:r>
              <a:r>
                <a:rPr lang="en-US" sz="3040" dirty="0" err="1">
                  <a:solidFill>
                    <a:srgbClr val="FFFFFF"/>
                  </a:solidFill>
                  <a:latin typeface="Times New Roman"/>
                  <a:ea typeface="Times New Roman"/>
                  <a:cs typeface="Times New Roman"/>
                  <a:sym typeface="Times New Roman"/>
                </a:rPr>
                <a:t>place_of_residence</a:t>
              </a:r>
              <a:r>
                <a:rPr lang="en-US" sz="3040" dirty="0">
                  <a:solidFill>
                    <a:srgbClr val="FFFFFF"/>
                  </a:solidFill>
                  <a:latin typeface="Times New Roman"/>
                  <a:ea typeface="Times New Roman"/>
                  <a:cs typeface="Times New Roman"/>
                  <a:sym typeface="Times New Roman"/>
                </a:rPr>
                <a:t>, </a:t>
              </a:r>
              <a:r>
                <a:rPr lang="en-US" sz="3040" dirty="0" err="1">
                  <a:solidFill>
                    <a:srgbClr val="FFFFFF"/>
                  </a:solidFill>
                  <a:latin typeface="Times New Roman"/>
                  <a:ea typeface="Times New Roman"/>
                  <a:cs typeface="Times New Roman"/>
                  <a:sym typeface="Times New Roman"/>
                </a:rPr>
                <a:t>place_of_residence_district</a:t>
              </a:r>
              <a:r>
                <a:rPr lang="en-US" sz="3040" dirty="0">
                  <a:solidFill>
                    <a:srgbClr val="FFFFFF"/>
                  </a:solidFill>
                  <a:latin typeface="Times New Roman"/>
                  <a:ea typeface="Times New Roman"/>
                  <a:cs typeface="Times New Roman"/>
                  <a:sym typeface="Times New Roman"/>
                </a:rPr>
                <a:t>, </a:t>
              </a:r>
              <a:r>
                <a:rPr lang="en-US" sz="3040" dirty="0" err="1">
                  <a:solidFill>
                    <a:srgbClr val="FFFFFF"/>
                  </a:solidFill>
                  <a:latin typeface="Times New Roman"/>
                  <a:ea typeface="Times New Roman"/>
                  <a:cs typeface="Times New Roman"/>
                  <a:sym typeface="Times New Roman"/>
                </a:rPr>
                <a:t>type_of_injury</a:t>
              </a:r>
              <a:r>
                <a:rPr lang="en-US" sz="3040" dirty="0">
                  <a:solidFill>
                    <a:srgbClr val="FFFFFF"/>
                  </a:solidFill>
                  <a:latin typeface="Times New Roman"/>
                  <a:ea typeface="Times New Roman"/>
                  <a:cs typeface="Times New Roman"/>
                  <a:sym typeface="Times New Roman"/>
                </a:rPr>
                <a:t>, ammunition, </a:t>
              </a:r>
              <a:r>
                <a:rPr lang="en-US" sz="3040" dirty="0" err="1">
                  <a:solidFill>
                    <a:srgbClr val="FFFFFF"/>
                  </a:solidFill>
                  <a:latin typeface="Times New Roman"/>
                  <a:ea typeface="Times New Roman"/>
                  <a:cs typeface="Times New Roman"/>
                  <a:sym typeface="Times New Roman"/>
                </a:rPr>
                <a:t>killed_by</a:t>
              </a:r>
              <a:r>
                <a:rPr lang="en-US" sz="3040" dirty="0">
                  <a:solidFill>
                    <a:srgbClr val="FFFFFF"/>
                  </a:solidFill>
                  <a:latin typeface="Times New Roman"/>
                  <a:ea typeface="Times New Roman"/>
                  <a:cs typeface="Times New Roman"/>
                  <a:sym typeface="Times New Roman"/>
                </a:rPr>
                <a:t>, and notes.</a:t>
              </a:r>
            </a:p>
            <a:p>
              <a:pPr marL="656354" lvl="1" indent="-328177" algn="l">
                <a:lnSpc>
                  <a:spcPts val="4560"/>
                </a:lnSpc>
                <a:buFont typeface="Arial"/>
                <a:buChar char="•"/>
              </a:pPr>
              <a:r>
                <a:rPr lang="en-US" sz="3040" dirty="0">
                  <a:solidFill>
                    <a:srgbClr val="FFFFFF"/>
                  </a:solidFill>
                  <a:latin typeface="Times New Roman"/>
                  <a:ea typeface="Times New Roman"/>
                  <a:cs typeface="Times New Roman"/>
                  <a:sym typeface="Times New Roman"/>
                </a:rPr>
                <a:t>Columns like </a:t>
              </a:r>
              <a:r>
                <a:rPr lang="en-US" sz="3040" dirty="0" err="1">
                  <a:solidFill>
                    <a:srgbClr val="FFFFFF"/>
                  </a:solidFill>
                  <a:latin typeface="Times New Roman"/>
                  <a:ea typeface="Times New Roman"/>
                  <a:cs typeface="Times New Roman"/>
                  <a:sym typeface="Times New Roman"/>
                </a:rPr>
                <a:t>type_of_injury</a:t>
              </a:r>
              <a:r>
                <a:rPr lang="en-US" sz="3040" dirty="0">
                  <a:solidFill>
                    <a:srgbClr val="FFFFFF"/>
                  </a:solidFill>
                  <a:latin typeface="Times New Roman"/>
                  <a:ea typeface="Times New Roman"/>
                  <a:cs typeface="Times New Roman"/>
                  <a:sym typeface="Times New Roman"/>
                </a:rPr>
                <a:t>, ammunition, and notes have been significantly reduced due to the removal of rows with missing values.</a:t>
              </a:r>
            </a:p>
            <a:p>
              <a:pPr algn="l">
                <a:lnSpc>
                  <a:spcPts val="4560"/>
                </a:lnSpc>
              </a:pPr>
              <a:endParaRPr lang="en-US" sz="3040" dirty="0">
                <a:solidFill>
                  <a:srgbClr val="FFFFFF"/>
                </a:solidFill>
                <a:latin typeface="Times New Roman"/>
                <a:ea typeface="Times New Roman"/>
                <a:cs typeface="Times New Roman"/>
                <a:sym typeface="Times New Roman"/>
              </a:endParaRPr>
            </a:p>
            <a:p>
              <a:pPr algn="l">
                <a:lnSpc>
                  <a:spcPts val="4198"/>
                </a:lnSpc>
              </a:pPr>
              <a:endParaRPr lang="en-US" sz="3040" dirty="0">
                <a:solidFill>
                  <a:srgbClr val="FFFFFF"/>
                </a:solidFill>
                <a:latin typeface="Times New Roman"/>
                <a:ea typeface="Times New Roman"/>
                <a:cs typeface="Times New Roman"/>
                <a:sym typeface="Times New Roman"/>
              </a:endParaRPr>
            </a:p>
          </p:txBody>
        </p:sp>
      </p:grpSp>
      <p:grpSp>
        <p:nvGrpSpPr>
          <p:cNvPr id="5" name="Group 5"/>
          <p:cNvGrpSpPr/>
          <p:nvPr/>
        </p:nvGrpSpPr>
        <p:grpSpPr>
          <a:xfrm>
            <a:off x="0" y="0"/>
            <a:ext cx="6747101" cy="1907219"/>
            <a:chOff x="0" y="0"/>
            <a:chExt cx="8996135" cy="2542959"/>
          </a:xfrm>
        </p:grpSpPr>
        <p:grpSp>
          <p:nvGrpSpPr>
            <p:cNvPr id="6" name="Group 6"/>
            <p:cNvGrpSpPr/>
            <p:nvPr/>
          </p:nvGrpSpPr>
          <p:grpSpPr>
            <a:xfrm>
              <a:off x="0" y="0"/>
              <a:ext cx="8996135" cy="2542959"/>
              <a:chOff x="0" y="0"/>
              <a:chExt cx="7266787" cy="2054120"/>
            </a:xfrm>
          </p:grpSpPr>
          <p:sp>
            <p:nvSpPr>
              <p:cNvPr id="7" name="Freeform 7"/>
              <p:cNvSpPr/>
              <p:nvPr/>
            </p:nvSpPr>
            <p:spPr>
              <a:xfrm>
                <a:off x="0" y="0"/>
                <a:ext cx="7266787" cy="2054120"/>
              </a:xfrm>
              <a:custGeom>
                <a:avLst/>
                <a:gdLst/>
                <a:ahLst/>
                <a:cxnLst/>
                <a:rect l="l" t="t" r="r" b="b"/>
                <a:pathLst>
                  <a:path w="7266787" h="2054120">
                    <a:moveTo>
                      <a:pt x="0" y="0"/>
                    </a:moveTo>
                    <a:lnTo>
                      <a:pt x="0" y="2054120"/>
                    </a:lnTo>
                    <a:lnTo>
                      <a:pt x="7266787" y="2054120"/>
                    </a:lnTo>
                    <a:lnTo>
                      <a:pt x="7266787" y="0"/>
                    </a:lnTo>
                    <a:lnTo>
                      <a:pt x="0" y="0"/>
                    </a:lnTo>
                    <a:close/>
                    <a:moveTo>
                      <a:pt x="7205828" y="1993160"/>
                    </a:moveTo>
                    <a:lnTo>
                      <a:pt x="59690" y="1993160"/>
                    </a:lnTo>
                    <a:lnTo>
                      <a:pt x="59690" y="59690"/>
                    </a:lnTo>
                    <a:lnTo>
                      <a:pt x="7205828" y="59690"/>
                    </a:lnTo>
                    <a:lnTo>
                      <a:pt x="7205828" y="1993160"/>
                    </a:lnTo>
                    <a:close/>
                  </a:path>
                </a:pathLst>
              </a:custGeom>
              <a:solidFill>
                <a:srgbClr val="37C9EF"/>
              </a:solidFill>
            </p:spPr>
            <p:txBody>
              <a:bodyPr/>
              <a:lstStyle/>
              <a:p>
                <a:endParaRPr lang="en-US"/>
              </a:p>
            </p:txBody>
          </p:sp>
        </p:grpSp>
        <p:sp>
          <p:nvSpPr>
            <p:cNvPr id="8" name="TextBox 8"/>
            <p:cNvSpPr txBox="1"/>
            <p:nvPr/>
          </p:nvSpPr>
          <p:spPr>
            <a:xfrm>
              <a:off x="1119867" y="696804"/>
              <a:ext cx="7112000" cy="1139825"/>
            </a:xfrm>
            <a:prstGeom prst="rect">
              <a:avLst/>
            </a:prstGeom>
          </p:spPr>
          <p:txBody>
            <a:bodyPr lIns="0" tIns="0" rIns="0" bIns="0" rtlCol="0" anchor="t">
              <a:spAutoFit/>
            </a:bodyPr>
            <a:lstStyle/>
            <a:p>
              <a:pPr algn="l">
                <a:lnSpc>
                  <a:spcPts val="6720"/>
                </a:lnSpc>
              </a:pPr>
              <a:r>
                <a:rPr lang="en-US" sz="5600">
                  <a:solidFill>
                    <a:srgbClr val="066932"/>
                  </a:solidFill>
                  <a:latin typeface="Aileron Ultra-Bold"/>
                  <a:ea typeface="Aileron Ultra-Bold"/>
                  <a:cs typeface="Aileron Ultra-Bold"/>
                  <a:sym typeface="Aileron Ultra-Bold"/>
                </a:rPr>
                <a:t>RESULTS</a:t>
              </a:r>
            </a:p>
          </p:txBody>
        </p:sp>
      </p:grpSp>
      <p:sp>
        <p:nvSpPr>
          <p:cNvPr id="9" name="Freeform 9"/>
          <p:cNvSpPr/>
          <p:nvPr/>
        </p:nvSpPr>
        <p:spPr>
          <a:xfrm>
            <a:off x="6747101"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2" name="Group 2"/>
          <p:cNvGrpSpPr/>
          <p:nvPr/>
        </p:nvGrpSpPr>
        <p:grpSpPr>
          <a:xfrm>
            <a:off x="12630150" y="476279"/>
            <a:ext cx="4629150" cy="8970645"/>
            <a:chOff x="0" y="0"/>
            <a:chExt cx="6172200" cy="11960860"/>
          </a:xfrm>
        </p:grpSpPr>
        <p:sp>
          <p:nvSpPr>
            <p:cNvPr id="3" name="TextBox 3"/>
            <p:cNvSpPr txBox="1"/>
            <p:nvPr/>
          </p:nvSpPr>
          <p:spPr>
            <a:xfrm>
              <a:off x="0" y="-38100"/>
              <a:ext cx="6172200" cy="647700"/>
            </a:xfrm>
            <a:prstGeom prst="rect">
              <a:avLst/>
            </a:prstGeom>
          </p:spPr>
          <p:txBody>
            <a:bodyPr lIns="0" tIns="0" rIns="0" bIns="0" rtlCol="0" anchor="t">
              <a:spAutoFit/>
            </a:bodyPr>
            <a:lstStyle/>
            <a:p>
              <a:pPr algn="l">
                <a:lnSpc>
                  <a:spcPts val="3900"/>
                </a:lnSpc>
              </a:pPr>
              <a:r>
                <a:rPr lang="en-US" sz="3000" dirty="0">
                  <a:solidFill>
                    <a:srgbClr val="CC1220"/>
                  </a:solidFill>
                  <a:latin typeface="Aileron Bold"/>
                  <a:ea typeface="Aileron Bold"/>
                  <a:cs typeface="Aileron Bold"/>
                  <a:sym typeface="Aileron Bold"/>
                </a:rPr>
                <a:t>TEMPORAL </a:t>
              </a:r>
              <a:r>
                <a:rPr lang="en-US" sz="3000" dirty="0">
                  <a:solidFill>
                    <a:srgbClr val="066932"/>
                  </a:solidFill>
                  <a:latin typeface="Aileron Bold"/>
                  <a:ea typeface="Aileron Bold"/>
                  <a:cs typeface="Aileron Bold"/>
                  <a:sym typeface="Aileron Bold"/>
                </a:rPr>
                <a:t>TRENDS</a:t>
              </a:r>
            </a:p>
          </p:txBody>
        </p:sp>
        <p:sp>
          <p:nvSpPr>
            <p:cNvPr id="4" name="TextBox 4"/>
            <p:cNvSpPr txBox="1"/>
            <p:nvPr/>
          </p:nvSpPr>
          <p:spPr>
            <a:xfrm>
              <a:off x="0" y="787400"/>
              <a:ext cx="6172200" cy="11173460"/>
            </a:xfrm>
            <a:prstGeom prst="rect">
              <a:avLst/>
            </a:prstGeom>
          </p:spPr>
          <p:txBody>
            <a:bodyPr lIns="0" tIns="0" rIns="0" bIns="0" rtlCol="0" anchor="t">
              <a:spAutoFit/>
            </a:bodyPr>
            <a:lstStyle/>
            <a:p>
              <a:pPr marL="604519" lvl="1" indent="-302260" algn="l">
                <a:lnSpc>
                  <a:spcPts val="4199"/>
                </a:lnSpc>
                <a:buFont typeface="Arial"/>
                <a:buChar char="•"/>
              </a:pPr>
              <a:r>
                <a:rPr lang="en-US" sz="2799" dirty="0">
                  <a:solidFill>
                    <a:srgbClr val="FFFFFF"/>
                  </a:solidFill>
                  <a:latin typeface="Aileron"/>
                  <a:ea typeface="Aileron"/>
                  <a:cs typeface="Aileron"/>
                  <a:sym typeface="Aileron"/>
                </a:rPr>
                <a:t>The line plot of fatalities over time shows fluctuations, with certain periods having significant peaks. These peaks likely correspond to major conflicts or escalations within the timeframe (2000 to 2023).</a:t>
              </a:r>
            </a:p>
            <a:p>
              <a:pPr marL="604520" lvl="1" indent="-302260" algn="l">
                <a:lnSpc>
                  <a:spcPts val="4200"/>
                </a:lnSpc>
                <a:buFont typeface="Arial"/>
                <a:buChar char="•"/>
              </a:pPr>
              <a:r>
                <a:rPr lang="en-US" sz="2800" dirty="0">
                  <a:solidFill>
                    <a:srgbClr val="FFFFFF"/>
                  </a:solidFill>
                  <a:latin typeface="Aileron"/>
                  <a:ea typeface="Aileron"/>
                  <a:cs typeface="Aileron"/>
                  <a:sym typeface="Aileron"/>
                </a:rPr>
                <a:t>There may be periods of relative calm or lower fatality rates, which can indicate ceasefires or peace negotiations.</a:t>
              </a:r>
            </a:p>
            <a:p>
              <a:pPr algn="l">
                <a:lnSpc>
                  <a:spcPts val="4199"/>
                </a:lnSpc>
              </a:pPr>
              <a:endParaRPr lang="en-US" sz="2800" dirty="0">
                <a:solidFill>
                  <a:srgbClr val="FFFFFF"/>
                </a:solidFill>
                <a:latin typeface="Aileron"/>
                <a:ea typeface="Aileron"/>
                <a:cs typeface="Aileron"/>
                <a:sym typeface="Aileron"/>
              </a:endParaRPr>
            </a:p>
          </p:txBody>
        </p:sp>
      </p:grpSp>
      <p:sp>
        <p:nvSpPr>
          <p:cNvPr id="5" name="Freeform 5"/>
          <p:cNvSpPr/>
          <p:nvPr/>
        </p:nvSpPr>
        <p:spPr>
          <a:xfrm>
            <a:off x="362737" y="1838736"/>
            <a:ext cx="12267413" cy="5859166"/>
          </a:xfrm>
          <a:custGeom>
            <a:avLst/>
            <a:gdLst/>
            <a:ahLst/>
            <a:cxnLst/>
            <a:rect l="l" t="t" r="r" b="b"/>
            <a:pathLst>
              <a:path w="12267413" h="5859166">
                <a:moveTo>
                  <a:pt x="0" y="0"/>
                </a:moveTo>
                <a:lnTo>
                  <a:pt x="12267413" y="0"/>
                </a:lnTo>
                <a:lnTo>
                  <a:pt x="12267413" y="5859166"/>
                </a:lnTo>
                <a:lnTo>
                  <a:pt x="0" y="5859166"/>
                </a:lnTo>
                <a:lnTo>
                  <a:pt x="0" y="0"/>
                </a:lnTo>
                <a:close/>
              </a:path>
            </a:pathLst>
          </a:custGeom>
          <a:blipFill>
            <a:blip r:embed="rId2"/>
            <a:stretch>
              <a:fillRect/>
            </a:stretch>
          </a:blipFill>
        </p:spPr>
        <p:txBody>
          <a:bodyPr/>
          <a:lstStyle/>
          <a:p>
            <a:endParaRPr lang="en-US"/>
          </a:p>
        </p:txBody>
      </p:sp>
      <p:sp>
        <p:nvSpPr>
          <p:cNvPr id="6" name="Freeform 6"/>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2" name="Freeform 2"/>
          <p:cNvSpPr/>
          <p:nvPr/>
        </p:nvSpPr>
        <p:spPr>
          <a:xfrm>
            <a:off x="1324018" y="0"/>
            <a:ext cx="8049529" cy="5664483"/>
          </a:xfrm>
          <a:custGeom>
            <a:avLst/>
            <a:gdLst/>
            <a:ahLst/>
            <a:cxnLst/>
            <a:rect l="l" t="t" r="r" b="b"/>
            <a:pathLst>
              <a:path w="8049529" h="5664483">
                <a:moveTo>
                  <a:pt x="0" y="0"/>
                </a:moveTo>
                <a:lnTo>
                  <a:pt x="8049529" y="0"/>
                </a:lnTo>
                <a:lnTo>
                  <a:pt x="8049529" y="5664483"/>
                </a:lnTo>
                <a:lnTo>
                  <a:pt x="0" y="5664483"/>
                </a:lnTo>
                <a:lnTo>
                  <a:pt x="0" y="0"/>
                </a:lnTo>
                <a:close/>
              </a:path>
            </a:pathLst>
          </a:custGeom>
          <a:blipFill>
            <a:blip r:embed="rId2"/>
            <a:stretch>
              <a:fillRect/>
            </a:stretch>
          </a:blipFill>
        </p:spPr>
        <p:txBody>
          <a:bodyPr/>
          <a:lstStyle/>
          <a:p>
            <a:endParaRPr lang="en-US"/>
          </a:p>
        </p:txBody>
      </p:sp>
      <p:sp>
        <p:nvSpPr>
          <p:cNvPr id="3" name="Freeform 3"/>
          <p:cNvSpPr/>
          <p:nvPr/>
        </p:nvSpPr>
        <p:spPr>
          <a:xfrm>
            <a:off x="9373547" y="0"/>
            <a:ext cx="8914453" cy="5664483"/>
          </a:xfrm>
          <a:custGeom>
            <a:avLst/>
            <a:gdLst/>
            <a:ahLst/>
            <a:cxnLst/>
            <a:rect l="l" t="t" r="r" b="b"/>
            <a:pathLst>
              <a:path w="8914453" h="5664483">
                <a:moveTo>
                  <a:pt x="0" y="0"/>
                </a:moveTo>
                <a:lnTo>
                  <a:pt x="8914453" y="0"/>
                </a:lnTo>
                <a:lnTo>
                  <a:pt x="8914453" y="5664483"/>
                </a:lnTo>
                <a:lnTo>
                  <a:pt x="0" y="5664483"/>
                </a:lnTo>
                <a:lnTo>
                  <a:pt x="0" y="0"/>
                </a:lnTo>
                <a:close/>
              </a:path>
            </a:pathLst>
          </a:custGeom>
          <a:blipFill>
            <a:blip r:embed="rId3"/>
            <a:stretch>
              <a:fillRect/>
            </a:stretch>
          </a:blipFill>
        </p:spPr>
        <p:txBody>
          <a:bodyPr/>
          <a:lstStyle/>
          <a:p>
            <a:endParaRPr lang="en-US"/>
          </a:p>
        </p:txBody>
      </p:sp>
      <p:grpSp>
        <p:nvGrpSpPr>
          <p:cNvPr id="4" name="Group 4"/>
          <p:cNvGrpSpPr/>
          <p:nvPr/>
        </p:nvGrpSpPr>
        <p:grpSpPr>
          <a:xfrm>
            <a:off x="1324018" y="5664483"/>
            <a:ext cx="8082967" cy="5006340"/>
            <a:chOff x="0" y="0"/>
            <a:chExt cx="10777290" cy="6675120"/>
          </a:xfrm>
        </p:grpSpPr>
        <p:sp>
          <p:nvSpPr>
            <p:cNvPr id="5" name="TextBox 5"/>
            <p:cNvSpPr txBox="1"/>
            <p:nvPr/>
          </p:nvSpPr>
          <p:spPr>
            <a:xfrm>
              <a:off x="0" y="-38100"/>
              <a:ext cx="10777290" cy="647700"/>
            </a:xfrm>
            <a:prstGeom prst="rect">
              <a:avLst/>
            </a:prstGeom>
          </p:spPr>
          <p:txBody>
            <a:bodyPr lIns="0" tIns="0" rIns="0" bIns="0" rtlCol="0" anchor="t">
              <a:spAutoFit/>
            </a:bodyPr>
            <a:lstStyle/>
            <a:p>
              <a:pPr algn="l">
                <a:lnSpc>
                  <a:spcPts val="3900"/>
                </a:lnSpc>
              </a:pPr>
              <a:r>
                <a:rPr lang="en-US" sz="3000" dirty="0">
                  <a:solidFill>
                    <a:srgbClr val="CC1220"/>
                  </a:solidFill>
                  <a:latin typeface="Aileron Ultra-Bold"/>
                  <a:ea typeface="Aileron Ultra-Bold"/>
                  <a:cs typeface="Aileron Ultra-Bold"/>
                  <a:sym typeface="Aileron Ultra-Bold"/>
                </a:rPr>
                <a:t>REGIONAL ANALYSIS </a:t>
              </a:r>
            </a:p>
          </p:txBody>
        </p:sp>
        <p:sp>
          <p:nvSpPr>
            <p:cNvPr id="6" name="TextBox 6"/>
            <p:cNvSpPr txBox="1"/>
            <p:nvPr/>
          </p:nvSpPr>
          <p:spPr>
            <a:xfrm>
              <a:off x="0" y="777875"/>
              <a:ext cx="10777290" cy="5897245"/>
            </a:xfrm>
            <a:prstGeom prst="rect">
              <a:avLst/>
            </a:prstGeom>
          </p:spPr>
          <p:txBody>
            <a:bodyPr lIns="0" tIns="0" rIns="0" bIns="0" rtlCol="0" anchor="t">
              <a:spAutoFit/>
            </a:bodyPr>
            <a:lstStyle/>
            <a:p>
              <a:pPr marL="561341" lvl="1" indent="-280670" algn="l">
                <a:lnSpc>
                  <a:spcPts val="3900"/>
                </a:lnSpc>
                <a:buFont typeface="Arial"/>
                <a:buChar char="•"/>
              </a:pPr>
              <a:r>
                <a:rPr lang="en-US" sz="2600" dirty="0">
                  <a:solidFill>
                    <a:srgbClr val="FFFFFF"/>
                  </a:solidFill>
                  <a:latin typeface="Aileron"/>
                  <a:ea typeface="Aileron"/>
                  <a:cs typeface="Aileron"/>
                  <a:sym typeface="Aileron"/>
                </a:rPr>
                <a:t>The distribution of fatalities by region highlights the areas most affected by the conflict. Specific regions (e.g., Gaza, West Bank) have higher fatality counts, indicating hotspots of violence and conflict.</a:t>
              </a:r>
            </a:p>
            <a:p>
              <a:pPr marL="561341" lvl="1" indent="-280670" algn="l">
                <a:lnSpc>
                  <a:spcPts val="3900"/>
                </a:lnSpc>
                <a:buFont typeface="Arial"/>
                <a:buChar char="•"/>
              </a:pPr>
              <a:r>
                <a:rPr lang="en-US" sz="2600" dirty="0">
                  <a:solidFill>
                    <a:srgbClr val="FFFFFF"/>
                  </a:solidFill>
                  <a:latin typeface="Aileron"/>
                  <a:ea typeface="Aileron"/>
                  <a:cs typeface="Aileron"/>
                  <a:sym typeface="Aileron"/>
                </a:rPr>
                <a:t>This distribution can help in understanding the geographical spread and focus areas of the conflict.</a:t>
              </a:r>
            </a:p>
            <a:p>
              <a:pPr algn="l">
                <a:lnSpc>
                  <a:spcPts val="3900"/>
                </a:lnSpc>
              </a:pPr>
              <a:endParaRPr lang="en-US" sz="2600" dirty="0">
                <a:solidFill>
                  <a:srgbClr val="FFFFFF"/>
                </a:solidFill>
                <a:latin typeface="Aileron"/>
                <a:ea typeface="Aileron"/>
                <a:cs typeface="Aileron"/>
                <a:sym typeface="Aileron"/>
              </a:endParaRPr>
            </a:p>
          </p:txBody>
        </p:sp>
      </p:grpSp>
      <p:grpSp>
        <p:nvGrpSpPr>
          <p:cNvPr id="7" name="Group 7"/>
          <p:cNvGrpSpPr/>
          <p:nvPr/>
        </p:nvGrpSpPr>
        <p:grpSpPr>
          <a:xfrm>
            <a:off x="9373547" y="5664483"/>
            <a:ext cx="8784536" cy="3703320"/>
            <a:chOff x="0" y="0"/>
            <a:chExt cx="11712714" cy="4937760"/>
          </a:xfrm>
        </p:grpSpPr>
        <p:sp>
          <p:nvSpPr>
            <p:cNvPr id="8" name="TextBox 8"/>
            <p:cNvSpPr txBox="1"/>
            <p:nvPr/>
          </p:nvSpPr>
          <p:spPr>
            <a:xfrm>
              <a:off x="0" y="-38100"/>
              <a:ext cx="11712714" cy="647700"/>
            </a:xfrm>
            <a:prstGeom prst="rect">
              <a:avLst/>
            </a:prstGeom>
          </p:spPr>
          <p:txBody>
            <a:bodyPr lIns="0" tIns="0" rIns="0" bIns="0" rtlCol="0" anchor="t">
              <a:spAutoFit/>
            </a:bodyPr>
            <a:lstStyle/>
            <a:p>
              <a:pPr algn="l">
                <a:lnSpc>
                  <a:spcPts val="3900"/>
                </a:lnSpc>
              </a:pPr>
              <a:r>
                <a:rPr lang="en-US" sz="3000" dirty="0">
                  <a:solidFill>
                    <a:srgbClr val="066932"/>
                  </a:solidFill>
                  <a:latin typeface="Aileron Ultra-Bold"/>
                  <a:ea typeface="Aileron Ultra-Bold"/>
                  <a:cs typeface="Aileron Ultra-Bold"/>
                  <a:sym typeface="Aileron Ultra-Bold"/>
                </a:rPr>
                <a:t>CAUSES OF FATALITIES</a:t>
              </a:r>
            </a:p>
          </p:txBody>
        </p:sp>
        <p:sp>
          <p:nvSpPr>
            <p:cNvPr id="9" name="TextBox 9"/>
            <p:cNvSpPr txBox="1"/>
            <p:nvPr/>
          </p:nvSpPr>
          <p:spPr>
            <a:xfrm>
              <a:off x="0" y="787400"/>
              <a:ext cx="11712714" cy="4150360"/>
            </a:xfrm>
            <a:prstGeom prst="rect">
              <a:avLst/>
            </a:prstGeom>
          </p:spPr>
          <p:txBody>
            <a:bodyPr lIns="0" tIns="0" rIns="0" bIns="0" rtlCol="0" anchor="t">
              <a:spAutoFit/>
            </a:bodyPr>
            <a:lstStyle/>
            <a:p>
              <a:pPr marL="604519" lvl="1" indent="-302260" algn="l">
                <a:lnSpc>
                  <a:spcPts val="4199"/>
                </a:lnSpc>
                <a:buFont typeface="Arial"/>
                <a:buChar char="•"/>
              </a:pPr>
              <a:r>
                <a:rPr lang="en-US" sz="2799" dirty="0">
                  <a:solidFill>
                    <a:srgbClr val="FFFFFF"/>
                  </a:solidFill>
                  <a:latin typeface="Aileron"/>
                  <a:ea typeface="Aileron"/>
                  <a:cs typeface="Aileron"/>
                  <a:sym typeface="Aileron"/>
                </a:rPr>
                <a:t>The count plot of fatalities by cause reveals that certain types of injuries (e.g., gunfire, missile) are more common.</a:t>
              </a:r>
            </a:p>
            <a:p>
              <a:pPr marL="604520" lvl="1" indent="-302260" algn="l">
                <a:lnSpc>
                  <a:spcPts val="4200"/>
                </a:lnSpc>
                <a:buFont typeface="Arial"/>
                <a:buChar char="•"/>
              </a:pPr>
              <a:r>
                <a:rPr lang="en-US" sz="2800" dirty="0">
                  <a:solidFill>
                    <a:srgbClr val="FFFFFF"/>
                  </a:solidFill>
                  <a:latin typeface="Aileron"/>
                  <a:ea typeface="Aileron"/>
                  <a:cs typeface="Aileron"/>
                  <a:sym typeface="Aileron"/>
                </a:rPr>
                <a:t>This provides insights into the nature of the conflict and the predominant methods of violence used.</a:t>
              </a:r>
            </a:p>
            <a:p>
              <a:pPr algn="l">
                <a:lnSpc>
                  <a:spcPts val="4199"/>
                </a:lnSpc>
              </a:pPr>
              <a:endParaRPr lang="en-US" sz="2800" dirty="0">
                <a:solidFill>
                  <a:srgbClr val="FFFFFF"/>
                </a:solidFill>
                <a:latin typeface="Aileron"/>
                <a:ea typeface="Aileron"/>
                <a:cs typeface="Aileron"/>
                <a:sym typeface="Aileron"/>
              </a:endParaRPr>
            </a:p>
          </p:txBody>
        </p:sp>
      </p:grpSp>
      <p:sp>
        <p:nvSpPr>
          <p:cNvPr id="10" name="Freeform 10"/>
          <p:cNvSpPr/>
          <p:nvPr/>
        </p:nvSpPr>
        <p:spPr>
          <a:xfrm>
            <a:off x="0" y="0"/>
            <a:ext cx="952558" cy="952558"/>
          </a:xfrm>
          <a:custGeom>
            <a:avLst/>
            <a:gdLst/>
            <a:ahLst/>
            <a:cxnLst/>
            <a:rect l="l" t="t" r="r" b="b"/>
            <a:pathLst>
              <a:path w="952558" h="952558">
                <a:moveTo>
                  <a:pt x="0" y="0"/>
                </a:moveTo>
                <a:lnTo>
                  <a:pt x="952558" y="0"/>
                </a:lnTo>
                <a:lnTo>
                  <a:pt x="952558" y="952558"/>
                </a:lnTo>
                <a:lnTo>
                  <a:pt x="0" y="952558"/>
                </a:lnTo>
                <a:lnTo>
                  <a:pt x="0" y="0"/>
                </a:lnTo>
                <a:close/>
              </a:path>
            </a:pathLst>
          </a:custGeom>
          <a:blipFill>
            <a:blip r:embed="rId4"/>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2351</Words>
  <Application>Microsoft Office PowerPoint</Application>
  <PresentationFormat>Custom</PresentationFormat>
  <Paragraphs>164</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Aileron Bold</vt:lpstr>
      <vt:lpstr>Aileron</vt:lpstr>
      <vt:lpstr>Aileron Ultra-Bold</vt:lpstr>
      <vt:lpstr>Times New Roman</vt:lpstr>
      <vt:lpstr>Times New Roman Ultra-Bold</vt:lpstr>
      <vt:lpstr>Arial</vt:lpstr>
      <vt:lpstr>Times New Roman Bold</vt:lpstr>
      <vt:lpstr>Calibri</vt:lpstr>
      <vt:lpstr>Aileron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Dashboard</dc:title>
  <dc:creator>Mahmudur Rahman</dc:creator>
  <cp:lastModifiedBy>Mahmudur Rahman</cp:lastModifiedBy>
  <cp:revision>3</cp:revision>
  <dcterms:created xsi:type="dcterms:W3CDTF">2006-08-16T00:00:00Z</dcterms:created>
  <dcterms:modified xsi:type="dcterms:W3CDTF">2024-08-04T14:36:16Z</dcterms:modified>
  <dc:identifier>DAGM2iG6az8</dc:identifier>
</cp:coreProperties>
</file>