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77" r:id="rId4"/>
    <p:sldId id="258" r:id="rId5"/>
    <p:sldId id="259" r:id="rId6"/>
    <p:sldId id="261" r:id="rId7"/>
    <p:sldId id="264" r:id="rId8"/>
    <p:sldId id="260" r:id="rId9"/>
    <p:sldId id="262" r:id="rId10"/>
    <p:sldId id="263" r:id="rId11"/>
    <p:sldId id="274" r:id="rId12"/>
    <p:sldId id="276" r:id="rId13"/>
    <p:sldId id="273" r:id="rId14"/>
    <p:sldId id="275" r:id="rId15"/>
    <p:sldId id="265" r:id="rId16"/>
    <p:sldId id="266" r:id="rId17"/>
    <p:sldId id="267" r:id="rId18"/>
    <p:sldId id="268" r:id="rId19"/>
    <p:sldId id="269" r:id="rId20"/>
    <p:sldId id="270" r:id="rId21"/>
    <p:sldId id="272"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12420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103751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5740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255160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226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632805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2968223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258078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100601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14214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275091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8602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1397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393972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139978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395393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D8D09-AF8A-4873-B521-9EFC9196B75C}" type="datetimeFigureOut">
              <a:rPr lang="en-US" smtClean="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38C523-6D51-4B26-A8FF-51075E1A6B27}" type="slidenum">
              <a:rPr lang="en-US" smtClean="0"/>
              <a:t>‹#›</a:t>
            </a:fld>
            <a:endParaRPr lang="en-US" dirty="0"/>
          </a:p>
        </p:txBody>
      </p:sp>
    </p:spTree>
    <p:extLst>
      <p:ext uri="{BB962C8B-B14F-4D97-AF65-F5344CB8AC3E}">
        <p14:creationId xmlns:p14="http://schemas.microsoft.com/office/powerpoint/2010/main" val="37956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BD8D09-AF8A-4873-B521-9EFC9196B75C}" type="datetimeFigureOut">
              <a:rPr lang="en-US" smtClean="0"/>
              <a:t>3/31/2021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38C523-6D51-4B26-A8FF-51075E1A6B27}" type="slidenum">
              <a:rPr lang="en-US" smtClean="0"/>
              <a:t>‹#›</a:t>
            </a:fld>
            <a:endParaRPr lang="en-US" dirty="0"/>
          </a:p>
        </p:txBody>
      </p:sp>
    </p:spTree>
    <p:extLst>
      <p:ext uri="{BB962C8B-B14F-4D97-AF65-F5344CB8AC3E}">
        <p14:creationId xmlns:p14="http://schemas.microsoft.com/office/powerpoint/2010/main" val="327667405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514" y="1583408"/>
            <a:ext cx="9401579" cy="1646302"/>
          </a:xfrm>
        </p:spPr>
        <p:txBody>
          <a:bodyPr/>
          <a:lstStyle/>
          <a:p>
            <a:pPr algn="ctr"/>
            <a:r>
              <a:rPr lang="fr-FR" sz="4800" dirty="0" smtClean="0"/>
              <a:t>Project 3: Ensemble techniques</a:t>
            </a:r>
            <a:br>
              <a:rPr lang="fr-FR" sz="4800" dirty="0" smtClean="0"/>
            </a:br>
            <a:r>
              <a:rPr lang="en-US" sz="4800" dirty="0"/>
              <a:t>Travel Package Purchase Prediction</a:t>
            </a:r>
            <a:endParaRPr lang="en-US" sz="4800" dirty="0"/>
          </a:p>
        </p:txBody>
      </p:sp>
      <p:sp>
        <p:nvSpPr>
          <p:cNvPr id="3" name="Subtitle 2"/>
          <p:cNvSpPr>
            <a:spLocks noGrp="1"/>
          </p:cNvSpPr>
          <p:nvPr>
            <p:ph type="subTitle" idx="1"/>
          </p:nvPr>
        </p:nvSpPr>
        <p:spPr>
          <a:xfrm>
            <a:off x="108284" y="3816708"/>
            <a:ext cx="10098905" cy="1654507"/>
          </a:xfrm>
        </p:spPr>
        <p:txBody>
          <a:bodyPr>
            <a:normAutofit fontScale="85000" lnSpcReduction="20000"/>
          </a:bodyPr>
          <a:lstStyle/>
          <a:p>
            <a:pPr algn="ctr"/>
            <a:r>
              <a:rPr lang="en-US" sz="2600" dirty="0" smtClean="0"/>
              <a:t>University of Texas at Austin – Mc Combs school of business</a:t>
            </a:r>
          </a:p>
          <a:p>
            <a:pPr algn="ctr"/>
            <a:r>
              <a:rPr lang="en-US" sz="2600" dirty="0" smtClean="0"/>
              <a:t>Post Graduate program in AI &amp; Machine Learning: business applications</a:t>
            </a:r>
          </a:p>
          <a:p>
            <a:pPr algn="ctr"/>
            <a:endParaRPr lang="en-US" dirty="0" smtClean="0"/>
          </a:p>
          <a:p>
            <a:pPr algn="ctr"/>
            <a:r>
              <a:rPr lang="en-US" sz="4000" b="1" dirty="0" smtClean="0"/>
              <a:t>Rémi MAILLON</a:t>
            </a:r>
            <a:endParaRPr lang="en-US" sz="4000" b="1" dirty="0"/>
          </a:p>
        </p:txBody>
      </p:sp>
      <p:pic>
        <p:nvPicPr>
          <p:cNvPr id="4" name="Picture 3"/>
          <p:cNvPicPr>
            <a:picLocks noChangeAspect="1"/>
          </p:cNvPicPr>
          <p:nvPr/>
        </p:nvPicPr>
        <p:blipFill>
          <a:blip r:embed="rId2"/>
          <a:stretch>
            <a:fillRect/>
          </a:stretch>
        </p:blipFill>
        <p:spPr>
          <a:xfrm>
            <a:off x="108284" y="6058213"/>
            <a:ext cx="3236495" cy="686992"/>
          </a:xfrm>
          <a:prstGeom prst="rect">
            <a:avLst/>
          </a:prstGeom>
        </p:spPr>
      </p:pic>
    </p:spTree>
    <p:extLst>
      <p:ext uri="{BB962C8B-B14F-4D97-AF65-F5344CB8AC3E}">
        <p14:creationId xmlns:p14="http://schemas.microsoft.com/office/powerpoint/2010/main" val="1743303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pitched</a:t>
            </a:r>
            <a:endParaRPr lang="en-US" dirty="0"/>
          </a:p>
        </p:txBody>
      </p:sp>
      <p:sp>
        <p:nvSpPr>
          <p:cNvPr id="6" name="Rectangle 5"/>
          <p:cNvSpPr/>
          <p:nvPr/>
        </p:nvSpPr>
        <p:spPr>
          <a:xfrm>
            <a:off x="485272" y="4514558"/>
            <a:ext cx="9188117" cy="1554272"/>
          </a:xfrm>
          <a:prstGeom prst="rect">
            <a:avLst/>
          </a:prstGeom>
        </p:spPr>
        <p:txBody>
          <a:bodyPr wrap="square">
            <a:spAutoFit/>
          </a:bodyPr>
          <a:lstStyle/>
          <a:p>
            <a:pPr marL="285750" indent="-285750">
              <a:spcAft>
                <a:spcPts val="600"/>
              </a:spcAft>
              <a:buFont typeface="Wingdings" panose="05000000000000000000" pitchFamily="2" charset="2"/>
              <a:buChar char="q"/>
            </a:pPr>
            <a:r>
              <a:rPr lang="en-US" b="0" i="0" dirty="0" smtClean="0">
                <a:solidFill>
                  <a:srgbClr val="000000"/>
                </a:solidFill>
                <a:effectLst/>
                <a:latin typeface="Helvetica Neue"/>
              </a:rPr>
              <a:t>The multi and standard seems to be the most popular products among customers with 30% and 16.7% of people respectively purchasing the product.</a:t>
            </a:r>
          </a:p>
          <a:p>
            <a:pPr marL="285750" indent="-285750">
              <a:spcAft>
                <a:spcPts val="600"/>
              </a:spcAft>
              <a:buFont typeface="Wingdings" panose="05000000000000000000" pitchFamily="2" charset="2"/>
              <a:buChar char="q"/>
            </a:pPr>
            <a:r>
              <a:rPr lang="fr-FR" dirty="0" err="1" smtClean="0">
                <a:solidFill>
                  <a:srgbClr val="000000"/>
                </a:solidFill>
                <a:latin typeface="Helvetica Neue"/>
              </a:rPr>
              <a:t>Although</a:t>
            </a:r>
            <a:r>
              <a:rPr lang="fr-FR" dirty="0" smtClean="0">
                <a:solidFill>
                  <a:srgbClr val="000000"/>
                </a:solidFill>
                <a:latin typeface="Helvetica Neue"/>
              </a:rPr>
              <a:t> 35.4% of the time </a:t>
            </a:r>
            <a:r>
              <a:rPr lang="fr-FR" dirty="0" err="1" smtClean="0">
                <a:solidFill>
                  <a:srgbClr val="000000"/>
                </a:solidFill>
                <a:latin typeface="Helvetica Neue"/>
              </a:rPr>
              <a:t>product</a:t>
            </a:r>
            <a:r>
              <a:rPr lang="fr-FR" dirty="0" smtClean="0">
                <a:solidFill>
                  <a:srgbClr val="000000"/>
                </a:solidFill>
                <a:latin typeface="Helvetica Neue"/>
              </a:rPr>
              <a:t> </a:t>
            </a:r>
            <a:r>
              <a:rPr lang="fr-FR" dirty="0" err="1" smtClean="0">
                <a:solidFill>
                  <a:srgbClr val="000000"/>
                </a:solidFill>
                <a:latin typeface="Helvetica Neue"/>
              </a:rPr>
              <a:t>pitched</a:t>
            </a:r>
            <a:r>
              <a:rPr lang="fr-FR" dirty="0" smtClean="0">
                <a:solidFill>
                  <a:srgbClr val="000000"/>
                </a:solidFill>
                <a:latin typeface="Helvetica Neue"/>
              </a:rPr>
              <a:t> </a:t>
            </a:r>
            <a:r>
              <a:rPr lang="fr-FR" dirty="0" err="1" smtClean="0">
                <a:solidFill>
                  <a:srgbClr val="000000"/>
                </a:solidFill>
                <a:latin typeface="Helvetica Neue"/>
              </a:rPr>
              <a:t>was</a:t>
            </a:r>
            <a:r>
              <a:rPr lang="fr-FR" dirty="0" smtClean="0">
                <a:solidFill>
                  <a:srgbClr val="000000"/>
                </a:solidFill>
                <a:latin typeface="Helvetica Neue"/>
              </a:rPr>
              <a:t> the Super Deluxe package, </a:t>
            </a:r>
            <a:r>
              <a:rPr lang="fr-FR" dirty="0" err="1" smtClean="0">
                <a:solidFill>
                  <a:srgbClr val="000000"/>
                </a:solidFill>
                <a:latin typeface="Helvetica Neue"/>
              </a:rPr>
              <a:t>this</a:t>
            </a:r>
            <a:r>
              <a:rPr lang="fr-FR" dirty="0" smtClean="0">
                <a:solidFill>
                  <a:srgbClr val="000000"/>
                </a:solidFill>
                <a:latin typeface="Helvetica Neue"/>
              </a:rPr>
              <a:t> </a:t>
            </a:r>
            <a:r>
              <a:rPr lang="fr-FR" dirty="0" err="1" smtClean="0">
                <a:solidFill>
                  <a:srgbClr val="000000"/>
                </a:solidFill>
                <a:latin typeface="Helvetica Neue"/>
              </a:rPr>
              <a:t>product</a:t>
            </a:r>
            <a:r>
              <a:rPr lang="fr-FR" dirty="0" smtClean="0">
                <a:solidFill>
                  <a:srgbClr val="000000"/>
                </a:solidFill>
                <a:latin typeface="Helvetica Neue"/>
              </a:rPr>
              <a:t> </a:t>
            </a:r>
            <a:r>
              <a:rPr lang="fr-FR" dirty="0" err="1" smtClean="0">
                <a:solidFill>
                  <a:srgbClr val="000000"/>
                </a:solidFill>
                <a:latin typeface="Helvetica Neue"/>
              </a:rPr>
              <a:t>does</a:t>
            </a:r>
            <a:r>
              <a:rPr lang="fr-FR" dirty="0" smtClean="0">
                <a:solidFill>
                  <a:srgbClr val="000000"/>
                </a:solidFill>
                <a:latin typeface="Helvetica Neue"/>
              </a:rPr>
              <a:t> not </a:t>
            </a:r>
            <a:r>
              <a:rPr lang="fr-FR" dirty="0" err="1" smtClean="0">
                <a:solidFill>
                  <a:srgbClr val="000000"/>
                </a:solidFill>
                <a:latin typeface="Helvetica Neue"/>
              </a:rPr>
              <a:t>seem</a:t>
            </a:r>
            <a:r>
              <a:rPr lang="fr-FR" dirty="0" smtClean="0">
                <a:solidFill>
                  <a:srgbClr val="000000"/>
                </a:solidFill>
                <a:latin typeface="Helvetica Neue"/>
              </a:rPr>
              <a:t> </a:t>
            </a:r>
            <a:r>
              <a:rPr lang="fr-FR" dirty="0" err="1" smtClean="0">
                <a:solidFill>
                  <a:srgbClr val="000000"/>
                </a:solidFill>
                <a:latin typeface="Helvetica Neue"/>
              </a:rPr>
              <a:t>very</a:t>
            </a:r>
            <a:r>
              <a:rPr lang="fr-FR" dirty="0" smtClean="0">
                <a:solidFill>
                  <a:srgbClr val="000000"/>
                </a:solidFill>
                <a:latin typeface="Helvetica Neue"/>
              </a:rPr>
              <a:t> </a:t>
            </a:r>
            <a:r>
              <a:rPr lang="fr-FR" dirty="0" err="1" smtClean="0">
                <a:solidFill>
                  <a:srgbClr val="000000"/>
                </a:solidFill>
                <a:latin typeface="Helvetica Neue"/>
              </a:rPr>
              <a:t>popular</a:t>
            </a:r>
            <a:r>
              <a:rPr lang="fr-FR" dirty="0" smtClean="0">
                <a:solidFill>
                  <a:srgbClr val="000000"/>
                </a:solidFill>
                <a:latin typeface="Helvetica Neue"/>
              </a:rPr>
              <a:t> </a:t>
            </a:r>
            <a:r>
              <a:rPr lang="fr-FR" dirty="0" err="1" smtClean="0">
                <a:solidFill>
                  <a:srgbClr val="000000"/>
                </a:solidFill>
                <a:latin typeface="Helvetica Neue"/>
              </a:rPr>
              <a:t>among</a:t>
            </a:r>
            <a:r>
              <a:rPr lang="fr-FR" dirty="0" smtClean="0">
                <a:solidFill>
                  <a:srgbClr val="000000"/>
                </a:solidFill>
                <a:latin typeface="Helvetica Neue"/>
              </a:rPr>
              <a:t> </a:t>
            </a:r>
            <a:r>
              <a:rPr lang="fr-FR" dirty="0" err="1" smtClean="0">
                <a:solidFill>
                  <a:srgbClr val="000000"/>
                </a:solidFill>
                <a:latin typeface="Helvetica Neue"/>
              </a:rPr>
              <a:t>customers</a:t>
            </a:r>
            <a:r>
              <a:rPr lang="fr-FR" dirty="0" smtClean="0">
                <a:solidFill>
                  <a:srgbClr val="000000"/>
                </a:solidFill>
                <a:latin typeface="Helvetica Neue"/>
              </a:rPr>
              <a:t> as </a:t>
            </a:r>
            <a:r>
              <a:rPr lang="fr-FR" dirty="0" err="1" smtClean="0">
                <a:solidFill>
                  <a:srgbClr val="000000"/>
                </a:solidFill>
                <a:latin typeface="Helvetica Neue"/>
              </a:rPr>
              <a:t>only</a:t>
            </a:r>
            <a:r>
              <a:rPr lang="fr-FR" dirty="0" smtClean="0">
                <a:solidFill>
                  <a:srgbClr val="000000"/>
                </a:solidFill>
                <a:latin typeface="Helvetica Neue"/>
              </a:rPr>
              <a:t> 11.8% of people </a:t>
            </a:r>
            <a:r>
              <a:rPr lang="fr-FR" dirty="0" err="1" smtClean="0">
                <a:solidFill>
                  <a:srgbClr val="000000"/>
                </a:solidFill>
                <a:latin typeface="Helvetica Neue"/>
              </a:rPr>
              <a:t>purchased</a:t>
            </a:r>
            <a:r>
              <a:rPr lang="fr-FR" dirty="0" smtClean="0">
                <a:solidFill>
                  <a:srgbClr val="000000"/>
                </a:solidFill>
                <a:latin typeface="Helvetica Neue"/>
              </a:rPr>
              <a:t> </a:t>
            </a:r>
            <a:r>
              <a:rPr lang="fr-FR" dirty="0" err="1" smtClean="0">
                <a:solidFill>
                  <a:srgbClr val="000000"/>
                </a:solidFill>
                <a:latin typeface="Helvetica Neue"/>
              </a:rPr>
              <a:t>it</a:t>
            </a:r>
            <a:r>
              <a:rPr lang="fr-FR" dirty="0" smtClean="0">
                <a:solidFill>
                  <a:srgbClr val="000000"/>
                </a:solidFill>
                <a:latin typeface="Helvetica Neue"/>
              </a:rPr>
              <a:t>.</a:t>
            </a:r>
            <a:endParaRPr lang="en-US" b="0" i="0"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485272" y="800100"/>
            <a:ext cx="6057900" cy="3543300"/>
          </a:xfrm>
          <a:prstGeom prst="rect">
            <a:avLst/>
          </a:prstGeom>
        </p:spPr>
      </p:pic>
      <p:pic>
        <p:nvPicPr>
          <p:cNvPr id="4" name="Picture 3"/>
          <p:cNvPicPr>
            <a:picLocks noChangeAspect="1"/>
          </p:cNvPicPr>
          <p:nvPr/>
        </p:nvPicPr>
        <p:blipFill>
          <a:blip r:embed="rId3"/>
          <a:stretch>
            <a:fillRect/>
          </a:stretch>
        </p:blipFill>
        <p:spPr>
          <a:xfrm>
            <a:off x="6629400" y="800100"/>
            <a:ext cx="5562600" cy="2971800"/>
          </a:xfrm>
          <a:prstGeom prst="rect">
            <a:avLst/>
          </a:prstGeom>
        </p:spPr>
      </p:pic>
    </p:spTree>
    <p:extLst>
      <p:ext uri="{BB962C8B-B14F-4D97-AF65-F5344CB8AC3E}">
        <p14:creationId xmlns:p14="http://schemas.microsoft.com/office/powerpoint/2010/main" val="1328633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a:t>
            </a:r>
            <a:endParaRPr lang="en-US" dirty="0"/>
          </a:p>
        </p:txBody>
      </p:sp>
      <p:sp>
        <p:nvSpPr>
          <p:cNvPr id="6" name="Rectangle 5"/>
          <p:cNvSpPr/>
          <p:nvPr/>
        </p:nvSpPr>
        <p:spPr>
          <a:xfrm>
            <a:off x="473241" y="4779252"/>
            <a:ext cx="9188117" cy="646331"/>
          </a:xfrm>
          <a:prstGeom prst="rect">
            <a:avLst/>
          </a:prstGeom>
        </p:spPr>
        <p:txBody>
          <a:bodyPr wrap="square">
            <a:spAutoFit/>
          </a:bodyPr>
          <a:lstStyle/>
          <a:p>
            <a:pPr marL="285750" indent="-285750">
              <a:buFont typeface="Wingdings" panose="05000000000000000000" pitchFamily="2" charset="2"/>
              <a:buChar char="q"/>
            </a:pPr>
            <a:r>
              <a:rPr lang="en-US" dirty="0" smtClean="0"/>
              <a:t>The </a:t>
            </a:r>
            <a:r>
              <a:rPr lang="en-US" dirty="0"/>
              <a:t>proportion of customers purchasing the product is greater among the people having a passport: 34.7% vs 12.3</a:t>
            </a:r>
            <a:r>
              <a:rPr lang="en-US" dirty="0" smtClean="0"/>
              <a:t>%.</a:t>
            </a:r>
            <a:endParaRPr lang="en-US" dirty="0"/>
          </a:p>
        </p:txBody>
      </p:sp>
      <p:pic>
        <p:nvPicPr>
          <p:cNvPr id="3" name="Picture 2"/>
          <p:cNvPicPr>
            <a:picLocks noChangeAspect="1"/>
          </p:cNvPicPr>
          <p:nvPr/>
        </p:nvPicPr>
        <p:blipFill>
          <a:blip r:embed="rId2"/>
          <a:stretch>
            <a:fillRect/>
          </a:stretch>
        </p:blipFill>
        <p:spPr>
          <a:xfrm>
            <a:off x="268525" y="884274"/>
            <a:ext cx="6077684" cy="3649070"/>
          </a:xfrm>
          <a:prstGeom prst="rect">
            <a:avLst/>
          </a:prstGeom>
        </p:spPr>
      </p:pic>
      <p:pic>
        <p:nvPicPr>
          <p:cNvPr id="7" name="Picture 6"/>
          <p:cNvPicPr>
            <a:picLocks noChangeAspect="1"/>
          </p:cNvPicPr>
          <p:nvPr/>
        </p:nvPicPr>
        <p:blipFill>
          <a:blip r:embed="rId3"/>
          <a:stretch>
            <a:fillRect/>
          </a:stretch>
        </p:blipFill>
        <p:spPr>
          <a:xfrm>
            <a:off x="6471306" y="995362"/>
            <a:ext cx="5605391" cy="3276387"/>
          </a:xfrm>
          <a:prstGeom prst="rect">
            <a:avLst/>
          </a:prstGeom>
        </p:spPr>
      </p:pic>
    </p:spTree>
    <p:extLst>
      <p:ext uri="{BB962C8B-B14F-4D97-AF65-F5344CB8AC3E}">
        <p14:creationId xmlns:p14="http://schemas.microsoft.com/office/powerpoint/2010/main" val="193850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of pitch</a:t>
            </a:r>
            <a:endParaRPr lang="en-US" dirty="0"/>
          </a:p>
        </p:txBody>
      </p:sp>
      <p:sp>
        <p:nvSpPr>
          <p:cNvPr id="6" name="Rectangle 5"/>
          <p:cNvSpPr/>
          <p:nvPr/>
        </p:nvSpPr>
        <p:spPr>
          <a:xfrm>
            <a:off x="473241" y="4779252"/>
            <a:ext cx="9188117" cy="2031325"/>
          </a:xfrm>
          <a:prstGeom prst="rect">
            <a:avLst/>
          </a:prstGeom>
        </p:spPr>
        <p:txBody>
          <a:bodyPr wrap="square">
            <a:spAutoFit/>
          </a:bodyPr>
          <a:lstStyle/>
          <a:p>
            <a:pPr marL="285750" indent="-285750">
              <a:buFont typeface="Wingdings" panose="05000000000000000000" pitchFamily="2" charset="2"/>
              <a:buChar char="q"/>
            </a:pPr>
            <a:r>
              <a:rPr lang="en-US" dirty="0"/>
              <a:t>The distribution of duration of pitch is right-skewed</a:t>
            </a:r>
          </a:p>
          <a:p>
            <a:pPr marL="285750" indent="-285750">
              <a:buFont typeface="Wingdings" panose="05000000000000000000" pitchFamily="2" charset="2"/>
              <a:buChar char="q"/>
            </a:pPr>
            <a:r>
              <a:rPr lang="en-US" dirty="0"/>
              <a:t>The two outliers (126 and 127 minutes) could be the result of a typo.</a:t>
            </a:r>
          </a:p>
          <a:p>
            <a:pPr marL="285750" indent="-285750">
              <a:buFont typeface="Wingdings" panose="05000000000000000000" pitchFamily="2" charset="2"/>
              <a:buChar char="q"/>
            </a:pPr>
            <a:r>
              <a:rPr lang="en-US" dirty="0"/>
              <a:t>Average duration of the pitch is 15.5 minutes with a median of 13 minutes.</a:t>
            </a:r>
          </a:p>
          <a:p>
            <a:pPr marL="285750" indent="-285750">
              <a:buFont typeface="Wingdings" panose="05000000000000000000" pitchFamily="2" charset="2"/>
              <a:buChar char="q"/>
            </a:pPr>
            <a:r>
              <a:rPr lang="en-US" dirty="0"/>
              <a:t>Most pitches are ranging between 5 and 36 minutes</a:t>
            </a:r>
            <a:r>
              <a:rPr lang="en-US" dirty="0" smtClean="0"/>
              <a:t>.</a:t>
            </a:r>
          </a:p>
          <a:p>
            <a:pPr marL="285750" indent="-285750">
              <a:buFont typeface="Wingdings" panose="05000000000000000000" pitchFamily="2" charset="2"/>
              <a:buChar char="q"/>
            </a:pPr>
            <a:r>
              <a:rPr lang="fr-FR" dirty="0" smtClean="0"/>
              <a:t>The duration of pitch </a:t>
            </a:r>
            <a:r>
              <a:rPr lang="fr-FR" dirty="0" err="1" smtClean="0"/>
              <a:t>seems</a:t>
            </a:r>
            <a:r>
              <a:rPr lang="fr-FR" dirty="0" smtClean="0"/>
              <a:t> to have an impact on the </a:t>
            </a:r>
            <a:r>
              <a:rPr lang="fr-FR" dirty="0" err="1" smtClean="0"/>
              <a:t>likelihood</a:t>
            </a:r>
            <a:r>
              <a:rPr lang="fr-FR" dirty="0" smtClean="0"/>
              <a:t> of the </a:t>
            </a:r>
            <a:r>
              <a:rPr lang="fr-FR" dirty="0" err="1" smtClean="0"/>
              <a:t>customer</a:t>
            </a:r>
            <a:r>
              <a:rPr lang="fr-FR" dirty="0" smtClean="0"/>
              <a:t> </a:t>
            </a:r>
            <a:r>
              <a:rPr lang="fr-FR" dirty="0" err="1" smtClean="0"/>
              <a:t>purchasing</a:t>
            </a:r>
            <a:r>
              <a:rPr lang="fr-FR" dirty="0" smtClean="0"/>
              <a:t> the </a:t>
            </a:r>
            <a:r>
              <a:rPr lang="fr-FR" dirty="0" err="1" smtClean="0"/>
              <a:t>product</a:t>
            </a:r>
            <a:r>
              <a:rPr lang="fr-FR" dirty="0" smtClean="0"/>
              <a:t> as the duration of pitch </a:t>
            </a:r>
            <a:r>
              <a:rPr lang="fr-FR" dirty="0" err="1" smtClean="0"/>
              <a:t>was</a:t>
            </a:r>
            <a:r>
              <a:rPr lang="fr-FR" dirty="0" smtClean="0"/>
              <a:t> longer for </a:t>
            </a:r>
            <a:r>
              <a:rPr lang="fr-FR" dirty="0" err="1" smtClean="0"/>
              <a:t>those</a:t>
            </a:r>
            <a:r>
              <a:rPr lang="fr-FR" dirty="0" smtClean="0"/>
              <a:t> </a:t>
            </a:r>
            <a:r>
              <a:rPr lang="fr-FR" dirty="0" err="1" smtClean="0"/>
              <a:t>who</a:t>
            </a:r>
            <a:r>
              <a:rPr lang="fr-FR" dirty="0" smtClean="0"/>
              <a:t> </a:t>
            </a:r>
            <a:r>
              <a:rPr lang="fr-FR" dirty="0" err="1" smtClean="0"/>
              <a:t>purchased</a:t>
            </a:r>
            <a:r>
              <a:rPr lang="fr-FR" dirty="0" smtClean="0"/>
              <a:t> the </a:t>
            </a:r>
            <a:r>
              <a:rPr lang="fr-FR" dirty="0" err="1" smtClean="0"/>
              <a:t>product</a:t>
            </a:r>
            <a:r>
              <a:rPr lang="fr-FR" dirty="0" smtClean="0"/>
              <a:t> (16.9 vs 15.2 minutes on </a:t>
            </a:r>
            <a:r>
              <a:rPr lang="fr-FR" dirty="0" err="1" smtClean="0"/>
              <a:t>average</a:t>
            </a:r>
            <a:r>
              <a:rPr lang="fr-FR" dirty="0" smtClean="0"/>
              <a:t>).</a:t>
            </a:r>
            <a:endParaRPr lang="en-US" dirty="0"/>
          </a:p>
        </p:txBody>
      </p:sp>
      <p:pic>
        <p:nvPicPr>
          <p:cNvPr id="3" name="Picture 2"/>
          <p:cNvPicPr>
            <a:picLocks noChangeAspect="1"/>
          </p:cNvPicPr>
          <p:nvPr/>
        </p:nvPicPr>
        <p:blipFill>
          <a:blip r:embed="rId2"/>
          <a:stretch>
            <a:fillRect/>
          </a:stretch>
        </p:blipFill>
        <p:spPr>
          <a:xfrm>
            <a:off x="126313" y="943522"/>
            <a:ext cx="6834045" cy="3631014"/>
          </a:xfrm>
          <a:prstGeom prst="rect">
            <a:avLst/>
          </a:prstGeom>
        </p:spPr>
      </p:pic>
      <p:pic>
        <p:nvPicPr>
          <p:cNvPr id="7" name="Picture 6"/>
          <p:cNvPicPr>
            <a:picLocks noChangeAspect="1"/>
          </p:cNvPicPr>
          <p:nvPr/>
        </p:nvPicPr>
        <p:blipFill>
          <a:blip r:embed="rId3"/>
          <a:stretch>
            <a:fillRect/>
          </a:stretch>
        </p:blipFill>
        <p:spPr>
          <a:xfrm>
            <a:off x="7295390" y="322538"/>
            <a:ext cx="3667196" cy="4251998"/>
          </a:xfrm>
          <a:prstGeom prst="rect">
            <a:avLst/>
          </a:prstGeom>
        </p:spPr>
      </p:pic>
    </p:spTree>
    <p:extLst>
      <p:ext uri="{BB962C8B-B14F-4D97-AF65-F5344CB8AC3E}">
        <p14:creationId xmlns:p14="http://schemas.microsoft.com/office/powerpoint/2010/main" val="3650443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Monthly income</a:t>
            </a:r>
            <a:endParaRPr lang="en-US" dirty="0"/>
          </a:p>
        </p:txBody>
      </p:sp>
      <p:sp>
        <p:nvSpPr>
          <p:cNvPr id="6" name="Rectangle 5"/>
          <p:cNvSpPr/>
          <p:nvPr/>
        </p:nvSpPr>
        <p:spPr>
          <a:xfrm>
            <a:off x="473241" y="4779252"/>
            <a:ext cx="9188117" cy="2031325"/>
          </a:xfrm>
          <a:prstGeom prst="rect">
            <a:avLst/>
          </a:prstGeom>
        </p:spPr>
        <p:txBody>
          <a:bodyPr wrap="square">
            <a:spAutoFit/>
          </a:bodyPr>
          <a:lstStyle/>
          <a:p>
            <a:pPr marL="285750" indent="-285750">
              <a:buFont typeface="Wingdings" panose="05000000000000000000" pitchFamily="2" charset="2"/>
              <a:buChar char="q"/>
            </a:pPr>
            <a:r>
              <a:rPr lang="en-US" dirty="0"/>
              <a:t>The distribution of monthly income is right-skewed.</a:t>
            </a:r>
          </a:p>
          <a:p>
            <a:pPr marL="285750" indent="-285750">
              <a:buFont typeface="Wingdings" panose="05000000000000000000" pitchFamily="2" charset="2"/>
              <a:buChar char="q"/>
            </a:pPr>
            <a:r>
              <a:rPr lang="en-US" dirty="0"/>
              <a:t>Most customers have monthly income ranging between 16,009 and 38,677 with an average of 23,620 and a median of 22,347.</a:t>
            </a:r>
          </a:p>
          <a:p>
            <a:pPr marL="285750" indent="-285750">
              <a:buFont typeface="Wingdings" panose="05000000000000000000" pitchFamily="2" charset="2"/>
              <a:buChar char="q"/>
            </a:pPr>
            <a:r>
              <a:rPr lang="en-US" dirty="0"/>
              <a:t>There </a:t>
            </a:r>
            <a:r>
              <a:rPr lang="en-US" dirty="0" smtClean="0"/>
              <a:t>seem to be four outliers in the data.</a:t>
            </a:r>
          </a:p>
          <a:p>
            <a:pPr marL="285750" indent="-285750">
              <a:buFont typeface="Wingdings" panose="05000000000000000000" pitchFamily="2" charset="2"/>
              <a:buChar char="q"/>
            </a:pPr>
            <a:r>
              <a:rPr lang="en-US" dirty="0"/>
              <a:t>A</a:t>
            </a:r>
            <a:r>
              <a:rPr lang="en-US" dirty="0" smtClean="0"/>
              <a:t>s surprising as it may seem, people who purchased the product have on average a slightly lower salary than those who did not purchased the product. This could be explained by the fact that they are also younger.</a:t>
            </a:r>
            <a:endParaRPr lang="en-US" dirty="0"/>
          </a:p>
        </p:txBody>
      </p:sp>
      <p:pic>
        <p:nvPicPr>
          <p:cNvPr id="3" name="Picture 2"/>
          <p:cNvPicPr>
            <a:picLocks noChangeAspect="1"/>
          </p:cNvPicPr>
          <p:nvPr/>
        </p:nvPicPr>
        <p:blipFill>
          <a:blip r:embed="rId2"/>
          <a:stretch>
            <a:fillRect/>
          </a:stretch>
        </p:blipFill>
        <p:spPr>
          <a:xfrm>
            <a:off x="210758" y="921612"/>
            <a:ext cx="8209911" cy="3869463"/>
          </a:xfrm>
          <a:prstGeom prst="rect">
            <a:avLst/>
          </a:prstGeom>
        </p:spPr>
      </p:pic>
      <p:pic>
        <p:nvPicPr>
          <p:cNvPr id="7" name="Picture 6"/>
          <p:cNvPicPr>
            <a:picLocks noChangeAspect="1"/>
          </p:cNvPicPr>
          <p:nvPr/>
        </p:nvPicPr>
        <p:blipFill>
          <a:blip r:embed="rId3"/>
          <a:stretch>
            <a:fillRect/>
          </a:stretch>
        </p:blipFill>
        <p:spPr>
          <a:xfrm>
            <a:off x="8598091" y="800099"/>
            <a:ext cx="3593910" cy="3920629"/>
          </a:xfrm>
          <a:prstGeom prst="rect">
            <a:avLst/>
          </a:prstGeom>
        </p:spPr>
      </p:pic>
    </p:spTree>
    <p:extLst>
      <p:ext uri="{BB962C8B-B14F-4D97-AF65-F5344CB8AC3E}">
        <p14:creationId xmlns:p14="http://schemas.microsoft.com/office/powerpoint/2010/main" val="348717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sp>
        <p:nvSpPr>
          <p:cNvPr id="6" name="Rectangle 5"/>
          <p:cNvSpPr/>
          <p:nvPr/>
        </p:nvSpPr>
        <p:spPr>
          <a:xfrm>
            <a:off x="473241" y="4779252"/>
            <a:ext cx="9188117" cy="646331"/>
          </a:xfrm>
          <a:prstGeom prst="rect">
            <a:avLst/>
          </a:prstGeom>
        </p:spPr>
        <p:txBody>
          <a:bodyPr wrap="square">
            <a:spAutoFit/>
          </a:bodyPr>
          <a:lstStyle/>
          <a:p>
            <a:pPr marL="285750" indent="-285750">
              <a:buFont typeface="Wingdings" panose="05000000000000000000" pitchFamily="2" charset="2"/>
              <a:buChar char="q"/>
            </a:pPr>
            <a:r>
              <a:rPr lang="en-US" dirty="0" smtClean="0"/>
              <a:t>There are no significant difference between men and women in terms of likelihood of purchasing the product.</a:t>
            </a:r>
            <a:endParaRPr lang="en-US" dirty="0"/>
          </a:p>
        </p:txBody>
      </p:sp>
      <p:pic>
        <p:nvPicPr>
          <p:cNvPr id="4" name="Picture 3"/>
          <p:cNvPicPr>
            <a:picLocks noChangeAspect="1"/>
          </p:cNvPicPr>
          <p:nvPr/>
        </p:nvPicPr>
        <p:blipFill>
          <a:blip r:embed="rId2"/>
          <a:stretch>
            <a:fillRect/>
          </a:stretch>
        </p:blipFill>
        <p:spPr>
          <a:xfrm>
            <a:off x="6482687" y="1001713"/>
            <a:ext cx="5709313" cy="3230850"/>
          </a:xfrm>
          <a:prstGeom prst="rect">
            <a:avLst/>
          </a:prstGeom>
        </p:spPr>
      </p:pic>
      <p:pic>
        <p:nvPicPr>
          <p:cNvPr id="5" name="Picture 4"/>
          <p:cNvPicPr>
            <a:picLocks noChangeAspect="1"/>
          </p:cNvPicPr>
          <p:nvPr/>
        </p:nvPicPr>
        <p:blipFill>
          <a:blip r:embed="rId3"/>
          <a:stretch>
            <a:fillRect/>
          </a:stretch>
        </p:blipFill>
        <p:spPr>
          <a:xfrm>
            <a:off x="164232" y="1001713"/>
            <a:ext cx="6209386" cy="3338275"/>
          </a:xfrm>
          <a:prstGeom prst="rect">
            <a:avLst/>
          </a:prstGeom>
        </p:spPr>
      </p:pic>
    </p:spTree>
    <p:extLst>
      <p:ext uri="{BB962C8B-B14F-4D97-AF65-F5344CB8AC3E}">
        <p14:creationId xmlns:p14="http://schemas.microsoft.com/office/powerpoint/2010/main" val="1890263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015067"/>
            <a:ext cx="8596668" cy="1826581"/>
          </a:xfrm>
        </p:spPr>
        <p:txBody>
          <a:bodyPr anchor="ctr"/>
          <a:lstStyle/>
          <a:p>
            <a:pPr algn="ctr"/>
            <a:r>
              <a:rPr lang="en-US" dirty="0" smtClean="0"/>
              <a:t>Data preprocessing</a:t>
            </a:r>
            <a:endParaRPr lang="en-US" dirty="0"/>
          </a:p>
        </p:txBody>
      </p:sp>
    </p:spTree>
    <p:extLst>
      <p:ext uri="{BB962C8B-B14F-4D97-AF65-F5344CB8AC3E}">
        <p14:creationId xmlns:p14="http://schemas.microsoft.com/office/powerpoint/2010/main" val="369004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missing values and outliers</a:t>
            </a:r>
            <a:endParaRPr lang="en-US" dirty="0"/>
          </a:p>
        </p:txBody>
      </p:sp>
      <p:sp>
        <p:nvSpPr>
          <p:cNvPr id="6" name="Rectangle 5"/>
          <p:cNvSpPr/>
          <p:nvPr/>
        </p:nvSpPr>
        <p:spPr>
          <a:xfrm>
            <a:off x="3310346" y="1609488"/>
            <a:ext cx="6447265" cy="3170099"/>
          </a:xfrm>
          <a:prstGeom prst="rect">
            <a:avLst/>
          </a:prstGeom>
        </p:spPr>
        <p:txBody>
          <a:bodyPr wrap="square">
            <a:spAutoFit/>
          </a:bodyPr>
          <a:lstStyle/>
          <a:p>
            <a:pPr marL="285750" indent="-285750">
              <a:spcAft>
                <a:spcPts val="1200"/>
              </a:spcAft>
              <a:buFont typeface="Wingdings" panose="05000000000000000000" pitchFamily="2" charset="2"/>
              <a:buChar char="q"/>
            </a:pPr>
            <a:r>
              <a:rPr lang="en-US" sz="2000" b="0" i="0" dirty="0" smtClean="0">
                <a:solidFill>
                  <a:srgbClr val="000000"/>
                </a:solidFill>
                <a:effectLst/>
                <a:latin typeface="Helvetica Neue"/>
              </a:rPr>
              <a:t>Missing values have been replaced using the mean in the case of numerical variables and labeled as “unknown” in the case of categorical variables</a:t>
            </a:r>
          </a:p>
          <a:p>
            <a:pPr marL="285750" indent="-285750">
              <a:spcAft>
                <a:spcPts val="1200"/>
              </a:spcAft>
              <a:buFont typeface="Wingdings" panose="05000000000000000000" pitchFamily="2" charset="2"/>
              <a:buChar char="q"/>
            </a:pPr>
            <a:endParaRPr lang="en-US" sz="2000" b="0" i="0" dirty="0" smtClean="0">
              <a:solidFill>
                <a:srgbClr val="000000"/>
              </a:solidFill>
              <a:effectLst/>
              <a:latin typeface="Helvetica Neue"/>
            </a:endParaRPr>
          </a:p>
          <a:p>
            <a:pPr marL="285750" indent="-285750">
              <a:spcAft>
                <a:spcPts val="600"/>
              </a:spcAft>
              <a:buFont typeface="Wingdings" panose="05000000000000000000" pitchFamily="2" charset="2"/>
              <a:buChar char="q"/>
            </a:pPr>
            <a:r>
              <a:rPr lang="en-US" sz="2000" dirty="0"/>
              <a:t>Although we have already identified outliers in the number of trips, duration of pitch and monthly income columns, it is not necessary to treat them as the impact of outliers on decision trees type algorithms is negligible</a:t>
            </a:r>
            <a:endParaRPr lang="en-US" sz="2000" b="0" i="0" dirty="0" smtClean="0">
              <a:solidFill>
                <a:srgbClr val="000000"/>
              </a:solidFill>
              <a:effectLst/>
              <a:latin typeface="Helvetica Neue"/>
            </a:endParaRPr>
          </a:p>
        </p:txBody>
      </p:sp>
      <p:pic>
        <p:nvPicPr>
          <p:cNvPr id="5" name="Picture 4"/>
          <p:cNvPicPr>
            <a:picLocks noChangeAspect="1"/>
          </p:cNvPicPr>
          <p:nvPr/>
        </p:nvPicPr>
        <p:blipFill>
          <a:blip r:embed="rId2"/>
          <a:stretch>
            <a:fillRect/>
          </a:stretch>
        </p:blipFill>
        <p:spPr>
          <a:xfrm>
            <a:off x="461460" y="1161046"/>
            <a:ext cx="2642687" cy="5224623"/>
          </a:xfrm>
          <a:prstGeom prst="rect">
            <a:avLst/>
          </a:prstGeom>
        </p:spPr>
      </p:pic>
    </p:spTree>
    <p:extLst>
      <p:ext uri="{BB962C8B-B14F-4D97-AF65-F5344CB8AC3E}">
        <p14:creationId xmlns:p14="http://schemas.microsoft.com/office/powerpoint/2010/main" val="1287752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Encoding and data set split</a:t>
            </a:r>
            <a:endParaRPr lang="en-US" dirty="0"/>
          </a:p>
        </p:txBody>
      </p:sp>
      <p:sp>
        <p:nvSpPr>
          <p:cNvPr id="7" name="Rectangle 6"/>
          <p:cNvSpPr/>
          <p:nvPr/>
        </p:nvSpPr>
        <p:spPr>
          <a:xfrm>
            <a:off x="316387" y="1195051"/>
            <a:ext cx="9095874" cy="4862870"/>
          </a:xfrm>
          <a:prstGeom prst="rect">
            <a:avLst/>
          </a:prstGeom>
        </p:spPr>
        <p:txBody>
          <a:bodyPr wrap="square">
            <a:spAutoFit/>
          </a:bodyPr>
          <a:lstStyle/>
          <a:p>
            <a:pPr marL="285750" indent="-285750">
              <a:spcAft>
                <a:spcPts val="1200"/>
              </a:spcAft>
              <a:buFont typeface="Wingdings" panose="05000000000000000000" pitchFamily="2" charset="2"/>
              <a:buChar char="q"/>
            </a:pPr>
            <a:r>
              <a:rPr lang="en-US" sz="2000" b="0" i="0" dirty="0" smtClean="0">
                <a:solidFill>
                  <a:srgbClr val="000000"/>
                </a:solidFill>
                <a:effectLst/>
                <a:latin typeface="Helvetica Neue"/>
              </a:rPr>
              <a:t>One hot label encoding for gender variable (male vs female)</a:t>
            </a:r>
          </a:p>
          <a:p>
            <a:pPr marL="285750" indent="-285750">
              <a:spcAft>
                <a:spcPts val="1200"/>
              </a:spcAft>
              <a:buFont typeface="Wingdings" panose="05000000000000000000" pitchFamily="2" charset="2"/>
              <a:buChar char="q"/>
            </a:pPr>
            <a:r>
              <a:rPr lang="en-US" sz="2000" dirty="0" smtClean="0">
                <a:solidFill>
                  <a:srgbClr val="000000"/>
                </a:solidFill>
                <a:latin typeface="Helvetica Neue"/>
              </a:rPr>
              <a:t>Other</a:t>
            </a:r>
            <a:r>
              <a:rPr lang="fr-FR" sz="2000" dirty="0" smtClean="0">
                <a:solidFill>
                  <a:srgbClr val="000000"/>
                </a:solidFill>
                <a:latin typeface="Helvetica Neue"/>
              </a:rPr>
              <a:t> categorical variables have been r</a:t>
            </a:r>
            <a:r>
              <a:rPr lang="en-US" sz="2000" dirty="0" smtClean="0">
                <a:solidFill>
                  <a:srgbClr val="000000"/>
                </a:solidFill>
                <a:latin typeface="Helvetica Neue"/>
              </a:rPr>
              <a:t>eplaced</a:t>
            </a:r>
            <a:r>
              <a:rPr lang="fr-FR" sz="2000" dirty="0" smtClean="0">
                <a:solidFill>
                  <a:srgbClr val="000000"/>
                </a:solidFill>
                <a:latin typeface="Helvetica Neue"/>
              </a:rPr>
              <a:t> as </a:t>
            </a:r>
            <a:r>
              <a:rPr lang="en-US" sz="2000" dirty="0" smtClean="0">
                <a:solidFill>
                  <a:srgbClr val="000000"/>
                </a:solidFill>
                <a:latin typeface="Helvetica Neue"/>
              </a:rPr>
              <a:t>follows</a:t>
            </a:r>
            <a:r>
              <a:rPr lang="fr-FR" sz="2000" dirty="0" smtClean="0">
                <a:solidFill>
                  <a:srgbClr val="000000"/>
                </a:solidFill>
                <a:latin typeface="Helvetica Neue"/>
              </a:rPr>
              <a:t>:</a:t>
            </a:r>
          </a:p>
          <a:p>
            <a:pPr marL="800100" lvl="1" indent="-342900">
              <a:spcAft>
                <a:spcPts val="1200"/>
              </a:spcAft>
              <a:buFont typeface="Wingdings" panose="05000000000000000000" pitchFamily="2" charset="2"/>
              <a:buChar char="Ø"/>
            </a:pPr>
            <a:r>
              <a:rPr lang="en-US" sz="2000" dirty="0" smtClean="0"/>
              <a:t>PreferredLoginDevice: {"unknown": 1, "Self Enquiry": 2 ,"Company Invited": 3}</a:t>
            </a:r>
          </a:p>
          <a:p>
            <a:pPr marL="800100" lvl="1" indent="-342900">
              <a:spcAft>
                <a:spcPts val="1200"/>
              </a:spcAft>
              <a:buFont typeface="Wingdings" panose="05000000000000000000" pitchFamily="2" charset="2"/>
              <a:buChar char="Ø"/>
            </a:pPr>
            <a:r>
              <a:rPr lang="en-US" sz="2000" dirty="0" smtClean="0"/>
              <a:t>ProductPitched: {"Multi": 1, "Standard": 2 , "Super Deluxe": 3, 'King': 4, 'Deluxe': 5}</a:t>
            </a:r>
          </a:p>
          <a:p>
            <a:pPr marL="800100" lvl="1" indent="-342900">
              <a:spcAft>
                <a:spcPts val="1200"/>
              </a:spcAft>
              <a:buFont typeface="Wingdings" panose="05000000000000000000" pitchFamily="2" charset="2"/>
              <a:buChar char="Ø"/>
            </a:pPr>
            <a:r>
              <a:rPr lang="en-US" sz="2000" dirty="0" smtClean="0"/>
              <a:t>Designation: {'Executive': 1, 'Senior Manager': 2, 'Manager': 3, 'VP': 4, 'AVP': 5}</a:t>
            </a:r>
          </a:p>
          <a:p>
            <a:pPr marL="800100" lvl="1" indent="-342900">
              <a:spcAft>
                <a:spcPts val="1200"/>
              </a:spcAft>
              <a:buFont typeface="Wingdings" panose="05000000000000000000" pitchFamily="2" charset="2"/>
              <a:buChar char="Ø"/>
            </a:pPr>
            <a:r>
              <a:rPr lang="en-US" sz="2000" dirty="0" smtClean="0"/>
              <a:t>Occupation: {'Free Lancer': 1, 'Large Business': 2, 'Small Business': 3, 'Salaried': 4},</a:t>
            </a:r>
          </a:p>
          <a:p>
            <a:pPr marL="800100" lvl="1" indent="-342900">
              <a:spcAft>
                <a:spcPts val="1200"/>
              </a:spcAft>
              <a:buFont typeface="Wingdings" panose="05000000000000000000" pitchFamily="2" charset="2"/>
              <a:buChar char="Ø"/>
            </a:pPr>
            <a:r>
              <a:rPr lang="en-US" sz="2000" dirty="0" smtClean="0"/>
              <a:t>MaritalStatus</a:t>
            </a:r>
            <a:r>
              <a:rPr lang="en-US" sz="2000" dirty="0"/>
              <a:t>:</a:t>
            </a:r>
            <a:r>
              <a:rPr lang="en-US" sz="2000" dirty="0" smtClean="0"/>
              <a:t> {'Single': 1, 'Unmarried': 2, 'Married': 3, 'Divorced': 4}</a:t>
            </a:r>
            <a:endParaRPr lang="en-US" sz="2000" dirty="0"/>
          </a:p>
          <a:p>
            <a:pPr marL="342900" indent="-342900">
              <a:spcAft>
                <a:spcPts val="1200"/>
              </a:spcAft>
              <a:buFont typeface="Wingdings" panose="05000000000000000000" pitchFamily="2" charset="2"/>
              <a:buChar char="q"/>
            </a:pPr>
            <a:r>
              <a:rPr lang="fr-FR" sz="2000" dirty="0" smtClean="0">
                <a:solidFill>
                  <a:srgbClr val="000000"/>
                </a:solidFill>
                <a:latin typeface="Helvetica Neue"/>
              </a:rPr>
              <a:t>70% / 30% split of data set for model training and </a:t>
            </a:r>
            <a:r>
              <a:rPr lang="fr-FR" sz="2000" dirty="0" err="1" smtClean="0">
                <a:solidFill>
                  <a:srgbClr val="000000"/>
                </a:solidFill>
                <a:latin typeface="Helvetica Neue"/>
              </a:rPr>
              <a:t>testing</a:t>
            </a:r>
            <a:r>
              <a:rPr lang="fr-FR" sz="2000" dirty="0" smtClean="0">
                <a:solidFill>
                  <a:srgbClr val="000000"/>
                </a:solidFill>
                <a:latin typeface="Helvetica Neue"/>
              </a:rPr>
              <a:t> </a:t>
            </a:r>
            <a:r>
              <a:rPr lang="fr-FR" sz="2000" dirty="0" err="1" smtClean="0">
                <a:solidFill>
                  <a:srgbClr val="000000"/>
                </a:solidFill>
                <a:latin typeface="Helvetica Neue"/>
              </a:rPr>
              <a:t>respectively</a:t>
            </a:r>
            <a:r>
              <a:rPr lang="fr-FR" sz="2000" dirty="0" smtClean="0">
                <a:solidFill>
                  <a:srgbClr val="000000"/>
                </a:solidFill>
                <a:latin typeface="Helvetica Neue"/>
              </a:rPr>
              <a:t>.</a:t>
            </a:r>
            <a:endParaRPr lang="en-US" sz="2000" dirty="0" smtClean="0"/>
          </a:p>
        </p:txBody>
      </p:sp>
    </p:spTree>
    <p:extLst>
      <p:ext uri="{BB962C8B-B14F-4D97-AF65-F5344CB8AC3E}">
        <p14:creationId xmlns:p14="http://schemas.microsoft.com/office/powerpoint/2010/main" val="3566009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015067"/>
            <a:ext cx="8596668" cy="1826581"/>
          </a:xfrm>
        </p:spPr>
        <p:txBody>
          <a:bodyPr anchor="ctr"/>
          <a:lstStyle/>
          <a:p>
            <a:pPr algn="ctr"/>
            <a:r>
              <a:rPr lang="en-US" dirty="0" smtClean="0"/>
              <a:t>Models</a:t>
            </a:r>
            <a:endParaRPr lang="en-US" dirty="0"/>
          </a:p>
        </p:txBody>
      </p:sp>
    </p:spTree>
    <p:extLst>
      <p:ext uri="{BB962C8B-B14F-4D97-AF65-F5344CB8AC3E}">
        <p14:creationId xmlns:p14="http://schemas.microsoft.com/office/powerpoint/2010/main" val="423361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700"/>
            <a:ext cx="8596668" cy="798763"/>
          </a:xfrm>
        </p:spPr>
        <p:txBody>
          <a:bodyPr/>
          <a:lstStyle/>
          <a:p>
            <a:r>
              <a:rPr lang="en-US" dirty="0" smtClean="0"/>
              <a:t>Models performance</a:t>
            </a:r>
            <a:endParaRPr lang="en-US" dirty="0"/>
          </a:p>
        </p:txBody>
      </p:sp>
      <p:sp>
        <p:nvSpPr>
          <p:cNvPr id="7" name="Rectangle 6"/>
          <p:cNvSpPr/>
          <p:nvPr/>
        </p:nvSpPr>
        <p:spPr>
          <a:xfrm>
            <a:off x="99817" y="938463"/>
            <a:ext cx="9934520" cy="1785104"/>
          </a:xfrm>
          <a:prstGeom prst="rect">
            <a:avLst/>
          </a:prstGeom>
        </p:spPr>
        <p:txBody>
          <a:bodyPr wrap="square">
            <a:spAutoFit/>
          </a:bodyPr>
          <a:lstStyle/>
          <a:p>
            <a:pPr marL="285750" indent="-285750">
              <a:spcAft>
                <a:spcPts val="1200"/>
              </a:spcAft>
              <a:buFont typeface="Wingdings" panose="05000000000000000000" pitchFamily="2" charset="2"/>
              <a:buChar char="q"/>
            </a:pPr>
            <a:r>
              <a:rPr lang="en-US" sz="2000" b="0" i="0" dirty="0" smtClean="0">
                <a:solidFill>
                  <a:srgbClr val="000000"/>
                </a:solidFill>
                <a:effectLst/>
                <a:latin typeface="Helvetica Neue"/>
              </a:rPr>
              <a:t>11 kind of machine learning models have been tested for purchase prediction including:  decision trees, bagging classifiers (decision tree and logistic regression), random forest, ada boost, gradient boosting, XG boost and stacking classifiers.</a:t>
            </a:r>
          </a:p>
          <a:p>
            <a:pPr marL="285750" indent="-285750">
              <a:spcAft>
                <a:spcPts val="1200"/>
              </a:spcAft>
              <a:buFont typeface="Wingdings" panose="05000000000000000000" pitchFamily="2" charset="2"/>
              <a:buChar char="q"/>
            </a:pPr>
            <a:r>
              <a:rPr lang="en-US" sz="2000" dirty="0" smtClean="0">
                <a:solidFill>
                  <a:srgbClr val="000000"/>
                </a:solidFill>
                <a:latin typeface="Helvetica Neue"/>
              </a:rPr>
              <a:t>Models</a:t>
            </a:r>
            <a:r>
              <a:rPr lang="fr-FR" sz="2000" dirty="0" smtClean="0">
                <a:solidFill>
                  <a:srgbClr val="000000"/>
                </a:solidFill>
                <a:latin typeface="Helvetica Neue"/>
              </a:rPr>
              <a:t> performance has </a:t>
            </a:r>
            <a:r>
              <a:rPr lang="en-US" sz="2000" dirty="0" smtClean="0">
                <a:solidFill>
                  <a:srgbClr val="000000"/>
                </a:solidFill>
                <a:latin typeface="Helvetica Neue"/>
              </a:rPr>
              <a:t>been evaluated based on recall with the best performance achieved with a Stacking Classifier (88.8% of recall on test </a:t>
            </a:r>
            <a:r>
              <a:rPr lang="fr-FR" sz="2000" dirty="0" smtClean="0">
                <a:solidFill>
                  <a:srgbClr val="000000"/>
                </a:solidFill>
                <a:latin typeface="Helvetica Neue"/>
              </a:rPr>
              <a:t>set)</a:t>
            </a:r>
            <a:endParaRPr lang="en-US" sz="2000" b="0" i="0" dirty="0" smtClean="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359108" y="3032451"/>
            <a:ext cx="4496245" cy="3281325"/>
          </a:xfrm>
          <a:prstGeom prst="rect">
            <a:avLst/>
          </a:prstGeom>
        </p:spPr>
      </p:pic>
      <p:pic>
        <p:nvPicPr>
          <p:cNvPr id="4" name="Picture 3"/>
          <p:cNvPicPr>
            <a:picLocks noChangeAspect="1"/>
          </p:cNvPicPr>
          <p:nvPr/>
        </p:nvPicPr>
        <p:blipFill>
          <a:blip r:embed="rId3"/>
          <a:stretch>
            <a:fillRect/>
          </a:stretch>
        </p:blipFill>
        <p:spPr>
          <a:xfrm>
            <a:off x="4975668" y="3231879"/>
            <a:ext cx="4821298" cy="3548542"/>
          </a:xfrm>
          <a:prstGeom prst="rect">
            <a:avLst/>
          </a:prstGeom>
        </p:spPr>
      </p:pic>
      <p:sp>
        <p:nvSpPr>
          <p:cNvPr id="5" name="TextBox 4"/>
          <p:cNvSpPr txBox="1"/>
          <p:nvPr/>
        </p:nvSpPr>
        <p:spPr>
          <a:xfrm>
            <a:off x="5427863" y="2863174"/>
            <a:ext cx="3916907" cy="338554"/>
          </a:xfrm>
          <a:prstGeom prst="rect">
            <a:avLst/>
          </a:prstGeom>
          <a:noFill/>
        </p:spPr>
        <p:txBody>
          <a:bodyPr wrap="square" rtlCol="0">
            <a:spAutoFit/>
          </a:bodyPr>
          <a:lstStyle/>
          <a:p>
            <a:r>
              <a:rPr lang="fr-FR" sz="1600" i="1" dirty="0" smtClean="0"/>
              <a:t>Confusion matrix for </a:t>
            </a:r>
            <a:r>
              <a:rPr lang="fr-FR" sz="1600" i="1" dirty="0" err="1" smtClean="0"/>
              <a:t>stacking</a:t>
            </a:r>
            <a:r>
              <a:rPr lang="fr-FR" sz="1600" i="1" dirty="0" smtClean="0"/>
              <a:t> classifier</a:t>
            </a:r>
            <a:endParaRPr lang="en-US" sz="1600" i="1" dirty="0"/>
          </a:p>
        </p:txBody>
      </p:sp>
    </p:spTree>
    <p:extLst>
      <p:ext uri="{BB962C8B-B14F-4D97-AF65-F5344CB8AC3E}">
        <p14:creationId xmlns:p14="http://schemas.microsoft.com/office/powerpoint/2010/main" val="299330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objectives</a:t>
            </a:r>
            <a:endParaRPr lang="en-US" dirty="0"/>
          </a:p>
        </p:txBody>
      </p:sp>
      <p:sp>
        <p:nvSpPr>
          <p:cNvPr id="3" name="Rectangle 2"/>
          <p:cNvSpPr/>
          <p:nvPr/>
        </p:nvSpPr>
        <p:spPr>
          <a:xfrm>
            <a:off x="362408" y="1019175"/>
            <a:ext cx="9399778" cy="5355312"/>
          </a:xfrm>
          <a:prstGeom prst="rect">
            <a:avLst/>
          </a:prstGeom>
        </p:spPr>
        <p:txBody>
          <a:bodyPr wrap="square">
            <a:spAutoFit/>
          </a:bodyPr>
          <a:lstStyle/>
          <a:p>
            <a:pPr marL="342900" indent="-342900">
              <a:spcAft>
                <a:spcPts val="600"/>
              </a:spcAft>
              <a:buFont typeface="Wingdings" panose="05000000000000000000" pitchFamily="2" charset="2"/>
              <a:buChar char="q"/>
            </a:pPr>
            <a:r>
              <a:rPr lang="en-US" sz="2400" dirty="0" smtClean="0">
                <a:solidFill>
                  <a:srgbClr val="000000"/>
                </a:solidFill>
              </a:rPr>
              <a:t>Data </a:t>
            </a:r>
            <a:r>
              <a:rPr lang="en-US" sz="2400" b="0" i="0" dirty="0" smtClean="0">
                <a:solidFill>
                  <a:srgbClr val="000000"/>
                </a:solidFill>
                <a:effectLst/>
              </a:rPr>
              <a:t>scientist for a tourism company named « Visit with us »</a:t>
            </a:r>
          </a:p>
          <a:p>
            <a:pPr marL="342900" indent="-342900">
              <a:spcAft>
                <a:spcPts val="600"/>
              </a:spcAft>
              <a:buFont typeface="Wingdings" panose="05000000000000000000" pitchFamily="2" charset="2"/>
              <a:buChar char="q"/>
            </a:pPr>
            <a:r>
              <a:rPr lang="en-US" sz="2400" dirty="0" smtClean="0">
                <a:solidFill>
                  <a:srgbClr val="000000"/>
                </a:solidFill>
              </a:rPr>
              <a:t>Company wants to enable and establish a viable business model to expand the customer base by introducing new offering of packages.</a:t>
            </a:r>
          </a:p>
          <a:p>
            <a:pPr marL="342900" indent="-342900">
              <a:spcAft>
                <a:spcPts val="600"/>
              </a:spcAft>
              <a:buFont typeface="Wingdings" panose="05000000000000000000" pitchFamily="2" charset="2"/>
              <a:buChar char="q"/>
            </a:pPr>
            <a:r>
              <a:rPr lang="en-US" sz="2400" b="0" i="0" dirty="0" smtClean="0">
                <a:solidFill>
                  <a:srgbClr val="000000"/>
                </a:solidFill>
                <a:effectLst/>
              </a:rPr>
              <a:t>Last year</a:t>
            </a:r>
            <a:r>
              <a:rPr lang="en-US" sz="2400" dirty="0" smtClean="0">
                <a:solidFill>
                  <a:srgbClr val="000000"/>
                </a:solidFill>
              </a:rPr>
              <a:t>, o</a:t>
            </a:r>
            <a:r>
              <a:rPr lang="en-US" sz="2400" b="0" i="0" dirty="0" smtClean="0">
                <a:solidFill>
                  <a:srgbClr val="000000"/>
                </a:solidFill>
                <a:effectLst/>
              </a:rPr>
              <a:t>nly 18% of potential customers purchased the packages.</a:t>
            </a:r>
          </a:p>
          <a:p>
            <a:pPr marL="342900" indent="-342900">
              <a:spcAft>
                <a:spcPts val="600"/>
              </a:spcAft>
              <a:buFont typeface="Wingdings" panose="05000000000000000000" pitchFamily="2" charset="2"/>
              <a:buChar char="q"/>
            </a:pPr>
            <a:r>
              <a:rPr lang="en-US" sz="2400" dirty="0" smtClean="0">
                <a:solidFill>
                  <a:srgbClr val="000000"/>
                </a:solidFill>
              </a:rPr>
              <a:t>The company is now planning to launch a new wellness tourism package.</a:t>
            </a:r>
          </a:p>
          <a:p>
            <a:pPr marL="342900" indent="-342900">
              <a:spcAft>
                <a:spcPts val="600"/>
              </a:spcAft>
              <a:buFont typeface="Wingdings" panose="05000000000000000000" pitchFamily="2" charset="2"/>
              <a:buChar char="q"/>
            </a:pPr>
            <a:r>
              <a:rPr lang="en-US" sz="2400" dirty="0" smtClean="0">
                <a:solidFill>
                  <a:srgbClr val="000000"/>
                </a:solidFill>
              </a:rPr>
              <a:t>By analyzing available data, objectives are to: </a:t>
            </a:r>
          </a:p>
          <a:p>
            <a:pPr marL="742950" lvl="1" indent="-285750">
              <a:spcAft>
                <a:spcPts val="600"/>
              </a:spcAft>
              <a:buFont typeface="Wingdings" panose="05000000000000000000" pitchFamily="2" charset="2"/>
              <a:buChar char="§"/>
            </a:pPr>
            <a:r>
              <a:rPr lang="en-US" sz="2400" dirty="0" smtClean="0">
                <a:solidFill>
                  <a:srgbClr val="000000"/>
                </a:solidFill>
              </a:rPr>
              <a:t>Build a model in order to p</a:t>
            </a:r>
            <a:r>
              <a:rPr lang="en-US" sz="2400" b="0" i="0" dirty="0" smtClean="0">
                <a:solidFill>
                  <a:srgbClr val="000000"/>
                </a:solidFill>
                <a:effectLst/>
              </a:rPr>
              <a:t>redict which customer is more likely to purchase the newly introduced travel package.</a:t>
            </a:r>
          </a:p>
          <a:p>
            <a:pPr marL="742950" lvl="1" indent="-285750">
              <a:spcAft>
                <a:spcPts val="600"/>
              </a:spcAft>
              <a:buFont typeface="Wingdings" panose="05000000000000000000" pitchFamily="2" charset="2"/>
              <a:buChar char="§"/>
            </a:pPr>
            <a:r>
              <a:rPr lang="en-US" sz="2400" dirty="0" smtClean="0">
                <a:solidFill>
                  <a:srgbClr val="000000"/>
                </a:solidFill>
              </a:rPr>
              <a:t>Make marketing expenditure more efficient by targeting potential customers more effectively.</a:t>
            </a:r>
            <a:endParaRPr lang="en-US" sz="2400" b="0" i="0" dirty="0" smtClean="0">
              <a:solidFill>
                <a:srgbClr val="000000"/>
              </a:solidFill>
              <a:effectLst/>
            </a:endParaRPr>
          </a:p>
        </p:txBody>
      </p:sp>
    </p:spTree>
    <p:extLst>
      <p:ext uri="{BB962C8B-B14F-4D97-AF65-F5344CB8AC3E}">
        <p14:creationId xmlns:p14="http://schemas.microsoft.com/office/powerpoint/2010/main" val="235661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a:t>
            </a:r>
            <a:r>
              <a:rPr lang="en-US" dirty="0" err="1" smtClean="0"/>
              <a:t>importances</a:t>
            </a:r>
            <a:r>
              <a:rPr lang="en-US" dirty="0" smtClean="0"/>
              <a:t> (random forest)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800100"/>
            <a:ext cx="6910821" cy="6003933"/>
          </a:xfrm>
          <a:prstGeom prst="rect">
            <a:avLst/>
          </a:prstGeom>
        </p:spPr>
      </p:pic>
    </p:spTree>
    <p:extLst>
      <p:ext uri="{BB962C8B-B14F-4D97-AF65-F5344CB8AC3E}">
        <p14:creationId xmlns:p14="http://schemas.microsoft.com/office/powerpoint/2010/main" val="1875155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015067"/>
            <a:ext cx="8596668" cy="1826581"/>
          </a:xfrm>
        </p:spPr>
        <p:txBody>
          <a:bodyPr anchor="ctr"/>
          <a:lstStyle/>
          <a:p>
            <a:pPr algn="ctr"/>
            <a:r>
              <a:rPr lang="en-US" dirty="0" smtClean="0"/>
              <a:t>Conclusions and recommendations</a:t>
            </a:r>
            <a:endParaRPr lang="en-US" dirty="0"/>
          </a:p>
        </p:txBody>
      </p:sp>
    </p:spTree>
    <p:extLst>
      <p:ext uri="{BB962C8B-B14F-4D97-AF65-F5344CB8AC3E}">
        <p14:creationId xmlns:p14="http://schemas.microsoft.com/office/powerpoint/2010/main" val="2193103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700"/>
            <a:ext cx="8596668" cy="856587"/>
          </a:xfrm>
        </p:spPr>
        <p:txBody>
          <a:bodyPr/>
          <a:lstStyle/>
          <a:p>
            <a:r>
              <a:rPr lang="en-US" dirty="0" smtClean="0"/>
              <a:t>Business recommendations</a:t>
            </a:r>
            <a:endParaRPr lang="en-US" dirty="0"/>
          </a:p>
        </p:txBody>
      </p:sp>
      <p:sp>
        <p:nvSpPr>
          <p:cNvPr id="7" name="Rectangle 6"/>
          <p:cNvSpPr/>
          <p:nvPr/>
        </p:nvSpPr>
        <p:spPr>
          <a:xfrm>
            <a:off x="316387" y="1195051"/>
            <a:ext cx="9095874" cy="4431983"/>
          </a:xfrm>
          <a:prstGeom prst="rect">
            <a:avLst/>
          </a:prstGeom>
        </p:spPr>
        <p:txBody>
          <a:bodyPr wrap="square">
            <a:spAutoFit/>
          </a:bodyPr>
          <a:lstStyle/>
          <a:p>
            <a:pPr marL="285750" indent="-285750">
              <a:spcAft>
                <a:spcPts val="1200"/>
              </a:spcAft>
              <a:buFont typeface="Wingdings" panose="05000000000000000000" pitchFamily="2" charset="2"/>
              <a:buChar char="q"/>
            </a:pPr>
            <a:r>
              <a:rPr lang="en-US" sz="2400" b="0" i="0" dirty="0" smtClean="0">
                <a:solidFill>
                  <a:srgbClr val="000000"/>
                </a:solidFill>
                <a:effectLst/>
                <a:latin typeface="Helvetica Neue"/>
              </a:rPr>
              <a:t>It is recommended to modify the marketing strategy in order to target </a:t>
            </a:r>
            <a:r>
              <a:rPr lang="fr-FR" sz="2400" dirty="0" err="1">
                <a:solidFill>
                  <a:srgbClr val="000000"/>
                </a:solidFill>
                <a:latin typeface="Helvetica Neue"/>
              </a:rPr>
              <a:t>y</a:t>
            </a:r>
            <a:r>
              <a:rPr lang="fr-FR" sz="2400" dirty="0" err="1" smtClean="0">
                <a:solidFill>
                  <a:srgbClr val="000000"/>
                </a:solidFill>
                <a:latin typeface="Helvetica Neue"/>
              </a:rPr>
              <a:t>ounger</a:t>
            </a:r>
            <a:r>
              <a:rPr lang="fr-FR" sz="2400" dirty="0" smtClean="0">
                <a:solidFill>
                  <a:srgbClr val="000000"/>
                </a:solidFill>
                <a:latin typeface="Helvetica Neue"/>
              </a:rPr>
              <a:t> and single </a:t>
            </a:r>
            <a:r>
              <a:rPr lang="fr-FR" sz="2400" dirty="0" err="1" smtClean="0">
                <a:solidFill>
                  <a:srgbClr val="000000"/>
                </a:solidFill>
                <a:latin typeface="Helvetica Neue"/>
              </a:rPr>
              <a:t>customers</a:t>
            </a:r>
            <a:endParaRPr lang="fr-FR" sz="2400" dirty="0" smtClean="0">
              <a:solidFill>
                <a:srgbClr val="000000"/>
              </a:solidFill>
              <a:latin typeface="Helvetica Neue"/>
            </a:endParaRPr>
          </a:p>
          <a:p>
            <a:pPr marL="285750" indent="-285750">
              <a:spcAft>
                <a:spcPts val="1200"/>
              </a:spcAft>
              <a:buFont typeface="Wingdings" panose="05000000000000000000" pitchFamily="2" charset="2"/>
              <a:buChar char="q"/>
            </a:pPr>
            <a:r>
              <a:rPr lang="fr-FR" sz="2400" dirty="0" err="1" smtClean="0">
                <a:solidFill>
                  <a:srgbClr val="000000"/>
                </a:solidFill>
                <a:latin typeface="Helvetica Neue"/>
              </a:rPr>
              <a:t>Customers</a:t>
            </a:r>
            <a:r>
              <a:rPr lang="fr-FR" sz="2400" dirty="0" smtClean="0">
                <a:solidFill>
                  <a:srgbClr val="000000"/>
                </a:solidFill>
                <a:latin typeface="Helvetica Neue"/>
              </a:rPr>
              <a:t> </a:t>
            </a:r>
            <a:r>
              <a:rPr lang="fr-FR" sz="2400" dirty="0" err="1" smtClean="0">
                <a:solidFill>
                  <a:srgbClr val="000000"/>
                </a:solidFill>
                <a:latin typeface="Helvetica Neue"/>
              </a:rPr>
              <a:t>owning</a:t>
            </a:r>
            <a:r>
              <a:rPr lang="fr-FR" sz="2400" dirty="0" smtClean="0">
                <a:solidFill>
                  <a:srgbClr val="000000"/>
                </a:solidFill>
                <a:latin typeface="Helvetica Neue"/>
              </a:rPr>
              <a:t> </a:t>
            </a:r>
            <a:r>
              <a:rPr lang="fr-FR" sz="2400" dirty="0" err="1" smtClean="0">
                <a:solidFill>
                  <a:srgbClr val="000000"/>
                </a:solidFill>
                <a:latin typeface="Helvetica Neue"/>
              </a:rPr>
              <a:t>already</a:t>
            </a:r>
            <a:r>
              <a:rPr lang="fr-FR" sz="2400" dirty="0" smtClean="0">
                <a:solidFill>
                  <a:srgbClr val="000000"/>
                </a:solidFill>
                <a:latin typeface="Helvetica Neue"/>
              </a:rPr>
              <a:t> a </a:t>
            </a:r>
            <a:r>
              <a:rPr lang="fr-FR" sz="2400" dirty="0" err="1" smtClean="0">
                <a:solidFill>
                  <a:srgbClr val="000000"/>
                </a:solidFill>
                <a:latin typeface="Helvetica Neue"/>
              </a:rPr>
              <a:t>passport</a:t>
            </a:r>
            <a:r>
              <a:rPr lang="fr-FR" sz="2400" dirty="0" smtClean="0">
                <a:solidFill>
                  <a:srgbClr val="000000"/>
                </a:solidFill>
                <a:latin typeface="Helvetica Neue"/>
              </a:rPr>
              <a:t> are </a:t>
            </a:r>
            <a:r>
              <a:rPr lang="fr-FR" sz="2400" dirty="0" err="1" smtClean="0">
                <a:solidFill>
                  <a:srgbClr val="000000"/>
                </a:solidFill>
                <a:latin typeface="Helvetica Neue"/>
              </a:rPr>
              <a:t>alson</a:t>
            </a:r>
            <a:r>
              <a:rPr lang="fr-FR" sz="2400" dirty="0" smtClean="0">
                <a:solidFill>
                  <a:srgbClr val="000000"/>
                </a:solidFill>
                <a:latin typeface="Helvetica Neue"/>
              </a:rPr>
              <a:t> more </a:t>
            </a:r>
            <a:r>
              <a:rPr lang="fr-FR" sz="2400" dirty="0" err="1" smtClean="0">
                <a:solidFill>
                  <a:srgbClr val="000000"/>
                </a:solidFill>
                <a:latin typeface="Helvetica Neue"/>
              </a:rPr>
              <a:t>likely</a:t>
            </a:r>
            <a:r>
              <a:rPr lang="fr-FR" sz="2400" dirty="0" smtClean="0">
                <a:solidFill>
                  <a:srgbClr val="000000"/>
                </a:solidFill>
                <a:latin typeface="Helvetica Neue"/>
              </a:rPr>
              <a:t> to </a:t>
            </a:r>
            <a:r>
              <a:rPr lang="fr-FR" sz="2400" dirty="0" err="1" smtClean="0">
                <a:solidFill>
                  <a:srgbClr val="000000"/>
                </a:solidFill>
                <a:latin typeface="Helvetica Neue"/>
              </a:rPr>
              <a:t>purchase</a:t>
            </a:r>
            <a:r>
              <a:rPr lang="fr-FR" sz="2400" dirty="0" smtClean="0">
                <a:solidFill>
                  <a:srgbClr val="000000"/>
                </a:solidFill>
                <a:latin typeface="Helvetica Neue"/>
              </a:rPr>
              <a:t> the package.</a:t>
            </a:r>
          </a:p>
          <a:p>
            <a:pPr marL="285750" indent="-285750">
              <a:spcAft>
                <a:spcPts val="1200"/>
              </a:spcAft>
              <a:buFont typeface="Wingdings" panose="05000000000000000000" pitchFamily="2" charset="2"/>
              <a:buChar char="q"/>
            </a:pPr>
            <a:r>
              <a:rPr lang="fr-FR" sz="2400" dirty="0" smtClean="0">
                <a:solidFill>
                  <a:srgbClr val="000000"/>
                </a:solidFill>
                <a:latin typeface="Helvetica Neue"/>
              </a:rPr>
              <a:t>The multi and standard packages are </a:t>
            </a:r>
            <a:r>
              <a:rPr lang="fr-FR" sz="2400" dirty="0" err="1" smtClean="0">
                <a:solidFill>
                  <a:srgbClr val="000000"/>
                </a:solidFill>
                <a:latin typeface="Helvetica Neue"/>
              </a:rPr>
              <a:t>among</a:t>
            </a:r>
            <a:r>
              <a:rPr lang="fr-FR" sz="2400" dirty="0" smtClean="0">
                <a:solidFill>
                  <a:srgbClr val="000000"/>
                </a:solidFill>
                <a:latin typeface="Helvetica Neue"/>
              </a:rPr>
              <a:t> the </a:t>
            </a:r>
            <a:r>
              <a:rPr lang="fr-FR" sz="2400" dirty="0" err="1" smtClean="0">
                <a:solidFill>
                  <a:srgbClr val="000000"/>
                </a:solidFill>
                <a:latin typeface="Helvetica Neue"/>
              </a:rPr>
              <a:t>most</a:t>
            </a:r>
            <a:r>
              <a:rPr lang="fr-FR" sz="2400" dirty="0" smtClean="0">
                <a:solidFill>
                  <a:srgbClr val="000000"/>
                </a:solidFill>
                <a:latin typeface="Helvetica Neue"/>
              </a:rPr>
              <a:t> </a:t>
            </a:r>
            <a:r>
              <a:rPr lang="fr-FR" sz="2400" dirty="0" err="1" smtClean="0">
                <a:solidFill>
                  <a:srgbClr val="000000"/>
                </a:solidFill>
                <a:latin typeface="Helvetica Neue"/>
              </a:rPr>
              <a:t>popular</a:t>
            </a:r>
            <a:r>
              <a:rPr lang="fr-FR" sz="2400" dirty="0" smtClean="0">
                <a:solidFill>
                  <a:srgbClr val="000000"/>
                </a:solidFill>
                <a:latin typeface="Helvetica Neue"/>
              </a:rPr>
              <a:t>. </a:t>
            </a:r>
            <a:r>
              <a:rPr lang="fr-FR" sz="2400" dirty="0" err="1" smtClean="0">
                <a:solidFill>
                  <a:srgbClr val="000000"/>
                </a:solidFill>
                <a:latin typeface="Helvetica Neue"/>
              </a:rPr>
              <a:t>Less</a:t>
            </a:r>
            <a:r>
              <a:rPr lang="fr-FR" sz="2400" dirty="0" smtClean="0">
                <a:solidFill>
                  <a:srgbClr val="000000"/>
                </a:solidFill>
                <a:latin typeface="Helvetica Neue"/>
              </a:rPr>
              <a:t> focus </a:t>
            </a:r>
            <a:r>
              <a:rPr lang="fr-FR" sz="2400" dirty="0" err="1" smtClean="0">
                <a:solidFill>
                  <a:srgbClr val="000000"/>
                </a:solidFill>
                <a:latin typeface="Helvetica Neue"/>
              </a:rPr>
              <a:t>should</a:t>
            </a:r>
            <a:r>
              <a:rPr lang="fr-FR" sz="2400" dirty="0" smtClean="0">
                <a:solidFill>
                  <a:srgbClr val="000000"/>
                </a:solidFill>
                <a:latin typeface="Helvetica Neue"/>
              </a:rPr>
              <a:t> </a:t>
            </a:r>
            <a:r>
              <a:rPr lang="fr-FR" sz="2400" dirty="0" err="1" smtClean="0">
                <a:solidFill>
                  <a:srgbClr val="000000"/>
                </a:solidFill>
                <a:latin typeface="Helvetica Neue"/>
              </a:rPr>
              <a:t>be</a:t>
            </a:r>
            <a:r>
              <a:rPr lang="fr-FR" sz="2400" dirty="0" smtClean="0">
                <a:solidFill>
                  <a:srgbClr val="000000"/>
                </a:solidFill>
                <a:latin typeface="Helvetica Neue"/>
              </a:rPr>
              <a:t> put on </a:t>
            </a:r>
            <a:r>
              <a:rPr lang="fr-FR" sz="2400" dirty="0" err="1" smtClean="0">
                <a:solidFill>
                  <a:srgbClr val="000000"/>
                </a:solidFill>
                <a:latin typeface="Helvetica Neue"/>
              </a:rPr>
              <a:t>pitching</a:t>
            </a:r>
            <a:r>
              <a:rPr lang="fr-FR" sz="2400" dirty="0" smtClean="0">
                <a:solidFill>
                  <a:srgbClr val="000000"/>
                </a:solidFill>
                <a:latin typeface="Helvetica Neue"/>
              </a:rPr>
              <a:t> the super </a:t>
            </a:r>
            <a:r>
              <a:rPr lang="fr-FR" sz="2400" dirty="0" err="1" smtClean="0">
                <a:solidFill>
                  <a:srgbClr val="000000"/>
                </a:solidFill>
                <a:latin typeface="Helvetica Neue"/>
              </a:rPr>
              <a:t>deluxe</a:t>
            </a:r>
            <a:r>
              <a:rPr lang="fr-FR" sz="2400" dirty="0" smtClean="0">
                <a:solidFill>
                  <a:srgbClr val="000000"/>
                </a:solidFill>
                <a:latin typeface="Helvetica Neue"/>
              </a:rPr>
              <a:t> </a:t>
            </a:r>
            <a:r>
              <a:rPr lang="fr-FR" sz="2400" dirty="0" err="1" smtClean="0">
                <a:solidFill>
                  <a:srgbClr val="000000"/>
                </a:solidFill>
                <a:latin typeface="Helvetica Neue"/>
              </a:rPr>
              <a:t>product</a:t>
            </a:r>
            <a:endParaRPr lang="fr-FR" sz="2400" dirty="0" smtClean="0">
              <a:solidFill>
                <a:srgbClr val="000000"/>
              </a:solidFill>
              <a:latin typeface="Helvetica Neue"/>
            </a:endParaRPr>
          </a:p>
          <a:p>
            <a:pPr marL="285750" indent="-285750">
              <a:spcAft>
                <a:spcPts val="1200"/>
              </a:spcAft>
              <a:buFont typeface="Wingdings" panose="05000000000000000000" pitchFamily="2" charset="2"/>
              <a:buChar char="q"/>
            </a:pPr>
            <a:r>
              <a:rPr lang="fr-FR" sz="2400" dirty="0" smtClean="0">
                <a:solidFill>
                  <a:srgbClr val="000000"/>
                </a:solidFill>
                <a:latin typeface="Helvetica Neue"/>
              </a:rPr>
              <a:t>There </a:t>
            </a:r>
            <a:r>
              <a:rPr lang="fr-FR" sz="2400" dirty="0" err="1" smtClean="0">
                <a:solidFill>
                  <a:srgbClr val="000000"/>
                </a:solidFill>
                <a:latin typeface="Helvetica Neue"/>
              </a:rPr>
              <a:t>is</a:t>
            </a:r>
            <a:r>
              <a:rPr lang="fr-FR" sz="2400" dirty="0" smtClean="0">
                <a:solidFill>
                  <a:srgbClr val="000000"/>
                </a:solidFill>
                <a:latin typeface="Helvetica Neue"/>
              </a:rPr>
              <a:t> no real </a:t>
            </a:r>
            <a:r>
              <a:rPr lang="fr-FR" sz="2400" dirty="0" err="1" smtClean="0">
                <a:solidFill>
                  <a:srgbClr val="000000"/>
                </a:solidFill>
                <a:latin typeface="Helvetica Neue"/>
              </a:rPr>
              <a:t>difference</a:t>
            </a:r>
            <a:r>
              <a:rPr lang="fr-FR" sz="2400" dirty="0" smtClean="0">
                <a:solidFill>
                  <a:srgbClr val="000000"/>
                </a:solidFill>
                <a:latin typeface="Helvetica Neue"/>
              </a:rPr>
              <a:t> </a:t>
            </a:r>
            <a:r>
              <a:rPr lang="fr-FR" sz="2400" dirty="0" err="1" smtClean="0">
                <a:solidFill>
                  <a:srgbClr val="000000"/>
                </a:solidFill>
                <a:latin typeface="Helvetica Neue"/>
              </a:rPr>
              <a:t>between</a:t>
            </a:r>
            <a:r>
              <a:rPr lang="fr-FR" sz="2400" dirty="0" smtClean="0">
                <a:solidFill>
                  <a:srgbClr val="000000"/>
                </a:solidFill>
                <a:latin typeface="Helvetica Neue"/>
              </a:rPr>
              <a:t> men and </a:t>
            </a:r>
            <a:r>
              <a:rPr lang="fr-FR" sz="2400" dirty="0" err="1" smtClean="0">
                <a:solidFill>
                  <a:srgbClr val="000000"/>
                </a:solidFill>
                <a:latin typeface="Helvetica Neue"/>
              </a:rPr>
              <a:t>women</a:t>
            </a:r>
            <a:r>
              <a:rPr lang="fr-FR" sz="2400" dirty="0" smtClean="0">
                <a:solidFill>
                  <a:srgbClr val="000000"/>
                </a:solidFill>
                <a:latin typeface="Helvetica Neue"/>
              </a:rPr>
              <a:t> in </a:t>
            </a:r>
            <a:r>
              <a:rPr lang="fr-FR" sz="2400" dirty="0" err="1" smtClean="0">
                <a:solidFill>
                  <a:srgbClr val="000000"/>
                </a:solidFill>
                <a:latin typeface="Helvetica Neue"/>
              </a:rPr>
              <a:t>terms</a:t>
            </a:r>
            <a:r>
              <a:rPr lang="fr-FR" sz="2400" dirty="0" smtClean="0">
                <a:solidFill>
                  <a:srgbClr val="000000"/>
                </a:solidFill>
                <a:latin typeface="Helvetica Neue"/>
              </a:rPr>
              <a:t> of </a:t>
            </a:r>
            <a:r>
              <a:rPr lang="fr-FR" sz="2400" dirty="0" err="1" smtClean="0">
                <a:solidFill>
                  <a:srgbClr val="000000"/>
                </a:solidFill>
                <a:latin typeface="Helvetica Neue"/>
              </a:rPr>
              <a:t>likelihood</a:t>
            </a:r>
            <a:r>
              <a:rPr lang="fr-FR" sz="2400" dirty="0" smtClean="0">
                <a:solidFill>
                  <a:srgbClr val="000000"/>
                </a:solidFill>
                <a:latin typeface="Helvetica Neue"/>
              </a:rPr>
              <a:t> of </a:t>
            </a:r>
            <a:r>
              <a:rPr lang="fr-FR" sz="2400" dirty="0" err="1" smtClean="0">
                <a:solidFill>
                  <a:srgbClr val="000000"/>
                </a:solidFill>
                <a:latin typeface="Helvetica Neue"/>
              </a:rPr>
              <a:t>purchasing</a:t>
            </a:r>
            <a:r>
              <a:rPr lang="fr-FR" sz="2400" dirty="0" smtClean="0">
                <a:solidFill>
                  <a:srgbClr val="000000"/>
                </a:solidFill>
                <a:latin typeface="Helvetica Neue"/>
              </a:rPr>
              <a:t> the </a:t>
            </a:r>
            <a:r>
              <a:rPr lang="fr-FR" sz="2400" dirty="0" err="1" smtClean="0">
                <a:solidFill>
                  <a:srgbClr val="000000"/>
                </a:solidFill>
                <a:latin typeface="Helvetica Neue"/>
              </a:rPr>
              <a:t>product</a:t>
            </a:r>
            <a:r>
              <a:rPr lang="fr-FR" sz="2400" dirty="0" smtClean="0">
                <a:solidFill>
                  <a:srgbClr val="000000"/>
                </a:solidFill>
                <a:latin typeface="Helvetica Neue"/>
              </a:rPr>
              <a:t>.</a:t>
            </a:r>
          </a:p>
          <a:p>
            <a:pPr marL="800100" lvl="1" indent="-342900">
              <a:spcAft>
                <a:spcPts val="1200"/>
              </a:spcAft>
              <a:buFont typeface="Arial" panose="020B0604020202020204" pitchFamily="34" charset="0"/>
              <a:buChar char="•"/>
            </a:pPr>
            <a:endParaRPr lang="fr-FR" sz="2000" dirty="0" smtClean="0">
              <a:solidFill>
                <a:srgbClr val="000000"/>
              </a:solidFill>
              <a:latin typeface="Helvetica Neue"/>
            </a:endParaRPr>
          </a:p>
          <a:p>
            <a:pPr marL="800100" lvl="1" indent="-342900">
              <a:spcAft>
                <a:spcPts val="1200"/>
              </a:spcAft>
              <a:buFont typeface="Arial" panose="020B0604020202020204" pitchFamily="34" charset="0"/>
              <a:buChar char="•"/>
            </a:pPr>
            <a:endParaRPr lang="en-US" sz="2000" b="0" i="0" dirty="0" smtClean="0">
              <a:solidFill>
                <a:srgbClr val="000000"/>
              </a:solidFill>
              <a:effectLst/>
              <a:latin typeface="Helvetica Neue"/>
            </a:endParaRPr>
          </a:p>
        </p:txBody>
      </p:sp>
    </p:spTree>
    <p:extLst>
      <p:ext uri="{BB962C8B-B14F-4D97-AF65-F5344CB8AC3E}">
        <p14:creationId xmlns:p14="http://schemas.microsoft.com/office/powerpoint/2010/main" val="4140381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015067"/>
            <a:ext cx="8596668" cy="1826581"/>
          </a:xfrm>
        </p:spPr>
        <p:txBody>
          <a:bodyPr anchor="ctr"/>
          <a:lstStyle/>
          <a:p>
            <a:pPr algn="ctr"/>
            <a:r>
              <a:rPr lang="en-US" dirty="0" smtClean="0"/>
              <a:t>Data set overview</a:t>
            </a:r>
            <a:endParaRPr lang="en-US" dirty="0"/>
          </a:p>
        </p:txBody>
      </p:sp>
    </p:spTree>
    <p:extLst>
      <p:ext uri="{BB962C8B-B14F-4D97-AF65-F5344CB8AC3E}">
        <p14:creationId xmlns:p14="http://schemas.microsoft.com/office/powerpoint/2010/main" val="24920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overview</a:t>
            </a:r>
            <a:endParaRPr lang="en-US" dirty="0"/>
          </a:p>
        </p:txBody>
      </p:sp>
      <p:pic>
        <p:nvPicPr>
          <p:cNvPr id="4" name="Picture 3"/>
          <p:cNvPicPr>
            <a:picLocks noChangeAspect="1"/>
          </p:cNvPicPr>
          <p:nvPr/>
        </p:nvPicPr>
        <p:blipFill>
          <a:blip r:embed="rId2"/>
          <a:stretch>
            <a:fillRect/>
          </a:stretch>
        </p:blipFill>
        <p:spPr>
          <a:xfrm>
            <a:off x="59429" y="1056378"/>
            <a:ext cx="5672121" cy="2879285"/>
          </a:xfrm>
          <a:prstGeom prst="rect">
            <a:avLst/>
          </a:prstGeom>
        </p:spPr>
      </p:pic>
      <p:pic>
        <p:nvPicPr>
          <p:cNvPr id="5" name="Picture 4"/>
          <p:cNvPicPr>
            <a:picLocks noChangeAspect="1"/>
          </p:cNvPicPr>
          <p:nvPr/>
        </p:nvPicPr>
        <p:blipFill rotWithShape="1">
          <a:blip r:embed="rId3"/>
          <a:srcRect t="1668"/>
          <a:stretch/>
        </p:blipFill>
        <p:spPr>
          <a:xfrm>
            <a:off x="5710964" y="1078162"/>
            <a:ext cx="5815344" cy="2619450"/>
          </a:xfrm>
          <a:prstGeom prst="rect">
            <a:avLst/>
          </a:prstGeom>
        </p:spPr>
      </p:pic>
      <p:pic>
        <p:nvPicPr>
          <p:cNvPr id="6" name="Picture 5"/>
          <p:cNvPicPr>
            <a:picLocks noChangeAspect="1"/>
          </p:cNvPicPr>
          <p:nvPr/>
        </p:nvPicPr>
        <p:blipFill>
          <a:blip r:embed="rId4"/>
          <a:stretch>
            <a:fillRect/>
          </a:stretch>
        </p:blipFill>
        <p:spPr>
          <a:xfrm>
            <a:off x="11526308" y="1078162"/>
            <a:ext cx="665692" cy="2619449"/>
          </a:xfrm>
          <a:prstGeom prst="rect">
            <a:avLst/>
          </a:prstGeom>
        </p:spPr>
      </p:pic>
      <p:sp>
        <p:nvSpPr>
          <p:cNvPr id="8" name="Rectangle 7"/>
          <p:cNvSpPr/>
          <p:nvPr/>
        </p:nvSpPr>
        <p:spPr>
          <a:xfrm>
            <a:off x="1011075" y="4368799"/>
            <a:ext cx="9399778" cy="1800493"/>
          </a:xfrm>
          <a:prstGeom prst="rect">
            <a:avLst/>
          </a:prstGeom>
        </p:spPr>
        <p:txBody>
          <a:bodyPr wrap="square">
            <a:spAutoFit/>
          </a:bodyPr>
          <a:lstStyle/>
          <a:p>
            <a:pPr marL="342900" indent="-342900">
              <a:spcAft>
                <a:spcPts val="600"/>
              </a:spcAft>
              <a:buFont typeface="Wingdings" panose="05000000000000000000" pitchFamily="2" charset="2"/>
              <a:buChar char="q"/>
            </a:pPr>
            <a:r>
              <a:rPr lang="en-US" sz="2400" dirty="0" smtClean="0">
                <a:solidFill>
                  <a:srgbClr val="000000"/>
                </a:solidFill>
              </a:rPr>
              <a:t>4888 rows and 20 columns</a:t>
            </a:r>
          </a:p>
          <a:p>
            <a:pPr marL="342900" indent="-342900">
              <a:spcAft>
                <a:spcPts val="600"/>
              </a:spcAft>
              <a:buFont typeface="Wingdings" panose="05000000000000000000" pitchFamily="2" charset="2"/>
              <a:buChar char="q"/>
            </a:pPr>
            <a:r>
              <a:rPr lang="en-US" sz="2400" dirty="0" smtClean="0">
                <a:solidFill>
                  <a:srgbClr val="000000"/>
                </a:solidFill>
              </a:rPr>
              <a:t>Data includes both numerical and categorical variables</a:t>
            </a:r>
          </a:p>
          <a:p>
            <a:pPr marL="342900" indent="-342900">
              <a:spcAft>
                <a:spcPts val="600"/>
              </a:spcAft>
              <a:buFont typeface="Wingdings" panose="05000000000000000000" pitchFamily="2" charset="2"/>
              <a:buChar char="q"/>
            </a:pPr>
            <a:r>
              <a:rPr lang="en-US" sz="2400" dirty="0" smtClean="0">
                <a:solidFill>
                  <a:srgbClr val="000000"/>
                </a:solidFill>
              </a:rPr>
              <a:t>Some null values</a:t>
            </a:r>
          </a:p>
          <a:p>
            <a:pPr marL="342900" indent="-342900">
              <a:spcAft>
                <a:spcPts val="600"/>
              </a:spcAft>
              <a:buFont typeface="Wingdings" panose="05000000000000000000" pitchFamily="2" charset="2"/>
              <a:buChar char="q"/>
            </a:pPr>
            <a:r>
              <a:rPr lang="en-US" sz="2400" b="0" i="0" dirty="0" smtClean="0">
                <a:solidFill>
                  <a:srgbClr val="000000"/>
                </a:solidFill>
                <a:effectLst/>
              </a:rPr>
              <a:t>Some outliers</a:t>
            </a:r>
          </a:p>
        </p:txBody>
      </p:sp>
    </p:spTree>
    <p:extLst>
      <p:ext uri="{BB962C8B-B14F-4D97-AF65-F5344CB8AC3E}">
        <p14:creationId xmlns:p14="http://schemas.microsoft.com/office/powerpoint/2010/main" val="1521488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 overview</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56292379"/>
              </p:ext>
            </p:extLst>
          </p:nvPr>
        </p:nvGraphicFramePr>
        <p:xfrm>
          <a:off x="385009" y="1197145"/>
          <a:ext cx="8999622" cy="4024559"/>
        </p:xfrm>
        <a:graphic>
          <a:graphicData uri="http://schemas.openxmlformats.org/drawingml/2006/table">
            <a:tbl>
              <a:tblPr/>
              <a:tblGrid>
                <a:gridCol w="1937086"/>
                <a:gridCol w="882817"/>
                <a:gridCol w="882817"/>
                <a:gridCol w="882817"/>
                <a:gridCol w="882817"/>
                <a:gridCol w="882817"/>
                <a:gridCol w="882817"/>
                <a:gridCol w="882817"/>
                <a:gridCol w="882817"/>
              </a:tblGrid>
              <a:tr h="386615">
                <a:tc>
                  <a:txBody>
                    <a:bodyPr/>
                    <a:lstStyle/>
                    <a:p>
                      <a:pPr algn="ctr" fontAlgn="ctr"/>
                      <a:r>
                        <a:rPr lang="en-US" sz="1100" b="1" noProof="0" dirty="0">
                          <a:effectLst/>
                          <a:latin typeface="+mn-lt"/>
                        </a:rPr>
                        <a:t/>
                      </a:r>
                      <a:br>
                        <a:rPr lang="en-US" sz="1100" b="1" noProof="0" dirty="0">
                          <a:effectLst/>
                          <a:latin typeface="+mn-lt"/>
                        </a:rPr>
                      </a:b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100" b="1" noProof="0" dirty="0" smtClean="0">
                          <a:effectLst/>
                          <a:latin typeface="+mn-lt"/>
                        </a:rPr>
                        <a:t>count</a:t>
                      </a:r>
                      <a:endParaRPr lang="en-US" sz="1100" b="1" noProof="0" dirty="0">
                        <a:effectLst/>
                        <a:latin typeface="+mn-lt"/>
                      </a:endParaRPr>
                    </a:p>
                  </a:txBody>
                  <a:tcPr marL="28966" marR="28966" marT="14483" marB="1448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100" b="1" noProof="0" dirty="0">
                          <a:effectLst/>
                          <a:latin typeface="+mn-lt"/>
                        </a:rPr>
                        <a:t>mean</a:t>
                      </a:r>
                    </a:p>
                  </a:txBody>
                  <a:tcPr marL="28966" marR="28966" marT="14483" marB="1448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100" b="1" noProof="0" dirty="0" err="1">
                          <a:effectLst/>
                          <a:latin typeface="+mn-lt"/>
                        </a:rPr>
                        <a:t>std</a:t>
                      </a:r>
                      <a:endParaRPr lang="en-US" sz="1100" b="1" noProof="0" dirty="0">
                        <a:effectLst/>
                        <a:latin typeface="+mn-lt"/>
                      </a:endParaRPr>
                    </a:p>
                  </a:txBody>
                  <a:tcPr marL="28966" marR="28966" marT="14483" marB="1448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100" b="1" noProof="0" dirty="0">
                          <a:effectLst/>
                          <a:latin typeface="+mn-lt"/>
                        </a:rPr>
                        <a:t>min</a:t>
                      </a:r>
                    </a:p>
                  </a:txBody>
                  <a:tcPr marL="28966" marR="28966" marT="14483" marB="1448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100" b="1" noProof="0" dirty="0">
                          <a:effectLst/>
                          <a:latin typeface="+mn-lt"/>
                        </a:rPr>
                        <a:t>25%</a:t>
                      </a:r>
                    </a:p>
                  </a:txBody>
                  <a:tcPr marL="28966" marR="28966" marT="14483" marB="1448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100" b="1" noProof="0" dirty="0">
                          <a:effectLst/>
                          <a:latin typeface="+mn-lt"/>
                        </a:rPr>
                        <a:t>50%</a:t>
                      </a:r>
                    </a:p>
                  </a:txBody>
                  <a:tcPr marL="28966" marR="28966" marT="14483" marB="1448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100" b="1" noProof="0" dirty="0">
                          <a:effectLst/>
                          <a:latin typeface="+mn-lt"/>
                        </a:rPr>
                        <a:t>75%</a:t>
                      </a:r>
                    </a:p>
                  </a:txBody>
                  <a:tcPr marL="28966" marR="28966" marT="14483" marB="1448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100" b="1" noProof="0" dirty="0">
                          <a:effectLst/>
                          <a:latin typeface="+mn-lt"/>
                        </a:rPr>
                        <a:t>max</a:t>
                      </a:r>
                    </a:p>
                  </a:txBody>
                  <a:tcPr marL="28966" marR="28966" marT="14483" marB="14483"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r>
              <a:tr h="208680">
                <a:tc>
                  <a:txBody>
                    <a:bodyPr/>
                    <a:lstStyle/>
                    <a:p>
                      <a:pPr algn="ctr" fontAlgn="ctr"/>
                      <a:r>
                        <a:rPr lang="en-US" sz="1100" b="1" noProof="0" dirty="0" err="1">
                          <a:effectLst/>
                          <a:latin typeface="+mn-lt"/>
                        </a:rPr>
                        <a:t>ProdTaken</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ctr" fontAlgn="ctr"/>
                      <a:r>
                        <a:rPr lang="en-US" sz="1100" noProof="0" dirty="0" smtClean="0">
                          <a:effectLst/>
                          <a:latin typeface="+mn-lt"/>
                        </a:rPr>
                        <a:t>4888</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0.188</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0.390</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w="12700" cap="flat" cmpd="sng" algn="ctr">
                      <a:solidFill>
                        <a:schemeClr val="tx1"/>
                      </a:solidFill>
                      <a:prstDash val="solid"/>
                      <a:round/>
                      <a:headEnd type="none" w="med" len="med"/>
                      <a:tailEnd type="none" w="med" len="med"/>
                    </a:lnR>
                    <a:lnT w="12700" cmpd="sng">
                      <a:noFill/>
                      <a:prstDash val="solid"/>
                    </a:lnT>
                    <a:lnB>
                      <a:noFill/>
                    </a:lnB>
                    <a:lnTlToBr w="12700" cmpd="sng">
                      <a:noFill/>
                      <a:prstDash val="solid"/>
                    </a:lnTlToBr>
                    <a:lnBlToTr w="12700" cmpd="sng">
                      <a:noFill/>
                      <a:prstDash val="solid"/>
                    </a:lnBlToTr>
                    <a:solidFill>
                      <a:srgbClr val="F5F5F5"/>
                    </a:solidFill>
                  </a:tcPr>
                </a:tc>
              </a:tr>
              <a:tr h="208680">
                <a:tc>
                  <a:txBody>
                    <a:bodyPr/>
                    <a:lstStyle/>
                    <a:p>
                      <a:pPr algn="ctr" fontAlgn="ctr"/>
                      <a:r>
                        <a:rPr lang="en-US" sz="1100" b="1" noProof="0" dirty="0">
                          <a:effectLst/>
                          <a:latin typeface="+mn-lt"/>
                        </a:rPr>
                        <a:t>Age</a:t>
                      </a: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1100" noProof="0" dirty="0" smtClean="0">
                          <a:effectLst/>
                          <a:latin typeface="+mn-lt"/>
                        </a:rPr>
                        <a:t>4662</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37.622</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9.316</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18.0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31.0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36.0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44.0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61.0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r>
              <a:tr h="208680">
                <a:tc>
                  <a:txBody>
                    <a:bodyPr/>
                    <a:lstStyle/>
                    <a:p>
                      <a:pPr algn="ctr" fontAlgn="ctr"/>
                      <a:r>
                        <a:rPr lang="en-US" sz="1100" b="1" noProof="0" dirty="0" err="1">
                          <a:effectLst/>
                          <a:latin typeface="+mn-lt"/>
                        </a:rPr>
                        <a:t>CityTier</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ctr" fontAlgn="ctr"/>
                      <a:r>
                        <a:rPr lang="en-US" sz="1100" noProof="0" dirty="0" smtClean="0">
                          <a:effectLst/>
                          <a:latin typeface="+mn-lt"/>
                        </a:rPr>
                        <a:t>4888</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1.654</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0.916</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3.0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3.0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r>
              <a:tr h="282016">
                <a:tc>
                  <a:txBody>
                    <a:bodyPr/>
                    <a:lstStyle/>
                    <a:p>
                      <a:pPr algn="ctr" fontAlgn="ctr"/>
                      <a:r>
                        <a:rPr lang="en-US" sz="1100" b="1" noProof="0" dirty="0" err="1">
                          <a:effectLst/>
                          <a:latin typeface="+mn-lt"/>
                        </a:rPr>
                        <a:t>DurationOfPitch</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1100" noProof="0" dirty="0" smtClean="0">
                          <a:effectLst/>
                          <a:latin typeface="+mn-lt"/>
                        </a:rPr>
                        <a:t>4637</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15.490</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8.519</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5.0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9.0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13.0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20.0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127.0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r>
              <a:tr h="366620">
                <a:tc>
                  <a:txBody>
                    <a:bodyPr/>
                    <a:lstStyle/>
                    <a:p>
                      <a:pPr algn="ctr" fontAlgn="ctr"/>
                      <a:r>
                        <a:rPr lang="en-US" sz="1100" b="1" noProof="0" dirty="0" err="1">
                          <a:effectLst/>
                          <a:latin typeface="+mn-lt"/>
                        </a:rPr>
                        <a:t>NumberOfPersonVisited</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ctr" fontAlgn="ctr"/>
                      <a:r>
                        <a:rPr lang="en-US" sz="1100" noProof="0" dirty="0" smtClean="0">
                          <a:effectLst/>
                          <a:latin typeface="+mn-lt"/>
                        </a:rPr>
                        <a:t>4888</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2.905</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0.724</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2.0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3.0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3.0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5.0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r>
              <a:tr h="282016">
                <a:tc>
                  <a:txBody>
                    <a:bodyPr/>
                    <a:lstStyle/>
                    <a:p>
                      <a:pPr algn="ctr" fontAlgn="ctr"/>
                      <a:r>
                        <a:rPr lang="en-US" sz="1100" b="1" noProof="0" dirty="0" err="1">
                          <a:effectLst/>
                          <a:latin typeface="+mn-lt"/>
                        </a:rPr>
                        <a:t>NumberOfFollowups</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1100" noProof="0" dirty="0" smtClean="0">
                          <a:effectLst/>
                          <a:latin typeface="+mn-lt"/>
                        </a:rPr>
                        <a:t>4843</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3.708</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1.002</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3.0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4.0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4.0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6.0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r>
              <a:tr h="366620">
                <a:tc>
                  <a:txBody>
                    <a:bodyPr/>
                    <a:lstStyle/>
                    <a:p>
                      <a:pPr algn="ctr" fontAlgn="ctr"/>
                      <a:r>
                        <a:rPr lang="en-US" sz="1100" b="1" noProof="0" dirty="0" err="1">
                          <a:effectLst/>
                          <a:latin typeface="+mn-lt"/>
                        </a:rPr>
                        <a:t>PreferredPropertyStar</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ctr" fontAlgn="ctr"/>
                      <a:r>
                        <a:rPr lang="en-US" sz="1100" noProof="0" dirty="0" smtClean="0">
                          <a:effectLst/>
                          <a:latin typeface="+mn-lt"/>
                        </a:rPr>
                        <a:t>4862</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3.581</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0.798</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3.0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3.0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3.0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4.0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5.0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r>
              <a:tr h="282016">
                <a:tc>
                  <a:txBody>
                    <a:bodyPr/>
                    <a:lstStyle/>
                    <a:p>
                      <a:pPr algn="ctr" fontAlgn="ctr"/>
                      <a:r>
                        <a:rPr lang="en-US" sz="1100" b="1" noProof="0" dirty="0" err="1">
                          <a:effectLst/>
                          <a:latin typeface="+mn-lt"/>
                        </a:rPr>
                        <a:t>NumberOfTrips</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1100" noProof="0" dirty="0" smtClean="0">
                          <a:effectLst/>
                          <a:latin typeface="+mn-lt"/>
                        </a:rPr>
                        <a:t>4748</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3.236</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1.849</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2.0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3.0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4.0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22.0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r>
              <a:tr h="208680">
                <a:tc>
                  <a:txBody>
                    <a:bodyPr/>
                    <a:lstStyle/>
                    <a:p>
                      <a:pPr algn="ctr" fontAlgn="ctr"/>
                      <a:r>
                        <a:rPr lang="en-US" sz="1100" b="1" noProof="0" dirty="0">
                          <a:effectLst/>
                          <a:latin typeface="+mn-lt"/>
                        </a:rPr>
                        <a:t>Passport</a:t>
                      </a: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ctr" fontAlgn="ctr"/>
                      <a:r>
                        <a:rPr lang="en-US" sz="1100" noProof="0" dirty="0" smtClean="0">
                          <a:effectLst/>
                          <a:latin typeface="+mn-lt"/>
                        </a:rPr>
                        <a:t>4888</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0.290</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0.454</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1.0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r>
              <a:tr h="366620">
                <a:tc>
                  <a:txBody>
                    <a:bodyPr/>
                    <a:lstStyle/>
                    <a:p>
                      <a:pPr algn="ctr" fontAlgn="ctr"/>
                      <a:r>
                        <a:rPr lang="en-US" sz="1100" b="1" noProof="0" dirty="0" err="1">
                          <a:effectLst/>
                          <a:latin typeface="+mn-lt"/>
                        </a:rPr>
                        <a:t>PitchSatisfactionScore</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1100" noProof="0" dirty="0" smtClean="0">
                          <a:effectLst/>
                          <a:latin typeface="+mn-lt"/>
                        </a:rPr>
                        <a:t>4888</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3.078</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1.365</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2.0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3.0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4.0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5.0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r>
              <a:tr h="208680">
                <a:tc>
                  <a:txBody>
                    <a:bodyPr/>
                    <a:lstStyle/>
                    <a:p>
                      <a:pPr algn="ctr" fontAlgn="ctr"/>
                      <a:r>
                        <a:rPr lang="en-US" sz="1100" b="1" noProof="0" dirty="0" err="1">
                          <a:effectLst/>
                          <a:latin typeface="+mn-lt"/>
                        </a:rPr>
                        <a:t>OwnCar</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5F5F5"/>
                    </a:solidFill>
                  </a:tcPr>
                </a:tc>
                <a:tc>
                  <a:txBody>
                    <a:bodyPr/>
                    <a:lstStyle/>
                    <a:p>
                      <a:pPr algn="ctr" fontAlgn="ctr"/>
                      <a:r>
                        <a:rPr lang="en-US" sz="1100" noProof="0" dirty="0" smtClean="0">
                          <a:effectLst/>
                          <a:latin typeface="+mn-lt"/>
                        </a:rPr>
                        <a:t>4888</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0.620</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smtClean="0">
                          <a:effectLst/>
                          <a:latin typeface="+mn-lt"/>
                        </a:rPr>
                        <a:t>0.485</a:t>
                      </a:r>
                      <a:endParaRPr lang="en-US" sz="1100" noProof="0" dirty="0">
                        <a:effectLst/>
                        <a:latin typeface="+mn-lt"/>
                      </a:endParaRP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5F5F5"/>
                    </a:solidFill>
                  </a:tcPr>
                </a:tc>
                <a:tc>
                  <a:txBody>
                    <a:bodyPr/>
                    <a:lstStyle/>
                    <a:p>
                      <a:pPr algn="ctr" fontAlgn="ctr"/>
                      <a:r>
                        <a:rPr lang="en-US" sz="1100" noProof="0" dirty="0">
                          <a:effectLst/>
                          <a:latin typeface="+mn-lt"/>
                        </a:rPr>
                        <a:t>1.0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5F5F5"/>
                    </a:solidFill>
                  </a:tcPr>
                </a:tc>
              </a:tr>
              <a:tr h="366620">
                <a:tc>
                  <a:txBody>
                    <a:bodyPr/>
                    <a:lstStyle/>
                    <a:p>
                      <a:pPr algn="ctr" fontAlgn="ctr"/>
                      <a:r>
                        <a:rPr lang="en-US" sz="1100" b="1" noProof="0" dirty="0" err="1">
                          <a:effectLst/>
                          <a:latin typeface="+mn-lt"/>
                        </a:rPr>
                        <a:t>NumberOfChildrenVisited</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sz="1100" noProof="0" dirty="0" smtClean="0">
                          <a:effectLst/>
                          <a:latin typeface="+mn-lt"/>
                        </a:rPr>
                        <a:t>4822</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1.187</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smtClean="0">
                          <a:effectLst/>
                          <a:latin typeface="+mn-lt"/>
                        </a:rPr>
                        <a:t>0.857</a:t>
                      </a:r>
                      <a:endParaRPr lang="en-US" sz="1100" noProof="0" dirty="0">
                        <a:effectLst/>
                        <a:latin typeface="+mn-lt"/>
                      </a:endParaRP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0.0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1.0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2.0</a:t>
                      </a:r>
                    </a:p>
                  </a:txBody>
                  <a:tcPr marL="28966" marR="28966" marT="14483" marB="14483" anchor="ctr">
                    <a:lnL>
                      <a:noFill/>
                    </a:lnL>
                    <a:lnR>
                      <a:noFill/>
                    </a:lnR>
                    <a:lnT>
                      <a:noFill/>
                    </a:lnT>
                    <a:lnB>
                      <a:noFill/>
                    </a:lnB>
                    <a:solidFill>
                      <a:srgbClr val="FFFFFF"/>
                    </a:solidFill>
                  </a:tcPr>
                </a:tc>
                <a:tc>
                  <a:txBody>
                    <a:bodyPr/>
                    <a:lstStyle/>
                    <a:p>
                      <a:pPr algn="ctr" fontAlgn="ctr"/>
                      <a:r>
                        <a:rPr lang="en-US" sz="1100" noProof="0" dirty="0">
                          <a:effectLst/>
                          <a:latin typeface="+mn-lt"/>
                        </a:rPr>
                        <a:t>3.0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tr>
              <a:tr h="282016">
                <a:tc>
                  <a:txBody>
                    <a:bodyPr/>
                    <a:lstStyle/>
                    <a:p>
                      <a:pPr algn="ctr" fontAlgn="ctr"/>
                      <a:r>
                        <a:rPr lang="en-US" sz="1100" b="1" noProof="0" dirty="0" err="1">
                          <a:effectLst/>
                          <a:latin typeface="+mn-lt"/>
                        </a:rPr>
                        <a:t>MonthlyIncome</a:t>
                      </a:r>
                      <a:endParaRPr lang="en-US" sz="1100" b="1" noProof="0" dirty="0">
                        <a:effectLst/>
                        <a:latin typeface="+mn-lt"/>
                      </a:endParaRPr>
                    </a:p>
                  </a:txBody>
                  <a:tcPr marL="28966" marR="28966" marT="14483" marB="14483"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100" noProof="0" dirty="0" smtClean="0">
                          <a:effectLst/>
                          <a:latin typeface="+mn-lt"/>
                        </a:rPr>
                        <a:t>4655</a:t>
                      </a:r>
                      <a:endParaRPr lang="en-US" sz="1100" noProof="0" dirty="0">
                        <a:effectLst/>
                        <a:latin typeface="+mn-lt"/>
                      </a:endParaRPr>
                    </a:p>
                  </a:txBody>
                  <a:tcPr marL="28966" marR="28966" marT="14483" marB="1448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100" noProof="0" dirty="0" smtClean="0">
                          <a:effectLst/>
                          <a:latin typeface="+mn-lt"/>
                        </a:rPr>
                        <a:t>23619.8</a:t>
                      </a:r>
                      <a:endParaRPr lang="en-US" sz="1100" noProof="0" dirty="0">
                        <a:effectLst/>
                        <a:latin typeface="+mn-lt"/>
                      </a:endParaRPr>
                    </a:p>
                  </a:txBody>
                  <a:tcPr marL="28966" marR="28966" marT="14483" marB="1448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100" noProof="0" dirty="0" smtClean="0">
                          <a:effectLst/>
                          <a:latin typeface="+mn-lt"/>
                        </a:rPr>
                        <a:t>5380.6</a:t>
                      </a:r>
                      <a:endParaRPr lang="en-US" sz="1100" noProof="0" dirty="0">
                        <a:effectLst/>
                        <a:latin typeface="+mn-lt"/>
                      </a:endParaRPr>
                    </a:p>
                  </a:txBody>
                  <a:tcPr marL="28966" marR="28966" marT="14483" marB="1448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100" noProof="0" dirty="0">
                          <a:effectLst/>
                          <a:latin typeface="+mn-lt"/>
                        </a:rPr>
                        <a:t>1000.0</a:t>
                      </a:r>
                    </a:p>
                  </a:txBody>
                  <a:tcPr marL="28966" marR="28966" marT="14483" marB="1448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100" noProof="0" dirty="0">
                          <a:effectLst/>
                          <a:latin typeface="+mn-lt"/>
                        </a:rPr>
                        <a:t>20346.0</a:t>
                      </a:r>
                    </a:p>
                  </a:txBody>
                  <a:tcPr marL="28966" marR="28966" marT="14483" marB="1448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100" noProof="0" dirty="0">
                          <a:effectLst/>
                          <a:latin typeface="+mn-lt"/>
                        </a:rPr>
                        <a:t>22347.0</a:t>
                      </a:r>
                    </a:p>
                  </a:txBody>
                  <a:tcPr marL="28966" marR="28966" marT="14483" marB="1448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100" noProof="0" dirty="0">
                          <a:effectLst/>
                          <a:latin typeface="+mn-lt"/>
                        </a:rPr>
                        <a:t>25571.0</a:t>
                      </a:r>
                    </a:p>
                  </a:txBody>
                  <a:tcPr marL="28966" marR="28966" marT="14483" marB="14483" anchor="ctr">
                    <a:lnL>
                      <a:noFill/>
                    </a:lnL>
                    <a:lnR>
                      <a:noFill/>
                    </a:lnR>
                    <a:lnT>
                      <a:noFill/>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100" noProof="0" dirty="0">
                          <a:effectLst/>
                          <a:latin typeface="+mn-lt"/>
                        </a:rPr>
                        <a:t>98678.0</a:t>
                      </a:r>
                    </a:p>
                  </a:txBody>
                  <a:tcPr marL="28966" marR="28966" marT="14483" marB="14483"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2572369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015067"/>
            <a:ext cx="8596668" cy="1826581"/>
          </a:xfrm>
        </p:spPr>
        <p:txBody>
          <a:bodyPr anchor="ctr"/>
          <a:lstStyle/>
          <a:p>
            <a:pPr algn="ctr"/>
            <a:r>
              <a:rPr lang="en-US" dirty="0" smtClean="0"/>
              <a:t>Exploratory Data Analysis</a:t>
            </a:r>
            <a:endParaRPr lang="en-US" dirty="0"/>
          </a:p>
        </p:txBody>
      </p:sp>
    </p:spTree>
    <p:extLst>
      <p:ext uri="{BB962C8B-B14F-4D97-AF65-F5344CB8AC3E}">
        <p14:creationId xmlns:p14="http://schemas.microsoft.com/office/powerpoint/2010/main" val="34324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Correlations between variables</a:t>
            </a:r>
            <a:endParaRPr lang="en-US" dirty="0"/>
          </a:p>
        </p:txBody>
      </p:sp>
      <p:pic>
        <p:nvPicPr>
          <p:cNvPr id="5" name="Picture 4"/>
          <p:cNvPicPr>
            <a:picLocks noChangeAspect="1"/>
          </p:cNvPicPr>
          <p:nvPr/>
        </p:nvPicPr>
        <p:blipFill rotWithShape="1">
          <a:blip r:embed="rId2"/>
          <a:srcRect b="1740"/>
          <a:stretch/>
        </p:blipFill>
        <p:spPr>
          <a:xfrm>
            <a:off x="304357" y="1136984"/>
            <a:ext cx="9089962" cy="4613784"/>
          </a:xfrm>
          <a:prstGeom prst="rect">
            <a:avLst/>
          </a:prstGeom>
        </p:spPr>
      </p:pic>
    </p:spTree>
    <p:extLst>
      <p:ext uri="{BB962C8B-B14F-4D97-AF65-F5344CB8AC3E}">
        <p14:creationId xmlns:p14="http://schemas.microsoft.com/office/powerpoint/2010/main" val="4289806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of customers</a:t>
            </a:r>
            <a:endParaRPr lang="en-US" dirty="0"/>
          </a:p>
        </p:txBody>
      </p:sp>
      <p:pic>
        <p:nvPicPr>
          <p:cNvPr id="4" name="Picture 3"/>
          <p:cNvPicPr>
            <a:picLocks noChangeAspect="1"/>
          </p:cNvPicPr>
          <p:nvPr/>
        </p:nvPicPr>
        <p:blipFill>
          <a:blip r:embed="rId2"/>
          <a:stretch>
            <a:fillRect/>
          </a:stretch>
        </p:blipFill>
        <p:spPr>
          <a:xfrm>
            <a:off x="309312" y="899068"/>
            <a:ext cx="8448675" cy="3745121"/>
          </a:xfrm>
          <a:prstGeom prst="rect">
            <a:avLst/>
          </a:prstGeom>
        </p:spPr>
      </p:pic>
      <p:pic>
        <p:nvPicPr>
          <p:cNvPr id="5" name="Picture 4"/>
          <p:cNvPicPr>
            <a:picLocks noChangeAspect="1"/>
          </p:cNvPicPr>
          <p:nvPr/>
        </p:nvPicPr>
        <p:blipFill>
          <a:blip r:embed="rId3"/>
          <a:stretch>
            <a:fillRect/>
          </a:stretch>
        </p:blipFill>
        <p:spPr>
          <a:xfrm>
            <a:off x="8958572" y="899069"/>
            <a:ext cx="3172930" cy="3492458"/>
          </a:xfrm>
          <a:prstGeom prst="rect">
            <a:avLst/>
          </a:prstGeom>
        </p:spPr>
      </p:pic>
      <p:sp>
        <p:nvSpPr>
          <p:cNvPr id="6" name="Rectangle 5"/>
          <p:cNvSpPr/>
          <p:nvPr/>
        </p:nvSpPr>
        <p:spPr>
          <a:xfrm>
            <a:off x="473241" y="4779252"/>
            <a:ext cx="9188117" cy="1754326"/>
          </a:xfrm>
          <a:prstGeom prst="rect">
            <a:avLst/>
          </a:prstGeom>
        </p:spPr>
        <p:txBody>
          <a:bodyPr wrap="square">
            <a:spAutoFit/>
          </a:bodyPr>
          <a:lstStyle/>
          <a:p>
            <a:pPr marL="285750" indent="-285750">
              <a:buFont typeface="Wingdings" panose="05000000000000000000" pitchFamily="2" charset="2"/>
              <a:buChar char="q"/>
            </a:pPr>
            <a:r>
              <a:rPr lang="en-US" b="0" i="0" dirty="0" smtClean="0">
                <a:solidFill>
                  <a:srgbClr val="000000"/>
                </a:solidFill>
                <a:effectLst/>
                <a:latin typeface="Helvetica Neue"/>
              </a:rPr>
              <a:t>The distribution of age is slightly right-skewed.</a:t>
            </a:r>
          </a:p>
          <a:p>
            <a:pPr marL="285750" indent="-285750">
              <a:buFont typeface="Wingdings" panose="05000000000000000000" pitchFamily="2" charset="2"/>
              <a:buChar char="q"/>
            </a:pPr>
            <a:r>
              <a:rPr lang="en-US" b="0" i="0" dirty="0" smtClean="0">
                <a:solidFill>
                  <a:srgbClr val="000000"/>
                </a:solidFill>
                <a:effectLst/>
                <a:latin typeface="Helvetica Neue"/>
              </a:rPr>
              <a:t>Age of customers is ranging from 18 to 61 with an average of 37.6 and a median of 36 years old.</a:t>
            </a:r>
          </a:p>
          <a:p>
            <a:pPr marL="285750" indent="-285750">
              <a:buFont typeface="Wingdings" panose="05000000000000000000" pitchFamily="2" charset="2"/>
              <a:buChar char="q"/>
            </a:pPr>
            <a:r>
              <a:rPr lang="en-US" b="0" i="0" dirty="0" smtClean="0">
                <a:solidFill>
                  <a:srgbClr val="000000"/>
                </a:solidFill>
                <a:effectLst/>
                <a:latin typeface="Helvetica Neue"/>
              </a:rPr>
              <a:t>People who purchased the product were younger on average than those who declined it (34.8 vs 38.3 years old on average). Our marketing strategy </a:t>
            </a:r>
            <a:r>
              <a:rPr lang="en-US" dirty="0" smtClean="0">
                <a:solidFill>
                  <a:srgbClr val="000000"/>
                </a:solidFill>
                <a:latin typeface="Helvetica Neue"/>
              </a:rPr>
              <a:t>s</a:t>
            </a:r>
            <a:r>
              <a:rPr lang="en-US" b="0" i="0" dirty="0" smtClean="0">
                <a:solidFill>
                  <a:srgbClr val="000000"/>
                </a:solidFill>
                <a:effectLst/>
                <a:latin typeface="Helvetica Neue"/>
              </a:rPr>
              <a:t>hould therefore focus on younger people.</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656046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Marital status</a:t>
            </a:r>
            <a:endParaRPr lang="en-US" dirty="0"/>
          </a:p>
        </p:txBody>
      </p:sp>
      <p:sp>
        <p:nvSpPr>
          <p:cNvPr id="6" name="Rectangle 5"/>
          <p:cNvSpPr/>
          <p:nvPr/>
        </p:nvSpPr>
        <p:spPr>
          <a:xfrm>
            <a:off x="485272" y="4514558"/>
            <a:ext cx="9188117" cy="1631216"/>
          </a:xfrm>
          <a:prstGeom prst="rect">
            <a:avLst/>
          </a:prstGeom>
        </p:spPr>
        <p:txBody>
          <a:bodyPr wrap="square">
            <a:spAutoFit/>
          </a:bodyPr>
          <a:lstStyle/>
          <a:p>
            <a:pPr marL="285750" indent="-285750">
              <a:spcAft>
                <a:spcPts val="600"/>
              </a:spcAft>
              <a:buFont typeface="Wingdings" panose="05000000000000000000" pitchFamily="2" charset="2"/>
              <a:buChar char="q"/>
            </a:pPr>
            <a:r>
              <a:rPr lang="en-US" b="0" i="0" dirty="0" smtClean="0">
                <a:solidFill>
                  <a:srgbClr val="000000"/>
                </a:solidFill>
                <a:effectLst/>
                <a:latin typeface="Helvetica Neue"/>
              </a:rPr>
              <a:t>Among the 4,888 potential customers in the data set: 47.9 % of them were married, 19.4% divorced, 18.7% single and 14% unmarried.</a:t>
            </a:r>
          </a:p>
          <a:p>
            <a:pPr marL="285750" indent="-285750">
              <a:spcAft>
                <a:spcPts val="600"/>
              </a:spcAft>
              <a:buFont typeface="Wingdings" panose="05000000000000000000" pitchFamily="2" charset="2"/>
              <a:buChar char="q"/>
            </a:pPr>
            <a:r>
              <a:rPr lang="en-US" b="0" i="0" dirty="0" smtClean="0">
                <a:solidFill>
                  <a:srgbClr val="000000"/>
                </a:solidFill>
                <a:effectLst/>
                <a:latin typeface="Helvetica Neue"/>
              </a:rPr>
              <a:t>The proportion of people purchasing the product is greater among single people than married people with a share of 33.2 % vs 13.9% respectively.</a:t>
            </a:r>
          </a:p>
          <a:p>
            <a:pPr marL="285750" indent="-285750">
              <a:spcAft>
                <a:spcPts val="600"/>
              </a:spcAft>
              <a:buFont typeface="Wingdings" panose="05000000000000000000" pitchFamily="2" charset="2"/>
              <a:buChar char="q"/>
            </a:pPr>
            <a:r>
              <a:rPr lang="en-US" b="0" i="0" dirty="0" smtClean="0">
                <a:solidFill>
                  <a:srgbClr val="000000"/>
                </a:solidFill>
                <a:effectLst/>
                <a:latin typeface="Helvetica Neue"/>
              </a:rPr>
              <a:t>Our marketing strategy </a:t>
            </a:r>
            <a:r>
              <a:rPr lang="en-US" dirty="0" smtClean="0">
                <a:solidFill>
                  <a:srgbClr val="000000"/>
                </a:solidFill>
                <a:latin typeface="Helvetica Neue"/>
              </a:rPr>
              <a:t>s</a:t>
            </a:r>
            <a:r>
              <a:rPr lang="en-US" b="0" i="0" dirty="0" smtClean="0">
                <a:solidFill>
                  <a:srgbClr val="000000"/>
                </a:solidFill>
                <a:effectLst/>
                <a:latin typeface="Helvetica Neue"/>
              </a:rPr>
              <a:t>hould therefore focus on single people.</a:t>
            </a:r>
            <a:endParaRPr lang="en-US" b="0" i="0" dirty="0">
              <a:solidFill>
                <a:srgbClr val="000000"/>
              </a:solidFill>
              <a:effectLst/>
              <a:latin typeface="Helvetica Neue"/>
            </a:endParaRPr>
          </a:p>
        </p:txBody>
      </p:sp>
      <p:pic>
        <p:nvPicPr>
          <p:cNvPr id="7" name="Picture 6"/>
          <p:cNvPicPr>
            <a:picLocks noChangeAspect="1"/>
          </p:cNvPicPr>
          <p:nvPr/>
        </p:nvPicPr>
        <p:blipFill>
          <a:blip r:embed="rId2"/>
          <a:stretch>
            <a:fillRect/>
          </a:stretch>
        </p:blipFill>
        <p:spPr>
          <a:xfrm>
            <a:off x="6331081" y="895851"/>
            <a:ext cx="5860919" cy="3158289"/>
          </a:xfrm>
          <a:prstGeom prst="rect">
            <a:avLst/>
          </a:prstGeom>
        </p:spPr>
      </p:pic>
      <p:pic>
        <p:nvPicPr>
          <p:cNvPr id="8" name="Picture 7"/>
          <p:cNvPicPr>
            <a:picLocks noChangeAspect="1"/>
          </p:cNvPicPr>
          <p:nvPr/>
        </p:nvPicPr>
        <p:blipFill>
          <a:blip r:embed="rId3"/>
          <a:stretch>
            <a:fillRect/>
          </a:stretch>
        </p:blipFill>
        <p:spPr>
          <a:xfrm>
            <a:off x="191036" y="895851"/>
            <a:ext cx="6096000" cy="3448050"/>
          </a:xfrm>
          <a:prstGeom prst="rect">
            <a:avLst/>
          </a:prstGeom>
        </p:spPr>
      </p:pic>
    </p:spTree>
    <p:extLst>
      <p:ext uri="{BB962C8B-B14F-4D97-AF65-F5344CB8AC3E}">
        <p14:creationId xmlns:p14="http://schemas.microsoft.com/office/powerpoint/2010/main" val="2048278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195</TotalTime>
  <Words>990</Words>
  <Application>Microsoft Office PowerPoint</Application>
  <PresentationFormat>Widescreen</PresentationFormat>
  <Paragraphs>200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Helvetica Neue</vt:lpstr>
      <vt:lpstr>Arial</vt:lpstr>
      <vt:lpstr>Trebuchet MS</vt:lpstr>
      <vt:lpstr>Wingdings</vt:lpstr>
      <vt:lpstr>Wingdings 3</vt:lpstr>
      <vt:lpstr>Facet</vt:lpstr>
      <vt:lpstr>Project 3: Ensemble techniques Travel Package Purchase Prediction</vt:lpstr>
      <vt:lpstr>Context and objectives</vt:lpstr>
      <vt:lpstr>Data set overview</vt:lpstr>
      <vt:lpstr>Data set overview</vt:lpstr>
      <vt:lpstr>Data set overview</vt:lpstr>
      <vt:lpstr>Exploratory Data Analysis</vt:lpstr>
      <vt:lpstr>Correlations between variables</vt:lpstr>
      <vt:lpstr>Age of customers</vt:lpstr>
      <vt:lpstr>Marital status</vt:lpstr>
      <vt:lpstr>Product pitched</vt:lpstr>
      <vt:lpstr>Passport</vt:lpstr>
      <vt:lpstr>Duration of pitch</vt:lpstr>
      <vt:lpstr>Monthly income</vt:lpstr>
      <vt:lpstr>Gender</vt:lpstr>
      <vt:lpstr>Data preprocessing</vt:lpstr>
      <vt:lpstr>Treatment of missing values and outliers</vt:lpstr>
      <vt:lpstr>Label Encoding and data set split</vt:lpstr>
      <vt:lpstr>Models</vt:lpstr>
      <vt:lpstr>Models performance</vt:lpstr>
      <vt:lpstr>Feature importances (random forest)</vt:lpstr>
      <vt:lpstr>Conclusions and recommendations</vt:lpstr>
      <vt:lpstr>Business 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Ensemble techniques Travel Package Purchase Prediction</dc:title>
  <dc:creator>Remi</dc:creator>
  <cp:lastModifiedBy>Remi</cp:lastModifiedBy>
  <cp:revision>59</cp:revision>
  <dcterms:created xsi:type="dcterms:W3CDTF">2021-03-31T06:26:28Z</dcterms:created>
  <dcterms:modified xsi:type="dcterms:W3CDTF">2021-03-31T09:41:58Z</dcterms:modified>
</cp:coreProperties>
</file>