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3" r:id="rId3"/>
    <p:sldId id="264" r:id="rId4"/>
    <p:sldId id="265" r:id="rId5"/>
    <p:sldId id="266" r:id="rId6"/>
    <p:sldId id="267" r:id="rId7"/>
    <p:sldId id="268" r:id="rId8"/>
    <p:sldId id="270" r:id="rId9"/>
    <p:sldId id="273" r:id="rId10"/>
    <p:sldId id="274" r:id="rId11"/>
    <p:sldId id="272" r:id="rId12"/>
    <p:sldId id="271" r:id="rId13"/>
    <p:sldId id="276" r:id="rId14"/>
    <p:sldId id="277" r:id="rId15"/>
    <p:sldId id="278" r:id="rId16"/>
    <p:sldId id="279" r:id="rId17"/>
    <p:sldId id="283" r:id="rId18"/>
    <p:sldId id="282" r:id="rId19"/>
    <p:sldId id="280" r:id="rId20"/>
    <p:sldId id="281" r:id="rId21"/>
    <p:sldId id="275" r:id="rId22"/>
    <p:sldId id="262" r:id="rId23"/>
  </p:sldIdLst>
  <p:sldSz cx="9144000" cy="5143500" type="screen16x9"/>
  <p:notesSz cx="6858000" cy="9144000"/>
  <p:embeddedFontLst>
    <p:embeddedFont>
      <p:font typeface="Inter-Regular" panose="020B0604020202020204" charset="0"/>
      <p:regular r:id="rId25"/>
      <p:bold r:id="rId26"/>
    </p:embeddedFont>
    <p:embeddedFont>
      <p:font typeface="Inter"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434" autoAdjust="0"/>
  </p:normalViewPr>
  <p:slideViewPr>
    <p:cSldViewPr snapToGrid="0">
      <p:cViewPr varScale="1">
        <p:scale>
          <a:sx n="98" d="100"/>
          <a:sy n="98"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29568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77af7a6a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77af7a6a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03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438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269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8221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55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587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4273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4775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1570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0292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398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1852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1819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6614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7ed9f117a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7ed9f117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136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706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06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063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443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3554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0208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c3b88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157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1.jpg"/><Relationship Id="rId5" Type="http://schemas.openxmlformats.org/officeDocument/2006/relationships/image" Target="../media/image4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35474" y="1051560"/>
            <a:ext cx="8305655" cy="220235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 sz="3200" dirty="0" smtClean="0">
                <a:solidFill>
                  <a:srgbClr val="0E3449"/>
                </a:solidFill>
                <a:latin typeface="Inter-Regular"/>
                <a:ea typeface="Inter-Regular"/>
                <a:cs typeface="Inter-Regular"/>
                <a:sym typeface="Inter-Regular"/>
              </a:rPr>
              <a:t>Data bootcamp project:</a:t>
            </a:r>
            <a:br>
              <a:rPr lang="fr" sz="3200" dirty="0" smtClean="0">
                <a:solidFill>
                  <a:srgbClr val="0E3449"/>
                </a:solidFill>
                <a:latin typeface="Inter-Regular"/>
                <a:ea typeface="Inter-Regular"/>
                <a:cs typeface="Inter-Regular"/>
                <a:sym typeface="Inter-Regular"/>
              </a:rPr>
            </a:br>
            <a:r>
              <a:rPr lang="fr" sz="3200" dirty="0" smtClean="0">
                <a:solidFill>
                  <a:srgbClr val="0E3449"/>
                </a:solidFill>
                <a:latin typeface="Inter-Regular"/>
                <a:ea typeface="Inter-Regular"/>
                <a:cs typeface="Inter-Regular"/>
                <a:sym typeface="Inter-Regular"/>
              </a:rPr>
              <a:t/>
            </a:r>
            <a:br>
              <a:rPr lang="fr" sz="3200" dirty="0" smtClean="0">
                <a:solidFill>
                  <a:srgbClr val="0E3449"/>
                </a:solidFill>
                <a:latin typeface="Inter-Regular"/>
                <a:ea typeface="Inter-Regular"/>
                <a:cs typeface="Inter-Regular"/>
                <a:sym typeface="Inter-Regular"/>
              </a:rPr>
            </a:br>
            <a:r>
              <a:rPr lang="fr" sz="3200" dirty="0" smtClean="0">
                <a:solidFill>
                  <a:srgbClr val="0E3449"/>
                </a:solidFill>
                <a:latin typeface="Inter-Regular"/>
                <a:ea typeface="Inter-Regular"/>
                <a:cs typeface="Inter-Regular"/>
                <a:sym typeface="Inter-Regular"/>
              </a:rPr>
              <a:t>Understanding &amp; predicting investors behaviour using data science</a:t>
            </a:r>
            <a:endParaRPr sz="3200" dirty="0">
              <a:solidFill>
                <a:srgbClr val="0E3449"/>
              </a:solidFill>
              <a:latin typeface="Inter-Regular"/>
              <a:ea typeface="Inter-Regular"/>
              <a:cs typeface="Inter-Regular"/>
              <a:sym typeface="Inter-Regular"/>
            </a:endParaRPr>
          </a:p>
        </p:txBody>
      </p:sp>
      <p:sp>
        <p:nvSpPr>
          <p:cNvPr id="55" name="Google Shape;55;p13"/>
          <p:cNvSpPr txBox="1">
            <a:spLocks noGrp="1"/>
          </p:cNvSpPr>
          <p:nvPr>
            <p:ph type="ctrTitle"/>
          </p:nvPr>
        </p:nvSpPr>
        <p:spPr>
          <a:xfrm>
            <a:off x="5972784" y="4260859"/>
            <a:ext cx="2931186" cy="4597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2000" dirty="0" smtClean="0">
                <a:solidFill>
                  <a:srgbClr val="0E3449"/>
                </a:solidFill>
                <a:latin typeface="Inter-Regular"/>
                <a:ea typeface="Inter-Regular"/>
                <a:cs typeface="Inter-Regular"/>
                <a:sym typeface="Inter-Regular"/>
              </a:rPr>
              <a:t>September 7</a:t>
            </a:r>
            <a:r>
              <a:rPr lang="fr" sz="2000" baseline="30000" dirty="0" smtClean="0">
                <a:solidFill>
                  <a:srgbClr val="0E3449"/>
                </a:solidFill>
                <a:latin typeface="Inter-Regular"/>
                <a:ea typeface="Inter-Regular"/>
                <a:cs typeface="Inter-Regular"/>
                <a:sym typeface="Inter-Regular"/>
              </a:rPr>
              <a:t>th</a:t>
            </a:r>
            <a:r>
              <a:rPr lang="fr" sz="2000" dirty="0" smtClean="0">
                <a:solidFill>
                  <a:srgbClr val="0E3449"/>
                </a:solidFill>
                <a:latin typeface="Inter-Regular"/>
                <a:ea typeface="Inter-Regular"/>
                <a:cs typeface="Inter-Regular"/>
                <a:sym typeface="Inter-Regular"/>
              </a:rPr>
              <a:t> 2020</a:t>
            </a:r>
            <a:endParaRPr sz="2000" dirty="0">
              <a:solidFill>
                <a:srgbClr val="0E3449"/>
              </a:solidFill>
              <a:latin typeface="Inter-Regular"/>
              <a:ea typeface="Inter-Regular"/>
              <a:cs typeface="Inter-Regular"/>
              <a:sym typeface="Inter-Regular"/>
            </a:endParaRPr>
          </a:p>
        </p:txBody>
      </p:sp>
      <p:pic>
        <p:nvPicPr>
          <p:cNvPr id="56" name="Google Shape;56;p13"/>
          <p:cNvPicPr preferRelativeResize="0"/>
          <p:nvPr/>
        </p:nvPicPr>
        <p:blipFill>
          <a:blip r:embed="rId3">
            <a:alphaModFix/>
          </a:blip>
          <a:stretch>
            <a:fillRect/>
          </a:stretch>
        </p:blipFill>
        <p:spPr>
          <a:xfrm>
            <a:off x="844500" y="795925"/>
            <a:ext cx="721025" cy="759375"/>
          </a:xfrm>
          <a:prstGeom prst="rect">
            <a:avLst/>
          </a:prstGeom>
          <a:noFill/>
          <a:ln>
            <a:noFill/>
          </a:ln>
        </p:spPr>
      </p:pic>
      <p:sp>
        <p:nvSpPr>
          <p:cNvPr id="5" name="Google Shape;55;p13"/>
          <p:cNvSpPr txBox="1">
            <a:spLocks/>
          </p:cNvSpPr>
          <p:nvPr/>
        </p:nvSpPr>
        <p:spPr>
          <a:xfrm>
            <a:off x="844500" y="3796039"/>
            <a:ext cx="2682096" cy="9245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2500" dirty="0" smtClean="0">
                <a:solidFill>
                  <a:srgbClr val="0E3449"/>
                </a:solidFill>
                <a:latin typeface="Inter-Regular"/>
                <a:ea typeface="Inter-Regular"/>
                <a:cs typeface="Inter-Regular"/>
                <a:sym typeface="Inter-Regular"/>
              </a:rPr>
              <a:t>Rémi </a:t>
            </a:r>
            <a:r>
              <a:rPr lang="en-US" sz="2500" dirty="0" smtClean="0">
                <a:solidFill>
                  <a:srgbClr val="0E3449"/>
                </a:solidFill>
                <a:latin typeface="Inter-Regular"/>
                <a:ea typeface="Inter-Regular"/>
                <a:cs typeface="Inter-Regular"/>
                <a:sym typeface="Inter-Regular"/>
              </a:rPr>
              <a:t>Maillon</a:t>
            </a:r>
            <a:endParaRPr lang="en-US" sz="2500" dirty="0">
              <a:solidFill>
                <a:srgbClr val="0E3449"/>
              </a:solidFill>
              <a:latin typeface="Inter-Regular"/>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503" y="555294"/>
            <a:ext cx="6857976" cy="3578556"/>
          </a:xfrm>
          <a:prstGeom prst="rect">
            <a:avLst/>
          </a:prstGeom>
        </p:spPr>
      </p:pic>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Linear regression with other variables</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4">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10</a:t>
            </a:fld>
            <a:endParaRPr lang="fr"/>
          </a:p>
        </p:txBody>
      </p:sp>
      <p:pic>
        <p:nvPicPr>
          <p:cNvPr id="3" name="Picture 2"/>
          <p:cNvPicPr>
            <a:picLocks noChangeAspect="1"/>
          </p:cNvPicPr>
          <p:nvPr/>
        </p:nvPicPr>
        <p:blipFill>
          <a:blip r:embed="rId5"/>
          <a:stretch>
            <a:fillRect/>
          </a:stretch>
        </p:blipFill>
        <p:spPr>
          <a:xfrm>
            <a:off x="27503" y="647105"/>
            <a:ext cx="2286000" cy="3971925"/>
          </a:xfrm>
          <a:prstGeom prst="rect">
            <a:avLst/>
          </a:prstGeom>
        </p:spPr>
      </p:pic>
      <p:grpSp>
        <p:nvGrpSpPr>
          <p:cNvPr id="10" name="Group 9"/>
          <p:cNvGrpSpPr/>
          <p:nvPr/>
        </p:nvGrpSpPr>
        <p:grpSpPr>
          <a:xfrm>
            <a:off x="3326275" y="538163"/>
            <a:ext cx="5377164" cy="3905250"/>
            <a:chOff x="3326275" y="538163"/>
            <a:chExt cx="5377164" cy="3905250"/>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6275" y="538163"/>
              <a:ext cx="5377164" cy="3905250"/>
            </a:xfrm>
            <a:prstGeom prst="rect">
              <a:avLst/>
            </a:prstGeom>
            <a:solidFill>
              <a:schemeClr val="tx2"/>
            </a:solidFill>
            <a:ln>
              <a:solidFill>
                <a:schemeClr val="tx1"/>
              </a:solidFill>
            </a:ln>
          </p:spPr>
        </p:pic>
        <p:sp>
          <p:nvSpPr>
            <p:cNvPr id="14" name="TextBox 13"/>
            <p:cNvSpPr txBox="1"/>
            <p:nvPr/>
          </p:nvSpPr>
          <p:spPr>
            <a:xfrm>
              <a:off x="7319933" y="3425163"/>
              <a:ext cx="1247775" cy="369332"/>
            </a:xfrm>
            <a:prstGeom prst="rect">
              <a:avLst/>
            </a:prstGeom>
            <a:noFill/>
          </p:spPr>
          <p:txBody>
            <a:bodyPr wrap="square" rtlCol="0">
              <a:spAutoFit/>
            </a:bodyPr>
            <a:lstStyle/>
            <a:p>
              <a:r>
                <a:rPr lang="fr-FR" sz="1800" b="1" dirty="0" smtClean="0">
                  <a:solidFill>
                    <a:srgbClr val="FF0000"/>
                  </a:solidFill>
                </a:rPr>
                <a:t>R2 = 0.68 </a:t>
              </a:r>
              <a:endParaRPr lang="en-US" sz="1800" b="1" dirty="0">
                <a:solidFill>
                  <a:srgbClr val="FF0000"/>
                </a:solidFill>
              </a:endParaRPr>
            </a:p>
          </p:txBody>
        </p:sp>
      </p:grpSp>
    </p:spTree>
    <p:extLst>
      <p:ext uri="{BB962C8B-B14F-4D97-AF65-F5344CB8AC3E}">
        <p14:creationId xmlns:p14="http://schemas.microsoft.com/office/powerpoint/2010/main" val="146814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Linear regression adding external variables</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11</a:t>
            </a:fld>
            <a:endParaRPr lang="fr"/>
          </a:p>
        </p:txBody>
      </p:sp>
      <p:pic>
        <p:nvPicPr>
          <p:cNvPr id="3" name="Picture 2"/>
          <p:cNvPicPr>
            <a:picLocks noChangeAspect="1"/>
          </p:cNvPicPr>
          <p:nvPr/>
        </p:nvPicPr>
        <p:blipFill>
          <a:blip r:embed="rId4"/>
          <a:stretch>
            <a:fillRect/>
          </a:stretch>
        </p:blipFill>
        <p:spPr>
          <a:xfrm>
            <a:off x="10225" y="648144"/>
            <a:ext cx="9144000" cy="2037906"/>
          </a:xfrm>
          <a:prstGeom prst="rect">
            <a:avLst/>
          </a:prstGeom>
        </p:spPr>
      </p:pic>
      <p:sp>
        <p:nvSpPr>
          <p:cNvPr id="4" name="Rectangle 3"/>
          <p:cNvSpPr/>
          <p:nvPr/>
        </p:nvSpPr>
        <p:spPr>
          <a:xfrm>
            <a:off x="2009274" y="648145"/>
            <a:ext cx="625642" cy="20379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33" y="2686050"/>
            <a:ext cx="5288755" cy="2457375"/>
          </a:xfrm>
          <a:prstGeom prst="rect">
            <a:avLst/>
          </a:prstGeom>
          <a:solidFill>
            <a:schemeClr val="bg1"/>
          </a:solidFill>
          <a:ln>
            <a:solidFill>
              <a:schemeClr val="tx1"/>
            </a:solidFill>
          </a:ln>
        </p:spPr>
      </p:pic>
      <p:grpSp>
        <p:nvGrpSpPr>
          <p:cNvPr id="5" name="Group 4"/>
          <p:cNvGrpSpPr/>
          <p:nvPr/>
        </p:nvGrpSpPr>
        <p:grpSpPr>
          <a:xfrm>
            <a:off x="5343525" y="648145"/>
            <a:ext cx="3810699" cy="3228276"/>
            <a:chOff x="5343525" y="648145"/>
            <a:chExt cx="3810699" cy="3228276"/>
          </a:xfrm>
        </p:grpSpPr>
        <p:sp>
          <p:nvSpPr>
            <p:cNvPr id="15" name="Rectangle 14"/>
            <p:cNvSpPr/>
            <p:nvPr/>
          </p:nvSpPr>
          <p:spPr>
            <a:xfrm>
              <a:off x="5895473" y="648145"/>
              <a:ext cx="1486401" cy="20379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43525" y="2953091"/>
              <a:ext cx="3810699" cy="923330"/>
            </a:xfrm>
            <a:prstGeom prst="rect">
              <a:avLst/>
            </a:prstGeom>
            <a:noFill/>
          </p:spPr>
          <p:txBody>
            <a:bodyPr wrap="square" rtlCol="0">
              <a:spAutoFit/>
            </a:bodyPr>
            <a:lstStyle/>
            <a:p>
              <a:pPr algn="ctr"/>
              <a:r>
                <a:rPr lang="fr-FR" sz="1800" dirty="0" err="1" smtClean="0"/>
                <a:t>Add</a:t>
              </a:r>
              <a:r>
                <a:rPr lang="fr-FR" sz="1800" dirty="0" smtClean="0"/>
                <a:t> CAC 40 at </a:t>
              </a:r>
              <a:r>
                <a:rPr lang="fr-FR" sz="1800" dirty="0" err="1" smtClean="0"/>
                <a:t>day</a:t>
              </a:r>
              <a:r>
                <a:rPr lang="fr-FR" sz="1800" dirty="0" smtClean="0"/>
                <a:t> &amp; </a:t>
              </a:r>
              <a:r>
                <a:rPr lang="fr-FR" sz="1800" dirty="0" err="1" smtClean="0"/>
                <a:t>day</a:t>
              </a:r>
              <a:r>
                <a:rPr lang="fr-FR" sz="1800" dirty="0" smtClean="0"/>
                <a:t> -1 as </a:t>
              </a:r>
              <a:r>
                <a:rPr lang="fr-FR" sz="1800" dirty="0" err="1" smtClean="0"/>
                <a:t>external</a:t>
              </a:r>
              <a:r>
                <a:rPr lang="fr-FR" sz="1800" dirty="0" smtClean="0"/>
                <a:t> variables to the training </a:t>
              </a:r>
              <a:r>
                <a:rPr lang="fr-FR" sz="1800" dirty="0" err="1" smtClean="0"/>
                <a:t>dataset</a:t>
              </a:r>
              <a:endParaRPr lang="en-US" sz="1800" dirty="0"/>
            </a:p>
          </p:txBody>
        </p:sp>
      </p:grpSp>
    </p:spTree>
    <p:extLst>
      <p:ext uri="{BB962C8B-B14F-4D97-AF65-F5344CB8AC3E}">
        <p14:creationId xmlns:p14="http://schemas.microsoft.com/office/powerpoint/2010/main" val="24296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Linear regression adding external variables</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12</a:t>
            </a:fld>
            <a:endParaRPr lang="fr"/>
          </a:p>
        </p:txBody>
      </p:sp>
      <p:pic>
        <p:nvPicPr>
          <p:cNvPr id="6" name="Picture 5"/>
          <p:cNvPicPr>
            <a:picLocks noChangeAspect="1"/>
          </p:cNvPicPr>
          <p:nvPr/>
        </p:nvPicPr>
        <p:blipFill>
          <a:blip r:embed="rId4"/>
          <a:stretch>
            <a:fillRect/>
          </a:stretch>
        </p:blipFill>
        <p:spPr>
          <a:xfrm>
            <a:off x="37028" y="647105"/>
            <a:ext cx="2276475" cy="39243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3503" y="647105"/>
            <a:ext cx="6830497" cy="3564217"/>
          </a:xfrm>
          <a:prstGeom prst="rect">
            <a:avLst/>
          </a:prstGeom>
        </p:spPr>
      </p:pic>
      <p:grpSp>
        <p:nvGrpSpPr>
          <p:cNvPr id="9" name="Group 8"/>
          <p:cNvGrpSpPr/>
          <p:nvPr/>
        </p:nvGrpSpPr>
        <p:grpSpPr>
          <a:xfrm>
            <a:off x="3457203" y="647105"/>
            <a:ext cx="5188850" cy="3768484"/>
            <a:chOff x="3457203" y="647105"/>
            <a:chExt cx="5188850" cy="3768484"/>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7203" y="647105"/>
              <a:ext cx="5188850" cy="3768484"/>
            </a:xfrm>
            <a:prstGeom prst="rect">
              <a:avLst/>
            </a:prstGeom>
            <a:solidFill>
              <a:schemeClr val="tx2"/>
            </a:solidFill>
            <a:ln>
              <a:solidFill>
                <a:schemeClr val="tx1"/>
              </a:solidFill>
            </a:ln>
          </p:spPr>
        </p:pic>
        <p:sp>
          <p:nvSpPr>
            <p:cNvPr id="17" name="TextBox 16"/>
            <p:cNvSpPr txBox="1"/>
            <p:nvPr/>
          </p:nvSpPr>
          <p:spPr>
            <a:xfrm>
              <a:off x="7224683" y="3653763"/>
              <a:ext cx="1247775" cy="369332"/>
            </a:xfrm>
            <a:prstGeom prst="rect">
              <a:avLst/>
            </a:prstGeom>
            <a:noFill/>
          </p:spPr>
          <p:txBody>
            <a:bodyPr wrap="square" rtlCol="0">
              <a:spAutoFit/>
            </a:bodyPr>
            <a:lstStyle/>
            <a:p>
              <a:r>
                <a:rPr lang="fr-FR" sz="1800" b="1" dirty="0" smtClean="0">
                  <a:solidFill>
                    <a:srgbClr val="FF0000"/>
                  </a:solidFill>
                </a:rPr>
                <a:t>R2 = 0.69 </a:t>
              </a:r>
              <a:endParaRPr lang="en-US" sz="1800" b="1" dirty="0">
                <a:solidFill>
                  <a:srgbClr val="FF0000"/>
                </a:solidFill>
              </a:endParaRPr>
            </a:p>
          </p:txBody>
        </p:sp>
      </p:grpSp>
    </p:spTree>
    <p:extLst>
      <p:ext uri="{BB962C8B-B14F-4D97-AF65-F5344CB8AC3E}">
        <p14:creationId xmlns:p14="http://schemas.microsoft.com/office/powerpoint/2010/main" val="247928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Decision tree (depth = 4)</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13</a:t>
            </a:fld>
            <a:endParaRPr lang="f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5294"/>
            <a:ext cx="9144000" cy="4107923"/>
          </a:xfrm>
          <a:prstGeom prst="rect">
            <a:avLst/>
          </a:prstGeom>
        </p:spPr>
      </p:pic>
    </p:spTree>
    <p:extLst>
      <p:ext uri="{BB962C8B-B14F-4D97-AF65-F5344CB8AC3E}">
        <p14:creationId xmlns:p14="http://schemas.microsoft.com/office/powerpoint/2010/main" val="3359012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a:solidFill>
                  <a:srgbClr val="0E3449"/>
                </a:solidFill>
                <a:latin typeface="Inter-Regular"/>
                <a:ea typeface="Inter-Regular"/>
                <a:cs typeface="Inter-Regular"/>
                <a:sym typeface="Inter-Regular"/>
              </a:rPr>
              <a:t>Decision tree (depth = 4)</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14</a:t>
            </a:fld>
            <a:endParaRPr lang="f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886" y="658976"/>
            <a:ext cx="6943114" cy="3622983"/>
          </a:xfrm>
          <a:prstGeom prst="rect">
            <a:avLst/>
          </a:prstGeom>
        </p:spPr>
      </p:pic>
      <p:pic>
        <p:nvPicPr>
          <p:cNvPr id="4" name="Picture 3"/>
          <p:cNvPicPr>
            <a:picLocks noChangeAspect="1"/>
          </p:cNvPicPr>
          <p:nvPr/>
        </p:nvPicPr>
        <p:blipFill>
          <a:blip r:embed="rId5"/>
          <a:stretch>
            <a:fillRect/>
          </a:stretch>
        </p:blipFill>
        <p:spPr>
          <a:xfrm>
            <a:off x="10225" y="658976"/>
            <a:ext cx="2190661" cy="4004241"/>
          </a:xfrm>
          <a:prstGeom prst="rect">
            <a:avLst/>
          </a:prstGeom>
        </p:spPr>
      </p:pic>
      <p:grpSp>
        <p:nvGrpSpPr>
          <p:cNvPr id="10" name="Group 9"/>
          <p:cNvGrpSpPr/>
          <p:nvPr/>
        </p:nvGrpSpPr>
        <p:grpSpPr>
          <a:xfrm>
            <a:off x="3231969" y="606402"/>
            <a:ext cx="5413886" cy="3931920"/>
            <a:chOff x="3231969" y="606402"/>
            <a:chExt cx="5413886" cy="3931920"/>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1969" y="606402"/>
              <a:ext cx="5413886" cy="3931920"/>
            </a:xfrm>
            <a:prstGeom prst="rect">
              <a:avLst/>
            </a:prstGeom>
            <a:solidFill>
              <a:schemeClr val="tx2"/>
            </a:solidFill>
            <a:ln>
              <a:solidFill>
                <a:schemeClr val="tx1"/>
              </a:solidFill>
            </a:ln>
          </p:spPr>
        </p:pic>
        <p:sp>
          <p:nvSpPr>
            <p:cNvPr id="14" name="TextBox 13"/>
            <p:cNvSpPr txBox="1"/>
            <p:nvPr/>
          </p:nvSpPr>
          <p:spPr>
            <a:xfrm>
              <a:off x="7224683" y="3653763"/>
              <a:ext cx="1247775" cy="369332"/>
            </a:xfrm>
            <a:prstGeom prst="rect">
              <a:avLst/>
            </a:prstGeom>
            <a:noFill/>
          </p:spPr>
          <p:txBody>
            <a:bodyPr wrap="square" rtlCol="0">
              <a:spAutoFit/>
            </a:bodyPr>
            <a:lstStyle/>
            <a:p>
              <a:r>
                <a:rPr lang="fr-FR" sz="1800" b="1" dirty="0" smtClean="0">
                  <a:solidFill>
                    <a:srgbClr val="FF0000"/>
                  </a:solidFill>
                </a:rPr>
                <a:t>R2 = 0.61 </a:t>
              </a:r>
              <a:endParaRPr lang="en-US" sz="1800" b="1" dirty="0">
                <a:solidFill>
                  <a:srgbClr val="FF0000"/>
                </a:solidFill>
              </a:endParaRPr>
            </a:p>
          </p:txBody>
        </p:sp>
      </p:grpSp>
    </p:spTree>
    <p:extLst>
      <p:ext uri="{BB962C8B-B14F-4D97-AF65-F5344CB8AC3E}">
        <p14:creationId xmlns:p14="http://schemas.microsoft.com/office/powerpoint/2010/main" val="308531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Random forest (est = 500, dpth </a:t>
            </a:r>
            <a:r>
              <a:rPr lang="fr" sz="2400" dirty="0">
                <a:solidFill>
                  <a:srgbClr val="0E3449"/>
                </a:solidFill>
                <a:latin typeface="Inter-Regular"/>
                <a:ea typeface="Inter-Regular"/>
                <a:cs typeface="Inter-Regular"/>
                <a:sym typeface="Inter-Regular"/>
              </a:rPr>
              <a:t>= </a:t>
            </a:r>
            <a:r>
              <a:rPr lang="fr" sz="2400" dirty="0" smtClean="0">
                <a:solidFill>
                  <a:srgbClr val="0E3449"/>
                </a:solidFill>
                <a:latin typeface="Inter-Regular"/>
                <a:ea typeface="Inter-Regular"/>
                <a:cs typeface="Inter-Regular"/>
                <a:sym typeface="Inter-Regular"/>
              </a:rPr>
              <a:t>6, samples =500 )</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15</a:t>
            </a:fld>
            <a:endParaRPr lang="fr"/>
          </a:p>
        </p:txBody>
      </p:sp>
      <p:pic>
        <p:nvPicPr>
          <p:cNvPr id="6" name="Picture 5"/>
          <p:cNvPicPr>
            <a:picLocks noChangeAspect="1"/>
          </p:cNvPicPr>
          <p:nvPr/>
        </p:nvPicPr>
        <p:blipFill>
          <a:blip r:embed="rId4"/>
          <a:stretch>
            <a:fillRect/>
          </a:stretch>
        </p:blipFill>
        <p:spPr>
          <a:xfrm>
            <a:off x="-4955" y="697256"/>
            <a:ext cx="2141077" cy="396596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502" y="697256"/>
            <a:ext cx="6952184" cy="3627715"/>
          </a:xfrm>
          <a:prstGeom prst="rect">
            <a:avLst/>
          </a:prstGeom>
        </p:spPr>
      </p:pic>
      <p:grpSp>
        <p:nvGrpSpPr>
          <p:cNvPr id="9" name="Group 8"/>
          <p:cNvGrpSpPr/>
          <p:nvPr/>
        </p:nvGrpSpPr>
        <p:grpSpPr>
          <a:xfrm>
            <a:off x="3206030" y="697256"/>
            <a:ext cx="5423620" cy="3938990"/>
            <a:chOff x="3206030" y="697256"/>
            <a:chExt cx="5423620" cy="3938990"/>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6030" y="697256"/>
              <a:ext cx="5423620" cy="3938990"/>
            </a:xfrm>
            <a:prstGeom prst="rect">
              <a:avLst/>
            </a:prstGeom>
            <a:solidFill>
              <a:schemeClr val="tx2"/>
            </a:solidFill>
            <a:ln>
              <a:solidFill>
                <a:schemeClr val="tx1"/>
              </a:solidFill>
            </a:ln>
          </p:spPr>
        </p:pic>
        <p:sp>
          <p:nvSpPr>
            <p:cNvPr id="15" name="TextBox 14"/>
            <p:cNvSpPr txBox="1"/>
            <p:nvPr/>
          </p:nvSpPr>
          <p:spPr>
            <a:xfrm>
              <a:off x="7224683" y="3653763"/>
              <a:ext cx="1247775" cy="369332"/>
            </a:xfrm>
            <a:prstGeom prst="rect">
              <a:avLst/>
            </a:prstGeom>
            <a:noFill/>
          </p:spPr>
          <p:txBody>
            <a:bodyPr wrap="square" rtlCol="0">
              <a:spAutoFit/>
            </a:bodyPr>
            <a:lstStyle/>
            <a:p>
              <a:r>
                <a:rPr lang="fr-FR" sz="1800" b="1" dirty="0" smtClean="0">
                  <a:solidFill>
                    <a:srgbClr val="FF0000"/>
                  </a:solidFill>
                </a:rPr>
                <a:t>R2 = 0.69 </a:t>
              </a:r>
              <a:endParaRPr lang="en-US" sz="1800" b="1" dirty="0">
                <a:solidFill>
                  <a:srgbClr val="FF0000"/>
                </a:solidFill>
              </a:endParaRPr>
            </a:p>
          </p:txBody>
        </p:sp>
      </p:grpSp>
    </p:spTree>
    <p:extLst>
      <p:ext uri="{BB962C8B-B14F-4D97-AF65-F5344CB8AC3E}">
        <p14:creationId xmlns:p14="http://schemas.microsoft.com/office/powerpoint/2010/main" val="22065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Predicting behavior of all investors of Fund A</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16</a:t>
            </a:fld>
            <a:endParaRPr lang="f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5" y="847725"/>
            <a:ext cx="9144000" cy="3815492"/>
          </a:xfrm>
          <a:prstGeom prst="rect">
            <a:avLst/>
          </a:prstGeom>
        </p:spPr>
      </p:pic>
      <p:grpSp>
        <p:nvGrpSpPr>
          <p:cNvPr id="3" name="Group 2"/>
          <p:cNvGrpSpPr/>
          <p:nvPr/>
        </p:nvGrpSpPr>
        <p:grpSpPr>
          <a:xfrm>
            <a:off x="7091464" y="1414814"/>
            <a:ext cx="1284050" cy="1182471"/>
            <a:chOff x="7091464" y="1414814"/>
            <a:chExt cx="1284050" cy="1182471"/>
          </a:xfrm>
        </p:grpSpPr>
        <p:sp>
          <p:nvSpPr>
            <p:cNvPr id="5" name="TextBox 4"/>
            <p:cNvSpPr txBox="1"/>
            <p:nvPr/>
          </p:nvSpPr>
          <p:spPr>
            <a:xfrm>
              <a:off x="7120645" y="1414814"/>
              <a:ext cx="1254869" cy="584775"/>
            </a:xfrm>
            <a:prstGeom prst="rect">
              <a:avLst/>
            </a:prstGeom>
            <a:noFill/>
          </p:spPr>
          <p:txBody>
            <a:bodyPr wrap="square" rtlCol="0">
              <a:spAutoFit/>
            </a:bodyPr>
            <a:lstStyle/>
            <a:p>
              <a:pPr algn="ctr"/>
              <a:r>
                <a:rPr lang="en-US" sz="1600" b="1" dirty="0" smtClean="0">
                  <a:solidFill>
                    <a:srgbClr val="0070C0"/>
                  </a:solidFill>
                </a:rPr>
                <a:t>Negative </a:t>
              </a:r>
            </a:p>
            <a:p>
              <a:pPr algn="ctr"/>
              <a:r>
                <a:rPr lang="en-US" sz="1600" b="1" dirty="0" smtClean="0">
                  <a:solidFill>
                    <a:srgbClr val="0070C0"/>
                  </a:solidFill>
                </a:rPr>
                <a:t>trend</a:t>
              </a:r>
              <a:endParaRPr lang="en-US" sz="1600" b="1" dirty="0">
                <a:solidFill>
                  <a:srgbClr val="0070C0"/>
                </a:solidFill>
              </a:endParaRPr>
            </a:p>
          </p:txBody>
        </p:sp>
        <p:cxnSp>
          <p:nvCxnSpPr>
            <p:cNvPr id="11" name="Straight Arrow Connector 10"/>
            <p:cNvCxnSpPr/>
            <p:nvPr/>
          </p:nvCxnSpPr>
          <p:spPr>
            <a:xfrm flipH="1">
              <a:off x="7091464" y="2023353"/>
              <a:ext cx="690664" cy="57393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149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4" y="57937"/>
            <a:ext cx="7565634"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500" dirty="0" smtClean="0">
                <a:solidFill>
                  <a:srgbClr val="0E3449"/>
                </a:solidFill>
                <a:latin typeface="Inter-Regular"/>
                <a:ea typeface="Inter-Regular"/>
                <a:cs typeface="Inter-Regular"/>
                <a:sym typeface="Inter-Regular"/>
              </a:rPr>
              <a:t>Summing quantities in fund A for each month</a:t>
            </a:r>
            <a:endParaRPr sz="25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17</a:t>
            </a:fld>
            <a:endParaRPr lang="f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7919"/>
          <a:stretch/>
        </p:blipFill>
        <p:spPr>
          <a:xfrm>
            <a:off x="0" y="779698"/>
            <a:ext cx="9144000" cy="3796911"/>
          </a:xfrm>
          <a:prstGeom prst="rect">
            <a:avLst/>
          </a:prstGeom>
        </p:spPr>
      </p:pic>
      <p:grpSp>
        <p:nvGrpSpPr>
          <p:cNvPr id="23" name="Group 22"/>
          <p:cNvGrpSpPr/>
          <p:nvPr/>
        </p:nvGrpSpPr>
        <p:grpSpPr>
          <a:xfrm>
            <a:off x="1342417" y="466748"/>
            <a:ext cx="6591675" cy="3613398"/>
            <a:chOff x="1342417" y="466748"/>
            <a:chExt cx="6591675" cy="3613398"/>
          </a:xfrm>
        </p:grpSpPr>
        <p:sp>
          <p:nvSpPr>
            <p:cNvPr id="12" name="Rectangle 11"/>
            <p:cNvSpPr/>
            <p:nvPr/>
          </p:nvSpPr>
          <p:spPr>
            <a:xfrm>
              <a:off x="1342417" y="953311"/>
              <a:ext cx="4989172" cy="3126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651105" y="636550"/>
              <a:ext cx="1684878" cy="338554"/>
            </a:xfrm>
            <a:prstGeom prst="rect">
              <a:avLst/>
            </a:prstGeom>
            <a:noFill/>
          </p:spPr>
          <p:txBody>
            <a:bodyPr wrap="square" rtlCol="0">
              <a:spAutoFit/>
            </a:bodyPr>
            <a:lstStyle/>
            <a:p>
              <a:r>
                <a:rPr lang="fr-FR" sz="1600" dirty="0" smtClean="0">
                  <a:solidFill>
                    <a:srgbClr val="00B050"/>
                  </a:solidFill>
                </a:rPr>
                <a:t>Training </a:t>
              </a:r>
              <a:r>
                <a:rPr lang="fr-FR" sz="1600" dirty="0" err="1" smtClean="0">
                  <a:solidFill>
                    <a:srgbClr val="00B050"/>
                  </a:solidFill>
                </a:rPr>
                <a:t>history</a:t>
              </a:r>
              <a:endParaRPr lang="en-US" sz="1600" dirty="0">
                <a:solidFill>
                  <a:srgbClr val="00B050"/>
                </a:solidFill>
              </a:endParaRPr>
            </a:p>
          </p:txBody>
        </p:sp>
        <p:sp>
          <p:nvSpPr>
            <p:cNvPr id="15" name="TextBox 14"/>
            <p:cNvSpPr txBox="1"/>
            <p:nvPr/>
          </p:nvSpPr>
          <p:spPr>
            <a:xfrm>
              <a:off x="6695919" y="466748"/>
              <a:ext cx="1238173" cy="523220"/>
            </a:xfrm>
            <a:prstGeom prst="rect">
              <a:avLst/>
            </a:prstGeom>
            <a:noFill/>
          </p:spPr>
          <p:txBody>
            <a:bodyPr wrap="square" rtlCol="0">
              <a:spAutoFit/>
            </a:bodyPr>
            <a:lstStyle/>
            <a:p>
              <a:r>
                <a:rPr lang="fr-FR" dirty="0" err="1" smtClean="0">
                  <a:solidFill>
                    <a:srgbClr val="0070C0"/>
                  </a:solidFill>
                </a:rPr>
                <a:t>Prediction</a:t>
              </a:r>
              <a:r>
                <a:rPr lang="fr-FR" dirty="0" smtClean="0">
                  <a:solidFill>
                    <a:srgbClr val="0070C0"/>
                  </a:solidFill>
                </a:rPr>
                <a:t> (</a:t>
              </a:r>
              <a:r>
                <a:rPr lang="fr-FR" dirty="0" err="1" smtClean="0">
                  <a:solidFill>
                    <a:srgbClr val="0070C0"/>
                  </a:solidFill>
                </a:rPr>
                <a:t>next</a:t>
              </a:r>
              <a:r>
                <a:rPr lang="fr-FR" dirty="0" smtClean="0">
                  <a:solidFill>
                    <a:srgbClr val="0070C0"/>
                  </a:solidFill>
                </a:rPr>
                <a:t> </a:t>
              </a:r>
              <a:r>
                <a:rPr lang="fr-FR" dirty="0" err="1" smtClean="0">
                  <a:solidFill>
                    <a:srgbClr val="0070C0"/>
                  </a:solidFill>
                </a:rPr>
                <a:t>month</a:t>
              </a:r>
              <a:r>
                <a:rPr lang="fr-FR" dirty="0" smtClean="0">
                  <a:solidFill>
                    <a:srgbClr val="0070C0"/>
                  </a:solidFill>
                </a:rPr>
                <a:t>)</a:t>
              </a:r>
              <a:endParaRPr lang="en-US" dirty="0">
                <a:solidFill>
                  <a:srgbClr val="0070C0"/>
                </a:solidFill>
              </a:endParaRPr>
            </a:p>
          </p:txBody>
        </p:sp>
        <p:cxnSp>
          <p:nvCxnSpPr>
            <p:cNvPr id="16" name="Straight Arrow Connector 15"/>
            <p:cNvCxnSpPr/>
            <p:nvPr/>
          </p:nvCxnSpPr>
          <p:spPr>
            <a:xfrm flipH="1">
              <a:off x="6400800" y="953311"/>
              <a:ext cx="714575" cy="44747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342417" y="636550"/>
            <a:ext cx="7861359" cy="3443596"/>
            <a:chOff x="1342417" y="636550"/>
            <a:chExt cx="7861359" cy="3443596"/>
          </a:xfrm>
        </p:grpSpPr>
        <p:sp>
          <p:nvSpPr>
            <p:cNvPr id="18" name="Rectangle 17"/>
            <p:cNvSpPr/>
            <p:nvPr/>
          </p:nvSpPr>
          <p:spPr>
            <a:xfrm>
              <a:off x="1342417" y="953311"/>
              <a:ext cx="6334524" cy="3126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750695" y="636550"/>
              <a:ext cx="2187531" cy="338554"/>
            </a:xfrm>
            <a:prstGeom prst="rect">
              <a:avLst/>
            </a:prstGeom>
            <a:noFill/>
          </p:spPr>
          <p:txBody>
            <a:bodyPr wrap="square" rtlCol="0">
              <a:spAutoFit/>
            </a:bodyPr>
            <a:lstStyle/>
            <a:p>
              <a:r>
                <a:rPr lang="fr-FR" sz="1600" dirty="0" smtClean="0">
                  <a:solidFill>
                    <a:srgbClr val="00B050"/>
                  </a:solidFill>
                </a:rPr>
                <a:t>Training </a:t>
              </a:r>
              <a:r>
                <a:rPr lang="fr-FR" sz="1600" dirty="0" err="1" smtClean="0">
                  <a:solidFill>
                    <a:srgbClr val="00B050"/>
                  </a:solidFill>
                </a:rPr>
                <a:t>history</a:t>
              </a:r>
              <a:endParaRPr lang="en-US" sz="1600" dirty="0">
                <a:solidFill>
                  <a:srgbClr val="00B050"/>
                </a:solidFill>
              </a:endParaRPr>
            </a:p>
          </p:txBody>
        </p:sp>
        <p:sp>
          <p:nvSpPr>
            <p:cNvPr id="21" name="TextBox 20"/>
            <p:cNvSpPr txBox="1"/>
            <p:nvPr/>
          </p:nvSpPr>
          <p:spPr>
            <a:xfrm>
              <a:off x="7934092" y="650888"/>
              <a:ext cx="1269684" cy="523220"/>
            </a:xfrm>
            <a:prstGeom prst="rect">
              <a:avLst/>
            </a:prstGeom>
            <a:noFill/>
          </p:spPr>
          <p:txBody>
            <a:bodyPr wrap="square" rtlCol="0">
              <a:spAutoFit/>
            </a:bodyPr>
            <a:lstStyle/>
            <a:p>
              <a:r>
                <a:rPr lang="fr-FR" dirty="0" err="1" smtClean="0">
                  <a:solidFill>
                    <a:srgbClr val="0070C0"/>
                  </a:solidFill>
                </a:rPr>
                <a:t>Prediction</a:t>
              </a:r>
              <a:r>
                <a:rPr lang="fr-FR" dirty="0" smtClean="0">
                  <a:solidFill>
                    <a:srgbClr val="0070C0"/>
                  </a:solidFill>
                </a:rPr>
                <a:t> (</a:t>
              </a:r>
              <a:r>
                <a:rPr lang="fr-FR" dirty="0" err="1" smtClean="0">
                  <a:solidFill>
                    <a:srgbClr val="0070C0"/>
                  </a:solidFill>
                </a:rPr>
                <a:t>next</a:t>
              </a:r>
              <a:r>
                <a:rPr lang="fr-FR" dirty="0" smtClean="0">
                  <a:solidFill>
                    <a:srgbClr val="0070C0"/>
                  </a:solidFill>
                </a:rPr>
                <a:t> </a:t>
              </a:r>
              <a:r>
                <a:rPr lang="fr-FR" dirty="0" err="1" smtClean="0">
                  <a:solidFill>
                    <a:srgbClr val="0070C0"/>
                  </a:solidFill>
                </a:rPr>
                <a:t>month</a:t>
              </a:r>
              <a:r>
                <a:rPr lang="fr-FR" dirty="0" smtClean="0">
                  <a:solidFill>
                    <a:srgbClr val="0070C0"/>
                  </a:solidFill>
                </a:rPr>
                <a:t>)</a:t>
              </a:r>
              <a:endParaRPr lang="en-US" dirty="0">
                <a:solidFill>
                  <a:srgbClr val="0070C0"/>
                </a:solidFill>
              </a:endParaRPr>
            </a:p>
          </p:txBody>
        </p:sp>
        <p:cxnSp>
          <p:nvCxnSpPr>
            <p:cNvPr id="22" name="Straight Arrow Connector 21"/>
            <p:cNvCxnSpPr/>
            <p:nvPr/>
          </p:nvCxnSpPr>
          <p:spPr>
            <a:xfrm flipH="1">
              <a:off x="7723762" y="1329047"/>
              <a:ext cx="748698" cy="206590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939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126"/>
          <a:stretch/>
        </p:blipFill>
        <p:spPr>
          <a:xfrm>
            <a:off x="1038548" y="555294"/>
            <a:ext cx="7273669" cy="4070516"/>
          </a:xfrm>
          <a:prstGeom prst="rect">
            <a:avLst/>
          </a:prstGeom>
        </p:spPr>
      </p:pic>
      <p:sp>
        <p:nvSpPr>
          <p:cNvPr id="90" name="Google Shape;90;p18"/>
          <p:cNvSpPr txBox="1">
            <a:spLocks noGrp="1"/>
          </p:cNvSpPr>
          <p:nvPr>
            <p:ph type="ctrTitle" idx="4294967295"/>
          </p:nvPr>
        </p:nvSpPr>
        <p:spPr>
          <a:xfrm>
            <a:off x="1169804" y="57937"/>
            <a:ext cx="7011158"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500" dirty="0" smtClean="0">
                <a:solidFill>
                  <a:srgbClr val="0E3449"/>
                </a:solidFill>
                <a:latin typeface="Inter-Regular"/>
                <a:ea typeface="Inter-Regular"/>
                <a:cs typeface="Inter-Regular"/>
                <a:sym typeface="Inter-Regular"/>
              </a:rPr>
              <a:t>Correlations between quantity &amp; features</a:t>
            </a:r>
            <a:endParaRPr sz="25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4">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18</a:t>
            </a:fld>
            <a:endParaRPr lang="fr"/>
          </a:p>
        </p:txBody>
      </p:sp>
      <p:pic>
        <p:nvPicPr>
          <p:cNvPr id="8" name="Picture 7"/>
          <p:cNvPicPr>
            <a:picLocks noChangeAspect="1"/>
          </p:cNvPicPr>
          <p:nvPr/>
        </p:nvPicPr>
        <p:blipFill>
          <a:blip r:embed="rId5"/>
          <a:stretch>
            <a:fillRect/>
          </a:stretch>
        </p:blipFill>
        <p:spPr>
          <a:xfrm>
            <a:off x="6289121" y="617759"/>
            <a:ext cx="2854880" cy="676019"/>
          </a:xfrm>
          <a:prstGeom prst="rect">
            <a:avLst/>
          </a:prstGeom>
        </p:spPr>
      </p:pic>
      <p:sp>
        <p:nvSpPr>
          <p:cNvPr id="7" name="TextBox 6"/>
          <p:cNvSpPr txBox="1"/>
          <p:nvPr/>
        </p:nvSpPr>
        <p:spPr>
          <a:xfrm>
            <a:off x="7172340" y="3806587"/>
            <a:ext cx="2017243" cy="307777"/>
          </a:xfrm>
          <a:prstGeom prst="rect">
            <a:avLst/>
          </a:prstGeom>
          <a:noFill/>
        </p:spPr>
        <p:txBody>
          <a:bodyPr wrap="square" rtlCol="0">
            <a:spAutoFit/>
          </a:bodyPr>
          <a:lstStyle/>
          <a:p>
            <a:r>
              <a:rPr lang="fr-FR" b="1" dirty="0" smtClean="0">
                <a:solidFill>
                  <a:schemeClr val="tx1"/>
                </a:solidFill>
              </a:rPr>
              <a:t>April 2010 – May 2020 </a:t>
            </a:r>
            <a:endParaRPr lang="en-US" b="1" dirty="0">
              <a:solidFill>
                <a:schemeClr val="tx1"/>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97" y="589894"/>
            <a:ext cx="1005849" cy="4552464"/>
          </a:xfrm>
          <a:prstGeom prst="rect">
            <a:avLst/>
          </a:prstGeom>
        </p:spPr>
      </p:pic>
      <p:sp>
        <p:nvSpPr>
          <p:cNvPr id="5" name="TextBox 4"/>
          <p:cNvSpPr txBox="1"/>
          <p:nvPr/>
        </p:nvSpPr>
        <p:spPr>
          <a:xfrm>
            <a:off x="1025146" y="4225700"/>
            <a:ext cx="1690128" cy="400110"/>
          </a:xfrm>
          <a:prstGeom prst="rect">
            <a:avLst/>
          </a:prstGeom>
          <a:noFill/>
        </p:spPr>
        <p:txBody>
          <a:bodyPr wrap="square" rtlCol="0">
            <a:spAutoFit/>
          </a:bodyPr>
          <a:lstStyle/>
          <a:p>
            <a:r>
              <a:rPr lang="fr-FR" sz="2000" b="1" dirty="0" smtClean="0"/>
              <a:t>37 </a:t>
            </a:r>
            <a:r>
              <a:rPr lang="fr-FR" sz="2000" b="1" dirty="0" err="1" smtClean="0"/>
              <a:t>features</a:t>
            </a:r>
            <a:endParaRPr lang="en-US" sz="2000" b="1" dirty="0"/>
          </a:p>
        </p:txBody>
      </p:sp>
      <p:sp>
        <p:nvSpPr>
          <p:cNvPr id="9" name="Rectangle 8"/>
          <p:cNvSpPr/>
          <p:nvPr/>
        </p:nvSpPr>
        <p:spPr>
          <a:xfrm>
            <a:off x="10225" y="1070043"/>
            <a:ext cx="1014921" cy="1167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436451"/>
            <a:ext cx="1014921" cy="1167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1802859"/>
            <a:ext cx="1014921" cy="1167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225" y="2399740"/>
            <a:ext cx="1014921" cy="1167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873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225" y="557982"/>
            <a:ext cx="6143625" cy="1457325"/>
          </a:xfrm>
          <a:prstGeom prst="rect">
            <a:avLst/>
          </a:prstGeom>
        </p:spPr>
      </p:pic>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Monthly prediction using linear regression</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4">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19</a:t>
            </a:fld>
            <a:endParaRPr lang="fr"/>
          </a:p>
        </p:txBody>
      </p:sp>
      <p:sp>
        <p:nvSpPr>
          <p:cNvPr id="12" name="Rectangle 11"/>
          <p:cNvSpPr/>
          <p:nvPr/>
        </p:nvSpPr>
        <p:spPr>
          <a:xfrm>
            <a:off x="5333377" y="527931"/>
            <a:ext cx="814504" cy="14528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24127" y="527356"/>
            <a:ext cx="4377447" cy="145282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0" y="2449702"/>
            <a:ext cx="6381345" cy="338554"/>
          </a:xfrm>
          <a:prstGeom prst="rect">
            <a:avLst/>
          </a:prstGeom>
          <a:noFill/>
        </p:spPr>
        <p:txBody>
          <a:bodyPr wrap="square" rtlCol="0">
            <a:spAutoFit/>
          </a:bodyPr>
          <a:lstStyle/>
          <a:p>
            <a:pPr algn="ctr"/>
            <a:r>
              <a:rPr lang="fr-FR" sz="1600" dirty="0" err="1" smtClean="0"/>
              <a:t>Prediction</a:t>
            </a:r>
            <a:r>
              <a:rPr lang="fr-FR" sz="1600" dirty="0" smtClean="0"/>
              <a:t> of </a:t>
            </a:r>
            <a:r>
              <a:rPr lang="fr-FR" sz="1600" dirty="0" err="1" smtClean="0"/>
              <a:t>quantity</a:t>
            </a:r>
            <a:r>
              <a:rPr lang="fr-FR" sz="1600" dirty="0" smtClean="0"/>
              <a:t> over </a:t>
            </a:r>
            <a:r>
              <a:rPr lang="fr-FR" sz="1600" dirty="0" err="1" smtClean="0"/>
              <a:t>next</a:t>
            </a:r>
            <a:r>
              <a:rPr lang="fr-FR" sz="1600" dirty="0" smtClean="0"/>
              <a:t> </a:t>
            </a:r>
            <a:r>
              <a:rPr lang="fr-FR" sz="1600" dirty="0" err="1" smtClean="0"/>
              <a:t>month</a:t>
            </a:r>
            <a:r>
              <a:rPr lang="fr-FR" sz="1600" dirty="0" smtClean="0"/>
              <a:t> </a:t>
            </a:r>
            <a:r>
              <a:rPr lang="fr-FR" sz="1600" dirty="0" err="1" smtClean="0"/>
              <a:t>based</a:t>
            </a:r>
            <a:r>
              <a:rPr lang="fr-FR" sz="1600" dirty="0" smtClean="0"/>
              <a:t> on </a:t>
            </a:r>
            <a:r>
              <a:rPr lang="fr-FR" sz="1600" dirty="0" err="1" smtClean="0"/>
              <a:t>following</a:t>
            </a:r>
            <a:r>
              <a:rPr lang="fr-FR" sz="1600" dirty="0" smtClean="0"/>
              <a:t> </a:t>
            </a:r>
            <a:r>
              <a:rPr lang="fr-FR" sz="1600" dirty="0" err="1" smtClean="0"/>
              <a:t>features</a:t>
            </a:r>
            <a:r>
              <a:rPr lang="fr-FR" sz="1600" dirty="0" smtClean="0"/>
              <a:t>:</a:t>
            </a:r>
            <a:endParaRPr lang="en-US" sz="1600" dirty="0"/>
          </a:p>
        </p:txBody>
      </p:sp>
      <p:sp>
        <p:nvSpPr>
          <p:cNvPr id="27" name="TextBox 26"/>
          <p:cNvSpPr txBox="1"/>
          <p:nvPr/>
        </p:nvSpPr>
        <p:spPr>
          <a:xfrm>
            <a:off x="144943" y="2907354"/>
            <a:ext cx="6700186" cy="1631216"/>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fr-FR" sz="1600" dirty="0" smtClean="0"/>
              <a:t>Last </a:t>
            </a:r>
            <a:r>
              <a:rPr lang="fr-FR" sz="1600" dirty="0" err="1" smtClean="0"/>
              <a:t>month</a:t>
            </a:r>
            <a:r>
              <a:rPr lang="fr-FR" sz="1600" dirty="0" smtClean="0"/>
              <a:t> </a:t>
            </a:r>
            <a:r>
              <a:rPr lang="fr-FR" sz="1600" dirty="0" err="1" smtClean="0"/>
              <a:t>quantity</a:t>
            </a:r>
            <a:endParaRPr lang="fr-FR" sz="1600" dirty="0"/>
          </a:p>
          <a:p>
            <a:pPr marL="285750" indent="-285750">
              <a:spcAft>
                <a:spcPts val="600"/>
              </a:spcAft>
              <a:buFont typeface="Wingdings" panose="05000000000000000000" pitchFamily="2" charset="2"/>
              <a:buChar char="Ø"/>
            </a:pPr>
            <a:r>
              <a:rPr lang="fr-FR" sz="1600" dirty="0" smtClean="0"/>
              <a:t>CAC40 </a:t>
            </a:r>
            <a:r>
              <a:rPr lang="fr-FR" sz="1600" dirty="0" err="1" smtClean="0"/>
              <a:t>average</a:t>
            </a:r>
            <a:r>
              <a:rPr lang="fr-FR" sz="1600" dirty="0" smtClean="0"/>
              <a:t> value at </a:t>
            </a:r>
            <a:r>
              <a:rPr lang="fr-FR" sz="1600" dirty="0" err="1" smtClean="0"/>
              <a:t>month</a:t>
            </a:r>
            <a:r>
              <a:rPr lang="fr-FR" sz="1600" dirty="0" smtClean="0"/>
              <a:t> -2</a:t>
            </a:r>
          </a:p>
          <a:p>
            <a:pPr marL="285750" indent="-285750">
              <a:spcAft>
                <a:spcPts val="600"/>
              </a:spcAft>
              <a:buFont typeface="Wingdings" panose="05000000000000000000" pitchFamily="2" charset="2"/>
              <a:buChar char="Ø"/>
            </a:pPr>
            <a:r>
              <a:rPr lang="fr-FR" sz="1600" dirty="0" smtClean="0"/>
              <a:t>Gold </a:t>
            </a:r>
            <a:r>
              <a:rPr lang="fr-FR" sz="1600" dirty="0" err="1" smtClean="0"/>
              <a:t>average</a:t>
            </a:r>
            <a:r>
              <a:rPr lang="fr-FR" sz="1600" dirty="0" smtClean="0"/>
              <a:t> value at </a:t>
            </a:r>
            <a:r>
              <a:rPr lang="fr-FR" sz="1600" dirty="0" err="1" smtClean="0"/>
              <a:t>month</a:t>
            </a:r>
            <a:r>
              <a:rPr lang="fr-FR" sz="1600" dirty="0" smtClean="0"/>
              <a:t> -2</a:t>
            </a:r>
          </a:p>
          <a:p>
            <a:pPr marL="285750" indent="-285750">
              <a:spcAft>
                <a:spcPts val="600"/>
              </a:spcAft>
              <a:buFont typeface="Wingdings" panose="05000000000000000000" pitchFamily="2" charset="2"/>
              <a:buChar char="Ø"/>
            </a:pPr>
            <a:r>
              <a:rPr lang="fr-FR" sz="1600" dirty="0" smtClean="0"/>
              <a:t>Share / benchmark ratio </a:t>
            </a:r>
            <a:r>
              <a:rPr lang="fr-FR" sz="1600" dirty="0" err="1" smtClean="0"/>
              <a:t>growth</a:t>
            </a:r>
            <a:r>
              <a:rPr lang="fr-FR" sz="1600" dirty="0" smtClean="0"/>
              <a:t> rate </a:t>
            </a:r>
            <a:r>
              <a:rPr lang="fr-FR" sz="1600" dirty="0" err="1" smtClean="0"/>
              <a:t>between</a:t>
            </a:r>
            <a:r>
              <a:rPr lang="fr-FR" sz="1600" dirty="0" smtClean="0"/>
              <a:t> </a:t>
            </a:r>
            <a:r>
              <a:rPr lang="fr-FR" sz="1600" dirty="0" err="1" smtClean="0"/>
              <a:t>month</a:t>
            </a:r>
            <a:r>
              <a:rPr lang="fr-FR" sz="1600" dirty="0" smtClean="0"/>
              <a:t> -2 and </a:t>
            </a:r>
            <a:r>
              <a:rPr lang="fr-FR" sz="1600" dirty="0" err="1" smtClean="0"/>
              <a:t>month</a:t>
            </a:r>
            <a:r>
              <a:rPr lang="fr-FR" sz="1600" dirty="0" smtClean="0"/>
              <a:t> -1</a:t>
            </a:r>
          </a:p>
          <a:p>
            <a:pPr marL="285750" indent="-285750">
              <a:spcAft>
                <a:spcPts val="600"/>
              </a:spcAft>
              <a:buFont typeface="Wingdings" panose="05000000000000000000" pitchFamily="2" charset="2"/>
              <a:buChar char="Ø"/>
            </a:pPr>
            <a:r>
              <a:rPr lang="fr-FR" sz="1600" dirty="0" smtClean="0"/>
              <a:t>Euribor 3M </a:t>
            </a:r>
            <a:r>
              <a:rPr lang="fr-FR" sz="1600" dirty="0" err="1" smtClean="0"/>
              <a:t>growth</a:t>
            </a:r>
            <a:r>
              <a:rPr lang="fr-FR" sz="1600" dirty="0" smtClean="0"/>
              <a:t> rate </a:t>
            </a:r>
            <a:r>
              <a:rPr lang="fr-FR" sz="1600" dirty="0" err="1" smtClean="0"/>
              <a:t>between</a:t>
            </a:r>
            <a:r>
              <a:rPr lang="fr-FR" sz="1600" dirty="0" smtClean="0"/>
              <a:t> </a:t>
            </a:r>
            <a:r>
              <a:rPr lang="fr-FR" sz="1600" dirty="0" err="1" smtClean="0"/>
              <a:t>month</a:t>
            </a:r>
            <a:r>
              <a:rPr lang="fr-FR" sz="1600" dirty="0" smtClean="0"/>
              <a:t> -3 and </a:t>
            </a:r>
            <a:r>
              <a:rPr lang="fr-FR" sz="1600" dirty="0" err="1" smtClean="0"/>
              <a:t>month</a:t>
            </a:r>
            <a:r>
              <a:rPr lang="fr-FR" sz="1600" dirty="0" smtClean="0"/>
              <a:t> -2.</a:t>
            </a:r>
            <a:endParaRPr lang="en-US" sz="1600" dirty="0"/>
          </a:p>
        </p:txBody>
      </p:sp>
      <p:sp>
        <p:nvSpPr>
          <p:cNvPr id="4" name="Rectangle 3"/>
          <p:cNvSpPr/>
          <p:nvPr/>
        </p:nvSpPr>
        <p:spPr>
          <a:xfrm>
            <a:off x="5095480" y="1980177"/>
            <a:ext cx="1535273" cy="307777"/>
          </a:xfrm>
          <a:prstGeom prst="rect">
            <a:avLst/>
          </a:prstGeom>
        </p:spPr>
        <p:txBody>
          <a:bodyPr wrap="square">
            <a:spAutoFit/>
          </a:bodyPr>
          <a:lstStyle/>
          <a:p>
            <a:r>
              <a:rPr lang="fr-FR" b="1" dirty="0">
                <a:solidFill>
                  <a:srgbClr val="FF0000"/>
                </a:solidFill>
              </a:rPr>
              <a:t>Target </a:t>
            </a:r>
            <a:r>
              <a:rPr lang="fr-FR" b="1" dirty="0" smtClean="0">
                <a:solidFill>
                  <a:srgbClr val="FF0000"/>
                </a:solidFill>
              </a:rPr>
              <a:t>variable</a:t>
            </a:r>
            <a:endParaRPr lang="en-US" b="1" dirty="0">
              <a:solidFill>
                <a:srgbClr val="FF0000"/>
              </a:solidFill>
            </a:endParaRPr>
          </a:p>
        </p:txBody>
      </p:sp>
      <p:sp>
        <p:nvSpPr>
          <p:cNvPr id="25" name="Rectangle 24"/>
          <p:cNvSpPr/>
          <p:nvPr/>
        </p:nvSpPr>
        <p:spPr>
          <a:xfrm>
            <a:off x="2647818" y="1966064"/>
            <a:ext cx="930063" cy="307777"/>
          </a:xfrm>
          <a:prstGeom prst="rect">
            <a:avLst/>
          </a:prstGeom>
        </p:spPr>
        <p:txBody>
          <a:bodyPr wrap="none">
            <a:spAutoFit/>
          </a:bodyPr>
          <a:lstStyle/>
          <a:p>
            <a:r>
              <a:rPr lang="fr-FR" b="1" dirty="0" err="1" smtClean="0">
                <a:solidFill>
                  <a:srgbClr val="00B050"/>
                </a:solidFill>
              </a:rPr>
              <a:t>Features</a:t>
            </a:r>
            <a:endParaRPr lang="en-US" b="1" dirty="0">
              <a:solidFill>
                <a:srgbClr val="00B050"/>
              </a:solidFill>
            </a:endParaRPr>
          </a:p>
        </p:txBody>
      </p:sp>
      <p:pic>
        <p:nvPicPr>
          <p:cNvPr id="8" name="Picture 7"/>
          <p:cNvPicPr>
            <a:picLocks noChangeAspect="1"/>
          </p:cNvPicPr>
          <p:nvPr/>
        </p:nvPicPr>
        <p:blipFill>
          <a:blip r:embed="rId5"/>
          <a:stretch>
            <a:fillRect/>
          </a:stretch>
        </p:blipFill>
        <p:spPr>
          <a:xfrm>
            <a:off x="6845129" y="555294"/>
            <a:ext cx="2207832" cy="4074248"/>
          </a:xfrm>
          <a:prstGeom prst="rect">
            <a:avLst/>
          </a:prstGeom>
        </p:spPr>
      </p:pic>
    </p:spTree>
    <p:extLst>
      <p:ext uri="{BB962C8B-B14F-4D97-AF65-F5344CB8AC3E}">
        <p14:creationId xmlns:p14="http://schemas.microsoft.com/office/powerpoint/2010/main" val="3738039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4" y="57937"/>
            <a:ext cx="53151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500" dirty="0" smtClean="0">
                <a:solidFill>
                  <a:srgbClr val="0E3449"/>
                </a:solidFill>
                <a:latin typeface="Inter-Regular"/>
                <a:ea typeface="Inter-Regular"/>
                <a:cs typeface="Inter-Regular"/>
                <a:sym typeface="Inter-Regular"/>
              </a:rPr>
              <a:t>Dataset overview</a:t>
            </a:r>
            <a:endParaRPr sz="25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2</a:t>
            </a:fld>
            <a:endParaRPr lang="fr"/>
          </a:p>
        </p:txBody>
      </p:sp>
      <p:pic>
        <p:nvPicPr>
          <p:cNvPr id="4" name="Picture 3"/>
          <p:cNvPicPr>
            <a:picLocks noChangeAspect="1"/>
          </p:cNvPicPr>
          <p:nvPr/>
        </p:nvPicPr>
        <p:blipFill rotWithShape="1">
          <a:blip r:embed="rId4"/>
          <a:srcRect l="508" r="38398"/>
          <a:stretch/>
        </p:blipFill>
        <p:spPr>
          <a:xfrm>
            <a:off x="304800" y="3282458"/>
            <a:ext cx="3440936" cy="1367689"/>
          </a:xfrm>
          <a:prstGeom prst="rect">
            <a:avLst/>
          </a:prstGeom>
        </p:spPr>
      </p:pic>
      <p:sp>
        <p:nvSpPr>
          <p:cNvPr id="14" name="TextBox 13"/>
          <p:cNvSpPr txBox="1"/>
          <p:nvPr/>
        </p:nvSpPr>
        <p:spPr>
          <a:xfrm>
            <a:off x="124525" y="693069"/>
            <a:ext cx="6133400" cy="2339102"/>
          </a:xfrm>
          <a:prstGeom prst="rect">
            <a:avLst/>
          </a:prstGeom>
          <a:noFill/>
        </p:spPr>
        <p:txBody>
          <a:bodyPr wrap="square" rtlCol="0">
            <a:spAutoFit/>
          </a:bodyPr>
          <a:lstStyle/>
          <a:p>
            <a:pPr marL="342900" indent="-342900">
              <a:spcAft>
                <a:spcPts val="600"/>
              </a:spcAft>
              <a:buSzPct val="40000"/>
              <a:buBlip>
                <a:blip r:embed="rId5"/>
              </a:buBlip>
            </a:pPr>
            <a:r>
              <a:rPr lang="fr" dirty="0" smtClean="0">
                <a:solidFill>
                  <a:srgbClr val="4B5258"/>
                </a:solidFill>
                <a:latin typeface="Inter-Regular"/>
                <a:ea typeface="Inter-Regular"/>
                <a:cs typeface="Inter-Regular"/>
                <a:sym typeface="Inter-Regular"/>
              </a:rPr>
              <a:t>Financial transaction history from </a:t>
            </a:r>
            <a:r>
              <a:rPr lang="fr" dirty="0">
                <a:solidFill>
                  <a:srgbClr val="4B5258"/>
                </a:solidFill>
                <a:latin typeface="Inter-Regular"/>
                <a:ea typeface="Inter-Regular"/>
                <a:cs typeface="Inter-Regular"/>
                <a:sym typeface="Inter-Regular"/>
              </a:rPr>
              <a:t>6 investment funds </a:t>
            </a:r>
            <a:r>
              <a:rPr lang="fr" dirty="0" smtClean="0">
                <a:solidFill>
                  <a:srgbClr val="4B5258"/>
                </a:solidFill>
                <a:latin typeface="Inter-Regular"/>
                <a:ea typeface="Inter-Regular"/>
                <a:cs typeface="Inter-Regular"/>
                <a:sym typeface="Inter-Regular"/>
              </a:rPr>
              <a:t>in different currencies (EUR, USD, CHF, GBP).</a:t>
            </a:r>
          </a:p>
          <a:p>
            <a:pPr marL="342900" indent="-342900">
              <a:spcAft>
                <a:spcPts val="600"/>
              </a:spcAft>
              <a:buSzPct val="40000"/>
              <a:buBlip>
                <a:blip r:embed="rId5"/>
              </a:buBlip>
            </a:pPr>
            <a:r>
              <a:rPr lang="en-US" dirty="0" smtClean="0">
                <a:solidFill>
                  <a:srgbClr val="4B5258"/>
                </a:solidFill>
                <a:latin typeface="Inter-Regular"/>
                <a:ea typeface="Inter-Regular"/>
                <a:cs typeface="Inter-Regular"/>
                <a:sym typeface="Inter-Regular"/>
              </a:rPr>
              <a:t>History of financial transactions spanning from December 31</a:t>
            </a:r>
            <a:r>
              <a:rPr lang="en-US" baseline="30000" dirty="0" smtClean="0">
                <a:solidFill>
                  <a:srgbClr val="4B5258"/>
                </a:solidFill>
                <a:latin typeface="Inter-Regular"/>
                <a:ea typeface="Inter-Regular"/>
                <a:cs typeface="Inter-Regular"/>
                <a:sym typeface="Inter-Regular"/>
              </a:rPr>
              <a:t>st</a:t>
            </a:r>
            <a:r>
              <a:rPr lang="en-US" dirty="0" smtClean="0">
                <a:solidFill>
                  <a:srgbClr val="4B5258"/>
                </a:solidFill>
                <a:latin typeface="Inter-Regular"/>
                <a:ea typeface="Inter-Regular"/>
                <a:cs typeface="Inter-Regular"/>
                <a:sym typeface="Inter-Regular"/>
              </a:rPr>
              <a:t> 2009 to June 29</a:t>
            </a:r>
            <a:r>
              <a:rPr lang="en-US" baseline="30000" dirty="0" smtClean="0">
                <a:solidFill>
                  <a:srgbClr val="4B5258"/>
                </a:solidFill>
                <a:latin typeface="Inter-Regular"/>
                <a:ea typeface="Inter-Regular"/>
                <a:cs typeface="Inter-Regular"/>
                <a:sym typeface="Inter-Regular"/>
              </a:rPr>
              <a:t>th</a:t>
            </a:r>
            <a:r>
              <a:rPr lang="en-US" dirty="0" smtClean="0">
                <a:solidFill>
                  <a:srgbClr val="4B5258"/>
                </a:solidFill>
                <a:latin typeface="Inter-Regular"/>
                <a:ea typeface="Inter-Regular"/>
                <a:cs typeface="Inter-Regular"/>
                <a:sym typeface="Inter-Regular"/>
              </a:rPr>
              <a:t> 2020 including a total of 520,463 transactions.</a:t>
            </a:r>
          </a:p>
          <a:p>
            <a:pPr marL="342900" indent="-342900">
              <a:spcAft>
                <a:spcPts val="600"/>
              </a:spcAft>
              <a:buSzPct val="40000"/>
              <a:buBlip>
                <a:blip r:embed="rId5"/>
              </a:buBlip>
            </a:pPr>
            <a:r>
              <a:rPr lang="en-GB" dirty="0" smtClean="0">
                <a:solidFill>
                  <a:srgbClr val="4B5258"/>
                </a:solidFill>
                <a:latin typeface="Inter-Regular"/>
                <a:ea typeface="Inter-Regular"/>
                <a:cs typeface="Inter-Regular"/>
                <a:sym typeface="Inter-Regular"/>
              </a:rPr>
              <a:t>Dataset</a:t>
            </a:r>
            <a:r>
              <a:rPr lang="fr-FR" dirty="0" smtClean="0">
                <a:solidFill>
                  <a:srgbClr val="4B5258"/>
                </a:solidFill>
                <a:latin typeface="Inter-Regular"/>
                <a:ea typeface="Inter-Regular"/>
                <a:cs typeface="Inter-Regular"/>
                <a:sym typeface="Inter-Regular"/>
              </a:rPr>
              <a:t> split </a:t>
            </a:r>
            <a:r>
              <a:rPr lang="en-US" dirty="0" smtClean="0">
                <a:solidFill>
                  <a:srgbClr val="4B5258"/>
                </a:solidFill>
                <a:latin typeface="Inter-Regular"/>
                <a:ea typeface="Inter-Regular"/>
                <a:cs typeface="Inter-Regular"/>
                <a:sym typeface="Inter-Regular"/>
              </a:rPr>
              <a:t>across</a:t>
            </a:r>
            <a:r>
              <a:rPr lang="fr-FR" dirty="0" smtClean="0">
                <a:solidFill>
                  <a:srgbClr val="4B5258"/>
                </a:solidFill>
                <a:latin typeface="Inter-Regular"/>
                <a:ea typeface="Inter-Regular"/>
                <a:cs typeface="Inter-Regular"/>
                <a:sym typeface="Inter-Regular"/>
              </a:rPr>
              <a:t> 4 tables: Flows, Holding, </a:t>
            </a:r>
            <a:r>
              <a:rPr lang="fr" dirty="0" smtClean="0">
                <a:solidFill>
                  <a:srgbClr val="4B5258"/>
                </a:solidFill>
                <a:latin typeface="Inter-Regular"/>
                <a:ea typeface="Inter-Regular"/>
                <a:sym typeface="Inter-Regular"/>
              </a:rPr>
              <a:t>Navs and Investors.</a:t>
            </a:r>
          </a:p>
          <a:p>
            <a:pPr marL="342900" indent="-342900">
              <a:spcAft>
                <a:spcPts val="600"/>
              </a:spcAft>
              <a:buSzPct val="40000"/>
              <a:buBlip>
                <a:blip r:embed="rId5"/>
              </a:buBlip>
            </a:pPr>
            <a:r>
              <a:rPr lang="fr" dirty="0" smtClean="0">
                <a:solidFill>
                  <a:srgbClr val="4B5258"/>
                </a:solidFill>
                <a:latin typeface="Inter-Regular"/>
                <a:ea typeface="Inter-Regular"/>
                <a:sym typeface="Inter-Regular"/>
              </a:rPr>
              <a:t>757 investors of different type (banks, insurance, IFA,…) and country (Italy, Spain, France, Switzerland,…).</a:t>
            </a:r>
          </a:p>
          <a:p>
            <a:pPr marL="342900" indent="-342900">
              <a:spcAft>
                <a:spcPts val="600"/>
              </a:spcAft>
              <a:buSzPct val="40000"/>
              <a:buBlip>
                <a:blip r:embed="rId5"/>
              </a:buBlip>
            </a:pPr>
            <a:r>
              <a:rPr lang="fr" dirty="0" smtClean="0">
                <a:solidFill>
                  <a:srgbClr val="4B5258"/>
                </a:solidFill>
                <a:latin typeface="Inter-Regular"/>
                <a:ea typeface="Inter-Regular"/>
                <a:sym typeface="Inter-Regular"/>
              </a:rPr>
              <a:t>Fund share / benchmark price history</a:t>
            </a:r>
            <a:endParaRPr lang="en-US" dirty="0"/>
          </a:p>
        </p:txBody>
      </p:sp>
      <p:sp>
        <p:nvSpPr>
          <p:cNvPr id="5" name="TextBox 4"/>
          <p:cNvSpPr txBox="1"/>
          <p:nvPr/>
        </p:nvSpPr>
        <p:spPr>
          <a:xfrm>
            <a:off x="803459" y="3018529"/>
            <a:ext cx="4025263" cy="276999"/>
          </a:xfrm>
          <a:prstGeom prst="rect">
            <a:avLst/>
          </a:prstGeom>
          <a:noFill/>
        </p:spPr>
        <p:txBody>
          <a:bodyPr wrap="square" rtlCol="0">
            <a:spAutoFit/>
          </a:bodyPr>
          <a:lstStyle/>
          <a:p>
            <a:pPr algn="ctr"/>
            <a:r>
              <a:rPr lang="en-GB" sz="1200" i="1" dirty="0" smtClean="0"/>
              <a:t>Overview</a:t>
            </a:r>
            <a:r>
              <a:rPr lang="fr-FR" sz="1200" i="1" dirty="0" smtClean="0"/>
              <a:t> of « </a:t>
            </a:r>
            <a:r>
              <a:rPr lang="en-GB" sz="1200" i="1" dirty="0" smtClean="0"/>
              <a:t>flows</a:t>
            </a:r>
            <a:r>
              <a:rPr lang="fr-FR" sz="1200" i="1" dirty="0" smtClean="0"/>
              <a:t> » table </a:t>
            </a:r>
            <a:r>
              <a:rPr lang="en-GB" sz="1200" i="1" dirty="0" smtClean="0"/>
              <a:t>with</a:t>
            </a:r>
            <a:r>
              <a:rPr lang="fr-FR" sz="1200" i="1" dirty="0" smtClean="0"/>
              <a:t> Pandas</a:t>
            </a:r>
            <a:endParaRPr lang="en-US" sz="1200" i="1" dirty="0"/>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t="10038"/>
          <a:stretch/>
        </p:blipFill>
        <p:spPr>
          <a:xfrm>
            <a:off x="5502043" y="253388"/>
            <a:ext cx="3579827" cy="2270737"/>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t="10510"/>
          <a:stretch/>
        </p:blipFill>
        <p:spPr>
          <a:xfrm>
            <a:off x="5430740" y="2425050"/>
            <a:ext cx="3704086" cy="2337242"/>
          </a:xfrm>
          <a:prstGeom prst="rect">
            <a:avLst/>
          </a:prstGeom>
        </p:spPr>
      </p:pic>
      <p:grpSp>
        <p:nvGrpSpPr>
          <p:cNvPr id="8" name="Group 7"/>
          <p:cNvGrpSpPr/>
          <p:nvPr/>
        </p:nvGrpSpPr>
        <p:grpSpPr>
          <a:xfrm>
            <a:off x="2563320" y="2731831"/>
            <a:ext cx="3694605" cy="1918315"/>
            <a:chOff x="2563320" y="2731831"/>
            <a:chExt cx="3694605" cy="1918315"/>
          </a:xfrm>
        </p:grpSpPr>
        <p:sp>
          <p:nvSpPr>
            <p:cNvPr id="11" name="Rectangle 10"/>
            <p:cNvSpPr/>
            <p:nvPr/>
          </p:nvSpPr>
          <p:spPr>
            <a:xfrm>
              <a:off x="2563320" y="3282457"/>
              <a:ext cx="428625" cy="13676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44299" y="2731831"/>
              <a:ext cx="2013626" cy="369332"/>
            </a:xfrm>
            <a:prstGeom prst="rect">
              <a:avLst/>
            </a:prstGeom>
            <a:noFill/>
          </p:spPr>
          <p:txBody>
            <a:bodyPr wrap="square" rtlCol="0">
              <a:spAutoFit/>
            </a:bodyPr>
            <a:lstStyle/>
            <a:p>
              <a:r>
                <a:rPr lang="fr-FR" sz="1800" b="1" dirty="0" smtClean="0">
                  <a:solidFill>
                    <a:srgbClr val="FF0000"/>
                  </a:solidFill>
                </a:rPr>
                <a:t>Target variable</a:t>
              </a:r>
              <a:endParaRPr lang="en-US" sz="1800" b="1" dirty="0">
                <a:solidFill>
                  <a:srgbClr val="FF0000"/>
                </a:solidFill>
              </a:endParaRPr>
            </a:p>
          </p:txBody>
        </p:sp>
        <p:cxnSp>
          <p:nvCxnSpPr>
            <p:cNvPr id="7" name="Straight Arrow Connector 6"/>
            <p:cNvCxnSpPr>
              <a:stCxn id="3" idx="1"/>
            </p:cNvCxnSpPr>
            <p:nvPr/>
          </p:nvCxnSpPr>
          <p:spPr>
            <a:xfrm flipH="1">
              <a:off x="2991945" y="2916497"/>
              <a:ext cx="1252354" cy="3659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257925" y="0"/>
            <a:ext cx="2610653" cy="338554"/>
          </a:xfrm>
          <a:prstGeom prst="rect">
            <a:avLst/>
          </a:prstGeom>
          <a:noFill/>
        </p:spPr>
        <p:txBody>
          <a:bodyPr wrap="square" rtlCol="0">
            <a:spAutoFit/>
          </a:bodyPr>
          <a:lstStyle/>
          <a:p>
            <a:pPr algn="ctr"/>
            <a:r>
              <a:rPr lang="en-US" sz="1600" b="1" dirty="0" smtClean="0"/>
              <a:t>Fund A at Dec. 31</a:t>
            </a:r>
            <a:r>
              <a:rPr lang="en-US" sz="1600" b="1" baseline="30000" dirty="0" smtClean="0"/>
              <a:t>st</a:t>
            </a:r>
            <a:r>
              <a:rPr lang="en-US" sz="1600" b="1" dirty="0" smtClean="0"/>
              <a:t> 2009</a:t>
            </a:r>
            <a:endParaRPr lang="en-US" sz="1600" b="1" dirty="0"/>
          </a:p>
        </p:txBody>
      </p:sp>
      <p:pic>
        <p:nvPicPr>
          <p:cNvPr id="17" name="Picture 16"/>
          <p:cNvPicPr>
            <a:picLocks noChangeAspect="1"/>
          </p:cNvPicPr>
          <p:nvPr/>
        </p:nvPicPr>
        <p:blipFill rotWithShape="1">
          <a:blip r:embed="rId4"/>
          <a:srcRect l="74306"/>
          <a:stretch/>
        </p:blipFill>
        <p:spPr>
          <a:xfrm>
            <a:off x="3701093" y="3282457"/>
            <a:ext cx="1447154" cy="1367689"/>
          </a:xfrm>
          <a:prstGeom prst="rect">
            <a:avLst/>
          </a:prstGeom>
        </p:spPr>
      </p:pic>
    </p:spTree>
    <p:extLst>
      <p:ext uri="{BB962C8B-B14F-4D97-AF65-F5344CB8AC3E}">
        <p14:creationId xmlns:p14="http://schemas.microsoft.com/office/powerpoint/2010/main" val="41833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a:solidFill>
                  <a:srgbClr val="0E3449"/>
                </a:solidFill>
                <a:latin typeface="Inter-Regular"/>
                <a:ea typeface="Inter-Regular"/>
                <a:cs typeface="Inter-Regular"/>
                <a:sym typeface="Inter-Regular"/>
              </a:rPr>
              <a:t>Monthly prediction using linear regression</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20</a:t>
            </a:fld>
            <a:endParaRPr lang="f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9373"/>
            <a:ext cx="9144000" cy="3884753"/>
          </a:xfrm>
          <a:prstGeom prst="rect">
            <a:avLst/>
          </a:prstGeom>
        </p:spPr>
      </p:pic>
      <p:grpSp>
        <p:nvGrpSpPr>
          <p:cNvPr id="9" name="Group 8"/>
          <p:cNvGrpSpPr/>
          <p:nvPr/>
        </p:nvGrpSpPr>
        <p:grpSpPr>
          <a:xfrm>
            <a:off x="2804090" y="664533"/>
            <a:ext cx="5582043" cy="3923671"/>
            <a:chOff x="2804090" y="664533"/>
            <a:chExt cx="5582043" cy="392367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4090" y="664533"/>
              <a:ext cx="5582043" cy="3923671"/>
            </a:xfrm>
            <a:prstGeom prst="rect">
              <a:avLst/>
            </a:prstGeom>
            <a:solidFill>
              <a:schemeClr val="tx2"/>
            </a:solidFill>
            <a:ln>
              <a:solidFill>
                <a:schemeClr val="tx1"/>
              </a:solidFill>
            </a:ln>
          </p:spPr>
        </p:pic>
        <p:sp>
          <p:nvSpPr>
            <p:cNvPr id="13" name="TextBox 12"/>
            <p:cNvSpPr txBox="1"/>
            <p:nvPr/>
          </p:nvSpPr>
          <p:spPr>
            <a:xfrm>
              <a:off x="6831983" y="3494275"/>
              <a:ext cx="1247775" cy="369332"/>
            </a:xfrm>
            <a:prstGeom prst="rect">
              <a:avLst/>
            </a:prstGeom>
            <a:noFill/>
          </p:spPr>
          <p:txBody>
            <a:bodyPr wrap="square" rtlCol="0">
              <a:spAutoFit/>
            </a:bodyPr>
            <a:lstStyle/>
            <a:p>
              <a:r>
                <a:rPr lang="fr-FR" sz="1800" b="1" dirty="0" smtClean="0">
                  <a:solidFill>
                    <a:srgbClr val="FF0000"/>
                  </a:solidFill>
                </a:rPr>
                <a:t>R2 = 0.64 </a:t>
              </a:r>
              <a:endParaRPr lang="en-US" sz="1800" b="1" dirty="0">
                <a:solidFill>
                  <a:srgbClr val="FF0000"/>
                </a:solidFill>
              </a:endParaRPr>
            </a:p>
          </p:txBody>
        </p:sp>
      </p:grpSp>
    </p:spTree>
    <p:extLst>
      <p:ext uri="{BB962C8B-B14F-4D97-AF65-F5344CB8AC3E}">
        <p14:creationId xmlns:p14="http://schemas.microsoft.com/office/powerpoint/2010/main" val="114787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4" y="57937"/>
            <a:ext cx="53151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500" dirty="0" smtClean="0">
                <a:solidFill>
                  <a:srgbClr val="0E3449"/>
                </a:solidFill>
                <a:latin typeface="Inter-Regular"/>
                <a:ea typeface="Inter-Regular"/>
                <a:cs typeface="Inter-Regular"/>
                <a:sym typeface="Inter-Regular"/>
              </a:rPr>
              <a:t>Conclusion &amp; way forward</a:t>
            </a:r>
            <a:endParaRPr sz="25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21</a:t>
            </a:fld>
            <a:endParaRPr lang="fr"/>
          </a:p>
        </p:txBody>
      </p:sp>
      <p:sp>
        <p:nvSpPr>
          <p:cNvPr id="14" name="TextBox 13"/>
          <p:cNvSpPr txBox="1"/>
          <p:nvPr/>
        </p:nvSpPr>
        <p:spPr>
          <a:xfrm>
            <a:off x="379723" y="761413"/>
            <a:ext cx="8641435" cy="3631763"/>
          </a:xfrm>
          <a:prstGeom prst="rect">
            <a:avLst/>
          </a:prstGeom>
          <a:noFill/>
        </p:spPr>
        <p:txBody>
          <a:bodyPr wrap="square" rtlCol="0">
            <a:spAutoFit/>
          </a:bodyPr>
          <a:lstStyle/>
          <a:p>
            <a:pPr marL="342900" indent="-342900">
              <a:spcAft>
                <a:spcPts val="1200"/>
              </a:spcAft>
              <a:buSzPct val="40000"/>
              <a:buBlip>
                <a:blip r:embed="rId4"/>
              </a:buBlip>
            </a:pPr>
            <a:r>
              <a:rPr lang="fr" sz="1800" dirty="0" smtClean="0">
                <a:solidFill>
                  <a:srgbClr val="4B5258"/>
                </a:solidFill>
                <a:latin typeface="Inter-Regular"/>
                <a:ea typeface="Inter-Regular"/>
                <a:cs typeface="Inter-Regular"/>
                <a:sym typeface="Inter-Regular"/>
              </a:rPr>
              <a:t>R2 score of 69% could be achieved on same day prediction of quantity from January 2017 using both multivariate linear regression and random forest.</a:t>
            </a:r>
          </a:p>
          <a:p>
            <a:pPr marL="342900" indent="-342900">
              <a:spcAft>
                <a:spcPts val="1200"/>
              </a:spcAft>
              <a:buSzPct val="40000"/>
              <a:buBlip>
                <a:blip r:embed="rId4"/>
              </a:buBlip>
            </a:pPr>
            <a:r>
              <a:rPr lang="fr" sz="1800" dirty="0" smtClean="0">
                <a:solidFill>
                  <a:srgbClr val="4B5258"/>
                </a:solidFill>
                <a:latin typeface="Inter-Regular"/>
                <a:ea typeface="Inter-Regular"/>
                <a:cs typeface="Inter-Regular"/>
                <a:sym typeface="Inter-Regular"/>
              </a:rPr>
              <a:t>The quantity of shares is inversely correlated with the CAC40 and the gold prices and directly correlated with the performance of the fund with respect to the benchmark and the Euribor.</a:t>
            </a:r>
          </a:p>
          <a:p>
            <a:pPr marL="342900" indent="-342900">
              <a:spcAft>
                <a:spcPts val="1200"/>
              </a:spcAft>
              <a:buSzPct val="40000"/>
              <a:buBlip>
                <a:blip r:embed="rId4"/>
              </a:buBlip>
            </a:pPr>
            <a:r>
              <a:rPr lang="fr" sz="1800" dirty="0" smtClean="0">
                <a:solidFill>
                  <a:srgbClr val="4B5258"/>
                </a:solidFill>
                <a:latin typeface="Inter-Regular"/>
                <a:ea typeface="Inter-Regular"/>
                <a:cs typeface="Inter-Regular"/>
                <a:sym typeface="Inter-Regular"/>
              </a:rPr>
              <a:t>Keep testing different combination of features</a:t>
            </a:r>
          </a:p>
          <a:p>
            <a:pPr marL="342900" indent="-342900">
              <a:spcAft>
                <a:spcPts val="1200"/>
              </a:spcAft>
              <a:buSzPct val="40000"/>
              <a:buBlip>
                <a:blip r:embed="rId4"/>
              </a:buBlip>
            </a:pPr>
            <a:r>
              <a:rPr lang="fr" sz="1800" dirty="0" smtClean="0">
                <a:solidFill>
                  <a:srgbClr val="4B5258"/>
                </a:solidFill>
                <a:latin typeface="Inter-Regular"/>
                <a:ea typeface="Inter-Regular"/>
                <a:cs typeface="Inter-Regular"/>
                <a:sym typeface="Inter-Regular"/>
              </a:rPr>
              <a:t>Apply algorithm on different funds.</a:t>
            </a:r>
          </a:p>
          <a:p>
            <a:pPr marL="342900" indent="-342900">
              <a:spcAft>
                <a:spcPts val="1200"/>
              </a:spcAft>
              <a:buSzPct val="40000"/>
              <a:buBlip>
                <a:blip r:embed="rId4"/>
              </a:buBlip>
            </a:pPr>
            <a:r>
              <a:rPr lang="en-US" sz="1800" dirty="0" smtClean="0">
                <a:solidFill>
                  <a:srgbClr val="4B5258"/>
                </a:solidFill>
                <a:latin typeface="Inter-Regular"/>
                <a:ea typeface="Inter-Regular"/>
                <a:cs typeface="Inter-Regular"/>
                <a:sym typeface="Inter-Regular"/>
              </a:rPr>
              <a:t>Test prediction with XG boost.</a:t>
            </a:r>
          </a:p>
          <a:p>
            <a:pPr marL="342900" indent="-342900">
              <a:spcAft>
                <a:spcPts val="1200"/>
              </a:spcAft>
              <a:buSzPct val="40000"/>
              <a:buBlip>
                <a:blip r:embed="rId4"/>
              </a:buBlip>
            </a:pPr>
            <a:r>
              <a:rPr lang="en-US" sz="1800" dirty="0" smtClean="0">
                <a:solidFill>
                  <a:srgbClr val="4B5258"/>
                </a:solidFill>
                <a:latin typeface="Inter-Regular"/>
                <a:ea typeface="Inter-Regular"/>
                <a:cs typeface="Inter-Regular"/>
                <a:sym typeface="Inter-Regular"/>
              </a:rPr>
              <a:t>Test prediction using recurrent neural networks such as LSTM.</a:t>
            </a:r>
          </a:p>
        </p:txBody>
      </p:sp>
    </p:spTree>
    <p:extLst>
      <p:ext uri="{BB962C8B-B14F-4D97-AF65-F5344CB8AC3E}">
        <p14:creationId xmlns:p14="http://schemas.microsoft.com/office/powerpoint/2010/main" val="3783375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1089727" y="1970768"/>
            <a:ext cx="5315100" cy="9378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5600" b="1" dirty="0" smtClean="0">
                <a:solidFill>
                  <a:srgbClr val="0E3449"/>
                </a:solidFill>
                <a:latin typeface="Inter"/>
                <a:ea typeface="Inter"/>
                <a:cs typeface="Inter"/>
                <a:sym typeface="Inter"/>
              </a:rPr>
              <a:t>Thank you!</a:t>
            </a:r>
            <a:endParaRPr sz="5600" b="1" dirty="0">
              <a:solidFill>
                <a:srgbClr val="0E3449"/>
              </a:solidFill>
              <a:latin typeface="Inter"/>
              <a:ea typeface="Inter"/>
              <a:cs typeface="Inter"/>
              <a:sym typeface="Inter"/>
            </a:endParaRPr>
          </a:p>
        </p:txBody>
      </p:sp>
      <p:pic>
        <p:nvPicPr>
          <p:cNvPr id="104" name="Google Shape;104;p19"/>
          <p:cNvPicPr preferRelativeResize="0"/>
          <p:nvPr/>
        </p:nvPicPr>
        <p:blipFill>
          <a:blip r:embed="rId3">
            <a:alphaModFix/>
          </a:blip>
          <a:stretch>
            <a:fillRect/>
          </a:stretch>
        </p:blipFill>
        <p:spPr>
          <a:xfrm>
            <a:off x="3918625" y="3006625"/>
            <a:ext cx="4599299" cy="2136876"/>
          </a:xfrm>
          <a:prstGeom prst="rect">
            <a:avLst/>
          </a:prstGeom>
          <a:noFill/>
          <a:ln>
            <a:noFill/>
          </a:ln>
        </p:spPr>
      </p:pic>
      <p:pic>
        <p:nvPicPr>
          <p:cNvPr id="106" name="Google Shape;106;p19"/>
          <p:cNvPicPr preferRelativeResize="0"/>
          <p:nvPr/>
        </p:nvPicPr>
        <p:blipFill>
          <a:blip r:embed="rId4">
            <a:alphaModFix/>
          </a:blip>
          <a:stretch>
            <a:fillRect/>
          </a:stretch>
        </p:blipFill>
        <p:spPr>
          <a:xfrm>
            <a:off x="1232375" y="915775"/>
            <a:ext cx="797425" cy="8398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4" y="57937"/>
            <a:ext cx="53151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500" dirty="0" smtClean="0">
                <a:solidFill>
                  <a:srgbClr val="0E3449"/>
                </a:solidFill>
                <a:latin typeface="Inter-Regular"/>
                <a:ea typeface="Inter-Regular"/>
                <a:cs typeface="Inter-Regular"/>
                <a:sym typeface="Inter-Regular"/>
              </a:rPr>
              <a:t>Problem definition</a:t>
            </a:r>
            <a:endParaRPr sz="25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3</a:t>
            </a:fld>
            <a:endParaRPr lang="fr"/>
          </a:p>
        </p:txBody>
      </p:sp>
      <p:sp>
        <p:nvSpPr>
          <p:cNvPr id="14" name="TextBox 13"/>
          <p:cNvSpPr txBox="1"/>
          <p:nvPr/>
        </p:nvSpPr>
        <p:spPr>
          <a:xfrm>
            <a:off x="389105" y="819731"/>
            <a:ext cx="8641435" cy="3200876"/>
          </a:xfrm>
          <a:prstGeom prst="rect">
            <a:avLst/>
          </a:prstGeom>
          <a:noFill/>
        </p:spPr>
        <p:txBody>
          <a:bodyPr wrap="square" rtlCol="0">
            <a:spAutoFit/>
          </a:bodyPr>
          <a:lstStyle/>
          <a:p>
            <a:pPr marL="342900" indent="-342900">
              <a:spcAft>
                <a:spcPts val="1200"/>
              </a:spcAft>
              <a:buSzPct val="40000"/>
              <a:buBlip>
                <a:blip r:embed="rId4"/>
              </a:buBlip>
            </a:pPr>
            <a:r>
              <a:rPr lang="fr" sz="1800" dirty="0" smtClean="0">
                <a:solidFill>
                  <a:srgbClr val="4B5258"/>
                </a:solidFill>
                <a:latin typeface="Inter-Regular"/>
                <a:ea typeface="Inter-Regular"/>
                <a:cs typeface="Inter-Regular"/>
                <a:sym typeface="Inter-Regular"/>
              </a:rPr>
              <a:t>Predict investors’ behaviour in terms of buying / selling fund share quantities.</a:t>
            </a:r>
          </a:p>
          <a:p>
            <a:pPr marL="342900" indent="-342900">
              <a:spcAft>
                <a:spcPts val="1200"/>
              </a:spcAft>
              <a:buSzPct val="40000"/>
              <a:buBlip>
                <a:blip r:embed="rId4"/>
              </a:buBlip>
            </a:pPr>
            <a:r>
              <a:rPr lang="fr-FR" sz="1800" dirty="0" smtClean="0">
                <a:solidFill>
                  <a:srgbClr val="4B5258"/>
                </a:solidFill>
                <a:latin typeface="Inter-Regular"/>
                <a:ea typeface="Inter-Regular"/>
                <a:cs typeface="Inter-Regular"/>
                <a:sym typeface="Inter-Regular"/>
              </a:rPr>
              <a:t>Target variable: </a:t>
            </a:r>
            <a:r>
              <a:rPr lang="en-GB" sz="1800" dirty="0" smtClean="0">
                <a:solidFill>
                  <a:srgbClr val="4B5258"/>
                </a:solidFill>
                <a:latin typeface="Inter-Regular"/>
                <a:ea typeface="Inter-Regular"/>
                <a:cs typeface="Inter-Regular"/>
                <a:sym typeface="Inter-Regular"/>
              </a:rPr>
              <a:t>fund</a:t>
            </a:r>
            <a:r>
              <a:rPr lang="fr-FR" sz="1800" dirty="0" smtClean="0">
                <a:solidFill>
                  <a:srgbClr val="4B5258"/>
                </a:solidFill>
                <a:latin typeface="Inter-Regular"/>
                <a:ea typeface="Inter-Regular"/>
                <a:cs typeface="Inter-Regular"/>
                <a:sym typeface="Inter-Regular"/>
              </a:rPr>
              <a:t> </a:t>
            </a:r>
            <a:r>
              <a:rPr lang="fr-FR" sz="1800" dirty="0" err="1" smtClean="0">
                <a:solidFill>
                  <a:srgbClr val="4B5258"/>
                </a:solidFill>
                <a:latin typeface="Inter-Regular"/>
                <a:ea typeface="Inter-Regular"/>
                <a:cs typeface="Inter-Regular"/>
                <a:sym typeface="Inter-Regular"/>
              </a:rPr>
              <a:t>share</a:t>
            </a:r>
            <a:r>
              <a:rPr lang="fr-FR" sz="1800" dirty="0" smtClean="0">
                <a:solidFill>
                  <a:srgbClr val="4B5258"/>
                </a:solidFill>
                <a:latin typeface="Inter-Regular"/>
                <a:ea typeface="Inter-Regular"/>
                <a:cs typeface="Inter-Regular"/>
                <a:sym typeface="Inter-Regular"/>
              </a:rPr>
              <a:t> </a:t>
            </a:r>
            <a:r>
              <a:rPr lang="fr-FR" sz="1800" dirty="0" err="1" smtClean="0">
                <a:solidFill>
                  <a:srgbClr val="4B5258"/>
                </a:solidFill>
                <a:latin typeface="Inter-Regular"/>
                <a:ea typeface="Inter-Regular"/>
                <a:cs typeface="Inter-Regular"/>
                <a:sym typeface="Inter-Regular"/>
              </a:rPr>
              <a:t>quantity</a:t>
            </a:r>
            <a:r>
              <a:rPr lang="fr-FR" sz="1800" dirty="0" smtClean="0">
                <a:solidFill>
                  <a:srgbClr val="4B5258"/>
                </a:solidFill>
                <a:latin typeface="Inter-Regular"/>
                <a:ea typeface="Inter-Regular"/>
                <a:cs typeface="Inter-Regular"/>
                <a:sym typeface="Inter-Regular"/>
              </a:rPr>
              <a:t> at future time.</a:t>
            </a:r>
          </a:p>
          <a:p>
            <a:pPr marL="342900" indent="-342900">
              <a:spcAft>
                <a:spcPts val="1200"/>
              </a:spcAft>
              <a:buSzPct val="40000"/>
              <a:buBlip>
                <a:blip r:embed="rId4"/>
              </a:buBlip>
            </a:pPr>
            <a:r>
              <a:rPr lang="fr-FR" sz="1800" dirty="0" err="1" smtClean="0">
                <a:solidFill>
                  <a:srgbClr val="4B5258"/>
                </a:solidFill>
                <a:latin typeface="Inter-Regular"/>
                <a:ea typeface="Inter-Regular"/>
                <a:sym typeface="Inter-Regular"/>
              </a:rPr>
              <a:t>Features</a:t>
            </a:r>
            <a:r>
              <a:rPr lang="fr-FR" sz="1800" dirty="0" smtClean="0">
                <a:solidFill>
                  <a:srgbClr val="4B5258"/>
                </a:solidFill>
                <a:latin typeface="Inter-Regular"/>
                <a:ea typeface="Inter-Regular"/>
                <a:sym typeface="Inter-Regular"/>
              </a:rPr>
              <a:t>: </a:t>
            </a:r>
            <a:r>
              <a:rPr lang="fr-FR" sz="1800" dirty="0" err="1" smtClean="0">
                <a:solidFill>
                  <a:srgbClr val="4B5258"/>
                </a:solidFill>
                <a:latin typeface="Inter-Regular"/>
                <a:ea typeface="Inter-Regular"/>
                <a:sym typeface="Inter-Regular"/>
              </a:rPr>
              <a:t>past</a:t>
            </a:r>
            <a:r>
              <a:rPr lang="fr-FR" sz="1800" dirty="0" smtClean="0">
                <a:solidFill>
                  <a:srgbClr val="4B5258"/>
                </a:solidFill>
                <a:latin typeface="Inter-Regular"/>
                <a:ea typeface="Inter-Regular"/>
                <a:sym typeface="Inter-Regular"/>
              </a:rPr>
              <a:t> </a:t>
            </a:r>
            <a:r>
              <a:rPr lang="fr-FR" sz="1800" dirty="0" err="1" smtClean="0">
                <a:solidFill>
                  <a:srgbClr val="4B5258"/>
                </a:solidFill>
                <a:latin typeface="Inter-Regular"/>
                <a:ea typeface="Inter-Regular"/>
                <a:sym typeface="Inter-Regular"/>
              </a:rPr>
              <a:t>quantities</a:t>
            </a:r>
            <a:r>
              <a:rPr lang="fr-FR" sz="1800" dirty="0" smtClean="0">
                <a:solidFill>
                  <a:srgbClr val="4B5258"/>
                </a:solidFill>
                <a:latin typeface="Inter-Regular"/>
                <a:ea typeface="Inter-Regular"/>
                <a:sym typeface="Inter-Regular"/>
              </a:rPr>
              <a:t>, </a:t>
            </a:r>
            <a:r>
              <a:rPr lang="fr-FR" sz="1800" dirty="0" err="1" smtClean="0">
                <a:solidFill>
                  <a:srgbClr val="4B5258"/>
                </a:solidFill>
                <a:latin typeface="Inter-Regular"/>
                <a:ea typeface="Inter-Regular"/>
                <a:sym typeface="Inter-Regular"/>
              </a:rPr>
              <a:t>share</a:t>
            </a:r>
            <a:r>
              <a:rPr lang="fr-FR" sz="1800" dirty="0" smtClean="0">
                <a:solidFill>
                  <a:srgbClr val="4B5258"/>
                </a:solidFill>
                <a:latin typeface="Inter-Regular"/>
                <a:ea typeface="Inter-Regular"/>
                <a:sym typeface="Inter-Regular"/>
              </a:rPr>
              <a:t> &amp; benchmark </a:t>
            </a:r>
            <a:r>
              <a:rPr lang="fr-FR" sz="1800" dirty="0" err="1" smtClean="0">
                <a:solidFill>
                  <a:srgbClr val="4B5258"/>
                </a:solidFill>
                <a:latin typeface="Inter-Regular"/>
                <a:ea typeface="Inter-Regular"/>
                <a:sym typeface="Inter-Regular"/>
              </a:rPr>
              <a:t>prices</a:t>
            </a:r>
            <a:r>
              <a:rPr lang="fr-FR" sz="1800" dirty="0" smtClean="0">
                <a:solidFill>
                  <a:srgbClr val="4B5258"/>
                </a:solidFill>
                <a:latin typeface="Inter-Regular"/>
                <a:ea typeface="Inter-Regular"/>
                <a:sym typeface="Inter-Regular"/>
              </a:rPr>
              <a:t> (at </a:t>
            </a:r>
            <a:r>
              <a:rPr lang="fr-FR" sz="1800" dirty="0" err="1" smtClean="0">
                <a:solidFill>
                  <a:srgbClr val="4B5258"/>
                </a:solidFill>
                <a:latin typeface="Inter-Regular"/>
                <a:ea typeface="Inter-Regular"/>
                <a:sym typeface="Inter-Regular"/>
              </a:rPr>
              <a:t>present</a:t>
            </a:r>
            <a:r>
              <a:rPr lang="fr-FR" sz="1800" dirty="0" smtClean="0">
                <a:solidFill>
                  <a:srgbClr val="4B5258"/>
                </a:solidFill>
                <a:latin typeface="Inter-Regular"/>
                <a:ea typeface="Inter-Regular"/>
                <a:sym typeface="Inter-Regular"/>
              </a:rPr>
              <a:t> or </a:t>
            </a:r>
            <a:r>
              <a:rPr lang="fr-FR" sz="1800" dirty="0" err="1" smtClean="0">
                <a:solidFill>
                  <a:srgbClr val="4B5258"/>
                </a:solidFill>
                <a:latin typeface="Inter-Regular"/>
                <a:ea typeface="Inter-Regular"/>
                <a:sym typeface="Inter-Regular"/>
              </a:rPr>
              <a:t>past</a:t>
            </a:r>
            <a:r>
              <a:rPr lang="fr-FR" sz="1800" dirty="0" smtClean="0">
                <a:solidFill>
                  <a:srgbClr val="4B5258"/>
                </a:solidFill>
                <a:latin typeface="Inter-Regular"/>
                <a:ea typeface="Inter-Regular"/>
                <a:sym typeface="Inter-Regular"/>
              </a:rPr>
              <a:t>).</a:t>
            </a:r>
          </a:p>
          <a:p>
            <a:pPr marL="342900" indent="-342900">
              <a:spcAft>
                <a:spcPts val="1200"/>
              </a:spcAft>
              <a:buSzPct val="40000"/>
              <a:buBlip>
                <a:blip r:embed="rId4"/>
              </a:buBlip>
            </a:pPr>
            <a:r>
              <a:rPr lang="en-US" sz="1800" dirty="0" smtClean="0">
                <a:solidFill>
                  <a:srgbClr val="4B5258"/>
                </a:solidFill>
                <a:latin typeface="Inter-Regular"/>
                <a:ea typeface="Inter-Regular"/>
                <a:sym typeface="Inter-Regular"/>
              </a:rPr>
              <a:t>Assess impact of external economic parameters such as stock market index, interest and currency rates, inflation,… in order to understand investors’ </a:t>
            </a:r>
            <a:r>
              <a:rPr lang="en-US" sz="1800" dirty="0" err="1" smtClean="0">
                <a:solidFill>
                  <a:srgbClr val="4B5258"/>
                </a:solidFill>
                <a:latin typeface="Inter-Regular"/>
                <a:ea typeface="Inter-Regular"/>
                <a:sym typeface="Inter-Regular"/>
              </a:rPr>
              <a:t>behaviour</a:t>
            </a:r>
            <a:r>
              <a:rPr lang="en-US" sz="1800" dirty="0" smtClean="0">
                <a:solidFill>
                  <a:srgbClr val="4B5258"/>
                </a:solidFill>
                <a:latin typeface="Inter-Regular"/>
                <a:ea typeface="Inter-Regular"/>
                <a:sym typeface="Inter-Regular"/>
              </a:rPr>
              <a:t>.</a:t>
            </a:r>
          </a:p>
          <a:p>
            <a:pPr marL="342900" indent="-342900">
              <a:spcAft>
                <a:spcPts val="1200"/>
              </a:spcAft>
              <a:buSzPct val="40000"/>
              <a:buBlip>
                <a:blip r:embed="rId4"/>
              </a:buBlip>
            </a:pPr>
            <a:r>
              <a:rPr lang="en-US" sz="1800" dirty="0" smtClean="0">
                <a:solidFill>
                  <a:srgbClr val="4B5258"/>
                </a:solidFill>
                <a:latin typeface="Inter-Regular"/>
                <a:ea typeface="Inter-Regular"/>
                <a:sym typeface="Inter-Regular"/>
              </a:rPr>
              <a:t>Prediction can be attempted at different time scales: same day, next day, next week, next month,…</a:t>
            </a:r>
          </a:p>
        </p:txBody>
      </p:sp>
    </p:spTree>
    <p:extLst>
      <p:ext uri="{BB962C8B-B14F-4D97-AF65-F5344CB8AC3E}">
        <p14:creationId xmlns:p14="http://schemas.microsoft.com/office/powerpoint/2010/main" val="4156597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0" y="742949"/>
            <a:ext cx="8684656" cy="3920267"/>
          </a:xfrm>
          <a:prstGeom prst="rect">
            <a:avLst/>
          </a:prstGeom>
        </p:spPr>
      </p:pic>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Top investor ranking at Dec 31</a:t>
            </a:r>
            <a:r>
              <a:rPr lang="fr" sz="2400" baseline="30000" dirty="0" smtClean="0">
                <a:solidFill>
                  <a:srgbClr val="0E3449"/>
                </a:solidFill>
                <a:latin typeface="Inter-Regular"/>
                <a:ea typeface="Inter-Regular"/>
                <a:cs typeface="Inter-Regular"/>
                <a:sym typeface="Inter-Regular"/>
              </a:rPr>
              <a:t>st</a:t>
            </a:r>
            <a:r>
              <a:rPr lang="fr" sz="2400" dirty="0" smtClean="0">
                <a:solidFill>
                  <a:srgbClr val="0E3449"/>
                </a:solidFill>
                <a:latin typeface="Inter-Regular"/>
                <a:ea typeface="Inter-Regular"/>
                <a:cs typeface="Inter-Regular"/>
                <a:sym typeface="Inter-Regular"/>
              </a:rPr>
              <a:t> 2009</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4">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4</a:t>
            </a:fld>
            <a:endParaRPr lang="fr"/>
          </a:p>
        </p:txBody>
      </p:sp>
      <p:sp>
        <p:nvSpPr>
          <p:cNvPr id="4" name="TextBox 3"/>
          <p:cNvSpPr txBox="1"/>
          <p:nvPr/>
        </p:nvSpPr>
        <p:spPr>
          <a:xfrm>
            <a:off x="3671962" y="1948235"/>
            <a:ext cx="5272364" cy="584775"/>
          </a:xfrm>
          <a:prstGeom prst="rect">
            <a:avLst/>
          </a:prstGeom>
          <a:noFill/>
        </p:spPr>
        <p:txBody>
          <a:bodyPr wrap="square" rtlCol="0">
            <a:spAutoFit/>
          </a:bodyPr>
          <a:lstStyle/>
          <a:p>
            <a:pPr algn="ctr"/>
            <a:r>
              <a:rPr lang="en-US" sz="1600" b="1" dirty="0" smtClean="0">
                <a:solidFill>
                  <a:srgbClr val="FF0000"/>
                </a:solidFill>
              </a:rPr>
              <a:t>Top Investor IO1 accounts for 9.9% of total number of shares as of Dec 31</a:t>
            </a:r>
            <a:r>
              <a:rPr lang="en-US" sz="1600" b="1" baseline="30000" dirty="0" smtClean="0">
                <a:solidFill>
                  <a:srgbClr val="FF0000"/>
                </a:solidFill>
              </a:rPr>
              <a:t>st </a:t>
            </a:r>
            <a:r>
              <a:rPr lang="en-US" sz="1600" b="1" dirty="0" smtClean="0">
                <a:solidFill>
                  <a:srgbClr val="FF0000"/>
                </a:solidFill>
              </a:rPr>
              <a:t>2009</a:t>
            </a:r>
            <a:endParaRPr lang="en-US" sz="1600" b="1" dirty="0">
              <a:solidFill>
                <a:srgbClr val="FF0000"/>
              </a:solidFill>
            </a:endParaRPr>
          </a:p>
        </p:txBody>
      </p:sp>
      <p:sp>
        <p:nvSpPr>
          <p:cNvPr id="6" name="Rectangle 5"/>
          <p:cNvSpPr/>
          <p:nvPr/>
        </p:nvSpPr>
        <p:spPr>
          <a:xfrm>
            <a:off x="2259776" y="847725"/>
            <a:ext cx="6212682" cy="707886"/>
          </a:xfrm>
          <a:prstGeom prst="rect">
            <a:avLst/>
          </a:prstGeom>
        </p:spPr>
        <p:txBody>
          <a:bodyPr wrap="square">
            <a:spAutoFit/>
          </a:bodyPr>
          <a:lstStyle/>
          <a:p>
            <a:pPr algn="ctr"/>
            <a:r>
              <a:rPr lang="en-US" sz="2000" b="1" dirty="0" smtClean="0"/>
              <a:t>Number of shares held by investors in fund A at Dec 31</a:t>
            </a:r>
            <a:r>
              <a:rPr lang="en-US" sz="2000" b="1" baseline="30000" dirty="0" smtClean="0"/>
              <a:t>st </a:t>
            </a:r>
            <a:r>
              <a:rPr lang="en-US" sz="2000" b="1" dirty="0" smtClean="0"/>
              <a:t>2009</a:t>
            </a:r>
            <a:endParaRPr lang="en-US" sz="2000" b="1" dirty="0"/>
          </a:p>
        </p:txBody>
      </p:sp>
    </p:spTree>
    <p:extLst>
      <p:ext uri="{BB962C8B-B14F-4D97-AF65-F5344CB8AC3E}">
        <p14:creationId xmlns:p14="http://schemas.microsoft.com/office/powerpoint/2010/main" val="317985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Transaction history for top investor IO1</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5</a:t>
            </a:fld>
            <a:endParaRPr lang="f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7945"/>
          <a:stretch/>
        </p:blipFill>
        <p:spPr>
          <a:xfrm>
            <a:off x="10224" y="555294"/>
            <a:ext cx="9010933" cy="4107923"/>
          </a:xfrm>
          <a:prstGeom prst="rect">
            <a:avLst/>
          </a:prstGeom>
        </p:spPr>
      </p:pic>
      <p:grpSp>
        <p:nvGrpSpPr>
          <p:cNvPr id="9" name="Group 8"/>
          <p:cNvGrpSpPr/>
          <p:nvPr/>
        </p:nvGrpSpPr>
        <p:grpSpPr>
          <a:xfrm>
            <a:off x="2467422" y="2917068"/>
            <a:ext cx="5829046" cy="1352549"/>
            <a:chOff x="2467422" y="2917068"/>
            <a:chExt cx="5829046" cy="1352549"/>
          </a:xfrm>
        </p:grpSpPr>
        <p:pic>
          <p:nvPicPr>
            <p:cNvPr id="12" name="Picture 11"/>
            <p:cNvPicPr>
              <a:picLocks noChangeAspect="1"/>
            </p:cNvPicPr>
            <p:nvPr/>
          </p:nvPicPr>
          <p:blipFill>
            <a:blip r:embed="rId5"/>
            <a:stretch>
              <a:fillRect/>
            </a:stretch>
          </p:blipFill>
          <p:spPr>
            <a:xfrm>
              <a:off x="2467422" y="2926592"/>
              <a:ext cx="3486150" cy="1343025"/>
            </a:xfrm>
            <a:prstGeom prst="rect">
              <a:avLst/>
            </a:prstGeom>
          </p:spPr>
        </p:pic>
        <p:pic>
          <p:nvPicPr>
            <p:cNvPr id="13" name="Picture 12"/>
            <p:cNvPicPr>
              <a:picLocks noChangeAspect="1"/>
            </p:cNvPicPr>
            <p:nvPr/>
          </p:nvPicPr>
          <p:blipFill>
            <a:blip r:embed="rId6"/>
            <a:stretch>
              <a:fillRect/>
            </a:stretch>
          </p:blipFill>
          <p:spPr>
            <a:xfrm>
              <a:off x="6905818" y="2917068"/>
              <a:ext cx="1390650" cy="1266825"/>
            </a:xfrm>
            <a:prstGeom prst="rect">
              <a:avLst/>
            </a:prstGeom>
          </p:spPr>
        </p:pic>
      </p:grpSp>
      <p:grpSp>
        <p:nvGrpSpPr>
          <p:cNvPr id="8" name="Group 7"/>
          <p:cNvGrpSpPr/>
          <p:nvPr/>
        </p:nvGrpSpPr>
        <p:grpSpPr>
          <a:xfrm>
            <a:off x="2552700" y="3242934"/>
            <a:ext cx="5743768" cy="969534"/>
            <a:chOff x="2552700" y="3242934"/>
            <a:chExt cx="5743768" cy="969534"/>
          </a:xfrm>
        </p:grpSpPr>
        <p:sp>
          <p:nvSpPr>
            <p:cNvPr id="14" name="Rectangle 13"/>
            <p:cNvSpPr/>
            <p:nvPr/>
          </p:nvSpPr>
          <p:spPr>
            <a:xfrm>
              <a:off x="2552700" y="3242934"/>
              <a:ext cx="3400872" cy="4667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81825" y="3433434"/>
              <a:ext cx="1314643" cy="2762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52700" y="3745743"/>
              <a:ext cx="3400872" cy="4667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81825" y="3695623"/>
              <a:ext cx="1314643" cy="2331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7251">
              <a:off x="6050216" y="3382736"/>
              <a:ext cx="809818" cy="16274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809925">
              <a:off x="6048096" y="3858939"/>
              <a:ext cx="809818" cy="17464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058123" y="3529160"/>
              <a:ext cx="789763" cy="307777"/>
            </a:xfrm>
            <a:prstGeom prst="rect">
              <a:avLst/>
            </a:prstGeom>
            <a:noFill/>
          </p:spPr>
          <p:txBody>
            <a:bodyPr wrap="square" rtlCol="0">
              <a:spAutoFit/>
            </a:bodyPr>
            <a:lstStyle/>
            <a:p>
              <a:r>
                <a:rPr lang="en-US" dirty="0" smtClean="0"/>
                <a:t>Sum</a:t>
              </a:r>
              <a:endParaRPr lang="en-US" dirty="0"/>
            </a:p>
          </p:txBody>
        </p:sp>
      </p:grpSp>
    </p:spTree>
    <p:extLst>
      <p:ext uri="{BB962C8B-B14F-4D97-AF65-F5344CB8AC3E}">
        <p14:creationId xmlns:p14="http://schemas.microsoft.com/office/powerpoint/2010/main" val="363788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Group/sum IO1 transactions on a daily basis</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6</a:t>
            </a:fld>
            <a:endParaRPr lang="f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8583"/>
          <a:stretch/>
        </p:blipFill>
        <p:spPr>
          <a:xfrm>
            <a:off x="10226" y="600075"/>
            <a:ext cx="9010932" cy="4063142"/>
          </a:xfrm>
          <a:prstGeom prst="rect">
            <a:avLst/>
          </a:prstGeom>
        </p:spPr>
      </p:pic>
      <p:grpSp>
        <p:nvGrpSpPr>
          <p:cNvPr id="4" name="Group 3"/>
          <p:cNvGrpSpPr/>
          <p:nvPr/>
        </p:nvGrpSpPr>
        <p:grpSpPr>
          <a:xfrm>
            <a:off x="1169803" y="666751"/>
            <a:ext cx="5011922" cy="3562350"/>
            <a:chOff x="1169803" y="666751"/>
            <a:chExt cx="5011922" cy="3562350"/>
          </a:xfrm>
        </p:grpSpPr>
        <p:sp>
          <p:nvSpPr>
            <p:cNvPr id="16" name="Rectangle 15"/>
            <p:cNvSpPr/>
            <p:nvPr/>
          </p:nvSpPr>
          <p:spPr>
            <a:xfrm>
              <a:off x="1169803" y="666751"/>
              <a:ext cx="5011922" cy="356235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867026" y="728883"/>
              <a:ext cx="1684878" cy="338554"/>
            </a:xfrm>
            <a:prstGeom prst="rect">
              <a:avLst/>
            </a:prstGeom>
            <a:noFill/>
          </p:spPr>
          <p:txBody>
            <a:bodyPr wrap="square" rtlCol="0">
              <a:spAutoFit/>
            </a:bodyPr>
            <a:lstStyle/>
            <a:p>
              <a:r>
                <a:rPr lang="fr-FR" sz="1600" dirty="0" smtClean="0">
                  <a:solidFill>
                    <a:srgbClr val="00B050"/>
                  </a:solidFill>
                </a:rPr>
                <a:t>Training </a:t>
              </a:r>
              <a:r>
                <a:rPr lang="fr-FR" sz="1600" dirty="0" err="1" smtClean="0">
                  <a:solidFill>
                    <a:srgbClr val="00B050"/>
                  </a:solidFill>
                </a:rPr>
                <a:t>history</a:t>
              </a:r>
              <a:endParaRPr lang="en-US" sz="1600" dirty="0">
                <a:solidFill>
                  <a:srgbClr val="00B050"/>
                </a:solidFill>
              </a:endParaRPr>
            </a:p>
          </p:txBody>
        </p:sp>
      </p:grpSp>
      <p:grpSp>
        <p:nvGrpSpPr>
          <p:cNvPr id="9" name="Group 8"/>
          <p:cNvGrpSpPr/>
          <p:nvPr/>
        </p:nvGrpSpPr>
        <p:grpSpPr>
          <a:xfrm>
            <a:off x="6249128" y="805827"/>
            <a:ext cx="1352313" cy="1642099"/>
            <a:chOff x="6249128" y="805827"/>
            <a:chExt cx="1352313" cy="1642099"/>
          </a:xfrm>
        </p:grpSpPr>
        <p:sp>
          <p:nvSpPr>
            <p:cNvPr id="5" name="TextBox 4"/>
            <p:cNvSpPr txBox="1"/>
            <p:nvPr/>
          </p:nvSpPr>
          <p:spPr>
            <a:xfrm>
              <a:off x="6506171" y="805827"/>
              <a:ext cx="1095270" cy="523220"/>
            </a:xfrm>
            <a:prstGeom prst="rect">
              <a:avLst/>
            </a:prstGeom>
            <a:noFill/>
          </p:spPr>
          <p:txBody>
            <a:bodyPr wrap="square" rtlCol="0">
              <a:spAutoFit/>
            </a:bodyPr>
            <a:lstStyle/>
            <a:p>
              <a:r>
                <a:rPr lang="fr-FR" dirty="0" err="1" smtClean="0">
                  <a:solidFill>
                    <a:srgbClr val="0070C0"/>
                  </a:solidFill>
                </a:rPr>
                <a:t>Prediction</a:t>
              </a:r>
              <a:r>
                <a:rPr lang="fr-FR" dirty="0" smtClean="0">
                  <a:solidFill>
                    <a:srgbClr val="0070C0"/>
                  </a:solidFill>
                </a:rPr>
                <a:t> (</a:t>
              </a:r>
              <a:r>
                <a:rPr lang="fr-FR" dirty="0" err="1" smtClean="0">
                  <a:solidFill>
                    <a:srgbClr val="0070C0"/>
                  </a:solidFill>
                </a:rPr>
                <a:t>next</a:t>
              </a:r>
              <a:r>
                <a:rPr lang="fr-FR" dirty="0" smtClean="0">
                  <a:solidFill>
                    <a:srgbClr val="0070C0"/>
                  </a:solidFill>
                </a:rPr>
                <a:t> </a:t>
              </a:r>
              <a:r>
                <a:rPr lang="fr-FR" dirty="0" err="1" smtClean="0">
                  <a:solidFill>
                    <a:srgbClr val="0070C0"/>
                  </a:solidFill>
                </a:rPr>
                <a:t>day</a:t>
              </a:r>
              <a:r>
                <a:rPr lang="fr-FR" dirty="0" smtClean="0">
                  <a:solidFill>
                    <a:srgbClr val="0070C0"/>
                  </a:solidFill>
                </a:rPr>
                <a:t>)</a:t>
              </a:r>
              <a:endParaRPr lang="en-US" dirty="0">
                <a:solidFill>
                  <a:srgbClr val="0070C0"/>
                </a:solidFill>
              </a:endParaRPr>
            </a:p>
          </p:txBody>
        </p:sp>
        <p:cxnSp>
          <p:nvCxnSpPr>
            <p:cNvPr id="7" name="Straight Arrow Connector 6"/>
            <p:cNvCxnSpPr/>
            <p:nvPr/>
          </p:nvCxnSpPr>
          <p:spPr>
            <a:xfrm flipH="1">
              <a:off x="6249128" y="1373828"/>
              <a:ext cx="654090" cy="107409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169803" y="666751"/>
            <a:ext cx="6507138" cy="3562350"/>
            <a:chOff x="1169803" y="666751"/>
            <a:chExt cx="5011922" cy="3562350"/>
          </a:xfrm>
        </p:grpSpPr>
        <p:sp>
          <p:nvSpPr>
            <p:cNvPr id="24" name="Rectangle 23"/>
            <p:cNvSpPr/>
            <p:nvPr/>
          </p:nvSpPr>
          <p:spPr>
            <a:xfrm>
              <a:off x="1169803" y="666751"/>
              <a:ext cx="5011922" cy="356235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867026" y="728883"/>
              <a:ext cx="1684878" cy="338554"/>
            </a:xfrm>
            <a:prstGeom prst="rect">
              <a:avLst/>
            </a:prstGeom>
            <a:noFill/>
          </p:spPr>
          <p:txBody>
            <a:bodyPr wrap="square" rtlCol="0">
              <a:spAutoFit/>
            </a:bodyPr>
            <a:lstStyle/>
            <a:p>
              <a:r>
                <a:rPr lang="fr-FR" sz="1600" dirty="0" smtClean="0">
                  <a:solidFill>
                    <a:srgbClr val="00B050"/>
                  </a:solidFill>
                </a:rPr>
                <a:t>Training </a:t>
              </a:r>
              <a:r>
                <a:rPr lang="fr-FR" sz="1600" dirty="0" err="1" smtClean="0">
                  <a:solidFill>
                    <a:srgbClr val="00B050"/>
                  </a:solidFill>
                </a:rPr>
                <a:t>history</a:t>
              </a:r>
              <a:endParaRPr lang="en-US" sz="1600" dirty="0">
                <a:solidFill>
                  <a:srgbClr val="00B050"/>
                </a:solidFill>
              </a:endParaRPr>
            </a:p>
          </p:txBody>
        </p:sp>
      </p:grpSp>
      <p:grpSp>
        <p:nvGrpSpPr>
          <p:cNvPr id="13" name="Group 12"/>
          <p:cNvGrpSpPr/>
          <p:nvPr/>
        </p:nvGrpSpPr>
        <p:grpSpPr>
          <a:xfrm>
            <a:off x="7730969" y="730842"/>
            <a:ext cx="1337591" cy="2112842"/>
            <a:chOff x="7730969" y="730842"/>
            <a:chExt cx="1337591" cy="2112842"/>
          </a:xfrm>
        </p:grpSpPr>
        <p:sp>
          <p:nvSpPr>
            <p:cNvPr id="32" name="TextBox 31"/>
            <p:cNvSpPr txBox="1"/>
            <p:nvPr/>
          </p:nvSpPr>
          <p:spPr>
            <a:xfrm>
              <a:off x="7973290" y="730842"/>
              <a:ext cx="1095270" cy="523220"/>
            </a:xfrm>
            <a:prstGeom prst="rect">
              <a:avLst/>
            </a:prstGeom>
            <a:noFill/>
          </p:spPr>
          <p:txBody>
            <a:bodyPr wrap="square" rtlCol="0">
              <a:spAutoFit/>
            </a:bodyPr>
            <a:lstStyle/>
            <a:p>
              <a:r>
                <a:rPr lang="fr-FR" dirty="0" err="1" smtClean="0">
                  <a:solidFill>
                    <a:srgbClr val="0070C0"/>
                  </a:solidFill>
                </a:rPr>
                <a:t>Prediction</a:t>
              </a:r>
              <a:r>
                <a:rPr lang="fr-FR" dirty="0" smtClean="0">
                  <a:solidFill>
                    <a:srgbClr val="0070C0"/>
                  </a:solidFill>
                </a:rPr>
                <a:t> (</a:t>
              </a:r>
              <a:r>
                <a:rPr lang="fr-FR" dirty="0" err="1" smtClean="0">
                  <a:solidFill>
                    <a:srgbClr val="0070C0"/>
                  </a:solidFill>
                </a:rPr>
                <a:t>next</a:t>
              </a:r>
              <a:r>
                <a:rPr lang="fr-FR" dirty="0" smtClean="0">
                  <a:solidFill>
                    <a:srgbClr val="0070C0"/>
                  </a:solidFill>
                </a:rPr>
                <a:t> </a:t>
              </a:r>
              <a:r>
                <a:rPr lang="fr-FR" dirty="0" err="1" smtClean="0">
                  <a:solidFill>
                    <a:srgbClr val="0070C0"/>
                  </a:solidFill>
                </a:rPr>
                <a:t>day</a:t>
              </a:r>
              <a:r>
                <a:rPr lang="fr-FR" dirty="0" smtClean="0">
                  <a:solidFill>
                    <a:srgbClr val="0070C0"/>
                  </a:solidFill>
                </a:rPr>
                <a:t>)</a:t>
              </a:r>
              <a:endParaRPr lang="en-US" dirty="0">
                <a:solidFill>
                  <a:srgbClr val="0070C0"/>
                </a:solidFill>
              </a:endParaRPr>
            </a:p>
          </p:txBody>
        </p:sp>
        <p:cxnSp>
          <p:nvCxnSpPr>
            <p:cNvPr id="33" name="Straight Arrow Connector 32"/>
            <p:cNvCxnSpPr/>
            <p:nvPr/>
          </p:nvCxnSpPr>
          <p:spPr>
            <a:xfrm flipH="1">
              <a:off x="7730969" y="1329047"/>
              <a:ext cx="741489" cy="151463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022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Dummy case 1: predicted qty = qty at day -1</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7</a:t>
            </a:fld>
            <a:endParaRPr lang="f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753" y="616079"/>
            <a:ext cx="6833247" cy="367030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0753" y="616079"/>
            <a:ext cx="6806307" cy="3670305"/>
          </a:xfrm>
          <a:prstGeom prst="rect">
            <a:avLst/>
          </a:prstGeom>
        </p:spPr>
      </p:pic>
      <p:pic>
        <p:nvPicPr>
          <p:cNvPr id="10" name="Picture 9"/>
          <p:cNvPicPr>
            <a:picLocks noChangeAspect="1"/>
          </p:cNvPicPr>
          <p:nvPr/>
        </p:nvPicPr>
        <p:blipFill>
          <a:blip r:embed="rId6"/>
          <a:stretch>
            <a:fillRect/>
          </a:stretch>
        </p:blipFill>
        <p:spPr>
          <a:xfrm>
            <a:off x="0" y="616079"/>
            <a:ext cx="2181225" cy="3924300"/>
          </a:xfrm>
          <a:prstGeom prst="rect">
            <a:avLst/>
          </a:prstGeom>
        </p:spPr>
      </p:pic>
      <p:grpSp>
        <p:nvGrpSpPr>
          <p:cNvPr id="11" name="Group 10"/>
          <p:cNvGrpSpPr/>
          <p:nvPr/>
        </p:nvGrpSpPr>
        <p:grpSpPr>
          <a:xfrm>
            <a:off x="3580750" y="918793"/>
            <a:ext cx="4757574" cy="3455263"/>
            <a:chOff x="3580750" y="918793"/>
            <a:chExt cx="4757574" cy="3455263"/>
          </a:xfrm>
        </p:grpSpPr>
        <p:grpSp>
          <p:nvGrpSpPr>
            <p:cNvPr id="9" name="Group 8"/>
            <p:cNvGrpSpPr/>
            <p:nvPr/>
          </p:nvGrpSpPr>
          <p:grpSpPr>
            <a:xfrm>
              <a:off x="3580750" y="918793"/>
              <a:ext cx="4757574" cy="3455263"/>
              <a:chOff x="1332850" y="179680"/>
              <a:chExt cx="4757574" cy="3455263"/>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2850" y="179680"/>
                <a:ext cx="4757574" cy="3455263"/>
              </a:xfrm>
              <a:prstGeom prst="rect">
                <a:avLst/>
              </a:prstGeom>
              <a:solidFill>
                <a:schemeClr val="tx2"/>
              </a:solidFill>
              <a:ln>
                <a:solidFill>
                  <a:schemeClr val="tx1"/>
                </a:solidFill>
              </a:ln>
            </p:spPr>
          </p:pic>
          <p:sp>
            <p:nvSpPr>
              <p:cNvPr id="8" name="TextBox 7"/>
              <p:cNvSpPr txBox="1"/>
              <p:nvPr/>
            </p:nvSpPr>
            <p:spPr>
              <a:xfrm>
                <a:off x="4842649" y="2828925"/>
                <a:ext cx="1247775" cy="369332"/>
              </a:xfrm>
              <a:prstGeom prst="rect">
                <a:avLst/>
              </a:prstGeom>
              <a:noFill/>
            </p:spPr>
            <p:txBody>
              <a:bodyPr wrap="square" rtlCol="0">
                <a:spAutoFit/>
              </a:bodyPr>
              <a:lstStyle/>
              <a:p>
                <a:r>
                  <a:rPr lang="fr-FR" sz="1800" b="1" dirty="0" smtClean="0">
                    <a:solidFill>
                      <a:srgbClr val="FF0000"/>
                    </a:solidFill>
                  </a:rPr>
                  <a:t>R2 = 0.57 </a:t>
                </a:r>
                <a:endParaRPr lang="en-US" sz="1800" b="1" dirty="0">
                  <a:solidFill>
                    <a:srgbClr val="FF0000"/>
                  </a:solidFill>
                </a:endParaRPr>
              </a:p>
            </p:txBody>
          </p:sp>
        </p:grpSp>
        <p:pic>
          <p:nvPicPr>
            <p:cNvPr id="5" name="Picture 4"/>
            <p:cNvPicPr>
              <a:picLocks noChangeAspect="1"/>
            </p:cNvPicPr>
            <p:nvPr/>
          </p:nvPicPr>
          <p:blipFill>
            <a:blip r:embed="rId8"/>
            <a:stretch>
              <a:fillRect/>
            </a:stretch>
          </p:blipFill>
          <p:spPr>
            <a:xfrm>
              <a:off x="4124526" y="1224558"/>
              <a:ext cx="1987707" cy="575059"/>
            </a:xfrm>
            <a:prstGeom prst="rect">
              <a:avLst/>
            </a:prstGeom>
          </p:spPr>
        </p:pic>
      </p:grpSp>
    </p:spTree>
    <p:extLst>
      <p:ext uri="{BB962C8B-B14F-4D97-AF65-F5344CB8AC3E}">
        <p14:creationId xmlns:p14="http://schemas.microsoft.com/office/powerpoint/2010/main" val="199895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174" y="638494"/>
            <a:ext cx="6801512" cy="3702825"/>
          </a:xfrm>
          <a:prstGeom prst="rect">
            <a:avLst/>
          </a:prstGeom>
        </p:spPr>
      </p:pic>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Dummy case 2: weekly linear extrapolation of qty</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4">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8</a:t>
            </a:fld>
            <a:endParaRPr lang="fr"/>
          </a:p>
        </p:txBody>
      </p:sp>
      <p:pic>
        <p:nvPicPr>
          <p:cNvPr id="3" name="Picture 2"/>
          <p:cNvPicPr>
            <a:picLocks noChangeAspect="1"/>
          </p:cNvPicPr>
          <p:nvPr/>
        </p:nvPicPr>
        <p:blipFill>
          <a:blip r:embed="rId5"/>
          <a:stretch>
            <a:fillRect/>
          </a:stretch>
        </p:blipFill>
        <p:spPr>
          <a:xfrm>
            <a:off x="15549" y="628055"/>
            <a:ext cx="2333625" cy="3962400"/>
          </a:xfrm>
          <a:prstGeom prst="rect">
            <a:avLst/>
          </a:prstGeom>
        </p:spPr>
      </p:pic>
      <p:grpSp>
        <p:nvGrpSpPr>
          <p:cNvPr id="12" name="Group 11"/>
          <p:cNvGrpSpPr/>
          <p:nvPr/>
        </p:nvGrpSpPr>
        <p:grpSpPr>
          <a:xfrm>
            <a:off x="3528545" y="920487"/>
            <a:ext cx="5093756" cy="3699421"/>
            <a:chOff x="3528545" y="920487"/>
            <a:chExt cx="5093756" cy="3699421"/>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8545" y="920487"/>
              <a:ext cx="5093756" cy="3699421"/>
            </a:xfrm>
            <a:prstGeom prst="rect">
              <a:avLst/>
            </a:prstGeom>
            <a:solidFill>
              <a:schemeClr val="bg1">
                <a:lumMod val="95000"/>
              </a:schemeClr>
            </a:solidFill>
            <a:ln>
              <a:solidFill>
                <a:schemeClr val="tx1"/>
              </a:solidFill>
            </a:ln>
          </p:spPr>
        </p:pic>
        <p:sp>
          <p:nvSpPr>
            <p:cNvPr id="14" name="TextBox 13"/>
            <p:cNvSpPr txBox="1"/>
            <p:nvPr/>
          </p:nvSpPr>
          <p:spPr>
            <a:xfrm>
              <a:off x="7224683" y="3653763"/>
              <a:ext cx="1247775" cy="369332"/>
            </a:xfrm>
            <a:prstGeom prst="rect">
              <a:avLst/>
            </a:prstGeom>
            <a:noFill/>
          </p:spPr>
          <p:txBody>
            <a:bodyPr wrap="square" rtlCol="0">
              <a:spAutoFit/>
            </a:bodyPr>
            <a:lstStyle/>
            <a:p>
              <a:r>
                <a:rPr lang="fr-FR" sz="1800" b="1" dirty="0" smtClean="0">
                  <a:solidFill>
                    <a:srgbClr val="FF0000"/>
                  </a:solidFill>
                </a:rPr>
                <a:t>R2 = 0.61 </a:t>
              </a:r>
              <a:endParaRPr lang="en-US" sz="1800" b="1" dirty="0">
                <a:solidFill>
                  <a:srgbClr val="FF0000"/>
                </a:solidFill>
              </a:endParaRPr>
            </a:p>
          </p:txBody>
        </p:sp>
      </p:grpSp>
      <p:sp>
        <p:nvSpPr>
          <p:cNvPr id="11" name="Rectangle 10"/>
          <p:cNvSpPr/>
          <p:nvPr/>
        </p:nvSpPr>
        <p:spPr>
          <a:xfrm>
            <a:off x="323850" y="847725"/>
            <a:ext cx="1209675" cy="1695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33525" y="2562820"/>
            <a:ext cx="815649" cy="3022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4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1169803" y="57937"/>
            <a:ext cx="7851355" cy="789788"/>
          </a:xfrm>
          <a:prstGeom prst="rect">
            <a:avLst/>
          </a:prstGeom>
        </p:spPr>
        <p:txBody>
          <a:bodyPr spcFirstLastPara="1" wrap="square" lIns="91425" tIns="91425" rIns="91425" bIns="91425" anchor="t" anchorCtr="0">
            <a:noAutofit/>
          </a:bodyPr>
          <a:lstStyle/>
          <a:p>
            <a:r>
              <a:rPr lang="fr" sz="2400" dirty="0" smtClean="0">
                <a:solidFill>
                  <a:srgbClr val="0E3449"/>
                </a:solidFill>
                <a:latin typeface="Inter-Regular"/>
                <a:ea typeface="Inter-Regular"/>
                <a:cs typeface="Inter-Regular"/>
                <a:sym typeface="Inter-Regular"/>
              </a:rPr>
              <a:t>Linear regression with other variables</a:t>
            </a:r>
            <a:endParaRPr sz="2400" dirty="0">
              <a:solidFill>
                <a:srgbClr val="0E3449"/>
              </a:solidFill>
              <a:latin typeface="Inter-Regular"/>
              <a:ea typeface="Inter-Regular"/>
              <a:cs typeface="Inter-Regular"/>
              <a:sym typeface="Inter-Regular"/>
            </a:endParaRPr>
          </a:p>
        </p:txBody>
      </p:sp>
      <p:pic>
        <p:nvPicPr>
          <p:cNvPr id="97" name="Google Shape;97;p18"/>
          <p:cNvPicPr preferRelativeResize="0"/>
          <p:nvPr/>
        </p:nvPicPr>
        <p:blipFill>
          <a:blip r:embed="rId3">
            <a:alphaModFix/>
          </a:blip>
          <a:stretch>
            <a:fillRect/>
          </a:stretch>
        </p:blipFill>
        <p:spPr>
          <a:xfrm>
            <a:off x="463375" y="169390"/>
            <a:ext cx="576900" cy="385904"/>
          </a:xfrm>
          <a:prstGeom prst="rect">
            <a:avLst/>
          </a:prstGeom>
          <a:noFill/>
          <a:ln>
            <a:noFill/>
          </a:ln>
        </p:spPr>
      </p:pic>
      <p:sp>
        <p:nvSpPr>
          <p:cNvPr id="98" name="Google Shape;98;p18"/>
          <p:cNvSpPr/>
          <p:nvPr/>
        </p:nvSpPr>
        <p:spPr>
          <a:xfrm>
            <a:off x="10225" y="4663217"/>
            <a:ext cx="9144000" cy="480208"/>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9</a:t>
            </a:fld>
            <a:endParaRPr lang="fr"/>
          </a:p>
        </p:txBody>
      </p:sp>
      <p:pic>
        <p:nvPicPr>
          <p:cNvPr id="5" name="Picture 4"/>
          <p:cNvPicPr>
            <a:picLocks noChangeAspect="1"/>
          </p:cNvPicPr>
          <p:nvPr/>
        </p:nvPicPr>
        <p:blipFill>
          <a:blip r:embed="rId4"/>
          <a:stretch>
            <a:fillRect/>
          </a:stretch>
        </p:blipFill>
        <p:spPr>
          <a:xfrm>
            <a:off x="10225" y="597898"/>
            <a:ext cx="9144000" cy="1438382"/>
          </a:xfrm>
          <a:prstGeom prst="rect">
            <a:avLst/>
          </a:prstGeom>
        </p:spPr>
      </p:pic>
      <p:sp>
        <p:nvSpPr>
          <p:cNvPr id="4" name="Rectangle 3"/>
          <p:cNvSpPr/>
          <p:nvPr/>
        </p:nvSpPr>
        <p:spPr>
          <a:xfrm>
            <a:off x="2475999" y="555294"/>
            <a:ext cx="562476" cy="14809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078884"/>
            <a:ext cx="5514975" cy="2603223"/>
          </a:xfrm>
          <a:prstGeom prst="rect">
            <a:avLst/>
          </a:prstGeom>
        </p:spPr>
      </p:pic>
      <p:sp>
        <p:nvSpPr>
          <p:cNvPr id="7" name="TextBox 6"/>
          <p:cNvSpPr txBox="1"/>
          <p:nvPr/>
        </p:nvSpPr>
        <p:spPr>
          <a:xfrm>
            <a:off x="5514975" y="2305106"/>
            <a:ext cx="3506184" cy="923330"/>
          </a:xfrm>
          <a:prstGeom prst="rect">
            <a:avLst/>
          </a:prstGeom>
          <a:noFill/>
        </p:spPr>
        <p:txBody>
          <a:bodyPr wrap="square" rtlCol="0">
            <a:spAutoFit/>
          </a:bodyPr>
          <a:lstStyle/>
          <a:p>
            <a:r>
              <a:rPr lang="en-US" sz="1800" dirty="0" smtClean="0"/>
              <a:t>Same day prediction of quantity assuming the following data is known:</a:t>
            </a:r>
          </a:p>
        </p:txBody>
      </p:sp>
      <p:sp>
        <p:nvSpPr>
          <p:cNvPr id="3" name="Rectangle 2"/>
          <p:cNvSpPr/>
          <p:nvPr/>
        </p:nvSpPr>
        <p:spPr>
          <a:xfrm>
            <a:off x="5805889" y="3432058"/>
            <a:ext cx="3338111" cy="646331"/>
          </a:xfrm>
          <a:prstGeom prst="rect">
            <a:avLst/>
          </a:prstGeom>
        </p:spPr>
        <p:txBody>
          <a:bodyPr wrap="square">
            <a:spAutoFit/>
          </a:bodyPr>
          <a:lstStyle/>
          <a:p>
            <a:pPr marL="285750" indent="-285750">
              <a:buFont typeface="Wingdings" panose="05000000000000000000" pitchFamily="2" charset="2"/>
              <a:buChar char="Ø"/>
            </a:pPr>
            <a:r>
              <a:rPr lang="fr-FR" sz="1800" dirty="0"/>
              <a:t>S</a:t>
            </a:r>
            <a:r>
              <a:rPr lang="fr-FR" sz="1800" dirty="0" smtClean="0"/>
              <a:t>hare </a:t>
            </a:r>
            <a:r>
              <a:rPr lang="fr-FR" sz="1800" dirty="0" err="1" smtClean="0"/>
              <a:t>price</a:t>
            </a:r>
            <a:r>
              <a:rPr lang="fr-FR" sz="1800" dirty="0" smtClean="0"/>
              <a:t> (</a:t>
            </a:r>
            <a:r>
              <a:rPr lang="fr-FR" sz="1800" dirty="0" err="1" smtClean="0"/>
              <a:t>opening</a:t>
            </a:r>
            <a:r>
              <a:rPr lang="fr-FR" sz="1800" dirty="0" smtClean="0"/>
              <a:t>)</a:t>
            </a:r>
            <a:endParaRPr lang="fr-FR" sz="1800" dirty="0"/>
          </a:p>
          <a:p>
            <a:pPr marL="285750" indent="-285750">
              <a:buFont typeface="Wingdings" panose="05000000000000000000" pitchFamily="2" charset="2"/>
              <a:buChar char="Ø"/>
            </a:pPr>
            <a:r>
              <a:rPr lang="fr-FR" sz="1800" dirty="0" smtClean="0"/>
              <a:t>Benchmark </a:t>
            </a:r>
            <a:r>
              <a:rPr lang="fr-FR" sz="1800" dirty="0" err="1" smtClean="0"/>
              <a:t>price</a:t>
            </a:r>
            <a:r>
              <a:rPr lang="fr-FR" sz="1800" dirty="0" smtClean="0"/>
              <a:t> (</a:t>
            </a:r>
            <a:r>
              <a:rPr lang="fr-FR" sz="1800" dirty="0" err="1" smtClean="0"/>
              <a:t>opening</a:t>
            </a:r>
            <a:r>
              <a:rPr lang="fr-FR" sz="1800" dirty="0" smtClean="0"/>
              <a:t>)</a:t>
            </a:r>
            <a:endParaRPr lang="fr-FR" sz="1800" dirty="0"/>
          </a:p>
        </p:txBody>
      </p:sp>
    </p:spTree>
    <p:extLst>
      <p:ext uri="{BB962C8B-B14F-4D97-AF65-F5344CB8AC3E}">
        <p14:creationId xmlns:p14="http://schemas.microsoft.com/office/powerpoint/2010/main" val="408793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3364</TotalTime>
  <Words>613</Words>
  <Application>Microsoft Office PowerPoint</Application>
  <PresentationFormat>On-screen Show (16:9)</PresentationFormat>
  <Paragraphs>97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Inter-Regular</vt:lpstr>
      <vt:lpstr>Inter</vt:lpstr>
      <vt:lpstr>Arial</vt:lpstr>
      <vt:lpstr>Wingdings</vt:lpstr>
      <vt:lpstr>Simple Light</vt:lpstr>
      <vt:lpstr>Data bootcamp project:  Understanding &amp; predicting investors behaviour using data science</vt:lpstr>
      <vt:lpstr>Dataset overview</vt:lpstr>
      <vt:lpstr>Problem definition</vt:lpstr>
      <vt:lpstr>Top investor ranking at Dec 31st 2009</vt:lpstr>
      <vt:lpstr>Transaction history for top investor IO1</vt:lpstr>
      <vt:lpstr>Group/sum IO1 transactions on a daily basis</vt:lpstr>
      <vt:lpstr>Dummy case 1: predicted qty = qty at day -1</vt:lpstr>
      <vt:lpstr>Dummy case 2: weekly linear extrapolation of qty</vt:lpstr>
      <vt:lpstr>Linear regression with other variables</vt:lpstr>
      <vt:lpstr>Linear regression with other variables</vt:lpstr>
      <vt:lpstr>Linear regression adding external variables</vt:lpstr>
      <vt:lpstr>Linear regression adding external variables</vt:lpstr>
      <vt:lpstr>Decision tree (depth = 4)</vt:lpstr>
      <vt:lpstr>Decision tree (depth = 4)</vt:lpstr>
      <vt:lpstr>Random forest (est = 500, dpth = 6, samples =500 )</vt:lpstr>
      <vt:lpstr>Predicting behavior of all investors of Fund A</vt:lpstr>
      <vt:lpstr>Summing quantities in fund A for each month</vt:lpstr>
      <vt:lpstr>Correlations between quantity &amp; features</vt:lpstr>
      <vt:lpstr>Monthly prediction using linear regression</vt:lpstr>
      <vt:lpstr>Monthly prediction using linear regression</vt:lpstr>
      <vt:lpstr>Conclusion &amp; way forward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bootcamp project:   Carmignac Fund ownership and investors’ behaviour</dc:title>
  <dc:creator>Remi</dc:creator>
  <cp:lastModifiedBy>Remi</cp:lastModifiedBy>
  <cp:revision>141</cp:revision>
  <dcterms:modified xsi:type="dcterms:W3CDTF">2020-09-25T12:57:02Z</dcterms:modified>
</cp:coreProperties>
</file>