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1"/>
  </p:notesMasterIdLst>
  <p:sldIdLst>
    <p:sldId id="256" r:id="rId2"/>
    <p:sldId id="258" r:id="rId3"/>
    <p:sldId id="352" r:id="rId4"/>
    <p:sldId id="354" r:id="rId5"/>
    <p:sldId id="355" r:id="rId6"/>
    <p:sldId id="356" r:id="rId7"/>
    <p:sldId id="357" r:id="rId8"/>
    <p:sldId id="358" r:id="rId9"/>
    <p:sldId id="359" r:id="rId10"/>
  </p:sldIdLst>
  <p:sldSz cx="9144000" cy="6858000" type="screen4x3"/>
  <p:notesSz cx="6858000" cy="9144000"/>
  <p:embeddedFontLst>
    <p:embeddedFont>
      <p:font typeface="Roboto" panose="02000000000000000000" pitchFamily="2" charset="0"/>
      <p:regular r:id="rId12"/>
      <p:bold r:id="rId13"/>
      <p:italic r:id="rId14"/>
      <p:boldItalic r:id="rId15"/>
    </p:embeddedFont>
    <p:embeddedFont>
      <p:font typeface="Roboto Condensed" panose="02000000000000000000" pitchFamily="2" charset="0"/>
      <p:regular r:id="rId16"/>
      <p:bold r:id="rId17"/>
      <p:italic r:id="rId18"/>
      <p:boldItalic r:id="rId19"/>
    </p:embeddedFont>
    <p:embeddedFont>
      <p:font typeface="Segoe UI" panose="020B0502040204020203"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E5518E-CC22-4460-A96C-D1EB1F723A2B}">
  <a:tblStyle styleId="{32E5518E-CC22-4460-A96C-D1EB1F723A2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3741" autoAdjust="0"/>
  </p:normalViewPr>
  <p:slideViewPr>
    <p:cSldViewPr snapToGrid="0">
      <p:cViewPr varScale="1">
        <p:scale>
          <a:sx n="66" d="100"/>
          <a:sy n="66" d="100"/>
        </p:scale>
        <p:origin x="1432"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05385ccf69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5194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7963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4757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2362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5371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6710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3216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43875" y="1671971"/>
            <a:ext cx="4594500" cy="21879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Font typeface="Roboto Condensed"/>
              <a:buNone/>
              <a:defRPr sz="6300" b="1">
                <a:latin typeface="Roboto Condensed"/>
                <a:ea typeface="Roboto Condensed"/>
                <a:cs typeface="Roboto Condensed"/>
                <a:sym typeface="Roboto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43864" y="4639729"/>
            <a:ext cx="4701900" cy="546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7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ubTitle" idx="2"/>
          </p:nvPr>
        </p:nvSpPr>
        <p:spPr>
          <a:xfrm>
            <a:off x="6390906" y="6316950"/>
            <a:ext cx="22866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 name="Google Shape;12;p2"/>
          <p:cNvSpPr/>
          <p:nvPr/>
        </p:nvSpPr>
        <p:spPr>
          <a:xfrm>
            <a:off x="518050" y="6379772"/>
            <a:ext cx="279319"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81250" y="6379930"/>
            <a:ext cx="279648" cy="279339"/>
            <a:chOff x="3303268" y="3817349"/>
            <a:chExt cx="346056" cy="345674"/>
          </a:xfrm>
        </p:grpSpPr>
        <p:sp>
          <p:nvSpPr>
            <p:cNvPr id="14" name="Google Shape;14;p2"/>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1244160" y="6379930"/>
            <a:ext cx="279648" cy="279339"/>
            <a:chOff x="3752358" y="3817349"/>
            <a:chExt cx="346056" cy="345674"/>
          </a:xfrm>
        </p:grpSpPr>
        <p:sp>
          <p:nvSpPr>
            <p:cNvPr id="19" name="Google Shape;19;p2"/>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 name="Google Shape;23;p2"/>
          <p:cNvCxnSpPr/>
          <p:nvPr/>
        </p:nvCxnSpPr>
        <p:spPr>
          <a:xfrm>
            <a:off x="-47250" y="695151"/>
            <a:ext cx="9238500" cy="0"/>
          </a:xfrm>
          <a:prstGeom prst="straightConnector1">
            <a:avLst/>
          </a:prstGeom>
          <a:noFill/>
          <a:ln w="9525" cap="flat" cmpd="sng">
            <a:solidFill>
              <a:schemeClr val="accent1"/>
            </a:solidFill>
            <a:prstDash val="solid"/>
            <a:round/>
            <a:headEnd type="none" w="med" len="med"/>
            <a:tailEnd type="none" w="med" len="med"/>
          </a:ln>
        </p:spPr>
      </p:cxnSp>
      <p:cxnSp>
        <p:nvCxnSpPr>
          <p:cNvPr id="24" name="Google Shape;24;p2"/>
          <p:cNvCxnSpPr/>
          <p:nvPr/>
        </p:nvCxnSpPr>
        <p:spPr>
          <a:xfrm>
            <a:off x="-47250" y="6172205"/>
            <a:ext cx="9238500" cy="0"/>
          </a:xfrm>
          <a:prstGeom prst="straightConnector1">
            <a:avLst/>
          </a:prstGeom>
          <a:noFill/>
          <a:ln w="9525" cap="flat" cmpd="sng">
            <a:solidFill>
              <a:schemeClr val="accent1"/>
            </a:solidFill>
            <a:prstDash val="solid"/>
            <a:round/>
            <a:headEnd type="none" w="med" len="med"/>
            <a:tailEnd type="none" w="med" len="med"/>
          </a:ln>
        </p:spPr>
      </p:cxnSp>
      <p:sp>
        <p:nvSpPr>
          <p:cNvPr id="25" name="Google Shape;25;p2"/>
          <p:cNvSpPr txBox="1">
            <a:spLocks noGrp="1"/>
          </p:cNvSpPr>
          <p:nvPr>
            <p:ph type="subTitle" idx="3"/>
          </p:nvPr>
        </p:nvSpPr>
        <p:spPr>
          <a:xfrm>
            <a:off x="92637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6" name="Google Shape;26;p2"/>
          <p:cNvSpPr txBox="1">
            <a:spLocks noGrp="1"/>
          </p:cNvSpPr>
          <p:nvPr>
            <p:ph type="subTitle" idx="4"/>
          </p:nvPr>
        </p:nvSpPr>
        <p:spPr>
          <a:xfrm>
            <a:off x="187459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7" name="Google Shape;27;p2"/>
          <p:cNvSpPr txBox="1">
            <a:spLocks noGrp="1"/>
          </p:cNvSpPr>
          <p:nvPr>
            <p:ph type="subTitle" idx="5"/>
          </p:nvPr>
        </p:nvSpPr>
        <p:spPr>
          <a:xfrm>
            <a:off x="282282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8" name="Google Shape;28;p2"/>
          <p:cNvSpPr txBox="1">
            <a:spLocks noGrp="1"/>
          </p:cNvSpPr>
          <p:nvPr>
            <p:ph type="subTitle" idx="6"/>
          </p:nvPr>
        </p:nvSpPr>
        <p:spPr>
          <a:xfrm>
            <a:off x="377104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grpSp>
        <p:nvGrpSpPr>
          <p:cNvPr id="29" name="Google Shape;29;p2"/>
          <p:cNvGrpSpPr/>
          <p:nvPr/>
        </p:nvGrpSpPr>
        <p:grpSpPr>
          <a:xfrm>
            <a:off x="542626" y="285486"/>
            <a:ext cx="281839" cy="183028"/>
            <a:chOff x="683075" y="1239500"/>
            <a:chExt cx="390900" cy="240700"/>
          </a:xfrm>
        </p:grpSpPr>
        <p:cxnSp>
          <p:nvCxnSpPr>
            <p:cNvPr id="30" name="Google Shape;30;p2"/>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1" name="Google Shape;31;p2"/>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2" name="Google Shape;32;p2"/>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3" name="Google Shape;33;p2"/>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5"/>
        <p:cNvGrpSpPr/>
        <p:nvPr/>
      </p:nvGrpSpPr>
      <p:grpSpPr>
        <a:xfrm>
          <a:off x="0" y="0"/>
          <a:ext cx="0" cy="0"/>
          <a:chOff x="0" y="0"/>
          <a:chExt cx="0" cy="0"/>
        </a:xfrm>
      </p:grpSpPr>
      <p:cxnSp>
        <p:nvCxnSpPr>
          <p:cNvPr id="116" name="Google Shape;116;p6"/>
          <p:cNvCxnSpPr/>
          <p:nvPr/>
        </p:nvCxnSpPr>
        <p:spPr>
          <a:xfrm>
            <a:off x="-47250" y="695151"/>
            <a:ext cx="9238500" cy="0"/>
          </a:xfrm>
          <a:prstGeom prst="straightConnector1">
            <a:avLst/>
          </a:prstGeom>
          <a:noFill/>
          <a:ln w="9525" cap="flat" cmpd="sng">
            <a:solidFill>
              <a:schemeClr val="accent1"/>
            </a:solidFill>
            <a:prstDash val="solid"/>
            <a:round/>
            <a:headEnd type="none" w="med" len="med"/>
            <a:tailEnd type="none" w="med" len="med"/>
          </a:ln>
        </p:spPr>
      </p:cxnSp>
      <p:cxnSp>
        <p:nvCxnSpPr>
          <p:cNvPr id="117" name="Google Shape;117;p6"/>
          <p:cNvCxnSpPr/>
          <p:nvPr/>
        </p:nvCxnSpPr>
        <p:spPr>
          <a:xfrm>
            <a:off x="-47250" y="6172205"/>
            <a:ext cx="9238500" cy="0"/>
          </a:xfrm>
          <a:prstGeom prst="straightConnector1">
            <a:avLst/>
          </a:prstGeom>
          <a:noFill/>
          <a:ln w="9525" cap="flat" cmpd="sng">
            <a:solidFill>
              <a:schemeClr val="accent1"/>
            </a:solidFill>
            <a:prstDash val="solid"/>
            <a:round/>
            <a:headEnd type="none" w="med" len="med"/>
            <a:tailEnd type="none" w="med" len="med"/>
          </a:ln>
        </p:spPr>
      </p:cxnSp>
      <p:sp>
        <p:nvSpPr>
          <p:cNvPr id="118" name="Google Shape;118;p6"/>
          <p:cNvSpPr txBox="1">
            <a:spLocks noGrp="1"/>
          </p:cNvSpPr>
          <p:nvPr>
            <p:ph type="subTitle" idx="1"/>
          </p:nvPr>
        </p:nvSpPr>
        <p:spPr>
          <a:xfrm>
            <a:off x="6390906" y="6316950"/>
            <a:ext cx="22866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19" name="Google Shape;119;p6"/>
          <p:cNvSpPr txBox="1">
            <a:spLocks noGrp="1"/>
          </p:cNvSpPr>
          <p:nvPr>
            <p:ph type="subTitle" idx="2"/>
          </p:nvPr>
        </p:nvSpPr>
        <p:spPr>
          <a:xfrm>
            <a:off x="92637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0" name="Google Shape;120;p6"/>
          <p:cNvSpPr txBox="1">
            <a:spLocks noGrp="1"/>
          </p:cNvSpPr>
          <p:nvPr>
            <p:ph type="subTitle" idx="3"/>
          </p:nvPr>
        </p:nvSpPr>
        <p:spPr>
          <a:xfrm>
            <a:off x="187459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1" name="Google Shape;121;p6"/>
          <p:cNvSpPr txBox="1">
            <a:spLocks noGrp="1"/>
          </p:cNvSpPr>
          <p:nvPr>
            <p:ph type="subTitle" idx="4"/>
          </p:nvPr>
        </p:nvSpPr>
        <p:spPr>
          <a:xfrm>
            <a:off x="282282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2" name="Google Shape;122;p6"/>
          <p:cNvSpPr txBox="1">
            <a:spLocks noGrp="1"/>
          </p:cNvSpPr>
          <p:nvPr>
            <p:ph type="subTitle" idx="5"/>
          </p:nvPr>
        </p:nvSpPr>
        <p:spPr>
          <a:xfrm>
            <a:off x="377104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3" name="Google Shape;123;p6"/>
          <p:cNvSpPr/>
          <p:nvPr/>
        </p:nvSpPr>
        <p:spPr>
          <a:xfrm>
            <a:off x="518050" y="6379772"/>
            <a:ext cx="279319"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6"/>
          <p:cNvGrpSpPr/>
          <p:nvPr/>
        </p:nvGrpSpPr>
        <p:grpSpPr>
          <a:xfrm>
            <a:off x="881250" y="6379930"/>
            <a:ext cx="279648" cy="279339"/>
            <a:chOff x="3303268" y="3817349"/>
            <a:chExt cx="346056" cy="345674"/>
          </a:xfrm>
        </p:grpSpPr>
        <p:sp>
          <p:nvSpPr>
            <p:cNvPr id="125" name="Google Shape;125;p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6"/>
          <p:cNvGrpSpPr/>
          <p:nvPr/>
        </p:nvGrpSpPr>
        <p:grpSpPr>
          <a:xfrm>
            <a:off x="1244160" y="6379930"/>
            <a:ext cx="279648" cy="279339"/>
            <a:chOff x="3752358" y="3817349"/>
            <a:chExt cx="346056" cy="345674"/>
          </a:xfrm>
        </p:grpSpPr>
        <p:sp>
          <p:nvSpPr>
            <p:cNvPr id="130" name="Google Shape;130;p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6"/>
          <p:cNvGrpSpPr/>
          <p:nvPr/>
        </p:nvGrpSpPr>
        <p:grpSpPr>
          <a:xfrm>
            <a:off x="542626" y="285486"/>
            <a:ext cx="281839" cy="183028"/>
            <a:chOff x="683075" y="1239500"/>
            <a:chExt cx="390900" cy="240700"/>
          </a:xfrm>
        </p:grpSpPr>
        <p:cxnSp>
          <p:nvCxnSpPr>
            <p:cNvPr id="135" name="Google Shape;135;p6"/>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6"/>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137" name="Google Shape;137;p6"/>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138" name="Google Shape;138;p6"/>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
        <p:nvSpPr>
          <p:cNvPr id="139" name="Google Shape;139;p6"/>
          <p:cNvSpPr txBox="1">
            <a:spLocks noGrp="1"/>
          </p:cNvSpPr>
          <p:nvPr>
            <p:ph type="title"/>
          </p:nvPr>
        </p:nvSpPr>
        <p:spPr>
          <a:xfrm>
            <a:off x="897000" y="1257575"/>
            <a:ext cx="7350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24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650"/>
        <p:cNvGrpSpPr/>
        <p:nvPr/>
      </p:nvGrpSpPr>
      <p:grpSpPr>
        <a:xfrm>
          <a:off x="0" y="0"/>
          <a:ext cx="0" cy="0"/>
          <a:chOff x="0" y="0"/>
          <a:chExt cx="0" cy="0"/>
        </a:xfrm>
      </p:grpSpPr>
      <p:cxnSp>
        <p:nvCxnSpPr>
          <p:cNvPr id="651" name="Google Shape;651;p27"/>
          <p:cNvCxnSpPr/>
          <p:nvPr/>
        </p:nvCxnSpPr>
        <p:spPr>
          <a:xfrm>
            <a:off x="-47250" y="695151"/>
            <a:ext cx="9238500" cy="0"/>
          </a:xfrm>
          <a:prstGeom prst="straightConnector1">
            <a:avLst/>
          </a:prstGeom>
          <a:noFill/>
          <a:ln w="9525" cap="flat" cmpd="sng">
            <a:solidFill>
              <a:schemeClr val="accent1"/>
            </a:solidFill>
            <a:prstDash val="solid"/>
            <a:round/>
            <a:headEnd type="none" w="med" len="med"/>
            <a:tailEnd type="none" w="med" len="med"/>
          </a:ln>
        </p:spPr>
      </p:cxnSp>
      <p:cxnSp>
        <p:nvCxnSpPr>
          <p:cNvPr id="652" name="Google Shape;652;p27"/>
          <p:cNvCxnSpPr/>
          <p:nvPr/>
        </p:nvCxnSpPr>
        <p:spPr>
          <a:xfrm>
            <a:off x="-47250" y="6172205"/>
            <a:ext cx="9238500" cy="0"/>
          </a:xfrm>
          <a:prstGeom prst="straightConnector1">
            <a:avLst/>
          </a:prstGeom>
          <a:noFill/>
          <a:ln w="9525" cap="flat" cmpd="sng">
            <a:solidFill>
              <a:schemeClr val="accent1"/>
            </a:solidFill>
            <a:prstDash val="solid"/>
            <a:round/>
            <a:headEnd type="none" w="med" len="med"/>
            <a:tailEnd type="none" w="med" len="med"/>
          </a:ln>
        </p:spPr>
      </p:cxnSp>
      <p:sp>
        <p:nvSpPr>
          <p:cNvPr id="653" name="Google Shape;653;p27"/>
          <p:cNvSpPr txBox="1">
            <a:spLocks noGrp="1"/>
          </p:cNvSpPr>
          <p:nvPr>
            <p:ph type="subTitle" idx="1"/>
          </p:nvPr>
        </p:nvSpPr>
        <p:spPr>
          <a:xfrm>
            <a:off x="6390906" y="6316950"/>
            <a:ext cx="22866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54" name="Google Shape;654;p27"/>
          <p:cNvSpPr txBox="1">
            <a:spLocks noGrp="1"/>
          </p:cNvSpPr>
          <p:nvPr>
            <p:ph type="subTitle" idx="2"/>
          </p:nvPr>
        </p:nvSpPr>
        <p:spPr>
          <a:xfrm>
            <a:off x="92637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2pPr>
            <a:lvl3pPr lvl="2"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3pPr>
            <a:lvl4pPr lvl="3"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4pPr>
            <a:lvl5pPr lvl="4"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5pPr>
            <a:lvl6pPr lvl="5"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6pPr>
            <a:lvl7pPr lvl="6"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7pPr>
            <a:lvl8pPr lvl="7"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8pPr>
            <a:lvl9pPr lvl="8"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9pPr>
          </a:lstStyle>
          <a:p>
            <a:endParaRPr/>
          </a:p>
        </p:txBody>
      </p:sp>
      <p:sp>
        <p:nvSpPr>
          <p:cNvPr id="655" name="Google Shape;655;p27"/>
          <p:cNvSpPr txBox="1">
            <a:spLocks noGrp="1"/>
          </p:cNvSpPr>
          <p:nvPr>
            <p:ph type="subTitle" idx="3"/>
          </p:nvPr>
        </p:nvSpPr>
        <p:spPr>
          <a:xfrm>
            <a:off x="187459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56" name="Google Shape;656;p27"/>
          <p:cNvSpPr txBox="1">
            <a:spLocks noGrp="1"/>
          </p:cNvSpPr>
          <p:nvPr>
            <p:ph type="subTitle" idx="4"/>
          </p:nvPr>
        </p:nvSpPr>
        <p:spPr>
          <a:xfrm>
            <a:off x="282282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57" name="Google Shape;657;p27"/>
          <p:cNvSpPr txBox="1">
            <a:spLocks noGrp="1"/>
          </p:cNvSpPr>
          <p:nvPr>
            <p:ph type="subTitle" idx="5"/>
          </p:nvPr>
        </p:nvSpPr>
        <p:spPr>
          <a:xfrm>
            <a:off x="377104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58" name="Google Shape;658;p27"/>
          <p:cNvSpPr/>
          <p:nvPr/>
        </p:nvSpPr>
        <p:spPr>
          <a:xfrm>
            <a:off x="518050" y="6379772"/>
            <a:ext cx="279319"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9" name="Google Shape;659;p27"/>
          <p:cNvGrpSpPr/>
          <p:nvPr/>
        </p:nvGrpSpPr>
        <p:grpSpPr>
          <a:xfrm>
            <a:off x="881250" y="6379930"/>
            <a:ext cx="279648" cy="279339"/>
            <a:chOff x="3303268" y="3817349"/>
            <a:chExt cx="346056" cy="345674"/>
          </a:xfrm>
        </p:grpSpPr>
        <p:sp>
          <p:nvSpPr>
            <p:cNvPr id="660" name="Google Shape;660;p27"/>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27"/>
          <p:cNvGrpSpPr/>
          <p:nvPr/>
        </p:nvGrpSpPr>
        <p:grpSpPr>
          <a:xfrm>
            <a:off x="1244160" y="6379930"/>
            <a:ext cx="279648" cy="279339"/>
            <a:chOff x="3752358" y="3817349"/>
            <a:chExt cx="346056" cy="345674"/>
          </a:xfrm>
        </p:grpSpPr>
        <p:sp>
          <p:nvSpPr>
            <p:cNvPr id="665" name="Google Shape;665;p27"/>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27"/>
          <p:cNvGrpSpPr/>
          <p:nvPr/>
        </p:nvGrpSpPr>
        <p:grpSpPr>
          <a:xfrm>
            <a:off x="542626" y="285486"/>
            <a:ext cx="281839" cy="183028"/>
            <a:chOff x="683075" y="1239500"/>
            <a:chExt cx="390900" cy="240700"/>
          </a:xfrm>
        </p:grpSpPr>
        <p:cxnSp>
          <p:nvCxnSpPr>
            <p:cNvPr id="670" name="Google Shape;670;p27"/>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671" name="Google Shape;671;p27"/>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672" name="Google Shape;672;p27"/>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673" name="Google Shape;673;p27"/>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674"/>
        <p:cNvGrpSpPr/>
        <p:nvPr/>
      </p:nvGrpSpPr>
      <p:grpSpPr>
        <a:xfrm>
          <a:off x="0" y="0"/>
          <a:ext cx="0" cy="0"/>
          <a:chOff x="0" y="0"/>
          <a:chExt cx="0" cy="0"/>
        </a:xfrm>
      </p:grpSpPr>
      <p:grpSp>
        <p:nvGrpSpPr>
          <p:cNvPr id="675" name="Google Shape;675;p28"/>
          <p:cNvGrpSpPr/>
          <p:nvPr/>
        </p:nvGrpSpPr>
        <p:grpSpPr>
          <a:xfrm>
            <a:off x="7784135" y="1271083"/>
            <a:ext cx="504642" cy="544194"/>
            <a:chOff x="1271525" y="4920325"/>
            <a:chExt cx="655039" cy="706378"/>
          </a:xfrm>
        </p:grpSpPr>
        <p:sp>
          <p:nvSpPr>
            <p:cNvPr id="676" name="Google Shape;676;p28"/>
            <p:cNvSpPr/>
            <p:nvPr/>
          </p:nvSpPr>
          <p:spPr>
            <a:xfrm>
              <a:off x="1513164" y="4920325"/>
              <a:ext cx="413400" cy="413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8"/>
            <p:cNvSpPr/>
            <p:nvPr/>
          </p:nvSpPr>
          <p:spPr>
            <a:xfrm>
              <a:off x="1271525" y="5375603"/>
              <a:ext cx="251100" cy="251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28"/>
          <p:cNvGrpSpPr/>
          <p:nvPr/>
        </p:nvGrpSpPr>
        <p:grpSpPr>
          <a:xfrm>
            <a:off x="636909" y="3650328"/>
            <a:ext cx="495275" cy="794590"/>
            <a:chOff x="937334" y="4305428"/>
            <a:chExt cx="495275" cy="794590"/>
          </a:xfrm>
        </p:grpSpPr>
        <p:grpSp>
          <p:nvGrpSpPr>
            <p:cNvPr id="679" name="Google Shape;679;p28"/>
            <p:cNvGrpSpPr/>
            <p:nvPr/>
          </p:nvGrpSpPr>
          <p:grpSpPr>
            <a:xfrm>
              <a:off x="937334" y="4597068"/>
              <a:ext cx="222000" cy="502950"/>
              <a:chOff x="690709" y="1212543"/>
              <a:chExt cx="222000" cy="502950"/>
            </a:xfrm>
          </p:grpSpPr>
          <p:sp>
            <p:nvSpPr>
              <p:cNvPr id="680" name="Google Shape;680;p28"/>
              <p:cNvSpPr/>
              <p:nvPr/>
            </p:nvSpPr>
            <p:spPr>
              <a:xfrm>
                <a:off x="690709" y="149349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a:off x="690709" y="121254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28"/>
            <p:cNvGrpSpPr/>
            <p:nvPr/>
          </p:nvGrpSpPr>
          <p:grpSpPr>
            <a:xfrm>
              <a:off x="1210609" y="4305428"/>
              <a:ext cx="222000" cy="502950"/>
              <a:chOff x="690709" y="1212543"/>
              <a:chExt cx="222000" cy="502950"/>
            </a:xfrm>
          </p:grpSpPr>
          <p:sp>
            <p:nvSpPr>
              <p:cNvPr id="683" name="Google Shape;683;p28"/>
              <p:cNvSpPr/>
              <p:nvPr/>
            </p:nvSpPr>
            <p:spPr>
              <a:xfrm>
                <a:off x="690709" y="149349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a:off x="690709" y="121254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5" name="Google Shape;685;p28"/>
          <p:cNvGrpSpPr/>
          <p:nvPr/>
        </p:nvGrpSpPr>
        <p:grpSpPr>
          <a:xfrm>
            <a:off x="6298225" y="5828697"/>
            <a:ext cx="751645" cy="221700"/>
            <a:chOff x="7408350" y="5643697"/>
            <a:chExt cx="751645" cy="221700"/>
          </a:xfrm>
        </p:grpSpPr>
        <p:sp>
          <p:nvSpPr>
            <p:cNvPr id="686" name="Google Shape;686;p28"/>
            <p:cNvSpPr/>
            <p:nvPr/>
          </p:nvSpPr>
          <p:spPr>
            <a:xfrm>
              <a:off x="7408350" y="5643697"/>
              <a:ext cx="221700" cy="2217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a:off x="7673323" y="5643697"/>
              <a:ext cx="221700" cy="2217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a:off x="7938296" y="5643697"/>
              <a:ext cx="221700" cy="2217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9" name="Google Shape;689;p28"/>
          <p:cNvSpPr/>
          <p:nvPr/>
        </p:nvSpPr>
        <p:spPr>
          <a:xfrm>
            <a:off x="942128" y="4526753"/>
            <a:ext cx="2710314" cy="2701654"/>
          </a:xfrm>
          <a:custGeom>
            <a:avLst/>
            <a:gdLst/>
            <a:ahLst/>
            <a:cxnLst/>
            <a:rect l="l" t="t" r="r" b="b"/>
            <a:pathLst>
              <a:path w="10919" h="10884" extrusionOk="0">
                <a:moveTo>
                  <a:pt x="9561" y="561"/>
                </a:moveTo>
                <a:lnTo>
                  <a:pt x="9561" y="1203"/>
                </a:lnTo>
                <a:cubicBezTo>
                  <a:pt x="9561" y="1299"/>
                  <a:pt x="9633" y="1370"/>
                  <a:pt x="9728" y="1370"/>
                </a:cubicBezTo>
                <a:lnTo>
                  <a:pt x="10359" y="1370"/>
                </a:lnTo>
                <a:lnTo>
                  <a:pt x="8966" y="2739"/>
                </a:lnTo>
                <a:lnTo>
                  <a:pt x="8394" y="2739"/>
                </a:lnTo>
                <a:lnTo>
                  <a:pt x="9323" y="1811"/>
                </a:lnTo>
                <a:cubicBezTo>
                  <a:pt x="9383" y="1751"/>
                  <a:pt x="9383" y="1644"/>
                  <a:pt x="9323" y="1584"/>
                </a:cubicBezTo>
                <a:cubicBezTo>
                  <a:pt x="9293" y="1555"/>
                  <a:pt x="9252" y="1540"/>
                  <a:pt x="9210" y="1540"/>
                </a:cubicBezTo>
                <a:cubicBezTo>
                  <a:pt x="9168" y="1540"/>
                  <a:pt x="9127" y="1555"/>
                  <a:pt x="9097" y="1584"/>
                </a:cubicBezTo>
                <a:lnTo>
                  <a:pt x="8180" y="2513"/>
                </a:lnTo>
                <a:lnTo>
                  <a:pt x="8180" y="1954"/>
                </a:lnTo>
                <a:lnTo>
                  <a:pt x="9561" y="561"/>
                </a:lnTo>
                <a:close/>
                <a:moveTo>
                  <a:pt x="4441" y="2382"/>
                </a:moveTo>
                <a:cubicBezTo>
                  <a:pt x="5513" y="2382"/>
                  <a:pt x="6489" y="2799"/>
                  <a:pt x="7228" y="3466"/>
                </a:cubicBezTo>
                <a:lnTo>
                  <a:pt x="4334" y="6347"/>
                </a:lnTo>
                <a:cubicBezTo>
                  <a:pt x="4275" y="6406"/>
                  <a:pt x="4275" y="6514"/>
                  <a:pt x="4334" y="6573"/>
                </a:cubicBezTo>
                <a:cubicBezTo>
                  <a:pt x="4370" y="6609"/>
                  <a:pt x="4406" y="6621"/>
                  <a:pt x="4453" y="6621"/>
                </a:cubicBezTo>
                <a:cubicBezTo>
                  <a:pt x="4501" y="6621"/>
                  <a:pt x="4525" y="6609"/>
                  <a:pt x="4572" y="6573"/>
                </a:cubicBezTo>
                <a:lnTo>
                  <a:pt x="5287" y="5859"/>
                </a:lnTo>
                <a:cubicBezTo>
                  <a:pt x="5418" y="6037"/>
                  <a:pt x="5477" y="6252"/>
                  <a:pt x="5477" y="6478"/>
                </a:cubicBezTo>
                <a:cubicBezTo>
                  <a:pt x="5477" y="7038"/>
                  <a:pt x="5013" y="7502"/>
                  <a:pt x="4453" y="7502"/>
                </a:cubicBezTo>
                <a:cubicBezTo>
                  <a:pt x="3894" y="7502"/>
                  <a:pt x="3429" y="7038"/>
                  <a:pt x="3429" y="6478"/>
                </a:cubicBezTo>
                <a:cubicBezTo>
                  <a:pt x="3429" y="5906"/>
                  <a:pt x="3894" y="5442"/>
                  <a:pt x="4453" y="5442"/>
                </a:cubicBezTo>
                <a:cubicBezTo>
                  <a:pt x="4513" y="5442"/>
                  <a:pt x="4584" y="5442"/>
                  <a:pt x="4644" y="5466"/>
                </a:cubicBezTo>
                <a:cubicBezTo>
                  <a:pt x="4652" y="5467"/>
                  <a:pt x="4660" y="5467"/>
                  <a:pt x="4668" y="5467"/>
                </a:cubicBezTo>
                <a:cubicBezTo>
                  <a:pt x="4751" y="5467"/>
                  <a:pt x="4813" y="5410"/>
                  <a:pt x="4834" y="5323"/>
                </a:cubicBezTo>
                <a:cubicBezTo>
                  <a:pt x="4858" y="5240"/>
                  <a:pt x="4799" y="5168"/>
                  <a:pt x="4703" y="5133"/>
                </a:cubicBezTo>
                <a:cubicBezTo>
                  <a:pt x="4620" y="5121"/>
                  <a:pt x="4537" y="5109"/>
                  <a:pt x="4453" y="5109"/>
                </a:cubicBezTo>
                <a:cubicBezTo>
                  <a:pt x="3703" y="5109"/>
                  <a:pt x="3096" y="5716"/>
                  <a:pt x="3096" y="6454"/>
                </a:cubicBezTo>
                <a:cubicBezTo>
                  <a:pt x="3096" y="7204"/>
                  <a:pt x="3703" y="7811"/>
                  <a:pt x="4453" y="7811"/>
                </a:cubicBezTo>
                <a:cubicBezTo>
                  <a:pt x="5192" y="7811"/>
                  <a:pt x="5811" y="7204"/>
                  <a:pt x="5811" y="6454"/>
                </a:cubicBezTo>
                <a:cubicBezTo>
                  <a:pt x="5811" y="6145"/>
                  <a:pt x="5704" y="5859"/>
                  <a:pt x="5525" y="5621"/>
                </a:cubicBezTo>
                <a:lnTo>
                  <a:pt x="6025" y="5121"/>
                </a:lnTo>
                <a:cubicBezTo>
                  <a:pt x="6346" y="5490"/>
                  <a:pt x="6525" y="5966"/>
                  <a:pt x="6525" y="6454"/>
                </a:cubicBezTo>
                <a:cubicBezTo>
                  <a:pt x="6525" y="7585"/>
                  <a:pt x="5596" y="8514"/>
                  <a:pt x="4465" y="8514"/>
                </a:cubicBezTo>
                <a:cubicBezTo>
                  <a:pt x="3334" y="8514"/>
                  <a:pt x="2417" y="7585"/>
                  <a:pt x="2417" y="6454"/>
                </a:cubicBezTo>
                <a:cubicBezTo>
                  <a:pt x="2417" y="5323"/>
                  <a:pt x="3334" y="4406"/>
                  <a:pt x="4465" y="4406"/>
                </a:cubicBezTo>
                <a:cubicBezTo>
                  <a:pt x="4811" y="4406"/>
                  <a:pt x="5156" y="4490"/>
                  <a:pt x="5453" y="4656"/>
                </a:cubicBezTo>
                <a:cubicBezTo>
                  <a:pt x="5476" y="4671"/>
                  <a:pt x="5502" y="4678"/>
                  <a:pt x="5528" y="4678"/>
                </a:cubicBezTo>
                <a:cubicBezTo>
                  <a:pt x="5585" y="4678"/>
                  <a:pt x="5643" y="4646"/>
                  <a:pt x="5668" y="4597"/>
                </a:cubicBezTo>
                <a:cubicBezTo>
                  <a:pt x="5715" y="4525"/>
                  <a:pt x="5692" y="4418"/>
                  <a:pt x="5608" y="4371"/>
                </a:cubicBezTo>
                <a:cubicBezTo>
                  <a:pt x="5275" y="4180"/>
                  <a:pt x="4882" y="4097"/>
                  <a:pt x="4477" y="4097"/>
                </a:cubicBezTo>
                <a:cubicBezTo>
                  <a:pt x="3167" y="4097"/>
                  <a:pt x="2120" y="5168"/>
                  <a:pt x="2120" y="6454"/>
                </a:cubicBezTo>
                <a:cubicBezTo>
                  <a:pt x="2120" y="7764"/>
                  <a:pt x="3191" y="8823"/>
                  <a:pt x="4477" y="8823"/>
                </a:cubicBezTo>
                <a:cubicBezTo>
                  <a:pt x="5787" y="8823"/>
                  <a:pt x="6847" y="7752"/>
                  <a:pt x="6847" y="6454"/>
                </a:cubicBezTo>
                <a:cubicBezTo>
                  <a:pt x="6847" y="5883"/>
                  <a:pt x="6644" y="5323"/>
                  <a:pt x="6263" y="4894"/>
                </a:cubicBezTo>
                <a:lnTo>
                  <a:pt x="6763" y="4406"/>
                </a:lnTo>
                <a:cubicBezTo>
                  <a:pt x="7263" y="4966"/>
                  <a:pt x="7549" y="5704"/>
                  <a:pt x="7549" y="6454"/>
                </a:cubicBezTo>
                <a:cubicBezTo>
                  <a:pt x="7549" y="8157"/>
                  <a:pt x="6168" y="9538"/>
                  <a:pt x="4465" y="9538"/>
                </a:cubicBezTo>
                <a:cubicBezTo>
                  <a:pt x="2775" y="9538"/>
                  <a:pt x="1382" y="8157"/>
                  <a:pt x="1382" y="6454"/>
                </a:cubicBezTo>
                <a:cubicBezTo>
                  <a:pt x="1382" y="4763"/>
                  <a:pt x="2775" y="3382"/>
                  <a:pt x="4465" y="3382"/>
                </a:cubicBezTo>
                <a:cubicBezTo>
                  <a:pt x="5061" y="3382"/>
                  <a:pt x="5632" y="3537"/>
                  <a:pt x="6132" y="3870"/>
                </a:cubicBezTo>
                <a:cubicBezTo>
                  <a:pt x="6157" y="3887"/>
                  <a:pt x="6187" y="3895"/>
                  <a:pt x="6217" y="3895"/>
                </a:cubicBezTo>
                <a:cubicBezTo>
                  <a:pt x="6272" y="3895"/>
                  <a:pt x="6328" y="3869"/>
                  <a:pt x="6358" y="3823"/>
                </a:cubicBezTo>
                <a:cubicBezTo>
                  <a:pt x="6406" y="3751"/>
                  <a:pt x="6382" y="3644"/>
                  <a:pt x="6311" y="3597"/>
                </a:cubicBezTo>
                <a:cubicBezTo>
                  <a:pt x="5763" y="3239"/>
                  <a:pt x="5132" y="3061"/>
                  <a:pt x="4477" y="3061"/>
                </a:cubicBezTo>
                <a:cubicBezTo>
                  <a:pt x="2608" y="3061"/>
                  <a:pt x="1084" y="4585"/>
                  <a:pt x="1084" y="6454"/>
                </a:cubicBezTo>
                <a:cubicBezTo>
                  <a:pt x="1084" y="8335"/>
                  <a:pt x="2608" y="9847"/>
                  <a:pt x="4477" y="9847"/>
                </a:cubicBezTo>
                <a:cubicBezTo>
                  <a:pt x="6358" y="9847"/>
                  <a:pt x="7870" y="8335"/>
                  <a:pt x="7870" y="6454"/>
                </a:cubicBezTo>
                <a:cubicBezTo>
                  <a:pt x="7870" y="5609"/>
                  <a:pt x="7561" y="4811"/>
                  <a:pt x="7001" y="4168"/>
                </a:cubicBezTo>
                <a:lnTo>
                  <a:pt x="7489" y="3680"/>
                </a:lnTo>
                <a:cubicBezTo>
                  <a:pt x="8120" y="4418"/>
                  <a:pt x="8537" y="5394"/>
                  <a:pt x="8537" y="6478"/>
                </a:cubicBezTo>
                <a:cubicBezTo>
                  <a:pt x="8537" y="8740"/>
                  <a:pt x="6692" y="10562"/>
                  <a:pt x="4441" y="10562"/>
                </a:cubicBezTo>
                <a:cubicBezTo>
                  <a:pt x="2191" y="10562"/>
                  <a:pt x="346" y="8716"/>
                  <a:pt x="346" y="6478"/>
                </a:cubicBezTo>
                <a:cubicBezTo>
                  <a:pt x="346" y="4228"/>
                  <a:pt x="2191" y="2382"/>
                  <a:pt x="4441" y="2382"/>
                </a:cubicBezTo>
                <a:close/>
                <a:moveTo>
                  <a:pt x="9701" y="1"/>
                </a:moveTo>
                <a:cubicBezTo>
                  <a:pt x="9659" y="1"/>
                  <a:pt x="9617" y="17"/>
                  <a:pt x="9585" y="49"/>
                </a:cubicBezTo>
                <a:lnTo>
                  <a:pt x="7894" y="1739"/>
                </a:lnTo>
                <a:cubicBezTo>
                  <a:pt x="7859" y="1775"/>
                  <a:pt x="7847" y="1811"/>
                  <a:pt x="7847" y="1858"/>
                </a:cubicBezTo>
                <a:lnTo>
                  <a:pt x="7847" y="2811"/>
                </a:lnTo>
                <a:lnTo>
                  <a:pt x="7430" y="3228"/>
                </a:lnTo>
                <a:cubicBezTo>
                  <a:pt x="6644" y="2501"/>
                  <a:pt x="5584" y="2037"/>
                  <a:pt x="4430" y="2037"/>
                </a:cubicBezTo>
                <a:cubicBezTo>
                  <a:pt x="1989" y="2037"/>
                  <a:pt x="0" y="4013"/>
                  <a:pt x="0" y="6454"/>
                </a:cubicBezTo>
                <a:cubicBezTo>
                  <a:pt x="0" y="8895"/>
                  <a:pt x="1989" y="10883"/>
                  <a:pt x="4430" y="10883"/>
                </a:cubicBezTo>
                <a:cubicBezTo>
                  <a:pt x="6870" y="10883"/>
                  <a:pt x="8847" y="8895"/>
                  <a:pt x="8847" y="6454"/>
                </a:cubicBezTo>
                <a:cubicBezTo>
                  <a:pt x="8847" y="5299"/>
                  <a:pt x="8394" y="4240"/>
                  <a:pt x="7656" y="3454"/>
                </a:cubicBezTo>
                <a:lnTo>
                  <a:pt x="8073" y="3037"/>
                </a:lnTo>
                <a:lnTo>
                  <a:pt x="9025" y="3037"/>
                </a:lnTo>
                <a:cubicBezTo>
                  <a:pt x="9073" y="3037"/>
                  <a:pt x="9109" y="3013"/>
                  <a:pt x="9144" y="2989"/>
                </a:cubicBezTo>
                <a:lnTo>
                  <a:pt x="10835" y="1299"/>
                </a:lnTo>
                <a:cubicBezTo>
                  <a:pt x="10895" y="1251"/>
                  <a:pt x="10918" y="1192"/>
                  <a:pt x="10883" y="1132"/>
                </a:cubicBezTo>
                <a:cubicBezTo>
                  <a:pt x="10859" y="1072"/>
                  <a:pt x="10799" y="1025"/>
                  <a:pt x="10740" y="1025"/>
                </a:cubicBezTo>
                <a:lnTo>
                  <a:pt x="9871" y="1025"/>
                </a:lnTo>
                <a:lnTo>
                  <a:pt x="9871" y="168"/>
                </a:lnTo>
                <a:cubicBezTo>
                  <a:pt x="9871" y="108"/>
                  <a:pt x="9823" y="49"/>
                  <a:pt x="9764" y="13"/>
                </a:cubicBezTo>
                <a:cubicBezTo>
                  <a:pt x="9744" y="5"/>
                  <a:pt x="9723" y="1"/>
                  <a:pt x="97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0"/>
        <p:cNvGrpSpPr/>
        <p:nvPr/>
      </p:nvGrpSpPr>
      <p:grpSpPr>
        <a:xfrm>
          <a:off x="0" y="0"/>
          <a:ext cx="0" cy="0"/>
          <a:chOff x="0" y="0"/>
          <a:chExt cx="0" cy="0"/>
        </a:xfrm>
      </p:grpSpPr>
      <p:sp>
        <p:nvSpPr>
          <p:cNvPr id="71" name="Google Shape;71;p13"/>
          <p:cNvSpPr txBox="1">
            <a:spLocks noGrp="1"/>
          </p:cNvSpPr>
          <p:nvPr>
            <p:ph type="title"/>
          </p:nvPr>
        </p:nvSpPr>
        <p:spPr>
          <a:xfrm>
            <a:off x="3748353" y="2030925"/>
            <a:ext cx="2194500" cy="52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2" name="Google Shape;72;p13"/>
          <p:cNvSpPr txBox="1">
            <a:spLocks noGrp="1"/>
          </p:cNvSpPr>
          <p:nvPr>
            <p:ph type="subTitle" idx="1"/>
          </p:nvPr>
        </p:nvSpPr>
        <p:spPr>
          <a:xfrm>
            <a:off x="3749800" y="2415251"/>
            <a:ext cx="2194500" cy="78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3" name="Google Shape;73;p13"/>
          <p:cNvSpPr txBox="1">
            <a:spLocks noGrp="1"/>
          </p:cNvSpPr>
          <p:nvPr>
            <p:ph type="title" idx="2"/>
          </p:nvPr>
        </p:nvSpPr>
        <p:spPr>
          <a:xfrm>
            <a:off x="6235125" y="2030925"/>
            <a:ext cx="2194500" cy="52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13"/>
          <p:cNvSpPr txBox="1">
            <a:spLocks noGrp="1"/>
          </p:cNvSpPr>
          <p:nvPr>
            <p:ph type="subTitle" idx="3"/>
          </p:nvPr>
        </p:nvSpPr>
        <p:spPr>
          <a:xfrm>
            <a:off x="6235123" y="2415251"/>
            <a:ext cx="2194500" cy="78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4"/>
          </p:nvPr>
        </p:nvSpPr>
        <p:spPr>
          <a:xfrm>
            <a:off x="3749799" y="4277525"/>
            <a:ext cx="2194500" cy="52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3"/>
          <p:cNvSpPr txBox="1">
            <a:spLocks noGrp="1"/>
          </p:cNvSpPr>
          <p:nvPr>
            <p:ph type="subTitle" idx="5"/>
          </p:nvPr>
        </p:nvSpPr>
        <p:spPr>
          <a:xfrm>
            <a:off x="3749800" y="4661851"/>
            <a:ext cx="2194500" cy="78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7" name="Google Shape;77;p13"/>
          <p:cNvSpPr txBox="1">
            <a:spLocks noGrp="1"/>
          </p:cNvSpPr>
          <p:nvPr>
            <p:ph type="title" idx="6"/>
          </p:nvPr>
        </p:nvSpPr>
        <p:spPr>
          <a:xfrm>
            <a:off x="6235125" y="4277525"/>
            <a:ext cx="2194500" cy="52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3"/>
          <p:cNvSpPr txBox="1">
            <a:spLocks noGrp="1"/>
          </p:cNvSpPr>
          <p:nvPr>
            <p:ph type="subTitle" idx="7"/>
          </p:nvPr>
        </p:nvSpPr>
        <p:spPr>
          <a:xfrm>
            <a:off x="6235123" y="4661851"/>
            <a:ext cx="2194500" cy="78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 name="Google Shape;79;p13"/>
          <p:cNvSpPr txBox="1">
            <a:spLocks noGrp="1"/>
          </p:cNvSpPr>
          <p:nvPr>
            <p:ph type="title" idx="8"/>
          </p:nvPr>
        </p:nvSpPr>
        <p:spPr>
          <a:xfrm>
            <a:off x="714375" y="685805"/>
            <a:ext cx="2577900" cy="1813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 name="Google Shape;80;p13"/>
          <p:cNvSpPr txBox="1">
            <a:spLocks noGrp="1"/>
          </p:cNvSpPr>
          <p:nvPr>
            <p:ph type="title" idx="9" hasCustomPrompt="1"/>
          </p:nvPr>
        </p:nvSpPr>
        <p:spPr>
          <a:xfrm>
            <a:off x="3748353" y="1207349"/>
            <a:ext cx="2194500" cy="8280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3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81" name="Google Shape;81;p13"/>
          <p:cNvSpPr txBox="1">
            <a:spLocks noGrp="1"/>
          </p:cNvSpPr>
          <p:nvPr>
            <p:ph type="title" idx="13" hasCustomPrompt="1"/>
          </p:nvPr>
        </p:nvSpPr>
        <p:spPr>
          <a:xfrm>
            <a:off x="6235128" y="1207349"/>
            <a:ext cx="2194500" cy="8280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3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82" name="Google Shape;82;p13"/>
          <p:cNvSpPr txBox="1">
            <a:spLocks noGrp="1"/>
          </p:cNvSpPr>
          <p:nvPr>
            <p:ph type="title" idx="14" hasCustomPrompt="1"/>
          </p:nvPr>
        </p:nvSpPr>
        <p:spPr>
          <a:xfrm>
            <a:off x="3748353" y="3449525"/>
            <a:ext cx="2194500" cy="8280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3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83" name="Google Shape;83;p13"/>
          <p:cNvSpPr txBox="1">
            <a:spLocks noGrp="1"/>
          </p:cNvSpPr>
          <p:nvPr>
            <p:ph type="title" idx="15" hasCustomPrompt="1"/>
          </p:nvPr>
        </p:nvSpPr>
        <p:spPr>
          <a:xfrm>
            <a:off x="6235128" y="3449525"/>
            <a:ext cx="2194500" cy="8280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3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cxnSp>
        <p:nvCxnSpPr>
          <p:cNvPr id="84" name="Google Shape;84;p13"/>
          <p:cNvCxnSpPr/>
          <p:nvPr/>
        </p:nvCxnSpPr>
        <p:spPr>
          <a:xfrm>
            <a:off x="0" y="441733"/>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85" name="Google Shape;85;p13"/>
          <p:cNvCxnSpPr/>
          <p:nvPr/>
        </p:nvCxnSpPr>
        <p:spPr>
          <a:xfrm>
            <a:off x="0" y="6416267"/>
            <a:ext cx="91440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5712746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00000">
              <a:schemeClr val="accent5"/>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8050" y="685792"/>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Roboto Condensed"/>
              <a:buNone/>
              <a:defRPr sz="3500" b="1">
                <a:solidFill>
                  <a:schemeClr val="dk1"/>
                </a:solidFill>
                <a:latin typeface="Roboto Condensed"/>
                <a:ea typeface="Roboto Condensed"/>
                <a:cs typeface="Roboto Condensed"/>
                <a:sym typeface="Roboto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518050" y="1536633"/>
            <a:ext cx="85206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73" r:id="rId4"/>
    <p:sldLayoutId id="2147483674" r:id="rId5"/>
    <p:sldLayoutId id="214748367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7.png"/><Relationship Id="rId12"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1.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9.png"/><Relationship Id="rId1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accent5"/>
            </a:gs>
          </a:gsLst>
          <a:lin ang="2698631" scaled="0"/>
        </a:gradFill>
        <a:effectLst/>
      </p:bgPr>
    </p:bg>
    <p:spTree>
      <p:nvGrpSpPr>
        <p:cNvPr id="1" name="Shape 701"/>
        <p:cNvGrpSpPr/>
        <p:nvPr/>
      </p:nvGrpSpPr>
      <p:grpSpPr>
        <a:xfrm>
          <a:off x="0" y="0"/>
          <a:ext cx="0" cy="0"/>
          <a:chOff x="0" y="0"/>
          <a:chExt cx="0" cy="0"/>
        </a:xfrm>
      </p:grpSpPr>
      <p:sp>
        <p:nvSpPr>
          <p:cNvPr id="702" name="Google Shape;702;p33"/>
          <p:cNvSpPr txBox="1">
            <a:spLocks noGrp="1"/>
          </p:cNvSpPr>
          <p:nvPr>
            <p:ph type="ctrTitle"/>
          </p:nvPr>
        </p:nvSpPr>
        <p:spPr>
          <a:xfrm>
            <a:off x="350406" y="1532846"/>
            <a:ext cx="5478600" cy="303915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3600" dirty="0"/>
              <a:t>Analyse du réseau de Game of Thrones en utilisant Apache GraphX, Neo4j et Spark ML</a:t>
            </a:r>
            <a:endParaRPr lang="fr-MA" sz="3600" dirty="0"/>
          </a:p>
        </p:txBody>
      </p:sp>
      <p:sp>
        <p:nvSpPr>
          <p:cNvPr id="703" name="Google Shape;703;p33"/>
          <p:cNvSpPr txBox="1">
            <a:spLocks noGrp="1"/>
          </p:cNvSpPr>
          <p:nvPr>
            <p:ph type="subTitle" idx="1"/>
          </p:nvPr>
        </p:nvSpPr>
        <p:spPr>
          <a:xfrm>
            <a:off x="1235640" y="5547951"/>
            <a:ext cx="5812432" cy="6284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MAKAOUI REDA &amp; REFKI ELHADI &amp; OUHAYOU OUSSAMA </a:t>
            </a:r>
            <a:endParaRPr dirty="0"/>
          </a:p>
        </p:txBody>
      </p:sp>
      <p:sp>
        <p:nvSpPr>
          <p:cNvPr id="708" name="Google Shape;708;p33"/>
          <p:cNvSpPr txBox="1">
            <a:spLocks noGrp="1"/>
          </p:cNvSpPr>
          <p:nvPr>
            <p:ph type="subTitle" idx="2"/>
          </p:nvPr>
        </p:nvSpPr>
        <p:spPr>
          <a:xfrm>
            <a:off x="6390906" y="6316950"/>
            <a:ext cx="2286600" cy="4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fr-FR" dirty="0"/>
              <a:t>2ITE-3 ENSAJ</a:t>
            </a:r>
            <a:endParaRPr dirty="0"/>
          </a:p>
        </p:txBody>
      </p:sp>
      <p:grpSp>
        <p:nvGrpSpPr>
          <p:cNvPr id="737" name="Google Shape;737;p33"/>
          <p:cNvGrpSpPr/>
          <p:nvPr/>
        </p:nvGrpSpPr>
        <p:grpSpPr>
          <a:xfrm>
            <a:off x="4881525" y="1458397"/>
            <a:ext cx="431613" cy="583318"/>
            <a:chOff x="4881525" y="1458397"/>
            <a:chExt cx="431613" cy="583318"/>
          </a:xfrm>
        </p:grpSpPr>
        <p:sp>
          <p:nvSpPr>
            <p:cNvPr id="738" name="Google Shape;738;p33"/>
            <p:cNvSpPr/>
            <p:nvPr/>
          </p:nvSpPr>
          <p:spPr>
            <a:xfrm>
              <a:off x="5050337" y="1778915"/>
              <a:ext cx="262800" cy="262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4881525" y="1458397"/>
              <a:ext cx="262800" cy="262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33"/>
          <p:cNvGrpSpPr/>
          <p:nvPr/>
        </p:nvGrpSpPr>
        <p:grpSpPr>
          <a:xfrm>
            <a:off x="558458" y="5473088"/>
            <a:ext cx="680933" cy="492395"/>
            <a:chOff x="558458" y="5473088"/>
            <a:chExt cx="680933" cy="492395"/>
          </a:xfrm>
        </p:grpSpPr>
        <p:sp>
          <p:nvSpPr>
            <p:cNvPr id="741" name="Google Shape;741;p33"/>
            <p:cNvSpPr/>
            <p:nvPr/>
          </p:nvSpPr>
          <p:spPr>
            <a:xfrm>
              <a:off x="558458" y="5473088"/>
              <a:ext cx="389100" cy="389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a:off x="1002992" y="5729084"/>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33"/>
          <p:cNvGrpSpPr/>
          <p:nvPr/>
        </p:nvGrpSpPr>
        <p:grpSpPr>
          <a:xfrm>
            <a:off x="8380955" y="4843207"/>
            <a:ext cx="236400" cy="844443"/>
            <a:chOff x="8435600" y="4843207"/>
            <a:chExt cx="236400" cy="844443"/>
          </a:xfrm>
        </p:grpSpPr>
        <p:sp>
          <p:nvSpPr>
            <p:cNvPr id="744" name="Google Shape;744;p33"/>
            <p:cNvSpPr/>
            <p:nvPr/>
          </p:nvSpPr>
          <p:spPr>
            <a:xfrm>
              <a:off x="8435600" y="4843207"/>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a:off x="8435600" y="5147229"/>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3"/>
            <p:cNvSpPr/>
            <p:nvPr/>
          </p:nvSpPr>
          <p:spPr>
            <a:xfrm>
              <a:off x="8435600" y="5451250"/>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Dataset - Free technology icons">
            <a:extLst>
              <a:ext uri="{FF2B5EF4-FFF2-40B4-BE49-F238E27FC236}">
                <a16:creationId xmlns:a16="http://schemas.microsoft.com/office/drawing/2014/main" id="{42161DAC-B078-3E46-B68F-F20A9752E7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2457" y="2063863"/>
            <a:ext cx="1822346" cy="182234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5385CAC-6F9E-1B06-A8C5-F172B45000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9006" y="3683840"/>
            <a:ext cx="2637929" cy="101884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C1774F04-5199-AF8C-B4DB-358D741CE1C0}"/>
              </a:ext>
            </a:extLst>
          </p:cNvPr>
          <p:cNvPicPr>
            <a:picLocks noChangeAspect="1"/>
          </p:cNvPicPr>
          <p:nvPr/>
        </p:nvPicPr>
        <p:blipFill>
          <a:blip r:embed="rId5"/>
          <a:stretch>
            <a:fillRect/>
          </a:stretch>
        </p:blipFill>
        <p:spPr>
          <a:xfrm>
            <a:off x="6487055" y="2585924"/>
            <a:ext cx="2094302" cy="84947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3"/>
          <p:cNvSpPr txBox="1">
            <a:spLocks noGrp="1"/>
          </p:cNvSpPr>
          <p:nvPr>
            <p:ph type="title"/>
          </p:nvPr>
        </p:nvSpPr>
        <p:spPr>
          <a:xfrm>
            <a:off x="3748353" y="2380444"/>
            <a:ext cx="2194500" cy="395700"/>
          </a:xfrm>
          <a:prstGeom prst="rect">
            <a:avLst/>
          </a:prstGeom>
        </p:spPr>
        <p:txBody>
          <a:bodyPr spcFirstLastPara="1" wrap="square" lIns="91425" tIns="91425" rIns="91425" bIns="91425" anchor="b" anchorCtr="0">
            <a:noAutofit/>
          </a:bodyPr>
          <a:lstStyle/>
          <a:p>
            <a:r>
              <a:rPr lang="en" dirty="0"/>
              <a:t>Objectif</a:t>
            </a:r>
            <a:endParaRPr dirty="0"/>
          </a:p>
        </p:txBody>
      </p:sp>
      <p:sp>
        <p:nvSpPr>
          <p:cNvPr id="258" name="Google Shape;258;p33"/>
          <p:cNvSpPr txBox="1">
            <a:spLocks noGrp="1"/>
          </p:cNvSpPr>
          <p:nvPr>
            <p:ph type="title" idx="2"/>
          </p:nvPr>
        </p:nvSpPr>
        <p:spPr>
          <a:xfrm>
            <a:off x="6235125" y="2380444"/>
            <a:ext cx="2194500" cy="395700"/>
          </a:xfrm>
          <a:prstGeom prst="rect">
            <a:avLst/>
          </a:prstGeom>
        </p:spPr>
        <p:txBody>
          <a:bodyPr spcFirstLastPara="1" wrap="square" lIns="91425" tIns="91425" rIns="91425" bIns="91425" anchor="b" anchorCtr="0">
            <a:noAutofit/>
          </a:bodyPr>
          <a:lstStyle/>
          <a:p>
            <a:r>
              <a:rPr lang="fr-MA" dirty="0"/>
              <a:t>Définitions</a:t>
            </a:r>
          </a:p>
        </p:txBody>
      </p:sp>
      <p:sp>
        <p:nvSpPr>
          <p:cNvPr id="259" name="Google Shape;259;p33"/>
          <p:cNvSpPr txBox="1">
            <a:spLocks noGrp="1"/>
          </p:cNvSpPr>
          <p:nvPr>
            <p:ph type="subTitle" idx="3"/>
          </p:nvPr>
        </p:nvSpPr>
        <p:spPr>
          <a:xfrm>
            <a:off x="6235123" y="2668688"/>
            <a:ext cx="2194500" cy="589200"/>
          </a:xfrm>
          <a:prstGeom prst="rect">
            <a:avLst/>
          </a:prstGeom>
        </p:spPr>
        <p:txBody>
          <a:bodyPr spcFirstLastPara="1" wrap="square" lIns="91425" tIns="91425" rIns="91425" bIns="91425" anchor="t" anchorCtr="0">
            <a:noAutofit/>
          </a:bodyPr>
          <a:lstStyle/>
          <a:p>
            <a:pPr marL="0" indent="0"/>
            <a:r>
              <a:rPr lang="en" dirty="0"/>
              <a:t>Neo4j, GraphX, Algorithmes graphx</a:t>
            </a:r>
            <a:endParaRPr dirty="0"/>
          </a:p>
        </p:txBody>
      </p:sp>
      <p:sp>
        <p:nvSpPr>
          <p:cNvPr id="260" name="Google Shape;260;p33"/>
          <p:cNvSpPr txBox="1">
            <a:spLocks noGrp="1"/>
          </p:cNvSpPr>
          <p:nvPr>
            <p:ph type="title" idx="4"/>
          </p:nvPr>
        </p:nvSpPr>
        <p:spPr>
          <a:xfrm>
            <a:off x="3749799" y="4065394"/>
            <a:ext cx="2194500" cy="395700"/>
          </a:xfrm>
          <a:prstGeom prst="rect">
            <a:avLst/>
          </a:prstGeom>
        </p:spPr>
        <p:txBody>
          <a:bodyPr spcFirstLastPara="1" wrap="square" lIns="91425" tIns="91425" rIns="91425" bIns="91425" anchor="b" anchorCtr="0">
            <a:noAutofit/>
          </a:bodyPr>
          <a:lstStyle/>
          <a:p>
            <a:r>
              <a:rPr lang="en" dirty="0"/>
              <a:t>Workflow</a:t>
            </a:r>
            <a:endParaRPr dirty="0"/>
          </a:p>
        </p:txBody>
      </p:sp>
      <p:sp>
        <p:nvSpPr>
          <p:cNvPr id="262" name="Google Shape;262;p33"/>
          <p:cNvSpPr txBox="1">
            <a:spLocks noGrp="1"/>
          </p:cNvSpPr>
          <p:nvPr>
            <p:ph type="title" idx="6"/>
          </p:nvPr>
        </p:nvSpPr>
        <p:spPr>
          <a:xfrm>
            <a:off x="6235125" y="4065394"/>
            <a:ext cx="2194500" cy="395700"/>
          </a:xfrm>
          <a:prstGeom prst="rect">
            <a:avLst/>
          </a:prstGeom>
        </p:spPr>
        <p:txBody>
          <a:bodyPr spcFirstLastPara="1" wrap="square" lIns="91425" tIns="91425" rIns="91425" bIns="91425" anchor="b" anchorCtr="0">
            <a:noAutofit/>
          </a:bodyPr>
          <a:lstStyle/>
          <a:p>
            <a:r>
              <a:rPr lang="fr-MA" dirty="0"/>
              <a:t>Démo</a:t>
            </a:r>
          </a:p>
        </p:txBody>
      </p:sp>
      <p:sp>
        <p:nvSpPr>
          <p:cNvPr id="263" name="Google Shape;263;p33"/>
          <p:cNvSpPr txBox="1">
            <a:spLocks noGrp="1"/>
          </p:cNvSpPr>
          <p:nvPr>
            <p:ph type="subTitle" idx="7"/>
          </p:nvPr>
        </p:nvSpPr>
        <p:spPr>
          <a:xfrm>
            <a:off x="6160168" y="4359789"/>
            <a:ext cx="2587088" cy="1306017"/>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 dirty="0"/>
              <a:t>Recuperation &amp; Manipulation </a:t>
            </a:r>
          </a:p>
          <a:p>
            <a:pPr marL="285750" indent="-285750">
              <a:buFont typeface="Arial" panose="020B0604020202020204" pitchFamily="34" charset="0"/>
              <a:buChar char="•"/>
            </a:pPr>
            <a:r>
              <a:rPr lang="en" dirty="0"/>
              <a:t>Insertion des donnees</a:t>
            </a:r>
          </a:p>
          <a:p>
            <a:pPr marL="285750" indent="-285750">
              <a:buFont typeface="Arial" panose="020B0604020202020204" pitchFamily="34" charset="0"/>
              <a:buChar char="•"/>
            </a:pPr>
            <a:r>
              <a:rPr lang="en" dirty="0"/>
              <a:t>CRUD</a:t>
            </a:r>
          </a:p>
          <a:p>
            <a:pPr marL="285750" indent="-285750">
              <a:buFont typeface="Arial" panose="020B0604020202020204" pitchFamily="34" charset="0"/>
              <a:buChar char="•"/>
            </a:pPr>
            <a:r>
              <a:rPr lang="en" dirty="0"/>
              <a:t>GraphX &amp; Visualisation</a:t>
            </a:r>
          </a:p>
          <a:p>
            <a:pPr marL="285750" indent="-285750">
              <a:buFont typeface="Arial" panose="020B0604020202020204" pitchFamily="34" charset="0"/>
              <a:buChar char="•"/>
            </a:pPr>
            <a:r>
              <a:rPr lang="en" dirty="0"/>
              <a:t>SparkMl</a:t>
            </a:r>
          </a:p>
          <a:p>
            <a:pPr marL="0" indent="0"/>
            <a:endParaRPr dirty="0"/>
          </a:p>
        </p:txBody>
      </p:sp>
      <p:sp>
        <p:nvSpPr>
          <p:cNvPr id="264" name="Google Shape;264;p33"/>
          <p:cNvSpPr txBox="1">
            <a:spLocks noGrp="1"/>
          </p:cNvSpPr>
          <p:nvPr>
            <p:ph type="title" idx="8"/>
          </p:nvPr>
        </p:nvSpPr>
        <p:spPr>
          <a:xfrm>
            <a:off x="714375" y="1371604"/>
            <a:ext cx="2577900" cy="1359900"/>
          </a:xfrm>
          <a:prstGeom prst="rect">
            <a:avLst/>
          </a:prstGeom>
        </p:spPr>
        <p:txBody>
          <a:bodyPr spcFirstLastPara="1" wrap="square" lIns="91425" tIns="91425" rIns="91425" bIns="91425" anchor="t" anchorCtr="0">
            <a:noAutofit/>
          </a:bodyPr>
          <a:lstStyle/>
          <a:p>
            <a:r>
              <a:rPr lang="en" dirty="0"/>
              <a:t>TABLE OF CONTENTS</a:t>
            </a:r>
            <a:endParaRPr dirty="0"/>
          </a:p>
        </p:txBody>
      </p:sp>
      <p:sp>
        <p:nvSpPr>
          <p:cNvPr id="265" name="Google Shape;265;p33"/>
          <p:cNvSpPr txBox="1">
            <a:spLocks noGrp="1"/>
          </p:cNvSpPr>
          <p:nvPr>
            <p:ph type="title" idx="9"/>
          </p:nvPr>
        </p:nvSpPr>
        <p:spPr>
          <a:xfrm>
            <a:off x="3748353" y="1762762"/>
            <a:ext cx="2194500" cy="621000"/>
          </a:xfrm>
          <a:prstGeom prst="rect">
            <a:avLst/>
          </a:prstGeom>
        </p:spPr>
        <p:txBody>
          <a:bodyPr spcFirstLastPara="1" wrap="square" lIns="91425" tIns="91425" rIns="91425" bIns="91425" anchor="b" anchorCtr="0">
            <a:noAutofit/>
          </a:bodyPr>
          <a:lstStyle/>
          <a:p>
            <a:r>
              <a:rPr lang="en"/>
              <a:t>01</a:t>
            </a:r>
            <a:endParaRPr/>
          </a:p>
        </p:txBody>
      </p:sp>
      <p:sp>
        <p:nvSpPr>
          <p:cNvPr id="266" name="Google Shape;266;p33"/>
          <p:cNvSpPr txBox="1">
            <a:spLocks noGrp="1"/>
          </p:cNvSpPr>
          <p:nvPr>
            <p:ph type="title" idx="13"/>
          </p:nvPr>
        </p:nvSpPr>
        <p:spPr>
          <a:xfrm>
            <a:off x="6235128" y="1762762"/>
            <a:ext cx="2194500" cy="621000"/>
          </a:xfrm>
          <a:prstGeom prst="rect">
            <a:avLst/>
          </a:prstGeom>
        </p:spPr>
        <p:txBody>
          <a:bodyPr spcFirstLastPara="1" wrap="square" lIns="91425" tIns="91425" rIns="91425" bIns="91425" anchor="b" anchorCtr="0">
            <a:noAutofit/>
          </a:bodyPr>
          <a:lstStyle/>
          <a:p>
            <a:r>
              <a:rPr lang="en"/>
              <a:t>02</a:t>
            </a:r>
            <a:endParaRPr/>
          </a:p>
        </p:txBody>
      </p:sp>
      <p:sp>
        <p:nvSpPr>
          <p:cNvPr id="267" name="Google Shape;267;p33"/>
          <p:cNvSpPr txBox="1">
            <a:spLocks noGrp="1"/>
          </p:cNvSpPr>
          <p:nvPr>
            <p:ph type="title" idx="14"/>
          </p:nvPr>
        </p:nvSpPr>
        <p:spPr>
          <a:xfrm>
            <a:off x="3748353" y="3444394"/>
            <a:ext cx="2194500" cy="621000"/>
          </a:xfrm>
          <a:prstGeom prst="rect">
            <a:avLst/>
          </a:prstGeom>
        </p:spPr>
        <p:txBody>
          <a:bodyPr spcFirstLastPara="1" wrap="square" lIns="91425" tIns="91425" rIns="91425" bIns="91425" anchor="b" anchorCtr="0">
            <a:noAutofit/>
          </a:bodyPr>
          <a:lstStyle/>
          <a:p>
            <a:r>
              <a:rPr lang="en"/>
              <a:t>03</a:t>
            </a:r>
            <a:endParaRPr/>
          </a:p>
        </p:txBody>
      </p:sp>
      <p:sp>
        <p:nvSpPr>
          <p:cNvPr id="268" name="Google Shape;268;p33"/>
          <p:cNvSpPr txBox="1">
            <a:spLocks noGrp="1"/>
          </p:cNvSpPr>
          <p:nvPr>
            <p:ph type="title" idx="15"/>
          </p:nvPr>
        </p:nvSpPr>
        <p:spPr>
          <a:xfrm>
            <a:off x="6235128" y="3444394"/>
            <a:ext cx="2194500" cy="621000"/>
          </a:xfrm>
          <a:prstGeom prst="rect">
            <a:avLst/>
          </a:prstGeom>
        </p:spPr>
        <p:txBody>
          <a:bodyPr spcFirstLastPara="1" wrap="square" lIns="91425" tIns="91425" rIns="91425" bIns="91425" anchor="b" anchorCtr="0">
            <a:noAutofit/>
          </a:bodyPr>
          <a:lstStyle/>
          <a:p>
            <a:r>
              <a:rPr lang="en" dirty="0"/>
              <a:t>04</a:t>
            </a:r>
            <a:endParaRPr dirty="0"/>
          </a:p>
        </p:txBody>
      </p:sp>
      <p:grpSp>
        <p:nvGrpSpPr>
          <p:cNvPr id="269" name="Google Shape;269;p33"/>
          <p:cNvGrpSpPr/>
          <p:nvPr/>
        </p:nvGrpSpPr>
        <p:grpSpPr>
          <a:xfrm>
            <a:off x="2431350" y="4584380"/>
            <a:ext cx="397281" cy="428418"/>
            <a:chOff x="1271525" y="4920325"/>
            <a:chExt cx="655039" cy="706378"/>
          </a:xfrm>
        </p:grpSpPr>
        <p:sp>
          <p:nvSpPr>
            <p:cNvPr id="270" name="Google Shape;270;p33"/>
            <p:cNvSpPr/>
            <p:nvPr/>
          </p:nvSpPr>
          <p:spPr>
            <a:xfrm>
              <a:off x="1513164" y="4920325"/>
              <a:ext cx="413400" cy="4134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endParaRPr/>
            </a:p>
          </p:txBody>
        </p:sp>
        <p:sp>
          <p:nvSpPr>
            <p:cNvPr id="271" name="Google Shape;271;p33"/>
            <p:cNvSpPr/>
            <p:nvPr/>
          </p:nvSpPr>
          <p:spPr>
            <a:xfrm>
              <a:off x="1271525" y="5375603"/>
              <a:ext cx="251100" cy="2511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endParaRPr/>
            </a:p>
          </p:txBody>
        </p:sp>
      </p:grpSp>
      <p:cxnSp>
        <p:nvCxnSpPr>
          <p:cNvPr id="272" name="Google Shape;272;p33"/>
          <p:cNvCxnSpPr>
            <a:stCxn id="264" idx="2"/>
            <a:endCxn id="273" idx="3"/>
          </p:cNvCxnSpPr>
          <p:nvPr/>
        </p:nvCxnSpPr>
        <p:spPr>
          <a:xfrm rot="5400000">
            <a:off x="1034325" y="2980504"/>
            <a:ext cx="1218000" cy="720000"/>
          </a:xfrm>
          <a:prstGeom prst="bentConnector2">
            <a:avLst/>
          </a:prstGeom>
          <a:noFill/>
          <a:ln w="9525" cap="flat" cmpd="sng">
            <a:solidFill>
              <a:srgbClr val="5C3DA4"/>
            </a:solidFill>
            <a:prstDash val="dash"/>
            <a:round/>
            <a:headEnd type="diamond" w="med" len="med"/>
            <a:tailEnd type="diamond" w="med" len="med"/>
          </a:ln>
        </p:spPr>
      </p:cxnSp>
      <p:sp>
        <p:nvSpPr>
          <p:cNvPr id="273" name="Google Shape;273;p33"/>
          <p:cNvSpPr/>
          <p:nvPr/>
        </p:nvSpPr>
        <p:spPr>
          <a:xfrm>
            <a:off x="714375" y="3665213"/>
            <a:ext cx="568800" cy="568800"/>
          </a:xfrm>
          <a:prstGeom prst="roundRect">
            <a:avLst>
              <a:gd name="adj" fmla="val 16667"/>
            </a:avLst>
          </a:prstGeom>
          <a:gradFill>
            <a:gsLst>
              <a:gs pos="0">
                <a:srgbClr val="B24EBE"/>
              </a:gs>
              <a:gs pos="89000">
                <a:srgbClr val="01539D"/>
              </a:gs>
              <a:gs pos="100000">
                <a:srgbClr val="5C3DA4"/>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endParaRPr/>
          </a:p>
        </p:txBody>
      </p:sp>
      <p:grpSp>
        <p:nvGrpSpPr>
          <p:cNvPr id="274" name="Google Shape;274;p33"/>
          <p:cNvGrpSpPr/>
          <p:nvPr/>
        </p:nvGrpSpPr>
        <p:grpSpPr>
          <a:xfrm>
            <a:off x="817136" y="3781563"/>
            <a:ext cx="363199" cy="335957"/>
            <a:chOff x="4126815" y="2760704"/>
            <a:chExt cx="380393" cy="363118"/>
          </a:xfrm>
        </p:grpSpPr>
        <p:sp>
          <p:nvSpPr>
            <p:cNvPr id="275" name="Google Shape;275;p33"/>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76" name="Google Shape;276;p33"/>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77" name="Google Shape;277;p33"/>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78" name="Google Shape;278;p33"/>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FFFFF"/>
            </a:solidFill>
            <a:ln>
              <a:noFill/>
            </a:ln>
          </p:spPr>
          <p:txBody>
            <a:bodyPr spcFirstLastPara="1" wrap="square" lIns="91425" tIns="91425" rIns="91425" bIns="91425" anchor="ctr" anchorCtr="0">
              <a:noAutofit/>
            </a:bodyPr>
            <a:lstStyle/>
            <a:p>
              <a:endParaRPr/>
            </a:p>
          </p:txBody>
        </p:sp>
      </p:grpSp>
      <p:sp>
        <p:nvSpPr>
          <p:cNvPr id="10" name="Google Shape;703;p33">
            <a:extLst>
              <a:ext uri="{FF2B5EF4-FFF2-40B4-BE49-F238E27FC236}">
                <a16:creationId xmlns:a16="http://schemas.microsoft.com/office/drawing/2014/main" id="{56E2BFB1-E06C-892E-AAC0-6F00EF7A9C2C}"/>
              </a:ext>
            </a:extLst>
          </p:cNvPr>
          <p:cNvSpPr txBox="1">
            <a:spLocks noGrp="1"/>
          </p:cNvSpPr>
          <p:nvPr>
            <p:ph type="subTitle" idx="1"/>
          </p:nvPr>
        </p:nvSpPr>
        <p:spPr>
          <a:xfrm>
            <a:off x="1537841" y="6349276"/>
            <a:ext cx="4523911" cy="3390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MA" sz="1200" dirty="0"/>
              <a:t>MAKAOUI REDA &amp; REFKI ELHADI &amp; OUHAYOU OUSSAMA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accent5"/>
            </a:gs>
          </a:gsLst>
          <a:lin ang="2698631" scaled="0"/>
        </a:gradFill>
        <a:effectLst/>
      </p:bgPr>
    </p:bg>
    <p:spTree>
      <p:nvGrpSpPr>
        <p:cNvPr id="1" name="Shape 701"/>
        <p:cNvGrpSpPr/>
        <p:nvPr/>
      </p:nvGrpSpPr>
      <p:grpSpPr>
        <a:xfrm>
          <a:off x="0" y="0"/>
          <a:ext cx="0" cy="0"/>
          <a:chOff x="0" y="0"/>
          <a:chExt cx="0" cy="0"/>
        </a:xfrm>
      </p:grpSpPr>
      <p:sp>
        <p:nvSpPr>
          <p:cNvPr id="703" name="Google Shape;703;p33"/>
          <p:cNvSpPr txBox="1">
            <a:spLocks noGrp="1"/>
          </p:cNvSpPr>
          <p:nvPr>
            <p:ph type="subTitle" idx="1"/>
          </p:nvPr>
        </p:nvSpPr>
        <p:spPr>
          <a:xfrm>
            <a:off x="1537841" y="6349276"/>
            <a:ext cx="4523911" cy="3390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MA" sz="1200" dirty="0"/>
              <a:t>MAKAOUI REDA &amp; REFKI ELHADI &amp; OUHAYOU OUSSAMA </a:t>
            </a:r>
          </a:p>
        </p:txBody>
      </p:sp>
      <p:sp>
        <p:nvSpPr>
          <p:cNvPr id="708" name="Google Shape;708;p33"/>
          <p:cNvSpPr txBox="1">
            <a:spLocks noGrp="1"/>
          </p:cNvSpPr>
          <p:nvPr>
            <p:ph type="subTitle" idx="2"/>
          </p:nvPr>
        </p:nvSpPr>
        <p:spPr>
          <a:xfrm>
            <a:off x="6390906" y="6316950"/>
            <a:ext cx="2286600" cy="4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fr-FR" dirty="0"/>
              <a:t>3</a:t>
            </a:r>
            <a:endParaRPr dirty="0"/>
          </a:p>
        </p:txBody>
      </p:sp>
      <p:sp>
        <p:nvSpPr>
          <p:cNvPr id="21" name="ZoneTexte 20">
            <a:extLst>
              <a:ext uri="{FF2B5EF4-FFF2-40B4-BE49-F238E27FC236}">
                <a16:creationId xmlns:a16="http://schemas.microsoft.com/office/drawing/2014/main" id="{47953CCC-47A9-1C7F-7FCB-8CCE004FCE63}"/>
              </a:ext>
            </a:extLst>
          </p:cNvPr>
          <p:cNvSpPr txBox="1"/>
          <p:nvPr/>
        </p:nvSpPr>
        <p:spPr>
          <a:xfrm>
            <a:off x="87870" y="994310"/>
            <a:ext cx="4628508" cy="646331"/>
          </a:xfrm>
          <a:prstGeom prst="rect">
            <a:avLst/>
          </a:prstGeom>
          <a:noFill/>
        </p:spPr>
        <p:txBody>
          <a:bodyPr wrap="square">
            <a:spAutoFit/>
          </a:bodyPr>
          <a:lstStyle/>
          <a:p>
            <a:pPr algn="ctr">
              <a:buClr>
                <a:schemeClr val="dk2"/>
              </a:buClr>
              <a:buSzPts val="2800"/>
            </a:pPr>
            <a:r>
              <a:rPr lang="fr-MA" sz="3600" b="1" dirty="0">
                <a:solidFill>
                  <a:srgbClr val="002060"/>
                </a:solidFill>
                <a:latin typeface="Roboto"/>
                <a:ea typeface="Roboto"/>
                <a:cs typeface="Roboto"/>
                <a:sym typeface="Roboto"/>
              </a:rPr>
              <a:t>Objectif du projet </a:t>
            </a:r>
          </a:p>
        </p:txBody>
      </p:sp>
      <p:sp>
        <p:nvSpPr>
          <p:cNvPr id="3" name="ZoneTexte 2">
            <a:extLst>
              <a:ext uri="{FF2B5EF4-FFF2-40B4-BE49-F238E27FC236}">
                <a16:creationId xmlns:a16="http://schemas.microsoft.com/office/drawing/2014/main" id="{EF92350A-7CC3-757D-432A-4C8FCF957FF9}"/>
              </a:ext>
            </a:extLst>
          </p:cNvPr>
          <p:cNvSpPr txBox="1"/>
          <p:nvPr/>
        </p:nvSpPr>
        <p:spPr>
          <a:xfrm>
            <a:off x="684429" y="1926621"/>
            <a:ext cx="8063899" cy="2259080"/>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q"/>
            </a:pPr>
            <a:r>
              <a:rPr lang="fr-FR" sz="1800" kern="100" dirty="0">
                <a:solidFill>
                  <a:schemeClr val="accent6">
                    <a:lumMod val="10000"/>
                  </a:schemeClr>
                </a:solidFill>
                <a:effectLst/>
                <a:latin typeface="Segoe UI" panose="020B0502040204020203" pitchFamily="34" charset="0"/>
                <a:ea typeface="Calibri" panose="020F0502020204030204" pitchFamily="34" charset="0"/>
                <a:cs typeface="Times New Roman" panose="02020603050405020304" pitchFamily="18" charset="0"/>
              </a:rPr>
              <a:t>Exploration et compréhension des données</a:t>
            </a:r>
          </a:p>
          <a:p>
            <a:pPr marL="285750" indent="-285750">
              <a:lnSpc>
                <a:spcPct val="107000"/>
              </a:lnSpc>
              <a:spcAft>
                <a:spcPts val="800"/>
              </a:spcAft>
              <a:buFont typeface="Wingdings" panose="05000000000000000000" pitchFamily="2" charset="2"/>
              <a:buChar char="q"/>
            </a:pPr>
            <a:r>
              <a:rPr lang="fr-FR" sz="1800" kern="100" dirty="0">
                <a:solidFill>
                  <a:schemeClr val="accent6">
                    <a:lumMod val="10000"/>
                  </a:schemeClr>
                </a:solidFill>
                <a:effectLst/>
                <a:latin typeface="Segoe UI" panose="020B0502040204020203" pitchFamily="34" charset="0"/>
                <a:ea typeface="Calibri" panose="020F0502020204030204" pitchFamily="34" charset="0"/>
                <a:cs typeface="Times New Roman" panose="02020603050405020304" pitchFamily="18" charset="0"/>
              </a:rPr>
              <a:t>Intégration et manipulation des données avec Spark GraphX et Neo4j</a:t>
            </a:r>
          </a:p>
          <a:p>
            <a:pPr marL="285750" indent="-285750">
              <a:lnSpc>
                <a:spcPct val="107000"/>
              </a:lnSpc>
              <a:spcAft>
                <a:spcPts val="800"/>
              </a:spcAft>
              <a:buFont typeface="Wingdings" panose="05000000000000000000" pitchFamily="2" charset="2"/>
              <a:buChar char="q"/>
            </a:pPr>
            <a:r>
              <a:rPr lang="fr-FR" sz="1800" kern="100" dirty="0">
                <a:solidFill>
                  <a:schemeClr val="accent6">
                    <a:lumMod val="10000"/>
                  </a:schemeClr>
                </a:solidFill>
                <a:effectLst/>
                <a:latin typeface="Segoe UI" panose="020B0502040204020203" pitchFamily="34" charset="0"/>
                <a:ea typeface="Calibri" panose="020F0502020204030204" pitchFamily="34" charset="0"/>
                <a:cs typeface="Times New Roman" panose="02020603050405020304" pitchFamily="18" charset="0"/>
              </a:rPr>
              <a:t>Analyse exploratoire et application des algorithmes graphes avec Apache </a:t>
            </a:r>
            <a:r>
              <a:rPr lang="fr-FR" sz="1800" kern="100" dirty="0" err="1">
                <a:solidFill>
                  <a:schemeClr val="accent6">
                    <a:lumMod val="10000"/>
                  </a:schemeClr>
                </a:solidFill>
                <a:effectLst/>
                <a:latin typeface="Segoe UI" panose="020B0502040204020203" pitchFamily="34" charset="0"/>
                <a:ea typeface="Calibri" panose="020F0502020204030204" pitchFamily="34" charset="0"/>
                <a:cs typeface="Times New Roman" panose="02020603050405020304" pitchFamily="18" charset="0"/>
              </a:rPr>
              <a:t>Zippelin</a:t>
            </a:r>
            <a:r>
              <a:rPr lang="fr-FR" sz="1800" kern="100" dirty="0">
                <a:solidFill>
                  <a:schemeClr val="accent6">
                    <a:lumMod val="10000"/>
                  </a:schemeClr>
                </a:solidFill>
                <a:effectLst/>
                <a:latin typeface="Segoe UI" panose="020B0502040204020203" pitchFamily="34" charset="0"/>
                <a:ea typeface="Calibri" panose="020F0502020204030204" pitchFamily="34" charset="0"/>
                <a:cs typeface="Times New Roman" panose="02020603050405020304" pitchFamily="18" charset="0"/>
              </a:rPr>
              <a:t> et GraphX </a:t>
            </a:r>
          </a:p>
          <a:p>
            <a:pPr marL="285750" indent="-285750">
              <a:lnSpc>
                <a:spcPct val="107000"/>
              </a:lnSpc>
              <a:spcAft>
                <a:spcPts val="800"/>
              </a:spcAft>
              <a:buFont typeface="Wingdings" panose="05000000000000000000" pitchFamily="2" charset="2"/>
              <a:buChar char="q"/>
            </a:pPr>
            <a:r>
              <a:rPr lang="fr-FR" sz="1800" kern="100" dirty="0">
                <a:solidFill>
                  <a:schemeClr val="accent6">
                    <a:lumMod val="10000"/>
                  </a:schemeClr>
                </a:solidFill>
                <a:effectLst/>
                <a:latin typeface="Segoe UI" panose="020B0502040204020203" pitchFamily="34" charset="0"/>
                <a:ea typeface="Calibri" panose="020F0502020204030204" pitchFamily="34" charset="0"/>
                <a:cs typeface="Times New Roman" panose="02020603050405020304" pitchFamily="18" charset="0"/>
              </a:rPr>
              <a:t>Création d'un </a:t>
            </a:r>
            <a:r>
              <a:rPr lang="fr-FR" sz="1800" kern="100" dirty="0" err="1">
                <a:solidFill>
                  <a:schemeClr val="accent6">
                    <a:lumMod val="10000"/>
                  </a:schemeClr>
                </a:solidFill>
                <a:effectLst/>
                <a:latin typeface="Segoe UI" panose="020B0502040204020203" pitchFamily="34" charset="0"/>
                <a:ea typeface="Calibri" panose="020F0502020204030204" pitchFamily="34" charset="0"/>
                <a:cs typeface="Times New Roman" panose="02020603050405020304" pitchFamily="18" charset="0"/>
              </a:rPr>
              <a:t>dashboard</a:t>
            </a:r>
            <a:r>
              <a:rPr lang="fr-FR" sz="1800" kern="100" dirty="0">
                <a:solidFill>
                  <a:schemeClr val="accent6">
                    <a:lumMod val="10000"/>
                  </a:schemeClr>
                </a:solidFill>
                <a:effectLst/>
                <a:latin typeface="Segoe UI" panose="020B0502040204020203" pitchFamily="34" charset="0"/>
                <a:ea typeface="Calibri" panose="020F0502020204030204" pitchFamily="34" charset="0"/>
                <a:cs typeface="Times New Roman" panose="02020603050405020304" pitchFamily="18" charset="0"/>
              </a:rPr>
              <a:t> interactif pour la visualisation des données   </a:t>
            </a:r>
          </a:p>
          <a:p>
            <a:pPr marL="285750" indent="-285750">
              <a:lnSpc>
                <a:spcPct val="107000"/>
              </a:lnSpc>
              <a:spcAft>
                <a:spcPts val="800"/>
              </a:spcAft>
              <a:buFont typeface="Wingdings" panose="05000000000000000000" pitchFamily="2" charset="2"/>
              <a:buChar char="q"/>
            </a:pPr>
            <a:r>
              <a:rPr lang="fr-FR" sz="1800" kern="100" dirty="0">
                <a:solidFill>
                  <a:schemeClr val="accent6">
                    <a:lumMod val="10000"/>
                  </a:schemeClr>
                </a:solidFill>
                <a:latin typeface="Segoe UI" panose="020B0502040204020203" pitchFamily="34" charset="0"/>
                <a:ea typeface="Calibri" panose="020F0502020204030204" pitchFamily="34" charset="0"/>
                <a:cs typeface="Times New Roman" panose="02020603050405020304" pitchFamily="18" charset="0"/>
              </a:rPr>
              <a:t>Application d'algorithmes de machine </a:t>
            </a:r>
            <a:r>
              <a:rPr lang="fr-FR" sz="1800" kern="100" dirty="0" err="1">
                <a:solidFill>
                  <a:schemeClr val="accent6">
                    <a:lumMod val="10000"/>
                  </a:schemeClr>
                </a:solidFill>
                <a:latin typeface="Segoe UI" panose="020B0502040204020203" pitchFamily="34" charset="0"/>
                <a:ea typeface="Calibri" panose="020F0502020204030204" pitchFamily="34" charset="0"/>
                <a:cs typeface="Times New Roman" panose="02020603050405020304" pitchFamily="18" charset="0"/>
              </a:rPr>
              <a:t>learning</a:t>
            </a:r>
            <a:r>
              <a:rPr lang="fr-FR" sz="1800" kern="100" dirty="0">
                <a:solidFill>
                  <a:schemeClr val="accent6">
                    <a:lumMod val="10000"/>
                  </a:schemeClr>
                </a:solidFill>
                <a:latin typeface="Segoe UI" panose="020B0502040204020203" pitchFamily="34" charset="0"/>
                <a:ea typeface="Calibri" panose="020F0502020204030204" pitchFamily="34" charset="0"/>
                <a:cs typeface="Times New Roman" panose="02020603050405020304" pitchFamily="18" charset="0"/>
              </a:rPr>
              <a:t> avec Spark ML </a:t>
            </a:r>
            <a:endParaRPr lang="fr-MA" sz="1800" kern="100" dirty="0">
              <a:solidFill>
                <a:schemeClr val="accent6">
                  <a:lumMod val="10000"/>
                </a:schemeClr>
              </a:solidFill>
              <a:latin typeface="Segoe UI" panose="020B0502040204020203" pitchFamily="34" charset="0"/>
              <a:ea typeface="Calibri" panose="020F0502020204030204" pitchFamily="34" charset="0"/>
              <a:cs typeface="Times New Roman" panose="02020603050405020304" pitchFamily="18" charset="0"/>
            </a:endParaRPr>
          </a:p>
        </p:txBody>
      </p:sp>
      <p:sp>
        <p:nvSpPr>
          <p:cNvPr id="6" name="Google Shape;704;p33">
            <a:hlinkClick r:id="" action="ppaction://noaction"/>
            <a:extLst>
              <a:ext uri="{FF2B5EF4-FFF2-40B4-BE49-F238E27FC236}">
                <a16:creationId xmlns:a16="http://schemas.microsoft.com/office/drawing/2014/main" id="{707C192A-9D03-6A00-0A78-FDF9B9D6B3BA}"/>
              </a:ext>
            </a:extLst>
          </p:cNvPr>
          <p:cNvSpPr txBox="1">
            <a:spLocks noGrp="1"/>
          </p:cNvSpPr>
          <p:nvPr>
            <p:ph type="subTitle" idx="3"/>
          </p:nvPr>
        </p:nvSpPr>
        <p:spPr>
          <a:xfrm>
            <a:off x="926373" y="174350"/>
            <a:ext cx="1222938"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sz="1600" b="1" dirty="0">
                <a:solidFill>
                  <a:srgbClr val="002060"/>
                </a:solidFill>
              </a:rPr>
              <a:t>Objectif</a:t>
            </a:r>
          </a:p>
        </p:txBody>
      </p:sp>
      <p:sp>
        <p:nvSpPr>
          <p:cNvPr id="7" name="Google Shape;704;p33">
            <a:hlinkClick r:id="" action="ppaction://noaction"/>
            <a:extLst>
              <a:ext uri="{FF2B5EF4-FFF2-40B4-BE49-F238E27FC236}">
                <a16:creationId xmlns:a16="http://schemas.microsoft.com/office/drawing/2014/main" id="{F5EA234E-BD83-116F-A396-D90F348F922D}"/>
              </a:ext>
            </a:extLst>
          </p:cNvPr>
          <p:cNvSpPr txBox="1">
            <a:spLocks/>
          </p:cNvSpPr>
          <p:nvPr/>
        </p:nvSpPr>
        <p:spPr>
          <a:xfrm>
            <a:off x="1753938" y="256976"/>
            <a:ext cx="1559767" cy="2307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0" indent="0"/>
            <a:r>
              <a:rPr lang="fr-FR" sz="1600" dirty="0"/>
              <a:t>Définitions</a:t>
            </a:r>
          </a:p>
        </p:txBody>
      </p:sp>
      <p:sp>
        <p:nvSpPr>
          <p:cNvPr id="8" name="Google Shape;704;p33">
            <a:hlinkClick r:id="" action="ppaction://noaction"/>
            <a:extLst>
              <a:ext uri="{FF2B5EF4-FFF2-40B4-BE49-F238E27FC236}">
                <a16:creationId xmlns:a16="http://schemas.microsoft.com/office/drawing/2014/main" id="{1D8BC667-9CE0-B5F0-46C8-E82C0842814E}"/>
              </a:ext>
            </a:extLst>
          </p:cNvPr>
          <p:cNvSpPr txBox="1">
            <a:spLocks/>
          </p:cNvSpPr>
          <p:nvPr/>
        </p:nvSpPr>
        <p:spPr>
          <a:xfrm>
            <a:off x="2712390" y="177972"/>
            <a:ext cx="1809949" cy="40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0" indent="0"/>
            <a:r>
              <a:rPr lang="fr-FR" sz="1600" dirty="0"/>
              <a:t>Workflow</a:t>
            </a:r>
            <a:endParaRPr lang="fr-FR" dirty="0"/>
          </a:p>
        </p:txBody>
      </p:sp>
      <p:sp>
        <p:nvSpPr>
          <p:cNvPr id="9" name="Google Shape;704;p33">
            <a:hlinkClick r:id="" action="ppaction://noaction"/>
            <a:extLst>
              <a:ext uri="{FF2B5EF4-FFF2-40B4-BE49-F238E27FC236}">
                <a16:creationId xmlns:a16="http://schemas.microsoft.com/office/drawing/2014/main" id="{D869D465-C199-75E9-A39B-47981F62A2C5}"/>
              </a:ext>
            </a:extLst>
          </p:cNvPr>
          <p:cNvSpPr txBox="1">
            <a:spLocks/>
          </p:cNvSpPr>
          <p:nvPr/>
        </p:nvSpPr>
        <p:spPr>
          <a:xfrm>
            <a:off x="3617364" y="177972"/>
            <a:ext cx="1809949" cy="40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0" indent="0"/>
            <a:r>
              <a:rPr lang="fr-FR" sz="1600" dirty="0"/>
              <a:t>Démo</a:t>
            </a:r>
          </a:p>
        </p:txBody>
      </p:sp>
    </p:spTree>
    <p:extLst>
      <p:ext uri="{BB962C8B-B14F-4D97-AF65-F5344CB8AC3E}">
        <p14:creationId xmlns:p14="http://schemas.microsoft.com/office/powerpoint/2010/main" val="2039591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accent5"/>
            </a:gs>
          </a:gsLst>
          <a:lin ang="2698631" scaled="0"/>
        </a:gradFill>
        <a:effectLst/>
      </p:bgPr>
    </p:bg>
    <p:spTree>
      <p:nvGrpSpPr>
        <p:cNvPr id="1" name="Shape 701"/>
        <p:cNvGrpSpPr/>
        <p:nvPr/>
      </p:nvGrpSpPr>
      <p:grpSpPr>
        <a:xfrm>
          <a:off x="0" y="0"/>
          <a:ext cx="0" cy="0"/>
          <a:chOff x="0" y="0"/>
          <a:chExt cx="0" cy="0"/>
        </a:xfrm>
      </p:grpSpPr>
      <p:sp>
        <p:nvSpPr>
          <p:cNvPr id="703" name="Google Shape;703;p33"/>
          <p:cNvSpPr txBox="1">
            <a:spLocks noGrp="1"/>
          </p:cNvSpPr>
          <p:nvPr>
            <p:ph type="subTitle" idx="1"/>
          </p:nvPr>
        </p:nvSpPr>
        <p:spPr>
          <a:xfrm>
            <a:off x="1537841" y="6349276"/>
            <a:ext cx="4523911" cy="3390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MA" sz="1200" dirty="0"/>
              <a:t>MAKAOUI REDA &amp; REFKI ELHADI &amp; OUHAYOU OUSSAMA </a:t>
            </a:r>
          </a:p>
        </p:txBody>
      </p:sp>
      <p:sp>
        <p:nvSpPr>
          <p:cNvPr id="708" name="Google Shape;708;p33"/>
          <p:cNvSpPr txBox="1">
            <a:spLocks noGrp="1"/>
          </p:cNvSpPr>
          <p:nvPr>
            <p:ph type="subTitle" idx="2"/>
          </p:nvPr>
        </p:nvSpPr>
        <p:spPr>
          <a:xfrm>
            <a:off x="6390906" y="6316950"/>
            <a:ext cx="2286600" cy="4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fr-FR" dirty="0"/>
              <a:t>4</a:t>
            </a:r>
            <a:endParaRPr dirty="0"/>
          </a:p>
        </p:txBody>
      </p:sp>
      <p:sp>
        <p:nvSpPr>
          <p:cNvPr id="21" name="ZoneTexte 20">
            <a:extLst>
              <a:ext uri="{FF2B5EF4-FFF2-40B4-BE49-F238E27FC236}">
                <a16:creationId xmlns:a16="http://schemas.microsoft.com/office/drawing/2014/main" id="{47953CCC-47A9-1C7F-7FCB-8CCE004FCE63}"/>
              </a:ext>
            </a:extLst>
          </p:cNvPr>
          <p:cNvSpPr txBox="1"/>
          <p:nvPr/>
        </p:nvSpPr>
        <p:spPr>
          <a:xfrm>
            <a:off x="-603073" y="1015106"/>
            <a:ext cx="4628508" cy="646331"/>
          </a:xfrm>
          <a:prstGeom prst="rect">
            <a:avLst/>
          </a:prstGeom>
          <a:noFill/>
        </p:spPr>
        <p:txBody>
          <a:bodyPr wrap="square">
            <a:spAutoFit/>
          </a:bodyPr>
          <a:lstStyle/>
          <a:p>
            <a:pPr algn="ctr">
              <a:buClr>
                <a:schemeClr val="dk2"/>
              </a:buClr>
              <a:buSzPts val="2800"/>
            </a:pPr>
            <a:r>
              <a:rPr lang="fr-MA" sz="3600" b="1" dirty="0">
                <a:solidFill>
                  <a:srgbClr val="002060"/>
                </a:solidFill>
                <a:latin typeface="Roboto"/>
                <a:ea typeface="Roboto"/>
                <a:cs typeface="Roboto"/>
                <a:sym typeface="Roboto"/>
              </a:rPr>
              <a:t>Définitions:</a:t>
            </a:r>
          </a:p>
        </p:txBody>
      </p:sp>
      <p:sp>
        <p:nvSpPr>
          <p:cNvPr id="3" name="ZoneTexte 2">
            <a:extLst>
              <a:ext uri="{FF2B5EF4-FFF2-40B4-BE49-F238E27FC236}">
                <a16:creationId xmlns:a16="http://schemas.microsoft.com/office/drawing/2014/main" id="{EF92350A-7CC3-757D-432A-4C8FCF957FF9}"/>
              </a:ext>
            </a:extLst>
          </p:cNvPr>
          <p:cNvSpPr txBox="1"/>
          <p:nvPr/>
        </p:nvSpPr>
        <p:spPr>
          <a:xfrm>
            <a:off x="674804" y="2408886"/>
            <a:ext cx="8238190" cy="2441438"/>
          </a:xfrm>
          <a:prstGeom prst="rect">
            <a:avLst/>
          </a:prstGeom>
          <a:noFill/>
        </p:spPr>
        <p:txBody>
          <a:bodyPr wrap="square">
            <a:spAutoFit/>
          </a:bodyPr>
          <a:lstStyle/>
          <a:p>
            <a:pPr>
              <a:lnSpc>
                <a:spcPct val="107000"/>
              </a:lnSpc>
              <a:spcAft>
                <a:spcPts val="800"/>
              </a:spcAft>
            </a:pPr>
            <a:r>
              <a:rPr lang="fr-FR" sz="1800" kern="100" dirty="0">
                <a:solidFill>
                  <a:schemeClr val="accent6">
                    <a:lumMod val="10000"/>
                  </a:schemeClr>
                </a:solidFill>
                <a:latin typeface="Segoe UI" panose="020B0502040204020203" pitchFamily="34" charset="0"/>
                <a:ea typeface="Calibri" panose="020F0502020204030204" pitchFamily="34" charset="0"/>
                <a:cs typeface="Times New Roman" panose="02020603050405020304" pitchFamily="18" charset="0"/>
              </a:rPr>
              <a:t>Neo4j est une base de données orientée graphe, conçue pour stocker et gérer des données interconnectées. Elle représente les données sous forme de graphes, composés de nœuds et d'arêtes, et utilise le langage </a:t>
            </a:r>
            <a:r>
              <a:rPr lang="fr-FR" sz="1800" kern="100" dirty="0" err="1">
                <a:solidFill>
                  <a:schemeClr val="accent6">
                    <a:lumMod val="10000"/>
                  </a:schemeClr>
                </a:solidFill>
                <a:latin typeface="Segoe UI" panose="020B0502040204020203" pitchFamily="34" charset="0"/>
                <a:ea typeface="Calibri" panose="020F0502020204030204" pitchFamily="34" charset="0"/>
                <a:cs typeface="Times New Roman" panose="02020603050405020304" pitchFamily="18" charset="0"/>
              </a:rPr>
              <a:t>Cypher</a:t>
            </a:r>
            <a:r>
              <a:rPr lang="fr-FR" sz="1800" kern="100" dirty="0">
                <a:solidFill>
                  <a:schemeClr val="accent6">
                    <a:lumMod val="10000"/>
                  </a:schemeClr>
                </a:solidFill>
                <a:latin typeface="Segoe UI" panose="020B0502040204020203" pitchFamily="34" charset="0"/>
                <a:ea typeface="Calibri" panose="020F0502020204030204" pitchFamily="34" charset="0"/>
                <a:cs typeface="Times New Roman" panose="02020603050405020304" pitchFamily="18" charset="0"/>
              </a:rPr>
              <a:t> pour interroger et manipuler ces données. C'est un outil idéal pour gérer des structures complexes où les relations entre les éléments sont essentielles, comme dans les réseaux sociaux ou la gestion de relations client. Neo4j se distingue par sa facilité d'utilisation et son efficacité dans le traitement des requêtes graphe.</a:t>
            </a:r>
            <a:endParaRPr lang="fr-MA" sz="1800" kern="100" dirty="0">
              <a:solidFill>
                <a:schemeClr val="accent6">
                  <a:lumMod val="10000"/>
                </a:schemeClr>
              </a:solidFill>
              <a:latin typeface="Segoe UI" panose="020B0502040204020203" pitchFamily="34" charset="0"/>
              <a:ea typeface="Calibri" panose="020F0502020204030204" pitchFamily="34" charset="0"/>
              <a:cs typeface="Times New Roman" panose="02020603050405020304" pitchFamily="18" charset="0"/>
            </a:endParaRPr>
          </a:p>
        </p:txBody>
      </p:sp>
      <p:sp>
        <p:nvSpPr>
          <p:cNvPr id="2" name="ZoneTexte 1">
            <a:extLst>
              <a:ext uri="{FF2B5EF4-FFF2-40B4-BE49-F238E27FC236}">
                <a16:creationId xmlns:a16="http://schemas.microsoft.com/office/drawing/2014/main" id="{11C9C4FE-C688-BCF5-BBC1-BF157F260C52}"/>
              </a:ext>
            </a:extLst>
          </p:cNvPr>
          <p:cNvSpPr txBox="1"/>
          <p:nvPr/>
        </p:nvSpPr>
        <p:spPr>
          <a:xfrm>
            <a:off x="-603073" y="1873618"/>
            <a:ext cx="4628508" cy="523220"/>
          </a:xfrm>
          <a:prstGeom prst="rect">
            <a:avLst/>
          </a:prstGeom>
          <a:noFill/>
        </p:spPr>
        <p:txBody>
          <a:bodyPr wrap="square">
            <a:spAutoFit/>
          </a:bodyPr>
          <a:lstStyle/>
          <a:p>
            <a:pPr marL="571500" indent="-571500" algn="ctr">
              <a:buClr>
                <a:schemeClr val="dk2"/>
              </a:buClr>
              <a:buSzPts val="2800"/>
              <a:buFont typeface="Courier New" panose="02070309020205020404" pitchFamily="49" charset="0"/>
              <a:buChar char="o"/>
            </a:pPr>
            <a:r>
              <a:rPr lang="fr-MA" sz="2800" b="1" dirty="0">
                <a:solidFill>
                  <a:schemeClr val="bg1">
                    <a:lumMod val="75000"/>
                  </a:schemeClr>
                </a:solidFill>
                <a:latin typeface="Roboto"/>
                <a:ea typeface="Roboto"/>
                <a:cs typeface="Roboto"/>
                <a:sym typeface="Roboto"/>
              </a:rPr>
              <a:t>Neo4j</a:t>
            </a:r>
          </a:p>
        </p:txBody>
      </p:sp>
      <p:pic>
        <p:nvPicPr>
          <p:cNvPr id="4" name="Picture 8" descr="Neo4j – Bloor Research">
            <a:extLst>
              <a:ext uri="{FF2B5EF4-FFF2-40B4-BE49-F238E27FC236}">
                <a16:creationId xmlns:a16="http://schemas.microsoft.com/office/drawing/2014/main" id="{659F2CB9-EB47-4A24-50EF-BFED5F5448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1580" y="3850012"/>
            <a:ext cx="4712517" cy="3007988"/>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704;p33">
            <a:hlinkClick r:id="" action="ppaction://noaction"/>
            <a:extLst>
              <a:ext uri="{FF2B5EF4-FFF2-40B4-BE49-F238E27FC236}">
                <a16:creationId xmlns:a16="http://schemas.microsoft.com/office/drawing/2014/main" id="{08A757F8-7257-ECD7-3A1A-074D464B06C0}"/>
              </a:ext>
            </a:extLst>
          </p:cNvPr>
          <p:cNvSpPr txBox="1">
            <a:spLocks noGrp="1"/>
          </p:cNvSpPr>
          <p:nvPr>
            <p:ph type="subTitle" idx="3"/>
          </p:nvPr>
        </p:nvSpPr>
        <p:spPr>
          <a:xfrm>
            <a:off x="926373" y="174350"/>
            <a:ext cx="1222938"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sz="1600" dirty="0"/>
              <a:t>Objectif</a:t>
            </a:r>
          </a:p>
        </p:txBody>
      </p:sp>
      <p:sp>
        <p:nvSpPr>
          <p:cNvPr id="8" name="Google Shape;704;p33">
            <a:hlinkClick r:id="" action="ppaction://noaction"/>
            <a:extLst>
              <a:ext uri="{FF2B5EF4-FFF2-40B4-BE49-F238E27FC236}">
                <a16:creationId xmlns:a16="http://schemas.microsoft.com/office/drawing/2014/main" id="{B4E375A6-8145-8DAA-EEF5-93AB13E92F3E}"/>
              </a:ext>
            </a:extLst>
          </p:cNvPr>
          <p:cNvSpPr txBox="1">
            <a:spLocks/>
          </p:cNvSpPr>
          <p:nvPr/>
        </p:nvSpPr>
        <p:spPr>
          <a:xfrm>
            <a:off x="1753938" y="256976"/>
            <a:ext cx="1559767" cy="2307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0" indent="0"/>
            <a:r>
              <a:rPr lang="fr-FR" sz="1600" b="1" dirty="0">
                <a:solidFill>
                  <a:srgbClr val="002060"/>
                </a:solidFill>
              </a:rPr>
              <a:t>Définitions</a:t>
            </a:r>
          </a:p>
        </p:txBody>
      </p:sp>
      <p:sp>
        <p:nvSpPr>
          <p:cNvPr id="9" name="Google Shape;704;p33">
            <a:hlinkClick r:id="" action="ppaction://noaction"/>
            <a:extLst>
              <a:ext uri="{FF2B5EF4-FFF2-40B4-BE49-F238E27FC236}">
                <a16:creationId xmlns:a16="http://schemas.microsoft.com/office/drawing/2014/main" id="{65FCFD1B-04DB-E2B6-15B1-172F2CF7229B}"/>
              </a:ext>
            </a:extLst>
          </p:cNvPr>
          <p:cNvSpPr txBox="1">
            <a:spLocks/>
          </p:cNvSpPr>
          <p:nvPr/>
        </p:nvSpPr>
        <p:spPr>
          <a:xfrm>
            <a:off x="2712390" y="177972"/>
            <a:ext cx="1809949" cy="40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0" indent="0"/>
            <a:r>
              <a:rPr lang="fr-FR" sz="1600" dirty="0"/>
              <a:t>Workflow</a:t>
            </a:r>
            <a:endParaRPr lang="fr-FR" dirty="0"/>
          </a:p>
        </p:txBody>
      </p:sp>
      <p:sp>
        <p:nvSpPr>
          <p:cNvPr id="10" name="Google Shape;704;p33">
            <a:hlinkClick r:id="" action="ppaction://noaction"/>
            <a:extLst>
              <a:ext uri="{FF2B5EF4-FFF2-40B4-BE49-F238E27FC236}">
                <a16:creationId xmlns:a16="http://schemas.microsoft.com/office/drawing/2014/main" id="{6D51E23E-DB7F-3C58-43F3-7A3F464C4313}"/>
              </a:ext>
            </a:extLst>
          </p:cNvPr>
          <p:cNvSpPr txBox="1">
            <a:spLocks/>
          </p:cNvSpPr>
          <p:nvPr/>
        </p:nvSpPr>
        <p:spPr>
          <a:xfrm>
            <a:off x="3617364" y="177972"/>
            <a:ext cx="1809949" cy="40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0" indent="0"/>
            <a:r>
              <a:rPr lang="fr-FR" sz="1600" dirty="0"/>
              <a:t>Démo</a:t>
            </a:r>
          </a:p>
        </p:txBody>
      </p:sp>
    </p:spTree>
    <p:extLst>
      <p:ext uri="{BB962C8B-B14F-4D97-AF65-F5344CB8AC3E}">
        <p14:creationId xmlns:p14="http://schemas.microsoft.com/office/powerpoint/2010/main" val="5152221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accent5"/>
            </a:gs>
          </a:gsLst>
          <a:lin ang="2698631" scaled="0"/>
        </a:gradFill>
        <a:effectLst/>
      </p:bgPr>
    </p:bg>
    <p:spTree>
      <p:nvGrpSpPr>
        <p:cNvPr id="1" name="Shape 701"/>
        <p:cNvGrpSpPr/>
        <p:nvPr/>
      </p:nvGrpSpPr>
      <p:grpSpPr>
        <a:xfrm>
          <a:off x="0" y="0"/>
          <a:ext cx="0" cy="0"/>
          <a:chOff x="0" y="0"/>
          <a:chExt cx="0" cy="0"/>
        </a:xfrm>
      </p:grpSpPr>
      <p:sp>
        <p:nvSpPr>
          <p:cNvPr id="703" name="Google Shape;703;p33"/>
          <p:cNvSpPr txBox="1">
            <a:spLocks noGrp="1"/>
          </p:cNvSpPr>
          <p:nvPr>
            <p:ph type="subTitle" idx="1"/>
          </p:nvPr>
        </p:nvSpPr>
        <p:spPr>
          <a:xfrm>
            <a:off x="1537841" y="6349276"/>
            <a:ext cx="4523911" cy="3390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MA" sz="1200" dirty="0"/>
              <a:t>MAKAOUI REDA &amp; REFKI ELHADI &amp; OUHAYOU OUSSAMA </a:t>
            </a:r>
          </a:p>
        </p:txBody>
      </p:sp>
      <p:sp>
        <p:nvSpPr>
          <p:cNvPr id="708" name="Google Shape;708;p33"/>
          <p:cNvSpPr txBox="1">
            <a:spLocks noGrp="1"/>
          </p:cNvSpPr>
          <p:nvPr>
            <p:ph type="subTitle" idx="2"/>
          </p:nvPr>
        </p:nvSpPr>
        <p:spPr>
          <a:xfrm>
            <a:off x="6390906" y="6316950"/>
            <a:ext cx="2286600" cy="4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fr-FR" dirty="0"/>
              <a:t>5</a:t>
            </a:r>
            <a:endParaRPr dirty="0"/>
          </a:p>
        </p:txBody>
      </p:sp>
      <p:sp>
        <p:nvSpPr>
          <p:cNvPr id="21" name="ZoneTexte 20">
            <a:extLst>
              <a:ext uri="{FF2B5EF4-FFF2-40B4-BE49-F238E27FC236}">
                <a16:creationId xmlns:a16="http://schemas.microsoft.com/office/drawing/2014/main" id="{47953CCC-47A9-1C7F-7FCB-8CCE004FCE63}"/>
              </a:ext>
            </a:extLst>
          </p:cNvPr>
          <p:cNvSpPr txBox="1"/>
          <p:nvPr/>
        </p:nvSpPr>
        <p:spPr>
          <a:xfrm>
            <a:off x="-603073" y="1015106"/>
            <a:ext cx="4628508" cy="646331"/>
          </a:xfrm>
          <a:prstGeom prst="rect">
            <a:avLst/>
          </a:prstGeom>
          <a:noFill/>
        </p:spPr>
        <p:txBody>
          <a:bodyPr wrap="square">
            <a:spAutoFit/>
          </a:bodyPr>
          <a:lstStyle/>
          <a:p>
            <a:pPr algn="ctr">
              <a:buClr>
                <a:schemeClr val="dk2"/>
              </a:buClr>
              <a:buSzPts val="2800"/>
            </a:pPr>
            <a:r>
              <a:rPr lang="fr-MA" sz="3600" b="1" dirty="0">
                <a:solidFill>
                  <a:srgbClr val="002060"/>
                </a:solidFill>
                <a:latin typeface="Roboto"/>
                <a:ea typeface="Roboto"/>
                <a:cs typeface="Roboto"/>
                <a:sym typeface="Roboto"/>
              </a:rPr>
              <a:t>Définitions:</a:t>
            </a:r>
          </a:p>
        </p:txBody>
      </p:sp>
      <p:sp>
        <p:nvSpPr>
          <p:cNvPr id="3" name="ZoneTexte 2">
            <a:extLst>
              <a:ext uri="{FF2B5EF4-FFF2-40B4-BE49-F238E27FC236}">
                <a16:creationId xmlns:a16="http://schemas.microsoft.com/office/drawing/2014/main" id="{EF92350A-7CC3-757D-432A-4C8FCF957FF9}"/>
              </a:ext>
            </a:extLst>
          </p:cNvPr>
          <p:cNvSpPr txBox="1"/>
          <p:nvPr/>
        </p:nvSpPr>
        <p:spPr>
          <a:xfrm>
            <a:off x="674804" y="2408886"/>
            <a:ext cx="8238190" cy="2145074"/>
          </a:xfrm>
          <a:prstGeom prst="rect">
            <a:avLst/>
          </a:prstGeom>
          <a:noFill/>
        </p:spPr>
        <p:txBody>
          <a:bodyPr wrap="square">
            <a:spAutoFit/>
          </a:bodyPr>
          <a:lstStyle/>
          <a:p>
            <a:pPr>
              <a:lnSpc>
                <a:spcPct val="107000"/>
              </a:lnSpc>
              <a:spcAft>
                <a:spcPts val="800"/>
              </a:spcAft>
            </a:pPr>
            <a:r>
              <a:rPr lang="fr-FR" sz="1800" kern="100" dirty="0">
                <a:solidFill>
                  <a:schemeClr val="accent6">
                    <a:lumMod val="10000"/>
                  </a:schemeClr>
                </a:solidFill>
                <a:latin typeface="Segoe UI" panose="020B0502040204020203" pitchFamily="34" charset="0"/>
                <a:ea typeface="Calibri" panose="020F0502020204030204" pitchFamily="34" charset="0"/>
                <a:cs typeface="Times New Roman" panose="02020603050405020304" pitchFamily="18" charset="0"/>
              </a:rPr>
              <a:t>GraphX est une bibliothèque intégrée à Apache Spark, dédiée à la manipulation et à l'analyse de graphes massifs. Elle offre des outils pour créer, transformer et analyser des graphes distribués en utilisant le modèle de calcul parallèle de Spark. GraphX simplifie les opérations sur les graphes, telles que le calcul de chemins, la détection de communautés et le filtrage, en exploitant les capacités de traitement parallèle pour gérer efficacement des données graphiques à grande échelle.</a:t>
            </a:r>
            <a:endParaRPr lang="fr-MA" sz="1800" kern="100" dirty="0">
              <a:solidFill>
                <a:schemeClr val="accent6">
                  <a:lumMod val="10000"/>
                </a:schemeClr>
              </a:solidFill>
              <a:latin typeface="Segoe UI" panose="020B0502040204020203" pitchFamily="34" charset="0"/>
              <a:ea typeface="Calibri" panose="020F0502020204030204" pitchFamily="34" charset="0"/>
              <a:cs typeface="Times New Roman" panose="02020603050405020304" pitchFamily="18" charset="0"/>
            </a:endParaRPr>
          </a:p>
        </p:txBody>
      </p:sp>
      <p:sp>
        <p:nvSpPr>
          <p:cNvPr id="2" name="ZoneTexte 1">
            <a:extLst>
              <a:ext uri="{FF2B5EF4-FFF2-40B4-BE49-F238E27FC236}">
                <a16:creationId xmlns:a16="http://schemas.microsoft.com/office/drawing/2014/main" id="{11C9C4FE-C688-BCF5-BBC1-BF157F260C52}"/>
              </a:ext>
            </a:extLst>
          </p:cNvPr>
          <p:cNvSpPr txBox="1"/>
          <p:nvPr/>
        </p:nvSpPr>
        <p:spPr>
          <a:xfrm>
            <a:off x="-603073" y="1873618"/>
            <a:ext cx="4628508" cy="523220"/>
          </a:xfrm>
          <a:prstGeom prst="rect">
            <a:avLst/>
          </a:prstGeom>
          <a:noFill/>
        </p:spPr>
        <p:txBody>
          <a:bodyPr wrap="square">
            <a:spAutoFit/>
          </a:bodyPr>
          <a:lstStyle/>
          <a:p>
            <a:pPr marL="571500" indent="-571500" algn="ctr">
              <a:buClr>
                <a:schemeClr val="dk2"/>
              </a:buClr>
              <a:buSzPts val="2800"/>
              <a:buFont typeface="Courier New" panose="02070309020205020404" pitchFamily="49" charset="0"/>
              <a:buChar char="o"/>
            </a:pPr>
            <a:r>
              <a:rPr lang="fr-MA" sz="2800" b="1" dirty="0" err="1">
                <a:solidFill>
                  <a:schemeClr val="bg1">
                    <a:lumMod val="75000"/>
                  </a:schemeClr>
                </a:solidFill>
                <a:latin typeface="Roboto"/>
                <a:ea typeface="Roboto"/>
                <a:cs typeface="Roboto"/>
                <a:sym typeface="Roboto"/>
              </a:rPr>
              <a:t>GraphX</a:t>
            </a:r>
            <a:endParaRPr lang="fr-MA" sz="2800" b="1" dirty="0">
              <a:solidFill>
                <a:schemeClr val="bg1">
                  <a:lumMod val="75000"/>
                </a:schemeClr>
              </a:solidFill>
              <a:latin typeface="Roboto"/>
              <a:ea typeface="Roboto"/>
              <a:cs typeface="Roboto"/>
              <a:sym typeface="Roboto"/>
            </a:endParaRPr>
          </a:p>
        </p:txBody>
      </p:sp>
      <p:pic>
        <p:nvPicPr>
          <p:cNvPr id="4" name="Image 3">
            <a:extLst>
              <a:ext uri="{FF2B5EF4-FFF2-40B4-BE49-F238E27FC236}">
                <a16:creationId xmlns:a16="http://schemas.microsoft.com/office/drawing/2014/main" id="{77E8800E-FF5E-CA2D-D3F5-B0D7E4874D19}"/>
              </a:ext>
            </a:extLst>
          </p:cNvPr>
          <p:cNvPicPr>
            <a:picLocks noChangeAspect="1"/>
          </p:cNvPicPr>
          <p:nvPr/>
        </p:nvPicPr>
        <p:blipFill>
          <a:blip r:embed="rId3"/>
          <a:stretch>
            <a:fillRect/>
          </a:stretch>
        </p:blipFill>
        <p:spPr>
          <a:xfrm>
            <a:off x="2860045" y="4546338"/>
            <a:ext cx="4416654" cy="1510142"/>
          </a:xfrm>
          <a:prstGeom prst="rect">
            <a:avLst/>
          </a:prstGeom>
        </p:spPr>
      </p:pic>
      <p:sp>
        <p:nvSpPr>
          <p:cNvPr id="7" name="Google Shape;704;p33">
            <a:hlinkClick r:id="" action="ppaction://noaction"/>
            <a:extLst>
              <a:ext uri="{FF2B5EF4-FFF2-40B4-BE49-F238E27FC236}">
                <a16:creationId xmlns:a16="http://schemas.microsoft.com/office/drawing/2014/main" id="{3EEC9A35-E75C-F973-ABB7-5C62204E7D5B}"/>
              </a:ext>
            </a:extLst>
          </p:cNvPr>
          <p:cNvSpPr txBox="1">
            <a:spLocks noGrp="1"/>
          </p:cNvSpPr>
          <p:nvPr>
            <p:ph type="subTitle" idx="3"/>
          </p:nvPr>
        </p:nvSpPr>
        <p:spPr>
          <a:xfrm>
            <a:off x="926373" y="174350"/>
            <a:ext cx="1222938"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sz="1600" dirty="0"/>
              <a:t>Objectif</a:t>
            </a:r>
          </a:p>
        </p:txBody>
      </p:sp>
      <p:sp>
        <p:nvSpPr>
          <p:cNvPr id="8" name="Google Shape;704;p33">
            <a:hlinkClick r:id="" action="ppaction://noaction"/>
            <a:extLst>
              <a:ext uri="{FF2B5EF4-FFF2-40B4-BE49-F238E27FC236}">
                <a16:creationId xmlns:a16="http://schemas.microsoft.com/office/drawing/2014/main" id="{D13E3420-6720-7699-F1C2-2BAC87F475F9}"/>
              </a:ext>
            </a:extLst>
          </p:cNvPr>
          <p:cNvSpPr txBox="1">
            <a:spLocks/>
          </p:cNvSpPr>
          <p:nvPr/>
        </p:nvSpPr>
        <p:spPr>
          <a:xfrm>
            <a:off x="1753938" y="256976"/>
            <a:ext cx="1559767" cy="2307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0" indent="0"/>
            <a:r>
              <a:rPr lang="fr-FR" sz="1600" b="1" dirty="0">
                <a:solidFill>
                  <a:srgbClr val="002060"/>
                </a:solidFill>
              </a:rPr>
              <a:t>Définitions</a:t>
            </a:r>
          </a:p>
        </p:txBody>
      </p:sp>
      <p:sp>
        <p:nvSpPr>
          <p:cNvPr id="9" name="Google Shape;704;p33">
            <a:hlinkClick r:id="" action="ppaction://noaction"/>
            <a:extLst>
              <a:ext uri="{FF2B5EF4-FFF2-40B4-BE49-F238E27FC236}">
                <a16:creationId xmlns:a16="http://schemas.microsoft.com/office/drawing/2014/main" id="{0E339B2C-14B0-598D-9283-A03BEF3B390B}"/>
              </a:ext>
            </a:extLst>
          </p:cNvPr>
          <p:cNvSpPr txBox="1">
            <a:spLocks/>
          </p:cNvSpPr>
          <p:nvPr/>
        </p:nvSpPr>
        <p:spPr>
          <a:xfrm>
            <a:off x="2712390" y="177972"/>
            <a:ext cx="1809949" cy="40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0" indent="0"/>
            <a:r>
              <a:rPr lang="fr-FR" sz="1600" dirty="0"/>
              <a:t>Workflow</a:t>
            </a:r>
            <a:endParaRPr lang="fr-FR" dirty="0"/>
          </a:p>
        </p:txBody>
      </p:sp>
      <p:sp>
        <p:nvSpPr>
          <p:cNvPr id="10" name="Google Shape;704;p33">
            <a:hlinkClick r:id="" action="ppaction://noaction"/>
            <a:extLst>
              <a:ext uri="{FF2B5EF4-FFF2-40B4-BE49-F238E27FC236}">
                <a16:creationId xmlns:a16="http://schemas.microsoft.com/office/drawing/2014/main" id="{EAB96183-414A-48CA-BEED-F8D1A325DC5C}"/>
              </a:ext>
            </a:extLst>
          </p:cNvPr>
          <p:cNvSpPr txBox="1">
            <a:spLocks/>
          </p:cNvSpPr>
          <p:nvPr/>
        </p:nvSpPr>
        <p:spPr>
          <a:xfrm>
            <a:off x="3617364" y="177972"/>
            <a:ext cx="1809949" cy="40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0" indent="0"/>
            <a:r>
              <a:rPr lang="fr-FR" sz="1600" dirty="0"/>
              <a:t>Démo</a:t>
            </a:r>
          </a:p>
        </p:txBody>
      </p:sp>
    </p:spTree>
    <p:extLst>
      <p:ext uri="{BB962C8B-B14F-4D97-AF65-F5344CB8AC3E}">
        <p14:creationId xmlns:p14="http://schemas.microsoft.com/office/powerpoint/2010/main" val="23972925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accent5"/>
            </a:gs>
          </a:gsLst>
          <a:lin ang="2698631" scaled="0"/>
        </a:gradFill>
        <a:effectLst/>
      </p:bgPr>
    </p:bg>
    <p:spTree>
      <p:nvGrpSpPr>
        <p:cNvPr id="1" name="Shape 701"/>
        <p:cNvGrpSpPr/>
        <p:nvPr/>
      </p:nvGrpSpPr>
      <p:grpSpPr>
        <a:xfrm>
          <a:off x="0" y="0"/>
          <a:ext cx="0" cy="0"/>
          <a:chOff x="0" y="0"/>
          <a:chExt cx="0" cy="0"/>
        </a:xfrm>
      </p:grpSpPr>
      <p:sp>
        <p:nvSpPr>
          <p:cNvPr id="703" name="Google Shape;703;p33"/>
          <p:cNvSpPr txBox="1">
            <a:spLocks noGrp="1"/>
          </p:cNvSpPr>
          <p:nvPr>
            <p:ph type="subTitle" idx="1"/>
          </p:nvPr>
        </p:nvSpPr>
        <p:spPr>
          <a:xfrm>
            <a:off x="1537841" y="6349276"/>
            <a:ext cx="4523911" cy="3390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MA" sz="1200" dirty="0"/>
              <a:t>MAKAOUI REDA &amp; REFKI ELHADI &amp; OUHAYOU OUSSAMA </a:t>
            </a:r>
          </a:p>
        </p:txBody>
      </p:sp>
      <p:sp>
        <p:nvSpPr>
          <p:cNvPr id="708" name="Google Shape;708;p33"/>
          <p:cNvSpPr txBox="1">
            <a:spLocks noGrp="1"/>
          </p:cNvSpPr>
          <p:nvPr>
            <p:ph type="subTitle" idx="2"/>
          </p:nvPr>
        </p:nvSpPr>
        <p:spPr>
          <a:xfrm>
            <a:off x="6390906" y="6316950"/>
            <a:ext cx="2286600" cy="4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fr-FR" dirty="0"/>
              <a:t>6</a:t>
            </a:r>
            <a:endParaRPr dirty="0"/>
          </a:p>
        </p:txBody>
      </p:sp>
      <p:sp>
        <p:nvSpPr>
          <p:cNvPr id="21" name="ZoneTexte 20">
            <a:extLst>
              <a:ext uri="{FF2B5EF4-FFF2-40B4-BE49-F238E27FC236}">
                <a16:creationId xmlns:a16="http://schemas.microsoft.com/office/drawing/2014/main" id="{47953CCC-47A9-1C7F-7FCB-8CCE004FCE63}"/>
              </a:ext>
            </a:extLst>
          </p:cNvPr>
          <p:cNvSpPr txBox="1"/>
          <p:nvPr/>
        </p:nvSpPr>
        <p:spPr>
          <a:xfrm>
            <a:off x="-603073" y="1015106"/>
            <a:ext cx="4628508" cy="646331"/>
          </a:xfrm>
          <a:prstGeom prst="rect">
            <a:avLst/>
          </a:prstGeom>
          <a:noFill/>
        </p:spPr>
        <p:txBody>
          <a:bodyPr wrap="square">
            <a:spAutoFit/>
          </a:bodyPr>
          <a:lstStyle/>
          <a:p>
            <a:pPr algn="ctr">
              <a:buClr>
                <a:schemeClr val="dk2"/>
              </a:buClr>
              <a:buSzPts val="2800"/>
            </a:pPr>
            <a:r>
              <a:rPr lang="fr-MA" sz="3600" b="1" dirty="0">
                <a:solidFill>
                  <a:srgbClr val="002060"/>
                </a:solidFill>
                <a:latin typeface="Roboto"/>
                <a:ea typeface="Roboto"/>
                <a:cs typeface="Roboto"/>
                <a:sym typeface="Roboto"/>
              </a:rPr>
              <a:t>Définitions:</a:t>
            </a:r>
          </a:p>
        </p:txBody>
      </p:sp>
      <p:sp>
        <p:nvSpPr>
          <p:cNvPr id="3" name="ZoneTexte 2">
            <a:extLst>
              <a:ext uri="{FF2B5EF4-FFF2-40B4-BE49-F238E27FC236}">
                <a16:creationId xmlns:a16="http://schemas.microsoft.com/office/drawing/2014/main" id="{EF92350A-7CC3-757D-432A-4C8FCF957FF9}"/>
              </a:ext>
            </a:extLst>
          </p:cNvPr>
          <p:cNvSpPr txBox="1"/>
          <p:nvPr/>
        </p:nvSpPr>
        <p:spPr>
          <a:xfrm>
            <a:off x="655554" y="2639892"/>
            <a:ext cx="8238190" cy="2646622"/>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fr-FR" sz="1800" b="1" kern="100" dirty="0">
                <a:solidFill>
                  <a:schemeClr val="accent1">
                    <a:lumMod val="75000"/>
                  </a:schemeClr>
                </a:solidFill>
                <a:latin typeface="Segoe UI" panose="020B0502040204020203" pitchFamily="34" charset="0"/>
                <a:ea typeface="Calibri" panose="020F0502020204030204" pitchFamily="34" charset="0"/>
                <a:cs typeface="Times New Roman" panose="02020603050405020304" pitchFamily="18" charset="0"/>
              </a:rPr>
              <a:t>PageRank : </a:t>
            </a:r>
            <a:r>
              <a:rPr lang="fr-FR" sz="1800" kern="100" dirty="0">
                <a:solidFill>
                  <a:schemeClr val="accent6">
                    <a:lumMod val="10000"/>
                  </a:schemeClr>
                </a:solidFill>
                <a:latin typeface="Segoe UI" panose="020B0502040204020203" pitchFamily="34" charset="0"/>
                <a:ea typeface="Calibri" panose="020F0502020204030204" pitchFamily="34" charset="0"/>
                <a:cs typeface="Times New Roman" panose="02020603050405020304" pitchFamily="18" charset="0"/>
              </a:rPr>
              <a:t>Évalue l'importance des nœuds dans un graphe en fonction de leurs liens entrants, assignant des scores plus élevés aux nœuds centraux.</a:t>
            </a:r>
          </a:p>
          <a:p>
            <a:pPr marL="285750" indent="-285750">
              <a:lnSpc>
                <a:spcPct val="107000"/>
              </a:lnSpc>
              <a:spcAft>
                <a:spcPts val="800"/>
              </a:spcAft>
              <a:buFont typeface="Wingdings" panose="05000000000000000000" pitchFamily="2" charset="2"/>
              <a:buChar char="Ø"/>
            </a:pPr>
            <a:r>
              <a:rPr lang="fr-FR" sz="1800" b="1" kern="100" dirty="0" err="1">
                <a:solidFill>
                  <a:schemeClr val="accent1">
                    <a:lumMod val="75000"/>
                  </a:schemeClr>
                </a:solidFill>
                <a:latin typeface="Segoe UI" panose="020B0502040204020203" pitchFamily="34" charset="0"/>
                <a:ea typeface="Calibri" panose="020F0502020204030204" pitchFamily="34" charset="0"/>
                <a:cs typeface="Times New Roman" panose="02020603050405020304" pitchFamily="18" charset="0"/>
              </a:rPr>
              <a:t>Connected</a:t>
            </a:r>
            <a:r>
              <a:rPr lang="fr-FR" sz="1800" b="1" kern="100" dirty="0">
                <a:solidFill>
                  <a:schemeClr val="accent1">
                    <a:lumMod val="75000"/>
                  </a:schemeClr>
                </a:solidFill>
                <a:latin typeface="Segoe UI" panose="020B0502040204020203" pitchFamily="34" charset="0"/>
                <a:ea typeface="Calibri" panose="020F0502020204030204" pitchFamily="34" charset="0"/>
                <a:cs typeface="Times New Roman" panose="02020603050405020304" pitchFamily="18" charset="0"/>
              </a:rPr>
              <a:t> Components (Composants Connexes) : </a:t>
            </a:r>
            <a:r>
              <a:rPr lang="fr-FR" sz="1800" kern="100" dirty="0">
                <a:solidFill>
                  <a:schemeClr val="accent6">
                    <a:lumMod val="10000"/>
                  </a:schemeClr>
                </a:solidFill>
                <a:latin typeface="Segoe UI" panose="020B0502040204020203" pitchFamily="34" charset="0"/>
                <a:ea typeface="Calibri" panose="020F0502020204030204" pitchFamily="34" charset="0"/>
                <a:cs typeface="Times New Roman" panose="02020603050405020304" pitchFamily="18" charset="0"/>
              </a:rPr>
              <a:t>Identifie les ensembles de nœuds où chaque nœud est relié à tous les autres du même ensemble par un chemin.</a:t>
            </a:r>
          </a:p>
          <a:p>
            <a:pPr marL="285750" indent="-285750">
              <a:lnSpc>
                <a:spcPct val="107000"/>
              </a:lnSpc>
              <a:spcAft>
                <a:spcPts val="800"/>
              </a:spcAft>
              <a:buFont typeface="Wingdings" panose="05000000000000000000" pitchFamily="2" charset="2"/>
              <a:buChar char="Ø"/>
            </a:pPr>
            <a:r>
              <a:rPr lang="fr-FR" sz="1800" b="1" kern="100" dirty="0">
                <a:solidFill>
                  <a:schemeClr val="accent1">
                    <a:lumMod val="75000"/>
                  </a:schemeClr>
                </a:solidFill>
                <a:latin typeface="Segoe UI" panose="020B0502040204020203" pitchFamily="34" charset="0"/>
                <a:ea typeface="Calibri" panose="020F0502020204030204" pitchFamily="34" charset="0"/>
                <a:cs typeface="Times New Roman" panose="02020603050405020304" pitchFamily="18" charset="0"/>
              </a:rPr>
              <a:t>Label Propagation (Propagation d'Étiquettes) : </a:t>
            </a:r>
            <a:r>
              <a:rPr lang="fr-FR" sz="1800" kern="100" dirty="0">
                <a:solidFill>
                  <a:schemeClr val="accent6">
                    <a:lumMod val="10000"/>
                  </a:schemeClr>
                </a:solidFill>
                <a:latin typeface="Segoe UI" panose="020B0502040204020203" pitchFamily="34" charset="0"/>
                <a:ea typeface="Calibri" panose="020F0502020204030204" pitchFamily="34" charset="0"/>
                <a:cs typeface="Times New Roman" panose="02020603050405020304" pitchFamily="18" charset="0"/>
              </a:rPr>
              <a:t>Attribue des étiquettes aux nœuds en se basant sur les étiquettes majoritaires de leurs voisins pour identifier des groupes dans le graphe.</a:t>
            </a:r>
          </a:p>
        </p:txBody>
      </p:sp>
      <p:sp>
        <p:nvSpPr>
          <p:cNvPr id="2" name="ZoneTexte 1">
            <a:extLst>
              <a:ext uri="{FF2B5EF4-FFF2-40B4-BE49-F238E27FC236}">
                <a16:creationId xmlns:a16="http://schemas.microsoft.com/office/drawing/2014/main" id="{11C9C4FE-C688-BCF5-BBC1-BF157F260C52}"/>
              </a:ext>
            </a:extLst>
          </p:cNvPr>
          <p:cNvSpPr txBox="1"/>
          <p:nvPr/>
        </p:nvSpPr>
        <p:spPr>
          <a:xfrm>
            <a:off x="301902" y="1758102"/>
            <a:ext cx="4628508" cy="523220"/>
          </a:xfrm>
          <a:prstGeom prst="rect">
            <a:avLst/>
          </a:prstGeom>
          <a:noFill/>
        </p:spPr>
        <p:txBody>
          <a:bodyPr wrap="square">
            <a:spAutoFit/>
          </a:bodyPr>
          <a:lstStyle/>
          <a:p>
            <a:pPr marL="571500" indent="-571500" algn="ctr">
              <a:buClr>
                <a:schemeClr val="dk2"/>
              </a:buClr>
              <a:buSzPts val="2800"/>
              <a:buFont typeface="Courier New" panose="02070309020205020404" pitchFamily="49" charset="0"/>
              <a:buChar char="o"/>
            </a:pPr>
            <a:r>
              <a:rPr lang="en-US" sz="2800" b="1" dirty="0">
                <a:solidFill>
                  <a:schemeClr val="bg1">
                    <a:lumMod val="75000"/>
                  </a:schemeClr>
                </a:solidFill>
                <a:latin typeface="Roboto"/>
                <a:ea typeface="Roboto"/>
                <a:cs typeface="Roboto"/>
                <a:sym typeface="Roboto"/>
              </a:rPr>
              <a:t>A</a:t>
            </a:r>
            <a:r>
              <a:rPr lang="fr-MA" sz="2800" b="1" dirty="0" err="1">
                <a:solidFill>
                  <a:schemeClr val="bg1">
                    <a:lumMod val="75000"/>
                  </a:schemeClr>
                </a:solidFill>
                <a:latin typeface="Roboto"/>
                <a:ea typeface="Roboto"/>
                <a:cs typeface="Roboto"/>
                <a:sym typeface="Roboto"/>
              </a:rPr>
              <a:t>lgorithmes</a:t>
            </a:r>
            <a:r>
              <a:rPr lang="fr-MA" sz="2800" b="1" dirty="0">
                <a:solidFill>
                  <a:schemeClr val="bg1">
                    <a:lumMod val="75000"/>
                  </a:schemeClr>
                </a:solidFill>
                <a:latin typeface="Roboto"/>
                <a:ea typeface="Roboto"/>
                <a:cs typeface="Roboto"/>
                <a:sym typeface="Roboto"/>
              </a:rPr>
              <a:t> </a:t>
            </a:r>
            <a:r>
              <a:rPr lang="fr-MA" sz="2800" b="1" dirty="0" err="1">
                <a:solidFill>
                  <a:schemeClr val="bg1">
                    <a:lumMod val="75000"/>
                  </a:schemeClr>
                </a:solidFill>
                <a:latin typeface="Roboto"/>
                <a:ea typeface="Roboto"/>
                <a:cs typeface="Roboto"/>
                <a:sym typeface="Roboto"/>
              </a:rPr>
              <a:t>GraphX</a:t>
            </a:r>
            <a:endParaRPr lang="fr-MA" sz="2800" b="1" dirty="0">
              <a:solidFill>
                <a:schemeClr val="bg1">
                  <a:lumMod val="75000"/>
                </a:schemeClr>
              </a:solidFill>
              <a:latin typeface="Roboto"/>
              <a:ea typeface="Roboto"/>
              <a:cs typeface="Roboto"/>
              <a:sym typeface="Roboto"/>
            </a:endParaRPr>
          </a:p>
        </p:txBody>
      </p:sp>
      <p:sp>
        <p:nvSpPr>
          <p:cNvPr id="6" name="Google Shape;704;p33">
            <a:hlinkClick r:id="" action="ppaction://noaction"/>
            <a:extLst>
              <a:ext uri="{FF2B5EF4-FFF2-40B4-BE49-F238E27FC236}">
                <a16:creationId xmlns:a16="http://schemas.microsoft.com/office/drawing/2014/main" id="{FFFE122A-1E48-DFE1-1048-4FCBCC36F1C2}"/>
              </a:ext>
            </a:extLst>
          </p:cNvPr>
          <p:cNvSpPr txBox="1">
            <a:spLocks noGrp="1"/>
          </p:cNvSpPr>
          <p:nvPr>
            <p:ph type="subTitle" idx="3"/>
          </p:nvPr>
        </p:nvSpPr>
        <p:spPr>
          <a:xfrm>
            <a:off x="926373" y="174350"/>
            <a:ext cx="1222938"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sz="1600" dirty="0"/>
              <a:t>Objectif</a:t>
            </a:r>
          </a:p>
        </p:txBody>
      </p:sp>
      <p:sp>
        <p:nvSpPr>
          <p:cNvPr id="7" name="Google Shape;704;p33">
            <a:hlinkClick r:id="" action="ppaction://noaction"/>
            <a:extLst>
              <a:ext uri="{FF2B5EF4-FFF2-40B4-BE49-F238E27FC236}">
                <a16:creationId xmlns:a16="http://schemas.microsoft.com/office/drawing/2014/main" id="{F2553071-32DE-3AE1-0035-81267647544D}"/>
              </a:ext>
            </a:extLst>
          </p:cNvPr>
          <p:cNvSpPr txBox="1">
            <a:spLocks/>
          </p:cNvSpPr>
          <p:nvPr/>
        </p:nvSpPr>
        <p:spPr>
          <a:xfrm>
            <a:off x="1753938" y="256976"/>
            <a:ext cx="1559767" cy="2307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0" indent="0"/>
            <a:r>
              <a:rPr lang="fr-FR" sz="1600" b="1" dirty="0">
                <a:solidFill>
                  <a:srgbClr val="002060"/>
                </a:solidFill>
              </a:rPr>
              <a:t>Définitions</a:t>
            </a:r>
          </a:p>
        </p:txBody>
      </p:sp>
      <p:sp>
        <p:nvSpPr>
          <p:cNvPr id="8" name="Google Shape;704;p33">
            <a:hlinkClick r:id="" action="ppaction://noaction"/>
            <a:extLst>
              <a:ext uri="{FF2B5EF4-FFF2-40B4-BE49-F238E27FC236}">
                <a16:creationId xmlns:a16="http://schemas.microsoft.com/office/drawing/2014/main" id="{E9247F21-5430-0790-DEDC-BB46CAB09AE3}"/>
              </a:ext>
            </a:extLst>
          </p:cNvPr>
          <p:cNvSpPr txBox="1">
            <a:spLocks/>
          </p:cNvSpPr>
          <p:nvPr/>
        </p:nvSpPr>
        <p:spPr>
          <a:xfrm>
            <a:off x="2712390" y="177972"/>
            <a:ext cx="1809949" cy="40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0" indent="0"/>
            <a:r>
              <a:rPr lang="fr-FR" sz="1600" dirty="0"/>
              <a:t>Workflow</a:t>
            </a:r>
            <a:endParaRPr lang="fr-FR" dirty="0"/>
          </a:p>
        </p:txBody>
      </p:sp>
      <p:sp>
        <p:nvSpPr>
          <p:cNvPr id="9" name="Google Shape;704;p33">
            <a:hlinkClick r:id="" action="ppaction://noaction"/>
            <a:extLst>
              <a:ext uri="{FF2B5EF4-FFF2-40B4-BE49-F238E27FC236}">
                <a16:creationId xmlns:a16="http://schemas.microsoft.com/office/drawing/2014/main" id="{C7020F3B-591D-4131-F328-517466285178}"/>
              </a:ext>
            </a:extLst>
          </p:cNvPr>
          <p:cNvSpPr txBox="1">
            <a:spLocks/>
          </p:cNvSpPr>
          <p:nvPr/>
        </p:nvSpPr>
        <p:spPr>
          <a:xfrm>
            <a:off x="3617364" y="177972"/>
            <a:ext cx="1809949" cy="40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0" indent="0"/>
            <a:r>
              <a:rPr lang="fr-FR" sz="1600" dirty="0"/>
              <a:t>Démo</a:t>
            </a:r>
          </a:p>
        </p:txBody>
      </p:sp>
    </p:spTree>
    <p:extLst>
      <p:ext uri="{BB962C8B-B14F-4D97-AF65-F5344CB8AC3E}">
        <p14:creationId xmlns:p14="http://schemas.microsoft.com/office/powerpoint/2010/main" val="285337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accent5"/>
            </a:gs>
          </a:gsLst>
          <a:lin ang="2698631" scaled="0"/>
        </a:gradFill>
        <a:effectLst/>
      </p:bgPr>
    </p:bg>
    <p:spTree>
      <p:nvGrpSpPr>
        <p:cNvPr id="1" name="Shape 701"/>
        <p:cNvGrpSpPr/>
        <p:nvPr/>
      </p:nvGrpSpPr>
      <p:grpSpPr>
        <a:xfrm>
          <a:off x="0" y="0"/>
          <a:ext cx="0" cy="0"/>
          <a:chOff x="0" y="0"/>
          <a:chExt cx="0" cy="0"/>
        </a:xfrm>
      </p:grpSpPr>
      <p:sp>
        <p:nvSpPr>
          <p:cNvPr id="703" name="Google Shape;703;p33"/>
          <p:cNvSpPr txBox="1">
            <a:spLocks noGrp="1"/>
          </p:cNvSpPr>
          <p:nvPr>
            <p:ph type="subTitle" idx="1"/>
          </p:nvPr>
        </p:nvSpPr>
        <p:spPr>
          <a:xfrm>
            <a:off x="1537841" y="6349276"/>
            <a:ext cx="4523911" cy="3390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MA" sz="1200" dirty="0"/>
              <a:t>MAKAOUI REDA &amp; REFKI ELHADI &amp; OUHAYOU OUSSAMA </a:t>
            </a:r>
          </a:p>
        </p:txBody>
      </p:sp>
      <p:sp>
        <p:nvSpPr>
          <p:cNvPr id="708" name="Google Shape;708;p33"/>
          <p:cNvSpPr txBox="1">
            <a:spLocks noGrp="1"/>
          </p:cNvSpPr>
          <p:nvPr>
            <p:ph type="subTitle" idx="2"/>
          </p:nvPr>
        </p:nvSpPr>
        <p:spPr>
          <a:xfrm>
            <a:off x="6390906" y="6316950"/>
            <a:ext cx="2286600" cy="4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fr-FR" dirty="0"/>
              <a:t>7</a:t>
            </a:r>
            <a:endParaRPr dirty="0"/>
          </a:p>
        </p:txBody>
      </p:sp>
      <p:sp>
        <p:nvSpPr>
          <p:cNvPr id="21" name="ZoneTexte 20">
            <a:extLst>
              <a:ext uri="{FF2B5EF4-FFF2-40B4-BE49-F238E27FC236}">
                <a16:creationId xmlns:a16="http://schemas.microsoft.com/office/drawing/2014/main" id="{47953CCC-47A9-1C7F-7FCB-8CCE004FCE63}"/>
              </a:ext>
            </a:extLst>
          </p:cNvPr>
          <p:cNvSpPr txBox="1"/>
          <p:nvPr/>
        </p:nvSpPr>
        <p:spPr>
          <a:xfrm>
            <a:off x="-603073" y="1015106"/>
            <a:ext cx="4628508" cy="646331"/>
          </a:xfrm>
          <a:prstGeom prst="rect">
            <a:avLst/>
          </a:prstGeom>
          <a:noFill/>
        </p:spPr>
        <p:txBody>
          <a:bodyPr wrap="square">
            <a:spAutoFit/>
          </a:bodyPr>
          <a:lstStyle/>
          <a:p>
            <a:pPr algn="ctr">
              <a:buClr>
                <a:schemeClr val="dk2"/>
              </a:buClr>
              <a:buSzPts val="2800"/>
            </a:pPr>
            <a:r>
              <a:rPr lang="fr-MA" sz="3600" b="1" dirty="0">
                <a:solidFill>
                  <a:srgbClr val="002060"/>
                </a:solidFill>
                <a:latin typeface="Roboto"/>
                <a:ea typeface="Roboto"/>
                <a:cs typeface="Roboto"/>
                <a:sym typeface="Roboto"/>
              </a:rPr>
              <a:t>Définitions:</a:t>
            </a:r>
          </a:p>
        </p:txBody>
      </p:sp>
      <p:sp>
        <p:nvSpPr>
          <p:cNvPr id="3" name="ZoneTexte 2">
            <a:extLst>
              <a:ext uri="{FF2B5EF4-FFF2-40B4-BE49-F238E27FC236}">
                <a16:creationId xmlns:a16="http://schemas.microsoft.com/office/drawing/2014/main" id="{EF92350A-7CC3-757D-432A-4C8FCF957FF9}"/>
              </a:ext>
            </a:extLst>
          </p:cNvPr>
          <p:cNvSpPr txBox="1"/>
          <p:nvPr/>
        </p:nvSpPr>
        <p:spPr>
          <a:xfrm>
            <a:off x="655554" y="2639892"/>
            <a:ext cx="8238190" cy="2942985"/>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fr-FR" sz="1800" b="1" kern="100" dirty="0">
                <a:solidFill>
                  <a:schemeClr val="accent1">
                    <a:lumMod val="75000"/>
                  </a:schemeClr>
                </a:solidFill>
                <a:latin typeface="Segoe UI" panose="020B0502040204020203" pitchFamily="34" charset="0"/>
                <a:ea typeface="Calibri" panose="020F0502020204030204" pitchFamily="34" charset="0"/>
                <a:cs typeface="Times New Roman" panose="02020603050405020304" pitchFamily="18" charset="0"/>
              </a:rPr>
              <a:t>SVD++ : </a:t>
            </a:r>
            <a:r>
              <a:rPr lang="fr-FR" sz="1800" kern="100" dirty="0">
                <a:solidFill>
                  <a:schemeClr val="accent6">
                    <a:lumMod val="10000"/>
                  </a:schemeClr>
                </a:solidFill>
                <a:latin typeface="Segoe UI" panose="020B0502040204020203" pitchFamily="34" charset="0"/>
                <a:ea typeface="Calibri" panose="020F0502020204030204" pitchFamily="34" charset="0"/>
                <a:cs typeface="Times New Roman" panose="02020603050405020304" pitchFamily="18" charset="0"/>
              </a:rPr>
              <a:t>Utilisé dans la factorisation matricielle pour les systèmes de recommandation, prenant en compte les biais des utilisateurs et des articles pour des recommandations plus précises.</a:t>
            </a:r>
          </a:p>
          <a:p>
            <a:pPr marL="285750" indent="-285750">
              <a:lnSpc>
                <a:spcPct val="107000"/>
              </a:lnSpc>
              <a:spcAft>
                <a:spcPts val="800"/>
              </a:spcAft>
              <a:buFont typeface="Wingdings" panose="05000000000000000000" pitchFamily="2" charset="2"/>
              <a:buChar char="Ø"/>
            </a:pPr>
            <a:r>
              <a:rPr lang="fr-FR" sz="1800" b="1" kern="100" dirty="0" err="1">
                <a:solidFill>
                  <a:schemeClr val="accent1">
                    <a:lumMod val="75000"/>
                  </a:schemeClr>
                </a:solidFill>
                <a:latin typeface="Segoe UI" panose="020B0502040204020203" pitchFamily="34" charset="0"/>
                <a:ea typeface="Calibri" panose="020F0502020204030204" pitchFamily="34" charset="0"/>
                <a:cs typeface="Times New Roman" panose="02020603050405020304" pitchFamily="18" charset="0"/>
              </a:rPr>
              <a:t>Strongly</a:t>
            </a:r>
            <a:r>
              <a:rPr lang="fr-FR" sz="1800" b="1" kern="100" dirty="0">
                <a:solidFill>
                  <a:schemeClr val="accent1">
                    <a:lumMod val="75000"/>
                  </a:schemeClr>
                </a:solidFill>
                <a:latin typeface="Segoe UI" panose="020B0502040204020203" pitchFamily="34" charset="0"/>
                <a:ea typeface="Calibri" panose="020F0502020204030204" pitchFamily="34" charset="0"/>
                <a:cs typeface="Times New Roman" panose="02020603050405020304" pitchFamily="18" charset="0"/>
              </a:rPr>
              <a:t> </a:t>
            </a:r>
            <a:r>
              <a:rPr lang="fr-FR" sz="1800" b="1" kern="100" dirty="0" err="1">
                <a:solidFill>
                  <a:schemeClr val="accent1">
                    <a:lumMod val="75000"/>
                  </a:schemeClr>
                </a:solidFill>
                <a:latin typeface="Segoe UI" panose="020B0502040204020203" pitchFamily="34" charset="0"/>
                <a:ea typeface="Calibri" panose="020F0502020204030204" pitchFamily="34" charset="0"/>
                <a:cs typeface="Times New Roman" panose="02020603050405020304" pitchFamily="18" charset="0"/>
              </a:rPr>
              <a:t>Connected</a:t>
            </a:r>
            <a:r>
              <a:rPr lang="fr-FR" sz="1800" b="1" kern="100" dirty="0">
                <a:solidFill>
                  <a:schemeClr val="accent1">
                    <a:lumMod val="75000"/>
                  </a:schemeClr>
                </a:solidFill>
                <a:latin typeface="Segoe UI" panose="020B0502040204020203" pitchFamily="34" charset="0"/>
                <a:ea typeface="Calibri" panose="020F0502020204030204" pitchFamily="34" charset="0"/>
                <a:cs typeface="Times New Roman" panose="02020603050405020304" pitchFamily="18" charset="0"/>
              </a:rPr>
              <a:t> Components (Composants Fortement Connexes) : </a:t>
            </a:r>
            <a:r>
              <a:rPr lang="fr-FR" sz="1800" kern="100" dirty="0">
                <a:solidFill>
                  <a:schemeClr val="accent6">
                    <a:lumMod val="10000"/>
                  </a:schemeClr>
                </a:solidFill>
                <a:latin typeface="Segoe UI" panose="020B0502040204020203" pitchFamily="34" charset="0"/>
                <a:ea typeface="Calibri" panose="020F0502020204030204" pitchFamily="34" charset="0"/>
                <a:cs typeface="Times New Roman" panose="02020603050405020304" pitchFamily="18" charset="0"/>
              </a:rPr>
              <a:t>Identifie les groupes de nœuds où chaque nœud est relié à tous les autres du même groupe dans les deux sens.</a:t>
            </a:r>
          </a:p>
          <a:p>
            <a:pPr marL="285750" indent="-285750">
              <a:lnSpc>
                <a:spcPct val="107000"/>
              </a:lnSpc>
              <a:spcAft>
                <a:spcPts val="800"/>
              </a:spcAft>
              <a:buFont typeface="Wingdings" panose="05000000000000000000" pitchFamily="2" charset="2"/>
              <a:buChar char="Ø"/>
            </a:pPr>
            <a:r>
              <a:rPr lang="fr-FR" sz="1800" b="1" kern="100" dirty="0">
                <a:solidFill>
                  <a:schemeClr val="accent1">
                    <a:lumMod val="75000"/>
                  </a:schemeClr>
                </a:solidFill>
                <a:latin typeface="Segoe UI" panose="020B0502040204020203" pitchFamily="34" charset="0"/>
                <a:ea typeface="Calibri" panose="020F0502020204030204" pitchFamily="34" charset="0"/>
                <a:cs typeface="Times New Roman" panose="02020603050405020304" pitchFamily="18" charset="0"/>
              </a:rPr>
              <a:t>Triangle Count (Décompte de Triangles) : </a:t>
            </a:r>
            <a:r>
              <a:rPr lang="fr-FR" sz="1800" kern="100" dirty="0">
                <a:solidFill>
                  <a:schemeClr val="accent6">
                    <a:lumMod val="10000"/>
                  </a:schemeClr>
                </a:solidFill>
                <a:latin typeface="Segoe UI" panose="020B0502040204020203" pitchFamily="34" charset="0"/>
                <a:ea typeface="Calibri" panose="020F0502020204030204" pitchFamily="34" charset="0"/>
                <a:cs typeface="Times New Roman" panose="02020603050405020304" pitchFamily="18" charset="0"/>
              </a:rPr>
              <a:t>Calcule le nombre de triangles fermés dans un graphe pour évaluer la densité des relations dans un réseau ou un graphe donné.</a:t>
            </a:r>
          </a:p>
        </p:txBody>
      </p:sp>
      <p:sp>
        <p:nvSpPr>
          <p:cNvPr id="2" name="ZoneTexte 1">
            <a:extLst>
              <a:ext uri="{FF2B5EF4-FFF2-40B4-BE49-F238E27FC236}">
                <a16:creationId xmlns:a16="http://schemas.microsoft.com/office/drawing/2014/main" id="{11C9C4FE-C688-BCF5-BBC1-BF157F260C52}"/>
              </a:ext>
            </a:extLst>
          </p:cNvPr>
          <p:cNvSpPr txBox="1"/>
          <p:nvPr/>
        </p:nvSpPr>
        <p:spPr>
          <a:xfrm>
            <a:off x="301902" y="1758102"/>
            <a:ext cx="4628508" cy="523220"/>
          </a:xfrm>
          <a:prstGeom prst="rect">
            <a:avLst/>
          </a:prstGeom>
          <a:noFill/>
        </p:spPr>
        <p:txBody>
          <a:bodyPr wrap="square">
            <a:spAutoFit/>
          </a:bodyPr>
          <a:lstStyle/>
          <a:p>
            <a:pPr marL="571500" indent="-571500" algn="ctr">
              <a:buClr>
                <a:schemeClr val="dk2"/>
              </a:buClr>
              <a:buSzPts val="2800"/>
              <a:buFont typeface="Courier New" panose="02070309020205020404" pitchFamily="49" charset="0"/>
              <a:buChar char="o"/>
            </a:pPr>
            <a:r>
              <a:rPr lang="en-US" sz="2800" b="1" dirty="0">
                <a:solidFill>
                  <a:schemeClr val="bg1">
                    <a:lumMod val="75000"/>
                  </a:schemeClr>
                </a:solidFill>
                <a:latin typeface="Roboto"/>
                <a:ea typeface="Roboto"/>
                <a:cs typeface="Roboto"/>
                <a:sym typeface="Roboto"/>
              </a:rPr>
              <a:t>A</a:t>
            </a:r>
            <a:r>
              <a:rPr lang="fr-MA" sz="2800" b="1" dirty="0" err="1">
                <a:solidFill>
                  <a:schemeClr val="bg1">
                    <a:lumMod val="75000"/>
                  </a:schemeClr>
                </a:solidFill>
                <a:latin typeface="Roboto"/>
                <a:ea typeface="Roboto"/>
                <a:cs typeface="Roboto"/>
                <a:sym typeface="Roboto"/>
              </a:rPr>
              <a:t>lgorithmes</a:t>
            </a:r>
            <a:r>
              <a:rPr lang="fr-MA" sz="2800" b="1" dirty="0">
                <a:solidFill>
                  <a:schemeClr val="bg1">
                    <a:lumMod val="75000"/>
                  </a:schemeClr>
                </a:solidFill>
                <a:latin typeface="Roboto"/>
                <a:ea typeface="Roboto"/>
                <a:cs typeface="Roboto"/>
                <a:sym typeface="Roboto"/>
              </a:rPr>
              <a:t> </a:t>
            </a:r>
            <a:r>
              <a:rPr lang="fr-MA" sz="2800" b="1" dirty="0" err="1">
                <a:solidFill>
                  <a:schemeClr val="bg1">
                    <a:lumMod val="75000"/>
                  </a:schemeClr>
                </a:solidFill>
                <a:latin typeface="Roboto"/>
                <a:ea typeface="Roboto"/>
                <a:cs typeface="Roboto"/>
                <a:sym typeface="Roboto"/>
              </a:rPr>
              <a:t>GraphX</a:t>
            </a:r>
            <a:endParaRPr lang="fr-MA" sz="2800" b="1" dirty="0">
              <a:solidFill>
                <a:schemeClr val="bg1">
                  <a:lumMod val="75000"/>
                </a:schemeClr>
              </a:solidFill>
              <a:latin typeface="Roboto"/>
              <a:ea typeface="Roboto"/>
              <a:cs typeface="Roboto"/>
              <a:sym typeface="Roboto"/>
            </a:endParaRPr>
          </a:p>
        </p:txBody>
      </p:sp>
      <p:sp>
        <p:nvSpPr>
          <p:cNvPr id="6" name="Google Shape;704;p33">
            <a:hlinkClick r:id="" action="ppaction://noaction"/>
            <a:extLst>
              <a:ext uri="{FF2B5EF4-FFF2-40B4-BE49-F238E27FC236}">
                <a16:creationId xmlns:a16="http://schemas.microsoft.com/office/drawing/2014/main" id="{AF404FC3-1BB5-A085-590F-61ECD00B072D}"/>
              </a:ext>
            </a:extLst>
          </p:cNvPr>
          <p:cNvSpPr txBox="1">
            <a:spLocks noGrp="1"/>
          </p:cNvSpPr>
          <p:nvPr>
            <p:ph type="subTitle" idx="3"/>
          </p:nvPr>
        </p:nvSpPr>
        <p:spPr>
          <a:xfrm>
            <a:off x="926373" y="174350"/>
            <a:ext cx="1222938"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sz="1600" dirty="0"/>
              <a:t>Objectif</a:t>
            </a:r>
          </a:p>
        </p:txBody>
      </p:sp>
      <p:sp>
        <p:nvSpPr>
          <p:cNvPr id="7" name="Google Shape;704;p33">
            <a:hlinkClick r:id="" action="ppaction://noaction"/>
            <a:extLst>
              <a:ext uri="{FF2B5EF4-FFF2-40B4-BE49-F238E27FC236}">
                <a16:creationId xmlns:a16="http://schemas.microsoft.com/office/drawing/2014/main" id="{C7326696-1136-1310-06D3-A929D765ECCD}"/>
              </a:ext>
            </a:extLst>
          </p:cNvPr>
          <p:cNvSpPr txBox="1">
            <a:spLocks/>
          </p:cNvSpPr>
          <p:nvPr/>
        </p:nvSpPr>
        <p:spPr>
          <a:xfrm>
            <a:off x="1753938" y="256976"/>
            <a:ext cx="1559767" cy="2307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0" indent="0"/>
            <a:r>
              <a:rPr lang="fr-FR" sz="1600" b="1" dirty="0">
                <a:solidFill>
                  <a:srgbClr val="002060"/>
                </a:solidFill>
              </a:rPr>
              <a:t>Définitions</a:t>
            </a:r>
          </a:p>
        </p:txBody>
      </p:sp>
      <p:sp>
        <p:nvSpPr>
          <p:cNvPr id="8" name="Google Shape;704;p33">
            <a:hlinkClick r:id="" action="ppaction://noaction"/>
            <a:extLst>
              <a:ext uri="{FF2B5EF4-FFF2-40B4-BE49-F238E27FC236}">
                <a16:creationId xmlns:a16="http://schemas.microsoft.com/office/drawing/2014/main" id="{08E503A0-926C-1CB8-697D-74E8B94202E9}"/>
              </a:ext>
            </a:extLst>
          </p:cNvPr>
          <p:cNvSpPr txBox="1">
            <a:spLocks/>
          </p:cNvSpPr>
          <p:nvPr/>
        </p:nvSpPr>
        <p:spPr>
          <a:xfrm>
            <a:off x="2712390" y="177972"/>
            <a:ext cx="1809949" cy="40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0" indent="0"/>
            <a:r>
              <a:rPr lang="fr-FR" sz="1600" dirty="0"/>
              <a:t>Workflow</a:t>
            </a:r>
            <a:endParaRPr lang="fr-FR" dirty="0"/>
          </a:p>
        </p:txBody>
      </p:sp>
      <p:sp>
        <p:nvSpPr>
          <p:cNvPr id="9" name="Google Shape;704;p33">
            <a:hlinkClick r:id="" action="ppaction://noaction"/>
            <a:extLst>
              <a:ext uri="{FF2B5EF4-FFF2-40B4-BE49-F238E27FC236}">
                <a16:creationId xmlns:a16="http://schemas.microsoft.com/office/drawing/2014/main" id="{84C12A6B-40D5-D58D-900B-42E5A33A9CBE}"/>
              </a:ext>
            </a:extLst>
          </p:cNvPr>
          <p:cNvSpPr txBox="1">
            <a:spLocks/>
          </p:cNvSpPr>
          <p:nvPr/>
        </p:nvSpPr>
        <p:spPr>
          <a:xfrm>
            <a:off x="3617364" y="177972"/>
            <a:ext cx="1809949" cy="40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0" indent="0"/>
            <a:r>
              <a:rPr lang="fr-FR" sz="1600" dirty="0"/>
              <a:t>Démo</a:t>
            </a:r>
          </a:p>
        </p:txBody>
      </p:sp>
    </p:spTree>
    <p:extLst>
      <p:ext uri="{BB962C8B-B14F-4D97-AF65-F5344CB8AC3E}">
        <p14:creationId xmlns:p14="http://schemas.microsoft.com/office/powerpoint/2010/main" val="40861676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accent5"/>
            </a:gs>
          </a:gsLst>
          <a:lin ang="2698631" scaled="0"/>
        </a:gradFill>
        <a:effectLst/>
      </p:bgPr>
    </p:bg>
    <p:spTree>
      <p:nvGrpSpPr>
        <p:cNvPr id="1" name="Shape 701"/>
        <p:cNvGrpSpPr/>
        <p:nvPr/>
      </p:nvGrpSpPr>
      <p:grpSpPr>
        <a:xfrm>
          <a:off x="0" y="0"/>
          <a:ext cx="0" cy="0"/>
          <a:chOff x="0" y="0"/>
          <a:chExt cx="0" cy="0"/>
        </a:xfrm>
      </p:grpSpPr>
      <p:sp>
        <p:nvSpPr>
          <p:cNvPr id="703" name="Google Shape;703;p33"/>
          <p:cNvSpPr txBox="1">
            <a:spLocks noGrp="1"/>
          </p:cNvSpPr>
          <p:nvPr>
            <p:ph type="subTitle" idx="1"/>
          </p:nvPr>
        </p:nvSpPr>
        <p:spPr>
          <a:xfrm>
            <a:off x="1537841" y="6349276"/>
            <a:ext cx="4523911" cy="3390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MA" sz="1200" dirty="0"/>
              <a:t>MAKAOUI REDA &amp; REFKI ELHADI &amp; OUHAYOU OUSSAMA </a:t>
            </a:r>
          </a:p>
        </p:txBody>
      </p:sp>
      <p:sp>
        <p:nvSpPr>
          <p:cNvPr id="708" name="Google Shape;708;p33"/>
          <p:cNvSpPr txBox="1">
            <a:spLocks noGrp="1"/>
          </p:cNvSpPr>
          <p:nvPr>
            <p:ph type="subTitle" idx="2"/>
          </p:nvPr>
        </p:nvSpPr>
        <p:spPr>
          <a:xfrm>
            <a:off x="6390906" y="6316950"/>
            <a:ext cx="2286600" cy="4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fr-FR" dirty="0"/>
              <a:t>8</a:t>
            </a:r>
            <a:endParaRPr dirty="0"/>
          </a:p>
        </p:txBody>
      </p:sp>
      <p:sp>
        <p:nvSpPr>
          <p:cNvPr id="21" name="ZoneTexte 20">
            <a:extLst>
              <a:ext uri="{FF2B5EF4-FFF2-40B4-BE49-F238E27FC236}">
                <a16:creationId xmlns:a16="http://schemas.microsoft.com/office/drawing/2014/main" id="{47953CCC-47A9-1C7F-7FCB-8CCE004FCE63}"/>
              </a:ext>
            </a:extLst>
          </p:cNvPr>
          <p:cNvSpPr txBox="1"/>
          <p:nvPr/>
        </p:nvSpPr>
        <p:spPr>
          <a:xfrm>
            <a:off x="-603073" y="764129"/>
            <a:ext cx="4628508" cy="646331"/>
          </a:xfrm>
          <a:prstGeom prst="rect">
            <a:avLst/>
          </a:prstGeom>
          <a:noFill/>
        </p:spPr>
        <p:txBody>
          <a:bodyPr wrap="square">
            <a:spAutoFit/>
          </a:bodyPr>
          <a:lstStyle/>
          <a:p>
            <a:pPr algn="ctr">
              <a:buClr>
                <a:schemeClr val="dk2"/>
              </a:buClr>
              <a:buSzPts val="2800"/>
            </a:pPr>
            <a:r>
              <a:rPr lang="fr-MA" sz="3600" b="1" dirty="0">
                <a:solidFill>
                  <a:srgbClr val="002060"/>
                </a:solidFill>
                <a:latin typeface="Roboto"/>
                <a:ea typeface="Roboto"/>
                <a:cs typeface="Roboto"/>
                <a:sym typeface="Roboto"/>
              </a:rPr>
              <a:t>Workflow:</a:t>
            </a:r>
          </a:p>
        </p:txBody>
      </p:sp>
      <p:sp>
        <p:nvSpPr>
          <p:cNvPr id="735" name="Rectangle : coins arrondis 734">
            <a:extLst>
              <a:ext uri="{FF2B5EF4-FFF2-40B4-BE49-F238E27FC236}">
                <a16:creationId xmlns:a16="http://schemas.microsoft.com/office/drawing/2014/main" id="{07227512-4CFF-EAC4-3C5E-47D6C53A5C92}"/>
              </a:ext>
            </a:extLst>
          </p:cNvPr>
          <p:cNvSpPr/>
          <p:nvPr/>
        </p:nvSpPr>
        <p:spPr>
          <a:xfrm>
            <a:off x="356994" y="1410460"/>
            <a:ext cx="8623376" cy="4473848"/>
          </a:xfrm>
          <a:prstGeom prst="roundRect">
            <a:avLst/>
          </a:prstGeom>
          <a:gradFill rotWithShape="1">
            <a:gsLst>
              <a:gs pos="0">
                <a:srgbClr val="FFFFFF">
                  <a:tint val="100000"/>
                  <a:shade val="100000"/>
                  <a:satMod val="130000"/>
                </a:srgbClr>
              </a:gs>
              <a:gs pos="100000">
                <a:srgbClr val="FFFFFF">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4E5EA3"/>
              </a:solidFill>
              <a:effectLst/>
              <a:uLnTx/>
              <a:uFillTx/>
              <a:latin typeface="Arial"/>
              <a:ea typeface="+mn-ea"/>
              <a:cs typeface="+mn-cs"/>
            </a:endParaRPr>
          </a:p>
        </p:txBody>
      </p:sp>
      <p:sp>
        <p:nvSpPr>
          <p:cNvPr id="736" name="Rectangle : coins arrondis 735">
            <a:extLst>
              <a:ext uri="{FF2B5EF4-FFF2-40B4-BE49-F238E27FC236}">
                <a16:creationId xmlns:a16="http://schemas.microsoft.com/office/drawing/2014/main" id="{DD815FC4-70AF-2FD5-2497-8CE519A9067C}"/>
              </a:ext>
            </a:extLst>
          </p:cNvPr>
          <p:cNvSpPr/>
          <p:nvPr/>
        </p:nvSpPr>
        <p:spPr>
          <a:xfrm>
            <a:off x="1839000" y="1625818"/>
            <a:ext cx="6889254" cy="2770166"/>
          </a:xfrm>
          <a:prstGeom prst="roundRect">
            <a:avLst/>
          </a:prstGeom>
          <a:solidFill>
            <a:srgbClr val="E7F3FF"/>
          </a:solidFill>
          <a:ln w="25400" cap="flat" cmpd="sng" algn="ctr">
            <a:solidFill>
              <a:srgbClr val="EFF7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MA" sz="1800" b="0" i="0" u="none" strike="noStrike" kern="0" cap="none" spc="0" normalizeH="0" baseline="0" noProof="0">
              <a:ln>
                <a:noFill/>
              </a:ln>
              <a:solidFill>
                <a:srgbClr val="4E5EA3"/>
              </a:solidFill>
              <a:effectLst/>
              <a:uLnTx/>
              <a:uFillTx/>
              <a:latin typeface="Arial"/>
              <a:ea typeface="+mn-ea"/>
              <a:cs typeface="+mn-cs"/>
            </a:endParaRPr>
          </a:p>
        </p:txBody>
      </p:sp>
      <p:sp>
        <p:nvSpPr>
          <p:cNvPr id="737" name="Rectangle : coins arrondis 736">
            <a:extLst>
              <a:ext uri="{FF2B5EF4-FFF2-40B4-BE49-F238E27FC236}">
                <a16:creationId xmlns:a16="http://schemas.microsoft.com/office/drawing/2014/main" id="{B8777181-EB1C-D0FD-A267-B3C6BB5A0EED}"/>
              </a:ext>
            </a:extLst>
          </p:cNvPr>
          <p:cNvSpPr/>
          <p:nvPr/>
        </p:nvSpPr>
        <p:spPr>
          <a:xfrm>
            <a:off x="605749" y="2880314"/>
            <a:ext cx="1052213" cy="276967"/>
          </a:xfrm>
          <a:prstGeom prst="roundRect">
            <a:avLst/>
          </a:prstGeom>
          <a:solidFill>
            <a:srgbClr val="599736">
              <a:alpha val="50000"/>
            </a:srgbClr>
          </a:solid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fr-FR" sz="900" b="1" i="0" u="none" strike="noStrike" kern="0" cap="none" spc="0" normalizeH="0" baseline="0" noProof="0" dirty="0">
                <a:ln>
                  <a:noFill/>
                </a:ln>
                <a:solidFill>
                  <a:srgbClr val="262140"/>
                </a:solidFill>
                <a:effectLst/>
                <a:uLnTx/>
                <a:uFillTx/>
                <a:latin typeface="Arial"/>
                <a:ea typeface="Microsoft Sans Serif" panose="020B0604020202020204" pitchFamily="34" charset="0"/>
                <a:cs typeface="Times New Roman" panose="02020603050405020304" pitchFamily="18" charset="0"/>
              </a:rPr>
              <a:t>Dataset</a:t>
            </a:r>
            <a:endParaRPr kumimoji="0" lang="fr-FR" sz="1200" b="0" i="0" u="none" strike="noStrike" kern="0" cap="none" spc="0" normalizeH="0" baseline="0" noProof="0" dirty="0">
              <a:ln>
                <a:noFill/>
              </a:ln>
              <a:solidFill>
                <a:srgbClr val="262140"/>
              </a:solidFill>
              <a:effectLst/>
              <a:uLnTx/>
              <a:uFillTx/>
              <a:latin typeface="Arial"/>
              <a:ea typeface="Microsoft Sans Serif" panose="020B0604020202020204" pitchFamily="34" charset="0"/>
              <a:cs typeface="Times New Roman" panose="02020603050405020304" pitchFamily="18" charset="0"/>
            </a:endParaRPr>
          </a:p>
        </p:txBody>
      </p:sp>
      <p:pic>
        <p:nvPicPr>
          <p:cNvPr id="738" name="Picture 2" descr="Dataset - Free technology icons">
            <a:extLst>
              <a:ext uri="{FF2B5EF4-FFF2-40B4-BE49-F238E27FC236}">
                <a16:creationId xmlns:a16="http://schemas.microsoft.com/office/drawing/2014/main" id="{C4DA1FD6-6603-6ED9-62DE-509E3CAB4E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256" y="3196202"/>
            <a:ext cx="552704" cy="552704"/>
          </a:xfrm>
          <a:prstGeom prst="rect">
            <a:avLst/>
          </a:prstGeom>
          <a:noFill/>
          <a:extLst>
            <a:ext uri="{909E8E84-426E-40DD-AFC4-6F175D3DCCD1}">
              <a14:hiddenFill xmlns:a14="http://schemas.microsoft.com/office/drawing/2010/main">
                <a:solidFill>
                  <a:srgbClr val="FFFFFF"/>
                </a:solidFill>
              </a14:hiddenFill>
            </a:ext>
          </a:extLst>
        </p:spPr>
      </p:pic>
      <p:pic>
        <p:nvPicPr>
          <p:cNvPr id="739" name="Picture 4">
            <a:extLst>
              <a:ext uri="{FF2B5EF4-FFF2-40B4-BE49-F238E27FC236}">
                <a16:creationId xmlns:a16="http://schemas.microsoft.com/office/drawing/2014/main" id="{4B77D4AF-F1B1-82E1-CF54-DC52059B0C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16" y="3727305"/>
            <a:ext cx="800064" cy="309007"/>
          </a:xfrm>
          <a:prstGeom prst="rect">
            <a:avLst/>
          </a:prstGeom>
          <a:noFill/>
          <a:extLst>
            <a:ext uri="{909E8E84-426E-40DD-AFC4-6F175D3DCCD1}">
              <a14:hiddenFill xmlns:a14="http://schemas.microsoft.com/office/drawing/2010/main">
                <a:solidFill>
                  <a:srgbClr val="FFFFFF"/>
                </a:solidFill>
              </a14:hiddenFill>
            </a:ext>
          </a:extLst>
        </p:spPr>
      </p:pic>
      <p:sp>
        <p:nvSpPr>
          <p:cNvPr id="740" name="Rectangle : coins arrondis 739">
            <a:extLst>
              <a:ext uri="{FF2B5EF4-FFF2-40B4-BE49-F238E27FC236}">
                <a16:creationId xmlns:a16="http://schemas.microsoft.com/office/drawing/2014/main" id="{0B18317E-393C-DBEE-0883-A40FFEB2C04B}"/>
              </a:ext>
            </a:extLst>
          </p:cNvPr>
          <p:cNvSpPr/>
          <p:nvPr/>
        </p:nvSpPr>
        <p:spPr>
          <a:xfrm>
            <a:off x="2022597" y="2878319"/>
            <a:ext cx="1209601" cy="276967"/>
          </a:xfrm>
          <a:prstGeom prst="roundRect">
            <a:avLst/>
          </a:prstGeom>
          <a:solidFill>
            <a:srgbClr val="FFC000">
              <a:alpha val="50000"/>
            </a:srgbClr>
          </a:solid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fr-FR" sz="900" b="1" i="0" u="none" strike="noStrike" kern="0" cap="none" spc="0" normalizeH="0" baseline="0" noProof="0" dirty="0">
                <a:ln>
                  <a:noFill/>
                </a:ln>
                <a:solidFill>
                  <a:srgbClr val="262140"/>
                </a:solidFill>
                <a:effectLst/>
                <a:uLnTx/>
                <a:uFillTx/>
                <a:latin typeface="Arial"/>
                <a:ea typeface="Microsoft Sans Serif" panose="020B0604020202020204" pitchFamily="34" charset="0"/>
                <a:cs typeface="Times New Roman" panose="02020603050405020304" pitchFamily="18" charset="0"/>
              </a:rPr>
              <a:t>Data Processing</a:t>
            </a:r>
            <a:endParaRPr kumimoji="0" lang="fr-FR" sz="1200" b="0" i="0" u="none" strike="noStrike" kern="0" cap="none" spc="0" normalizeH="0" baseline="0" noProof="0" dirty="0">
              <a:ln>
                <a:noFill/>
              </a:ln>
              <a:solidFill>
                <a:srgbClr val="262140"/>
              </a:solidFill>
              <a:effectLst/>
              <a:uLnTx/>
              <a:uFillTx/>
              <a:latin typeface="Arial"/>
              <a:ea typeface="Microsoft Sans Serif" panose="020B0604020202020204" pitchFamily="34" charset="0"/>
              <a:cs typeface="Times New Roman" panose="02020603050405020304" pitchFamily="18" charset="0"/>
            </a:endParaRPr>
          </a:p>
        </p:txBody>
      </p:sp>
      <p:pic>
        <p:nvPicPr>
          <p:cNvPr id="741" name="Picture 6" descr="Index of /images">
            <a:extLst>
              <a:ext uri="{FF2B5EF4-FFF2-40B4-BE49-F238E27FC236}">
                <a16:creationId xmlns:a16="http://schemas.microsoft.com/office/drawing/2014/main" id="{23265FB0-1398-BEE4-1648-D8D9783754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4739" y="3200846"/>
            <a:ext cx="917476" cy="488019"/>
          </a:xfrm>
          <a:prstGeom prst="rect">
            <a:avLst/>
          </a:prstGeom>
          <a:noFill/>
          <a:extLst>
            <a:ext uri="{909E8E84-426E-40DD-AFC4-6F175D3DCCD1}">
              <a14:hiddenFill xmlns:a14="http://schemas.microsoft.com/office/drawing/2010/main">
                <a:solidFill>
                  <a:srgbClr val="FFFFFF"/>
                </a:solidFill>
              </a14:hiddenFill>
            </a:ext>
          </a:extLst>
        </p:spPr>
      </p:pic>
      <p:sp>
        <p:nvSpPr>
          <p:cNvPr id="742" name="Rectangle : coins arrondis 741">
            <a:extLst>
              <a:ext uri="{FF2B5EF4-FFF2-40B4-BE49-F238E27FC236}">
                <a16:creationId xmlns:a16="http://schemas.microsoft.com/office/drawing/2014/main" id="{1D3188C8-DA72-9C9C-13DF-FFD6B2D641D1}"/>
              </a:ext>
            </a:extLst>
          </p:cNvPr>
          <p:cNvSpPr/>
          <p:nvPr/>
        </p:nvSpPr>
        <p:spPr>
          <a:xfrm>
            <a:off x="3676568" y="2878318"/>
            <a:ext cx="1052213" cy="276967"/>
          </a:xfrm>
          <a:prstGeom prst="roundRect">
            <a:avLst/>
          </a:prstGeom>
          <a:solidFill>
            <a:srgbClr val="B7DBFF">
              <a:alpha val="50000"/>
            </a:srgbClr>
          </a:solid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fr-FR" sz="900" b="1" i="0" u="none" strike="noStrike" kern="0" cap="none" spc="0" normalizeH="0" baseline="0" noProof="0" dirty="0">
                <a:ln>
                  <a:noFill/>
                </a:ln>
                <a:solidFill>
                  <a:srgbClr val="262140"/>
                </a:solidFill>
                <a:effectLst/>
                <a:uLnTx/>
                <a:uFillTx/>
                <a:latin typeface="Arial"/>
                <a:ea typeface="Microsoft Sans Serif" panose="020B0604020202020204" pitchFamily="34" charset="0"/>
                <a:cs typeface="Times New Roman" panose="02020603050405020304" pitchFamily="18" charset="0"/>
              </a:rPr>
              <a:t>Data Storage</a:t>
            </a:r>
            <a:endParaRPr kumimoji="0" lang="fr-FR" sz="1200" b="0" i="0" u="none" strike="noStrike" kern="0" cap="none" spc="0" normalizeH="0" baseline="0" noProof="0" dirty="0">
              <a:ln>
                <a:noFill/>
              </a:ln>
              <a:solidFill>
                <a:srgbClr val="262140"/>
              </a:solidFill>
              <a:effectLst/>
              <a:uLnTx/>
              <a:uFillTx/>
              <a:latin typeface="Arial"/>
              <a:ea typeface="Microsoft Sans Serif" panose="020B0604020202020204" pitchFamily="34" charset="0"/>
              <a:cs typeface="Times New Roman" panose="02020603050405020304" pitchFamily="18" charset="0"/>
            </a:endParaRPr>
          </a:p>
        </p:txBody>
      </p:sp>
      <p:pic>
        <p:nvPicPr>
          <p:cNvPr id="743" name="Picture 8" descr="Neo4j – Bloor Research">
            <a:extLst>
              <a:ext uri="{FF2B5EF4-FFF2-40B4-BE49-F238E27FC236}">
                <a16:creationId xmlns:a16="http://schemas.microsoft.com/office/drawing/2014/main" id="{BAE74416-8332-6C87-6886-70208177F1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4329" y="3114141"/>
            <a:ext cx="1173064" cy="748764"/>
          </a:xfrm>
          <a:prstGeom prst="rect">
            <a:avLst/>
          </a:prstGeom>
          <a:noFill/>
          <a:extLst>
            <a:ext uri="{909E8E84-426E-40DD-AFC4-6F175D3DCCD1}">
              <a14:hiddenFill xmlns:a14="http://schemas.microsoft.com/office/drawing/2010/main">
                <a:solidFill>
                  <a:srgbClr val="FFFFFF"/>
                </a:solidFill>
              </a14:hiddenFill>
            </a:ext>
          </a:extLst>
        </p:spPr>
      </p:pic>
      <p:sp>
        <p:nvSpPr>
          <p:cNvPr id="744" name="Rectangle : coins arrondis 743">
            <a:extLst>
              <a:ext uri="{FF2B5EF4-FFF2-40B4-BE49-F238E27FC236}">
                <a16:creationId xmlns:a16="http://schemas.microsoft.com/office/drawing/2014/main" id="{A6F7401B-3A0B-D56D-7912-665729DAD82E}"/>
              </a:ext>
            </a:extLst>
          </p:cNvPr>
          <p:cNvSpPr/>
          <p:nvPr/>
        </p:nvSpPr>
        <p:spPr>
          <a:xfrm>
            <a:off x="5997999" y="2491838"/>
            <a:ext cx="1187901" cy="295709"/>
          </a:xfrm>
          <a:prstGeom prst="roundRect">
            <a:avLst/>
          </a:prstGeom>
          <a:solidFill>
            <a:srgbClr val="EE9146"/>
          </a:solid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fr-FR" sz="900" b="1" i="0" u="none" strike="noStrike" kern="0" cap="none" spc="0" normalizeH="0" baseline="0" noProof="0" dirty="0">
                <a:ln>
                  <a:noFill/>
                </a:ln>
                <a:solidFill>
                  <a:srgbClr val="262140"/>
                </a:solidFill>
                <a:effectLst/>
                <a:uLnTx/>
                <a:uFillTx/>
                <a:latin typeface="Arial"/>
                <a:ea typeface="Microsoft Sans Serif" panose="020B0604020202020204" pitchFamily="34" charset="0"/>
                <a:cs typeface="Times New Roman" panose="02020603050405020304" pitchFamily="18" charset="0"/>
              </a:rPr>
              <a:t>Data Interaction</a:t>
            </a:r>
          </a:p>
        </p:txBody>
      </p:sp>
      <p:pic>
        <p:nvPicPr>
          <p:cNvPr id="745" name="Image 744">
            <a:extLst>
              <a:ext uri="{FF2B5EF4-FFF2-40B4-BE49-F238E27FC236}">
                <a16:creationId xmlns:a16="http://schemas.microsoft.com/office/drawing/2014/main" id="{5FE3FDAC-93B4-A985-C209-852148154EC9}"/>
              </a:ext>
            </a:extLst>
          </p:cNvPr>
          <p:cNvPicPr>
            <a:picLocks noChangeAspect="1"/>
          </p:cNvPicPr>
          <p:nvPr/>
        </p:nvPicPr>
        <p:blipFill rotWithShape="1">
          <a:blip r:embed="rId7"/>
          <a:srcRect l="8762" r="12827"/>
          <a:stretch/>
        </p:blipFill>
        <p:spPr>
          <a:xfrm>
            <a:off x="5626718" y="2048394"/>
            <a:ext cx="936402" cy="426513"/>
          </a:xfrm>
          <a:prstGeom prst="rect">
            <a:avLst/>
          </a:prstGeom>
        </p:spPr>
      </p:pic>
      <p:sp>
        <p:nvSpPr>
          <p:cNvPr id="746" name="Rectangle : coins arrondis 745">
            <a:extLst>
              <a:ext uri="{FF2B5EF4-FFF2-40B4-BE49-F238E27FC236}">
                <a16:creationId xmlns:a16="http://schemas.microsoft.com/office/drawing/2014/main" id="{86948889-554A-59E3-C2F8-63595CA05021}"/>
              </a:ext>
            </a:extLst>
          </p:cNvPr>
          <p:cNvSpPr/>
          <p:nvPr/>
        </p:nvSpPr>
        <p:spPr>
          <a:xfrm>
            <a:off x="5983043" y="3364305"/>
            <a:ext cx="1330307" cy="432604"/>
          </a:xfrm>
          <a:prstGeom prst="roundRect">
            <a:avLst/>
          </a:prstGeom>
          <a:solidFill>
            <a:srgbClr val="945114">
              <a:alpha val="50000"/>
            </a:srgbClr>
          </a:solid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fr-FR" sz="900" b="1" i="0" u="none" strike="noStrike" kern="0" cap="none" spc="0" normalizeH="0" baseline="0" noProof="0" dirty="0">
                <a:ln>
                  <a:noFill/>
                </a:ln>
                <a:solidFill>
                  <a:srgbClr val="262140"/>
                </a:solidFill>
                <a:effectLst/>
                <a:uLnTx/>
                <a:uFillTx/>
                <a:latin typeface="Arial"/>
                <a:ea typeface="Microsoft Sans Serif" panose="020B0604020202020204" pitchFamily="34" charset="0"/>
                <a:cs typeface="Times New Roman" panose="02020603050405020304" pitchFamily="18" charset="0"/>
              </a:rPr>
              <a:t>Visualization and Analysis</a:t>
            </a:r>
            <a:endParaRPr kumimoji="0" lang="fr-FR" sz="1200" b="0" i="0" u="none" strike="noStrike" kern="0" cap="none" spc="0" normalizeH="0" baseline="0" noProof="0" dirty="0">
              <a:ln>
                <a:noFill/>
              </a:ln>
              <a:solidFill>
                <a:srgbClr val="262140"/>
              </a:solidFill>
              <a:effectLst/>
              <a:uLnTx/>
              <a:uFillTx/>
              <a:latin typeface="Arial"/>
              <a:ea typeface="Microsoft Sans Serif" panose="020B0604020202020204" pitchFamily="34" charset="0"/>
              <a:cs typeface="Times New Roman" panose="02020603050405020304" pitchFamily="18" charset="0"/>
            </a:endParaRPr>
          </a:p>
        </p:txBody>
      </p:sp>
      <p:pic>
        <p:nvPicPr>
          <p:cNvPr id="747" name="Picture 14" descr="Big Data Tools - Apache Spark and Zeppelin | Pragma Edge">
            <a:extLst>
              <a:ext uri="{FF2B5EF4-FFF2-40B4-BE49-F238E27FC236}">
                <a16:creationId xmlns:a16="http://schemas.microsoft.com/office/drawing/2014/main" id="{3CF324A5-A07D-5ACF-BDDE-857E732F003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0125" y="4923500"/>
            <a:ext cx="1075521" cy="676376"/>
          </a:xfrm>
          <a:prstGeom prst="rect">
            <a:avLst/>
          </a:prstGeom>
          <a:noFill/>
          <a:extLst>
            <a:ext uri="{909E8E84-426E-40DD-AFC4-6F175D3DCCD1}">
              <a14:hiddenFill xmlns:a14="http://schemas.microsoft.com/office/drawing/2010/main">
                <a:solidFill>
                  <a:srgbClr val="FFFFFF"/>
                </a:solidFill>
              </a14:hiddenFill>
            </a:ext>
          </a:extLst>
        </p:spPr>
      </p:pic>
      <p:cxnSp>
        <p:nvCxnSpPr>
          <p:cNvPr id="748" name="Connecteur droit avec flèche 747">
            <a:extLst>
              <a:ext uri="{FF2B5EF4-FFF2-40B4-BE49-F238E27FC236}">
                <a16:creationId xmlns:a16="http://schemas.microsoft.com/office/drawing/2014/main" id="{5288EC9B-570A-9EAE-318F-96A77192B76E}"/>
              </a:ext>
            </a:extLst>
          </p:cNvPr>
          <p:cNvCxnSpPr>
            <a:stCxn id="737" idx="3"/>
            <a:endCxn id="740" idx="1"/>
          </p:cNvCxnSpPr>
          <p:nvPr/>
        </p:nvCxnSpPr>
        <p:spPr>
          <a:xfrm flipV="1">
            <a:off x="1657962" y="3016803"/>
            <a:ext cx="364635" cy="1995"/>
          </a:xfrm>
          <a:prstGeom prst="straightConnector1">
            <a:avLst/>
          </a:prstGeom>
          <a:noFill/>
          <a:ln w="9525" cap="flat" cmpd="sng" algn="ctr">
            <a:solidFill>
              <a:srgbClr val="F6F6FF">
                <a:lumMod val="10000"/>
              </a:srgbClr>
            </a:solidFill>
            <a:prstDash val="solid"/>
            <a:tailEnd type="triangle"/>
          </a:ln>
          <a:effectLst/>
        </p:spPr>
      </p:cxnSp>
      <p:cxnSp>
        <p:nvCxnSpPr>
          <p:cNvPr id="749" name="Connecteur droit avec flèche 748">
            <a:extLst>
              <a:ext uri="{FF2B5EF4-FFF2-40B4-BE49-F238E27FC236}">
                <a16:creationId xmlns:a16="http://schemas.microsoft.com/office/drawing/2014/main" id="{6B5FF71F-2751-5E32-58C8-F4E58253C4B1}"/>
              </a:ext>
            </a:extLst>
          </p:cNvPr>
          <p:cNvCxnSpPr/>
          <p:nvPr/>
        </p:nvCxnSpPr>
        <p:spPr>
          <a:xfrm flipV="1">
            <a:off x="3237136" y="3019821"/>
            <a:ext cx="368088" cy="140"/>
          </a:xfrm>
          <a:prstGeom prst="straightConnector1">
            <a:avLst/>
          </a:prstGeom>
          <a:noFill/>
          <a:ln w="9525" cap="flat" cmpd="sng" algn="ctr">
            <a:solidFill>
              <a:srgbClr val="F6F6FF">
                <a:lumMod val="10000"/>
              </a:srgbClr>
            </a:solidFill>
            <a:prstDash val="solid"/>
            <a:tailEnd type="triangle"/>
          </a:ln>
          <a:effectLst/>
        </p:spPr>
      </p:cxnSp>
      <p:cxnSp>
        <p:nvCxnSpPr>
          <p:cNvPr id="750" name="Connecteur droit avec flèche 749">
            <a:extLst>
              <a:ext uri="{FF2B5EF4-FFF2-40B4-BE49-F238E27FC236}">
                <a16:creationId xmlns:a16="http://schemas.microsoft.com/office/drawing/2014/main" id="{2CE30DC6-E90D-C95A-7229-D90870E51198}"/>
              </a:ext>
            </a:extLst>
          </p:cNvPr>
          <p:cNvCxnSpPr>
            <a:cxnSpLocks/>
            <a:stCxn id="742" idx="3"/>
            <a:endCxn id="746" idx="1"/>
          </p:cNvCxnSpPr>
          <p:nvPr/>
        </p:nvCxnSpPr>
        <p:spPr>
          <a:xfrm>
            <a:off x="4728781" y="3016802"/>
            <a:ext cx="1254262" cy="563805"/>
          </a:xfrm>
          <a:prstGeom prst="straightConnector1">
            <a:avLst/>
          </a:prstGeom>
          <a:noFill/>
          <a:ln w="9525" cap="flat" cmpd="sng" algn="ctr">
            <a:solidFill>
              <a:srgbClr val="F6F6FF">
                <a:lumMod val="10000"/>
              </a:srgbClr>
            </a:solidFill>
            <a:prstDash val="solid"/>
            <a:tailEnd type="triangle"/>
          </a:ln>
          <a:effectLst/>
        </p:spPr>
      </p:cxnSp>
      <p:cxnSp>
        <p:nvCxnSpPr>
          <p:cNvPr id="751" name="Connecteur droit avec flèche 750">
            <a:extLst>
              <a:ext uri="{FF2B5EF4-FFF2-40B4-BE49-F238E27FC236}">
                <a16:creationId xmlns:a16="http://schemas.microsoft.com/office/drawing/2014/main" id="{8C6E039E-CBDB-A030-00EC-3ED264588381}"/>
              </a:ext>
            </a:extLst>
          </p:cNvPr>
          <p:cNvCxnSpPr>
            <a:cxnSpLocks/>
            <a:stCxn id="742" idx="3"/>
            <a:endCxn id="744" idx="1"/>
          </p:cNvCxnSpPr>
          <p:nvPr/>
        </p:nvCxnSpPr>
        <p:spPr>
          <a:xfrm flipV="1">
            <a:off x="4728781" y="2639693"/>
            <a:ext cx="1269218" cy="377109"/>
          </a:xfrm>
          <a:prstGeom prst="straightConnector1">
            <a:avLst/>
          </a:prstGeom>
          <a:noFill/>
          <a:ln w="9525" cap="flat" cmpd="sng" algn="ctr">
            <a:solidFill>
              <a:srgbClr val="F6F6FF">
                <a:lumMod val="10000"/>
              </a:srgbClr>
            </a:solidFill>
            <a:prstDash val="solid"/>
            <a:tailEnd type="triangle"/>
          </a:ln>
          <a:effectLst/>
        </p:spPr>
      </p:cxnSp>
      <p:cxnSp>
        <p:nvCxnSpPr>
          <p:cNvPr id="752" name="Connecteur droit avec flèche 751">
            <a:extLst>
              <a:ext uri="{FF2B5EF4-FFF2-40B4-BE49-F238E27FC236}">
                <a16:creationId xmlns:a16="http://schemas.microsoft.com/office/drawing/2014/main" id="{71194E30-13EA-6DCB-0EA0-7CB7A9702C9A}"/>
              </a:ext>
            </a:extLst>
          </p:cNvPr>
          <p:cNvCxnSpPr>
            <a:cxnSpLocks/>
            <a:stCxn id="744" idx="3"/>
          </p:cNvCxnSpPr>
          <p:nvPr/>
        </p:nvCxnSpPr>
        <p:spPr>
          <a:xfrm>
            <a:off x="7185900" y="2639693"/>
            <a:ext cx="356558" cy="11129"/>
          </a:xfrm>
          <a:prstGeom prst="straightConnector1">
            <a:avLst/>
          </a:prstGeom>
          <a:noFill/>
          <a:ln w="9525" cap="flat" cmpd="sng" algn="ctr">
            <a:solidFill>
              <a:srgbClr val="F6F6FF">
                <a:lumMod val="10000"/>
              </a:srgbClr>
            </a:solidFill>
            <a:prstDash val="solid"/>
            <a:tailEnd type="triangle"/>
          </a:ln>
          <a:effectLst/>
        </p:spPr>
      </p:cxnSp>
      <p:cxnSp>
        <p:nvCxnSpPr>
          <p:cNvPr id="753" name="Connecteur droit avec flèche 752">
            <a:extLst>
              <a:ext uri="{FF2B5EF4-FFF2-40B4-BE49-F238E27FC236}">
                <a16:creationId xmlns:a16="http://schemas.microsoft.com/office/drawing/2014/main" id="{FA1B3BB5-13C9-8295-36DF-1998D45AF2E1}"/>
              </a:ext>
            </a:extLst>
          </p:cNvPr>
          <p:cNvCxnSpPr>
            <a:cxnSpLocks/>
            <a:stCxn id="746" idx="2"/>
            <a:endCxn id="747" idx="0"/>
          </p:cNvCxnSpPr>
          <p:nvPr/>
        </p:nvCxnSpPr>
        <p:spPr>
          <a:xfrm flipH="1">
            <a:off x="6647886" y="3796909"/>
            <a:ext cx="311" cy="1126591"/>
          </a:xfrm>
          <a:prstGeom prst="straightConnector1">
            <a:avLst/>
          </a:prstGeom>
          <a:noFill/>
          <a:ln w="9525" cap="flat" cmpd="sng" algn="ctr">
            <a:solidFill>
              <a:srgbClr val="F6F6FF">
                <a:lumMod val="10000"/>
              </a:srgbClr>
            </a:solidFill>
            <a:prstDash val="solid"/>
            <a:tailEnd type="triangle"/>
          </a:ln>
          <a:effectLst/>
        </p:spPr>
      </p:cxnSp>
      <p:pic>
        <p:nvPicPr>
          <p:cNvPr id="754" name="Picture 16" descr="AI Deploy: Déployez modèles de machine learning | OVHcloud">
            <a:extLst>
              <a:ext uri="{FF2B5EF4-FFF2-40B4-BE49-F238E27FC236}">
                <a16:creationId xmlns:a16="http://schemas.microsoft.com/office/drawing/2014/main" id="{88080924-27FC-48D3-18CA-9E5E7383B06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63758" y="2097044"/>
            <a:ext cx="1296656" cy="863904"/>
          </a:xfrm>
          <a:prstGeom prst="rect">
            <a:avLst/>
          </a:prstGeom>
          <a:noFill/>
          <a:extLst>
            <a:ext uri="{909E8E84-426E-40DD-AFC4-6F175D3DCCD1}">
              <a14:hiddenFill xmlns:a14="http://schemas.microsoft.com/office/drawing/2010/main">
                <a:solidFill>
                  <a:srgbClr val="FFFFFF"/>
                </a:solidFill>
              </a14:hiddenFill>
            </a:ext>
          </a:extLst>
        </p:spPr>
      </p:pic>
      <p:pic>
        <p:nvPicPr>
          <p:cNvPr id="755" name="Picture 20" descr="docker&quot; Icon - Download for free – Iconduck">
            <a:extLst>
              <a:ext uri="{FF2B5EF4-FFF2-40B4-BE49-F238E27FC236}">
                <a16:creationId xmlns:a16="http://schemas.microsoft.com/office/drawing/2014/main" id="{9D3D373E-DE53-7804-9E3E-98553A12145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42702" y="3954031"/>
            <a:ext cx="497889" cy="425929"/>
          </a:xfrm>
          <a:prstGeom prst="rect">
            <a:avLst/>
          </a:prstGeom>
          <a:noFill/>
          <a:extLst>
            <a:ext uri="{909E8E84-426E-40DD-AFC4-6F175D3DCCD1}">
              <a14:hiddenFill xmlns:a14="http://schemas.microsoft.com/office/drawing/2010/main">
                <a:solidFill>
                  <a:srgbClr val="FFFFFF"/>
                </a:solidFill>
              </a14:hiddenFill>
            </a:ext>
          </a:extLst>
        </p:spPr>
      </p:pic>
      <p:pic>
        <p:nvPicPr>
          <p:cNvPr id="756" name="Image 755">
            <a:extLst>
              <a:ext uri="{FF2B5EF4-FFF2-40B4-BE49-F238E27FC236}">
                <a16:creationId xmlns:a16="http://schemas.microsoft.com/office/drawing/2014/main" id="{4AE4C4E9-6DA7-110D-802E-B691E8F9C899}"/>
              </a:ext>
            </a:extLst>
          </p:cNvPr>
          <p:cNvPicPr>
            <a:picLocks noChangeAspect="1"/>
          </p:cNvPicPr>
          <p:nvPr/>
        </p:nvPicPr>
        <p:blipFill>
          <a:blip r:embed="rId11"/>
          <a:stretch>
            <a:fillRect/>
          </a:stretch>
        </p:blipFill>
        <p:spPr>
          <a:xfrm>
            <a:off x="6502390" y="1998035"/>
            <a:ext cx="695069" cy="521301"/>
          </a:xfrm>
          <a:prstGeom prst="rect">
            <a:avLst/>
          </a:prstGeom>
        </p:spPr>
      </p:pic>
      <p:pic>
        <p:nvPicPr>
          <p:cNvPr id="757" name="Image 756">
            <a:extLst>
              <a:ext uri="{FF2B5EF4-FFF2-40B4-BE49-F238E27FC236}">
                <a16:creationId xmlns:a16="http://schemas.microsoft.com/office/drawing/2014/main" id="{DD2E47B6-61EB-0D7F-DBE9-AAC1810D8ED0}"/>
              </a:ext>
            </a:extLst>
          </p:cNvPr>
          <p:cNvPicPr>
            <a:picLocks noChangeAspect="1"/>
          </p:cNvPicPr>
          <p:nvPr/>
        </p:nvPicPr>
        <p:blipFill>
          <a:blip r:embed="rId11"/>
          <a:stretch>
            <a:fillRect/>
          </a:stretch>
        </p:blipFill>
        <p:spPr>
          <a:xfrm>
            <a:off x="6646579" y="3878637"/>
            <a:ext cx="695069" cy="521301"/>
          </a:xfrm>
          <a:prstGeom prst="rect">
            <a:avLst/>
          </a:prstGeom>
        </p:spPr>
      </p:pic>
      <p:pic>
        <p:nvPicPr>
          <p:cNvPr id="758" name="Image 757">
            <a:extLst>
              <a:ext uri="{FF2B5EF4-FFF2-40B4-BE49-F238E27FC236}">
                <a16:creationId xmlns:a16="http://schemas.microsoft.com/office/drawing/2014/main" id="{DEB4F0E0-85CC-3CC4-E651-0F6A182F5058}"/>
              </a:ext>
            </a:extLst>
          </p:cNvPr>
          <p:cNvPicPr>
            <a:picLocks noChangeAspect="1"/>
          </p:cNvPicPr>
          <p:nvPr/>
        </p:nvPicPr>
        <p:blipFill>
          <a:blip r:embed="rId12"/>
          <a:stretch>
            <a:fillRect/>
          </a:stretch>
        </p:blipFill>
        <p:spPr>
          <a:xfrm>
            <a:off x="5573671" y="3983125"/>
            <a:ext cx="1075521" cy="367742"/>
          </a:xfrm>
          <a:prstGeom prst="rect">
            <a:avLst/>
          </a:prstGeom>
        </p:spPr>
      </p:pic>
      <p:pic>
        <p:nvPicPr>
          <p:cNvPr id="759" name="Image 758">
            <a:extLst>
              <a:ext uri="{FF2B5EF4-FFF2-40B4-BE49-F238E27FC236}">
                <a16:creationId xmlns:a16="http://schemas.microsoft.com/office/drawing/2014/main" id="{89101D9E-C6A0-09B1-FE3F-AA1FEE9B8346}"/>
              </a:ext>
            </a:extLst>
          </p:cNvPr>
          <p:cNvPicPr>
            <a:picLocks noChangeAspect="1"/>
          </p:cNvPicPr>
          <p:nvPr/>
        </p:nvPicPr>
        <p:blipFill>
          <a:blip r:embed="rId13"/>
          <a:stretch>
            <a:fillRect/>
          </a:stretch>
        </p:blipFill>
        <p:spPr>
          <a:xfrm>
            <a:off x="1010017" y="3355174"/>
            <a:ext cx="576863" cy="233983"/>
          </a:xfrm>
          <a:prstGeom prst="rect">
            <a:avLst/>
          </a:prstGeom>
        </p:spPr>
      </p:pic>
      <p:pic>
        <p:nvPicPr>
          <p:cNvPr id="760" name="Image 759">
            <a:extLst>
              <a:ext uri="{FF2B5EF4-FFF2-40B4-BE49-F238E27FC236}">
                <a16:creationId xmlns:a16="http://schemas.microsoft.com/office/drawing/2014/main" id="{9534E5D5-6707-70C6-9E03-BE04738F0E65}"/>
              </a:ext>
            </a:extLst>
          </p:cNvPr>
          <p:cNvPicPr>
            <a:picLocks noChangeAspect="1"/>
          </p:cNvPicPr>
          <p:nvPr/>
        </p:nvPicPr>
        <p:blipFill>
          <a:blip r:embed="rId11"/>
          <a:stretch>
            <a:fillRect/>
          </a:stretch>
        </p:blipFill>
        <p:spPr>
          <a:xfrm>
            <a:off x="2207966" y="2334897"/>
            <a:ext cx="695069" cy="521301"/>
          </a:xfrm>
          <a:prstGeom prst="rect">
            <a:avLst/>
          </a:prstGeom>
        </p:spPr>
      </p:pic>
      <p:pic>
        <p:nvPicPr>
          <p:cNvPr id="761" name="Picture 12" descr="icon-tableau - Best Institute for Data Analytics &amp; Data Science Courses">
            <a:extLst>
              <a:ext uri="{FF2B5EF4-FFF2-40B4-BE49-F238E27FC236}">
                <a16:creationId xmlns:a16="http://schemas.microsoft.com/office/drawing/2014/main" id="{A76A3F69-A792-96FB-61AA-272BB6BFD8B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95769" y="4907243"/>
            <a:ext cx="695069" cy="695069"/>
          </a:xfrm>
          <a:prstGeom prst="rect">
            <a:avLst/>
          </a:prstGeom>
          <a:noFill/>
          <a:extLst>
            <a:ext uri="{909E8E84-426E-40DD-AFC4-6F175D3DCCD1}">
              <a14:hiddenFill xmlns:a14="http://schemas.microsoft.com/office/drawing/2010/main">
                <a:solidFill>
                  <a:srgbClr val="FFFFFF"/>
                </a:solidFill>
              </a14:hiddenFill>
            </a:ext>
          </a:extLst>
        </p:spPr>
      </p:pic>
      <p:sp>
        <p:nvSpPr>
          <p:cNvPr id="765" name="Google Shape;704;p33">
            <a:hlinkClick r:id="" action="ppaction://noaction"/>
            <a:extLst>
              <a:ext uri="{FF2B5EF4-FFF2-40B4-BE49-F238E27FC236}">
                <a16:creationId xmlns:a16="http://schemas.microsoft.com/office/drawing/2014/main" id="{8B203851-E253-1255-42D6-EE6D3D01D409}"/>
              </a:ext>
            </a:extLst>
          </p:cNvPr>
          <p:cNvSpPr txBox="1">
            <a:spLocks noGrp="1"/>
          </p:cNvSpPr>
          <p:nvPr>
            <p:ph type="subTitle" idx="3"/>
          </p:nvPr>
        </p:nvSpPr>
        <p:spPr>
          <a:xfrm>
            <a:off x="926373" y="174350"/>
            <a:ext cx="1222938"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sz="1600" dirty="0"/>
              <a:t>Objectif</a:t>
            </a:r>
          </a:p>
        </p:txBody>
      </p:sp>
      <p:sp>
        <p:nvSpPr>
          <p:cNvPr id="766" name="Google Shape;704;p33">
            <a:hlinkClick r:id="" action="ppaction://noaction"/>
            <a:extLst>
              <a:ext uri="{FF2B5EF4-FFF2-40B4-BE49-F238E27FC236}">
                <a16:creationId xmlns:a16="http://schemas.microsoft.com/office/drawing/2014/main" id="{6467E080-7A6D-720A-FE30-16DBB39073F0}"/>
              </a:ext>
            </a:extLst>
          </p:cNvPr>
          <p:cNvSpPr txBox="1">
            <a:spLocks/>
          </p:cNvSpPr>
          <p:nvPr/>
        </p:nvSpPr>
        <p:spPr>
          <a:xfrm>
            <a:off x="1753938" y="256976"/>
            <a:ext cx="1559767" cy="2307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0" indent="0"/>
            <a:r>
              <a:rPr lang="fr-FR" sz="1600" b="1" dirty="0">
                <a:solidFill>
                  <a:srgbClr val="002060"/>
                </a:solidFill>
              </a:rPr>
              <a:t>Définitions</a:t>
            </a:r>
          </a:p>
        </p:txBody>
      </p:sp>
      <p:sp>
        <p:nvSpPr>
          <p:cNvPr id="767" name="Google Shape;704;p33">
            <a:hlinkClick r:id="" action="ppaction://noaction"/>
            <a:extLst>
              <a:ext uri="{FF2B5EF4-FFF2-40B4-BE49-F238E27FC236}">
                <a16:creationId xmlns:a16="http://schemas.microsoft.com/office/drawing/2014/main" id="{C9B40296-CEAD-FA59-B191-7E0566B848FD}"/>
              </a:ext>
            </a:extLst>
          </p:cNvPr>
          <p:cNvSpPr txBox="1">
            <a:spLocks/>
          </p:cNvSpPr>
          <p:nvPr/>
        </p:nvSpPr>
        <p:spPr>
          <a:xfrm>
            <a:off x="2712390" y="177972"/>
            <a:ext cx="1809949" cy="40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0" indent="0"/>
            <a:r>
              <a:rPr lang="fr-FR" sz="1600" dirty="0"/>
              <a:t>Workflow</a:t>
            </a:r>
            <a:endParaRPr lang="fr-FR" dirty="0"/>
          </a:p>
        </p:txBody>
      </p:sp>
      <p:sp>
        <p:nvSpPr>
          <p:cNvPr id="768" name="Google Shape;704;p33">
            <a:hlinkClick r:id="" action="ppaction://noaction"/>
            <a:extLst>
              <a:ext uri="{FF2B5EF4-FFF2-40B4-BE49-F238E27FC236}">
                <a16:creationId xmlns:a16="http://schemas.microsoft.com/office/drawing/2014/main" id="{14BACFA3-BBC0-E5D3-E940-B545E904A9CC}"/>
              </a:ext>
            </a:extLst>
          </p:cNvPr>
          <p:cNvSpPr txBox="1">
            <a:spLocks/>
          </p:cNvSpPr>
          <p:nvPr/>
        </p:nvSpPr>
        <p:spPr>
          <a:xfrm>
            <a:off x="3617364" y="177972"/>
            <a:ext cx="1809949" cy="40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0" indent="0"/>
            <a:r>
              <a:rPr lang="fr-FR" sz="1600" dirty="0"/>
              <a:t>Démo</a:t>
            </a:r>
          </a:p>
        </p:txBody>
      </p:sp>
    </p:spTree>
    <p:extLst>
      <p:ext uri="{BB962C8B-B14F-4D97-AF65-F5344CB8AC3E}">
        <p14:creationId xmlns:p14="http://schemas.microsoft.com/office/powerpoint/2010/main" val="18811172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accent5"/>
            </a:gs>
          </a:gsLst>
          <a:lin ang="2698631" scaled="0"/>
        </a:gradFill>
        <a:effectLst/>
      </p:bgPr>
    </p:bg>
    <p:spTree>
      <p:nvGrpSpPr>
        <p:cNvPr id="1" name="Shape 701"/>
        <p:cNvGrpSpPr/>
        <p:nvPr/>
      </p:nvGrpSpPr>
      <p:grpSpPr>
        <a:xfrm>
          <a:off x="0" y="0"/>
          <a:ext cx="0" cy="0"/>
          <a:chOff x="0" y="0"/>
          <a:chExt cx="0" cy="0"/>
        </a:xfrm>
      </p:grpSpPr>
      <p:sp>
        <p:nvSpPr>
          <p:cNvPr id="703" name="Google Shape;703;p33"/>
          <p:cNvSpPr txBox="1">
            <a:spLocks noGrp="1"/>
          </p:cNvSpPr>
          <p:nvPr>
            <p:ph type="subTitle" idx="1"/>
          </p:nvPr>
        </p:nvSpPr>
        <p:spPr>
          <a:xfrm>
            <a:off x="1537841" y="6349276"/>
            <a:ext cx="4523911" cy="3390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MA" sz="1200" dirty="0"/>
              <a:t>MAKAOUI REDA &amp; REFKI ELHADI &amp; OUHAYOU OUSSAMA </a:t>
            </a:r>
          </a:p>
        </p:txBody>
      </p:sp>
      <p:sp>
        <p:nvSpPr>
          <p:cNvPr id="708" name="Google Shape;708;p33"/>
          <p:cNvSpPr txBox="1">
            <a:spLocks noGrp="1"/>
          </p:cNvSpPr>
          <p:nvPr>
            <p:ph type="subTitle" idx="2"/>
          </p:nvPr>
        </p:nvSpPr>
        <p:spPr>
          <a:xfrm>
            <a:off x="6390906" y="6316950"/>
            <a:ext cx="2286600" cy="4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fr-FR" dirty="0"/>
              <a:t>9</a:t>
            </a:r>
            <a:endParaRPr dirty="0"/>
          </a:p>
        </p:txBody>
      </p:sp>
      <p:sp>
        <p:nvSpPr>
          <p:cNvPr id="4" name="Google Shape;704;p33">
            <a:hlinkClick r:id="" action="ppaction://noaction"/>
            <a:extLst>
              <a:ext uri="{FF2B5EF4-FFF2-40B4-BE49-F238E27FC236}">
                <a16:creationId xmlns:a16="http://schemas.microsoft.com/office/drawing/2014/main" id="{D2141A67-6AE1-6040-CF59-7DCE57C72A0B}"/>
              </a:ext>
            </a:extLst>
          </p:cNvPr>
          <p:cNvSpPr txBox="1">
            <a:spLocks noGrp="1"/>
          </p:cNvSpPr>
          <p:nvPr>
            <p:ph type="subTitle" idx="3"/>
          </p:nvPr>
        </p:nvSpPr>
        <p:spPr>
          <a:xfrm>
            <a:off x="926373" y="174350"/>
            <a:ext cx="1222938"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sz="1600" dirty="0"/>
              <a:t>Objectif</a:t>
            </a:r>
          </a:p>
        </p:txBody>
      </p:sp>
      <p:sp>
        <p:nvSpPr>
          <p:cNvPr id="5" name="Google Shape;704;p33">
            <a:hlinkClick r:id="" action="ppaction://noaction"/>
            <a:extLst>
              <a:ext uri="{FF2B5EF4-FFF2-40B4-BE49-F238E27FC236}">
                <a16:creationId xmlns:a16="http://schemas.microsoft.com/office/drawing/2014/main" id="{55DF89B8-A3DB-B594-0DC2-9C4BD21B00D2}"/>
              </a:ext>
            </a:extLst>
          </p:cNvPr>
          <p:cNvSpPr txBox="1">
            <a:spLocks/>
          </p:cNvSpPr>
          <p:nvPr/>
        </p:nvSpPr>
        <p:spPr>
          <a:xfrm>
            <a:off x="1753938" y="256976"/>
            <a:ext cx="1559767" cy="2307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0" indent="0"/>
            <a:r>
              <a:rPr lang="fr-FR" sz="1600" dirty="0"/>
              <a:t>Définitions</a:t>
            </a:r>
          </a:p>
        </p:txBody>
      </p:sp>
      <p:sp>
        <p:nvSpPr>
          <p:cNvPr id="6" name="Google Shape;704;p33">
            <a:hlinkClick r:id="" action="ppaction://noaction"/>
            <a:extLst>
              <a:ext uri="{FF2B5EF4-FFF2-40B4-BE49-F238E27FC236}">
                <a16:creationId xmlns:a16="http://schemas.microsoft.com/office/drawing/2014/main" id="{42155D00-8EF1-2F5E-F47B-2EA9F7F83FB3}"/>
              </a:ext>
            </a:extLst>
          </p:cNvPr>
          <p:cNvSpPr txBox="1">
            <a:spLocks/>
          </p:cNvSpPr>
          <p:nvPr/>
        </p:nvSpPr>
        <p:spPr>
          <a:xfrm>
            <a:off x="2712390" y="177972"/>
            <a:ext cx="1809949" cy="40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0" indent="0"/>
            <a:r>
              <a:rPr lang="fr-FR" sz="1600" dirty="0"/>
              <a:t>Workflow</a:t>
            </a:r>
            <a:endParaRPr lang="fr-FR" dirty="0"/>
          </a:p>
        </p:txBody>
      </p:sp>
      <p:sp>
        <p:nvSpPr>
          <p:cNvPr id="7" name="Google Shape;704;p33">
            <a:hlinkClick r:id="" action="ppaction://noaction"/>
            <a:extLst>
              <a:ext uri="{FF2B5EF4-FFF2-40B4-BE49-F238E27FC236}">
                <a16:creationId xmlns:a16="http://schemas.microsoft.com/office/drawing/2014/main" id="{97F8DC85-A3E2-F0F5-7EF8-09AE7A3F503D}"/>
              </a:ext>
            </a:extLst>
          </p:cNvPr>
          <p:cNvSpPr txBox="1">
            <a:spLocks/>
          </p:cNvSpPr>
          <p:nvPr/>
        </p:nvSpPr>
        <p:spPr>
          <a:xfrm>
            <a:off x="3617364" y="177972"/>
            <a:ext cx="1809949" cy="40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0" indent="0"/>
            <a:r>
              <a:rPr lang="fr-FR" sz="1600" b="1" dirty="0">
                <a:solidFill>
                  <a:srgbClr val="002060"/>
                </a:solidFill>
              </a:rPr>
              <a:t>Démo</a:t>
            </a:r>
          </a:p>
        </p:txBody>
      </p:sp>
      <p:pic>
        <p:nvPicPr>
          <p:cNvPr id="1026" name="Picture 2" descr="Demo - Free computer icons">
            <a:extLst>
              <a:ext uri="{FF2B5EF4-FFF2-40B4-BE49-F238E27FC236}">
                <a16:creationId xmlns:a16="http://schemas.microsoft.com/office/drawing/2014/main" id="{D65A4302-2A8B-B71E-A3C1-6F54289D8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990600"/>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1007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Small Business Web Site 4:3 Project Proposal by Slidesgo">
  <a:themeElements>
    <a:clrScheme name="Simple Light">
      <a:dk1>
        <a:srgbClr val="200E74"/>
      </a:dk1>
      <a:lt1>
        <a:srgbClr val="01539D"/>
      </a:lt1>
      <a:dk2>
        <a:srgbClr val="5C5C61"/>
      </a:dk2>
      <a:lt2>
        <a:srgbClr val="FFFFFF"/>
      </a:lt2>
      <a:accent1>
        <a:srgbClr val="5C3DA4"/>
      </a:accent1>
      <a:accent2>
        <a:srgbClr val="B24EBE"/>
      </a:accent2>
      <a:accent3>
        <a:srgbClr val="84B9FF"/>
      </a:accent3>
      <a:accent4>
        <a:srgbClr val="9A9AA0"/>
      </a:accent4>
      <a:accent5>
        <a:srgbClr val="ECECEC"/>
      </a:accent5>
      <a:accent6>
        <a:srgbClr val="DBDBDB"/>
      </a:accent6>
      <a:hlink>
        <a:srgbClr val="5C5C6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717</TotalTime>
  <Words>578</Words>
  <Application>Microsoft Office PowerPoint</Application>
  <PresentationFormat>Affichage à l'écran (4:3)</PresentationFormat>
  <Paragraphs>89</Paragraphs>
  <Slides>9</Slides>
  <Notes>9</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vt:i4>
      </vt:variant>
    </vt:vector>
  </HeadingPairs>
  <TitlesOfParts>
    <vt:vector size="16" baseType="lpstr">
      <vt:lpstr>Arial</vt:lpstr>
      <vt:lpstr>Segoe UI</vt:lpstr>
      <vt:lpstr>Wingdings</vt:lpstr>
      <vt:lpstr>Roboto Condensed</vt:lpstr>
      <vt:lpstr>Courier New</vt:lpstr>
      <vt:lpstr>Roboto</vt:lpstr>
      <vt:lpstr>Small Business Web Site 4:3 Project Proposal by Slidesgo</vt:lpstr>
      <vt:lpstr>Analyse du réseau de Game of Thrones en utilisant Apache GraphX, Neo4j et Spark ML</vt:lpstr>
      <vt:lpstr>Objectif</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SPRINT1:</dc:title>
  <cp:lastModifiedBy>Oussama OUHAYOU</cp:lastModifiedBy>
  <cp:revision>34</cp:revision>
  <dcterms:modified xsi:type="dcterms:W3CDTF">2023-12-18T18:05:42Z</dcterms:modified>
</cp:coreProperties>
</file>