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305" r:id="rId6"/>
    <p:sldId id="304" r:id="rId7"/>
    <p:sldId id="306" r:id="rId8"/>
    <p:sldId id="307" r:id="rId9"/>
    <p:sldId id="308" r:id="rId10"/>
    <p:sldId id="282" r:id="rId11"/>
    <p:sldId id="309" r:id="rId12"/>
  </p:sldIdLst>
  <p:sldSz cx="9144000" cy="5143500" type="screen16x9"/>
  <p:notesSz cx="6858000" cy="9144000"/>
  <p:embeddedFontLst>
    <p:embeddedFont>
      <p:font typeface="Abel" panose="020B0604020202020204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Rubik Light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44BA05-31E9-4DE8-A71F-D37ECF9979A4}">
  <a:tblStyle styleId="{D744BA05-31E9-4DE8-A71F-D37ECF9979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33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36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43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226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23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15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0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053201" y="931178"/>
            <a:ext cx="5037599" cy="2961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Análisis Estadístico</a:t>
            </a:r>
            <a:r>
              <a:rPr lang="en" sz="7200" dirty="0"/>
              <a:t> </a:t>
            </a:r>
            <a:br>
              <a:rPr lang="es-MX" sz="7200" dirty="0"/>
            </a:br>
            <a:r>
              <a:rPr lang="en" sz="2400" dirty="0"/>
              <a:t>P</a:t>
            </a:r>
            <a:r>
              <a:rPr lang="es-MX" sz="2400" dirty="0" err="1"/>
              <a:t>royecto</a:t>
            </a:r>
            <a:r>
              <a:rPr lang="es-MX" sz="2400" dirty="0"/>
              <a:t> 5</a:t>
            </a:r>
            <a:endParaRPr sz="7200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01" y="4317611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Ramón Hernández Maldonado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48000" y="1046130"/>
            <a:ext cx="3648000" cy="1162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Gracias</a:t>
            </a:r>
            <a:r>
              <a:rPr lang="en" dirty="0"/>
              <a:t>!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DF3B68-47A0-45B2-8303-D809CB48818C}"/>
              </a:ext>
            </a:extLst>
          </p:cNvPr>
          <p:cNvSpPr/>
          <p:nvPr/>
        </p:nvSpPr>
        <p:spPr>
          <a:xfrm>
            <a:off x="2869949" y="2480649"/>
            <a:ext cx="3488351" cy="1813476"/>
          </a:xfrm>
          <a:prstGeom prst="rect">
            <a:avLst/>
          </a:prstGeom>
          <a:solidFill>
            <a:srgbClr val="29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Conclusiones</a:t>
            </a:r>
            <a:endParaRPr dirty="0"/>
          </a:p>
        </p:txBody>
      </p:sp>
      <p:sp>
        <p:nvSpPr>
          <p:cNvPr id="4" name="Google Shape;375;p33">
            <a:extLst>
              <a:ext uri="{FF2B5EF4-FFF2-40B4-BE49-F238E27FC236}">
                <a16:creationId xmlns:a16="http://schemas.microsoft.com/office/drawing/2014/main" id="{FD1B4D53-7A23-4AED-B355-2BD71979546B}"/>
              </a:ext>
            </a:extLst>
          </p:cNvPr>
          <p:cNvSpPr txBox="1">
            <a:spLocks/>
          </p:cNvSpPr>
          <p:nvPr/>
        </p:nvSpPr>
        <p:spPr>
          <a:xfrm>
            <a:off x="1023549" y="2471324"/>
            <a:ext cx="4346613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Montserrat"/>
                <a:sym typeface="Montserrat"/>
              </a:rPr>
              <a:t>1460 registros y 80 Columnas</a:t>
            </a:r>
          </a:p>
        </p:txBody>
      </p:sp>
      <p:sp>
        <p:nvSpPr>
          <p:cNvPr id="5" name="Google Shape;392;p34">
            <a:extLst>
              <a:ext uri="{FF2B5EF4-FFF2-40B4-BE49-F238E27FC236}">
                <a16:creationId xmlns:a16="http://schemas.microsoft.com/office/drawing/2014/main" id="{A1389073-80CD-422A-9A37-C5D15B776E7A}"/>
              </a:ext>
            </a:extLst>
          </p:cNvPr>
          <p:cNvSpPr txBox="1">
            <a:spLocks/>
          </p:cNvSpPr>
          <p:nvPr/>
        </p:nvSpPr>
        <p:spPr>
          <a:xfrm>
            <a:off x="1227226" y="2140350"/>
            <a:ext cx="1941649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s-MX" sz="20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918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Consideraciones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Objetivo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Aplicar técnicas de análisis estadístico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Base de Datos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Se utilizó la sugerida en las bases del proyecto (Housing </a:t>
            </a:r>
            <a:r>
              <a:rPr lang="es-MX" dirty="0" err="1"/>
              <a:t>Prices</a:t>
            </a:r>
            <a:r>
              <a:rPr lang="es-MX" dirty="0"/>
              <a:t>)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Requerimientos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Utilizar los diferentes métodos de análisis estadístico aprendidos en el módulo 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Exploración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Conocer y entender el significado de cada uno de los campos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Relación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Identificar los atributos que tienen relación con el precio </a:t>
            </a:r>
            <a:endParaRPr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Manipulación de datos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Ajustar datos, eliminar atributos o registros, convertir datos categóricos a numéricos, etc. </a:t>
            </a:r>
            <a:endParaRPr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 idx="2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Exploración</a:t>
            </a:r>
            <a:endParaRPr b="1"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38 </a:t>
            </a:r>
            <a:r>
              <a:rPr lang="es-MX" dirty="0"/>
              <a:t>columnas categóricas y 42 tipo numéricas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Tipos de datos</a:t>
            </a:r>
            <a:endParaRPr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Datos</a:t>
            </a:r>
            <a:endParaRPr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1460 </a:t>
            </a:r>
            <a:r>
              <a:rPr lang="es-MX" dirty="0"/>
              <a:t>registros y </a:t>
            </a:r>
            <a:r>
              <a:rPr lang="en" dirty="0"/>
              <a:t>80 </a:t>
            </a:r>
            <a:r>
              <a:rPr lang="es-MX" dirty="0"/>
              <a:t>Columnas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Diccionario de datos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Significado y contenido de cada columna</a:t>
            </a:r>
            <a:endParaRPr dirty="0"/>
          </a:p>
        </p:txBody>
      </p:sp>
      <p:grpSp>
        <p:nvGrpSpPr>
          <p:cNvPr id="18" name="Google Shape;12795;p75">
            <a:extLst>
              <a:ext uri="{FF2B5EF4-FFF2-40B4-BE49-F238E27FC236}">
                <a16:creationId xmlns:a16="http://schemas.microsoft.com/office/drawing/2014/main" id="{7A86B697-FF57-4F0F-8764-DBE7D27FE6BE}"/>
              </a:ext>
            </a:extLst>
          </p:cNvPr>
          <p:cNvGrpSpPr/>
          <p:nvPr/>
        </p:nvGrpSpPr>
        <p:grpSpPr>
          <a:xfrm>
            <a:off x="1762298" y="1974001"/>
            <a:ext cx="456273" cy="431400"/>
            <a:chOff x="6099375" y="2456075"/>
            <a:chExt cx="337684" cy="314194"/>
          </a:xfrm>
        </p:grpSpPr>
        <p:sp>
          <p:nvSpPr>
            <p:cNvPr id="19" name="Google Shape;12796;p75">
              <a:extLst>
                <a:ext uri="{FF2B5EF4-FFF2-40B4-BE49-F238E27FC236}">
                  <a16:creationId xmlns:a16="http://schemas.microsoft.com/office/drawing/2014/main" id="{A4FB1E8A-8E63-4B6B-AF91-65555B7C2D0A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7;p75">
              <a:extLst>
                <a:ext uri="{FF2B5EF4-FFF2-40B4-BE49-F238E27FC236}">
                  <a16:creationId xmlns:a16="http://schemas.microsoft.com/office/drawing/2014/main" id="{79312CE9-D044-449F-9475-EB399A97F566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2680;p75">
            <a:extLst>
              <a:ext uri="{FF2B5EF4-FFF2-40B4-BE49-F238E27FC236}">
                <a16:creationId xmlns:a16="http://schemas.microsoft.com/office/drawing/2014/main" id="{5507B2A9-E4ED-44D5-8F54-BC7440D88319}"/>
              </a:ext>
            </a:extLst>
          </p:cNvPr>
          <p:cNvGrpSpPr/>
          <p:nvPr/>
        </p:nvGrpSpPr>
        <p:grpSpPr>
          <a:xfrm>
            <a:off x="4347291" y="1924065"/>
            <a:ext cx="456272" cy="438265"/>
            <a:chOff x="7500054" y="2934735"/>
            <a:chExt cx="350576" cy="280454"/>
          </a:xfrm>
        </p:grpSpPr>
        <p:sp>
          <p:nvSpPr>
            <p:cNvPr id="22" name="Google Shape;12681;p75">
              <a:extLst>
                <a:ext uri="{FF2B5EF4-FFF2-40B4-BE49-F238E27FC236}">
                  <a16:creationId xmlns:a16="http://schemas.microsoft.com/office/drawing/2014/main" id="{A428D484-3514-457F-A82C-E8E50AAC78B8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82;p75">
              <a:extLst>
                <a:ext uri="{FF2B5EF4-FFF2-40B4-BE49-F238E27FC236}">
                  <a16:creationId xmlns:a16="http://schemas.microsoft.com/office/drawing/2014/main" id="{CD505A47-CFA8-405D-B84D-B3EA6964DAB7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83;p75">
              <a:extLst>
                <a:ext uri="{FF2B5EF4-FFF2-40B4-BE49-F238E27FC236}">
                  <a16:creationId xmlns:a16="http://schemas.microsoft.com/office/drawing/2014/main" id="{55D8836C-EF9E-4F02-A960-EE1E135756AA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684;p75">
              <a:extLst>
                <a:ext uri="{FF2B5EF4-FFF2-40B4-BE49-F238E27FC236}">
                  <a16:creationId xmlns:a16="http://schemas.microsoft.com/office/drawing/2014/main" id="{AFC5B833-BC4F-4577-A9BC-F02508D5DDC7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685;p75">
              <a:extLst>
                <a:ext uri="{FF2B5EF4-FFF2-40B4-BE49-F238E27FC236}">
                  <a16:creationId xmlns:a16="http://schemas.microsoft.com/office/drawing/2014/main" id="{B8FB9005-3444-464A-810B-BCF0D8A6B36E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686;p75">
              <a:extLst>
                <a:ext uri="{FF2B5EF4-FFF2-40B4-BE49-F238E27FC236}">
                  <a16:creationId xmlns:a16="http://schemas.microsoft.com/office/drawing/2014/main" id="{AF4BC8F2-CF36-4806-80F2-9C85A7D9E7C4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87;p75">
              <a:extLst>
                <a:ext uri="{FF2B5EF4-FFF2-40B4-BE49-F238E27FC236}">
                  <a16:creationId xmlns:a16="http://schemas.microsoft.com/office/drawing/2014/main" id="{A07253C9-64EB-48D7-83A7-A0D35BB062B1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88;p75">
              <a:extLst>
                <a:ext uri="{FF2B5EF4-FFF2-40B4-BE49-F238E27FC236}">
                  <a16:creationId xmlns:a16="http://schemas.microsoft.com/office/drawing/2014/main" id="{F31B3906-6171-43AC-8F5A-46C565B4EB8D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698;p70">
            <a:extLst>
              <a:ext uri="{FF2B5EF4-FFF2-40B4-BE49-F238E27FC236}">
                <a16:creationId xmlns:a16="http://schemas.microsoft.com/office/drawing/2014/main" id="{A0FCF004-9095-41F3-AD72-60895CCC9420}"/>
              </a:ext>
            </a:extLst>
          </p:cNvPr>
          <p:cNvGrpSpPr/>
          <p:nvPr/>
        </p:nvGrpSpPr>
        <p:grpSpPr>
          <a:xfrm>
            <a:off x="6955616" y="1901907"/>
            <a:ext cx="382917" cy="481337"/>
            <a:chOff x="1805901" y="1960358"/>
            <a:chExt cx="284847" cy="373627"/>
          </a:xfrm>
        </p:grpSpPr>
        <p:sp>
          <p:nvSpPr>
            <p:cNvPr id="31" name="Google Shape;9699;p70">
              <a:extLst>
                <a:ext uri="{FF2B5EF4-FFF2-40B4-BE49-F238E27FC236}">
                  <a16:creationId xmlns:a16="http://schemas.microsoft.com/office/drawing/2014/main" id="{39A5AADE-55C8-44E6-9016-A5D27D97B629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00;p70">
              <a:extLst>
                <a:ext uri="{FF2B5EF4-FFF2-40B4-BE49-F238E27FC236}">
                  <a16:creationId xmlns:a16="http://schemas.microsoft.com/office/drawing/2014/main" id="{2E6C8360-9EAC-4311-8F5D-5E8E9F5C8CE5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Visualizaciones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658DB6-E524-474C-8681-8153B680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9" y="1579609"/>
            <a:ext cx="3968000" cy="2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59C8DC-1D00-44AF-921B-C9F9A15DF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94" y="1579611"/>
            <a:ext cx="3968000" cy="2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Visualizaciones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C1E878-EAA8-4E32-91FF-869D3001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0" y="1044996"/>
            <a:ext cx="4028845" cy="195170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704F27D-47C2-4601-9D3F-1C310338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92" y="1667301"/>
            <a:ext cx="3590095" cy="26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686839C-0F82-45D8-8A22-84AC33D15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34" y="3147156"/>
            <a:ext cx="3992577" cy="18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Visualizaciones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36737F-468C-49FD-963D-5E761BC0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6" y="1371139"/>
            <a:ext cx="3448889" cy="30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A02598-3B86-4EFC-BEF2-D41F1739D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33" y="1360980"/>
            <a:ext cx="3641905" cy="300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09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333548" y="983119"/>
            <a:ext cx="2575025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Regresión lineal</a:t>
            </a:r>
            <a:endParaRPr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76F0CA2-D0B6-441C-9300-1B7B7DCA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6" y="1918957"/>
            <a:ext cx="4723810" cy="246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EEDA091-4C6D-4EEA-AC58-A9D07B4E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550" y="316872"/>
            <a:ext cx="3517121" cy="46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8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Serie de tiempo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4B5D33-79A3-48D9-88F8-D888AC61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" y="1085341"/>
            <a:ext cx="4617143" cy="18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2850E35-72C7-497D-8776-7561F190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72" y="2780546"/>
            <a:ext cx="4317460" cy="2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3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Predicción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A089C9-8E67-4578-8A08-BBAC0AC5E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9" y="1125553"/>
            <a:ext cx="4240000" cy="213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1683B2D-2E65-48AB-A8DD-62D16045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81" y="2503614"/>
            <a:ext cx="4120000" cy="2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480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137</Words>
  <Application>Microsoft Office PowerPoint</Application>
  <PresentationFormat>Presentación en pantalla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Abel</vt:lpstr>
      <vt:lpstr>Montserrat</vt:lpstr>
      <vt:lpstr>Rubik Light</vt:lpstr>
      <vt:lpstr>Arial</vt:lpstr>
      <vt:lpstr>Custal Project Proposal by Slidesgo</vt:lpstr>
      <vt:lpstr>Análisis Estadístico  Proyecto 5</vt:lpstr>
      <vt:lpstr>Consideraciones</vt:lpstr>
      <vt:lpstr>Exploración</vt:lpstr>
      <vt:lpstr>Visualizaciones</vt:lpstr>
      <vt:lpstr>Visualizaciones</vt:lpstr>
      <vt:lpstr>Visualizaciones</vt:lpstr>
      <vt:lpstr>Regresión lineal</vt:lpstr>
      <vt:lpstr>Serie de tiempo</vt:lpstr>
      <vt:lpstr>Predicción</vt:lpstr>
      <vt:lpstr>Gracias!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Estadístico  Proyecto 5</dc:title>
  <cp:lastModifiedBy>Ramón Hernandez Maldonado</cp:lastModifiedBy>
  <cp:revision>22</cp:revision>
  <dcterms:modified xsi:type="dcterms:W3CDTF">2021-07-14T22:34:23Z</dcterms:modified>
</cp:coreProperties>
</file>