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8" r:id="rId3"/>
    <p:sldId id="259" r:id="rId4"/>
    <p:sldId id="260" r:id="rId5"/>
    <p:sldId id="261" r:id="rId6"/>
    <p:sldId id="272" r:id="rId7"/>
    <p:sldId id="266" r:id="rId8"/>
    <p:sldId id="263" r:id="rId9"/>
    <p:sldId id="265" r:id="rId10"/>
    <p:sldId id="274"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780"/>
    <a:srgbClr val="D1E9FC"/>
    <a:srgbClr val="A2D2F9"/>
    <a:srgbClr val="F0F8FE"/>
    <a:srgbClr val="A0D1FF"/>
    <a:srgbClr val="70AD47"/>
    <a:srgbClr val="FFFFFF"/>
    <a:srgbClr val="2524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187" autoAdjust="0"/>
  </p:normalViewPr>
  <p:slideViewPr>
    <p:cSldViewPr snapToGrid="0">
      <p:cViewPr>
        <p:scale>
          <a:sx n="70" d="100"/>
          <a:sy n="70" d="100"/>
        </p:scale>
        <p:origin x="2154"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CFF57-F7B6-44F2-A1A2-4D909FEE206F}" type="datetimeFigureOut">
              <a:rPr lang="es-MX" smtClean="0"/>
              <a:t>14/09/2021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977E1-469C-4EA4-B13D-2152C60AE8F2}" type="slidenum">
              <a:rPr lang="es-MX" smtClean="0"/>
              <a:t>‹Nº›</a:t>
            </a:fld>
            <a:endParaRPr lang="es-MX"/>
          </a:p>
        </p:txBody>
      </p:sp>
    </p:spTree>
    <p:extLst>
      <p:ext uri="{BB962C8B-B14F-4D97-AF65-F5344CB8AC3E}">
        <p14:creationId xmlns:p14="http://schemas.microsoft.com/office/powerpoint/2010/main" val="195798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Qué tal buenas noches mi proyecto es un estudio sobre los terremotos</a:t>
            </a:r>
          </a:p>
        </p:txBody>
      </p:sp>
      <p:sp>
        <p:nvSpPr>
          <p:cNvPr id="4" name="Marcador de número de diapositiva 3"/>
          <p:cNvSpPr>
            <a:spLocks noGrp="1"/>
          </p:cNvSpPr>
          <p:nvPr>
            <p:ph type="sldNum" sz="quarter" idx="5"/>
          </p:nvPr>
        </p:nvSpPr>
        <p:spPr/>
        <p:txBody>
          <a:bodyPr/>
          <a:lstStyle/>
          <a:p>
            <a:fld id="{EDE977E1-469C-4EA4-B13D-2152C60AE8F2}" type="slidenum">
              <a:rPr lang="es-MX" smtClean="0"/>
              <a:t>1</a:t>
            </a:fld>
            <a:endParaRPr lang="es-MX"/>
          </a:p>
        </p:txBody>
      </p:sp>
    </p:spTree>
    <p:extLst>
      <p:ext uri="{BB962C8B-B14F-4D97-AF65-F5344CB8AC3E}">
        <p14:creationId xmlns:p14="http://schemas.microsoft.com/office/powerpoint/2010/main" val="249873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históricamente la humanidad ha tenido que aprender a convivir con los fenómenos naturales, poder predecirlos ha sido un reto importante y los resultados no siempre han sido favorables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como sabemos los terremotos ocurren a diario con diferentes grados de magnitud y en cualquier parte del mundo, lo que hace más complicada su predicción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la única certeza que sí tenemos es lo que ocurre después de un terremoto, que son todas las afectaciones como edificios dañados, muertos, heridos, cortes de energía o de servicios básicos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 por estas </a:t>
            </a:r>
            <a:r>
              <a:rPr lang="es-MX" dirty="0" err="1"/>
              <a:t>razónes</a:t>
            </a:r>
            <a:r>
              <a:rPr lang="es-MX" dirty="0"/>
              <a:t> que cobra importancia integrar  la inteligencia artificial para ayuda en la gestión y predicción de desastres</a:t>
            </a:r>
          </a:p>
        </p:txBody>
      </p:sp>
      <p:sp>
        <p:nvSpPr>
          <p:cNvPr id="4" name="Marcador de número de diapositiva 3"/>
          <p:cNvSpPr>
            <a:spLocks noGrp="1"/>
          </p:cNvSpPr>
          <p:nvPr>
            <p:ph type="sldNum" sz="quarter" idx="5"/>
          </p:nvPr>
        </p:nvSpPr>
        <p:spPr/>
        <p:txBody>
          <a:bodyPr/>
          <a:lstStyle/>
          <a:p>
            <a:fld id="{EDE977E1-469C-4EA4-B13D-2152C60AE8F2}" type="slidenum">
              <a:rPr lang="es-MX" smtClean="0"/>
              <a:t>2</a:t>
            </a:fld>
            <a:endParaRPr lang="es-MX"/>
          </a:p>
        </p:txBody>
      </p:sp>
    </p:spTree>
    <p:extLst>
      <p:ext uri="{BB962C8B-B14F-4D97-AF65-F5344CB8AC3E}">
        <p14:creationId xmlns:p14="http://schemas.microsoft.com/office/powerpoint/2010/main" val="223699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 que sabemos por el momento es donde ocurren la mayoría de los sismos, el cinturón de fuego es una zona que bordea el </a:t>
            </a:r>
            <a:r>
              <a:rPr lang="es-MX" dirty="0" err="1"/>
              <a:t>oceano</a:t>
            </a:r>
            <a:r>
              <a:rPr lang="es-MX" dirty="0"/>
              <a:t> </a:t>
            </a:r>
            <a:r>
              <a:rPr lang="es-MX" dirty="0" err="1"/>
              <a:t>pácifico</a:t>
            </a:r>
            <a:r>
              <a:rPr lang="es-MX" dirty="0"/>
              <a:t> y en el cual se concentran el 90% de los volcanes activos además de que aquí ocurre el 80% de la actividad sísmica</a:t>
            </a:r>
          </a:p>
        </p:txBody>
      </p:sp>
      <p:sp>
        <p:nvSpPr>
          <p:cNvPr id="4" name="Marcador de número de diapositiva 3"/>
          <p:cNvSpPr>
            <a:spLocks noGrp="1"/>
          </p:cNvSpPr>
          <p:nvPr>
            <p:ph type="sldNum" sz="quarter" idx="5"/>
          </p:nvPr>
        </p:nvSpPr>
        <p:spPr/>
        <p:txBody>
          <a:bodyPr/>
          <a:lstStyle/>
          <a:p>
            <a:fld id="{EDE977E1-469C-4EA4-B13D-2152C60AE8F2}" type="slidenum">
              <a:rPr lang="es-MX" smtClean="0"/>
              <a:t>3</a:t>
            </a:fld>
            <a:endParaRPr lang="es-MX"/>
          </a:p>
        </p:txBody>
      </p:sp>
    </p:spTree>
    <p:extLst>
      <p:ext uri="{BB962C8B-B14F-4D97-AF65-F5344CB8AC3E}">
        <p14:creationId xmlns:p14="http://schemas.microsoft.com/office/powerpoint/2010/main" val="2485484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algo que también sabemos es que en promedio ocurren más de 30 mil sismos al año, que el 2019 ha sido el año que más </a:t>
            </a:r>
            <a:r>
              <a:rPr lang="es-MX" dirty="0" err="1"/>
              <a:t>sismmos</a:t>
            </a:r>
            <a:r>
              <a:rPr lang="es-MX" dirty="0"/>
              <a:t> ha registrado... tomando </a:t>
            </a:r>
            <a:r>
              <a:rPr lang="es-MX" dirty="0" err="1"/>
              <a:t>encuenta</a:t>
            </a:r>
            <a:r>
              <a:rPr lang="es-MX" dirty="0"/>
              <a:t> desde la </a:t>
            </a:r>
            <a:r>
              <a:rPr lang="es-MX" dirty="0" err="1"/>
              <a:t>mánitud</a:t>
            </a:r>
            <a:r>
              <a:rPr lang="es-MX" dirty="0"/>
              <a:t> mínima que ha sido 1.9 hasta la máxima que es de 9.1  ... en este mismo periodo se han registrado mas de 200 sismos con una </a:t>
            </a:r>
            <a:r>
              <a:rPr lang="es-MX" dirty="0" err="1"/>
              <a:t>magtnitud</a:t>
            </a:r>
            <a:r>
              <a:rPr lang="es-MX" dirty="0"/>
              <a:t> de más de 7 grados.. hago notar esta información ya que a partir de esta magnitud es que un sismo se considera terremoto y eso significa que habrá daños a considerar</a:t>
            </a:r>
          </a:p>
          <a:p>
            <a:endParaRPr lang="es-MX" dirty="0"/>
          </a:p>
          <a:p>
            <a:r>
              <a:rPr lang="es-MX" dirty="0"/>
              <a:t>esta gráfica es un top donde vemos que Indonesia es el país con más </a:t>
            </a:r>
            <a:r>
              <a:rPr lang="es-MX" dirty="0" err="1"/>
              <a:t>actvidad</a:t>
            </a:r>
            <a:r>
              <a:rPr lang="es-MX" dirty="0"/>
              <a:t> </a:t>
            </a:r>
            <a:r>
              <a:rPr lang="es-MX" dirty="0" err="1"/>
              <a:t>sísimica</a:t>
            </a:r>
            <a:r>
              <a:rPr lang="es-MX" dirty="0"/>
              <a:t> en promedio al año, México se encuentra en el 5o lugar con 1 temblor y medio por día...</a:t>
            </a:r>
          </a:p>
          <a:p>
            <a:endParaRPr lang="es-MX" dirty="0"/>
          </a:p>
          <a:p>
            <a:r>
              <a:rPr lang="es-MX" dirty="0"/>
              <a:t>en esta grafica solo visualizamos los sismos de </a:t>
            </a:r>
            <a:r>
              <a:rPr lang="es-MX" dirty="0" err="1"/>
              <a:t>mayorgrado</a:t>
            </a:r>
            <a:r>
              <a:rPr lang="es-MX" dirty="0"/>
              <a:t> de magnitud por año que han ocurrido entre el año 2000 y el 2019</a:t>
            </a:r>
          </a:p>
        </p:txBody>
      </p:sp>
      <p:sp>
        <p:nvSpPr>
          <p:cNvPr id="4" name="Marcador de número de diapositiva 3"/>
          <p:cNvSpPr>
            <a:spLocks noGrp="1"/>
          </p:cNvSpPr>
          <p:nvPr>
            <p:ph type="sldNum" sz="quarter" idx="5"/>
          </p:nvPr>
        </p:nvSpPr>
        <p:spPr/>
        <p:txBody>
          <a:bodyPr/>
          <a:lstStyle/>
          <a:p>
            <a:fld id="{EDE977E1-469C-4EA4-B13D-2152C60AE8F2}" type="slidenum">
              <a:rPr lang="es-MX" smtClean="0"/>
              <a:t>4</a:t>
            </a:fld>
            <a:endParaRPr lang="es-MX"/>
          </a:p>
        </p:txBody>
      </p:sp>
    </p:spTree>
    <p:extLst>
      <p:ext uri="{BB962C8B-B14F-4D97-AF65-F5344CB8AC3E}">
        <p14:creationId xmlns:p14="http://schemas.microsoft.com/office/powerpoint/2010/main" val="287858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teniendo en cuenta lo anterior... estaríamos listos para hacer una predicción??? se podría decir que si, que mañana va a temblar, sin embargo no tenemos la certeza del lugar, la hora y la magnitud... ese tipo de predicciones se las dejamos a </a:t>
            </a:r>
            <a:r>
              <a:rPr lang="es-MX" dirty="0" err="1"/>
              <a:t>intituciones</a:t>
            </a:r>
            <a:r>
              <a:rPr lang="es-MX" dirty="0"/>
              <a:t> que trabajan en conjunto para poder </a:t>
            </a:r>
            <a:r>
              <a:rPr lang="es-MX" dirty="0" err="1"/>
              <a:t>predicir</a:t>
            </a:r>
            <a:r>
              <a:rPr lang="es-MX" dirty="0"/>
              <a:t> un sismo en el futuro.. entre ellos está </a:t>
            </a:r>
            <a:r>
              <a:rPr lang="es-MX" dirty="0" err="1"/>
              <a:t>google</a:t>
            </a:r>
            <a:r>
              <a:rPr lang="es-MX" dirty="0"/>
              <a:t>, el </a:t>
            </a:r>
            <a:r>
              <a:rPr lang="es-MX" dirty="0" err="1"/>
              <a:t>inst</a:t>
            </a:r>
            <a:r>
              <a:rPr lang="es-MX" dirty="0"/>
              <a:t> </a:t>
            </a:r>
            <a:r>
              <a:rPr lang="es-MX" dirty="0" err="1"/>
              <a:t>tec</a:t>
            </a:r>
            <a:r>
              <a:rPr lang="es-MX" dirty="0"/>
              <a:t> de </a:t>
            </a:r>
            <a:r>
              <a:rPr lang="es-MX" dirty="0" err="1"/>
              <a:t>massachusetts</a:t>
            </a:r>
            <a:r>
              <a:rPr lang="es-MX" dirty="0"/>
              <a:t>, la </a:t>
            </a:r>
            <a:r>
              <a:rPr lang="es-MX" dirty="0" err="1"/>
              <a:t>univer</a:t>
            </a:r>
            <a:r>
              <a:rPr lang="es-MX" dirty="0"/>
              <a:t> </a:t>
            </a:r>
            <a:r>
              <a:rPr lang="es-MX" dirty="0" err="1"/>
              <a:t>sidad</a:t>
            </a:r>
            <a:r>
              <a:rPr lang="es-MX" dirty="0"/>
              <a:t> de </a:t>
            </a:r>
            <a:r>
              <a:rPr lang="es-MX" dirty="0" err="1"/>
              <a:t>texas</a:t>
            </a:r>
            <a:r>
              <a:rPr lang="es-MX" dirty="0"/>
              <a:t> y la agencia japonesa que se dedica a la investigación científica...</a:t>
            </a:r>
          </a:p>
          <a:p>
            <a:endParaRPr lang="es-MX" dirty="0"/>
          </a:p>
          <a:p>
            <a:r>
              <a:rPr lang="es-MX" dirty="0"/>
              <a:t>entonces nosotros que podemos hacer??? nos vamos por la predicción de desastres...</a:t>
            </a:r>
          </a:p>
        </p:txBody>
      </p:sp>
      <p:sp>
        <p:nvSpPr>
          <p:cNvPr id="4" name="Marcador de número de diapositiva 3"/>
          <p:cNvSpPr>
            <a:spLocks noGrp="1"/>
          </p:cNvSpPr>
          <p:nvPr>
            <p:ph type="sldNum" sz="quarter" idx="5"/>
          </p:nvPr>
        </p:nvSpPr>
        <p:spPr/>
        <p:txBody>
          <a:bodyPr/>
          <a:lstStyle/>
          <a:p>
            <a:fld id="{EDE977E1-469C-4EA4-B13D-2152C60AE8F2}" type="slidenum">
              <a:rPr lang="es-MX" smtClean="0"/>
              <a:t>5</a:t>
            </a:fld>
            <a:endParaRPr lang="es-MX"/>
          </a:p>
        </p:txBody>
      </p:sp>
    </p:spTree>
    <p:extLst>
      <p:ext uri="{BB962C8B-B14F-4D97-AF65-F5344CB8AC3E}">
        <p14:creationId xmlns:p14="http://schemas.microsoft.com/office/powerpoint/2010/main" val="62870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a:t>
            </a:r>
            <a:r>
              <a:rPr lang="es-MX" dirty="0" err="1"/>
              <a:t>ésto</a:t>
            </a:r>
            <a:r>
              <a:rPr lang="es-MX" dirty="0"/>
              <a:t> también debemos considerar la siguiente información... hablando del año 2000 al 2019 se han reportado casi 700 mil decesos.. más de un millón 300 mil heridos y 542 mil millones de dólares en daños.. aquí se consideran </a:t>
            </a:r>
            <a:r>
              <a:rPr lang="es-MX" dirty="0" err="1"/>
              <a:t>entreo</a:t>
            </a:r>
            <a:r>
              <a:rPr lang="es-MX" dirty="0"/>
              <a:t> otros gastos en ayuda humanitaria, gasto de </a:t>
            </a:r>
            <a:r>
              <a:rPr lang="es-MX" dirty="0" err="1"/>
              <a:t>antención</a:t>
            </a:r>
            <a:r>
              <a:rPr lang="es-MX" dirty="0"/>
              <a:t> médica, daños a </a:t>
            </a:r>
            <a:r>
              <a:rPr lang="es-MX" dirty="0" err="1"/>
              <a:t>infraestrucutra</a:t>
            </a:r>
            <a:r>
              <a:rPr lang="es-MX" dirty="0"/>
              <a:t>, movilización de equipos de rescate, etc...</a:t>
            </a:r>
          </a:p>
        </p:txBody>
      </p:sp>
      <p:sp>
        <p:nvSpPr>
          <p:cNvPr id="4" name="Marcador de número de diapositiva 3"/>
          <p:cNvSpPr>
            <a:spLocks noGrp="1"/>
          </p:cNvSpPr>
          <p:nvPr>
            <p:ph type="sldNum" sz="quarter" idx="5"/>
          </p:nvPr>
        </p:nvSpPr>
        <p:spPr/>
        <p:txBody>
          <a:bodyPr/>
          <a:lstStyle/>
          <a:p>
            <a:fld id="{EDE977E1-469C-4EA4-B13D-2152C60AE8F2}" type="slidenum">
              <a:rPr lang="es-MX" smtClean="0"/>
              <a:t>6</a:t>
            </a:fld>
            <a:endParaRPr lang="es-MX"/>
          </a:p>
        </p:txBody>
      </p:sp>
    </p:spTree>
    <p:extLst>
      <p:ext uri="{BB962C8B-B14F-4D97-AF65-F5344CB8AC3E}">
        <p14:creationId xmlns:p14="http://schemas.microsoft.com/office/powerpoint/2010/main" val="168726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modelo desarrollado contempla 3 objetivos que son </a:t>
            </a:r>
            <a:r>
              <a:rPr lang="es-MX" dirty="0" err="1"/>
              <a:t>defusiones</a:t>
            </a:r>
            <a:r>
              <a:rPr lang="es-MX" dirty="0"/>
              <a:t>, heridos y daños ... las características que se tomaron en cuenta para entrenar el modelo fueron la región, latitud, longitud, magnitud del sismo, profundidad del epicentro, cantidad de ciudades afectadas, densidad poblacional e </a:t>
            </a:r>
            <a:r>
              <a:rPr lang="es-MX" dirty="0" err="1"/>
              <a:t>indice</a:t>
            </a:r>
            <a:r>
              <a:rPr lang="es-MX" dirty="0"/>
              <a:t> de desarrollo humano...el índice de </a:t>
            </a:r>
            <a:r>
              <a:rPr lang="es-MX" dirty="0" err="1"/>
              <a:t>dasarrollo</a:t>
            </a:r>
            <a:r>
              <a:rPr lang="es-MX" dirty="0"/>
              <a:t> humano es una </a:t>
            </a:r>
            <a:r>
              <a:rPr lang="es-MX" dirty="0" err="1"/>
              <a:t>calificaión</a:t>
            </a:r>
            <a:r>
              <a:rPr lang="es-MX" dirty="0"/>
              <a:t> que se le da a cada país y que engloba 3 aspectos importantes que son esperanza de vida, índice de educación y el producto interno bruto</a:t>
            </a:r>
          </a:p>
          <a:p>
            <a:r>
              <a:rPr lang="es-MX" dirty="0"/>
              <a:t>Cada objetivo contempla 4 clasificaciones, los decesos y los heridos </a:t>
            </a:r>
            <a:r>
              <a:rPr lang="es-MX" dirty="0" err="1"/>
              <a:t>contamplan</a:t>
            </a:r>
            <a:r>
              <a:rPr lang="es-MX" dirty="0"/>
              <a:t> los mismos rangos, menos de 50 víctimas, entre 50 y 100, de 100 a mil y más de mil.. para los daños, los rangos están en millones de dólares, menos de 1, de 1 a 5 millones, de 5</a:t>
            </a:r>
          </a:p>
          <a:p>
            <a:r>
              <a:rPr lang="es-MX" dirty="0"/>
              <a:t> a 25 y más de 25 millones</a:t>
            </a:r>
          </a:p>
          <a:p>
            <a:endParaRPr lang="es-MX" dirty="0"/>
          </a:p>
          <a:p>
            <a:r>
              <a:rPr lang="es-MX" dirty="0"/>
              <a:t>La precisión de los modelos es cercana al 75% y abajo una comparación entre los datos de pruebas y las predicciones obtenidas...</a:t>
            </a:r>
          </a:p>
        </p:txBody>
      </p:sp>
      <p:sp>
        <p:nvSpPr>
          <p:cNvPr id="4" name="Marcador de número de diapositiva 3"/>
          <p:cNvSpPr>
            <a:spLocks noGrp="1"/>
          </p:cNvSpPr>
          <p:nvPr>
            <p:ph type="sldNum" sz="quarter" idx="5"/>
          </p:nvPr>
        </p:nvSpPr>
        <p:spPr/>
        <p:txBody>
          <a:bodyPr/>
          <a:lstStyle/>
          <a:p>
            <a:fld id="{EDE977E1-469C-4EA4-B13D-2152C60AE8F2}" type="slidenum">
              <a:rPr lang="es-MX" smtClean="0"/>
              <a:t>7</a:t>
            </a:fld>
            <a:endParaRPr lang="es-MX"/>
          </a:p>
        </p:txBody>
      </p:sp>
    </p:spTree>
    <p:extLst>
      <p:ext uri="{BB962C8B-B14F-4D97-AF65-F5344CB8AC3E}">
        <p14:creationId xmlns:p14="http://schemas.microsoft.com/office/powerpoint/2010/main" val="369958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después de entrenar el modelo obtenemos los siguientes ejemplos... como podemos ver hay una relación directa entre el número de </a:t>
            </a:r>
            <a:r>
              <a:rPr lang="es-MX" dirty="0" err="1"/>
              <a:t>defunsiones</a:t>
            </a:r>
            <a:r>
              <a:rPr lang="es-MX" dirty="0"/>
              <a:t> y la densidad de población, en cuanto al número de heridos la relación no es tan directa ni con la densidad de población ni con el IDH en cuanto a los </a:t>
            </a:r>
            <a:r>
              <a:rPr lang="es-MX" dirty="0" err="1"/>
              <a:t>daós</a:t>
            </a:r>
            <a:r>
              <a:rPr lang="es-MX" dirty="0"/>
              <a:t> materiales parece que solo Irán o Perú están preparados para éste tipo de contingencias ya que su gasto no pasa los 25 millones de dólares... de los 6 ejercicios que se </a:t>
            </a:r>
            <a:r>
              <a:rPr lang="es-MX" dirty="0" err="1"/>
              <a:t>hiciron</a:t>
            </a:r>
            <a:r>
              <a:rPr lang="es-MX" dirty="0"/>
              <a:t> vemos que filipinas es el que permanece en el extremo más alto en los 3 rubros, aquí podemos concluir que tanto su densidad de población como su IDH tienen mucha </a:t>
            </a:r>
            <a:r>
              <a:rPr lang="es-MX" dirty="0" err="1"/>
              <a:t>ingerencia</a:t>
            </a:r>
            <a:r>
              <a:rPr lang="es-MX" dirty="0"/>
              <a:t> en las consecuencias de los desastres naturales...</a:t>
            </a:r>
          </a:p>
        </p:txBody>
      </p:sp>
      <p:sp>
        <p:nvSpPr>
          <p:cNvPr id="4" name="Marcador de número de diapositiva 3"/>
          <p:cNvSpPr>
            <a:spLocks noGrp="1"/>
          </p:cNvSpPr>
          <p:nvPr>
            <p:ph type="sldNum" sz="quarter" idx="5"/>
          </p:nvPr>
        </p:nvSpPr>
        <p:spPr/>
        <p:txBody>
          <a:bodyPr/>
          <a:lstStyle/>
          <a:p>
            <a:fld id="{EDE977E1-469C-4EA4-B13D-2152C60AE8F2}" type="slidenum">
              <a:rPr lang="es-MX" smtClean="0"/>
              <a:t>8</a:t>
            </a:fld>
            <a:endParaRPr lang="es-MX"/>
          </a:p>
        </p:txBody>
      </p:sp>
    </p:spTree>
    <p:extLst>
      <p:ext uri="{BB962C8B-B14F-4D97-AF65-F5344CB8AC3E}">
        <p14:creationId xmlns:p14="http://schemas.microsoft.com/office/powerpoint/2010/main" val="420354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sz="1200" b="1" dirty="0">
                <a:solidFill>
                  <a:srgbClr val="094780"/>
                </a:solidFill>
                <a:latin typeface="Daytona" panose="020B0604030500040204" pitchFamily="34" charset="0"/>
                <a:ea typeface="Dotum" panose="020B0600000101010101" pitchFamily="34" charset="-127"/>
              </a:rPr>
              <a:t>Para concluir solo resta decir . .. que si bien los eventos </a:t>
            </a:r>
            <a:r>
              <a:rPr lang="es-MX" sz="1200" b="1" dirty="0" err="1">
                <a:solidFill>
                  <a:srgbClr val="094780"/>
                </a:solidFill>
                <a:latin typeface="Daytona" panose="020B0604030500040204" pitchFamily="34" charset="0"/>
                <a:ea typeface="Dotum" panose="020B0600000101010101" pitchFamily="34" charset="-127"/>
              </a:rPr>
              <a:t>sismicos</a:t>
            </a:r>
            <a:r>
              <a:rPr lang="es-MX" sz="1200" b="1" dirty="0">
                <a:solidFill>
                  <a:srgbClr val="094780"/>
                </a:solidFill>
                <a:latin typeface="Daytona" panose="020B0604030500040204" pitchFamily="34" charset="0"/>
                <a:ea typeface="Dotum" panose="020B0600000101010101" pitchFamily="34" charset="-127"/>
              </a:rPr>
              <a:t> no pueden evitarse es una realidad que con ayuda de la inteligencia artificial se puede apoyar para mejorar la gestión de los desastres naturales... este modelo está preparado para crear escenarios muy particulares, es decir si quisieran ver las predicciones en una ciudad o región en específico... a su vez también tiene muchos puntos de mejora ya que </a:t>
            </a:r>
            <a:r>
              <a:rPr lang="es-MX" sz="1200" b="1" dirty="0" err="1">
                <a:solidFill>
                  <a:srgbClr val="094780"/>
                </a:solidFill>
                <a:latin typeface="Daytona" panose="020B0604030500040204" pitchFamily="34" charset="0"/>
                <a:ea typeface="Dotum" panose="020B0600000101010101" pitchFamily="34" charset="-127"/>
              </a:rPr>
              <a:t>sepueden</a:t>
            </a:r>
            <a:r>
              <a:rPr lang="es-MX" sz="1200" b="1" dirty="0">
                <a:solidFill>
                  <a:srgbClr val="094780"/>
                </a:solidFill>
                <a:latin typeface="Daytona" panose="020B0604030500040204" pitchFamily="34" charset="0"/>
                <a:ea typeface="Dotum" panose="020B0600000101010101" pitchFamily="34" charset="-127"/>
              </a:rPr>
              <a:t> agregar más características al modelo para mejorar su precisión (como las características del terreno, en algunos estudios hasta incluyen el sonido que emiten los edificios durante el terremoto )</a:t>
            </a:r>
          </a:p>
        </p:txBody>
      </p:sp>
      <p:sp>
        <p:nvSpPr>
          <p:cNvPr id="4" name="Marcador de número de diapositiva 3"/>
          <p:cNvSpPr>
            <a:spLocks noGrp="1"/>
          </p:cNvSpPr>
          <p:nvPr>
            <p:ph type="sldNum" sz="quarter" idx="5"/>
          </p:nvPr>
        </p:nvSpPr>
        <p:spPr/>
        <p:txBody>
          <a:bodyPr/>
          <a:lstStyle/>
          <a:p>
            <a:fld id="{EDE977E1-469C-4EA4-B13D-2152C60AE8F2}" type="slidenum">
              <a:rPr lang="es-MX" smtClean="0"/>
              <a:t>9</a:t>
            </a:fld>
            <a:endParaRPr lang="es-MX"/>
          </a:p>
        </p:txBody>
      </p:sp>
    </p:spTree>
    <p:extLst>
      <p:ext uri="{BB962C8B-B14F-4D97-AF65-F5344CB8AC3E}">
        <p14:creationId xmlns:p14="http://schemas.microsoft.com/office/powerpoint/2010/main" val="100500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577AE-11E4-4244-B4C0-B729749B4EE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1B8EBF3-6CCF-4DC7-B11F-F6EF75687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DD1B93A-5FE7-497C-96A7-4055E8D1A214}"/>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5" name="Marcador de pie de página 4">
            <a:extLst>
              <a:ext uri="{FF2B5EF4-FFF2-40B4-BE49-F238E27FC236}">
                <a16:creationId xmlns:a16="http://schemas.microsoft.com/office/drawing/2014/main" id="{DBD8CA38-552D-4581-B847-93561C16E72C}"/>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FC102668-FA21-4C44-BB34-B1920B676649}"/>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146852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C2B82-76EC-4F83-94ED-5C4B12B08C5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645D829-3AC3-4390-BD5F-85C4EBD4CE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C656C2F-2BB9-400C-A34A-CD2706CB5751}"/>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5" name="Marcador de pie de página 4">
            <a:extLst>
              <a:ext uri="{FF2B5EF4-FFF2-40B4-BE49-F238E27FC236}">
                <a16:creationId xmlns:a16="http://schemas.microsoft.com/office/drawing/2014/main" id="{6C9F35A3-9FF0-4C72-9B60-96CD396118B2}"/>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4FB6CBAE-1C94-4A01-AFAD-9E07B93B2111}"/>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313508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8443E02-056C-40C3-96EF-AD34D4A70F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CA5B224-499A-45DF-BD23-6CD6F3675B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FEAFAA8-2F14-4061-9B41-921B558E232D}"/>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5" name="Marcador de pie de página 4">
            <a:extLst>
              <a:ext uri="{FF2B5EF4-FFF2-40B4-BE49-F238E27FC236}">
                <a16:creationId xmlns:a16="http://schemas.microsoft.com/office/drawing/2014/main" id="{BB98A3F5-A461-4D06-8ED1-AD1685EA0F93}"/>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983BA4DF-EED4-49F7-B3D1-7BCB971EE017}"/>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358213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77916-520F-4871-984F-75FFC4ED0E9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6796EA0-A52C-4AF0-A0FA-ED05A81AD6B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F14A424-DF73-4867-B5AB-9B49FD7C3AAA}"/>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5" name="Marcador de pie de página 4">
            <a:extLst>
              <a:ext uri="{FF2B5EF4-FFF2-40B4-BE49-F238E27FC236}">
                <a16:creationId xmlns:a16="http://schemas.microsoft.com/office/drawing/2014/main" id="{E243575B-C57F-4679-A63D-0343E65CE9D2}"/>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B5530D3E-734C-46E5-8926-52CF75ECAF09}"/>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311356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D7603-7C8F-43AB-9A79-5A424DD4CFF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1127347-D3C2-43C3-BE0F-732947449D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01E20B0-02B1-479F-8B00-7028B0BF7412}"/>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5" name="Marcador de pie de página 4">
            <a:extLst>
              <a:ext uri="{FF2B5EF4-FFF2-40B4-BE49-F238E27FC236}">
                <a16:creationId xmlns:a16="http://schemas.microsoft.com/office/drawing/2014/main" id="{B06EEFDC-FBB9-4A9B-8B2D-1827697AB8B9}"/>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AE7100CA-49F2-4F75-A867-24106075DA2A}"/>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334984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24D01-31A1-41BF-847A-C844CE72364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83B2BF1-FCBE-4C86-9076-17C703D073F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38ED548-B6E4-44E0-B83F-EEB59D04C5F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D2910CE-480E-45CE-ABF2-144FA54B56D7}"/>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6" name="Marcador de pie de página 5">
            <a:extLst>
              <a:ext uri="{FF2B5EF4-FFF2-40B4-BE49-F238E27FC236}">
                <a16:creationId xmlns:a16="http://schemas.microsoft.com/office/drawing/2014/main" id="{8CE64C2C-2F74-4FEE-BFFE-A2793BF93B06}"/>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090F367C-F3A1-4713-9B71-00A05F84306C}"/>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427692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F2D1C-61F6-47D1-B876-45C5000739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5C56AE7-FF3E-4535-8B5D-E43D33C5D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6860140-7703-493E-8E63-71AC591DBDD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7ECF92C0-A201-4910-A57D-4936BDD4D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611EA54-EA68-4AFE-BDD3-B261C66F87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44BDD41-3AB8-44BF-A5BC-76E3D76380E1}"/>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8" name="Marcador de pie de página 7">
            <a:extLst>
              <a:ext uri="{FF2B5EF4-FFF2-40B4-BE49-F238E27FC236}">
                <a16:creationId xmlns:a16="http://schemas.microsoft.com/office/drawing/2014/main" id="{BF24EDCD-8AEE-45DC-A237-0F3ABC698DD1}"/>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B3A40F64-DEE2-452E-B45E-B634A19E6B02}"/>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105652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871D5-A5A2-48DF-8355-881F8BD694D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01D0E6D-1D27-4968-B311-79F2D1067179}"/>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4" name="Marcador de pie de página 3">
            <a:extLst>
              <a:ext uri="{FF2B5EF4-FFF2-40B4-BE49-F238E27FC236}">
                <a16:creationId xmlns:a16="http://schemas.microsoft.com/office/drawing/2014/main" id="{EF1B9475-A1E2-47E2-AE8C-91735DAB5106}"/>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183CB70A-4CB0-4D29-A791-3F4CBCBEA284}"/>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132992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32EFD76-CAF1-4539-AE43-329DAB8ECA4C}"/>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3" name="Marcador de pie de página 2">
            <a:extLst>
              <a:ext uri="{FF2B5EF4-FFF2-40B4-BE49-F238E27FC236}">
                <a16:creationId xmlns:a16="http://schemas.microsoft.com/office/drawing/2014/main" id="{5955CA33-E82E-4AA0-8663-BB3EDA81709A}"/>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4CA13B74-94D2-4699-B33B-7AB7FC448BF4}"/>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147172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D0E97-0F37-4BD0-AADE-5C6116BFFF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ADACFE5-DA0C-4071-A21E-806ACBB40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4939D09-891B-4F4F-BA03-D03D40437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1E8E1F-641A-4357-A328-A26BBC21AD54}"/>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6" name="Marcador de pie de página 5">
            <a:extLst>
              <a:ext uri="{FF2B5EF4-FFF2-40B4-BE49-F238E27FC236}">
                <a16:creationId xmlns:a16="http://schemas.microsoft.com/office/drawing/2014/main" id="{9C0B42ED-B6C0-4EE3-AFA6-17E675FA1FCD}"/>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78E1C2CA-5418-4847-9E1C-C1BF4B7F3E60}"/>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41093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7CD0A1-517A-4A71-84B8-BC8C138FAC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394D291-A708-4A03-94D3-2C2DFD26A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92FA4276-71D3-46BD-8FE5-068084772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FCB7F29-3C84-4423-8A59-13683D4846EF}"/>
              </a:ext>
            </a:extLst>
          </p:cNvPr>
          <p:cNvSpPr>
            <a:spLocks noGrp="1"/>
          </p:cNvSpPr>
          <p:nvPr>
            <p:ph type="dt" sz="half" idx="10"/>
          </p:nvPr>
        </p:nvSpPr>
        <p:spPr/>
        <p:txBody>
          <a:bodyPr/>
          <a:lstStyle/>
          <a:p>
            <a:fld id="{382EFBBF-18EE-499D-B3DC-5AADEF2DE377}" type="datetimeFigureOut">
              <a:rPr lang="es-MX" smtClean="0"/>
              <a:t>14/09/2021</a:t>
            </a:fld>
            <a:endParaRPr lang="es-MX" dirty="0"/>
          </a:p>
        </p:txBody>
      </p:sp>
      <p:sp>
        <p:nvSpPr>
          <p:cNvPr id="6" name="Marcador de pie de página 5">
            <a:extLst>
              <a:ext uri="{FF2B5EF4-FFF2-40B4-BE49-F238E27FC236}">
                <a16:creationId xmlns:a16="http://schemas.microsoft.com/office/drawing/2014/main" id="{FF3D8978-24C8-49C2-B7A5-88C8FFC9BA50}"/>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5EE0FB43-E31F-4535-8CC1-036BBF77C65A}"/>
              </a:ext>
            </a:extLst>
          </p:cNvPr>
          <p:cNvSpPr>
            <a:spLocks noGrp="1"/>
          </p:cNvSpPr>
          <p:nvPr>
            <p:ph type="sldNum" sz="quarter" idx="12"/>
          </p:nvPr>
        </p:nvSpPr>
        <p:spPr/>
        <p:txBody>
          <a:bodyPr/>
          <a:lstStyle/>
          <a:p>
            <a:fld id="{EDB31830-6A42-4CDA-B5B5-89AF8B0D9868}" type="slidenum">
              <a:rPr lang="es-MX" smtClean="0"/>
              <a:t>‹Nº›</a:t>
            </a:fld>
            <a:endParaRPr lang="es-MX" dirty="0"/>
          </a:p>
        </p:txBody>
      </p:sp>
    </p:spTree>
    <p:extLst>
      <p:ext uri="{BB962C8B-B14F-4D97-AF65-F5344CB8AC3E}">
        <p14:creationId xmlns:p14="http://schemas.microsoft.com/office/powerpoint/2010/main" val="7381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t="-39000" b="-3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1D3600-C0EB-48B3-BDE1-E34E3F583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A07E56B-E4EE-41D0-B551-E09CD62F7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5AD0CB-3EE6-4E58-B1BD-590C38BF5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EFBBF-18EE-499D-B3DC-5AADEF2DE377}" type="datetimeFigureOut">
              <a:rPr lang="es-MX" smtClean="0"/>
              <a:t>14/09/2021</a:t>
            </a:fld>
            <a:endParaRPr lang="es-MX" dirty="0"/>
          </a:p>
        </p:txBody>
      </p:sp>
      <p:sp>
        <p:nvSpPr>
          <p:cNvPr id="5" name="Marcador de pie de página 4">
            <a:extLst>
              <a:ext uri="{FF2B5EF4-FFF2-40B4-BE49-F238E27FC236}">
                <a16:creationId xmlns:a16="http://schemas.microsoft.com/office/drawing/2014/main" id="{9A57618B-450E-4D5E-B1AF-B6EF68375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EEC5098B-E130-4A7B-8D30-69EF26C8A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31830-6A42-4CDA-B5B5-89AF8B0D9868}" type="slidenum">
              <a:rPr lang="es-MX" smtClean="0"/>
              <a:t>‹Nº›</a:t>
            </a:fld>
            <a:endParaRPr lang="es-MX" dirty="0"/>
          </a:p>
        </p:txBody>
      </p:sp>
    </p:spTree>
    <p:extLst>
      <p:ext uri="{BB962C8B-B14F-4D97-AF65-F5344CB8AC3E}">
        <p14:creationId xmlns:p14="http://schemas.microsoft.com/office/powerpoint/2010/main" val="3606134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ngdc.noaa.gov/" TargetMode="External"/><Relationship Id="rId5" Type="http://schemas.openxmlformats.org/officeDocument/2006/relationships/hyperlink" Target="https://earthquake.usgs.gov/" TargetMode="Externa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83627057-BECB-4ED6-90F6-4402ABA0855E}"/>
              </a:ext>
            </a:extLst>
          </p:cNvPr>
          <p:cNvPicPr>
            <a:picLocks noChangeAspect="1"/>
          </p:cNvPicPr>
          <p:nvPr/>
        </p:nvPicPr>
        <p:blipFill rotWithShape="1">
          <a:blip r:embed="rId3">
            <a:extLst>
              <a:ext uri="{28A0092B-C50C-407E-A947-70E740481C1C}">
                <a14:useLocalDpi xmlns:a14="http://schemas.microsoft.com/office/drawing/2010/main" val="0"/>
              </a:ext>
            </a:extLst>
          </a:blip>
          <a:srcRect l="33254" t="21488" r="32817" b="22651"/>
          <a:stretch/>
        </p:blipFill>
        <p:spPr>
          <a:xfrm>
            <a:off x="5599024" y="817153"/>
            <a:ext cx="5406567" cy="5012094"/>
          </a:xfrm>
          <a:prstGeom prst="rect">
            <a:avLst/>
          </a:prstGeom>
        </p:spPr>
      </p:pic>
      <p:sp>
        <p:nvSpPr>
          <p:cNvPr id="15" name="Text Placeholder 1">
            <a:extLst>
              <a:ext uri="{FF2B5EF4-FFF2-40B4-BE49-F238E27FC236}">
                <a16:creationId xmlns:a16="http://schemas.microsoft.com/office/drawing/2014/main" id="{960A3C44-949F-4949-823C-83BFCF2669B0}"/>
              </a:ext>
            </a:extLst>
          </p:cNvPr>
          <p:cNvSpPr txBox="1">
            <a:spLocks/>
          </p:cNvSpPr>
          <p:nvPr/>
        </p:nvSpPr>
        <p:spPr>
          <a:xfrm>
            <a:off x="771787" y="1694454"/>
            <a:ext cx="4966283" cy="3469092"/>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6000" b="1" dirty="0">
                <a:solidFill>
                  <a:srgbClr val="094780"/>
                </a:solidFill>
                <a:latin typeface="Daytona" panose="020B0604030500040204" pitchFamily="34" charset="0"/>
              </a:rPr>
              <a:t>Terremotos</a:t>
            </a:r>
          </a:p>
          <a:p>
            <a:r>
              <a:rPr lang="es-MX" sz="6000" b="1" dirty="0">
                <a:solidFill>
                  <a:srgbClr val="094780"/>
                </a:solidFill>
                <a:latin typeface="Daytona" panose="020B0604030500040204" pitchFamily="34" charset="0"/>
              </a:rPr>
              <a:t>predicción o prevención</a:t>
            </a:r>
            <a:endParaRPr lang="en-US" sz="6000" b="1" dirty="0">
              <a:solidFill>
                <a:srgbClr val="094780"/>
              </a:solidFill>
              <a:latin typeface="Daytona" panose="020B0604030500040204" pitchFamily="34" charset="0"/>
            </a:endParaRPr>
          </a:p>
        </p:txBody>
      </p:sp>
      <p:sp>
        <p:nvSpPr>
          <p:cNvPr id="16" name="Text Placeholder 1">
            <a:extLst>
              <a:ext uri="{FF2B5EF4-FFF2-40B4-BE49-F238E27FC236}">
                <a16:creationId xmlns:a16="http://schemas.microsoft.com/office/drawing/2014/main" id="{2BC8F155-C1D4-4BFE-8968-B530A47EB813}"/>
              </a:ext>
            </a:extLst>
          </p:cNvPr>
          <p:cNvSpPr txBox="1">
            <a:spLocks/>
          </p:cNvSpPr>
          <p:nvPr/>
        </p:nvSpPr>
        <p:spPr>
          <a:xfrm>
            <a:off x="9295002" y="6258186"/>
            <a:ext cx="2612764" cy="357309"/>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400" dirty="0">
                <a:solidFill>
                  <a:srgbClr val="094780"/>
                </a:solidFill>
                <a:latin typeface="Daytona" panose="020B0604030500040204" pitchFamily="34" charset="0"/>
              </a:rPr>
              <a:t>Septiembre 14, 2021</a:t>
            </a:r>
            <a:endParaRPr lang="en-US" sz="1400" dirty="0">
              <a:solidFill>
                <a:srgbClr val="094780"/>
              </a:solidFill>
              <a:latin typeface="Daytona" panose="020B0604030500040204" pitchFamily="34" charset="0"/>
            </a:endParaRPr>
          </a:p>
        </p:txBody>
      </p:sp>
      <p:pic>
        <p:nvPicPr>
          <p:cNvPr id="19" name="Imagen 18">
            <a:extLst>
              <a:ext uri="{FF2B5EF4-FFF2-40B4-BE49-F238E27FC236}">
                <a16:creationId xmlns:a16="http://schemas.microsoft.com/office/drawing/2014/main" id="{B38971C2-BF2B-43B1-B0F6-DA0ED2034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spTree>
    <p:extLst>
      <p:ext uri="{BB962C8B-B14F-4D97-AF65-F5344CB8AC3E}">
        <p14:creationId xmlns:p14="http://schemas.microsoft.com/office/powerpoint/2010/main" val="143831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8A0C00F-6EDB-412A-9EA5-F2A3DAC24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sp>
        <p:nvSpPr>
          <p:cNvPr id="12" name="Text Placeholder 1">
            <a:extLst>
              <a:ext uri="{FF2B5EF4-FFF2-40B4-BE49-F238E27FC236}">
                <a16:creationId xmlns:a16="http://schemas.microsoft.com/office/drawing/2014/main" id="{981C73D2-E33A-4626-B0D3-B92596D32643}"/>
              </a:ext>
            </a:extLst>
          </p:cNvPr>
          <p:cNvSpPr txBox="1">
            <a:spLocks/>
          </p:cNvSpPr>
          <p:nvPr/>
        </p:nvSpPr>
        <p:spPr>
          <a:xfrm>
            <a:off x="4431193" y="3066877"/>
            <a:ext cx="3329614" cy="724247"/>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6600" b="1" dirty="0">
                <a:solidFill>
                  <a:srgbClr val="094780"/>
                </a:solidFill>
                <a:latin typeface="Daytona" panose="020B0604030500040204" pitchFamily="34" charset="0"/>
              </a:rPr>
              <a:t>Gracias</a:t>
            </a:r>
          </a:p>
        </p:txBody>
      </p:sp>
      <p:pic>
        <p:nvPicPr>
          <p:cNvPr id="4" name="Imagen 3" descr="Icono&#10;&#10;Descripción generada automáticamente">
            <a:extLst>
              <a:ext uri="{FF2B5EF4-FFF2-40B4-BE49-F238E27FC236}">
                <a16:creationId xmlns:a16="http://schemas.microsoft.com/office/drawing/2014/main" id="{AB09F4D3-02AD-4281-988A-10BBD916E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24" y="6176887"/>
            <a:ext cx="343587" cy="343587"/>
          </a:xfrm>
          <a:prstGeom prst="rect">
            <a:avLst/>
          </a:prstGeom>
        </p:spPr>
      </p:pic>
      <p:pic>
        <p:nvPicPr>
          <p:cNvPr id="6" name="Imagen 5" descr="Logotipo&#10;&#10;Descripción generada automáticamente">
            <a:extLst>
              <a:ext uri="{FF2B5EF4-FFF2-40B4-BE49-F238E27FC236}">
                <a16:creationId xmlns:a16="http://schemas.microsoft.com/office/drawing/2014/main" id="{BAC66C09-ABF3-4246-A576-8831C9134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305" y="6169062"/>
            <a:ext cx="494162" cy="359237"/>
          </a:xfrm>
          <a:prstGeom prst="rect">
            <a:avLst/>
          </a:prstGeom>
        </p:spPr>
      </p:pic>
      <p:sp>
        <p:nvSpPr>
          <p:cNvPr id="8" name="Text Placeholder 1">
            <a:extLst>
              <a:ext uri="{FF2B5EF4-FFF2-40B4-BE49-F238E27FC236}">
                <a16:creationId xmlns:a16="http://schemas.microsoft.com/office/drawing/2014/main" id="{DCB18AC4-CD8B-4BAC-B01C-166C8FD8AEF3}"/>
              </a:ext>
            </a:extLst>
          </p:cNvPr>
          <p:cNvSpPr txBox="1">
            <a:spLocks/>
          </p:cNvSpPr>
          <p:nvPr/>
        </p:nvSpPr>
        <p:spPr>
          <a:xfrm>
            <a:off x="684779" y="6176887"/>
            <a:ext cx="1066917" cy="343587"/>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b="1" dirty="0">
                <a:solidFill>
                  <a:srgbClr val="094780"/>
                </a:solidFill>
                <a:latin typeface="Daytona" panose="020B0604030500040204" pitchFamily="34" charset="0"/>
              </a:rPr>
              <a:t>rmaldonh</a:t>
            </a:r>
          </a:p>
        </p:txBody>
      </p:sp>
      <p:sp>
        <p:nvSpPr>
          <p:cNvPr id="9" name="Text Placeholder 1">
            <a:extLst>
              <a:ext uri="{FF2B5EF4-FFF2-40B4-BE49-F238E27FC236}">
                <a16:creationId xmlns:a16="http://schemas.microsoft.com/office/drawing/2014/main" id="{56C33F50-32E0-4DB4-B312-08CC8FFE03DB}"/>
              </a:ext>
            </a:extLst>
          </p:cNvPr>
          <p:cNvSpPr txBox="1">
            <a:spLocks/>
          </p:cNvSpPr>
          <p:nvPr/>
        </p:nvSpPr>
        <p:spPr>
          <a:xfrm>
            <a:off x="2002469" y="6176887"/>
            <a:ext cx="1066917" cy="343587"/>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b="1" dirty="0">
                <a:solidFill>
                  <a:srgbClr val="094780"/>
                </a:solidFill>
                <a:latin typeface="Daytona" panose="020B0604030500040204" pitchFamily="34" charset="0"/>
              </a:rPr>
              <a:t>rmaldonh</a:t>
            </a:r>
          </a:p>
        </p:txBody>
      </p:sp>
      <p:sp>
        <p:nvSpPr>
          <p:cNvPr id="10" name="Text Placeholder 1">
            <a:extLst>
              <a:ext uri="{FF2B5EF4-FFF2-40B4-BE49-F238E27FC236}">
                <a16:creationId xmlns:a16="http://schemas.microsoft.com/office/drawing/2014/main" id="{EED04AF8-B672-4A23-A801-DC790BAFDF2C}"/>
              </a:ext>
            </a:extLst>
          </p:cNvPr>
          <p:cNvSpPr txBox="1">
            <a:spLocks/>
          </p:cNvSpPr>
          <p:nvPr/>
        </p:nvSpPr>
        <p:spPr>
          <a:xfrm>
            <a:off x="7571896" y="5699215"/>
            <a:ext cx="4156080" cy="955343"/>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b="1" dirty="0">
                <a:solidFill>
                  <a:srgbClr val="094780"/>
                </a:solidFill>
                <a:latin typeface="Daytona" panose="020B0604030500040204" pitchFamily="34" charset="0"/>
              </a:rPr>
              <a:t>Referencias: </a:t>
            </a:r>
          </a:p>
          <a:p>
            <a:r>
              <a:rPr lang="es-MX" b="1" dirty="0" err="1">
                <a:solidFill>
                  <a:srgbClr val="094780"/>
                </a:solidFill>
                <a:latin typeface="Daytona" panose="020B0604030500040204" pitchFamily="34" charset="0"/>
              </a:rPr>
              <a:t>Latest</a:t>
            </a:r>
            <a:r>
              <a:rPr lang="es-MX" b="1" dirty="0">
                <a:solidFill>
                  <a:srgbClr val="094780"/>
                </a:solidFill>
                <a:latin typeface="Daytona" panose="020B0604030500040204" pitchFamily="34" charset="0"/>
              </a:rPr>
              <a:t> </a:t>
            </a:r>
            <a:r>
              <a:rPr lang="es-MX" b="1" dirty="0" err="1">
                <a:solidFill>
                  <a:srgbClr val="094780"/>
                </a:solidFill>
                <a:latin typeface="Daytona" panose="020B0604030500040204" pitchFamily="34" charset="0"/>
              </a:rPr>
              <a:t>earthquakes</a:t>
            </a:r>
            <a:r>
              <a:rPr lang="es-MX" b="1" dirty="0">
                <a:solidFill>
                  <a:srgbClr val="094780"/>
                </a:solidFill>
                <a:latin typeface="Daytona" panose="020B0604030500040204" pitchFamily="34" charset="0"/>
              </a:rPr>
              <a:t>: </a:t>
            </a:r>
            <a:r>
              <a:rPr lang="es-MX" b="1" dirty="0">
                <a:solidFill>
                  <a:srgbClr val="094780"/>
                </a:solidFill>
                <a:latin typeface="Daytona" panose="020B0604030500040204" pitchFamily="34" charset="0"/>
                <a:hlinkClick r:id="rId5"/>
              </a:rPr>
              <a:t>https://earthquake.usgs.gov/</a:t>
            </a:r>
            <a:endParaRPr lang="es-MX" b="1" dirty="0">
              <a:solidFill>
                <a:srgbClr val="094780"/>
              </a:solidFill>
              <a:latin typeface="Daytona" panose="020B0604030500040204" pitchFamily="34" charset="0"/>
            </a:endParaRPr>
          </a:p>
          <a:p>
            <a:r>
              <a:rPr lang="es-MX" b="1" dirty="0">
                <a:solidFill>
                  <a:srgbClr val="094780"/>
                </a:solidFill>
                <a:latin typeface="Daytona" panose="020B0604030500040204" pitchFamily="34" charset="0"/>
              </a:rPr>
              <a:t>NOAA: </a:t>
            </a:r>
            <a:r>
              <a:rPr lang="es-MX" b="1" dirty="0">
                <a:solidFill>
                  <a:srgbClr val="094780"/>
                </a:solidFill>
                <a:latin typeface="Daytona" panose="020B0604030500040204" pitchFamily="34" charset="0"/>
                <a:hlinkClick r:id="rId6"/>
              </a:rPr>
              <a:t>https://www.ngdc.noaa.gov/</a:t>
            </a:r>
            <a:endParaRPr lang="es-MX" b="1" dirty="0">
              <a:solidFill>
                <a:srgbClr val="094780"/>
              </a:solidFill>
              <a:latin typeface="Daytona" panose="020B0604030500040204" pitchFamily="34" charset="0"/>
            </a:endParaRPr>
          </a:p>
          <a:p>
            <a:r>
              <a:rPr lang="es-MX" b="1" dirty="0">
                <a:solidFill>
                  <a:srgbClr val="094780"/>
                </a:solidFill>
                <a:latin typeface="Daytona" panose="020B0604030500040204" pitchFamily="34" charset="0"/>
              </a:rPr>
              <a:t>SSN: http://www.ssn.unam.mx/</a:t>
            </a:r>
          </a:p>
        </p:txBody>
      </p:sp>
    </p:spTree>
    <p:extLst>
      <p:ext uri="{BB962C8B-B14F-4D97-AF65-F5344CB8AC3E}">
        <p14:creationId xmlns:p14="http://schemas.microsoft.com/office/powerpoint/2010/main" val="118081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adroTexto 79">
            <a:extLst>
              <a:ext uri="{FF2B5EF4-FFF2-40B4-BE49-F238E27FC236}">
                <a16:creationId xmlns:a16="http://schemas.microsoft.com/office/drawing/2014/main" id="{222A40F4-F5DF-4440-A3D1-30A4DB32A0C5}"/>
              </a:ext>
            </a:extLst>
          </p:cNvPr>
          <p:cNvSpPr txBox="1"/>
          <p:nvPr/>
        </p:nvSpPr>
        <p:spPr>
          <a:xfrm>
            <a:off x="3519620" y="1015590"/>
            <a:ext cx="4727045" cy="584775"/>
          </a:xfrm>
          <a:prstGeom prst="rect">
            <a:avLst/>
          </a:prstGeom>
          <a:noFill/>
        </p:spPr>
        <p:txBody>
          <a:bodyPr wrap="square" rtlCol="0">
            <a:spAutoFit/>
          </a:bodyPr>
          <a:lstStyle/>
          <a:p>
            <a:r>
              <a:rPr lang="es-MX" sz="3200" b="1" dirty="0">
                <a:solidFill>
                  <a:srgbClr val="094780"/>
                </a:solidFill>
                <a:latin typeface="Daytona" panose="020B0604030500040204" pitchFamily="34" charset="0"/>
                <a:ea typeface="Dotum" panose="020B0600000101010101" pitchFamily="34" charset="-127"/>
              </a:rPr>
              <a:t>Fenómenos naturales</a:t>
            </a:r>
          </a:p>
        </p:txBody>
      </p:sp>
      <p:sp>
        <p:nvSpPr>
          <p:cNvPr id="87" name="CuadroTexto 86">
            <a:extLst>
              <a:ext uri="{FF2B5EF4-FFF2-40B4-BE49-F238E27FC236}">
                <a16:creationId xmlns:a16="http://schemas.microsoft.com/office/drawing/2014/main" id="{98D2A574-D0E0-42BD-86FB-4FF84E99E16C}"/>
              </a:ext>
            </a:extLst>
          </p:cNvPr>
          <p:cNvSpPr txBox="1"/>
          <p:nvPr/>
        </p:nvSpPr>
        <p:spPr>
          <a:xfrm>
            <a:off x="4006127" y="3659672"/>
            <a:ext cx="3754031" cy="584775"/>
          </a:xfrm>
          <a:prstGeom prst="rect">
            <a:avLst/>
          </a:prstGeom>
          <a:noFill/>
        </p:spPr>
        <p:txBody>
          <a:bodyPr wrap="square" rtlCol="0">
            <a:spAutoFit/>
          </a:bodyPr>
          <a:lstStyle/>
          <a:p>
            <a:r>
              <a:rPr lang="es-MX" sz="3200" b="1" dirty="0">
                <a:solidFill>
                  <a:srgbClr val="094780"/>
                </a:solidFill>
                <a:latin typeface="Daytona" panose="020B0604030500040204" pitchFamily="34" charset="0"/>
                <a:ea typeface="Dotum" panose="020B0600000101010101" pitchFamily="34" charset="-127"/>
              </a:rPr>
              <a:t>Desastre natural</a:t>
            </a:r>
          </a:p>
        </p:txBody>
      </p:sp>
      <p:sp>
        <p:nvSpPr>
          <p:cNvPr id="32" name="CuadroTexto 31">
            <a:extLst>
              <a:ext uri="{FF2B5EF4-FFF2-40B4-BE49-F238E27FC236}">
                <a16:creationId xmlns:a16="http://schemas.microsoft.com/office/drawing/2014/main" id="{894B5868-662B-497B-8258-1EED7C924968}"/>
              </a:ext>
            </a:extLst>
          </p:cNvPr>
          <p:cNvSpPr txBox="1"/>
          <p:nvPr/>
        </p:nvSpPr>
        <p:spPr>
          <a:xfrm>
            <a:off x="2720606" y="4981713"/>
            <a:ext cx="6325072" cy="584775"/>
          </a:xfrm>
          <a:prstGeom prst="rect">
            <a:avLst/>
          </a:prstGeom>
          <a:noFill/>
        </p:spPr>
        <p:txBody>
          <a:bodyPr wrap="square" rtlCol="0">
            <a:spAutoFit/>
          </a:bodyPr>
          <a:lstStyle/>
          <a:p>
            <a:pPr algn="r"/>
            <a:r>
              <a:rPr lang="es-MX" sz="3200" b="1" dirty="0">
                <a:solidFill>
                  <a:srgbClr val="094780"/>
                </a:solidFill>
                <a:latin typeface="Daytona" panose="020B0604030500040204" pitchFamily="34" charset="0"/>
                <a:ea typeface="Dotum" panose="020B0600000101010101" pitchFamily="34" charset="-127"/>
              </a:rPr>
              <a:t>Integrar inteligencia artificial</a:t>
            </a:r>
          </a:p>
        </p:txBody>
      </p:sp>
      <p:pic>
        <p:nvPicPr>
          <p:cNvPr id="34" name="Imagen 33">
            <a:extLst>
              <a:ext uri="{FF2B5EF4-FFF2-40B4-BE49-F238E27FC236}">
                <a16:creationId xmlns:a16="http://schemas.microsoft.com/office/drawing/2014/main" id="{B7EB2C06-ACA2-4A1E-A8B9-1D02A40AC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sp>
        <p:nvSpPr>
          <p:cNvPr id="36" name="CuadroTexto 35">
            <a:extLst>
              <a:ext uri="{FF2B5EF4-FFF2-40B4-BE49-F238E27FC236}">
                <a16:creationId xmlns:a16="http://schemas.microsoft.com/office/drawing/2014/main" id="{56CE886F-CC87-45BB-BADA-88C6998DB03A}"/>
              </a:ext>
            </a:extLst>
          </p:cNvPr>
          <p:cNvSpPr txBox="1"/>
          <p:nvPr/>
        </p:nvSpPr>
        <p:spPr>
          <a:xfrm>
            <a:off x="4565102" y="2337631"/>
            <a:ext cx="2636081" cy="584775"/>
          </a:xfrm>
          <a:prstGeom prst="rect">
            <a:avLst/>
          </a:prstGeom>
          <a:noFill/>
        </p:spPr>
        <p:txBody>
          <a:bodyPr wrap="square" rtlCol="0">
            <a:spAutoFit/>
          </a:bodyPr>
          <a:lstStyle/>
          <a:p>
            <a:pPr algn="r"/>
            <a:r>
              <a:rPr lang="es-MX" sz="3200" b="1" dirty="0">
                <a:solidFill>
                  <a:srgbClr val="094780"/>
                </a:solidFill>
                <a:latin typeface="Daytona" panose="020B0604030500040204" pitchFamily="34" charset="0"/>
                <a:ea typeface="Dotum" panose="020B0600000101010101" pitchFamily="34" charset="-127"/>
              </a:rPr>
              <a:t>Terremotos</a:t>
            </a:r>
          </a:p>
        </p:txBody>
      </p:sp>
      <p:pic>
        <p:nvPicPr>
          <p:cNvPr id="3" name="Imagen 2" descr="Imagen que contiene reloj&#10;&#10;Descripción generada automáticamente">
            <a:extLst>
              <a:ext uri="{FF2B5EF4-FFF2-40B4-BE49-F238E27FC236}">
                <a16:creationId xmlns:a16="http://schemas.microsoft.com/office/drawing/2014/main" id="{418F0C13-1200-4645-A5E9-F5B4B35E96F4}"/>
              </a:ext>
            </a:extLst>
          </p:cNvPr>
          <p:cNvPicPr>
            <a:picLocks noChangeAspect="1"/>
          </p:cNvPicPr>
          <p:nvPr/>
        </p:nvPicPr>
        <p:blipFill rotWithShape="1">
          <a:blip r:embed="rId4">
            <a:extLst>
              <a:ext uri="{28A0092B-C50C-407E-A947-70E740481C1C}">
                <a14:useLocalDpi xmlns:a14="http://schemas.microsoft.com/office/drawing/2010/main" val="0"/>
              </a:ext>
            </a:extLst>
          </a:blip>
          <a:srcRect l="20451" r="20814"/>
          <a:stretch/>
        </p:blipFill>
        <p:spPr>
          <a:xfrm>
            <a:off x="1677247" y="3118702"/>
            <a:ext cx="1758462" cy="1666714"/>
          </a:xfrm>
          <a:prstGeom prst="rect">
            <a:avLst/>
          </a:prstGeom>
        </p:spPr>
      </p:pic>
      <p:pic>
        <p:nvPicPr>
          <p:cNvPr id="5" name="Imagen 4">
            <a:extLst>
              <a:ext uri="{FF2B5EF4-FFF2-40B4-BE49-F238E27FC236}">
                <a16:creationId xmlns:a16="http://schemas.microsoft.com/office/drawing/2014/main" id="{FA0D3D9F-5F60-45DA-98F9-83F7415B5B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7503" y="474621"/>
            <a:ext cx="1197950" cy="1666714"/>
          </a:xfrm>
          <a:prstGeom prst="rect">
            <a:avLst/>
          </a:prstGeom>
        </p:spPr>
      </p:pic>
      <p:pic>
        <p:nvPicPr>
          <p:cNvPr id="7" name="Imagen 6" descr="Logotipo&#10;&#10;Descripción generada automáticamente">
            <a:extLst>
              <a:ext uri="{FF2B5EF4-FFF2-40B4-BE49-F238E27FC236}">
                <a16:creationId xmlns:a16="http://schemas.microsoft.com/office/drawing/2014/main" id="{54751948-933C-47EE-BF01-B9F5D3ED51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6692" y="1773768"/>
            <a:ext cx="1753765" cy="1712500"/>
          </a:xfrm>
          <a:prstGeom prst="rect">
            <a:avLst/>
          </a:prstGeom>
        </p:spPr>
      </p:pic>
      <p:pic>
        <p:nvPicPr>
          <p:cNvPr id="9" name="Imagen 8" descr="Icono&#10;&#10;Descripción generada automáticamente">
            <a:extLst>
              <a:ext uri="{FF2B5EF4-FFF2-40B4-BE49-F238E27FC236}">
                <a16:creationId xmlns:a16="http://schemas.microsoft.com/office/drawing/2014/main" id="{AA5804E2-2EC3-4F41-A4D2-FB637959A3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3319" y="4483624"/>
            <a:ext cx="1514286" cy="1580952"/>
          </a:xfrm>
          <a:prstGeom prst="rect">
            <a:avLst/>
          </a:prstGeom>
        </p:spPr>
      </p:pic>
    </p:spTree>
    <p:extLst>
      <p:ext uri="{BB962C8B-B14F-4D97-AF65-F5344CB8AC3E}">
        <p14:creationId xmlns:p14="http://schemas.microsoft.com/office/powerpoint/2010/main" val="317835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456EB282-CACA-41CB-8C12-C3EEB0F171D5}"/>
              </a:ext>
            </a:extLst>
          </p:cNvPr>
          <p:cNvSpPr txBox="1">
            <a:spLocks/>
          </p:cNvSpPr>
          <p:nvPr/>
        </p:nvSpPr>
        <p:spPr>
          <a:xfrm>
            <a:off x="869868" y="241033"/>
            <a:ext cx="9608207" cy="724247"/>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200" dirty="0">
                <a:solidFill>
                  <a:srgbClr val="094780"/>
                </a:solidFill>
                <a:latin typeface="Daytona" panose="020B0604030500040204" pitchFamily="34" charset="0"/>
              </a:rPr>
              <a:t>Anillo o cinturón de fuego</a:t>
            </a:r>
            <a:endParaRPr lang="en-US" sz="3200" dirty="0">
              <a:solidFill>
                <a:srgbClr val="094780"/>
              </a:solidFill>
              <a:latin typeface="Daytona" panose="020B0604030500040204" pitchFamily="34" charset="0"/>
            </a:endParaRPr>
          </a:p>
        </p:txBody>
      </p:sp>
      <p:pic>
        <p:nvPicPr>
          <p:cNvPr id="5" name="Imagen 4">
            <a:extLst>
              <a:ext uri="{FF2B5EF4-FFF2-40B4-BE49-F238E27FC236}">
                <a16:creationId xmlns:a16="http://schemas.microsoft.com/office/drawing/2014/main" id="{10CDB4AD-A3C5-4B44-98BF-020F4F8F9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pic>
        <p:nvPicPr>
          <p:cNvPr id="2" name="Imagen 1">
            <a:extLst>
              <a:ext uri="{FF2B5EF4-FFF2-40B4-BE49-F238E27FC236}">
                <a16:creationId xmlns:a16="http://schemas.microsoft.com/office/drawing/2014/main" id="{7E75B8A8-B564-4895-A1F9-3E9191044990}"/>
              </a:ext>
            </a:extLst>
          </p:cNvPr>
          <p:cNvPicPr>
            <a:picLocks noChangeAspect="1"/>
          </p:cNvPicPr>
          <p:nvPr/>
        </p:nvPicPr>
        <p:blipFill>
          <a:blip r:embed="rId4"/>
          <a:stretch>
            <a:fillRect/>
          </a:stretch>
        </p:blipFill>
        <p:spPr>
          <a:xfrm>
            <a:off x="951782" y="927116"/>
            <a:ext cx="10288436" cy="5763429"/>
          </a:xfrm>
          <a:prstGeom prst="rect">
            <a:avLst/>
          </a:prstGeom>
        </p:spPr>
      </p:pic>
    </p:spTree>
    <p:extLst>
      <p:ext uri="{BB962C8B-B14F-4D97-AF65-F5344CB8AC3E}">
        <p14:creationId xmlns:p14="http://schemas.microsoft.com/office/powerpoint/2010/main" val="214356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1">
            <a:extLst>
              <a:ext uri="{FF2B5EF4-FFF2-40B4-BE49-F238E27FC236}">
                <a16:creationId xmlns:a16="http://schemas.microsoft.com/office/drawing/2014/main" id="{7A96333A-E0FE-4198-95AA-CA71D2FF52D1}"/>
              </a:ext>
            </a:extLst>
          </p:cNvPr>
          <p:cNvSpPr txBox="1">
            <a:spLocks/>
          </p:cNvSpPr>
          <p:nvPr/>
        </p:nvSpPr>
        <p:spPr>
          <a:xfrm>
            <a:off x="875036" y="339509"/>
            <a:ext cx="11007563" cy="724247"/>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200" dirty="0">
                <a:solidFill>
                  <a:srgbClr val="094780"/>
                </a:solidFill>
                <a:latin typeface="Daytona" panose="020B0604030500040204" pitchFamily="34" charset="0"/>
              </a:rPr>
              <a:t>Desde el año 2000</a:t>
            </a:r>
            <a:endParaRPr lang="en-US" sz="3200" dirty="0">
              <a:solidFill>
                <a:srgbClr val="094780"/>
              </a:solidFill>
              <a:latin typeface="Daytona" panose="020B0604030500040204" pitchFamily="34" charset="0"/>
            </a:endParaRPr>
          </a:p>
        </p:txBody>
      </p:sp>
      <p:grpSp>
        <p:nvGrpSpPr>
          <p:cNvPr id="42" name="Grupo 41">
            <a:extLst>
              <a:ext uri="{FF2B5EF4-FFF2-40B4-BE49-F238E27FC236}">
                <a16:creationId xmlns:a16="http://schemas.microsoft.com/office/drawing/2014/main" id="{E426B302-DE15-46D6-9BC6-7735DD8120D1}"/>
              </a:ext>
            </a:extLst>
          </p:cNvPr>
          <p:cNvGrpSpPr/>
          <p:nvPr/>
        </p:nvGrpSpPr>
        <p:grpSpPr>
          <a:xfrm>
            <a:off x="875036" y="4528039"/>
            <a:ext cx="2645684" cy="1495813"/>
            <a:chOff x="888289" y="4387362"/>
            <a:chExt cx="2645684" cy="1495813"/>
          </a:xfrm>
        </p:grpSpPr>
        <p:sp>
          <p:nvSpPr>
            <p:cNvPr id="32" name="Rectángulo: esquinas redondeadas 31">
              <a:extLst>
                <a:ext uri="{FF2B5EF4-FFF2-40B4-BE49-F238E27FC236}">
                  <a16:creationId xmlns:a16="http://schemas.microsoft.com/office/drawing/2014/main" id="{4D18D49E-769D-4C45-8A79-5ED85702AC1C}"/>
                </a:ext>
              </a:extLst>
            </p:cNvPr>
            <p:cNvSpPr/>
            <p:nvPr/>
          </p:nvSpPr>
          <p:spPr>
            <a:xfrm>
              <a:off x="1550434" y="4387362"/>
              <a:ext cx="1983539" cy="724248"/>
            </a:xfrm>
            <a:prstGeom prst="roundRect">
              <a:avLst>
                <a:gd name="adj" fmla="val 0"/>
              </a:avLst>
            </a:prstGeom>
            <a:solidFill>
              <a:schemeClr val="accent1">
                <a:lumMod val="50000"/>
              </a:schemeClr>
            </a:solidFill>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Daytona" panose="020B0604030500040204" pitchFamily="34" charset="0"/>
                </a:rPr>
                <a:t>Máxima</a:t>
              </a:r>
            </a:p>
            <a:p>
              <a:pPr algn="ctr"/>
              <a:r>
                <a:rPr lang="es-MX" sz="3200" dirty="0">
                  <a:latin typeface="Daytona" panose="020B0604030500040204" pitchFamily="34" charset="0"/>
                </a:rPr>
                <a:t>9.1</a:t>
              </a:r>
              <a:endParaRPr lang="es-MX" sz="1050" dirty="0">
                <a:latin typeface="Daytona" panose="020B0604030500040204" pitchFamily="34" charset="0"/>
              </a:endParaRPr>
            </a:p>
          </p:txBody>
        </p:sp>
        <p:sp>
          <p:nvSpPr>
            <p:cNvPr id="33" name="Rectángulo: esquinas redondeadas 32">
              <a:extLst>
                <a:ext uri="{FF2B5EF4-FFF2-40B4-BE49-F238E27FC236}">
                  <a16:creationId xmlns:a16="http://schemas.microsoft.com/office/drawing/2014/main" id="{5247982E-5492-48CA-AFE8-74FD1CAB7B1A}"/>
                </a:ext>
              </a:extLst>
            </p:cNvPr>
            <p:cNvSpPr/>
            <p:nvPr/>
          </p:nvSpPr>
          <p:spPr>
            <a:xfrm>
              <a:off x="1550434" y="5158926"/>
              <a:ext cx="1983539" cy="724249"/>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Daytona" panose="020B0604030500040204" pitchFamily="34" charset="0"/>
                </a:rPr>
                <a:t>Mínima</a:t>
              </a:r>
            </a:p>
            <a:p>
              <a:pPr algn="ctr"/>
              <a:r>
                <a:rPr lang="es-MX" sz="3200" dirty="0">
                  <a:latin typeface="Daytona" panose="020B0604030500040204" pitchFamily="34" charset="0"/>
                </a:rPr>
                <a:t>1.9</a:t>
              </a:r>
              <a:endParaRPr lang="es-MX" sz="1000" dirty="0">
                <a:latin typeface="Daytona" panose="020B0604030500040204" pitchFamily="34" charset="0"/>
              </a:endParaRPr>
            </a:p>
          </p:txBody>
        </p:sp>
        <p:sp>
          <p:nvSpPr>
            <p:cNvPr id="26" name="Rectángulo 25">
              <a:extLst>
                <a:ext uri="{FF2B5EF4-FFF2-40B4-BE49-F238E27FC236}">
                  <a16:creationId xmlns:a16="http://schemas.microsoft.com/office/drawing/2014/main" id="{E214B7E7-E80D-41E4-A30A-960C6A5310A5}"/>
                </a:ext>
              </a:extLst>
            </p:cNvPr>
            <p:cNvSpPr/>
            <p:nvPr/>
          </p:nvSpPr>
          <p:spPr>
            <a:xfrm rot="16200000">
              <a:off x="452448" y="4823204"/>
              <a:ext cx="1495812" cy="62413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Magnitud</a:t>
              </a:r>
            </a:p>
          </p:txBody>
        </p:sp>
      </p:grpSp>
      <p:pic>
        <p:nvPicPr>
          <p:cNvPr id="37" name="Imagen 36">
            <a:extLst>
              <a:ext uri="{FF2B5EF4-FFF2-40B4-BE49-F238E27FC236}">
                <a16:creationId xmlns:a16="http://schemas.microsoft.com/office/drawing/2014/main" id="{05A176F3-8494-47B8-9717-C0AB39444900}"/>
              </a:ext>
            </a:extLst>
          </p:cNvPr>
          <p:cNvPicPr>
            <a:picLocks noChangeAspect="1"/>
          </p:cNvPicPr>
          <p:nvPr/>
        </p:nvPicPr>
        <p:blipFill>
          <a:blip r:embed="rId3"/>
          <a:stretch>
            <a:fillRect/>
          </a:stretch>
        </p:blipFill>
        <p:spPr>
          <a:xfrm>
            <a:off x="5837216" y="1404548"/>
            <a:ext cx="4782217" cy="2467319"/>
          </a:xfrm>
          <a:prstGeom prst="rect">
            <a:avLst/>
          </a:prstGeom>
        </p:spPr>
      </p:pic>
      <p:grpSp>
        <p:nvGrpSpPr>
          <p:cNvPr id="41" name="Grupo 40">
            <a:extLst>
              <a:ext uri="{FF2B5EF4-FFF2-40B4-BE49-F238E27FC236}">
                <a16:creationId xmlns:a16="http://schemas.microsoft.com/office/drawing/2014/main" id="{A1491FD3-7348-49FE-8F11-BBC55D024D50}"/>
              </a:ext>
            </a:extLst>
          </p:cNvPr>
          <p:cNvGrpSpPr/>
          <p:nvPr/>
        </p:nvGrpSpPr>
        <p:grpSpPr>
          <a:xfrm>
            <a:off x="875036" y="1514871"/>
            <a:ext cx="2663938" cy="2246672"/>
            <a:chOff x="1311964" y="1326689"/>
            <a:chExt cx="2663938" cy="2246672"/>
          </a:xfrm>
        </p:grpSpPr>
        <p:sp>
          <p:nvSpPr>
            <p:cNvPr id="2" name="Rectángulo: esquinas redondeadas 1">
              <a:extLst>
                <a:ext uri="{FF2B5EF4-FFF2-40B4-BE49-F238E27FC236}">
                  <a16:creationId xmlns:a16="http://schemas.microsoft.com/office/drawing/2014/main" id="{D18AFED6-5693-4425-AB8B-7A99085519FE}"/>
                </a:ext>
              </a:extLst>
            </p:cNvPr>
            <p:cNvSpPr/>
            <p:nvPr/>
          </p:nvSpPr>
          <p:spPr>
            <a:xfrm>
              <a:off x="1311965" y="1326690"/>
              <a:ext cx="1983538"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latin typeface="Daytona" panose="020B0604030500040204" pitchFamily="34" charset="0"/>
                </a:rPr>
                <a:t>30,549</a:t>
              </a:r>
              <a:endParaRPr lang="es-MX" sz="3600" dirty="0">
                <a:latin typeface="Daytona" panose="020B0604030500040204" pitchFamily="34" charset="0"/>
              </a:endParaRPr>
            </a:p>
            <a:p>
              <a:pPr algn="ctr"/>
              <a:r>
                <a:rPr lang="es-MX" sz="1050" dirty="0">
                  <a:latin typeface="Daytona" panose="020B0604030500040204" pitchFamily="34" charset="0"/>
                </a:rPr>
                <a:t>Promedio anual</a:t>
              </a:r>
              <a:endParaRPr lang="es-MX" sz="1000" dirty="0">
                <a:latin typeface="Daytona" panose="020B0604030500040204" pitchFamily="34" charset="0"/>
              </a:endParaRPr>
            </a:p>
          </p:txBody>
        </p:sp>
        <p:sp>
          <p:nvSpPr>
            <p:cNvPr id="39" name="Rectángulo 38">
              <a:extLst>
                <a:ext uri="{FF2B5EF4-FFF2-40B4-BE49-F238E27FC236}">
                  <a16:creationId xmlns:a16="http://schemas.microsoft.com/office/drawing/2014/main" id="{651FCF50-10F3-4BBB-A5BA-05B6E5590B69}"/>
                </a:ext>
              </a:extLst>
            </p:cNvPr>
            <p:cNvSpPr/>
            <p:nvPr/>
          </p:nvSpPr>
          <p:spPr>
            <a:xfrm rot="5400000" flipH="1">
              <a:off x="2530542" y="2128000"/>
              <a:ext cx="2246671" cy="644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400" b="1" dirty="0">
                  <a:latin typeface="Daytona" panose="020B0604030500040204" pitchFamily="34" charset="0"/>
                </a:rPr>
                <a:t>Sismos</a:t>
              </a:r>
            </a:p>
          </p:txBody>
        </p:sp>
        <p:sp>
          <p:nvSpPr>
            <p:cNvPr id="47" name="Rectángulo: esquinas redondeadas 46">
              <a:extLst>
                <a:ext uri="{FF2B5EF4-FFF2-40B4-BE49-F238E27FC236}">
                  <a16:creationId xmlns:a16="http://schemas.microsoft.com/office/drawing/2014/main" id="{99C204EA-592F-49DA-A269-665E97100A75}"/>
                </a:ext>
              </a:extLst>
            </p:cNvPr>
            <p:cNvSpPr/>
            <p:nvPr/>
          </p:nvSpPr>
          <p:spPr>
            <a:xfrm>
              <a:off x="1311965" y="2087902"/>
              <a:ext cx="1983539"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latin typeface="Daytona" panose="020B0604030500040204" pitchFamily="34" charset="0"/>
                </a:rPr>
                <a:t>40,640</a:t>
              </a:r>
            </a:p>
            <a:p>
              <a:pPr algn="ctr"/>
              <a:r>
                <a:rPr lang="es-MX" sz="1000" dirty="0">
                  <a:latin typeface="Daytona" panose="020B0604030500040204" pitchFamily="34" charset="0"/>
                </a:rPr>
                <a:t>2019</a:t>
              </a:r>
              <a:endParaRPr lang="es-MX" sz="900" dirty="0">
                <a:latin typeface="Daytona" panose="020B0604030500040204" pitchFamily="34" charset="0"/>
              </a:endParaRPr>
            </a:p>
          </p:txBody>
        </p:sp>
        <p:sp>
          <p:nvSpPr>
            <p:cNvPr id="49" name="Rectángulo: esquinas redondeadas 48">
              <a:extLst>
                <a:ext uri="{FF2B5EF4-FFF2-40B4-BE49-F238E27FC236}">
                  <a16:creationId xmlns:a16="http://schemas.microsoft.com/office/drawing/2014/main" id="{7AB06F67-2A0E-454C-BF56-377DD76E3B3C}"/>
                </a:ext>
              </a:extLst>
            </p:cNvPr>
            <p:cNvSpPr/>
            <p:nvPr/>
          </p:nvSpPr>
          <p:spPr>
            <a:xfrm>
              <a:off x="1311964" y="2849114"/>
              <a:ext cx="198354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latin typeface="Daytona" panose="020B0604030500040204" pitchFamily="34" charset="0"/>
                </a:rPr>
                <a:t>233</a:t>
              </a:r>
            </a:p>
            <a:p>
              <a:pPr algn="ctr"/>
              <a:r>
                <a:rPr lang="es-MX" sz="1000" dirty="0">
                  <a:latin typeface="Daytona" panose="020B0604030500040204" pitchFamily="34" charset="0"/>
                </a:rPr>
                <a:t>Mayores a 7</a:t>
              </a:r>
              <a:endParaRPr lang="es-MX" sz="900" dirty="0">
                <a:latin typeface="Daytona" panose="020B0604030500040204" pitchFamily="34" charset="0"/>
              </a:endParaRPr>
            </a:p>
          </p:txBody>
        </p:sp>
      </p:grpSp>
      <p:pic>
        <p:nvPicPr>
          <p:cNvPr id="14" name="Imagen 13">
            <a:extLst>
              <a:ext uri="{FF2B5EF4-FFF2-40B4-BE49-F238E27FC236}">
                <a16:creationId xmlns:a16="http://schemas.microsoft.com/office/drawing/2014/main" id="{815844F5-5FF4-4F60-97E7-F547DBB4C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pic>
        <p:nvPicPr>
          <p:cNvPr id="3" name="Imagen 2">
            <a:extLst>
              <a:ext uri="{FF2B5EF4-FFF2-40B4-BE49-F238E27FC236}">
                <a16:creationId xmlns:a16="http://schemas.microsoft.com/office/drawing/2014/main" id="{DCCDB028-AC43-4871-9CB7-9F1B8F0C430F}"/>
              </a:ext>
            </a:extLst>
          </p:cNvPr>
          <p:cNvPicPr>
            <a:picLocks noChangeAspect="1"/>
          </p:cNvPicPr>
          <p:nvPr/>
        </p:nvPicPr>
        <p:blipFill>
          <a:blip r:embed="rId5"/>
          <a:stretch>
            <a:fillRect/>
          </a:stretch>
        </p:blipFill>
        <p:spPr>
          <a:xfrm>
            <a:off x="5146430" y="4111177"/>
            <a:ext cx="6465357" cy="2407314"/>
          </a:xfrm>
          <a:prstGeom prst="rect">
            <a:avLst/>
          </a:prstGeom>
        </p:spPr>
      </p:pic>
    </p:spTree>
    <p:extLst>
      <p:ext uri="{BB962C8B-B14F-4D97-AF65-F5344CB8AC3E}">
        <p14:creationId xmlns:p14="http://schemas.microsoft.com/office/powerpoint/2010/main" val="73239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1">
            <a:extLst>
              <a:ext uri="{FF2B5EF4-FFF2-40B4-BE49-F238E27FC236}">
                <a16:creationId xmlns:a16="http://schemas.microsoft.com/office/drawing/2014/main" id="{7A96333A-E0FE-4198-95AA-CA71D2FF52D1}"/>
              </a:ext>
            </a:extLst>
          </p:cNvPr>
          <p:cNvSpPr txBox="1">
            <a:spLocks/>
          </p:cNvSpPr>
          <p:nvPr/>
        </p:nvSpPr>
        <p:spPr>
          <a:xfrm>
            <a:off x="1225899" y="345327"/>
            <a:ext cx="7817716" cy="600058"/>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200" dirty="0">
                <a:solidFill>
                  <a:srgbClr val="094780"/>
                </a:solidFill>
                <a:latin typeface="Daytona" panose="020B0604030500040204" pitchFamily="34" charset="0"/>
              </a:rPr>
              <a:t>Cambiando el enfoque</a:t>
            </a:r>
            <a:endParaRPr lang="en-US" sz="3200" dirty="0">
              <a:solidFill>
                <a:srgbClr val="094780"/>
              </a:solidFill>
              <a:latin typeface="Daytona" panose="020B0604030500040204" pitchFamily="34" charset="0"/>
            </a:endParaRPr>
          </a:p>
        </p:txBody>
      </p:sp>
      <p:pic>
        <p:nvPicPr>
          <p:cNvPr id="9" name="Imagen 8" descr="Icono&#10;&#10;Descripción generada automáticamente">
            <a:extLst>
              <a:ext uri="{FF2B5EF4-FFF2-40B4-BE49-F238E27FC236}">
                <a16:creationId xmlns:a16="http://schemas.microsoft.com/office/drawing/2014/main" id="{A6EF2190-9E03-48F3-A4F9-1F590DEFC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548" y="2154083"/>
            <a:ext cx="2951377" cy="3146510"/>
          </a:xfrm>
          <a:prstGeom prst="rect">
            <a:avLst/>
          </a:prstGeom>
        </p:spPr>
      </p:pic>
      <p:sp>
        <p:nvSpPr>
          <p:cNvPr id="10" name="Rectángulo: esquinas redondeadas 9">
            <a:extLst>
              <a:ext uri="{FF2B5EF4-FFF2-40B4-BE49-F238E27FC236}">
                <a16:creationId xmlns:a16="http://schemas.microsoft.com/office/drawing/2014/main" id="{1934A6B8-CE5C-43CE-8C19-DB360557800E}"/>
              </a:ext>
            </a:extLst>
          </p:cNvPr>
          <p:cNvSpPr/>
          <p:nvPr/>
        </p:nvSpPr>
        <p:spPr>
          <a:xfrm>
            <a:off x="4870047" y="3759889"/>
            <a:ext cx="1864131" cy="724247"/>
          </a:xfrm>
          <a:prstGeom prst="roundRect">
            <a:avLst>
              <a:gd name="adj" fmla="val 1767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Daytona" panose="020B0604030500040204" pitchFamily="34" charset="0"/>
              </a:rPr>
              <a:t>Predicción sísmica</a:t>
            </a:r>
          </a:p>
        </p:txBody>
      </p:sp>
      <p:sp>
        <p:nvSpPr>
          <p:cNvPr id="13" name="Rectángulo: esquinas redondeadas 12">
            <a:extLst>
              <a:ext uri="{FF2B5EF4-FFF2-40B4-BE49-F238E27FC236}">
                <a16:creationId xmlns:a16="http://schemas.microsoft.com/office/drawing/2014/main" id="{9CBA7791-540D-4FE0-9810-3084D8E09DBB}"/>
              </a:ext>
            </a:extLst>
          </p:cNvPr>
          <p:cNvSpPr/>
          <p:nvPr/>
        </p:nvSpPr>
        <p:spPr>
          <a:xfrm>
            <a:off x="8879451" y="1760473"/>
            <a:ext cx="1854198" cy="600059"/>
          </a:xfrm>
          <a:prstGeom prst="roundRect">
            <a:avLst>
              <a:gd name="adj" fmla="val 1767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Daytona" panose="020B0604030500040204" pitchFamily="34" charset="0"/>
              </a:rPr>
              <a:t>Predicción de desastres </a:t>
            </a:r>
          </a:p>
        </p:txBody>
      </p:sp>
      <p:pic>
        <p:nvPicPr>
          <p:cNvPr id="12" name="Imagen 11" descr="Icono&#10;&#10;Descripción generada automáticamente">
            <a:extLst>
              <a:ext uri="{FF2B5EF4-FFF2-40B4-BE49-F238E27FC236}">
                <a16:creationId xmlns:a16="http://schemas.microsoft.com/office/drawing/2014/main" id="{4F3CEAD3-02D4-4DB4-A3AF-0079965FA0BD}"/>
              </a:ext>
            </a:extLst>
          </p:cNvPr>
          <p:cNvPicPr>
            <a:picLocks noChangeAspect="1"/>
          </p:cNvPicPr>
          <p:nvPr/>
        </p:nvPicPr>
        <p:blipFill rotWithShape="1">
          <a:blip r:embed="rId4">
            <a:extLst>
              <a:ext uri="{28A0092B-C50C-407E-A947-70E740481C1C}">
                <a14:useLocalDpi xmlns:a14="http://schemas.microsoft.com/office/drawing/2010/main" val="0"/>
              </a:ext>
            </a:extLst>
          </a:blip>
          <a:srcRect l="15823" t="6177" r="16308" b="5982"/>
          <a:stretch/>
        </p:blipFill>
        <p:spPr>
          <a:xfrm rot="5400000">
            <a:off x="4846299" y="1379880"/>
            <a:ext cx="1924243" cy="2490521"/>
          </a:xfrm>
          <a:prstGeom prst="rect">
            <a:avLst/>
          </a:prstGeom>
        </p:spPr>
      </p:pic>
      <p:grpSp>
        <p:nvGrpSpPr>
          <p:cNvPr id="27" name="Grupo 26">
            <a:extLst>
              <a:ext uri="{FF2B5EF4-FFF2-40B4-BE49-F238E27FC236}">
                <a16:creationId xmlns:a16="http://schemas.microsoft.com/office/drawing/2014/main" id="{BB8FA244-7BEB-4CAB-B667-36E9B5426B3D}"/>
              </a:ext>
            </a:extLst>
          </p:cNvPr>
          <p:cNvGrpSpPr/>
          <p:nvPr/>
        </p:nvGrpSpPr>
        <p:grpSpPr>
          <a:xfrm>
            <a:off x="4751475" y="4809529"/>
            <a:ext cx="2101274" cy="1660940"/>
            <a:chOff x="551427" y="4461166"/>
            <a:chExt cx="2349115" cy="1811939"/>
          </a:xfrm>
        </p:grpSpPr>
        <p:pic>
          <p:nvPicPr>
            <p:cNvPr id="18" name="Imagen 17">
              <a:extLst>
                <a:ext uri="{FF2B5EF4-FFF2-40B4-BE49-F238E27FC236}">
                  <a16:creationId xmlns:a16="http://schemas.microsoft.com/office/drawing/2014/main" id="{DA6546D5-F64C-4ECD-9925-00A92E2DB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584" y="4461166"/>
              <a:ext cx="784800" cy="784800"/>
            </a:xfrm>
            <a:prstGeom prst="rect">
              <a:avLst/>
            </a:prstGeom>
          </p:spPr>
        </p:pic>
        <p:pic>
          <p:nvPicPr>
            <p:cNvPr id="22" name="Imagen 21">
              <a:extLst>
                <a:ext uri="{FF2B5EF4-FFF2-40B4-BE49-F238E27FC236}">
                  <a16:creationId xmlns:a16="http://schemas.microsoft.com/office/drawing/2014/main" id="{2D2FA341-0EE3-4CC1-AD69-F96B92786D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5567" y="5838603"/>
              <a:ext cx="1400834" cy="434502"/>
            </a:xfrm>
            <a:prstGeom prst="rect">
              <a:avLst/>
            </a:prstGeom>
          </p:spPr>
        </p:pic>
        <p:grpSp>
          <p:nvGrpSpPr>
            <p:cNvPr id="26" name="Grupo 25">
              <a:extLst>
                <a:ext uri="{FF2B5EF4-FFF2-40B4-BE49-F238E27FC236}">
                  <a16:creationId xmlns:a16="http://schemas.microsoft.com/office/drawing/2014/main" id="{86C5734E-B580-4AFF-89A0-0281F563F04B}"/>
                </a:ext>
              </a:extLst>
            </p:cNvPr>
            <p:cNvGrpSpPr/>
            <p:nvPr/>
          </p:nvGrpSpPr>
          <p:grpSpPr>
            <a:xfrm>
              <a:off x="551427" y="4996873"/>
              <a:ext cx="2349115" cy="784801"/>
              <a:chOff x="551427" y="4996873"/>
              <a:chExt cx="2349115" cy="784801"/>
            </a:xfrm>
          </p:grpSpPr>
          <p:pic>
            <p:nvPicPr>
              <p:cNvPr id="16" name="Imagen 15" descr="Logotipo&#10;&#10;Descripción generada automáticamente">
                <a:extLst>
                  <a:ext uri="{FF2B5EF4-FFF2-40B4-BE49-F238E27FC236}">
                    <a16:creationId xmlns:a16="http://schemas.microsoft.com/office/drawing/2014/main" id="{21790CA7-6B7D-4C42-8707-5BF56F2213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427" y="4996873"/>
                <a:ext cx="784800" cy="783754"/>
              </a:xfrm>
              <a:prstGeom prst="rect">
                <a:avLst/>
              </a:prstGeom>
            </p:spPr>
          </p:pic>
          <p:pic>
            <p:nvPicPr>
              <p:cNvPr id="24" name="Imagen 23" descr="Logotipo&#10;&#10;Descripción generada automáticamente">
                <a:extLst>
                  <a:ext uri="{FF2B5EF4-FFF2-40B4-BE49-F238E27FC236}">
                    <a16:creationId xmlns:a16="http://schemas.microsoft.com/office/drawing/2014/main" id="{964242EC-763C-4D97-B51B-2C223493F3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15741" y="4996873"/>
                <a:ext cx="784801" cy="784801"/>
              </a:xfrm>
              <a:prstGeom prst="rect">
                <a:avLst/>
              </a:prstGeom>
            </p:spPr>
          </p:pic>
        </p:grpSp>
      </p:grpSp>
      <p:pic>
        <p:nvPicPr>
          <p:cNvPr id="32" name="Imagen 31">
            <a:extLst>
              <a:ext uri="{FF2B5EF4-FFF2-40B4-BE49-F238E27FC236}">
                <a16:creationId xmlns:a16="http://schemas.microsoft.com/office/drawing/2014/main" id="{AB8157B7-2BF1-4AE1-87D4-7683FB0956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pic>
        <p:nvPicPr>
          <p:cNvPr id="34" name="Imagen 33" descr="Icono&#10;&#10;Descripción generada automáticamente">
            <a:extLst>
              <a:ext uri="{FF2B5EF4-FFF2-40B4-BE49-F238E27FC236}">
                <a16:creationId xmlns:a16="http://schemas.microsoft.com/office/drawing/2014/main" id="{C59422D1-1001-463B-8BDB-7EF392E8734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39659" y="3134971"/>
            <a:ext cx="2951377" cy="2884062"/>
          </a:xfrm>
          <a:prstGeom prst="rect">
            <a:avLst/>
          </a:prstGeom>
        </p:spPr>
      </p:pic>
    </p:spTree>
    <p:extLst>
      <p:ext uri="{BB962C8B-B14F-4D97-AF65-F5344CB8AC3E}">
        <p14:creationId xmlns:p14="http://schemas.microsoft.com/office/powerpoint/2010/main" val="361814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74B2A6B-78F3-489F-8FD2-0062F78D3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grpSp>
        <p:nvGrpSpPr>
          <p:cNvPr id="29" name="Grupo 28">
            <a:extLst>
              <a:ext uri="{FF2B5EF4-FFF2-40B4-BE49-F238E27FC236}">
                <a16:creationId xmlns:a16="http://schemas.microsoft.com/office/drawing/2014/main" id="{343DE625-4F09-4927-95FE-57969DA97E48}"/>
              </a:ext>
            </a:extLst>
          </p:cNvPr>
          <p:cNvGrpSpPr/>
          <p:nvPr/>
        </p:nvGrpSpPr>
        <p:grpSpPr>
          <a:xfrm>
            <a:off x="1837135" y="1376040"/>
            <a:ext cx="1983539" cy="2672603"/>
            <a:chOff x="1837135" y="1799127"/>
            <a:chExt cx="1983539" cy="2672603"/>
          </a:xfrm>
        </p:grpSpPr>
        <p:sp>
          <p:nvSpPr>
            <p:cNvPr id="11" name="Rectángulo: esquinas redondeadas 10">
              <a:extLst>
                <a:ext uri="{FF2B5EF4-FFF2-40B4-BE49-F238E27FC236}">
                  <a16:creationId xmlns:a16="http://schemas.microsoft.com/office/drawing/2014/main" id="{E5DFC045-B0AB-4123-9CD3-C1BCC748AC13}"/>
                </a:ext>
              </a:extLst>
            </p:cNvPr>
            <p:cNvSpPr/>
            <p:nvPr/>
          </p:nvSpPr>
          <p:spPr>
            <a:xfrm>
              <a:off x="1837136" y="3747483"/>
              <a:ext cx="1983538"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679,140</a:t>
              </a:r>
            </a:p>
            <a:p>
              <a:pPr algn="ctr"/>
              <a:r>
                <a:rPr lang="es-MX" sz="1200" dirty="0">
                  <a:latin typeface="Daytona" panose="020B0604030500040204" pitchFamily="34" charset="0"/>
                </a:rPr>
                <a:t>Decesos</a:t>
              </a:r>
              <a:endParaRPr lang="es-MX" sz="1000" dirty="0">
                <a:latin typeface="Daytona" panose="020B0604030500040204" pitchFamily="34" charset="0"/>
              </a:endParaRPr>
            </a:p>
          </p:txBody>
        </p:sp>
        <p:sp>
          <p:nvSpPr>
            <p:cNvPr id="16" name="Rectángulo 15">
              <a:extLst>
                <a:ext uri="{FF2B5EF4-FFF2-40B4-BE49-F238E27FC236}">
                  <a16:creationId xmlns:a16="http://schemas.microsoft.com/office/drawing/2014/main" id="{A1CE8026-8D6D-4BA3-AF0C-F87FC41CA3C7}"/>
                </a:ext>
              </a:extLst>
            </p:cNvPr>
            <p:cNvSpPr/>
            <p:nvPr/>
          </p:nvSpPr>
          <p:spPr>
            <a:xfrm flipH="1">
              <a:off x="1837135" y="1799127"/>
              <a:ext cx="1983537" cy="194835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s-MX" sz="2400" b="1" dirty="0">
                <a:latin typeface="Daytona" panose="020B0604030500040204" pitchFamily="34" charset="0"/>
              </a:endParaRPr>
            </a:p>
          </p:txBody>
        </p:sp>
        <p:pic>
          <p:nvPicPr>
            <p:cNvPr id="19" name="Imagen 18" descr="Icono&#10;&#10;Descripción generada automáticamente">
              <a:extLst>
                <a:ext uri="{FF2B5EF4-FFF2-40B4-BE49-F238E27FC236}">
                  <a16:creationId xmlns:a16="http://schemas.microsoft.com/office/drawing/2014/main" id="{EA64F791-601B-44E6-8D5D-DB6DD4BDE6E1}"/>
                </a:ext>
              </a:extLst>
            </p:cNvPr>
            <p:cNvPicPr>
              <a:picLocks noChangeAspect="1"/>
            </p:cNvPicPr>
            <p:nvPr/>
          </p:nvPicPr>
          <p:blipFill rotWithShape="1">
            <a:blip r:embed="rId4">
              <a:extLst>
                <a:ext uri="{28A0092B-C50C-407E-A947-70E740481C1C}">
                  <a14:useLocalDpi xmlns:a14="http://schemas.microsoft.com/office/drawing/2010/main" val="0"/>
                </a:ext>
              </a:extLst>
            </a:blip>
            <a:srcRect l="15396" t="14008" r="15440" b="13822"/>
            <a:stretch/>
          </p:blipFill>
          <p:spPr>
            <a:xfrm>
              <a:off x="2090966" y="2003284"/>
              <a:ext cx="1475874" cy="1540042"/>
            </a:xfrm>
            <a:prstGeom prst="rect">
              <a:avLst/>
            </a:prstGeom>
          </p:spPr>
        </p:pic>
      </p:grpSp>
      <p:grpSp>
        <p:nvGrpSpPr>
          <p:cNvPr id="30" name="Grupo 29">
            <a:extLst>
              <a:ext uri="{FF2B5EF4-FFF2-40B4-BE49-F238E27FC236}">
                <a16:creationId xmlns:a16="http://schemas.microsoft.com/office/drawing/2014/main" id="{13551035-1FFB-4FA0-9D40-7932F37A0169}"/>
              </a:ext>
            </a:extLst>
          </p:cNvPr>
          <p:cNvGrpSpPr/>
          <p:nvPr/>
        </p:nvGrpSpPr>
        <p:grpSpPr>
          <a:xfrm>
            <a:off x="5104231" y="1376040"/>
            <a:ext cx="1983538" cy="2672603"/>
            <a:chOff x="5104231" y="1799127"/>
            <a:chExt cx="1983538" cy="2672603"/>
          </a:xfrm>
        </p:grpSpPr>
        <p:sp>
          <p:nvSpPr>
            <p:cNvPr id="13" name="Rectángulo: esquinas redondeadas 12">
              <a:extLst>
                <a:ext uri="{FF2B5EF4-FFF2-40B4-BE49-F238E27FC236}">
                  <a16:creationId xmlns:a16="http://schemas.microsoft.com/office/drawing/2014/main" id="{71CEC3FF-E94A-4FC9-AD02-4D1317E13EE3}"/>
                </a:ext>
              </a:extLst>
            </p:cNvPr>
            <p:cNvSpPr/>
            <p:nvPr/>
          </p:nvSpPr>
          <p:spPr>
            <a:xfrm>
              <a:off x="5104231" y="3747483"/>
              <a:ext cx="1983538"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1,374,213</a:t>
              </a:r>
              <a:endParaRPr lang="es-MX" sz="3200" dirty="0">
                <a:latin typeface="Daytona" panose="020B0604030500040204" pitchFamily="34" charset="0"/>
              </a:endParaRPr>
            </a:p>
            <a:p>
              <a:pPr algn="ctr"/>
              <a:r>
                <a:rPr lang="es-MX" sz="1200" dirty="0">
                  <a:latin typeface="Daytona" panose="020B0604030500040204" pitchFamily="34" charset="0"/>
                </a:rPr>
                <a:t>Heridos</a:t>
              </a:r>
              <a:endParaRPr lang="es-MX" sz="1000" dirty="0">
                <a:latin typeface="Daytona" panose="020B0604030500040204" pitchFamily="34" charset="0"/>
              </a:endParaRPr>
            </a:p>
          </p:txBody>
        </p:sp>
        <p:sp>
          <p:nvSpPr>
            <p:cNvPr id="21" name="Rectángulo 20">
              <a:extLst>
                <a:ext uri="{FF2B5EF4-FFF2-40B4-BE49-F238E27FC236}">
                  <a16:creationId xmlns:a16="http://schemas.microsoft.com/office/drawing/2014/main" id="{7B3A2BE1-175A-4995-925E-17983F88FC78}"/>
                </a:ext>
              </a:extLst>
            </p:cNvPr>
            <p:cNvSpPr/>
            <p:nvPr/>
          </p:nvSpPr>
          <p:spPr>
            <a:xfrm flipH="1">
              <a:off x="5104232" y="1799127"/>
              <a:ext cx="1983537" cy="194835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s-MX" sz="2400" b="1" dirty="0">
                <a:latin typeface="Daytona" panose="020B0604030500040204" pitchFamily="34" charset="0"/>
              </a:endParaRPr>
            </a:p>
          </p:txBody>
        </p:sp>
        <p:pic>
          <p:nvPicPr>
            <p:cNvPr id="26" name="Imagen 25" descr="Imagen que contiene Logotipo&#10;&#10;Descripción generada automáticamente">
              <a:extLst>
                <a:ext uri="{FF2B5EF4-FFF2-40B4-BE49-F238E27FC236}">
                  <a16:creationId xmlns:a16="http://schemas.microsoft.com/office/drawing/2014/main" id="{DAE4F40B-9F23-4E46-A41A-5E5179A9F1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9631" y="1915936"/>
              <a:ext cx="1352739" cy="1714739"/>
            </a:xfrm>
            <a:prstGeom prst="rect">
              <a:avLst/>
            </a:prstGeom>
          </p:spPr>
        </p:pic>
      </p:grpSp>
      <p:grpSp>
        <p:nvGrpSpPr>
          <p:cNvPr id="31" name="Grupo 30">
            <a:extLst>
              <a:ext uri="{FF2B5EF4-FFF2-40B4-BE49-F238E27FC236}">
                <a16:creationId xmlns:a16="http://schemas.microsoft.com/office/drawing/2014/main" id="{6B718DE1-A79B-4EFF-9849-280FDFFD5634}"/>
              </a:ext>
            </a:extLst>
          </p:cNvPr>
          <p:cNvGrpSpPr/>
          <p:nvPr/>
        </p:nvGrpSpPr>
        <p:grpSpPr>
          <a:xfrm>
            <a:off x="8371327" y="1376040"/>
            <a:ext cx="1983538" cy="2672603"/>
            <a:chOff x="8371327" y="1799127"/>
            <a:chExt cx="1983538" cy="2672603"/>
          </a:xfrm>
        </p:grpSpPr>
        <p:sp>
          <p:nvSpPr>
            <p:cNvPr id="12" name="Rectángulo: esquinas redondeadas 11">
              <a:extLst>
                <a:ext uri="{FF2B5EF4-FFF2-40B4-BE49-F238E27FC236}">
                  <a16:creationId xmlns:a16="http://schemas.microsoft.com/office/drawing/2014/main" id="{E8AB76DA-F75B-4D60-91EF-8CA01002DB90}"/>
                </a:ext>
              </a:extLst>
            </p:cNvPr>
            <p:cNvSpPr/>
            <p:nvPr/>
          </p:nvSpPr>
          <p:spPr>
            <a:xfrm>
              <a:off x="8371327" y="3747483"/>
              <a:ext cx="1983538"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542 </a:t>
              </a:r>
              <a:r>
                <a:rPr lang="es-MX" sz="2400" dirty="0" err="1">
                  <a:latin typeface="Daytona" panose="020B0604030500040204" pitchFamily="34" charset="0"/>
                </a:rPr>
                <a:t>MMDlls</a:t>
              </a:r>
              <a:endParaRPr lang="es-MX" sz="2400" dirty="0">
                <a:latin typeface="Daytona" panose="020B0604030500040204" pitchFamily="34" charset="0"/>
              </a:endParaRPr>
            </a:p>
            <a:p>
              <a:pPr algn="ctr"/>
              <a:r>
                <a:rPr lang="es-MX" sz="1200" dirty="0">
                  <a:latin typeface="Daytona" panose="020B0604030500040204" pitchFamily="34" charset="0"/>
                </a:rPr>
                <a:t>Daños Materiales</a:t>
              </a:r>
              <a:endParaRPr lang="es-MX" sz="1100" dirty="0">
                <a:latin typeface="Daytona" panose="020B0604030500040204" pitchFamily="34" charset="0"/>
              </a:endParaRPr>
            </a:p>
          </p:txBody>
        </p:sp>
        <p:sp>
          <p:nvSpPr>
            <p:cNvPr id="24" name="Rectángulo 23">
              <a:extLst>
                <a:ext uri="{FF2B5EF4-FFF2-40B4-BE49-F238E27FC236}">
                  <a16:creationId xmlns:a16="http://schemas.microsoft.com/office/drawing/2014/main" id="{3290E0FF-A834-489A-9649-468574B6DF57}"/>
                </a:ext>
              </a:extLst>
            </p:cNvPr>
            <p:cNvSpPr/>
            <p:nvPr/>
          </p:nvSpPr>
          <p:spPr>
            <a:xfrm flipH="1">
              <a:off x="8371327" y="1799127"/>
              <a:ext cx="1983537" cy="194835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s-MX" sz="2400" b="1" dirty="0">
                <a:latin typeface="Daytona" panose="020B0604030500040204" pitchFamily="34" charset="0"/>
              </a:endParaRPr>
            </a:p>
          </p:txBody>
        </p:sp>
        <p:pic>
          <p:nvPicPr>
            <p:cNvPr id="28" name="Imagen 27" descr="Icono&#10;&#10;Descripción generada automáticamente">
              <a:extLst>
                <a:ext uri="{FF2B5EF4-FFF2-40B4-BE49-F238E27FC236}">
                  <a16:creationId xmlns:a16="http://schemas.microsoft.com/office/drawing/2014/main" id="{D285BEDE-7FF7-4ED3-A746-1B51DB9E16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2706" y="2056465"/>
              <a:ext cx="1800778" cy="1433680"/>
            </a:xfrm>
            <a:prstGeom prst="rect">
              <a:avLst/>
            </a:prstGeom>
          </p:spPr>
        </p:pic>
      </p:grpSp>
      <p:sp>
        <p:nvSpPr>
          <p:cNvPr id="32" name="Rectángulo 31">
            <a:extLst>
              <a:ext uri="{FF2B5EF4-FFF2-40B4-BE49-F238E27FC236}">
                <a16:creationId xmlns:a16="http://schemas.microsoft.com/office/drawing/2014/main" id="{D50D970C-C703-4629-8129-2521F6D5CA9A}"/>
              </a:ext>
            </a:extLst>
          </p:cNvPr>
          <p:cNvSpPr/>
          <p:nvPr/>
        </p:nvSpPr>
        <p:spPr>
          <a:xfrm flipH="1">
            <a:off x="1837135" y="4653114"/>
            <a:ext cx="8517728" cy="87564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4800" b="1" dirty="0">
                <a:latin typeface="Daytona" panose="020B0604030500040204" pitchFamily="34" charset="0"/>
              </a:rPr>
              <a:t>Desastre</a:t>
            </a:r>
          </a:p>
        </p:txBody>
      </p:sp>
    </p:spTree>
    <p:extLst>
      <p:ext uri="{BB962C8B-B14F-4D97-AF65-F5344CB8AC3E}">
        <p14:creationId xmlns:p14="http://schemas.microsoft.com/office/powerpoint/2010/main" val="247216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1">
            <a:extLst>
              <a:ext uri="{FF2B5EF4-FFF2-40B4-BE49-F238E27FC236}">
                <a16:creationId xmlns:a16="http://schemas.microsoft.com/office/drawing/2014/main" id="{7A96333A-E0FE-4198-95AA-CA71D2FF52D1}"/>
              </a:ext>
            </a:extLst>
          </p:cNvPr>
          <p:cNvSpPr txBox="1">
            <a:spLocks/>
          </p:cNvSpPr>
          <p:nvPr/>
        </p:nvSpPr>
        <p:spPr>
          <a:xfrm>
            <a:off x="894564" y="419022"/>
            <a:ext cx="5421830" cy="724247"/>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4800" dirty="0">
                <a:solidFill>
                  <a:srgbClr val="094780"/>
                </a:solidFill>
                <a:latin typeface="Daytona" panose="020B0604030500040204" pitchFamily="34" charset="0"/>
              </a:rPr>
              <a:t>Modelo predictivo</a:t>
            </a:r>
          </a:p>
        </p:txBody>
      </p:sp>
      <p:grpSp>
        <p:nvGrpSpPr>
          <p:cNvPr id="28" name="Grupo 27">
            <a:extLst>
              <a:ext uri="{FF2B5EF4-FFF2-40B4-BE49-F238E27FC236}">
                <a16:creationId xmlns:a16="http://schemas.microsoft.com/office/drawing/2014/main" id="{630F402E-6D2A-4A99-BEC6-09A2D3CB1BD6}"/>
              </a:ext>
            </a:extLst>
          </p:cNvPr>
          <p:cNvGrpSpPr/>
          <p:nvPr/>
        </p:nvGrpSpPr>
        <p:grpSpPr>
          <a:xfrm>
            <a:off x="900118" y="1623269"/>
            <a:ext cx="10475343" cy="2246671"/>
            <a:chOff x="900118" y="1543254"/>
            <a:chExt cx="10475343" cy="2246671"/>
          </a:xfrm>
        </p:grpSpPr>
        <p:grpSp>
          <p:nvGrpSpPr>
            <p:cNvPr id="3" name="Grupo 2">
              <a:extLst>
                <a:ext uri="{FF2B5EF4-FFF2-40B4-BE49-F238E27FC236}">
                  <a16:creationId xmlns:a16="http://schemas.microsoft.com/office/drawing/2014/main" id="{FA5BC373-A9FB-4B39-B85B-1D274838F4D0}"/>
                </a:ext>
              </a:extLst>
            </p:cNvPr>
            <p:cNvGrpSpPr/>
            <p:nvPr/>
          </p:nvGrpSpPr>
          <p:grpSpPr>
            <a:xfrm>
              <a:off x="900118" y="1543254"/>
              <a:ext cx="2581207" cy="2246671"/>
              <a:chOff x="244539" y="1544452"/>
              <a:chExt cx="2581207" cy="2246671"/>
            </a:xfrm>
          </p:grpSpPr>
          <p:sp>
            <p:nvSpPr>
              <p:cNvPr id="11" name="Rectángulo 10">
                <a:extLst>
                  <a:ext uri="{FF2B5EF4-FFF2-40B4-BE49-F238E27FC236}">
                    <a16:creationId xmlns:a16="http://schemas.microsoft.com/office/drawing/2014/main" id="{F2A1A3DD-3B60-4640-A89F-78E644BE20D5}"/>
                  </a:ext>
                </a:extLst>
              </p:cNvPr>
              <p:cNvSpPr/>
              <p:nvPr/>
            </p:nvSpPr>
            <p:spPr>
              <a:xfrm rot="16200000">
                <a:off x="-565271" y="2354263"/>
                <a:ext cx="2246670" cy="62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Decesos</a:t>
                </a:r>
              </a:p>
            </p:txBody>
          </p:sp>
          <p:grpSp>
            <p:nvGrpSpPr>
              <p:cNvPr id="2" name="Grupo 1">
                <a:extLst>
                  <a:ext uri="{FF2B5EF4-FFF2-40B4-BE49-F238E27FC236}">
                    <a16:creationId xmlns:a16="http://schemas.microsoft.com/office/drawing/2014/main" id="{EA1529A9-3EFD-4AA6-A239-95EB6EE01D3C}"/>
                  </a:ext>
                </a:extLst>
              </p:cNvPr>
              <p:cNvGrpSpPr/>
              <p:nvPr/>
            </p:nvGrpSpPr>
            <p:grpSpPr>
              <a:xfrm>
                <a:off x="894564" y="1544452"/>
                <a:ext cx="1931182" cy="2246670"/>
                <a:chOff x="894564" y="1544453"/>
                <a:chExt cx="1931182" cy="2246670"/>
              </a:xfrm>
            </p:grpSpPr>
            <p:sp>
              <p:nvSpPr>
                <p:cNvPr id="10" name="Rectángulo: esquinas redondeadas 9">
                  <a:extLst>
                    <a:ext uri="{FF2B5EF4-FFF2-40B4-BE49-F238E27FC236}">
                      <a16:creationId xmlns:a16="http://schemas.microsoft.com/office/drawing/2014/main" id="{FFF5DA50-DC81-45CB-A1B4-9CF7608DDAF2}"/>
                    </a:ext>
                  </a:extLst>
                </p:cNvPr>
                <p:cNvSpPr/>
                <p:nvPr/>
              </p:nvSpPr>
              <p:spPr>
                <a:xfrm>
                  <a:off x="894565" y="1544453"/>
                  <a:ext cx="193118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75.8%</a:t>
                  </a:r>
                  <a:endParaRPr lang="es-MX" sz="3200" dirty="0">
                    <a:latin typeface="Daytona" panose="020B0604030500040204" pitchFamily="34" charset="0"/>
                  </a:endParaRPr>
                </a:p>
                <a:p>
                  <a:pPr algn="ctr"/>
                  <a:r>
                    <a:rPr lang="es-MX" sz="1000" dirty="0">
                      <a:latin typeface="Daytona" panose="020B0604030500040204" pitchFamily="34" charset="0"/>
                    </a:rPr>
                    <a:t>Precisión</a:t>
                  </a:r>
                  <a:endParaRPr lang="es-MX" sz="900" dirty="0">
                    <a:latin typeface="Daytona" panose="020B0604030500040204" pitchFamily="34" charset="0"/>
                  </a:endParaRPr>
                </a:p>
              </p:txBody>
            </p:sp>
            <p:sp>
              <p:nvSpPr>
                <p:cNvPr id="12" name="Rectángulo: esquinas redondeadas 11">
                  <a:extLst>
                    <a:ext uri="{FF2B5EF4-FFF2-40B4-BE49-F238E27FC236}">
                      <a16:creationId xmlns:a16="http://schemas.microsoft.com/office/drawing/2014/main" id="{04F8C462-0F80-45BF-978D-113509B63802}"/>
                    </a:ext>
                  </a:extLst>
                </p:cNvPr>
                <p:cNvSpPr/>
                <p:nvPr/>
              </p:nvSpPr>
              <p:spPr>
                <a:xfrm>
                  <a:off x="894565" y="2305665"/>
                  <a:ext cx="1931181"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488</a:t>
                  </a:r>
                </a:p>
                <a:p>
                  <a:pPr algn="ctr"/>
                  <a:r>
                    <a:rPr lang="es-MX" sz="900" dirty="0">
                      <a:latin typeface="Daytona" panose="020B0604030500040204" pitchFamily="34" charset="0"/>
                    </a:rPr>
                    <a:t>Observaciones</a:t>
                  </a:r>
                  <a:endParaRPr lang="es-MX" sz="800" dirty="0">
                    <a:latin typeface="Daytona" panose="020B0604030500040204" pitchFamily="34" charset="0"/>
                  </a:endParaRPr>
                </a:p>
              </p:txBody>
            </p:sp>
            <p:sp>
              <p:nvSpPr>
                <p:cNvPr id="13" name="Rectángulo: esquinas redondeadas 12">
                  <a:extLst>
                    <a:ext uri="{FF2B5EF4-FFF2-40B4-BE49-F238E27FC236}">
                      <a16:creationId xmlns:a16="http://schemas.microsoft.com/office/drawing/2014/main" id="{4D7A5FB0-C961-40ED-B7AA-1FFF53C52057}"/>
                    </a:ext>
                  </a:extLst>
                </p:cNvPr>
                <p:cNvSpPr/>
                <p:nvPr/>
              </p:nvSpPr>
              <p:spPr>
                <a:xfrm>
                  <a:off x="894564" y="3066876"/>
                  <a:ext cx="1931182"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7.0</a:t>
                  </a:r>
                </a:p>
                <a:p>
                  <a:pPr algn="ctr"/>
                  <a:r>
                    <a:rPr lang="es-MX" sz="900" dirty="0">
                      <a:latin typeface="Daytona" panose="020B0604030500040204" pitchFamily="34" charset="0"/>
                    </a:rPr>
                    <a:t>Magnitud mínima</a:t>
                  </a:r>
                  <a:endParaRPr lang="es-MX" sz="800" dirty="0">
                    <a:latin typeface="Daytona" panose="020B0604030500040204" pitchFamily="34" charset="0"/>
                  </a:endParaRPr>
                </a:p>
              </p:txBody>
            </p:sp>
          </p:grpSp>
        </p:grpSp>
        <p:grpSp>
          <p:nvGrpSpPr>
            <p:cNvPr id="5" name="Grupo 4">
              <a:extLst>
                <a:ext uri="{FF2B5EF4-FFF2-40B4-BE49-F238E27FC236}">
                  <a16:creationId xmlns:a16="http://schemas.microsoft.com/office/drawing/2014/main" id="{6214C39B-4CCA-49A0-8937-29E154D8DD1A}"/>
                </a:ext>
              </a:extLst>
            </p:cNvPr>
            <p:cNvGrpSpPr/>
            <p:nvPr/>
          </p:nvGrpSpPr>
          <p:grpSpPr>
            <a:xfrm>
              <a:off x="4833119" y="1543254"/>
              <a:ext cx="2595276" cy="2246671"/>
              <a:chOff x="4152039" y="1544452"/>
              <a:chExt cx="2595276" cy="2246671"/>
            </a:xfrm>
          </p:grpSpPr>
          <p:sp>
            <p:nvSpPr>
              <p:cNvPr id="16" name="Rectángulo 15">
                <a:extLst>
                  <a:ext uri="{FF2B5EF4-FFF2-40B4-BE49-F238E27FC236}">
                    <a16:creationId xmlns:a16="http://schemas.microsoft.com/office/drawing/2014/main" id="{BBBE3039-117E-43D8-ABF4-638C04C06AEC}"/>
                  </a:ext>
                </a:extLst>
              </p:cNvPr>
              <p:cNvSpPr/>
              <p:nvPr/>
            </p:nvSpPr>
            <p:spPr>
              <a:xfrm rot="16200000">
                <a:off x="3342229" y="2354263"/>
                <a:ext cx="2246670" cy="62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Heridos</a:t>
                </a:r>
              </a:p>
            </p:txBody>
          </p:sp>
          <p:grpSp>
            <p:nvGrpSpPr>
              <p:cNvPr id="4" name="Grupo 3">
                <a:extLst>
                  <a:ext uri="{FF2B5EF4-FFF2-40B4-BE49-F238E27FC236}">
                    <a16:creationId xmlns:a16="http://schemas.microsoft.com/office/drawing/2014/main" id="{C28F580A-C263-4E93-A1AB-374C7B50437C}"/>
                  </a:ext>
                </a:extLst>
              </p:cNvPr>
              <p:cNvGrpSpPr/>
              <p:nvPr/>
            </p:nvGrpSpPr>
            <p:grpSpPr>
              <a:xfrm>
                <a:off x="4816133" y="1544452"/>
                <a:ext cx="1931182" cy="2246670"/>
                <a:chOff x="4816133" y="1544453"/>
                <a:chExt cx="1931182" cy="2246670"/>
              </a:xfrm>
            </p:grpSpPr>
            <p:sp>
              <p:nvSpPr>
                <p:cNvPr id="15" name="Rectángulo: esquinas redondeadas 14">
                  <a:extLst>
                    <a:ext uri="{FF2B5EF4-FFF2-40B4-BE49-F238E27FC236}">
                      <a16:creationId xmlns:a16="http://schemas.microsoft.com/office/drawing/2014/main" id="{E4F07218-ECA8-497A-A8D4-402062D29C4C}"/>
                    </a:ext>
                  </a:extLst>
                </p:cNvPr>
                <p:cNvSpPr/>
                <p:nvPr/>
              </p:nvSpPr>
              <p:spPr>
                <a:xfrm>
                  <a:off x="4816134" y="1544453"/>
                  <a:ext cx="193118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75.9%</a:t>
                  </a:r>
                  <a:endParaRPr lang="es-MX" sz="3200" dirty="0">
                    <a:latin typeface="Daytona" panose="020B0604030500040204" pitchFamily="34" charset="0"/>
                  </a:endParaRPr>
                </a:p>
                <a:p>
                  <a:pPr algn="ctr"/>
                  <a:r>
                    <a:rPr lang="es-MX" sz="1000" dirty="0">
                      <a:latin typeface="Daytona" panose="020B0604030500040204" pitchFamily="34" charset="0"/>
                    </a:rPr>
                    <a:t>Precisión</a:t>
                  </a:r>
                  <a:endParaRPr lang="es-MX" sz="900" dirty="0">
                    <a:latin typeface="Daytona" panose="020B0604030500040204" pitchFamily="34" charset="0"/>
                  </a:endParaRPr>
                </a:p>
              </p:txBody>
            </p:sp>
            <p:sp>
              <p:nvSpPr>
                <p:cNvPr id="17" name="Rectángulo: esquinas redondeadas 16">
                  <a:extLst>
                    <a:ext uri="{FF2B5EF4-FFF2-40B4-BE49-F238E27FC236}">
                      <a16:creationId xmlns:a16="http://schemas.microsoft.com/office/drawing/2014/main" id="{69E1602D-799F-4CAA-900E-77DC8E12DFBB}"/>
                    </a:ext>
                  </a:extLst>
                </p:cNvPr>
                <p:cNvSpPr/>
                <p:nvPr/>
              </p:nvSpPr>
              <p:spPr>
                <a:xfrm>
                  <a:off x="4816134" y="2305665"/>
                  <a:ext cx="1931181"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257</a:t>
                  </a:r>
                </a:p>
                <a:p>
                  <a:pPr algn="ctr"/>
                  <a:r>
                    <a:rPr lang="es-MX" sz="900" dirty="0">
                      <a:latin typeface="Daytona" panose="020B0604030500040204" pitchFamily="34" charset="0"/>
                    </a:rPr>
                    <a:t>Observaciones</a:t>
                  </a:r>
                  <a:endParaRPr lang="es-MX" sz="800" dirty="0">
                    <a:latin typeface="Daytona" panose="020B0604030500040204" pitchFamily="34" charset="0"/>
                  </a:endParaRPr>
                </a:p>
              </p:txBody>
            </p:sp>
            <p:sp>
              <p:nvSpPr>
                <p:cNvPr id="18" name="Rectángulo: esquinas redondeadas 17">
                  <a:extLst>
                    <a:ext uri="{FF2B5EF4-FFF2-40B4-BE49-F238E27FC236}">
                      <a16:creationId xmlns:a16="http://schemas.microsoft.com/office/drawing/2014/main" id="{A8E6C5CA-ACAC-4F08-8801-B1CBA7B37BD9}"/>
                    </a:ext>
                  </a:extLst>
                </p:cNvPr>
                <p:cNvSpPr/>
                <p:nvPr/>
              </p:nvSpPr>
              <p:spPr>
                <a:xfrm>
                  <a:off x="4816133" y="3066876"/>
                  <a:ext cx="1931182"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7.0</a:t>
                  </a:r>
                </a:p>
                <a:p>
                  <a:pPr algn="ctr"/>
                  <a:r>
                    <a:rPr lang="es-MX" sz="900" dirty="0">
                      <a:latin typeface="Daytona" panose="020B0604030500040204" pitchFamily="34" charset="0"/>
                    </a:rPr>
                    <a:t>Magnitud mínima</a:t>
                  </a:r>
                  <a:endParaRPr lang="es-MX" sz="800" dirty="0">
                    <a:latin typeface="Daytona" panose="020B0604030500040204" pitchFamily="34" charset="0"/>
                  </a:endParaRPr>
                </a:p>
              </p:txBody>
            </p:sp>
          </p:grpSp>
        </p:grpSp>
        <p:grpSp>
          <p:nvGrpSpPr>
            <p:cNvPr id="27" name="Grupo 26">
              <a:extLst>
                <a:ext uri="{FF2B5EF4-FFF2-40B4-BE49-F238E27FC236}">
                  <a16:creationId xmlns:a16="http://schemas.microsoft.com/office/drawing/2014/main" id="{B64B3F9D-977F-489B-BBF2-77A89362C973}"/>
                </a:ext>
              </a:extLst>
            </p:cNvPr>
            <p:cNvGrpSpPr/>
            <p:nvPr/>
          </p:nvGrpSpPr>
          <p:grpSpPr>
            <a:xfrm>
              <a:off x="8780188" y="1543254"/>
              <a:ext cx="2595273" cy="2246671"/>
              <a:chOff x="8116924" y="1544451"/>
              <a:chExt cx="2595273" cy="2246671"/>
            </a:xfrm>
          </p:grpSpPr>
          <p:sp>
            <p:nvSpPr>
              <p:cNvPr id="22" name="Rectángulo 21">
                <a:extLst>
                  <a:ext uri="{FF2B5EF4-FFF2-40B4-BE49-F238E27FC236}">
                    <a16:creationId xmlns:a16="http://schemas.microsoft.com/office/drawing/2014/main" id="{FFFED74F-E4C0-4A0B-8F1D-E384C7189BFE}"/>
                  </a:ext>
                </a:extLst>
              </p:cNvPr>
              <p:cNvSpPr/>
              <p:nvPr/>
            </p:nvSpPr>
            <p:spPr>
              <a:xfrm rot="16200000">
                <a:off x="7307114" y="2354262"/>
                <a:ext cx="2246670" cy="62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Daños</a:t>
                </a:r>
              </a:p>
            </p:txBody>
          </p:sp>
          <p:grpSp>
            <p:nvGrpSpPr>
              <p:cNvPr id="7" name="Grupo 6">
                <a:extLst>
                  <a:ext uri="{FF2B5EF4-FFF2-40B4-BE49-F238E27FC236}">
                    <a16:creationId xmlns:a16="http://schemas.microsoft.com/office/drawing/2014/main" id="{E7CB4E0A-99FE-4BFC-9C5D-697296031898}"/>
                  </a:ext>
                </a:extLst>
              </p:cNvPr>
              <p:cNvGrpSpPr/>
              <p:nvPr/>
            </p:nvGrpSpPr>
            <p:grpSpPr>
              <a:xfrm>
                <a:off x="8781015" y="1544451"/>
                <a:ext cx="1931182" cy="2246670"/>
                <a:chOff x="8781015" y="1544452"/>
                <a:chExt cx="1931182" cy="2246670"/>
              </a:xfrm>
            </p:grpSpPr>
            <p:sp>
              <p:nvSpPr>
                <p:cNvPr id="21" name="Rectángulo: esquinas redondeadas 20">
                  <a:extLst>
                    <a:ext uri="{FF2B5EF4-FFF2-40B4-BE49-F238E27FC236}">
                      <a16:creationId xmlns:a16="http://schemas.microsoft.com/office/drawing/2014/main" id="{896AEDB6-A0C1-4784-8253-0E1859A963EA}"/>
                    </a:ext>
                  </a:extLst>
                </p:cNvPr>
                <p:cNvSpPr/>
                <p:nvPr/>
              </p:nvSpPr>
              <p:spPr>
                <a:xfrm>
                  <a:off x="8781016" y="1544452"/>
                  <a:ext cx="193118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74.2%</a:t>
                  </a:r>
                  <a:endParaRPr lang="es-MX" sz="3200" dirty="0">
                    <a:latin typeface="Daytona" panose="020B0604030500040204" pitchFamily="34" charset="0"/>
                  </a:endParaRPr>
                </a:p>
                <a:p>
                  <a:pPr algn="ctr"/>
                  <a:r>
                    <a:rPr lang="es-MX" sz="1000" dirty="0">
                      <a:latin typeface="Daytona" panose="020B0604030500040204" pitchFamily="34" charset="0"/>
                    </a:rPr>
                    <a:t>Precisión</a:t>
                  </a:r>
                  <a:endParaRPr lang="es-MX" sz="900" dirty="0">
                    <a:latin typeface="Daytona" panose="020B0604030500040204" pitchFamily="34" charset="0"/>
                  </a:endParaRPr>
                </a:p>
              </p:txBody>
            </p:sp>
            <p:sp>
              <p:nvSpPr>
                <p:cNvPr id="23" name="Rectángulo: esquinas redondeadas 22">
                  <a:extLst>
                    <a:ext uri="{FF2B5EF4-FFF2-40B4-BE49-F238E27FC236}">
                      <a16:creationId xmlns:a16="http://schemas.microsoft.com/office/drawing/2014/main" id="{74D20630-2D1D-4DD0-8DB8-45FFB78FF5E7}"/>
                    </a:ext>
                  </a:extLst>
                </p:cNvPr>
                <p:cNvSpPr/>
                <p:nvPr/>
              </p:nvSpPr>
              <p:spPr>
                <a:xfrm>
                  <a:off x="8781016" y="2305664"/>
                  <a:ext cx="1931181"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257</a:t>
                  </a:r>
                </a:p>
                <a:p>
                  <a:pPr algn="ctr"/>
                  <a:r>
                    <a:rPr lang="es-MX" sz="900" dirty="0">
                      <a:latin typeface="Daytona" panose="020B0604030500040204" pitchFamily="34" charset="0"/>
                    </a:rPr>
                    <a:t>Observaciones</a:t>
                  </a:r>
                  <a:endParaRPr lang="es-MX" sz="800" dirty="0">
                    <a:latin typeface="Daytona" panose="020B0604030500040204" pitchFamily="34" charset="0"/>
                  </a:endParaRPr>
                </a:p>
              </p:txBody>
            </p:sp>
            <p:sp>
              <p:nvSpPr>
                <p:cNvPr id="24" name="Rectángulo: esquinas redondeadas 23">
                  <a:extLst>
                    <a:ext uri="{FF2B5EF4-FFF2-40B4-BE49-F238E27FC236}">
                      <a16:creationId xmlns:a16="http://schemas.microsoft.com/office/drawing/2014/main" id="{44496C1E-9253-4F20-82DA-0C257283446E}"/>
                    </a:ext>
                  </a:extLst>
                </p:cNvPr>
                <p:cNvSpPr/>
                <p:nvPr/>
              </p:nvSpPr>
              <p:spPr>
                <a:xfrm>
                  <a:off x="8781015" y="3066875"/>
                  <a:ext cx="1931182"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Daytona" panose="020B0604030500040204" pitchFamily="34" charset="0"/>
                    </a:rPr>
                    <a:t>7.0</a:t>
                  </a:r>
                </a:p>
                <a:p>
                  <a:pPr algn="ctr"/>
                  <a:r>
                    <a:rPr lang="es-MX" sz="900" dirty="0">
                      <a:latin typeface="Daytona" panose="020B0604030500040204" pitchFamily="34" charset="0"/>
                    </a:rPr>
                    <a:t>Magnitud mínima</a:t>
                  </a:r>
                  <a:endParaRPr lang="es-MX" sz="800" dirty="0">
                    <a:latin typeface="Daytona" panose="020B0604030500040204" pitchFamily="34" charset="0"/>
                  </a:endParaRPr>
                </a:p>
              </p:txBody>
            </p:sp>
          </p:grpSp>
        </p:grpSp>
      </p:grpSp>
      <p:pic>
        <p:nvPicPr>
          <p:cNvPr id="26" name="Imagen 25">
            <a:extLst>
              <a:ext uri="{FF2B5EF4-FFF2-40B4-BE49-F238E27FC236}">
                <a16:creationId xmlns:a16="http://schemas.microsoft.com/office/drawing/2014/main" id="{7FAA0C51-6B42-4508-AFB2-B5333D4D5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grpSp>
        <p:nvGrpSpPr>
          <p:cNvPr id="44" name="Grupo 43">
            <a:extLst>
              <a:ext uri="{FF2B5EF4-FFF2-40B4-BE49-F238E27FC236}">
                <a16:creationId xmlns:a16="http://schemas.microsoft.com/office/drawing/2014/main" id="{6C5604AC-805E-4DD7-BBE7-5AB0AF03EEFB}"/>
              </a:ext>
            </a:extLst>
          </p:cNvPr>
          <p:cNvGrpSpPr/>
          <p:nvPr/>
        </p:nvGrpSpPr>
        <p:grpSpPr>
          <a:xfrm>
            <a:off x="479479" y="4192308"/>
            <a:ext cx="3423791" cy="2232327"/>
            <a:chOff x="479479" y="4192308"/>
            <a:chExt cx="3423791" cy="2232327"/>
          </a:xfrm>
        </p:grpSpPr>
        <p:pic>
          <p:nvPicPr>
            <p:cNvPr id="45" name="Imagen 44">
              <a:extLst>
                <a:ext uri="{FF2B5EF4-FFF2-40B4-BE49-F238E27FC236}">
                  <a16:creationId xmlns:a16="http://schemas.microsoft.com/office/drawing/2014/main" id="{3A599508-80CB-44D3-AED4-B05A740B220A}"/>
                </a:ext>
              </a:extLst>
            </p:cNvPr>
            <p:cNvPicPr>
              <a:picLocks noChangeAspect="1"/>
            </p:cNvPicPr>
            <p:nvPr/>
          </p:nvPicPr>
          <p:blipFill>
            <a:blip r:embed="rId4"/>
            <a:stretch>
              <a:fillRect/>
            </a:stretch>
          </p:blipFill>
          <p:spPr>
            <a:xfrm>
              <a:off x="479479" y="4192308"/>
              <a:ext cx="3423791" cy="2009710"/>
            </a:xfrm>
            <a:prstGeom prst="rect">
              <a:avLst/>
            </a:prstGeom>
          </p:spPr>
        </p:pic>
        <p:grpSp>
          <p:nvGrpSpPr>
            <p:cNvPr id="46" name="Grupo 45">
              <a:extLst>
                <a:ext uri="{FF2B5EF4-FFF2-40B4-BE49-F238E27FC236}">
                  <a16:creationId xmlns:a16="http://schemas.microsoft.com/office/drawing/2014/main" id="{7804E8D0-245E-4C50-A3D2-461AD7B07372}"/>
                </a:ext>
              </a:extLst>
            </p:cNvPr>
            <p:cNvGrpSpPr/>
            <p:nvPr/>
          </p:nvGrpSpPr>
          <p:grpSpPr>
            <a:xfrm>
              <a:off x="584986" y="6178477"/>
              <a:ext cx="3313283" cy="246158"/>
              <a:chOff x="584986" y="6173296"/>
              <a:chExt cx="3313283" cy="246158"/>
            </a:xfrm>
          </p:grpSpPr>
          <p:sp>
            <p:nvSpPr>
              <p:cNvPr id="47" name="Text Placeholder 1">
                <a:extLst>
                  <a:ext uri="{FF2B5EF4-FFF2-40B4-BE49-F238E27FC236}">
                    <a16:creationId xmlns:a16="http://schemas.microsoft.com/office/drawing/2014/main" id="{935CDACB-4C05-49A7-8C5B-3660DA993A7E}"/>
                  </a:ext>
                </a:extLst>
              </p:cNvPr>
              <p:cNvSpPr txBox="1">
                <a:spLocks/>
              </p:cNvSpPr>
              <p:nvPr/>
            </p:nvSpPr>
            <p:spPr>
              <a:xfrm>
                <a:off x="584986" y="6173296"/>
                <a:ext cx="552596" cy="246158"/>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&lt; 50</a:t>
                </a:r>
              </a:p>
            </p:txBody>
          </p:sp>
          <p:sp>
            <p:nvSpPr>
              <p:cNvPr id="48" name="Text Placeholder 1">
                <a:extLst>
                  <a:ext uri="{FF2B5EF4-FFF2-40B4-BE49-F238E27FC236}">
                    <a16:creationId xmlns:a16="http://schemas.microsoft.com/office/drawing/2014/main" id="{A34D3C84-3197-4A2E-B064-4BC873ACA041}"/>
                  </a:ext>
                </a:extLst>
              </p:cNvPr>
              <p:cNvSpPr txBox="1">
                <a:spLocks/>
              </p:cNvSpPr>
              <p:nvPr/>
            </p:nvSpPr>
            <p:spPr>
              <a:xfrm>
                <a:off x="1359877" y="6174145"/>
                <a:ext cx="762000" cy="2444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51 a 100</a:t>
                </a:r>
              </a:p>
            </p:txBody>
          </p:sp>
          <p:sp>
            <p:nvSpPr>
              <p:cNvPr id="49" name="Text Placeholder 1">
                <a:extLst>
                  <a:ext uri="{FF2B5EF4-FFF2-40B4-BE49-F238E27FC236}">
                    <a16:creationId xmlns:a16="http://schemas.microsoft.com/office/drawing/2014/main" id="{507DD1FF-D4E0-4951-8C82-5668238DD748}"/>
                  </a:ext>
                </a:extLst>
              </p:cNvPr>
              <p:cNvSpPr txBox="1">
                <a:spLocks/>
              </p:cNvSpPr>
              <p:nvPr/>
            </p:nvSpPr>
            <p:spPr>
              <a:xfrm>
                <a:off x="2133600" y="6202017"/>
                <a:ext cx="996461" cy="216588"/>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100 a 1000</a:t>
                </a:r>
              </a:p>
            </p:txBody>
          </p:sp>
          <p:sp>
            <p:nvSpPr>
              <p:cNvPr id="50" name="Text Placeholder 1">
                <a:extLst>
                  <a:ext uri="{FF2B5EF4-FFF2-40B4-BE49-F238E27FC236}">
                    <a16:creationId xmlns:a16="http://schemas.microsoft.com/office/drawing/2014/main" id="{3043DBCD-DB05-4E26-95DE-6F710E0FF18D}"/>
                  </a:ext>
                </a:extLst>
              </p:cNvPr>
              <p:cNvSpPr txBox="1">
                <a:spLocks/>
              </p:cNvSpPr>
              <p:nvPr/>
            </p:nvSpPr>
            <p:spPr>
              <a:xfrm>
                <a:off x="3136269" y="6174145"/>
                <a:ext cx="762000" cy="2444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&gt; 1000</a:t>
                </a:r>
              </a:p>
            </p:txBody>
          </p:sp>
        </p:grpSp>
      </p:grpSp>
      <p:grpSp>
        <p:nvGrpSpPr>
          <p:cNvPr id="51" name="Grupo 50">
            <a:extLst>
              <a:ext uri="{FF2B5EF4-FFF2-40B4-BE49-F238E27FC236}">
                <a16:creationId xmlns:a16="http://schemas.microsoft.com/office/drawing/2014/main" id="{295267F6-2C37-4407-B31B-8DF056D3CFBF}"/>
              </a:ext>
            </a:extLst>
          </p:cNvPr>
          <p:cNvGrpSpPr/>
          <p:nvPr/>
        </p:nvGrpSpPr>
        <p:grpSpPr>
          <a:xfrm>
            <a:off x="4420808" y="4192608"/>
            <a:ext cx="3390448" cy="2232027"/>
            <a:chOff x="4420808" y="4192608"/>
            <a:chExt cx="3390448" cy="2232027"/>
          </a:xfrm>
        </p:grpSpPr>
        <p:pic>
          <p:nvPicPr>
            <p:cNvPr id="52" name="Imagen 51">
              <a:extLst>
                <a:ext uri="{FF2B5EF4-FFF2-40B4-BE49-F238E27FC236}">
                  <a16:creationId xmlns:a16="http://schemas.microsoft.com/office/drawing/2014/main" id="{CA2B4937-4094-4096-BB22-A5D28AC5F178}"/>
                </a:ext>
              </a:extLst>
            </p:cNvPr>
            <p:cNvPicPr>
              <a:picLocks noChangeAspect="1"/>
            </p:cNvPicPr>
            <p:nvPr/>
          </p:nvPicPr>
          <p:blipFill>
            <a:blip r:embed="rId5"/>
            <a:stretch>
              <a:fillRect/>
            </a:stretch>
          </p:blipFill>
          <p:spPr>
            <a:xfrm>
              <a:off x="4420808" y="4192608"/>
              <a:ext cx="3384270" cy="2009410"/>
            </a:xfrm>
            <a:prstGeom prst="rect">
              <a:avLst/>
            </a:prstGeom>
          </p:spPr>
        </p:pic>
        <p:sp>
          <p:nvSpPr>
            <p:cNvPr id="53" name="Text Placeholder 1">
              <a:extLst>
                <a:ext uri="{FF2B5EF4-FFF2-40B4-BE49-F238E27FC236}">
                  <a16:creationId xmlns:a16="http://schemas.microsoft.com/office/drawing/2014/main" id="{218401DF-AC36-4577-A467-5F0F9D483939}"/>
                </a:ext>
              </a:extLst>
            </p:cNvPr>
            <p:cNvSpPr txBox="1">
              <a:spLocks/>
            </p:cNvSpPr>
            <p:nvPr/>
          </p:nvSpPr>
          <p:spPr>
            <a:xfrm>
              <a:off x="4509696" y="6178477"/>
              <a:ext cx="552596" cy="246158"/>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&lt; 50</a:t>
              </a:r>
            </a:p>
          </p:txBody>
        </p:sp>
        <p:sp>
          <p:nvSpPr>
            <p:cNvPr id="54" name="Text Placeholder 1">
              <a:extLst>
                <a:ext uri="{FF2B5EF4-FFF2-40B4-BE49-F238E27FC236}">
                  <a16:creationId xmlns:a16="http://schemas.microsoft.com/office/drawing/2014/main" id="{49BEED2E-4A02-4535-8311-4C9931FDD012}"/>
                </a:ext>
              </a:extLst>
            </p:cNvPr>
            <p:cNvSpPr txBox="1">
              <a:spLocks/>
            </p:cNvSpPr>
            <p:nvPr/>
          </p:nvSpPr>
          <p:spPr>
            <a:xfrm>
              <a:off x="5284587" y="6179326"/>
              <a:ext cx="762000" cy="2444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51 a 100</a:t>
              </a:r>
            </a:p>
          </p:txBody>
        </p:sp>
        <p:sp>
          <p:nvSpPr>
            <p:cNvPr id="55" name="Text Placeholder 1">
              <a:extLst>
                <a:ext uri="{FF2B5EF4-FFF2-40B4-BE49-F238E27FC236}">
                  <a16:creationId xmlns:a16="http://schemas.microsoft.com/office/drawing/2014/main" id="{93919682-1D49-4588-8179-CD7880724492}"/>
                </a:ext>
              </a:extLst>
            </p:cNvPr>
            <p:cNvSpPr txBox="1">
              <a:spLocks/>
            </p:cNvSpPr>
            <p:nvPr/>
          </p:nvSpPr>
          <p:spPr>
            <a:xfrm>
              <a:off x="6046587" y="6207198"/>
              <a:ext cx="996461" cy="216588"/>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100 a 1000</a:t>
              </a:r>
            </a:p>
          </p:txBody>
        </p:sp>
        <p:sp>
          <p:nvSpPr>
            <p:cNvPr id="56" name="Text Placeholder 1">
              <a:extLst>
                <a:ext uri="{FF2B5EF4-FFF2-40B4-BE49-F238E27FC236}">
                  <a16:creationId xmlns:a16="http://schemas.microsoft.com/office/drawing/2014/main" id="{C7B35B4A-ABF7-4146-BBF3-832F31EC1164}"/>
                </a:ext>
              </a:extLst>
            </p:cNvPr>
            <p:cNvSpPr txBox="1">
              <a:spLocks/>
            </p:cNvSpPr>
            <p:nvPr/>
          </p:nvSpPr>
          <p:spPr>
            <a:xfrm>
              <a:off x="7049256" y="6179326"/>
              <a:ext cx="762000" cy="2444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&gt; 1000</a:t>
              </a:r>
            </a:p>
          </p:txBody>
        </p:sp>
      </p:grpSp>
      <p:grpSp>
        <p:nvGrpSpPr>
          <p:cNvPr id="57" name="Grupo 56">
            <a:extLst>
              <a:ext uri="{FF2B5EF4-FFF2-40B4-BE49-F238E27FC236}">
                <a16:creationId xmlns:a16="http://schemas.microsoft.com/office/drawing/2014/main" id="{FBA22544-07E2-4BBF-AD81-47361E151AC3}"/>
              </a:ext>
            </a:extLst>
          </p:cNvPr>
          <p:cNvGrpSpPr/>
          <p:nvPr/>
        </p:nvGrpSpPr>
        <p:grpSpPr>
          <a:xfrm>
            <a:off x="8322616" y="4192304"/>
            <a:ext cx="3510418" cy="2232331"/>
            <a:chOff x="8322616" y="4192304"/>
            <a:chExt cx="3510418" cy="2232331"/>
          </a:xfrm>
        </p:grpSpPr>
        <p:pic>
          <p:nvPicPr>
            <p:cNvPr id="58" name="Imagen 57">
              <a:extLst>
                <a:ext uri="{FF2B5EF4-FFF2-40B4-BE49-F238E27FC236}">
                  <a16:creationId xmlns:a16="http://schemas.microsoft.com/office/drawing/2014/main" id="{946E6BB2-177F-4A90-8E12-5F494525AF90}"/>
                </a:ext>
              </a:extLst>
            </p:cNvPr>
            <p:cNvPicPr>
              <a:picLocks noChangeAspect="1"/>
            </p:cNvPicPr>
            <p:nvPr/>
          </p:nvPicPr>
          <p:blipFill>
            <a:blip r:embed="rId6"/>
            <a:stretch>
              <a:fillRect/>
            </a:stretch>
          </p:blipFill>
          <p:spPr>
            <a:xfrm>
              <a:off x="8322616" y="4192304"/>
              <a:ext cx="3510418" cy="2009714"/>
            </a:xfrm>
            <a:prstGeom prst="rect">
              <a:avLst/>
            </a:prstGeom>
          </p:spPr>
        </p:pic>
        <p:sp>
          <p:nvSpPr>
            <p:cNvPr id="59" name="Text Placeholder 1">
              <a:extLst>
                <a:ext uri="{FF2B5EF4-FFF2-40B4-BE49-F238E27FC236}">
                  <a16:creationId xmlns:a16="http://schemas.microsoft.com/office/drawing/2014/main" id="{0215BC33-B798-4043-AD13-A46F664C723D}"/>
                </a:ext>
              </a:extLst>
            </p:cNvPr>
            <p:cNvSpPr txBox="1">
              <a:spLocks/>
            </p:cNvSpPr>
            <p:nvPr/>
          </p:nvSpPr>
          <p:spPr>
            <a:xfrm>
              <a:off x="8422686" y="6178477"/>
              <a:ext cx="552596" cy="246158"/>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&lt; 1</a:t>
              </a:r>
            </a:p>
          </p:txBody>
        </p:sp>
        <p:sp>
          <p:nvSpPr>
            <p:cNvPr id="60" name="Text Placeholder 1">
              <a:extLst>
                <a:ext uri="{FF2B5EF4-FFF2-40B4-BE49-F238E27FC236}">
                  <a16:creationId xmlns:a16="http://schemas.microsoft.com/office/drawing/2014/main" id="{8F23E580-FB2D-4E7D-8932-292B9E38F316}"/>
                </a:ext>
              </a:extLst>
            </p:cNvPr>
            <p:cNvSpPr txBox="1">
              <a:spLocks/>
            </p:cNvSpPr>
            <p:nvPr/>
          </p:nvSpPr>
          <p:spPr>
            <a:xfrm>
              <a:off x="9232746" y="6179326"/>
              <a:ext cx="762000" cy="2444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1 a 5</a:t>
              </a:r>
            </a:p>
          </p:txBody>
        </p:sp>
        <p:sp>
          <p:nvSpPr>
            <p:cNvPr id="61" name="Text Placeholder 1">
              <a:extLst>
                <a:ext uri="{FF2B5EF4-FFF2-40B4-BE49-F238E27FC236}">
                  <a16:creationId xmlns:a16="http://schemas.microsoft.com/office/drawing/2014/main" id="{9482FF45-6981-4E9B-970C-D3182BE36A9E}"/>
                </a:ext>
              </a:extLst>
            </p:cNvPr>
            <p:cNvSpPr txBox="1">
              <a:spLocks/>
            </p:cNvSpPr>
            <p:nvPr/>
          </p:nvSpPr>
          <p:spPr>
            <a:xfrm>
              <a:off x="10018192" y="6207198"/>
              <a:ext cx="996461" cy="216588"/>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5 a 25</a:t>
              </a:r>
            </a:p>
          </p:txBody>
        </p:sp>
        <p:sp>
          <p:nvSpPr>
            <p:cNvPr id="62" name="Text Placeholder 1">
              <a:extLst>
                <a:ext uri="{FF2B5EF4-FFF2-40B4-BE49-F238E27FC236}">
                  <a16:creationId xmlns:a16="http://schemas.microsoft.com/office/drawing/2014/main" id="{8908925E-A7A3-4E54-8966-A1AA737F0989}"/>
                </a:ext>
              </a:extLst>
            </p:cNvPr>
            <p:cNvSpPr txBox="1">
              <a:spLocks/>
            </p:cNvSpPr>
            <p:nvPr/>
          </p:nvSpPr>
          <p:spPr>
            <a:xfrm>
              <a:off x="11056030" y="6179326"/>
              <a:ext cx="762000" cy="2444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dirty="0">
                  <a:solidFill>
                    <a:srgbClr val="094780"/>
                  </a:solidFill>
                  <a:latin typeface="Daytona" panose="020B0604030500040204" pitchFamily="34" charset="0"/>
                </a:rPr>
                <a:t>&gt; 25</a:t>
              </a:r>
            </a:p>
          </p:txBody>
        </p:sp>
      </p:grpSp>
    </p:spTree>
    <p:extLst>
      <p:ext uri="{BB962C8B-B14F-4D97-AF65-F5344CB8AC3E}">
        <p14:creationId xmlns:p14="http://schemas.microsoft.com/office/powerpoint/2010/main" val="275350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6422D63-E708-4CF4-BB97-D0D110E4C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grpSp>
        <p:nvGrpSpPr>
          <p:cNvPr id="2" name="Grupo 1">
            <a:extLst>
              <a:ext uri="{FF2B5EF4-FFF2-40B4-BE49-F238E27FC236}">
                <a16:creationId xmlns:a16="http://schemas.microsoft.com/office/drawing/2014/main" id="{B30C2096-DC58-4ADC-B650-1607500BBBFC}"/>
              </a:ext>
            </a:extLst>
          </p:cNvPr>
          <p:cNvGrpSpPr/>
          <p:nvPr/>
        </p:nvGrpSpPr>
        <p:grpSpPr>
          <a:xfrm>
            <a:off x="1208213" y="523466"/>
            <a:ext cx="9775575" cy="2949681"/>
            <a:chOff x="847093" y="919255"/>
            <a:chExt cx="9775575" cy="2949681"/>
          </a:xfrm>
        </p:grpSpPr>
        <p:grpSp>
          <p:nvGrpSpPr>
            <p:cNvPr id="14" name="Grupo 13">
              <a:extLst>
                <a:ext uri="{FF2B5EF4-FFF2-40B4-BE49-F238E27FC236}">
                  <a16:creationId xmlns:a16="http://schemas.microsoft.com/office/drawing/2014/main" id="{C2479656-43CB-487B-BBC3-EEF250FF3D31}"/>
                </a:ext>
              </a:extLst>
            </p:cNvPr>
            <p:cNvGrpSpPr/>
            <p:nvPr/>
          </p:nvGrpSpPr>
          <p:grpSpPr>
            <a:xfrm>
              <a:off x="4605511" y="949879"/>
              <a:ext cx="2595273" cy="2919057"/>
              <a:chOff x="8460060" y="1463040"/>
              <a:chExt cx="2595273" cy="2919057"/>
            </a:xfrm>
          </p:grpSpPr>
          <p:sp>
            <p:nvSpPr>
              <p:cNvPr id="17" name="Text Placeholder 1">
                <a:extLst>
                  <a:ext uri="{FF2B5EF4-FFF2-40B4-BE49-F238E27FC236}">
                    <a16:creationId xmlns:a16="http://schemas.microsoft.com/office/drawing/2014/main" id="{56FBF8BC-078A-45A1-A482-B0DB1D4DA73E}"/>
                  </a:ext>
                </a:extLst>
              </p:cNvPr>
              <p:cNvSpPr txBox="1">
                <a:spLocks/>
              </p:cNvSpPr>
              <p:nvPr/>
            </p:nvSpPr>
            <p:spPr>
              <a:xfrm>
                <a:off x="9467556" y="1463040"/>
                <a:ext cx="1587775"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IDH: </a:t>
                </a:r>
                <a:r>
                  <a:rPr lang="es-MX" sz="1800" b="1" dirty="0">
                    <a:solidFill>
                      <a:srgbClr val="094780"/>
                    </a:solidFill>
                    <a:latin typeface="Daytona" panose="020B0604030500040204" pitchFamily="34" charset="0"/>
                  </a:rPr>
                  <a:t>0.779</a:t>
                </a:r>
                <a:endParaRPr lang="en-US" sz="1800" b="1" dirty="0">
                  <a:solidFill>
                    <a:srgbClr val="FF0000"/>
                  </a:solidFill>
                  <a:latin typeface="Daytona" panose="020B0604030500040204" pitchFamily="34" charset="0"/>
                </a:endParaRPr>
              </a:p>
            </p:txBody>
          </p:sp>
          <p:grpSp>
            <p:nvGrpSpPr>
              <p:cNvPr id="18" name="Grupo 17">
                <a:extLst>
                  <a:ext uri="{FF2B5EF4-FFF2-40B4-BE49-F238E27FC236}">
                    <a16:creationId xmlns:a16="http://schemas.microsoft.com/office/drawing/2014/main" id="{3C502CD3-9F1F-4900-A356-1F4BCFC84F1A}"/>
                  </a:ext>
                </a:extLst>
              </p:cNvPr>
              <p:cNvGrpSpPr/>
              <p:nvPr/>
            </p:nvGrpSpPr>
            <p:grpSpPr>
              <a:xfrm>
                <a:off x="8460060" y="1794367"/>
                <a:ext cx="2595273" cy="2246671"/>
                <a:chOff x="8116924" y="1544451"/>
                <a:chExt cx="2595273" cy="2246671"/>
              </a:xfrm>
            </p:grpSpPr>
            <p:sp>
              <p:nvSpPr>
                <p:cNvPr id="19" name="Rectángulo 18">
                  <a:extLst>
                    <a:ext uri="{FF2B5EF4-FFF2-40B4-BE49-F238E27FC236}">
                      <a16:creationId xmlns:a16="http://schemas.microsoft.com/office/drawing/2014/main" id="{EAB0C067-42FB-42F3-8FB9-6FCD76199A35}"/>
                    </a:ext>
                  </a:extLst>
                </p:cNvPr>
                <p:cNvSpPr/>
                <p:nvPr/>
              </p:nvSpPr>
              <p:spPr>
                <a:xfrm rot="16200000">
                  <a:off x="7307114" y="2354262"/>
                  <a:ext cx="2246670" cy="62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México</a:t>
                  </a:r>
                </a:p>
              </p:txBody>
            </p:sp>
            <p:grpSp>
              <p:nvGrpSpPr>
                <p:cNvPr id="20" name="Grupo 19">
                  <a:extLst>
                    <a:ext uri="{FF2B5EF4-FFF2-40B4-BE49-F238E27FC236}">
                      <a16:creationId xmlns:a16="http://schemas.microsoft.com/office/drawing/2014/main" id="{C0BC09B8-0304-4291-8C1E-199DA226B4CA}"/>
                    </a:ext>
                  </a:extLst>
                </p:cNvPr>
                <p:cNvGrpSpPr/>
                <p:nvPr/>
              </p:nvGrpSpPr>
              <p:grpSpPr>
                <a:xfrm>
                  <a:off x="8781015" y="1544451"/>
                  <a:ext cx="1931182" cy="2246670"/>
                  <a:chOff x="8781015" y="1544452"/>
                  <a:chExt cx="1931182" cy="2246670"/>
                </a:xfrm>
              </p:grpSpPr>
              <p:sp>
                <p:nvSpPr>
                  <p:cNvPr id="21" name="Rectángulo: esquinas redondeadas 20">
                    <a:extLst>
                      <a:ext uri="{FF2B5EF4-FFF2-40B4-BE49-F238E27FC236}">
                        <a16:creationId xmlns:a16="http://schemas.microsoft.com/office/drawing/2014/main" id="{F4E9F6BC-76D2-485E-86A9-B8C22A29084C}"/>
                      </a:ext>
                    </a:extLst>
                  </p:cNvPr>
                  <p:cNvSpPr/>
                  <p:nvPr/>
                </p:nvSpPr>
                <p:spPr>
                  <a:xfrm>
                    <a:off x="8781016" y="1544452"/>
                    <a:ext cx="193118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51 a 100</a:t>
                    </a:r>
                    <a:endParaRPr lang="es-MX" sz="2800" dirty="0">
                      <a:latin typeface="Daytona" panose="020B0604030500040204" pitchFamily="34" charset="0"/>
                    </a:endParaRPr>
                  </a:p>
                  <a:p>
                    <a:pPr algn="ctr"/>
                    <a:r>
                      <a:rPr lang="es-MX" sz="1200" dirty="0">
                        <a:latin typeface="Daytona" panose="020B0604030500040204" pitchFamily="34" charset="0"/>
                      </a:rPr>
                      <a:t>Decesos</a:t>
                    </a:r>
                    <a:endParaRPr lang="es-MX" sz="900" dirty="0">
                      <a:latin typeface="Daytona" panose="020B0604030500040204" pitchFamily="34" charset="0"/>
                    </a:endParaRPr>
                  </a:p>
                </p:txBody>
              </p:sp>
              <p:sp>
                <p:nvSpPr>
                  <p:cNvPr id="22" name="Rectángulo: esquinas redondeadas 21">
                    <a:extLst>
                      <a:ext uri="{FF2B5EF4-FFF2-40B4-BE49-F238E27FC236}">
                        <a16:creationId xmlns:a16="http://schemas.microsoft.com/office/drawing/2014/main" id="{42F63EA0-610D-432B-ADD6-D8E3679B2752}"/>
                      </a:ext>
                    </a:extLst>
                  </p:cNvPr>
                  <p:cNvSpPr/>
                  <p:nvPr/>
                </p:nvSpPr>
                <p:spPr>
                  <a:xfrm>
                    <a:off x="8781016" y="2305664"/>
                    <a:ext cx="1931181"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&gt; 1000</a:t>
                    </a:r>
                  </a:p>
                  <a:p>
                    <a:pPr algn="ctr"/>
                    <a:r>
                      <a:rPr lang="es-MX" sz="1200" dirty="0">
                        <a:latin typeface="Daytona" panose="020B0604030500040204" pitchFamily="34" charset="0"/>
                      </a:rPr>
                      <a:t>Heridos</a:t>
                    </a:r>
                  </a:p>
                </p:txBody>
              </p:sp>
              <p:sp>
                <p:nvSpPr>
                  <p:cNvPr id="23" name="Rectángulo: esquinas redondeadas 22">
                    <a:extLst>
                      <a:ext uri="{FF2B5EF4-FFF2-40B4-BE49-F238E27FC236}">
                        <a16:creationId xmlns:a16="http://schemas.microsoft.com/office/drawing/2014/main" id="{EE7561FB-8494-4567-A8E0-4F2D9AA59068}"/>
                      </a:ext>
                    </a:extLst>
                  </p:cNvPr>
                  <p:cNvSpPr/>
                  <p:nvPr/>
                </p:nvSpPr>
                <p:spPr>
                  <a:xfrm>
                    <a:off x="8781015" y="3066875"/>
                    <a:ext cx="1931182"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&gt; 25</a:t>
                    </a:r>
                  </a:p>
                  <a:p>
                    <a:pPr algn="ctr"/>
                    <a:r>
                      <a:rPr lang="es-MX" sz="1200" dirty="0">
                        <a:latin typeface="Daytona" panose="020B0604030500040204" pitchFamily="34" charset="0"/>
                      </a:rPr>
                      <a:t>Daños materiales</a:t>
                    </a:r>
                  </a:p>
                </p:txBody>
              </p:sp>
            </p:grpSp>
          </p:grpSp>
          <p:sp>
            <p:nvSpPr>
              <p:cNvPr id="24" name="Text Placeholder 1">
                <a:extLst>
                  <a:ext uri="{FF2B5EF4-FFF2-40B4-BE49-F238E27FC236}">
                    <a16:creationId xmlns:a16="http://schemas.microsoft.com/office/drawing/2014/main" id="{A5EB5C81-C63B-47CF-86D5-B2DEE35A48E1}"/>
                  </a:ext>
                </a:extLst>
              </p:cNvPr>
              <p:cNvSpPr txBox="1">
                <a:spLocks/>
              </p:cNvSpPr>
              <p:nvPr/>
            </p:nvSpPr>
            <p:spPr>
              <a:xfrm>
                <a:off x="8460061" y="4041037"/>
                <a:ext cx="2595270"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Densidad </a:t>
                </a:r>
                <a:r>
                  <a:rPr lang="es-MX" sz="1800" b="1" dirty="0">
                    <a:solidFill>
                      <a:srgbClr val="094780"/>
                    </a:solidFill>
                    <a:latin typeface="Daytona" panose="020B0604030500040204" pitchFamily="34" charset="0"/>
                  </a:rPr>
                  <a:t>64</a:t>
                </a:r>
                <a:endParaRPr lang="en-US" sz="1800" b="1" dirty="0">
                  <a:solidFill>
                    <a:srgbClr val="FF0000"/>
                  </a:solidFill>
                  <a:latin typeface="Daytona" panose="020B0604030500040204" pitchFamily="34" charset="0"/>
                </a:endParaRPr>
              </a:p>
            </p:txBody>
          </p:sp>
        </p:grpSp>
        <p:grpSp>
          <p:nvGrpSpPr>
            <p:cNvPr id="26" name="Grupo 25">
              <a:extLst>
                <a:ext uri="{FF2B5EF4-FFF2-40B4-BE49-F238E27FC236}">
                  <a16:creationId xmlns:a16="http://schemas.microsoft.com/office/drawing/2014/main" id="{DD0C4FA2-C34A-4E68-83FB-FDD847E81EFA}"/>
                </a:ext>
              </a:extLst>
            </p:cNvPr>
            <p:cNvGrpSpPr/>
            <p:nvPr/>
          </p:nvGrpSpPr>
          <p:grpSpPr>
            <a:xfrm>
              <a:off x="847093" y="945012"/>
              <a:ext cx="2595273" cy="2919057"/>
              <a:chOff x="8460060" y="1463040"/>
              <a:chExt cx="2595273" cy="2919057"/>
            </a:xfrm>
          </p:grpSpPr>
          <p:sp>
            <p:nvSpPr>
              <p:cNvPr id="27" name="Text Placeholder 1">
                <a:extLst>
                  <a:ext uri="{FF2B5EF4-FFF2-40B4-BE49-F238E27FC236}">
                    <a16:creationId xmlns:a16="http://schemas.microsoft.com/office/drawing/2014/main" id="{DF88C63E-8F65-4F5A-9C29-488DD3B5E1A2}"/>
                  </a:ext>
                </a:extLst>
              </p:cNvPr>
              <p:cNvSpPr txBox="1">
                <a:spLocks/>
              </p:cNvSpPr>
              <p:nvPr/>
            </p:nvSpPr>
            <p:spPr>
              <a:xfrm>
                <a:off x="9467556" y="1463040"/>
                <a:ext cx="1587775"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IDH: </a:t>
                </a:r>
                <a:r>
                  <a:rPr lang="es-MX" sz="1800" b="1" dirty="0">
                    <a:solidFill>
                      <a:srgbClr val="094780"/>
                    </a:solidFill>
                    <a:latin typeface="Daytona" panose="020B0604030500040204" pitchFamily="34" charset="0"/>
                  </a:rPr>
                  <a:t>0.687</a:t>
                </a:r>
                <a:r>
                  <a:rPr lang="es-MX" sz="1800" dirty="0">
                    <a:solidFill>
                      <a:srgbClr val="094780"/>
                    </a:solidFill>
                    <a:latin typeface="Daytona" panose="020B0604030500040204" pitchFamily="34" charset="0"/>
                  </a:rPr>
                  <a:t> </a:t>
                </a:r>
                <a:endParaRPr lang="en-US" sz="1800" b="1" dirty="0">
                  <a:solidFill>
                    <a:srgbClr val="FF0000"/>
                  </a:solidFill>
                  <a:latin typeface="Daytona" panose="020B0604030500040204" pitchFamily="34" charset="0"/>
                </a:endParaRPr>
              </a:p>
            </p:txBody>
          </p:sp>
          <p:grpSp>
            <p:nvGrpSpPr>
              <p:cNvPr id="28" name="Grupo 27">
                <a:extLst>
                  <a:ext uri="{FF2B5EF4-FFF2-40B4-BE49-F238E27FC236}">
                    <a16:creationId xmlns:a16="http://schemas.microsoft.com/office/drawing/2014/main" id="{7D16BF20-2BA0-46AA-B184-C6F3C41F6960}"/>
                  </a:ext>
                </a:extLst>
              </p:cNvPr>
              <p:cNvGrpSpPr/>
              <p:nvPr/>
            </p:nvGrpSpPr>
            <p:grpSpPr>
              <a:xfrm>
                <a:off x="8460060" y="1794367"/>
                <a:ext cx="2595273" cy="2246671"/>
                <a:chOff x="8116924" y="1544451"/>
                <a:chExt cx="2595273" cy="2246671"/>
              </a:xfrm>
            </p:grpSpPr>
            <p:sp>
              <p:nvSpPr>
                <p:cNvPr id="31" name="Rectángulo 30">
                  <a:extLst>
                    <a:ext uri="{FF2B5EF4-FFF2-40B4-BE49-F238E27FC236}">
                      <a16:creationId xmlns:a16="http://schemas.microsoft.com/office/drawing/2014/main" id="{C686CCD2-F351-4B43-BC15-A5B99F159F21}"/>
                    </a:ext>
                  </a:extLst>
                </p:cNvPr>
                <p:cNvSpPr/>
                <p:nvPr/>
              </p:nvSpPr>
              <p:spPr>
                <a:xfrm rot="16200000">
                  <a:off x="7307114" y="2354262"/>
                  <a:ext cx="2246670" cy="62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Indonesia</a:t>
                  </a:r>
                </a:p>
              </p:txBody>
            </p:sp>
            <p:grpSp>
              <p:nvGrpSpPr>
                <p:cNvPr id="33" name="Grupo 32">
                  <a:extLst>
                    <a:ext uri="{FF2B5EF4-FFF2-40B4-BE49-F238E27FC236}">
                      <a16:creationId xmlns:a16="http://schemas.microsoft.com/office/drawing/2014/main" id="{4B631E6C-78DF-4BEC-A154-1EDE2F4D08E0}"/>
                    </a:ext>
                  </a:extLst>
                </p:cNvPr>
                <p:cNvGrpSpPr/>
                <p:nvPr/>
              </p:nvGrpSpPr>
              <p:grpSpPr>
                <a:xfrm>
                  <a:off x="8781015" y="1544451"/>
                  <a:ext cx="1931182" cy="2246670"/>
                  <a:chOff x="8781015" y="1544452"/>
                  <a:chExt cx="1931182" cy="2246670"/>
                </a:xfrm>
              </p:grpSpPr>
              <p:sp>
                <p:nvSpPr>
                  <p:cNvPr id="34" name="Rectángulo: esquinas redondeadas 33">
                    <a:extLst>
                      <a:ext uri="{FF2B5EF4-FFF2-40B4-BE49-F238E27FC236}">
                        <a16:creationId xmlns:a16="http://schemas.microsoft.com/office/drawing/2014/main" id="{E772DF17-7FF9-43EB-936A-A91157405F34}"/>
                      </a:ext>
                    </a:extLst>
                  </p:cNvPr>
                  <p:cNvSpPr/>
                  <p:nvPr/>
                </p:nvSpPr>
                <p:spPr>
                  <a:xfrm>
                    <a:off x="8781016" y="1544452"/>
                    <a:ext cx="193118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51 a 100</a:t>
                    </a:r>
                    <a:endParaRPr lang="es-MX" sz="2800" dirty="0">
                      <a:latin typeface="Daytona" panose="020B0604030500040204" pitchFamily="34" charset="0"/>
                    </a:endParaRPr>
                  </a:p>
                  <a:p>
                    <a:pPr algn="ctr"/>
                    <a:r>
                      <a:rPr lang="es-MX" sz="1200" dirty="0">
                        <a:latin typeface="Daytona" panose="020B0604030500040204" pitchFamily="34" charset="0"/>
                      </a:rPr>
                      <a:t>Decesos</a:t>
                    </a:r>
                    <a:endParaRPr lang="es-MX" sz="900" dirty="0">
                      <a:latin typeface="Daytona" panose="020B0604030500040204" pitchFamily="34" charset="0"/>
                    </a:endParaRPr>
                  </a:p>
                </p:txBody>
              </p:sp>
              <p:sp>
                <p:nvSpPr>
                  <p:cNvPr id="35" name="Rectángulo: esquinas redondeadas 34">
                    <a:extLst>
                      <a:ext uri="{FF2B5EF4-FFF2-40B4-BE49-F238E27FC236}">
                        <a16:creationId xmlns:a16="http://schemas.microsoft.com/office/drawing/2014/main" id="{11F601FA-EEB3-4942-9602-B212A21B694B}"/>
                      </a:ext>
                    </a:extLst>
                  </p:cNvPr>
                  <p:cNvSpPr/>
                  <p:nvPr/>
                </p:nvSpPr>
                <p:spPr>
                  <a:xfrm>
                    <a:off x="8781016" y="2305664"/>
                    <a:ext cx="1931181"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101 a 1000</a:t>
                    </a:r>
                  </a:p>
                  <a:p>
                    <a:pPr algn="ctr"/>
                    <a:r>
                      <a:rPr lang="es-MX" sz="1200" dirty="0">
                        <a:latin typeface="Daytona" panose="020B0604030500040204" pitchFamily="34" charset="0"/>
                      </a:rPr>
                      <a:t>Heridos</a:t>
                    </a:r>
                  </a:p>
                </p:txBody>
              </p:sp>
              <p:sp>
                <p:nvSpPr>
                  <p:cNvPr id="36" name="Rectángulo: esquinas redondeadas 35">
                    <a:extLst>
                      <a:ext uri="{FF2B5EF4-FFF2-40B4-BE49-F238E27FC236}">
                        <a16:creationId xmlns:a16="http://schemas.microsoft.com/office/drawing/2014/main" id="{C5F95E41-F459-4C47-BC85-9B1E80AB99C0}"/>
                      </a:ext>
                    </a:extLst>
                  </p:cNvPr>
                  <p:cNvSpPr/>
                  <p:nvPr/>
                </p:nvSpPr>
                <p:spPr>
                  <a:xfrm>
                    <a:off x="8781015" y="3066875"/>
                    <a:ext cx="1931182"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&gt; 25</a:t>
                    </a:r>
                  </a:p>
                  <a:p>
                    <a:pPr algn="ctr"/>
                    <a:r>
                      <a:rPr lang="es-MX" sz="1200" dirty="0">
                        <a:latin typeface="Daytona" panose="020B0604030500040204" pitchFamily="34" charset="0"/>
                      </a:rPr>
                      <a:t>Daños materiales</a:t>
                    </a:r>
                  </a:p>
                </p:txBody>
              </p:sp>
            </p:grpSp>
          </p:grpSp>
          <p:sp>
            <p:nvSpPr>
              <p:cNvPr id="29" name="Text Placeholder 1">
                <a:extLst>
                  <a:ext uri="{FF2B5EF4-FFF2-40B4-BE49-F238E27FC236}">
                    <a16:creationId xmlns:a16="http://schemas.microsoft.com/office/drawing/2014/main" id="{2CC4E846-BCD9-4D9C-BF98-0DACFF50A2D8}"/>
                  </a:ext>
                </a:extLst>
              </p:cNvPr>
              <p:cNvSpPr txBox="1">
                <a:spLocks/>
              </p:cNvSpPr>
              <p:nvPr/>
            </p:nvSpPr>
            <p:spPr>
              <a:xfrm>
                <a:off x="8460061" y="4041037"/>
                <a:ext cx="2595270"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Densidad</a:t>
                </a:r>
                <a:r>
                  <a:rPr lang="es-MX" sz="1800" b="1" dirty="0">
                    <a:solidFill>
                      <a:srgbClr val="094780"/>
                    </a:solidFill>
                    <a:latin typeface="Daytona" panose="020B0604030500040204" pitchFamily="34" charset="0"/>
                  </a:rPr>
                  <a:t> 139</a:t>
                </a:r>
                <a:endParaRPr lang="en-US" sz="1800" b="1" dirty="0">
                  <a:solidFill>
                    <a:srgbClr val="FF0000"/>
                  </a:solidFill>
                  <a:latin typeface="Daytona" panose="020B0604030500040204" pitchFamily="34" charset="0"/>
                </a:endParaRPr>
              </a:p>
            </p:txBody>
          </p:sp>
        </p:grpSp>
        <p:grpSp>
          <p:nvGrpSpPr>
            <p:cNvPr id="37" name="Grupo 36">
              <a:extLst>
                <a:ext uri="{FF2B5EF4-FFF2-40B4-BE49-F238E27FC236}">
                  <a16:creationId xmlns:a16="http://schemas.microsoft.com/office/drawing/2014/main" id="{E94673C7-C727-48DB-9B8E-55C6C727760D}"/>
                </a:ext>
              </a:extLst>
            </p:cNvPr>
            <p:cNvGrpSpPr/>
            <p:nvPr/>
          </p:nvGrpSpPr>
          <p:grpSpPr>
            <a:xfrm>
              <a:off x="8027395" y="919255"/>
              <a:ext cx="2595273" cy="2919057"/>
              <a:chOff x="8460060" y="1463040"/>
              <a:chExt cx="2595273" cy="2919057"/>
            </a:xfrm>
          </p:grpSpPr>
          <p:sp>
            <p:nvSpPr>
              <p:cNvPr id="38" name="Text Placeholder 1">
                <a:extLst>
                  <a:ext uri="{FF2B5EF4-FFF2-40B4-BE49-F238E27FC236}">
                    <a16:creationId xmlns:a16="http://schemas.microsoft.com/office/drawing/2014/main" id="{F99E9C20-32FB-4A52-AE3A-FE37359AB943}"/>
                  </a:ext>
                </a:extLst>
              </p:cNvPr>
              <p:cNvSpPr txBox="1">
                <a:spLocks/>
              </p:cNvSpPr>
              <p:nvPr/>
            </p:nvSpPr>
            <p:spPr>
              <a:xfrm>
                <a:off x="9467556" y="1463040"/>
                <a:ext cx="1587775"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IDH: </a:t>
                </a:r>
                <a:r>
                  <a:rPr lang="es-MX" sz="1800" b="1" dirty="0">
                    <a:solidFill>
                      <a:srgbClr val="094780"/>
                    </a:solidFill>
                    <a:latin typeface="Daytona" panose="020B0604030500040204" pitchFamily="34" charset="0"/>
                  </a:rPr>
                  <a:t>0.919</a:t>
                </a:r>
                <a:endParaRPr lang="en-US" sz="1800" b="1" dirty="0">
                  <a:solidFill>
                    <a:srgbClr val="FF0000"/>
                  </a:solidFill>
                  <a:latin typeface="Daytona" panose="020B0604030500040204" pitchFamily="34" charset="0"/>
                </a:endParaRPr>
              </a:p>
            </p:txBody>
          </p:sp>
          <p:grpSp>
            <p:nvGrpSpPr>
              <p:cNvPr id="39" name="Grupo 38">
                <a:extLst>
                  <a:ext uri="{FF2B5EF4-FFF2-40B4-BE49-F238E27FC236}">
                    <a16:creationId xmlns:a16="http://schemas.microsoft.com/office/drawing/2014/main" id="{6059CE59-0211-4DA5-AF19-F10F35A7CDD1}"/>
                  </a:ext>
                </a:extLst>
              </p:cNvPr>
              <p:cNvGrpSpPr/>
              <p:nvPr/>
            </p:nvGrpSpPr>
            <p:grpSpPr>
              <a:xfrm>
                <a:off x="8460060" y="1794367"/>
                <a:ext cx="2595273" cy="2246671"/>
                <a:chOff x="8116924" y="1544451"/>
                <a:chExt cx="2595273" cy="2246671"/>
              </a:xfrm>
            </p:grpSpPr>
            <p:sp>
              <p:nvSpPr>
                <p:cNvPr id="41" name="Rectángulo 40">
                  <a:extLst>
                    <a:ext uri="{FF2B5EF4-FFF2-40B4-BE49-F238E27FC236}">
                      <a16:creationId xmlns:a16="http://schemas.microsoft.com/office/drawing/2014/main" id="{2BC31FED-7AB2-439C-9D19-55ACE10D686B}"/>
                    </a:ext>
                  </a:extLst>
                </p:cNvPr>
                <p:cNvSpPr/>
                <p:nvPr/>
              </p:nvSpPr>
              <p:spPr>
                <a:xfrm rot="16200000">
                  <a:off x="7307114" y="2354262"/>
                  <a:ext cx="2246670" cy="62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Japón</a:t>
                  </a:r>
                </a:p>
              </p:txBody>
            </p:sp>
            <p:grpSp>
              <p:nvGrpSpPr>
                <p:cNvPr id="42" name="Grupo 41">
                  <a:extLst>
                    <a:ext uri="{FF2B5EF4-FFF2-40B4-BE49-F238E27FC236}">
                      <a16:creationId xmlns:a16="http://schemas.microsoft.com/office/drawing/2014/main" id="{F6107AEF-A876-4FAE-A905-50E75C1285BD}"/>
                    </a:ext>
                  </a:extLst>
                </p:cNvPr>
                <p:cNvGrpSpPr/>
                <p:nvPr/>
              </p:nvGrpSpPr>
              <p:grpSpPr>
                <a:xfrm>
                  <a:off x="8781015" y="1544451"/>
                  <a:ext cx="1931182" cy="2246670"/>
                  <a:chOff x="8781015" y="1544452"/>
                  <a:chExt cx="1931182" cy="2246670"/>
                </a:xfrm>
              </p:grpSpPr>
              <p:sp>
                <p:nvSpPr>
                  <p:cNvPr id="43" name="Rectángulo: esquinas redondeadas 42">
                    <a:extLst>
                      <a:ext uri="{FF2B5EF4-FFF2-40B4-BE49-F238E27FC236}">
                        <a16:creationId xmlns:a16="http://schemas.microsoft.com/office/drawing/2014/main" id="{88821034-F2CD-4AF6-809E-3F7996B8202B}"/>
                      </a:ext>
                    </a:extLst>
                  </p:cNvPr>
                  <p:cNvSpPr/>
                  <p:nvPr/>
                </p:nvSpPr>
                <p:spPr>
                  <a:xfrm>
                    <a:off x="8781016" y="1544452"/>
                    <a:ext cx="193118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101 a 1000</a:t>
                    </a:r>
                    <a:endParaRPr lang="es-MX" sz="2800" dirty="0">
                      <a:latin typeface="Daytona" panose="020B0604030500040204" pitchFamily="34" charset="0"/>
                    </a:endParaRPr>
                  </a:p>
                  <a:p>
                    <a:pPr algn="ctr"/>
                    <a:r>
                      <a:rPr lang="es-MX" sz="1200" dirty="0">
                        <a:latin typeface="Daytona" panose="020B0604030500040204" pitchFamily="34" charset="0"/>
                      </a:rPr>
                      <a:t>Decesos</a:t>
                    </a:r>
                    <a:endParaRPr lang="es-MX" sz="900" dirty="0">
                      <a:latin typeface="Daytona" panose="020B0604030500040204" pitchFamily="34" charset="0"/>
                    </a:endParaRPr>
                  </a:p>
                </p:txBody>
              </p:sp>
              <p:sp>
                <p:nvSpPr>
                  <p:cNvPr id="44" name="Rectángulo: esquinas redondeadas 43">
                    <a:extLst>
                      <a:ext uri="{FF2B5EF4-FFF2-40B4-BE49-F238E27FC236}">
                        <a16:creationId xmlns:a16="http://schemas.microsoft.com/office/drawing/2014/main" id="{8369F565-0C6A-43FC-97BB-E72B1A6FA203}"/>
                      </a:ext>
                    </a:extLst>
                  </p:cNvPr>
                  <p:cNvSpPr/>
                  <p:nvPr/>
                </p:nvSpPr>
                <p:spPr>
                  <a:xfrm>
                    <a:off x="8781016" y="2305664"/>
                    <a:ext cx="1931181"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&gt; 1000</a:t>
                    </a:r>
                  </a:p>
                  <a:p>
                    <a:pPr algn="ctr"/>
                    <a:r>
                      <a:rPr lang="es-MX" sz="1200" dirty="0">
                        <a:latin typeface="Daytona" panose="020B0604030500040204" pitchFamily="34" charset="0"/>
                      </a:rPr>
                      <a:t>Heridos</a:t>
                    </a:r>
                  </a:p>
                </p:txBody>
              </p:sp>
              <p:sp>
                <p:nvSpPr>
                  <p:cNvPr id="45" name="Rectángulo: esquinas redondeadas 44">
                    <a:extLst>
                      <a:ext uri="{FF2B5EF4-FFF2-40B4-BE49-F238E27FC236}">
                        <a16:creationId xmlns:a16="http://schemas.microsoft.com/office/drawing/2014/main" id="{C3C8B4C5-2127-4D08-9508-2B0C187500A4}"/>
                      </a:ext>
                    </a:extLst>
                  </p:cNvPr>
                  <p:cNvSpPr/>
                  <p:nvPr/>
                </p:nvSpPr>
                <p:spPr>
                  <a:xfrm>
                    <a:off x="8781015" y="3066875"/>
                    <a:ext cx="1931182"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&gt; 25</a:t>
                    </a:r>
                  </a:p>
                  <a:p>
                    <a:pPr algn="ctr"/>
                    <a:r>
                      <a:rPr lang="es-MX" sz="1200" dirty="0">
                        <a:latin typeface="Daytona" panose="020B0604030500040204" pitchFamily="34" charset="0"/>
                      </a:rPr>
                      <a:t>Daños materiales</a:t>
                    </a:r>
                  </a:p>
                </p:txBody>
              </p:sp>
            </p:grpSp>
          </p:grpSp>
          <p:sp>
            <p:nvSpPr>
              <p:cNvPr id="40" name="Text Placeholder 1">
                <a:extLst>
                  <a:ext uri="{FF2B5EF4-FFF2-40B4-BE49-F238E27FC236}">
                    <a16:creationId xmlns:a16="http://schemas.microsoft.com/office/drawing/2014/main" id="{3DA76E28-74E4-4D5E-8E07-0C0377818E97}"/>
                  </a:ext>
                </a:extLst>
              </p:cNvPr>
              <p:cNvSpPr txBox="1">
                <a:spLocks/>
              </p:cNvSpPr>
              <p:nvPr/>
            </p:nvSpPr>
            <p:spPr>
              <a:xfrm>
                <a:off x="8460061" y="4041037"/>
                <a:ext cx="2595270"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Densidad </a:t>
                </a:r>
                <a:r>
                  <a:rPr lang="es-MX" sz="1800" b="1" dirty="0">
                    <a:solidFill>
                      <a:srgbClr val="094780"/>
                    </a:solidFill>
                    <a:latin typeface="Daytona" panose="020B0604030500040204" pitchFamily="34" charset="0"/>
                  </a:rPr>
                  <a:t>334</a:t>
                </a:r>
                <a:endParaRPr lang="en-US" sz="1800" b="1" dirty="0">
                  <a:solidFill>
                    <a:srgbClr val="FF0000"/>
                  </a:solidFill>
                  <a:latin typeface="Daytona" panose="020B0604030500040204" pitchFamily="34" charset="0"/>
                </a:endParaRPr>
              </a:p>
            </p:txBody>
          </p:sp>
        </p:grpSp>
      </p:grpSp>
      <p:grpSp>
        <p:nvGrpSpPr>
          <p:cNvPr id="30" name="Grupo 29">
            <a:extLst>
              <a:ext uri="{FF2B5EF4-FFF2-40B4-BE49-F238E27FC236}">
                <a16:creationId xmlns:a16="http://schemas.microsoft.com/office/drawing/2014/main" id="{C4ECDDC1-9855-471C-8F3C-9DAB57B79C1A}"/>
              </a:ext>
            </a:extLst>
          </p:cNvPr>
          <p:cNvGrpSpPr/>
          <p:nvPr/>
        </p:nvGrpSpPr>
        <p:grpSpPr>
          <a:xfrm>
            <a:off x="1208211" y="3788815"/>
            <a:ext cx="2595273" cy="2919057"/>
            <a:chOff x="8460060" y="1463040"/>
            <a:chExt cx="2595273" cy="2919057"/>
          </a:xfrm>
        </p:grpSpPr>
        <p:sp>
          <p:nvSpPr>
            <p:cNvPr id="32" name="Text Placeholder 1">
              <a:extLst>
                <a:ext uri="{FF2B5EF4-FFF2-40B4-BE49-F238E27FC236}">
                  <a16:creationId xmlns:a16="http://schemas.microsoft.com/office/drawing/2014/main" id="{DC4C6E5A-B5C4-4BD2-969B-38771EF70FF6}"/>
                </a:ext>
              </a:extLst>
            </p:cNvPr>
            <p:cNvSpPr txBox="1">
              <a:spLocks/>
            </p:cNvSpPr>
            <p:nvPr/>
          </p:nvSpPr>
          <p:spPr>
            <a:xfrm>
              <a:off x="9467556" y="1463040"/>
              <a:ext cx="1587775"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IDH: </a:t>
              </a:r>
              <a:r>
                <a:rPr lang="es-MX" sz="1800" b="1" dirty="0">
                  <a:solidFill>
                    <a:srgbClr val="094780"/>
                  </a:solidFill>
                  <a:latin typeface="Daytona" panose="020B0604030500040204" pitchFamily="34" charset="0"/>
                </a:rPr>
                <a:t>0.787</a:t>
              </a:r>
              <a:endParaRPr lang="en-US" sz="1800" b="1" dirty="0">
                <a:solidFill>
                  <a:srgbClr val="FF0000"/>
                </a:solidFill>
                <a:latin typeface="Daytona" panose="020B0604030500040204" pitchFamily="34" charset="0"/>
              </a:endParaRPr>
            </a:p>
          </p:txBody>
        </p:sp>
        <p:grpSp>
          <p:nvGrpSpPr>
            <p:cNvPr id="46" name="Grupo 45">
              <a:extLst>
                <a:ext uri="{FF2B5EF4-FFF2-40B4-BE49-F238E27FC236}">
                  <a16:creationId xmlns:a16="http://schemas.microsoft.com/office/drawing/2014/main" id="{C4D56E43-EF8E-4E10-A269-FEF06DE115CB}"/>
                </a:ext>
              </a:extLst>
            </p:cNvPr>
            <p:cNvGrpSpPr/>
            <p:nvPr/>
          </p:nvGrpSpPr>
          <p:grpSpPr>
            <a:xfrm>
              <a:off x="8460060" y="1794367"/>
              <a:ext cx="2595273" cy="2246671"/>
              <a:chOff x="8116924" y="1544451"/>
              <a:chExt cx="2595273" cy="2246671"/>
            </a:xfrm>
          </p:grpSpPr>
          <p:sp>
            <p:nvSpPr>
              <p:cNvPr id="48" name="Rectángulo 47">
                <a:extLst>
                  <a:ext uri="{FF2B5EF4-FFF2-40B4-BE49-F238E27FC236}">
                    <a16:creationId xmlns:a16="http://schemas.microsoft.com/office/drawing/2014/main" id="{F1498373-E694-41C9-88DD-549B3B5DF385}"/>
                  </a:ext>
                </a:extLst>
              </p:cNvPr>
              <p:cNvSpPr/>
              <p:nvPr/>
            </p:nvSpPr>
            <p:spPr>
              <a:xfrm rot="16200000">
                <a:off x="7307114" y="2354262"/>
                <a:ext cx="2246670" cy="62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Irán</a:t>
                </a:r>
              </a:p>
            </p:txBody>
          </p:sp>
          <p:grpSp>
            <p:nvGrpSpPr>
              <p:cNvPr id="49" name="Grupo 48">
                <a:extLst>
                  <a:ext uri="{FF2B5EF4-FFF2-40B4-BE49-F238E27FC236}">
                    <a16:creationId xmlns:a16="http://schemas.microsoft.com/office/drawing/2014/main" id="{B8D3F4A6-F19D-49E5-8561-6CD7DFAEB2AD}"/>
                  </a:ext>
                </a:extLst>
              </p:cNvPr>
              <p:cNvGrpSpPr/>
              <p:nvPr/>
            </p:nvGrpSpPr>
            <p:grpSpPr>
              <a:xfrm>
                <a:off x="8781015" y="1544451"/>
                <a:ext cx="1931182" cy="2246670"/>
                <a:chOff x="8781015" y="1544452"/>
                <a:chExt cx="1931182" cy="2246670"/>
              </a:xfrm>
            </p:grpSpPr>
            <p:sp>
              <p:nvSpPr>
                <p:cNvPr id="50" name="Rectángulo: esquinas redondeadas 49">
                  <a:extLst>
                    <a:ext uri="{FF2B5EF4-FFF2-40B4-BE49-F238E27FC236}">
                      <a16:creationId xmlns:a16="http://schemas.microsoft.com/office/drawing/2014/main" id="{D4B49912-D946-43D3-8CEF-919696464F02}"/>
                    </a:ext>
                  </a:extLst>
                </p:cNvPr>
                <p:cNvSpPr/>
                <p:nvPr/>
              </p:nvSpPr>
              <p:spPr>
                <a:xfrm>
                  <a:off x="8781016" y="1544452"/>
                  <a:ext cx="193118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51 a 100</a:t>
                  </a:r>
                  <a:endParaRPr lang="es-MX" sz="2800" dirty="0">
                    <a:latin typeface="Daytona" panose="020B0604030500040204" pitchFamily="34" charset="0"/>
                  </a:endParaRPr>
                </a:p>
                <a:p>
                  <a:pPr algn="ctr"/>
                  <a:r>
                    <a:rPr lang="es-MX" sz="1200" dirty="0">
                      <a:latin typeface="Daytona" panose="020B0604030500040204" pitchFamily="34" charset="0"/>
                    </a:rPr>
                    <a:t>Decesos</a:t>
                  </a:r>
                  <a:endParaRPr lang="es-MX" sz="900" dirty="0">
                    <a:latin typeface="Daytona" panose="020B0604030500040204" pitchFamily="34" charset="0"/>
                  </a:endParaRPr>
                </a:p>
              </p:txBody>
            </p:sp>
            <p:sp>
              <p:nvSpPr>
                <p:cNvPr id="51" name="Rectángulo: esquinas redondeadas 50">
                  <a:extLst>
                    <a:ext uri="{FF2B5EF4-FFF2-40B4-BE49-F238E27FC236}">
                      <a16:creationId xmlns:a16="http://schemas.microsoft.com/office/drawing/2014/main" id="{D9624431-C9C6-4705-8E81-EE47F0777190}"/>
                    </a:ext>
                  </a:extLst>
                </p:cNvPr>
                <p:cNvSpPr/>
                <p:nvPr/>
              </p:nvSpPr>
              <p:spPr>
                <a:xfrm>
                  <a:off x="8781016" y="2305664"/>
                  <a:ext cx="1931181"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&gt; 1000</a:t>
                  </a:r>
                </a:p>
                <a:p>
                  <a:pPr algn="ctr"/>
                  <a:r>
                    <a:rPr lang="es-MX" sz="1200" dirty="0">
                      <a:latin typeface="Daytona" panose="020B0604030500040204" pitchFamily="34" charset="0"/>
                    </a:rPr>
                    <a:t>Heridos</a:t>
                  </a:r>
                </a:p>
              </p:txBody>
            </p:sp>
            <p:sp>
              <p:nvSpPr>
                <p:cNvPr id="52" name="Rectángulo: esquinas redondeadas 51">
                  <a:extLst>
                    <a:ext uri="{FF2B5EF4-FFF2-40B4-BE49-F238E27FC236}">
                      <a16:creationId xmlns:a16="http://schemas.microsoft.com/office/drawing/2014/main" id="{297028D6-BC9E-41B3-BFB7-FEBF616FD8B3}"/>
                    </a:ext>
                  </a:extLst>
                </p:cNvPr>
                <p:cNvSpPr/>
                <p:nvPr/>
              </p:nvSpPr>
              <p:spPr>
                <a:xfrm>
                  <a:off x="8781015" y="3066875"/>
                  <a:ext cx="1931182"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5 a 25</a:t>
                  </a:r>
                </a:p>
                <a:p>
                  <a:pPr algn="ctr"/>
                  <a:r>
                    <a:rPr lang="es-MX" sz="1200" dirty="0">
                      <a:latin typeface="Daytona" panose="020B0604030500040204" pitchFamily="34" charset="0"/>
                    </a:rPr>
                    <a:t>Daños materiales</a:t>
                  </a:r>
                </a:p>
              </p:txBody>
            </p:sp>
          </p:grpSp>
        </p:grpSp>
        <p:sp>
          <p:nvSpPr>
            <p:cNvPr id="47" name="Text Placeholder 1">
              <a:extLst>
                <a:ext uri="{FF2B5EF4-FFF2-40B4-BE49-F238E27FC236}">
                  <a16:creationId xmlns:a16="http://schemas.microsoft.com/office/drawing/2014/main" id="{CE025FDF-048F-41F9-AE26-EB4D9CBE0ABA}"/>
                </a:ext>
              </a:extLst>
            </p:cNvPr>
            <p:cNvSpPr txBox="1">
              <a:spLocks/>
            </p:cNvSpPr>
            <p:nvPr/>
          </p:nvSpPr>
          <p:spPr>
            <a:xfrm>
              <a:off x="8460061" y="4041037"/>
              <a:ext cx="2595270"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Densidad</a:t>
              </a:r>
              <a:r>
                <a:rPr lang="es-MX" sz="1800" b="1" dirty="0">
                  <a:solidFill>
                    <a:srgbClr val="094780"/>
                  </a:solidFill>
                  <a:latin typeface="Daytona" panose="020B0604030500040204" pitchFamily="34" charset="0"/>
                </a:rPr>
                <a:t> 47</a:t>
              </a:r>
              <a:endParaRPr lang="en-US" sz="1800" b="1" dirty="0">
                <a:solidFill>
                  <a:srgbClr val="FF0000"/>
                </a:solidFill>
                <a:latin typeface="Daytona" panose="020B0604030500040204" pitchFamily="34" charset="0"/>
              </a:endParaRPr>
            </a:p>
          </p:txBody>
        </p:sp>
      </p:grpSp>
      <p:grpSp>
        <p:nvGrpSpPr>
          <p:cNvPr id="53" name="Grupo 52">
            <a:extLst>
              <a:ext uri="{FF2B5EF4-FFF2-40B4-BE49-F238E27FC236}">
                <a16:creationId xmlns:a16="http://schemas.microsoft.com/office/drawing/2014/main" id="{EC34F34E-FB2B-4349-BA12-5C6460456D91}"/>
              </a:ext>
            </a:extLst>
          </p:cNvPr>
          <p:cNvGrpSpPr/>
          <p:nvPr/>
        </p:nvGrpSpPr>
        <p:grpSpPr>
          <a:xfrm>
            <a:off x="4966629" y="3788815"/>
            <a:ext cx="2595273" cy="2919057"/>
            <a:chOff x="8460060" y="1463040"/>
            <a:chExt cx="2595273" cy="2919057"/>
          </a:xfrm>
        </p:grpSpPr>
        <p:sp>
          <p:nvSpPr>
            <p:cNvPr id="54" name="Text Placeholder 1">
              <a:extLst>
                <a:ext uri="{FF2B5EF4-FFF2-40B4-BE49-F238E27FC236}">
                  <a16:creationId xmlns:a16="http://schemas.microsoft.com/office/drawing/2014/main" id="{D8FD6F31-0523-42BC-8690-54B5853D1BFF}"/>
                </a:ext>
              </a:extLst>
            </p:cNvPr>
            <p:cNvSpPr txBox="1">
              <a:spLocks/>
            </p:cNvSpPr>
            <p:nvPr/>
          </p:nvSpPr>
          <p:spPr>
            <a:xfrm>
              <a:off x="9467556" y="1463040"/>
              <a:ext cx="1587775"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IDH: </a:t>
              </a:r>
              <a:r>
                <a:rPr lang="es-MX" sz="1800" b="1" dirty="0">
                  <a:solidFill>
                    <a:srgbClr val="094780"/>
                  </a:solidFill>
                  <a:latin typeface="Daytona" panose="020B0604030500040204" pitchFamily="34" charset="0"/>
                </a:rPr>
                <a:t>0.671</a:t>
              </a:r>
              <a:endParaRPr lang="en-US" sz="1800" b="1" dirty="0">
                <a:solidFill>
                  <a:srgbClr val="FF0000"/>
                </a:solidFill>
                <a:latin typeface="Daytona" panose="020B0604030500040204" pitchFamily="34" charset="0"/>
              </a:endParaRPr>
            </a:p>
          </p:txBody>
        </p:sp>
        <p:grpSp>
          <p:nvGrpSpPr>
            <p:cNvPr id="55" name="Grupo 54">
              <a:extLst>
                <a:ext uri="{FF2B5EF4-FFF2-40B4-BE49-F238E27FC236}">
                  <a16:creationId xmlns:a16="http://schemas.microsoft.com/office/drawing/2014/main" id="{339F6845-AD73-4227-82A8-A13A6F02FA45}"/>
                </a:ext>
              </a:extLst>
            </p:cNvPr>
            <p:cNvGrpSpPr/>
            <p:nvPr/>
          </p:nvGrpSpPr>
          <p:grpSpPr>
            <a:xfrm>
              <a:off x="8460060" y="1794367"/>
              <a:ext cx="2595273" cy="2246671"/>
              <a:chOff x="8116924" y="1544451"/>
              <a:chExt cx="2595273" cy="2246671"/>
            </a:xfrm>
          </p:grpSpPr>
          <p:sp>
            <p:nvSpPr>
              <p:cNvPr id="57" name="Rectángulo 56">
                <a:extLst>
                  <a:ext uri="{FF2B5EF4-FFF2-40B4-BE49-F238E27FC236}">
                    <a16:creationId xmlns:a16="http://schemas.microsoft.com/office/drawing/2014/main" id="{04DF5151-DB0F-4F05-8569-032579820EA3}"/>
                  </a:ext>
                </a:extLst>
              </p:cNvPr>
              <p:cNvSpPr/>
              <p:nvPr/>
            </p:nvSpPr>
            <p:spPr>
              <a:xfrm rot="16200000">
                <a:off x="7307114" y="2354262"/>
                <a:ext cx="2246670" cy="62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Filipinas</a:t>
                </a:r>
              </a:p>
            </p:txBody>
          </p:sp>
          <p:grpSp>
            <p:nvGrpSpPr>
              <p:cNvPr id="58" name="Grupo 57">
                <a:extLst>
                  <a:ext uri="{FF2B5EF4-FFF2-40B4-BE49-F238E27FC236}">
                    <a16:creationId xmlns:a16="http://schemas.microsoft.com/office/drawing/2014/main" id="{208034F4-3508-4763-9E08-43C761446616}"/>
                  </a:ext>
                </a:extLst>
              </p:cNvPr>
              <p:cNvGrpSpPr/>
              <p:nvPr/>
            </p:nvGrpSpPr>
            <p:grpSpPr>
              <a:xfrm>
                <a:off x="8781015" y="1544451"/>
                <a:ext cx="1931182" cy="2246670"/>
                <a:chOff x="8781015" y="1544452"/>
                <a:chExt cx="1931182" cy="2246670"/>
              </a:xfrm>
            </p:grpSpPr>
            <p:sp>
              <p:nvSpPr>
                <p:cNvPr id="59" name="Rectángulo: esquinas redondeadas 58">
                  <a:extLst>
                    <a:ext uri="{FF2B5EF4-FFF2-40B4-BE49-F238E27FC236}">
                      <a16:creationId xmlns:a16="http://schemas.microsoft.com/office/drawing/2014/main" id="{4A9F617F-2C66-45E0-977B-D05F3AA4D5D6}"/>
                    </a:ext>
                  </a:extLst>
                </p:cNvPr>
                <p:cNvSpPr/>
                <p:nvPr/>
              </p:nvSpPr>
              <p:spPr>
                <a:xfrm>
                  <a:off x="8781016" y="1544452"/>
                  <a:ext cx="193118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&gt; 1000</a:t>
                  </a:r>
                  <a:endParaRPr lang="es-MX" sz="2800" dirty="0">
                    <a:latin typeface="Daytona" panose="020B0604030500040204" pitchFamily="34" charset="0"/>
                  </a:endParaRPr>
                </a:p>
                <a:p>
                  <a:pPr algn="ctr"/>
                  <a:r>
                    <a:rPr lang="es-MX" sz="1200" dirty="0">
                      <a:latin typeface="Daytona" panose="020B0604030500040204" pitchFamily="34" charset="0"/>
                    </a:rPr>
                    <a:t>Decesos</a:t>
                  </a:r>
                  <a:endParaRPr lang="es-MX" sz="900" dirty="0">
                    <a:latin typeface="Daytona" panose="020B0604030500040204" pitchFamily="34" charset="0"/>
                  </a:endParaRPr>
                </a:p>
              </p:txBody>
            </p:sp>
            <p:sp>
              <p:nvSpPr>
                <p:cNvPr id="60" name="Rectángulo: esquinas redondeadas 59">
                  <a:extLst>
                    <a:ext uri="{FF2B5EF4-FFF2-40B4-BE49-F238E27FC236}">
                      <a16:creationId xmlns:a16="http://schemas.microsoft.com/office/drawing/2014/main" id="{2EA9873A-2685-47DA-9D74-C53353A2091A}"/>
                    </a:ext>
                  </a:extLst>
                </p:cNvPr>
                <p:cNvSpPr/>
                <p:nvPr/>
              </p:nvSpPr>
              <p:spPr>
                <a:xfrm>
                  <a:off x="8781016" y="2305664"/>
                  <a:ext cx="1931181"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&gt; 1000</a:t>
                  </a:r>
                </a:p>
                <a:p>
                  <a:pPr algn="ctr"/>
                  <a:r>
                    <a:rPr lang="es-MX" sz="1200" dirty="0">
                      <a:latin typeface="Daytona" panose="020B0604030500040204" pitchFamily="34" charset="0"/>
                    </a:rPr>
                    <a:t>Heridos</a:t>
                  </a:r>
                </a:p>
              </p:txBody>
            </p:sp>
            <p:sp>
              <p:nvSpPr>
                <p:cNvPr id="61" name="Rectángulo: esquinas redondeadas 60">
                  <a:extLst>
                    <a:ext uri="{FF2B5EF4-FFF2-40B4-BE49-F238E27FC236}">
                      <a16:creationId xmlns:a16="http://schemas.microsoft.com/office/drawing/2014/main" id="{F409BE3E-114F-4429-A39A-87780D2A7723}"/>
                    </a:ext>
                  </a:extLst>
                </p:cNvPr>
                <p:cNvSpPr/>
                <p:nvPr/>
              </p:nvSpPr>
              <p:spPr>
                <a:xfrm>
                  <a:off x="8781015" y="3066875"/>
                  <a:ext cx="1931182"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&gt; 25</a:t>
                  </a:r>
                </a:p>
                <a:p>
                  <a:pPr algn="ctr"/>
                  <a:r>
                    <a:rPr lang="es-MX" sz="1200" dirty="0">
                      <a:latin typeface="Daytona" panose="020B0604030500040204" pitchFamily="34" charset="0"/>
                    </a:rPr>
                    <a:t>Daños materiales</a:t>
                  </a:r>
                </a:p>
              </p:txBody>
            </p:sp>
          </p:grpSp>
        </p:grpSp>
        <p:sp>
          <p:nvSpPr>
            <p:cNvPr id="56" name="Text Placeholder 1">
              <a:extLst>
                <a:ext uri="{FF2B5EF4-FFF2-40B4-BE49-F238E27FC236}">
                  <a16:creationId xmlns:a16="http://schemas.microsoft.com/office/drawing/2014/main" id="{B3E378C4-526C-4AD3-9AAB-563EE367C236}"/>
                </a:ext>
              </a:extLst>
            </p:cNvPr>
            <p:cNvSpPr txBox="1">
              <a:spLocks/>
            </p:cNvSpPr>
            <p:nvPr/>
          </p:nvSpPr>
          <p:spPr>
            <a:xfrm>
              <a:off x="8460061" y="4041037"/>
              <a:ext cx="2595270"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Densidad</a:t>
              </a:r>
              <a:r>
                <a:rPr lang="es-MX" sz="1800" b="1" dirty="0">
                  <a:solidFill>
                    <a:srgbClr val="094780"/>
                  </a:solidFill>
                  <a:latin typeface="Daytona" panose="020B0604030500040204" pitchFamily="34" charset="0"/>
                </a:rPr>
                <a:t> 310</a:t>
              </a:r>
              <a:endParaRPr lang="en-US" sz="1800" b="1" dirty="0">
                <a:solidFill>
                  <a:srgbClr val="FF0000"/>
                </a:solidFill>
                <a:latin typeface="Daytona" panose="020B0604030500040204" pitchFamily="34" charset="0"/>
              </a:endParaRPr>
            </a:p>
          </p:txBody>
        </p:sp>
      </p:grpSp>
      <p:grpSp>
        <p:nvGrpSpPr>
          <p:cNvPr id="62" name="Grupo 61">
            <a:extLst>
              <a:ext uri="{FF2B5EF4-FFF2-40B4-BE49-F238E27FC236}">
                <a16:creationId xmlns:a16="http://schemas.microsoft.com/office/drawing/2014/main" id="{CAA6106E-6836-4C1C-ADD3-41C424DBBE5B}"/>
              </a:ext>
            </a:extLst>
          </p:cNvPr>
          <p:cNvGrpSpPr/>
          <p:nvPr/>
        </p:nvGrpSpPr>
        <p:grpSpPr>
          <a:xfrm>
            <a:off x="8388515" y="3783948"/>
            <a:ext cx="2595273" cy="2919057"/>
            <a:chOff x="8460060" y="1463040"/>
            <a:chExt cx="2595273" cy="2919057"/>
          </a:xfrm>
        </p:grpSpPr>
        <p:sp>
          <p:nvSpPr>
            <p:cNvPr id="63" name="Text Placeholder 1">
              <a:extLst>
                <a:ext uri="{FF2B5EF4-FFF2-40B4-BE49-F238E27FC236}">
                  <a16:creationId xmlns:a16="http://schemas.microsoft.com/office/drawing/2014/main" id="{4B3FF9D4-27C6-45E0-BAC1-CAB7234B4502}"/>
                </a:ext>
              </a:extLst>
            </p:cNvPr>
            <p:cNvSpPr txBox="1">
              <a:spLocks/>
            </p:cNvSpPr>
            <p:nvPr/>
          </p:nvSpPr>
          <p:spPr>
            <a:xfrm>
              <a:off x="9467556" y="1463040"/>
              <a:ext cx="1587775"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IDH: </a:t>
              </a:r>
              <a:r>
                <a:rPr lang="es-MX" sz="1800" b="1" dirty="0">
                  <a:solidFill>
                    <a:srgbClr val="094780"/>
                  </a:solidFill>
                  <a:latin typeface="Daytona" panose="020B0604030500040204" pitchFamily="34" charset="0"/>
                </a:rPr>
                <a:t>0.777</a:t>
              </a:r>
              <a:endParaRPr lang="en-US" sz="1800" b="1" dirty="0">
                <a:solidFill>
                  <a:srgbClr val="FF0000"/>
                </a:solidFill>
                <a:latin typeface="Daytona" panose="020B0604030500040204" pitchFamily="34" charset="0"/>
              </a:endParaRPr>
            </a:p>
          </p:txBody>
        </p:sp>
        <p:grpSp>
          <p:nvGrpSpPr>
            <p:cNvPr id="64" name="Grupo 63">
              <a:extLst>
                <a:ext uri="{FF2B5EF4-FFF2-40B4-BE49-F238E27FC236}">
                  <a16:creationId xmlns:a16="http://schemas.microsoft.com/office/drawing/2014/main" id="{4E5333B2-82B3-4459-B273-080D0910F9AB}"/>
                </a:ext>
              </a:extLst>
            </p:cNvPr>
            <p:cNvGrpSpPr/>
            <p:nvPr/>
          </p:nvGrpSpPr>
          <p:grpSpPr>
            <a:xfrm>
              <a:off x="8460060" y="1794367"/>
              <a:ext cx="2595273" cy="2246671"/>
              <a:chOff x="8116924" y="1544451"/>
              <a:chExt cx="2595273" cy="2246671"/>
            </a:xfrm>
          </p:grpSpPr>
          <p:sp>
            <p:nvSpPr>
              <p:cNvPr id="66" name="Rectángulo 65">
                <a:extLst>
                  <a:ext uri="{FF2B5EF4-FFF2-40B4-BE49-F238E27FC236}">
                    <a16:creationId xmlns:a16="http://schemas.microsoft.com/office/drawing/2014/main" id="{A9419016-76E1-4F79-8CF9-0BC66C6940D8}"/>
                  </a:ext>
                </a:extLst>
              </p:cNvPr>
              <p:cNvSpPr/>
              <p:nvPr/>
            </p:nvSpPr>
            <p:spPr>
              <a:xfrm rot="16200000">
                <a:off x="7307114" y="2354262"/>
                <a:ext cx="2246670" cy="62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MX" sz="2000" b="1" dirty="0">
                    <a:latin typeface="Daytona" panose="020B0604030500040204" pitchFamily="34" charset="0"/>
                  </a:rPr>
                  <a:t>Perú</a:t>
                </a:r>
              </a:p>
            </p:txBody>
          </p:sp>
          <p:grpSp>
            <p:nvGrpSpPr>
              <p:cNvPr id="67" name="Grupo 66">
                <a:extLst>
                  <a:ext uri="{FF2B5EF4-FFF2-40B4-BE49-F238E27FC236}">
                    <a16:creationId xmlns:a16="http://schemas.microsoft.com/office/drawing/2014/main" id="{0000BFFF-EC0D-4701-923A-653D90D15AF9}"/>
                  </a:ext>
                </a:extLst>
              </p:cNvPr>
              <p:cNvGrpSpPr/>
              <p:nvPr/>
            </p:nvGrpSpPr>
            <p:grpSpPr>
              <a:xfrm>
                <a:off x="8781015" y="1544451"/>
                <a:ext cx="1931182" cy="2246670"/>
                <a:chOff x="8781015" y="1544452"/>
                <a:chExt cx="1931182" cy="2246670"/>
              </a:xfrm>
            </p:grpSpPr>
            <p:sp>
              <p:nvSpPr>
                <p:cNvPr id="68" name="Rectángulo: esquinas redondeadas 67">
                  <a:extLst>
                    <a:ext uri="{FF2B5EF4-FFF2-40B4-BE49-F238E27FC236}">
                      <a16:creationId xmlns:a16="http://schemas.microsoft.com/office/drawing/2014/main" id="{8422B44C-D655-43C0-8F8E-8FF7069C5152}"/>
                    </a:ext>
                  </a:extLst>
                </p:cNvPr>
                <p:cNvSpPr/>
                <p:nvPr/>
              </p:nvSpPr>
              <p:spPr>
                <a:xfrm>
                  <a:off x="8781016" y="1544452"/>
                  <a:ext cx="1931180"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51 a 100</a:t>
                  </a:r>
                  <a:endParaRPr lang="es-MX" sz="2800" dirty="0">
                    <a:latin typeface="Daytona" panose="020B0604030500040204" pitchFamily="34" charset="0"/>
                  </a:endParaRPr>
                </a:p>
                <a:p>
                  <a:pPr algn="ctr"/>
                  <a:r>
                    <a:rPr lang="es-MX" sz="1200" dirty="0">
                      <a:latin typeface="Daytona" panose="020B0604030500040204" pitchFamily="34" charset="0"/>
                    </a:rPr>
                    <a:t>Decesos</a:t>
                  </a:r>
                  <a:endParaRPr lang="es-MX" sz="900" dirty="0">
                    <a:latin typeface="Daytona" panose="020B0604030500040204" pitchFamily="34" charset="0"/>
                  </a:endParaRPr>
                </a:p>
              </p:txBody>
            </p:sp>
            <p:sp>
              <p:nvSpPr>
                <p:cNvPr id="69" name="Rectángulo: esquinas redondeadas 68">
                  <a:extLst>
                    <a:ext uri="{FF2B5EF4-FFF2-40B4-BE49-F238E27FC236}">
                      <a16:creationId xmlns:a16="http://schemas.microsoft.com/office/drawing/2014/main" id="{82E63587-36C2-4513-B6B1-636E36CEEA9D}"/>
                    </a:ext>
                  </a:extLst>
                </p:cNvPr>
                <p:cNvSpPr/>
                <p:nvPr/>
              </p:nvSpPr>
              <p:spPr>
                <a:xfrm>
                  <a:off x="8781016" y="2305664"/>
                  <a:ext cx="1931181"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51 a 100</a:t>
                  </a:r>
                </a:p>
                <a:p>
                  <a:pPr algn="ctr"/>
                  <a:r>
                    <a:rPr lang="es-MX" sz="1200" dirty="0">
                      <a:latin typeface="Daytona" panose="020B0604030500040204" pitchFamily="34" charset="0"/>
                    </a:rPr>
                    <a:t>Heridos</a:t>
                  </a:r>
                </a:p>
              </p:txBody>
            </p:sp>
            <p:sp>
              <p:nvSpPr>
                <p:cNvPr id="70" name="Rectángulo: esquinas redondeadas 69">
                  <a:extLst>
                    <a:ext uri="{FF2B5EF4-FFF2-40B4-BE49-F238E27FC236}">
                      <a16:creationId xmlns:a16="http://schemas.microsoft.com/office/drawing/2014/main" id="{15C96332-C6A1-4CC9-95C0-10B2DC3B9111}"/>
                    </a:ext>
                  </a:extLst>
                </p:cNvPr>
                <p:cNvSpPr/>
                <p:nvPr/>
              </p:nvSpPr>
              <p:spPr>
                <a:xfrm>
                  <a:off x="8781015" y="3066875"/>
                  <a:ext cx="1931182" cy="724247"/>
                </a:xfrm>
                <a:prstGeom prst="roundRect">
                  <a:avLst>
                    <a:gd name="adj" fmla="val 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Daytona" panose="020B0604030500040204" pitchFamily="34" charset="0"/>
                    </a:rPr>
                    <a:t>1 a 5</a:t>
                  </a:r>
                </a:p>
                <a:p>
                  <a:pPr algn="ctr"/>
                  <a:r>
                    <a:rPr lang="es-MX" sz="1200" dirty="0">
                      <a:latin typeface="Daytona" panose="020B0604030500040204" pitchFamily="34" charset="0"/>
                    </a:rPr>
                    <a:t>Daños materiales</a:t>
                  </a:r>
                </a:p>
              </p:txBody>
            </p:sp>
          </p:grpSp>
        </p:grpSp>
        <p:sp>
          <p:nvSpPr>
            <p:cNvPr id="65" name="Text Placeholder 1">
              <a:extLst>
                <a:ext uri="{FF2B5EF4-FFF2-40B4-BE49-F238E27FC236}">
                  <a16:creationId xmlns:a16="http://schemas.microsoft.com/office/drawing/2014/main" id="{1FE97F6D-397F-4940-93B6-D7F0A831823E}"/>
                </a:ext>
              </a:extLst>
            </p:cNvPr>
            <p:cNvSpPr txBox="1">
              <a:spLocks/>
            </p:cNvSpPr>
            <p:nvPr/>
          </p:nvSpPr>
          <p:spPr>
            <a:xfrm>
              <a:off x="8460061" y="4041037"/>
              <a:ext cx="2595270" cy="341060"/>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MX" sz="1800" dirty="0">
                  <a:solidFill>
                    <a:srgbClr val="094780"/>
                  </a:solidFill>
                  <a:latin typeface="Daytona" panose="020B0604030500040204" pitchFamily="34" charset="0"/>
                </a:rPr>
                <a:t>Densidad</a:t>
              </a:r>
              <a:r>
                <a:rPr lang="es-MX" sz="1800" b="1" dirty="0">
                  <a:solidFill>
                    <a:srgbClr val="094780"/>
                  </a:solidFill>
                  <a:latin typeface="Daytona" panose="020B0604030500040204" pitchFamily="34" charset="0"/>
                </a:rPr>
                <a:t> 25</a:t>
              </a:r>
              <a:endParaRPr lang="en-US" sz="1800" b="1" dirty="0">
                <a:solidFill>
                  <a:srgbClr val="FF0000"/>
                </a:solidFill>
                <a:latin typeface="Daytona" panose="020B0604030500040204" pitchFamily="34" charset="0"/>
              </a:endParaRPr>
            </a:p>
          </p:txBody>
        </p:sp>
      </p:grpSp>
    </p:spTree>
    <p:extLst>
      <p:ext uri="{BB962C8B-B14F-4D97-AF65-F5344CB8AC3E}">
        <p14:creationId xmlns:p14="http://schemas.microsoft.com/office/powerpoint/2010/main" val="288407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8A0C00F-6EDB-412A-9EA5-F2A3DAC24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714374" cy="756396"/>
          </a:xfrm>
          <a:prstGeom prst="rect">
            <a:avLst/>
          </a:prstGeom>
        </p:spPr>
      </p:pic>
      <p:sp>
        <p:nvSpPr>
          <p:cNvPr id="12" name="CuadroTexto 11">
            <a:extLst>
              <a:ext uri="{FF2B5EF4-FFF2-40B4-BE49-F238E27FC236}">
                <a16:creationId xmlns:a16="http://schemas.microsoft.com/office/drawing/2014/main" id="{6A7B6564-49B6-4922-99E6-37AF11655DD5}"/>
              </a:ext>
            </a:extLst>
          </p:cNvPr>
          <p:cNvSpPr txBox="1"/>
          <p:nvPr/>
        </p:nvSpPr>
        <p:spPr>
          <a:xfrm>
            <a:off x="3608543" y="1386897"/>
            <a:ext cx="6736457" cy="584775"/>
          </a:xfrm>
          <a:prstGeom prst="rect">
            <a:avLst/>
          </a:prstGeom>
          <a:noFill/>
        </p:spPr>
        <p:txBody>
          <a:bodyPr wrap="square" rtlCol="0">
            <a:spAutoFit/>
          </a:bodyPr>
          <a:lstStyle/>
          <a:p>
            <a:r>
              <a:rPr lang="es-MX" sz="3200" b="1" dirty="0">
                <a:solidFill>
                  <a:srgbClr val="094780"/>
                </a:solidFill>
                <a:latin typeface="Daytona" panose="020B0604030500040204" pitchFamily="34" charset="0"/>
                <a:ea typeface="Dotum" panose="020B0600000101010101" pitchFamily="34" charset="-127"/>
              </a:rPr>
              <a:t>Beneficios de Machine </a:t>
            </a:r>
            <a:r>
              <a:rPr lang="es-MX" sz="3200" b="1" dirty="0" err="1">
                <a:solidFill>
                  <a:srgbClr val="094780"/>
                </a:solidFill>
                <a:latin typeface="Daytona" panose="020B0604030500040204" pitchFamily="34" charset="0"/>
                <a:ea typeface="Dotum" panose="020B0600000101010101" pitchFamily="34" charset="-127"/>
              </a:rPr>
              <a:t>Learning</a:t>
            </a:r>
            <a:endParaRPr lang="es-MX" sz="3200" b="1" dirty="0">
              <a:solidFill>
                <a:srgbClr val="094780"/>
              </a:solidFill>
              <a:latin typeface="Daytona" panose="020B0604030500040204" pitchFamily="34" charset="0"/>
              <a:ea typeface="Dotum" panose="020B0600000101010101" pitchFamily="34" charset="-127"/>
            </a:endParaRPr>
          </a:p>
        </p:txBody>
      </p:sp>
      <p:sp>
        <p:nvSpPr>
          <p:cNvPr id="13" name="CuadroTexto 12">
            <a:extLst>
              <a:ext uri="{FF2B5EF4-FFF2-40B4-BE49-F238E27FC236}">
                <a16:creationId xmlns:a16="http://schemas.microsoft.com/office/drawing/2014/main" id="{71EC9586-3891-443B-BFA0-15BA67E9EFF5}"/>
              </a:ext>
            </a:extLst>
          </p:cNvPr>
          <p:cNvSpPr txBox="1"/>
          <p:nvPr/>
        </p:nvSpPr>
        <p:spPr>
          <a:xfrm>
            <a:off x="2940681" y="3210991"/>
            <a:ext cx="6188775" cy="584775"/>
          </a:xfrm>
          <a:prstGeom prst="rect">
            <a:avLst/>
          </a:prstGeom>
          <a:noFill/>
        </p:spPr>
        <p:txBody>
          <a:bodyPr wrap="square" rtlCol="0">
            <a:spAutoFit/>
          </a:bodyPr>
          <a:lstStyle/>
          <a:p>
            <a:r>
              <a:rPr lang="es-MX" sz="3200" b="1" dirty="0">
                <a:solidFill>
                  <a:srgbClr val="094780"/>
                </a:solidFill>
                <a:latin typeface="Daytona" panose="020B0604030500040204" pitchFamily="34" charset="0"/>
                <a:ea typeface="Dotum" panose="020B0600000101010101" pitchFamily="34" charset="-127"/>
              </a:rPr>
              <a:t>Crear escenarios hipotéticos</a:t>
            </a:r>
          </a:p>
        </p:txBody>
      </p:sp>
      <p:sp>
        <p:nvSpPr>
          <p:cNvPr id="14" name="CuadroTexto 13">
            <a:extLst>
              <a:ext uri="{FF2B5EF4-FFF2-40B4-BE49-F238E27FC236}">
                <a16:creationId xmlns:a16="http://schemas.microsoft.com/office/drawing/2014/main" id="{4F4B1B6F-2BBE-4FCD-BA9F-6491B24EA189}"/>
              </a:ext>
            </a:extLst>
          </p:cNvPr>
          <p:cNvSpPr txBox="1"/>
          <p:nvPr/>
        </p:nvSpPr>
        <p:spPr>
          <a:xfrm>
            <a:off x="4197293" y="5035084"/>
            <a:ext cx="3675551" cy="584775"/>
          </a:xfrm>
          <a:prstGeom prst="rect">
            <a:avLst/>
          </a:prstGeom>
          <a:noFill/>
        </p:spPr>
        <p:txBody>
          <a:bodyPr wrap="square" rtlCol="0">
            <a:spAutoFit/>
          </a:bodyPr>
          <a:lstStyle/>
          <a:p>
            <a:r>
              <a:rPr lang="es-MX" sz="3200" b="1" dirty="0">
                <a:solidFill>
                  <a:srgbClr val="094780"/>
                </a:solidFill>
                <a:latin typeface="Daytona" panose="020B0604030500040204" pitchFamily="34" charset="0"/>
                <a:ea typeface="Dotum" panose="020B0600000101010101" pitchFamily="34" charset="-127"/>
              </a:rPr>
              <a:t>Mejora continua</a:t>
            </a:r>
          </a:p>
        </p:txBody>
      </p:sp>
      <p:pic>
        <p:nvPicPr>
          <p:cNvPr id="4" name="Imagen 3" descr="Icono&#10;&#10;Descripción generada automáticamente">
            <a:extLst>
              <a:ext uri="{FF2B5EF4-FFF2-40B4-BE49-F238E27FC236}">
                <a16:creationId xmlns:a16="http://schemas.microsoft.com/office/drawing/2014/main" id="{F99FF9CE-6723-4B08-AF94-40F6FBEA5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7633" y="821914"/>
            <a:ext cx="1714739" cy="1714739"/>
          </a:xfrm>
          <a:prstGeom prst="rect">
            <a:avLst/>
          </a:prstGeom>
        </p:spPr>
      </p:pic>
      <p:pic>
        <p:nvPicPr>
          <p:cNvPr id="6" name="Imagen 5" descr="Icono&#10;&#10;Descripción generada automáticamente">
            <a:extLst>
              <a:ext uri="{FF2B5EF4-FFF2-40B4-BE49-F238E27FC236}">
                <a16:creationId xmlns:a16="http://schemas.microsoft.com/office/drawing/2014/main" id="{604E71C8-4B51-40EA-B2A4-3361C4245F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8200" y="2646578"/>
            <a:ext cx="1713600" cy="1713600"/>
          </a:xfrm>
          <a:prstGeom prst="rect">
            <a:avLst/>
          </a:prstGeom>
        </p:spPr>
      </p:pic>
      <p:pic>
        <p:nvPicPr>
          <p:cNvPr id="8" name="Imagen 7" descr="Icono&#10;&#10;Descripción generada automáticamente">
            <a:extLst>
              <a:ext uri="{FF2B5EF4-FFF2-40B4-BE49-F238E27FC236}">
                <a16:creationId xmlns:a16="http://schemas.microsoft.com/office/drawing/2014/main" id="{03E96114-3FA5-4F5B-9E91-1268DC55E6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8360" y="4470671"/>
            <a:ext cx="1691630" cy="1713600"/>
          </a:xfrm>
          <a:prstGeom prst="rect">
            <a:avLst/>
          </a:prstGeom>
        </p:spPr>
      </p:pic>
    </p:spTree>
    <p:extLst>
      <p:ext uri="{BB962C8B-B14F-4D97-AF65-F5344CB8AC3E}">
        <p14:creationId xmlns:p14="http://schemas.microsoft.com/office/powerpoint/2010/main" val="12869157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1797</TotalTime>
  <Words>1190</Words>
  <Application>Microsoft Office PowerPoint</Application>
  <PresentationFormat>Panorámica</PresentationFormat>
  <Paragraphs>163</Paragraphs>
  <Slides>10</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Daytona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Ramón Hernandez Maldonado</dc:creator>
  <cp:lastModifiedBy>Ramón Hernandez Maldonado</cp:lastModifiedBy>
  <cp:revision>82</cp:revision>
  <dcterms:created xsi:type="dcterms:W3CDTF">2021-09-12T20:58:44Z</dcterms:created>
  <dcterms:modified xsi:type="dcterms:W3CDTF">2021-09-15T01:45:13Z</dcterms:modified>
</cp:coreProperties>
</file>