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Andreas Zell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3928B24-115B-476D-85AF-D8FDF94F7AE2}">
  <a:tblStyle styleId="{83928B24-115B-476D-85AF-D8FDF94F7A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12-22T07:54:34.334">
    <p:pos x="6000" y="0"/>
    <p:text>good morning guys, looks like the chapters 2 -5 need almost the same time each, so we could try to achieve:
inrto ?
ch2-5 3 min each
ch6+7    2 min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7-12-22T08:00:34.366">
    <p:pos x="331" y="807"/>
    <p:text>say again how many lines it has bc it does not correspond to the same groups i defined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-FR"/>
              <a:t>minutes for each chapter: ( first draft)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Mnt je vais presenter comment nous avons partitionne les donnés a partir d une variable categorielle, zone</a:t>
            </a:r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reste a faire: analysr les indiviuus sur le acp,    eventually delete this slide, too much</a:t>
            </a:r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reste a faire: analysr les indiviuus sur le acp,    eventually delete this slide, too much</a:t>
            </a:r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reste a faire: analysr les indiviuus sur le acp,    eventually delete this slide, too much</a:t>
            </a:r>
          </a:p>
        </p:txBody>
      </p:sp>
      <p:sp>
        <p:nvSpPr>
          <p:cNvPr id="205" name="Shape 2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reste a faire: analysr les indiviuus sur le acp,    eventually delete this slide, too much</a:t>
            </a:r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reste a faire: analysr les indiviuus sur le acp,    eventually delete this slide, too much</a:t>
            </a:r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reste a faire: analysr les indiviuus sur le acp,    eventually delete this slide, too much</a:t>
            </a:r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reste a faire: analysr les indiviuus sur le acp,    eventually delete this slide, too much</a:t>
            </a:r>
          </a:p>
        </p:txBody>
      </p:sp>
      <p:sp>
        <p:nvSpPr>
          <p:cNvPr id="252" name="Shape 2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reste a faire: analysr les indiviuus sur le acp,    eventually delete this slide, too much</a:t>
            </a:r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reste a faire: analysr les indiviuus sur le acp,    eventually delete this slide, too much</a:t>
            </a:r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reste a faire: analysr les indiviuus sur le acp,    eventually delete this slide, too much</a:t>
            </a:r>
          </a:p>
        </p:txBody>
      </p:sp>
      <p:sp>
        <p:nvSpPr>
          <p:cNvPr id="287" name="Shape 2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Mnt je vais presenter comment nous avons partitionne les donnés a partir d une variable categorielle, zone</a:t>
            </a:r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-FR"/>
              <a:t>je vais commencer avec l analyse de la variable zone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la zone est completement determine par les coordinates</a:t>
            </a:r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Il y a qu une zone mélangée !!!!!</a:t>
            </a:r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-FR"/>
              <a:t>pétrole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-FR"/>
              <a:t>dans la groupe 1, nous avons mis la zone mélangé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et apres nous avons fait des test statistiques pour valider le partitionnement</a:t>
            </a:r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-FR"/>
              <a:t>Il faut faire attention avec les conditions d appliquer anova, mais on entre pas dans les détails mnt,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p- valeurs nous disent que notre parttion est bien significant</a:t>
            </a:r>
          </a:p>
        </p:txBody>
      </p:sp>
      <p:sp>
        <p:nvSpPr>
          <p:cNvPr id="334" name="Shape 3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-FR"/>
              <a:t>nous avons exclut les deux point extremes pour obtenir des meuiller résultats pour le SVM,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on a choisie balanced weight pour </a:t>
            </a:r>
          </a:p>
        </p:txBody>
      </p:sp>
      <p:sp>
        <p:nvSpPr>
          <p:cNvPr id="343" name="Shape 3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-FR"/>
              <a:t>on va utiliser la repartition de la variable 0 pour construire un nouveau partitionnement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-FR"/>
              <a:t>mnt la groupe 1 ne contient que une partie de la zone mélangé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si nous comparons les 2 partiionnements, nous voyons que le nuage bleu est beaucoup plus compacte mnt.</a:t>
            </a:r>
          </a:p>
        </p:txBody>
      </p:sp>
      <p:sp>
        <p:nvSpPr>
          <p:cNvPr id="355" name="Shape 3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-FR"/>
              <a:t>#on peut montrer que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-FR"/>
              <a:t>Et voilà la comparaison baśe sur la variance expliqué. Le deuxieme part explique encore plus de la variance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-FR"/>
              <a:t>Et si on faut un test anova, on voit que le deuxieme partitionnement est encore plus significant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Mnt mon collège Toufik va vous montrer qu est que ca donne en utitilsant des modelles lineaires.</a:t>
            </a:r>
          </a:p>
        </p:txBody>
      </p:sp>
      <p:sp>
        <p:nvSpPr>
          <p:cNvPr id="368" name="Shape 36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3" name="Shape 423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7" name="Shape 437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1" name="Shape 451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-FR"/>
              <a:t>Pour les valeurs manquantes on peut raisonner par zones et remplacer les valeurs manquantes selon la zone et avec la variable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-FR"/>
              <a:t>de corrélation la plus proche sur cette zone, alors faire un clustering pour trouver les paliers de profondeur (couplées avec les zones peut être aussi)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-FR"/>
              <a:t> et remplir les valeurs manquantes avec une variable corrélée selon la profondeur en générale ou selon les zones ( après c’est des choix à faire selon si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par exemple on a plusieurs variables très corrélées à la variable en question ou juste une seule)</a:t>
            </a:r>
          </a:p>
        </p:txBody>
      </p:sp>
      <p:sp>
        <p:nvSpPr>
          <p:cNvPr id="479" name="Shape 4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7" name="Shape 49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-FR"/>
              <a:t>define feature groups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-FR"/>
              <a:t>On remarque, qu’ il y a un saut. Il y 26 varibles ayant  moins de 14 val manqu et 18 varibales ayant plus de 97 val manquantes.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-FR"/>
              <a:t>On definit 2 groupes de variables  comme indiqué graphiquement</a:t>
            </a:r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-FR"/>
              <a:t>les cardinalité des valeurs manquantes qui restent à estimer sont pas encore grande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On remarque, qu’ il y a un saut. Il y 26 varibles ayant  moins de 14 val manqu et 18 varibales ayant plus de 97 val manquantes</a:t>
            </a:r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ouvertur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4110832" y="-2654"/>
            <a:ext cx="5032375" cy="6867525"/>
          </a:xfrm>
          <a:custGeom>
            <a:pathLst>
              <a:path extrusionOk="0" h="120000" w="120000">
                <a:moveTo>
                  <a:pt x="98328" y="0"/>
                </a:moveTo>
                <a:lnTo>
                  <a:pt x="98328" y="0"/>
                </a:lnTo>
                <a:lnTo>
                  <a:pt x="0" y="72043"/>
                </a:lnTo>
                <a:lnTo>
                  <a:pt x="6540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983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-11906" y="2743721"/>
            <a:ext cx="6865938" cy="4119563"/>
          </a:xfrm>
          <a:custGeom>
            <a:pathLst>
              <a:path extrusionOk="0" h="120000" w="120000">
                <a:moveTo>
                  <a:pt x="0" y="80046"/>
                </a:moveTo>
                <a:lnTo>
                  <a:pt x="0" y="80046"/>
                </a:lnTo>
                <a:lnTo>
                  <a:pt x="0" y="120000"/>
                </a:lnTo>
                <a:lnTo>
                  <a:pt x="120000" y="120000"/>
                </a:lnTo>
                <a:lnTo>
                  <a:pt x="48006" y="0"/>
                </a:lnTo>
                <a:lnTo>
                  <a:pt x="0" y="800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0"/>
            <a:ext cx="5494338" cy="549275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  <a:lnTo>
                  <a:pt x="20" y="119999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-1" y="6669360"/>
            <a:ext cx="265114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10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logo_couv_1.pdf" id="23" name="Shape 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2000" y="612000"/>
            <a:ext cx="2349500" cy="13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idx="1" type="body"/>
          </p:nvPr>
        </p:nvSpPr>
        <p:spPr>
          <a:xfrm>
            <a:off x="3203575" y="917575"/>
            <a:ext cx="5313363" cy="38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b="1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b="0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5260" lvl="3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6675" lvl="4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Chapitr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1373188" y="0"/>
            <a:ext cx="7781925" cy="6867525"/>
          </a:xfrm>
          <a:custGeom>
            <a:pathLst>
              <a:path extrusionOk="0" h="120000" w="120000">
                <a:moveTo>
                  <a:pt x="49397" y="0"/>
                </a:moveTo>
                <a:lnTo>
                  <a:pt x="49397" y="0"/>
                </a:lnTo>
                <a:lnTo>
                  <a:pt x="0" y="55957"/>
                </a:lnTo>
                <a:lnTo>
                  <a:pt x="56485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4939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0" y="1828800"/>
            <a:ext cx="5038725" cy="5037138"/>
          </a:xfrm>
          <a:custGeom>
            <a:pathLst>
              <a:path extrusionOk="0" h="120000" w="120000">
                <a:moveTo>
                  <a:pt x="0" y="119999"/>
                </a:moveTo>
                <a:lnTo>
                  <a:pt x="0" y="119999"/>
                </a:lnTo>
                <a:lnTo>
                  <a:pt x="120000" y="119999"/>
                </a:lnTo>
                <a:lnTo>
                  <a:pt x="0" y="0"/>
                </a:lnTo>
                <a:lnTo>
                  <a:pt x="0" y="11999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-1" y="6669360"/>
            <a:ext cx="265114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logo_couv_1.pdf" id="32" name="Shape 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2000" y="5540400"/>
            <a:ext cx="1198800" cy="70632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>
            <p:ph idx="1" type="body"/>
          </p:nvPr>
        </p:nvSpPr>
        <p:spPr>
          <a:xfrm>
            <a:off x="1373189" y="917575"/>
            <a:ext cx="714375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b="0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b="1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5260" lvl="3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6675" lvl="4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Sommair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1373188" y="0"/>
            <a:ext cx="7781925" cy="6867525"/>
          </a:xfrm>
          <a:custGeom>
            <a:pathLst>
              <a:path extrusionOk="0" h="120000" w="120000">
                <a:moveTo>
                  <a:pt x="49397" y="0"/>
                </a:moveTo>
                <a:lnTo>
                  <a:pt x="49397" y="0"/>
                </a:lnTo>
                <a:lnTo>
                  <a:pt x="0" y="55957"/>
                </a:lnTo>
                <a:lnTo>
                  <a:pt x="56485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493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0" y="3201988"/>
            <a:ext cx="5038725" cy="3663950"/>
          </a:xfrm>
          <a:custGeom>
            <a:pathLst>
              <a:path extrusionOk="0" h="120000" w="120000">
                <a:moveTo>
                  <a:pt x="0" y="45019"/>
                </a:moveTo>
                <a:lnTo>
                  <a:pt x="0" y="45019"/>
                </a:lnTo>
                <a:lnTo>
                  <a:pt x="0" y="120000"/>
                </a:lnTo>
                <a:lnTo>
                  <a:pt x="120000" y="120000"/>
                </a:lnTo>
                <a:lnTo>
                  <a:pt x="32708" y="0"/>
                </a:lnTo>
                <a:lnTo>
                  <a:pt x="0" y="4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-1" y="6669360"/>
            <a:ext cx="265114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5856288" y="1264568"/>
            <a:ext cx="3041650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38125" lvl="0" marL="342900" marR="0" rtl="0" algn="l">
              <a:lnSpc>
                <a:spcPct val="100000"/>
              </a:lnSpc>
              <a:spcBef>
                <a:spcPts val="2400"/>
              </a:spcBef>
              <a:spcAft>
                <a:spcPts val="300"/>
              </a:spcAft>
              <a:buClr>
                <a:schemeClr val="lt2"/>
              </a:buClr>
              <a:buSzPts val="1650"/>
              <a:buFont typeface="Arial"/>
              <a:buAutoNum type="arabicPeriod"/>
              <a:defRPr b="1" i="0" sz="16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"/>
              <a:buFont typeface="Arial"/>
              <a:buNone/>
              <a:defRPr b="0" i="0" sz="12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5260" lvl="3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6675" lvl="4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logo_couv_1.pdf"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2000" y="5540400"/>
            <a:ext cx="1198800" cy="70632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>
            <p:ph type="title"/>
          </p:nvPr>
        </p:nvSpPr>
        <p:spPr>
          <a:xfrm>
            <a:off x="617539" y="843732"/>
            <a:ext cx="2658318" cy="4536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1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re et contenu visuel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0" type="dt"/>
          </p:nvPr>
        </p:nvSpPr>
        <p:spPr>
          <a:xfrm>
            <a:off x="5220072" y="6061075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7668344" y="260648"/>
            <a:ext cx="848595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235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2555775" y="6016425"/>
            <a:ext cx="2376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800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/>
          <p:nvPr>
            <p:ph idx="2" type="pic"/>
          </p:nvPr>
        </p:nvSpPr>
        <p:spPr>
          <a:xfrm>
            <a:off x="612000" y="1408113"/>
            <a:ext cx="3086875" cy="253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5260" lvl="3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6675" lvl="4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617538" y="0"/>
            <a:ext cx="7014462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19200" y="540600"/>
            <a:ext cx="7020000" cy="368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5260" lvl="3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6675" lvl="4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3" type="body"/>
          </p:nvPr>
        </p:nvSpPr>
        <p:spPr>
          <a:xfrm>
            <a:off x="3984625" y="1408113"/>
            <a:ext cx="4532313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  <a:defRPr b="0" i="0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5260" lvl="3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6675" lvl="4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re et contenu visuel &amp; log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0" type="dt"/>
          </p:nvPr>
        </p:nvSpPr>
        <p:spPr>
          <a:xfrm>
            <a:off x="5220072" y="6061075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7668344" y="260648"/>
            <a:ext cx="848595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235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2555775" y="6016425"/>
            <a:ext cx="2376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800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/>
          <p:nvPr>
            <p:ph idx="2" type="pic"/>
          </p:nvPr>
        </p:nvSpPr>
        <p:spPr>
          <a:xfrm>
            <a:off x="612000" y="1408113"/>
            <a:ext cx="3086875" cy="253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5260" lvl="3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6675" lvl="4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617538" y="0"/>
            <a:ext cx="7014462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19200" y="540600"/>
            <a:ext cx="7020000" cy="368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5260" lvl="3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6675" lvl="4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3" type="body"/>
          </p:nvPr>
        </p:nvSpPr>
        <p:spPr>
          <a:xfrm>
            <a:off x="3984625" y="1408113"/>
            <a:ext cx="4532313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  <a:defRPr b="0" i="0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5260" lvl="3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6675" lvl="4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/>
          <p:nvPr>
            <p:ph idx="4" type="pic"/>
          </p:nvPr>
        </p:nvSpPr>
        <p:spPr>
          <a:xfrm>
            <a:off x="7807738" y="6061075"/>
            <a:ext cx="7092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5260" lvl="3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6675" lvl="4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re et contenu 2 colonne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17538" y="0"/>
            <a:ext cx="7014462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5220072" y="6061075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2555775" y="6016425"/>
            <a:ext cx="2376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800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7864049" y="260648"/>
            <a:ext cx="652890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235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19200" y="540600"/>
            <a:ext cx="7020000" cy="368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5260" lvl="3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6675" lvl="4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617538" y="1408113"/>
            <a:ext cx="378000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  <a:defRPr b="0" i="0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5260" lvl="3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6675" lvl="4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4736939" y="1408113"/>
            <a:ext cx="378000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  <a:defRPr b="0" i="0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5260" lvl="3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6675" lvl="4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re et contenu 2 colonnes &amp; logo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17538" y="0"/>
            <a:ext cx="7014462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5220072" y="6061075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2555775" y="6016425"/>
            <a:ext cx="2376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800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864049" y="260648"/>
            <a:ext cx="652890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235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19200" y="540600"/>
            <a:ext cx="7020000" cy="368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5260" lvl="3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6675" lvl="4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617538" y="1408113"/>
            <a:ext cx="378000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  <a:defRPr b="0" i="0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5260" lvl="3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6675" lvl="4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3" type="body"/>
          </p:nvPr>
        </p:nvSpPr>
        <p:spPr>
          <a:xfrm>
            <a:off x="4736939" y="1408113"/>
            <a:ext cx="378000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  <a:defRPr b="0" i="0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5260" lvl="3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6675" lvl="4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/>
          <p:nvPr>
            <p:ph idx="4" type="pic"/>
          </p:nvPr>
        </p:nvSpPr>
        <p:spPr>
          <a:xfrm>
            <a:off x="7807738" y="6061075"/>
            <a:ext cx="7092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5260" lvl="3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6675" lvl="4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re et contenu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617538" y="0"/>
            <a:ext cx="7014462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5220072" y="6061075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2555775" y="6016425"/>
            <a:ext cx="2376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sz="800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7864049" y="260648"/>
            <a:ext cx="652890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235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19200" y="540600"/>
            <a:ext cx="7020000" cy="368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5260" lvl="3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6675" lvl="4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617538" y="1408113"/>
            <a:ext cx="789940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  <a:defRPr b="0" i="0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5260" lvl="3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6675" lvl="4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917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617538" y="0"/>
            <a:ext cx="7014462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617538" y="1408114"/>
            <a:ext cx="78994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  <a:defRPr b="0" i="0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b="1" i="0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75260" lvl="3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6675" lvl="4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7864049" y="260648"/>
            <a:ext cx="652890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fr-FR" sz="23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logo_couv_1.pdf" id="14" name="Shape 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12000" y="6061075"/>
            <a:ext cx="856800" cy="50481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comments" Target="../comments/comment2.xml"/><Relationship Id="rId4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0" type="dt"/>
          </p:nvPr>
        </p:nvSpPr>
        <p:spPr>
          <a:xfrm>
            <a:off x="-1" y="6669360"/>
            <a:ext cx="2652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18/01/2017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TITRE DE LA PRÉSENTATION - MENU « INSERTION / EN-TÊTE ET PIED DE PAGE »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435125" y="1105025"/>
            <a:ext cx="53133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69850" lvl="0" mar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>
                <a:solidFill>
                  <a:srgbClr val="FFFFFF"/>
                </a:solidFill>
              </a:rPr>
              <a:t>Projet s5 : Soutenance intermédiaire</a:t>
            </a:r>
          </a:p>
          <a:p>
            <a:pPr indent="-69850" lvl="0" marL="0" rtl="0" algn="ctr">
              <a:lnSpc>
                <a:spcPct val="9782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000">
                <a:solidFill>
                  <a:srgbClr val="FFFFFF"/>
                </a:solidFill>
              </a:rPr>
              <a:t>Prédiction de la performance d’un puits - Challenge Mines Télécom</a:t>
            </a:r>
          </a:p>
          <a:p>
            <a:pPr indent="-69850" lvl="0" marL="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6533350" y="3881050"/>
            <a:ext cx="21390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-FR">
                <a:solidFill>
                  <a:schemeClr val="lt1"/>
                </a:solidFill>
              </a:rPr>
              <a:t>Encadrants 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-FR">
                <a:solidFill>
                  <a:schemeClr val="lt1"/>
                </a:solidFill>
              </a:rPr>
              <a:t>•LECORNU Laurent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-FR">
                <a:solidFill>
                  <a:schemeClr val="lt1"/>
                </a:solidFill>
              </a:rPr>
              <a:t>•PUENTES John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6609425" y="5025775"/>
            <a:ext cx="21390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-FR">
                <a:solidFill>
                  <a:schemeClr val="lt1"/>
                </a:solidFill>
              </a:rPr>
              <a:t>Groupe: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fr-FR">
                <a:solidFill>
                  <a:schemeClr val="lt1"/>
                </a:solidFill>
              </a:rPr>
              <a:t>•</a:t>
            </a:r>
            <a:r>
              <a:rPr lang="fr-FR">
                <a:solidFill>
                  <a:schemeClr val="lt1"/>
                </a:solidFill>
              </a:rPr>
              <a:t>AMAROUCH Toufik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chemeClr val="lt1"/>
                </a:solidFill>
              </a:rPr>
              <a:t>•ED-DAHABI Youssef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chemeClr val="lt1"/>
                </a:solidFill>
              </a:rPr>
              <a:t>•ZELLER Andreas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0" type="dt"/>
          </p:nvPr>
        </p:nvSpPr>
        <p:spPr>
          <a:xfrm>
            <a:off x="-1" y="6669360"/>
            <a:ext cx="2652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18/01/2017</a:t>
            </a: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TITRE DE LA PRÉSENTATION - MENU « INSERTION / EN-TÊTE ET PIED DE PAGE »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759225" y="917575"/>
            <a:ext cx="67578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53975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b="0" i="0" lang="fr-FR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CHAPITRE 3 </a:t>
            </a:r>
          </a:p>
          <a:p>
            <a:pPr indent="-139700" lvl="0" marL="0" rtl="0">
              <a:spcBef>
                <a:spcPts val="0"/>
              </a:spcBef>
              <a:buClr>
                <a:schemeClr val="lt2"/>
              </a:buClr>
              <a:buSzPts val="2200"/>
              <a:buFont typeface="Arial"/>
              <a:buNone/>
            </a:pPr>
            <a:r>
              <a:rPr b="1" lang="fr-FR" sz="2800">
                <a:solidFill>
                  <a:srgbClr val="F3F3F3"/>
                </a:solidFill>
              </a:rPr>
              <a:t>Nettoyage des données - Train et Test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617538" y="0"/>
            <a:ext cx="7014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CHAPITRE </a:t>
            </a:r>
            <a:r>
              <a:rPr lang="fr-FR">
                <a:solidFill>
                  <a:schemeClr val="lt2"/>
                </a:solidFill>
              </a:rPr>
              <a:t>3</a:t>
            </a: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/>
              <a:t> </a:t>
            </a:r>
            <a:r>
              <a:rPr lang="fr-FR" sz="2000"/>
              <a:t>Nettoyage des données 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7864049" y="260648"/>
            <a:ext cx="652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235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19200" y="540600"/>
            <a:ext cx="7020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fr-FR"/>
              <a:t>3</a:t>
            </a:r>
            <a:r>
              <a:rPr b="1" i="0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fr-FR"/>
              <a:t>1 Préambule</a:t>
            </a:r>
            <a:r>
              <a:rPr b="1" lang="fr-FR"/>
              <a:t>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152075" y="884625"/>
            <a:ext cx="31593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fr-FR">
                <a:solidFill>
                  <a:schemeClr val="dk1"/>
                </a:solidFill>
              </a:rPr>
              <a:t>Le nettoyage comprend:</a:t>
            </a:r>
          </a:p>
          <a:p>
            <a:pPr indent="-311150" lvl="0" marL="457200" rtl="0">
              <a:spcBef>
                <a:spcPts val="0"/>
              </a:spcBef>
              <a:buClr>
                <a:schemeClr val="dk1"/>
              </a:buClr>
              <a:buSzPts val="1300"/>
              <a:buChar char="●"/>
            </a:pPr>
            <a:r>
              <a:rPr lang="fr-FR" sz="1300">
                <a:solidFill>
                  <a:schemeClr val="dk1"/>
                </a:solidFill>
              </a:rPr>
              <a:t>Traitement des valeurs aberrantes (outliers) </a:t>
            </a:r>
          </a:p>
          <a:p>
            <a:pPr indent="-311150" lvl="0" marL="457200" rtl="0">
              <a:spcBef>
                <a:spcPts val="0"/>
              </a:spcBef>
              <a:buClr>
                <a:schemeClr val="dk1"/>
              </a:buClr>
              <a:buSzPts val="1300"/>
              <a:buChar char="●"/>
            </a:pPr>
            <a:r>
              <a:rPr lang="fr-FR" sz="1300">
                <a:solidFill>
                  <a:schemeClr val="dk1"/>
                </a:solidFill>
              </a:rPr>
              <a:t>Remplissage des valeurs manquantes (missing values)</a:t>
            </a:r>
          </a:p>
          <a:p>
            <a:pPr indent="-311150" lvl="0" marL="457200" rtl="0">
              <a:spcBef>
                <a:spcPts val="0"/>
              </a:spcBef>
              <a:buClr>
                <a:schemeClr val="dk1"/>
              </a:buClr>
              <a:buSzPts val="1300"/>
              <a:buChar char="●"/>
            </a:pPr>
            <a:r>
              <a:rPr lang="fr-FR" sz="1300">
                <a:solidFill>
                  <a:schemeClr val="dk1"/>
                </a:solidFill>
              </a:rPr>
              <a:t>Traitement au moins au cas par cas (ou en groupe si corrélation, etc.)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/>
        </p:nvSpPr>
        <p:spPr>
          <a:xfrm>
            <a:off x="4298500" y="884625"/>
            <a:ext cx="4074600" cy="17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fr-FR">
                <a:solidFill>
                  <a:schemeClr val="dk1"/>
                </a:solidFill>
              </a:rPr>
              <a:t>Stratégie:</a:t>
            </a:r>
          </a:p>
          <a:p>
            <a:pPr indent="-311150" lvl="0" marL="457200" rtl="0">
              <a:spcBef>
                <a:spcPts val="0"/>
              </a:spcBef>
              <a:buClr>
                <a:schemeClr val="dk1"/>
              </a:buClr>
              <a:buSzPts val="1300"/>
              <a:buChar char="●"/>
            </a:pPr>
            <a:r>
              <a:rPr lang="fr-FR" sz="1300">
                <a:solidFill>
                  <a:schemeClr val="dk1"/>
                </a:solidFill>
              </a:rPr>
              <a:t>Traitement du groupe </a:t>
            </a:r>
            <a:r>
              <a:rPr b="1" lang="fr-FR" sz="1300">
                <a:solidFill>
                  <a:schemeClr val="dk1"/>
                </a:solidFill>
              </a:rPr>
              <a:t>row_group1 </a:t>
            </a:r>
            <a:r>
              <a:rPr lang="fr-FR" sz="1300">
                <a:solidFill>
                  <a:schemeClr val="dk1"/>
                </a:solidFill>
              </a:rPr>
              <a:t>avec seulement les 16 features :B</a:t>
            </a:r>
          </a:p>
          <a:p>
            <a:pPr indent="-311150" lvl="0" marL="457200" rtl="0">
              <a:spcBef>
                <a:spcPts val="0"/>
              </a:spcBef>
              <a:buClr>
                <a:schemeClr val="dk1"/>
              </a:buClr>
              <a:buSzPts val="1300"/>
              <a:buChar char="●"/>
            </a:pPr>
            <a:r>
              <a:rPr lang="fr-FR" sz="1300">
                <a:solidFill>
                  <a:schemeClr val="dk1"/>
                </a:solidFill>
              </a:rPr>
              <a:t>Traitement du groupe </a:t>
            </a:r>
            <a:r>
              <a:rPr b="1" lang="fr-FR" sz="1300">
                <a:solidFill>
                  <a:schemeClr val="dk1"/>
                </a:solidFill>
              </a:rPr>
              <a:t>feature_group1 </a:t>
            </a:r>
            <a:r>
              <a:rPr lang="fr-FR" sz="1300">
                <a:solidFill>
                  <a:schemeClr val="dk1"/>
                </a:solidFill>
              </a:rPr>
              <a:t>avec toutes les lignes : A|C</a:t>
            </a:r>
          </a:p>
          <a:p>
            <a:pPr indent="-311150" lvl="0" marL="457200" rtl="0">
              <a:spcBef>
                <a:spcPts val="0"/>
              </a:spcBef>
              <a:buClr>
                <a:schemeClr val="dk1"/>
              </a:buClr>
              <a:buSzPts val="1300"/>
              <a:buChar char="●"/>
            </a:pPr>
            <a:r>
              <a:rPr lang="fr-FR" sz="1300">
                <a:solidFill>
                  <a:schemeClr val="dk1"/>
                </a:solidFill>
              </a:rPr>
              <a:t>Fusion de A et B pour un modèle prédictif pour les lignes </a:t>
            </a:r>
            <a:r>
              <a:rPr b="1" lang="fr-FR" sz="1300">
                <a:solidFill>
                  <a:schemeClr val="dk1"/>
                </a:solidFill>
              </a:rPr>
              <a:t>row_group1 </a:t>
            </a:r>
            <a:r>
              <a:rPr lang="fr-FR" sz="1300">
                <a:solidFill>
                  <a:schemeClr val="dk1"/>
                </a:solidFill>
              </a:rPr>
              <a:t>des targets : A|B</a:t>
            </a:r>
          </a:p>
          <a:p>
            <a:pPr indent="-311150" lvl="0" marL="457200" rtl="0">
              <a:spcBef>
                <a:spcPts val="0"/>
              </a:spcBef>
              <a:buClr>
                <a:schemeClr val="dk1"/>
              </a:buClr>
              <a:buSzPts val="1300"/>
              <a:buChar char="●"/>
            </a:pPr>
            <a:r>
              <a:rPr lang="fr-FR" sz="1300">
                <a:solidFill>
                  <a:schemeClr val="dk1"/>
                </a:solidFill>
              </a:rPr>
              <a:t>Isolation de C pour un modèle prédictif pour les lignes </a:t>
            </a:r>
            <a:r>
              <a:rPr b="1" lang="fr-FR" sz="1300">
                <a:solidFill>
                  <a:schemeClr val="dk1"/>
                </a:solidFill>
              </a:rPr>
              <a:t>row_group2 </a:t>
            </a:r>
            <a:r>
              <a:rPr lang="fr-FR" sz="1300">
                <a:solidFill>
                  <a:schemeClr val="dk1"/>
                </a:solidFill>
              </a:rPr>
              <a:t>des targets : C</a:t>
            </a:r>
          </a:p>
          <a:p>
            <a:pPr indent="-311150" lvl="0" marL="457200" rtl="0">
              <a:spcBef>
                <a:spcPts val="0"/>
              </a:spcBef>
              <a:buClr>
                <a:schemeClr val="dk1"/>
              </a:buClr>
              <a:buSzPts val="1300"/>
              <a:buChar char="●"/>
            </a:pPr>
            <a:r>
              <a:rPr lang="fr-FR" sz="1300">
                <a:solidFill>
                  <a:schemeClr val="dk1"/>
                </a:solidFill>
              </a:rPr>
              <a:t>“Merging” pour avoir tous les événements des targets OilCum360 et GasCum360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7" name="Shape 187"/>
          <p:cNvCxnSpPr/>
          <p:nvPr/>
        </p:nvCxnSpPr>
        <p:spPr>
          <a:xfrm flipH="1">
            <a:off x="3698213" y="1010538"/>
            <a:ext cx="11100" cy="224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2987" l="1661" r="0" t="0"/>
          <a:stretch/>
        </p:blipFill>
        <p:spPr>
          <a:xfrm>
            <a:off x="0" y="3357600"/>
            <a:ext cx="9143676" cy="26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617538" y="0"/>
            <a:ext cx="7014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CHAPITRE </a:t>
            </a:r>
            <a:r>
              <a:rPr lang="fr-FR">
                <a:solidFill>
                  <a:schemeClr val="lt2"/>
                </a:solidFill>
              </a:rPr>
              <a:t>3</a:t>
            </a: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/>
              <a:t> </a:t>
            </a:r>
            <a:r>
              <a:rPr lang="fr-FR" sz="2000"/>
              <a:t>Nettoyage des données</a:t>
            </a: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7864049" y="260648"/>
            <a:ext cx="652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235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19200" y="540600"/>
            <a:ext cx="7020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fr-FR"/>
              <a:t>3</a:t>
            </a:r>
            <a:r>
              <a:rPr b="1" i="0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fr-FR"/>
              <a:t>2 Outliers (Généralités)  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84300" y="933900"/>
            <a:ext cx="8975400" cy="4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fr-FR" sz="1500">
                <a:solidFill>
                  <a:schemeClr val="dk1"/>
                </a:solidFill>
              </a:rPr>
              <a:t>Statistiques descriptives: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ts val="1400"/>
              <a:buChar char="-"/>
            </a:pPr>
            <a:r>
              <a:rPr lang="fr-FR" sz="1300">
                <a:solidFill>
                  <a:schemeClr val="dk1"/>
                </a:solidFill>
              </a:rPr>
              <a:t>Visualisation de la distribution d’une variable</a:t>
            </a:r>
            <a:r>
              <a:rPr lang="fr-FR">
                <a:solidFill>
                  <a:schemeClr val="dk1"/>
                </a:solidFill>
              </a:rPr>
              <a:t>                  -    </a:t>
            </a:r>
            <a:r>
              <a:rPr lang="fr-FR" sz="1300">
                <a:solidFill>
                  <a:schemeClr val="dk1"/>
                </a:solidFill>
              </a:rPr>
              <a:t>Visualisation des targets en fonction d’une variable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buClr>
                <a:schemeClr val="dk1"/>
              </a:buClr>
              <a:buSzPts val="1400"/>
              <a:buChar char="-"/>
            </a:pPr>
            <a:r>
              <a:rPr lang="fr-FR" sz="1300">
                <a:solidFill>
                  <a:schemeClr val="dk1"/>
                </a:solidFill>
              </a:rPr>
              <a:t>Boxplots pour visualisation des outliers</a:t>
            </a:r>
            <a:r>
              <a:rPr lang="fr-FR">
                <a:solidFill>
                  <a:schemeClr val="dk1"/>
                </a:solidFill>
              </a:rPr>
              <a:t>       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13" y="1819050"/>
            <a:ext cx="3410901" cy="20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600" y="1931373"/>
            <a:ext cx="3211900" cy="258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013" y="4519525"/>
            <a:ext cx="3648075" cy="11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4740600" y="5496900"/>
            <a:ext cx="42687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chemeClr val="dk1"/>
                </a:solidFill>
              </a:rPr>
              <a:t> </a:t>
            </a:r>
            <a:r>
              <a:rPr lang="fr-FR" sz="1300">
                <a:solidFill>
                  <a:schemeClr val="dk1"/>
                </a:solidFill>
              </a:rPr>
              <a:t>Décider des seuils à partir desquels Prendre en compte les outliers ou pas et changer ces derniers (par la moyenne de la distribution statistique par exemple).                                                                                                </a:t>
            </a:r>
          </a:p>
          <a:p>
            <a:pPr indent="-69850" lvl="0" marL="0" rtl="0" algn="r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4472300" y="5496888"/>
            <a:ext cx="313200" cy="3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2" name="Shape 202"/>
          <p:cNvCxnSpPr/>
          <p:nvPr/>
        </p:nvCxnSpPr>
        <p:spPr>
          <a:xfrm flipH="1">
            <a:off x="4388788" y="2555213"/>
            <a:ext cx="11100" cy="2417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617538" y="0"/>
            <a:ext cx="7014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CHAPITRE </a:t>
            </a:r>
            <a:r>
              <a:rPr lang="fr-FR">
                <a:solidFill>
                  <a:schemeClr val="lt2"/>
                </a:solidFill>
              </a:rPr>
              <a:t>3</a:t>
            </a: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/>
              <a:t> </a:t>
            </a:r>
            <a:r>
              <a:rPr lang="fr-FR" sz="2000"/>
              <a:t>Nettoyage des données</a:t>
            </a: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7864049" y="260648"/>
            <a:ext cx="652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235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19200" y="540600"/>
            <a:ext cx="7020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fr-FR"/>
              <a:t>3</a:t>
            </a:r>
            <a:r>
              <a:rPr b="1" i="0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fr-FR"/>
              <a:t>2 Outliers (Exemple 1) 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134700" y="956325"/>
            <a:ext cx="6352800" cy="2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fr-FR" sz="1800"/>
              <a:t>Frac_Gradient (PSI/ft):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fr-FR"/>
              <a:t>On remarque qu’il y a une valeur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        extrême, on la remplace juste par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        la moyenne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fr-FR"/>
              <a:t>On a maintenant une répartition plus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        homogène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fr-FR"/>
              <a:t>On regarde la distribution statistique 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        la variable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513" y="1233613"/>
            <a:ext cx="4128174" cy="15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5407483" y="2011301"/>
            <a:ext cx="382600" cy="506475"/>
          </a:xfrm>
          <a:custGeom>
            <a:pathLst>
              <a:path extrusionOk="0" h="20259" w="15304">
                <a:moveTo>
                  <a:pt x="103" y="1465"/>
                </a:moveTo>
                <a:cubicBezTo>
                  <a:pt x="2886" y="-1318"/>
                  <a:pt x="8993" y="477"/>
                  <a:pt x="11777" y="3261"/>
                </a:cubicBezTo>
                <a:cubicBezTo>
                  <a:pt x="15294" y="6778"/>
                  <a:pt x="16557" y="14097"/>
                  <a:pt x="13573" y="18077"/>
                </a:cubicBezTo>
                <a:cubicBezTo>
                  <a:pt x="12022" y="20143"/>
                  <a:pt x="8523" y="19424"/>
                  <a:pt x="5940" y="19424"/>
                </a:cubicBezTo>
                <a:cubicBezTo>
                  <a:pt x="4435" y="19424"/>
                  <a:pt x="2513" y="20936"/>
                  <a:pt x="1450" y="19873"/>
                </a:cubicBezTo>
                <a:cubicBezTo>
                  <a:pt x="-887" y="17535"/>
                  <a:pt x="1200" y="13237"/>
                  <a:pt x="552" y="9995"/>
                </a:cubicBezTo>
                <a:cubicBezTo>
                  <a:pt x="78" y="7628"/>
                  <a:pt x="-708" y="3891"/>
                  <a:pt x="1450" y="281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13" name="Shape 213"/>
          <p:cNvSpPr/>
          <p:nvPr/>
        </p:nvSpPr>
        <p:spPr>
          <a:xfrm>
            <a:off x="7481458" y="2199501"/>
            <a:ext cx="382600" cy="506475"/>
          </a:xfrm>
          <a:custGeom>
            <a:pathLst>
              <a:path extrusionOk="0" h="20259" w="15304">
                <a:moveTo>
                  <a:pt x="103" y="1465"/>
                </a:moveTo>
                <a:cubicBezTo>
                  <a:pt x="2886" y="-1318"/>
                  <a:pt x="8993" y="477"/>
                  <a:pt x="11777" y="3261"/>
                </a:cubicBezTo>
                <a:cubicBezTo>
                  <a:pt x="15294" y="6778"/>
                  <a:pt x="16557" y="14097"/>
                  <a:pt x="13573" y="18077"/>
                </a:cubicBezTo>
                <a:cubicBezTo>
                  <a:pt x="12022" y="20143"/>
                  <a:pt x="8523" y="19424"/>
                  <a:pt x="5940" y="19424"/>
                </a:cubicBezTo>
                <a:cubicBezTo>
                  <a:pt x="4435" y="19424"/>
                  <a:pt x="2513" y="20936"/>
                  <a:pt x="1450" y="19873"/>
                </a:cubicBezTo>
                <a:cubicBezTo>
                  <a:pt x="-887" y="17535"/>
                  <a:pt x="1200" y="13237"/>
                  <a:pt x="552" y="9995"/>
                </a:cubicBezTo>
                <a:cubicBezTo>
                  <a:pt x="78" y="7628"/>
                  <a:pt x="-708" y="3891"/>
                  <a:pt x="1450" y="281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7575" y="3208175"/>
            <a:ext cx="4064050" cy="14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6750" y="4942625"/>
            <a:ext cx="2245250" cy="13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17538" y="0"/>
            <a:ext cx="7014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CHAPITRE </a:t>
            </a:r>
            <a:r>
              <a:rPr lang="fr-FR">
                <a:solidFill>
                  <a:schemeClr val="lt2"/>
                </a:solidFill>
              </a:rPr>
              <a:t>3</a:t>
            </a: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/>
              <a:t> </a:t>
            </a:r>
            <a:r>
              <a:rPr lang="fr-FR" sz="2000"/>
              <a:t>Nettoyage des données</a:t>
            </a: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7864049" y="260648"/>
            <a:ext cx="652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235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19200" y="540600"/>
            <a:ext cx="7020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fr-FR"/>
              <a:t>3</a:t>
            </a:r>
            <a:r>
              <a:rPr b="1" i="0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fr-FR"/>
              <a:t>2 Outliers (Exemple 1 - Suite) 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240000" y="1181000"/>
            <a:ext cx="7778400" cy="4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buSzPts val="1400"/>
              <a:buChar char="-"/>
            </a:pPr>
            <a:r>
              <a:rPr lang="fr-FR"/>
              <a:t>On visualise les boxplots en jouant sur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-FR"/>
              <a:t>         </a:t>
            </a:r>
            <a:r>
              <a:rPr lang="fr-FR"/>
              <a:t>l'écart</a:t>
            </a:r>
            <a:r>
              <a:rPr lang="fr-FR"/>
              <a:t> interquartile pour décider du seuil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-FR"/>
              <a:t>         de remplacement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fr-FR"/>
              <a:t>On décide de garder IQR=1.5 puisqu’on voit 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        très bien un point aberrant isolé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fr-FR"/>
              <a:t>On remplace cette valeur par la moyenne de                                 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         la distribution de la variable                                 </a:t>
            </a:r>
            <a:r>
              <a:rPr lang="fr-FR"/>
              <a:t>  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fr-FR"/>
              <a:t>On décide de ne pas changer les valeurs à gauches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         car ils sont très proches et donc pourraient contenir à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         priori de l’information, d’autant plus qu’on trouve la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         même chose dans le test set.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713" y="1035100"/>
            <a:ext cx="3800775" cy="21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8134258" y="1303401"/>
            <a:ext cx="382600" cy="506475"/>
          </a:xfrm>
          <a:custGeom>
            <a:pathLst>
              <a:path extrusionOk="0" h="20259" w="15304">
                <a:moveTo>
                  <a:pt x="103" y="1465"/>
                </a:moveTo>
                <a:cubicBezTo>
                  <a:pt x="2886" y="-1318"/>
                  <a:pt x="8993" y="477"/>
                  <a:pt x="11777" y="3261"/>
                </a:cubicBezTo>
                <a:cubicBezTo>
                  <a:pt x="15294" y="6778"/>
                  <a:pt x="16557" y="14097"/>
                  <a:pt x="13573" y="18077"/>
                </a:cubicBezTo>
                <a:cubicBezTo>
                  <a:pt x="12022" y="20143"/>
                  <a:pt x="8523" y="19424"/>
                  <a:pt x="5940" y="19424"/>
                </a:cubicBezTo>
                <a:cubicBezTo>
                  <a:pt x="4435" y="19424"/>
                  <a:pt x="2513" y="20936"/>
                  <a:pt x="1450" y="19873"/>
                </a:cubicBezTo>
                <a:cubicBezTo>
                  <a:pt x="-887" y="17535"/>
                  <a:pt x="1200" y="13237"/>
                  <a:pt x="552" y="9995"/>
                </a:cubicBezTo>
                <a:cubicBezTo>
                  <a:pt x="78" y="7628"/>
                  <a:pt x="-708" y="3891"/>
                  <a:pt x="1450" y="281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26" name="Shape 226"/>
          <p:cNvSpPr txBox="1"/>
          <p:nvPr/>
        </p:nvSpPr>
        <p:spPr>
          <a:xfrm>
            <a:off x="4422375" y="3954125"/>
            <a:ext cx="2379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fr-FR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 replace_by_mean()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617538" y="0"/>
            <a:ext cx="7014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CHAPITRE </a:t>
            </a:r>
            <a:r>
              <a:rPr lang="fr-FR">
                <a:solidFill>
                  <a:schemeClr val="lt2"/>
                </a:solidFill>
              </a:rPr>
              <a:t>3</a:t>
            </a: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/>
              <a:t> </a:t>
            </a:r>
            <a:r>
              <a:rPr lang="fr-FR" sz="2000"/>
              <a:t>Nettoyage des données</a:t>
            </a:r>
          </a:p>
        </p:txBody>
      </p:sp>
      <p:sp>
        <p:nvSpPr>
          <p:cNvPr id="232" name="Shape 232"/>
          <p:cNvSpPr txBox="1"/>
          <p:nvPr>
            <p:ph idx="12" type="sldNum"/>
          </p:nvPr>
        </p:nvSpPr>
        <p:spPr>
          <a:xfrm>
            <a:off x="7864049" y="260648"/>
            <a:ext cx="652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235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19200" y="540600"/>
            <a:ext cx="7020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fr-FR"/>
              <a:t>3</a:t>
            </a:r>
            <a:r>
              <a:rPr b="1" i="0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fr-FR"/>
              <a:t>2 Outliers (Intuitions et hypothèses) 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34700" y="956325"/>
            <a:ext cx="6352800" cy="2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fr-FR" sz="1800"/>
              <a:t>Oilcum360 et GasCum360: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fr-FR"/>
              <a:t>On visualise les distributions des variables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-FR"/>
              <a:t>         cibles et on remarque qu’il y a potentiellement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        des outliers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    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fr-FR"/>
              <a:t>La variable zone est catégorielle.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-FR"/>
              <a:t>         Peut être que visualiser les outliers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-FR"/>
              <a:t>         des variables cibles en fonction des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-FR"/>
              <a:t>         zones (corrélation de 0.6) peut nous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        donner quelques  informations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        supplémentaires.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fr-FR"/>
              <a:t>Il est clair qu’on a des zones avec des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-FR"/>
              <a:t>         outliers plus que d’autres. On pourrait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-FR"/>
              <a:t>         imaginer des zones avec des capteurs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        plus vieux que d’autres.      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700" y="1111525"/>
            <a:ext cx="3578575" cy="16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/>
        </p:nvSpPr>
        <p:spPr>
          <a:xfrm>
            <a:off x="5865374" y="2361425"/>
            <a:ext cx="429813" cy="404724"/>
          </a:xfrm>
          <a:custGeom>
            <a:pathLst>
              <a:path extrusionOk="0" h="20259" w="15304">
                <a:moveTo>
                  <a:pt x="103" y="1465"/>
                </a:moveTo>
                <a:cubicBezTo>
                  <a:pt x="2886" y="-1318"/>
                  <a:pt x="8993" y="477"/>
                  <a:pt x="11777" y="3261"/>
                </a:cubicBezTo>
                <a:cubicBezTo>
                  <a:pt x="15294" y="6778"/>
                  <a:pt x="16557" y="14097"/>
                  <a:pt x="13573" y="18077"/>
                </a:cubicBezTo>
                <a:cubicBezTo>
                  <a:pt x="12022" y="20143"/>
                  <a:pt x="8523" y="19424"/>
                  <a:pt x="5940" y="19424"/>
                </a:cubicBezTo>
                <a:cubicBezTo>
                  <a:pt x="4435" y="19424"/>
                  <a:pt x="2513" y="20936"/>
                  <a:pt x="1450" y="19873"/>
                </a:cubicBezTo>
                <a:cubicBezTo>
                  <a:pt x="-887" y="17535"/>
                  <a:pt x="1200" y="13237"/>
                  <a:pt x="552" y="9995"/>
                </a:cubicBezTo>
                <a:cubicBezTo>
                  <a:pt x="78" y="7628"/>
                  <a:pt x="-708" y="3891"/>
                  <a:pt x="1450" y="281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37" name="Shape 237"/>
          <p:cNvSpPr/>
          <p:nvPr/>
        </p:nvSpPr>
        <p:spPr>
          <a:xfrm>
            <a:off x="7723874" y="2361425"/>
            <a:ext cx="429813" cy="404724"/>
          </a:xfrm>
          <a:custGeom>
            <a:pathLst>
              <a:path extrusionOk="0" h="20259" w="15304">
                <a:moveTo>
                  <a:pt x="103" y="1465"/>
                </a:moveTo>
                <a:cubicBezTo>
                  <a:pt x="2886" y="-1318"/>
                  <a:pt x="8993" y="477"/>
                  <a:pt x="11777" y="3261"/>
                </a:cubicBezTo>
                <a:cubicBezTo>
                  <a:pt x="15294" y="6778"/>
                  <a:pt x="16557" y="14097"/>
                  <a:pt x="13573" y="18077"/>
                </a:cubicBezTo>
                <a:cubicBezTo>
                  <a:pt x="12022" y="20143"/>
                  <a:pt x="8523" y="19424"/>
                  <a:pt x="5940" y="19424"/>
                </a:cubicBezTo>
                <a:cubicBezTo>
                  <a:pt x="4435" y="19424"/>
                  <a:pt x="2513" y="20936"/>
                  <a:pt x="1450" y="19873"/>
                </a:cubicBezTo>
                <a:cubicBezTo>
                  <a:pt x="-887" y="17535"/>
                  <a:pt x="1200" y="13237"/>
                  <a:pt x="552" y="9995"/>
                </a:cubicBezTo>
                <a:cubicBezTo>
                  <a:pt x="78" y="7628"/>
                  <a:pt x="-708" y="3891"/>
                  <a:pt x="1450" y="281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pic>
        <p:nvPicPr>
          <p:cNvPr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8950" y="2889350"/>
            <a:ext cx="5042074" cy="396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617538" y="0"/>
            <a:ext cx="7014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CHAPITRE </a:t>
            </a:r>
            <a:r>
              <a:rPr lang="fr-FR">
                <a:solidFill>
                  <a:schemeClr val="lt2"/>
                </a:solidFill>
              </a:rPr>
              <a:t>3</a:t>
            </a: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/>
              <a:t> </a:t>
            </a:r>
            <a:r>
              <a:rPr lang="fr-FR" sz="2000"/>
              <a:t>Nettoyage des données</a:t>
            </a:r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7864049" y="260648"/>
            <a:ext cx="652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235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19200" y="540600"/>
            <a:ext cx="7020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fr-FR"/>
              <a:t>3</a:t>
            </a:r>
            <a:r>
              <a:rPr b="1" i="0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fr-FR"/>
              <a:t>2 Outliers (Exemple 2)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134700" y="956325"/>
            <a:ext cx="6352800" cy="2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fr-FR" sz="1800"/>
              <a:t>Proppant_Designed (kg):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fr-FR"/>
              <a:t>On visualise la distribution de la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        variable et les figures des targets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        en fonction de la variable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fr-FR"/>
              <a:t>On décide de mettre en oeuvre l’idée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         perçue sur les zones de puits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   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200" y="1212826"/>
            <a:ext cx="3501800" cy="186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6225" y="1317225"/>
            <a:ext cx="1851551" cy="181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3750" y="3135550"/>
            <a:ext cx="5400249" cy="23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617538" y="0"/>
            <a:ext cx="7014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CHAPITRE </a:t>
            </a:r>
            <a:r>
              <a:rPr lang="fr-FR">
                <a:solidFill>
                  <a:schemeClr val="lt2"/>
                </a:solidFill>
              </a:rPr>
              <a:t>3</a:t>
            </a: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/>
              <a:t> </a:t>
            </a:r>
            <a:r>
              <a:rPr lang="fr-FR" sz="2000"/>
              <a:t>Nettoyage des données</a:t>
            </a:r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7864049" y="260648"/>
            <a:ext cx="652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235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19200" y="540600"/>
            <a:ext cx="7020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fr-FR"/>
              <a:t>3</a:t>
            </a:r>
            <a:r>
              <a:rPr b="1" i="0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fr-FR"/>
              <a:t>2 Outliers (Exemple 2 - Suite) 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4700" y="956325"/>
            <a:ext cx="6869100" cy="2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fr-FR"/>
              <a:t>On compare le boxplot général avec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        celui réparti par zone, on constate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-FR"/>
              <a:t>         qu’on détient plus d’informations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-FR"/>
              <a:t>         (valeur) sur la répartitions des outliers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        sous une échelle plus parlante.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fr-FR"/>
              <a:t>On va maintenant remplacer les outliers</a:t>
            </a:r>
            <a:r>
              <a:rPr lang="fr-FR"/>
              <a:t> </a:t>
            </a:r>
            <a:r>
              <a:rPr lang="fr-FR"/>
              <a:t>par les moyennes sur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         la zo</a:t>
            </a:r>
            <a:r>
              <a:rPr lang="fr-FR"/>
              <a:t>ne à laquelle </a:t>
            </a:r>
            <a:r>
              <a:rPr lang="fr-FR"/>
              <a:t>ces derniers appartiennent (amélioration)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         décidant du seuil à prendre pour chaque zone (apparemment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         le seuil pour Z0 différent de Z5)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   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-FR"/>
              <a:t>  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ts val="1400"/>
              <a:buChar char="-"/>
            </a:pPr>
            <a:r>
              <a:rPr lang="fr-FR"/>
              <a:t>On peut aussi ne pas raisonner par zones mais en cherchant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        une variable très </a:t>
            </a:r>
            <a:r>
              <a:rPr lang="fr-FR"/>
              <a:t>corrélée</a:t>
            </a:r>
            <a:r>
              <a:rPr lang="fr-FR"/>
              <a:t> (ici Proppant_in_Formation (kg))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        et décider du seuil à partir du plot de la première variable vs.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        la deuxième (ici on prend le seuil&gt;2.8)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550" y="1007650"/>
            <a:ext cx="3854674" cy="13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275" y="2433575"/>
            <a:ext cx="3555725" cy="238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/>
          <p:nvPr/>
        </p:nvSpPr>
        <p:spPr>
          <a:xfrm>
            <a:off x="6028986" y="2748300"/>
            <a:ext cx="429813" cy="404724"/>
          </a:xfrm>
          <a:custGeom>
            <a:pathLst>
              <a:path extrusionOk="0" h="20259" w="15304">
                <a:moveTo>
                  <a:pt x="103" y="1465"/>
                </a:moveTo>
                <a:cubicBezTo>
                  <a:pt x="2886" y="-1318"/>
                  <a:pt x="8993" y="477"/>
                  <a:pt x="11777" y="3261"/>
                </a:cubicBezTo>
                <a:cubicBezTo>
                  <a:pt x="15294" y="6778"/>
                  <a:pt x="16557" y="14097"/>
                  <a:pt x="13573" y="18077"/>
                </a:cubicBezTo>
                <a:cubicBezTo>
                  <a:pt x="12022" y="20143"/>
                  <a:pt x="8523" y="19424"/>
                  <a:pt x="5940" y="19424"/>
                </a:cubicBezTo>
                <a:cubicBezTo>
                  <a:pt x="4435" y="19424"/>
                  <a:pt x="2513" y="20936"/>
                  <a:pt x="1450" y="19873"/>
                </a:cubicBezTo>
                <a:cubicBezTo>
                  <a:pt x="-887" y="17535"/>
                  <a:pt x="1200" y="13237"/>
                  <a:pt x="552" y="9995"/>
                </a:cubicBezTo>
                <a:cubicBezTo>
                  <a:pt x="78" y="7628"/>
                  <a:pt x="-708" y="3891"/>
                  <a:pt x="1450" y="281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261" name="Shape 261"/>
          <p:cNvSpPr/>
          <p:nvPr/>
        </p:nvSpPr>
        <p:spPr>
          <a:xfrm>
            <a:off x="7685299" y="3894425"/>
            <a:ext cx="429813" cy="404724"/>
          </a:xfrm>
          <a:custGeom>
            <a:pathLst>
              <a:path extrusionOk="0" h="20259" w="15304">
                <a:moveTo>
                  <a:pt x="103" y="1465"/>
                </a:moveTo>
                <a:cubicBezTo>
                  <a:pt x="2886" y="-1318"/>
                  <a:pt x="8993" y="477"/>
                  <a:pt x="11777" y="3261"/>
                </a:cubicBezTo>
                <a:cubicBezTo>
                  <a:pt x="15294" y="6778"/>
                  <a:pt x="16557" y="14097"/>
                  <a:pt x="13573" y="18077"/>
                </a:cubicBezTo>
                <a:cubicBezTo>
                  <a:pt x="12022" y="20143"/>
                  <a:pt x="8523" y="19424"/>
                  <a:pt x="5940" y="19424"/>
                </a:cubicBezTo>
                <a:cubicBezTo>
                  <a:pt x="4435" y="19424"/>
                  <a:pt x="2513" y="20936"/>
                  <a:pt x="1450" y="19873"/>
                </a:cubicBezTo>
                <a:cubicBezTo>
                  <a:pt x="-887" y="17535"/>
                  <a:pt x="1200" y="13237"/>
                  <a:pt x="552" y="9995"/>
                </a:cubicBezTo>
                <a:cubicBezTo>
                  <a:pt x="78" y="7628"/>
                  <a:pt x="-708" y="3891"/>
                  <a:pt x="1450" y="281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pic>
        <p:nvPicPr>
          <p:cNvPr id="262" name="Shape 2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6712" y="4814250"/>
            <a:ext cx="3278850" cy="17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/>
          <p:nvPr/>
        </p:nvSpPr>
        <p:spPr>
          <a:xfrm>
            <a:off x="6678400" y="4759074"/>
            <a:ext cx="494013" cy="303075"/>
          </a:xfrm>
          <a:custGeom>
            <a:pathLst>
              <a:path extrusionOk="0" h="20259" w="15304">
                <a:moveTo>
                  <a:pt x="103" y="1465"/>
                </a:moveTo>
                <a:cubicBezTo>
                  <a:pt x="2886" y="-1318"/>
                  <a:pt x="8993" y="477"/>
                  <a:pt x="11777" y="3261"/>
                </a:cubicBezTo>
                <a:cubicBezTo>
                  <a:pt x="15294" y="6778"/>
                  <a:pt x="16557" y="14097"/>
                  <a:pt x="13573" y="18077"/>
                </a:cubicBezTo>
                <a:cubicBezTo>
                  <a:pt x="12022" y="20143"/>
                  <a:pt x="8523" y="19424"/>
                  <a:pt x="5940" y="19424"/>
                </a:cubicBezTo>
                <a:cubicBezTo>
                  <a:pt x="4435" y="19424"/>
                  <a:pt x="2513" y="20936"/>
                  <a:pt x="1450" y="19873"/>
                </a:cubicBezTo>
                <a:cubicBezTo>
                  <a:pt x="-887" y="17535"/>
                  <a:pt x="1200" y="13237"/>
                  <a:pt x="552" y="9995"/>
                </a:cubicBezTo>
                <a:cubicBezTo>
                  <a:pt x="78" y="7628"/>
                  <a:pt x="-708" y="3891"/>
                  <a:pt x="1450" y="2812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264" name="Shape 264"/>
          <p:cNvCxnSpPr/>
          <p:nvPr/>
        </p:nvCxnSpPr>
        <p:spPr>
          <a:xfrm>
            <a:off x="5903950" y="5062125"/>
            <a:ext cx="3064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5" name="Shape 265"/>
          <p:cNvCxnSpPr/>
          <p:nvPr/>
        </p:nvCxnSpPr>
        <p:spPr>
          <a:xfrm>
            <a:off x="8743675" y="4882525"/>
            <a:ext cx="0" cy="155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617538" y="0"/>
            <a:ext cx="7014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CHAPITRE </a:t>
            </a:r>
            <a:r>
              <a:rPr lang="fr-FR">
                <a:solidFill>
                  <a:schemeClr val="lt2"/>
                </a:solidFill>
              </a:rPr>
              <a:t>3</a:t>
            </a: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/>
              <a:t> </a:t>
            </a:r>
            <a:r>
              <a:rPr lang="fr-FR" sz="2000"/>
              <a:t>Nettoyage des données</a:t>
            </a:r>
          </a:p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7864049" y="260648"/>
            <a:ext cx="652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235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19200" y="540600"/>
            <a:ext cx="7020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fr-FR"/>
              <a:t>3</a:t>
            </a:r>
            <a:r>
              <a:rPr b="1" i="0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fr-FR"/>
              <a:t>3</a:t>
            </a:r>
            <a:r>
              <a:rPr b="1" lang="fr-FR"/>
              <a:t> Valeurs manquantes (Généralités) 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84300" y="933900"/>
            <a:ext cx="8975400" cy="4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fr-FR" sz="1500">
                <a:solidFill>
                  <a:schemeClr val="dk1"/>
                </a:solidFill>
              </a:rPr>
              <a:t>On procède de manière générale comme suit: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>
              <a:spcBef>
                <a:spcPts val="0"/>
              </a:spcBef>
              <a:buClr>
                <a:schemeClr val="dk1"/>
              </a:buClr>
              <a:buSzPts val="1500"/>
              <a:buChar char="●"/>
            </a:pPr>
            <a:r>
              <a:rPr lang="fr-FR" sz="1500">
                <a:solidFill>
                  <a:schemeClr val="dk1"/>
                </a:solidFill>
              </a:rPr>
              <a:t>On estime les valeurs manquantes d’une variable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 sz="1500">
                <a:solidFill>
                  <a:schemeClr val="dk1"/>
                </a:solidFill>
              </a:rPr>
              <a:t>         par une ceux (pas manquantes) d’une variable très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 sz="1500">
                <a:solidFill>
                  <a:schemeClr val="dk1"/>
                </a:solidFill>
              </a:rPr>
              <a:t>         corrélée à cette dernière.</a:t>
            </a:r>
          </a:p>
          <a:p>
            <a:pPr indent="-323850" lvl="0" marL="457200" rtl="0">
              <a:spcBef>
                <a:spcPts val="0"/>
              </a:spcBef>
              <a:buClr>
                <a:schemeClr val="dk1"/>
              </a:buClr>
              <a:buSzPts val="1500"/>
              <a:buChar char="●"/>
            </a:pPr>
            <a:r>
              <a:rPr lang="fr-FR" sz="1500">
                <a:solidFill>
                  <a:schemeClr val="dk1"/>
                </a:solidFill>
              </a:rPr>
              <a:t>On remplace par la moyenne de la distribution des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-FR" sz="1500">
                <a:solidFill>
                  <a:schemeClr val="dk1"/>
                </a:solidFill>
              </a:rPr>
              <a:t>         valeurs de cette variable si aucune variable n’est 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fr-FR" sz="1500">
                <a:solidFill>
                  <a:schemeClr val="dk1"/>
                </a:solidFill>
              </a:rPr>
              <a:t>corrélée à celle-ci.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>
              <a:spcBef>
                <a:spcPts val="0"/>
              </a:spcBef>
              <a:buClr>
                <a:schemeClr val="dk1"/>
              </a:buClr>
              <a:buSzPts val="1500"/>
              <a:buChar char="●"/>
            </a:pPr>
            <a:r>
              <a:rPr lang="fr-FR" sz="1500">
                <a:solidFill>
                  <a:schemeClr val="dk1"/>
                </a:solidFill>
              </a:rPr>
              <a:t>On mélange les deux points précédents dans le cas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 sz="1500">
                <a:solidFill>
                  <a:schemeClr val="dk1"/>
                </a:solidFill>
              </a:rPr>
              <a:t>        où on a plusieures variables corrélées entre elle et qu’on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 sz="1500">
                <a:solidFill>
                  <a:schemeClr val="dk1"/>
                </a:solidFill>
              </a:rPr>
              <a:t>        a des lignes avec soit toutes les variables manquantes soit                                                      </a:t>
            </a:r>
            <a:r>
              <a:rPr b="1" lang="fr-FR" sz="1500">
                <a:solidFill>
                  <a:schemeClr val="dk1"/>
                </a:solidFill>
              </a:rPr>
              <a:t>Cas1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 sz="1500">
                <a:solidFill>
                  <a:schemeClr val="dk1"/>
                </a:solidFill>
              </a:rPr>
              <a:t>       quelques unes et pas d’autres.                          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fr-FR" sz="1500">
                <a:solidFill>
                  <a:schemeClr val="dk1"/>
                </a:solidFill>
              </a:rPr>
              <a:t> 																		</a:t>
            </a:r>
            <a:r>
              <a:rPr b="1" lang="fr-FR" sz="1500">
                <a:solidFill>
                  <a:schemeClr val="dk1"/>
                </a:solidFill>
              </a:rPr>
              <a:t>Cas2</a:t>
            </a:r>
          </a:p>
          <a:p>
            <a:pPr indent="0" lvl="0" marL="8229600" rtl="0">
              <a:spcBef>
                <a:spcPts val="0"/>
              </a:spcBef>
              <a:buNone/>
            </a:pPr>
            <a:r>
              <a:rPr lang="fr-FR" sz="1500">
                <a:solidFill>
                  <a:schemeClr val="dk1"/>
                </a:solidFill>
              </a:rPr>
              <a:t> </a:t>
            </a:r>
          </a:p>
          <a:p>
            <a:pPr indent="0" lvl="0" marL="8229600" rtl="0">
              <a:spcBef>
                <a:spcPts val="0"/>
              </a:spcBef>
              <a:buNone/>
            </a:pPr>
            <a:r>
              <a:rPr b="1" lang="fr-FR" sz="1500">
                <a:solidFill>
                  <a:schemeClr val="dk1"/>
                </a:solidFill>
              </a:rPr>
              <a:t>  //</a:t>
            </a:r>
          </a:p>
          <a:p>
            <a:pPr indent="0" lvl="0" marL="822960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8229600" rtl="0">
              <a:spcBef>
                <a:spcPts val="0"/>
              </a:spcBef>
              <a:buNone/>
            </a:pPr>
            <a:r>
              <a:rPr b="1" lang="fr-FR" sz="1500">
                <a:solidFill>
                  <a:schemeClr val="dk1"/>
                </a:solidFill>
              </a:rPr>
              <a:t>  //</a:t>
            </a:r>
            <a:r>
              <a:rPr lang="fr-FR" sz="1500">
                <a:solidFill>
                  <a:schemeClr val="dk1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fr-FR" sz="1500">
                <a:solidFill>
                  <a:schemeClr val="dk1"/>
                </a:solidFill>
              </a:rPr>
              <a:t> </a:t>
            </a:r>
          </a:p>
          <a:p>
            <a:pPr indent="457200" lvl="0" marL="7772400" rtl="0">
              <a:spcBef>
                <a:spcPts val="0"/>
              </a:spcBef>
              <a:buNone/>
            </a:pPr>
            <a:r>
              <a:rPr b="1" lang="fr-FR">
                <a:solidFill>
                  <a:schemeClr val="dk1"/>
                </a:solidFill>
              </a:rPr>
              <a:t>Cas3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fr-FR">
                <a:solidFill>
                  <a:schemeClr val="dk1"/>
                </a:solidFill>
              </a:rPr>
              <a:t>  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74" name="Shape 274"/>
          <p:cNvGraphicFramePr/>
          <p:nvPr/>
        </p:nvGraphicFramePr>
        <p:xfrm>
          <a:off x="6261550" y="337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{83928B24-115B-476D-85AF-D8FDF94F7AE2}</a:tableStyleId>
              </a:tblPr>
              <a:tblGrid>
                <a:gridCol w="675125"/>
                <a:gridCol w="675125"/>
                <a:gridCol w="675125"/>
              </a:tblGrid>
              <a:tr h="5722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  </a:t>
                      </a:r>
                      <a:r>
                        <a:rPr lang="fr-FR"/>
                        <a:t> </a:t>
                      </a:r>
                      <a:r>
                        <a:rPr lang="fr-FR"/>
                        <a:t>Var1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 </a:t>
                      </a:r>
                      <a:r>
                        <a:rPr lang="fr-FR"/>
                        <a:t> </a:t>
                      </a:r>
                      <a:r>
                        <a:rPr lang="fr-FR"/>
                        <a:t> Var2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   Var3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/>
                    </a:solidFill>
                  </a:tcPr>
                </a:tc>
              </a:tr>
              <a:tr h="4696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XXXX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XXXX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XXXX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96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XXXX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XXXX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96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XXXX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XXXX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96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XXXX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XXXX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696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617538" y="0"/>
            <a:ext cx="7014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CHAPITRE </a:t>
            </a:r>
            <a:r>
              <a:rPr lang="fr-FR">
                <a:solidFill>
                  <a:schemeClr val="lt2"/>
                </a:solidFill>
              </a:rPr>
              <a:t>3</a:t>
            </a: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/>
              <a:t> </a:t>
            </a:r>
            <a:r>
              <a:rPr lang="fr-FR" sz="2000"/>
              <a:t>Nettoyage des données</a:t>
            </a:r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7864049" y="260648"/>
            <a:ext cx="652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235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19200" y="540600"/>
            <a:ext cx="7020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fr-FR"/>
              <a:t>3</a:t>
            </a:r>
            <a:r>
              <a:rPr b="1" i="0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fr-FR"/>
              <a:t>3</a:t>
            </a:r>
            <a:r>
              <a:rPr b="1" lang="fr-FR"/>
              <a:t> Valeurs manquantes (Exemple) 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34700" y="956325"/>
            <a:ext cx="9293700" cy="2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800"/>
              <a:t>ShutInPressure_Initial (KPa) / ShutInPressure_Fil (KPa):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fr-FR" sz="1800"/>
              <a:t>   </a:t>
            </a:r>
            <a:r>
              <a:rPr lang="fr-FR"/>
              <a:t>-</a:t>
            </a:r>
            <a:r>
              <a:rPr b="1" lang="fr-FR" sz="1800"/>
              <a:t>   </a:t>
            </a:r>
            <a:r>
              <a:rPr lang="fr-FR"/>
              <a:t>On s’intéresse ici au deuxième cas. On applique une régression linéaire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        simple pour estimer une valeur manquante d’une variable par l’autre variable et inversement.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460" y="1938150"/>
            <a:ext cx="4349540" cy="39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73" y="1938152"/>
            <a:ext cx="4147725" cy="39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0" type="dt"/>
          </p:nvPr>
        </p:nvSpPr>
        <p:spPr>
          <a:xfrm>
            <a:off x="-1" y="6669360"/>
            <a:ext cx="265114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18/01/2017</a:t>
            </a: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TITRE DE LA PRÉSENTATION - MENU « INSERTION / EN-TÊTE ET PIED DE PAGE »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714100" y="1264575"/>
            <a:ext cx="4183800" cy="4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0" lang="fr-FR" sz="1400">
                <a:solidFill>
                  <a:srgbClr val="A4D233"/>
                </a:solidFill>
              </a:rPr>
              <a:t>1.</a:t>
            </a:r>
            <a:r>
              <a:rPr lang="fr-FR" sz="1400">
                <a:solidFill>
                  <a:srgbClr val="A4D233"/>
                </a:solidFill>
              </a:rPr>
              <a:t>Introduction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0" lang="fr-FR" sz="1400">
                <a:solidFill>
                  <a:srgbClr val="A4D233"/>
                </a:solidFill>
              </a:rPr>
              <a:t>2.</a:t>
            </a:r>
            <a:r>
              <a:rPr lang="fr-FR" sz="1400">
                <a:solidFill>
                  <a:srgbClr val="A4D233"/>
                </a:solidFill>
              </a:rPr>
              <a:t>Analyse globale des valeurs manquantes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0" lang="fr-FR" sz="1400">
                <a:solidFill>
                  <a:srgbClr val="A4D233"/>
                </a:solidFill>
              </a:rPr>
              <a:t>3.</a:t>
            </a:r>
            <a:r>
              <a:rPr lang="fr-FR" sz="1400">
                <a:solidFill>
                  <a:srgbClr val="A4D233"/>
                </a:solidFill>
              </a:rPr>
              <a:t>Nettoyage des données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0" lang="fr-FR" sz="1400">
                <a:solidFill>
                  <a:srgbClr val="A4D233"/>
                </a:solidFill>
              </a:rPr>
              <a:t>4.</a:t>
            </a:r>
            <a:r>
              <a:rPr lang="fr-FR" sz="1400">
                <a:solidFill>
                  <a:srgbClr val="A4D233"/>
                </a:solidFill>
              </a:rPr>
              <a:t>Analyse préparatoire pour les modèles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0" lang="fr-FR" sz="1400">
                <a:solidFill>
                  <a:srgbClr val="A4D233"/>
                </a:solidFill>
              </a:rPr>
              <a:t>5.</a:t>
            </a:r>
            <a:r>
              <a:rPr lang="fr-FR" sz="1400">
                <a:solidFill>
                  <a:srgbClr val="A4D233"/>
                </a:solidFill>
              </a:rPr>
              <a:t>Modèles linéaires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0" lang="fr-FR" sz="1400"/>
              <a:t>6.</a:t>
            </a:r>
            <a:r>
              <a:rPr lang="fr-FR" sz="1400"/>
              <a:t>Perspectives d’amélioration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0" lang="fr-FR" sz="1400">
                <a:solidFill>
                  <a:srgbClr val="A4D233"/>
                </a:solidFill>
              </a:rPr>
              <a:t>7</a:t>
            </a:r>
            <a:r>
              <a:rPr lang="fr-FR" sz="1400">
                <a:solidFill>
                  <a:srgbClr val="A4D233"/>
                </a:solidFill>
              </a:rPr>
              <a:t>.Outils informatiques pour le développement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type="title"/>
          </p:nvPr>
        </p:nvSpPr>
        <p:spPr>
          <a:xfrm>
            <a:off x="617539" y="843732"/>
            <a:ext cx="2658318" cy="4536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58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b="1" i="0" lang="fr-FR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SOMMAIRE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617538" y="0"/>
            <a:ext cx="7014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CHAPITRE </a:t>
            </a:r>
            <a:r>
              <a:rPr lang="fr-FR">
                <a:solidFill>
                  <a:schemeClr val="lt2"/>
                </a:solidFill>
              </a:rPr>
              <a:t>3</a:t>
            </a: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/>
              <a:t> </a:t>
            </a:r>
            <a:r>
              <a:rPr lang="fr-FR" sz="2000"/>
              <a:t>Nettoyage des données</a:t>
            </a:r>
          </a:p>
        </p:txBody>
      </p:sp>
      <p:sp>
        <p:nvSpPr>
          <p:cNvPr id="290" name="Shape 290"/>
          <p:cNvSpPr txBox="1"/>
          <p:nvPr>
            <p:ph idx="12" type="sldNum"/>
          </p:nvPr>
        </p:nvSpPr>
        <p:spPr>
          <a:xfrm>
            <a:off x="7864049" y="260648"/>
            <a:ext cx="652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235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19200" y="540600"/>
            <a:ext cx="7020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fr-FR"/>
              <a:t>3</a:t>
            </a:r>
            <a:r>
              <a:rPr b="1" i="0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fr-FR"/>
              <a:t>4</a:t>
            </a:r>
            <a:r>
              <a:rPr b="1" lang="fr-FR"/>
              <a:t> Dates </a:t>
            </a:r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475" y="3867150"/>
            <a:ext cx="5629275" cy="284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84300" y="933900"/>
            <a:ext cx="8975400" cy="4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fr-FR" sz="1500">
                <a:solidFill>
                  <a:schemeClr val="dk1"/>
                </a:solidFill>
              </a:rPr>
              <a:t>Le traitement des dates se fait de façon un peu spéciale</a:t>
            </a:r>
            <a:r>
              <a:rPr b="1" lang="fr-FR" sz="1500">
                <a:solidFill>
                  <a:schemeClr val="dk1"/>
                </a:solidFill>
              </a:rPr>
              <a:t>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>
              <a:spcBef>
                <a:spcPts val="0"/>
              </a:spcBef>
              <a:buClr>
                <a:schemeClr val="dk1"/>
              </a:buClr>
              <a:buSzPts val="1500"/>
              <a:buChar char="●"/>
            </a:pPr>
            <a:r>
              <a:rPr lang="fr-FR" sz="1500">
                <a:solidFill>
                  <a:schemeClr val="dk1"/>
                </a:solidFill>
              </a:rPr>
              <a:t>On remarque que les dates de production n’ont pas de valeur manquante pour le Train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 sz="1500">
                <a:solidFill>
                  <a:schemeClr val="dk1"/>
                </a:solidFill>
              </a:rPr>
              <a:t>        </a:t>
            </a:r>
            <a:r>
              <a:rPr lang="fr-FR" sz="1200">
                <a:solidFill>
                  <a:schemeClr val="dk1"/>
                </a:solidFill>
              </a:rPr>
              <a:t>(pour les Test il y en a 2 mais on peut facilement les remplir en prenant les moyennes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-FR" sz="1200">
                <a:solidFill>
                  <a:schemeClr val="dk1"/>
                </a:solidFill>
              </a:rPr>
              <a:t>          sur les JJ/MM /AAAA de cette colonne ou alors lui donner une date plus ‘proche’  en moyennant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 sz="1200">
                <a:solidFill>
                  <a:schemeClr val="dk1"/>
                </a:solidFill>
              </a:rPr>
              <a:t>          sur les dates de productions ayant pour attribut ‘Zone’ la même valeur)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 sz="1500">
                <a:solidFill>
                  <a:schemeClr val="dk1"/>
                </a:solidFill>
              </a:rPr>
              <a:t>       </a:t>
            </a:r>
          </a:p>
          <a:p>
            <a:pPr indent="-323850" lvl="0" marL="457200" rtl="0">
              <a:spcBef>
                <a:spcPts val="0"/>
              </a:spcBef>
              <a:buClr>
                <a:schemeClr val="dk1"/>
              </a:buClr>
              <a:buSzPts val="1500"/>
              <a:buChar char="●"/>
            </a:pPr>
            <a:r>
              <a:rPr lang="fr-FR" sz="1500">
                <a:solidFill>
                  <a:schemeClr val="dk1"/>
                </a:solidFill>
              </a:rPr>
              <a:t>On crée deux variables correspondant à deux différences 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i="1" lang="fr-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Date_Production - Date_Completion</a:t>
            </a:r>
            <a:r>
              <a:rPr i="1" lang="fr-FR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fr-FR" sz="1500">
                <a:solidFill>
                  <a:schemeClr val="dk1"/>
                </a:solidFill>
              </a:rPr>
              <a:t>et</a:t>
            </a:r>
            <a:r>
              <a:rPr lang="fr-FR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1" lang="fr-F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Date_Completion - Date_Drilling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i="1" lang="fr-FR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</a:p>
          <a:p>
            <a:pPr indent="-323850" lvl="0" marL="457200" rtl="0">
              <a:spcBef>
                <a:spcPts val="0"/>
              </a:spcBef>
              <a:buClr>
                <a:schemeClr val="dk1"/>
              </a:buClr>
              <a:buSzPts val="1500"/>
              <a:buChar char="●"/>
            </a:pPr>
            <a:r>
              <a:rPr lang="fr-FR" sz="1500">
                <a:solidFill>
                  <a:schemeClr val="dk1"/>
                </a:solidFill>
              </a:rPr>
              <a:t>En prenant les moyennes des distributions statistiques des valeurs de ces deux variables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 sz="1500">
                <a:solidFill>
                  <a:schemeClr val="dk1"/>
                </a:solidFill>
              </a:rPr>
              <a:t>        créées, on peut facilement ‘retrouver’ les valeurs manquantes des champs Date_Drilling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 sz="1500">
                <a:solidFill>
                  <a:schemeClr val="dk1"/>
                </a:solidFill>
              </a:rPr>
              <a:t>        et Date_Completion.                         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fr-FR" sz="1500">
                <a:solidFill>
                  <a:schemeClr val="dk1"/>
                </a:solidFill>
              </a:rPr>
              <a:t> 																		</a:t>
            </a:r>
          </a:p>
          <a:p>
            <a:pPr indent="0" lvl="0" marL="8229600" rtl="0">
              <a:spcBef>
                <a:spcPts val="0"/>
              </a:spcBef>
              <a:buNone/>
            </a:pPr>
            <a:r>
              <a:rPr lang="fr-FR" sz="1500">
                <a:solidFill>
                  <a:schemeClr val="dk1"/>
                </a:solidFill>
              </a:rPr>
              <a:t> </a:t>
            </a:r>
          </a:p>
          <a:p>
            <a:pPr indent="0" lvl="0" marL="8229600" rtl="0">
              <a:spcBef>
                <a:spcPts val="0"/>
              </a:spcBef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822960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8229600" rtl="0">
              <a:spcBef>
                <a:spcPts val="0"/>
              </a:spcBef>
              <a:buNone/>
            </a:pPr>
            <a:r>
              <a:rPr b="1" lang="fr-FR" sz="1500">
                <a:solidFill>
                  <a:schemeClr val="dk1"/>
                </a:solidFill>
              </a:rPr>
              <a:t> </a:t>
            </a:r>
            <a:r>
              <a:rPr lang="fr-FR" sz="1500">
                <a:solidFill>
                  <a:schemeClr val="dk1"/>
                </a:solidFill>
              </a:rPr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fr-FR" sz="1500">
                <a:solidFill>
                  <a:schemeClr val="dk1"/>
                </a:solidFill>
              </a:rPr>
              <a:t> </a:t>
            </a:r>
          </a:p>
          <a:p>
            <a:pPr indent="457200" lvl="0" marL="777240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buNone/>
            </a:pPr>
            <a:r>
              <a:rPr lang="fr-FR">
                <a:solidFill>
                  <a:schemeClr val="dk1"/>
                </a:solidFill>
              </a:rPr>
              <a:t>  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0" type="dt"/>
          </p:nvPr>
        </p:nvSpPr>
        <p:spPr>
          <a:xfrm>
            <a:off x="-1" y="6669360"/>
            <a:ext cx="2652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18/01/2017</a:t>
            </a:r>
          </a:p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00" name="Shape 300"/>
          <p:cNvSpPr txBox="1"/>
          <p:nvPr>
            <p:ph idx="11" type="ftr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TITRE DE LA PRÉSENTATION - MENU « INSERTION / EN-TÊTE ET PIED DE PAGE »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1759225" y="917575"/>
            <a:ext cx="67578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53975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b="0" i="0" lang="fr-FR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CHAPITRE 4 </a:t>
            </a:r>
          </a:p>
          <a:p>
            <a:pPr indent="-139700" lvl="0" marL="0" rtl="0">
              <a:spcBef>
                <a:spcPts val="0"/>
              </a:spcBef>
              <a:buClr>
                <a:schemeClr val="lt2"/>
              </a:buClr>
              <a:buSzPts val="2200"/>
              <a:buFont typeface="Arial"/>
              <a:buNone/>
            </a:pPr>
            <a:r>
              <a:rPr b="1" lang="fr-FR" sz="2800">
                <a:solidFill>
                  <a:srgbClr val="F3F3F3"/>
                </a:solidFill>
              </a:rPr>
              <a:t>Analyse préparatoire pour les modèles :</a:t>
            </a:r>
            <a:r>
              <a:rPr b="1" lang="fr-FR" sz="2400">
                <a:solidFill>
                  <a:srgbClr val="F3F3F3"/>
                </a:solidFill>
              </a:rPr>
              <a:t>Partitionnement des données à partir de la variable ‘Zone’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617538" y="0"/>
            <a:ext cx="7014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CHAPITRE </a:t>
            </a:r>
            <a:r>
              <a:rPr lang="fr-FR">
                <a:solidFill>
                  <a:schemeClr val="lt2"/>
                </a:solidFill>
              </a:rPr>
              <a:t>4</a:t>
            </a: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 sz="2400"/>
              <a:t> </a:t>
            </a:r>
            <a:r>
              <a:rPr lang="fr-FR" sz="2000">
                <a:solidFill>
                  <a:srgbClr val="000000"/>
                </a:solidFill>
              </a:rPr>
              <a:t>Partitionnement des données</a:t>
            </a:r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7864049" y="260648"/>
            <a:ext cx="652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235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19200" y="540600"/>
            <a:ext cx="7020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fr-FR"/>
              <a:t>4.1</a:t>
            </a:r>
            <a:r>
              <a:rPr b="1" i="0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fr-FR"/>
              <a:t> Analyse de la variable Zone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617850" y="1203975"/>
            <a:ext cx="79083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Plusieurs variables réelles qui sont des entiers normalisées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Une seule variable catégorielle (nominale), les autres ont au moins une échelle ordinale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fr-FR"/>
              <a:t>Description de la variable ‘Zone’: “Normalized Specific zone of production”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fr-FR"/>
              <a:t>Tracé de ‘Zone’ contre Surf_X et Surf_Y  ( coordonnées du puits anonymisées)</a:t>
            </a:r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150" y="2569575"/>
            <a:ext cx="4647988" cy="36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617538" y="0"/>
            <a:ext cx="7014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CHAPITRE </a:t>
            </a:r>
            <a:r>
              <a:rPr lang="fr-FR">
                <a:solidFill>
                  <a:schemeClr val="lt2"/>
                </a:solidFill>
              </a:rPr>
              <a:t>4</a:t>
            </a: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 sz="2400"/>
              <a:t> </a:t>
            </a:r>
            <a:r>
              <a:rPr lang="fr-FR" sz="2000">
                <a:solidFill>
                  <a:srgbClr val="000000"/>
                </a:solidFill>
              </a:rPr>
              <a:t>Partitionnement des données</a:t>
            </a: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7864049" y="260648"/>
            <a:ext cx="652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235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19200" y="540600"/>
            <a:ext cx="7020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fr-FR"/>
              <a:t>4.1</a:t>
            </a:r>
            <a:r>
              <a:rPr b="1" i="0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fr-FR"/>
              <a:t> Analyse de la variable Zone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617550" y="1053925"/>
            <a:ext cx="58101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fr-FR">
                <a:solidFill>
                  <a:schemeClr val="dk1"/>
                </a:solidFill>
              </a:rPr>
              <a:t>Tracé des variables cibles par chaque ‘Zone’: </a:t>
            </a:r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24" y="1714550"/>
            <a:ext cx="8615752" cy="51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617538" y="0"/>
            <a:ext cx="7014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CHAPITRE </a:t>
            </a:r>
            <a:r>
              <a:rPr lang="fr-FR">
                <a:solidFill>
                  <a:schemeClr val="lt2"/>
                </a:solidFill>
              </a:rPr>
              <a:t>4</a:t>
            </a: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 sz="2400"/>
              <a:t> </a:t>
            </a:r>
            <a:r>
              <a:rPr lang="fr-FR" sz="2000">
                <a:solidFill>
                  <a:srgbClr val="000000"/>
                </a:solidFill>
              </a:rPr>
              <a:t>Partitionnement des données</a:t>
            </a:r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7864049" y="260648"/>
            <a:ext cx="652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235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19200" y="540600"/>
            <a:ext cx="7020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fr-FR"/>
              <a:t>4.2</a:t>
            </a:r>
            <a:r>
              <a:rPr b="1" i="0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Partitionne</a:t>
            </a:r>
            <a:r>
              <a:rPr b="1" lang="fr-FR"/>
              <a:t>ment initial à partir de la Zone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383825" y="1071700"/>
            <a:ext cx="40545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fr-FR">
                <a:solidFill>
                  <a:schemeClr val="dk1"/>
                </a:solidFill>
              </a:rPr>
              <a:t>Trois groupes: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-FR">
                <a:solidFill>
                  <a:schemeClr val="dk1"/>
                </a:solidFill>
              </a:rPr>
              <a:t>groupe 0: </a:t>
            </a:r>
            <a:r>
              <a:rPr lang="fr-FR">
                <a:solidFill>
                  <a:schemeClr val="dk1"/>
                </a:solidFill>
              </a:rPr>
              <a:t>gas faible, oil: tout le spectre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-FR">
                <a:solidFill>
                  <a:schemeClr val="dk1"/>
                </a:solidFill>
              </a:rPr>
              <a:t>groupe 1 </a:t>
            </a:r>
            <a:r>
              <a:rPr lang="fr-FR">
                <a:solidFill>
                  <a:schemeClr val="dk1"/>
                </a:solidFill>
              </a:rPr>
              <a:t>zone mélangé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ts val="1400"/>
              <a:buChar char="●"/>
            </a:pPr>
            <a:r>
              <a:rPr b="1" lang="fr-FR">
                <a:solidFill>
                  <a:schemeClr val="dk1"/>
                </a:solidFill>
              </a:rPr>
              <a:t>groupe 2 </a:t>
            </a:r>
            <a:r>
              <a:rPr lang="fr-FR">
                <a:solidFill>
                  <a:schemeClr val="dk1"/>
                </a:solidFill>
              </a:rPr>
              <a:t>oil faible, gas: tout le spectre</a:t>
            </a:r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450" y="2378925"/>
            <a:ext cx="4229100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/>
          <p:nvPr/>
        </p:nvSpPr>
        <p:spPr>
          <a:xfrm>
            <a:off x="4616525" y="1380500"/>
            <a:ext cx="1425000" cy="29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4616525" y="1617877"/>
            <a:ext cx="1425000" cy="219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4616525" y="1837901"/>
            <a:ext cx="1425000" cy="219900"/>
          </a:xfrm>
          <a:prstGeom prst="rect">
            <a:avLst/>
          </a:prstGeom>
          <a:solidFill>
            <a:srgbClr val="DBFF6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/>
          <p:nvPr>
            <p:ph type="title"/>
          </p:nvPr>
        </p:nvSpPr>
        <p:spPr>
          <a:xfrm>
            <a:off x="617538" y="0"/>
            <a:ext cx="7014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CHAPITRE </a:t>
            </a:r>
            <a:r>
              <a:rPr lang="fr-FR">
                <a:solidFill>
                  <a:schemeClr val="lt2"/>
                </a:solidFill>
              </a:rPr>
              <a:t>4</a:t>
            </a: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 sz="2400"/>
              <a:t> </a:t>
            </a:r>
            <a:r>
              <a:rPr lang="fr-FR" sz="2000">
                <a:solidFill>
                  <a:srgbClr val="000000"/>
                </a:solidFill>
              </a:rPr>
              <a:t>Partitionnement des données</a:t>
            </a:r>
          </a:p>
        </p:txBody>
      </p:sp>
      <p:sp>
        <p:nvSpPr>
          <p:cNvPr id="337" name="Shape 337"/>
          <p:cNvSpPr txBox="1"/>
          <p:nvPr>
            <p:ph idx="12" type="sldNum"/>
          </p:nvPr>
        </p:nvSpPr>
        <p:spPr>
          <a:xfrm>
            <a:off x="7864049" y="260648"/>
            <a:ext cx="652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235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19200" y="540600"/>
            <a:ext cx="7020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fr-FR"/>
              <a:t>4.2</a:t>
            </a:r>
            <a:r>
              <a:rPr b="1" i="0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Partitionne</a:t>
            </a:r>
            <a:r>
              <a:rPr b="1" lang="fr-FR"/>
              <a:t>ment initial à partir de la Zone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279925" y="1126825"/>
            <a:ext cx="62367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fr-FR">
                <a:solidFill>
                  <a:schemeClr val="dk1"/>
                </a:solidFill>
              </a:rPr>
              <a:t>Variance expliquée: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oil variance unexplained: 0.971</a:t>
            </a:r>
            <a:b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oil variance residuals:  0.641</a:t>
            </a:r>
            <a:b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</a:t>
            </a:r>
            <a:b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gas variance unexplained: 1.029</a:t>
            </a:r>
            <a:b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gas variance residuals:   0.720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460175" y="3354775"/>
            <a:ext cx="7172100" cy="19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fr-FR"/>
              <a:t>Test Anova: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buNone/>
            </a:pPr>
            <a:r>
              <a:rPr b="1" lang="fr-FR"/>
              <a:t>Oil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-FR"/>
              <a:t>F_onewayResult(statistic=117.27008325562221, </a:t>
            </a:r>
            <a:r>
              <a:rPr b="1" lang="fr-FR"/>
              <a:t>p-value=7.81 e-42</a:t>
            </a:r>
            <a:r>
              <a:rPr lang="fr-FR"/>
              <a:t>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fr-FR"/>
              <a:t>Gas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F_onewayResult(statistic=98.156706678473128, </a:t>
            </a:r>
            <a:r>
              <a:rPr b="1" lang="fr-FR"/>
              <a:t>p-value=3.43 e-36</a:t>
            </a:r>
            <a:r>
              <a:rPr lang="fr-FR"/>
              <a:t>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617538" y="0"/>
            <a:ext cx="7014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CHAPITRE </a:t>
            </a:r>
            <a:r>
              <a:rPr lang="fr-FR">
                <a:solidFill>
                  <a:schemeClr val="lt2"/>
                </a:solidFill>
              </a:rPr>
              <a:t>4</a:t>
            </a: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 sz="2400"/>
              <a:t> </a:t>
            </a:r>
            <a:r>
              <a:rPr lang="fr-FR" sz="2000">
                <a:solidFill>
                  <a:srgbClr val="000000"/>
                </a:solidFill>
              </a:rPr>
              <a:t>Partitionnement des données</a:t>
            </a:r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7864049" y="260648"/>
            <a:ext cx="652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235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19200" y="540600"/>
            <a:ext cx="7020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fr-FR"/>
              <a:t>4.3 Répartition de la zone mélangée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603000" y="1050100"/>
            <a:ext cx="79380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fr-FR"/>
              <a:t>Clustering hiérarchique </a:t>
            </a:r>
            <a:r>
              <a:rPr lang="fr-FR"/>
              <a:t>( ward link) pour avoir une première idée.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Apprentissage des clusters à l’aide de  2 classifieurs linéaires SVM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75" y="1851700"/>
            <a:ext cx="3914905" cy="287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Shape 350"/>
          <p:cNvSpPr txBox="1"/>
          <p:nvPr/>
        </p:nvSpPr>
        <p:spPr>
          <a:xfrm>
            <a:off x="650400" y="4800250"/>
            <a:ext cx="78432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fr-FR"/>
              <a:t>Résultats de la validation croiśe:</a:t>
            </a:r>
          </a:p>
        </p:txBody>
      </p:sp>
      <p:pic>
        <p:nvPicPr>
          <p:cNvPr id="351" name="Shape 3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923" y="1816350"/>
            <a:ext cx="4011077" cy="2948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2" name="Shape 352"/>
          <p:cNvGraphicFramePr/>
          <p:nvPr/>
        </p:nvGraphicFramePr>
        <p:xfrm>
          <a:off x="1708675" y="5315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{83928B24-115B-476D-85AF-D8FDF94F7AE2}</a:tableStyleId>
              </a:tblPr>
              <a:tblGrid>
                <a:gridCol w="663250"/>
                <a:gridCol w="710050"/>
                <a:gridCol w="738125"/>
                <a:gridCol w="538675"/>
                <a:gridCol w="800050"/>
                <a:gridCol w="38887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/>
                        <a:t>vs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fr-FR"/>
                        <a:t>+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précisions par classe (accuracy)  0.91 et 0.98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-FR">
                          <a:solidFill>
                            <a:schemeClr val="dk1"/>
                          </a:solidFill>
                        </a:rPr>
                        <a:t>vs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fr-FR"/>
                        <a:t>+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>
                          <a:solidFill>
                            <a:schemeClr val="dk1"/>
                          </a:solidFill>
                        </a:rPr>
                        <a:t>précisions par classe (accuracy)  0.86 et 0.88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617538" y="0"/>
            <a:ext cx="7014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CHAPITRE </a:t>
            </a:r>
            <a:r>
              <a:rPr lang="fr-FR">
                <a:solidFill>
                  <a:schemeClr val="lt2"/>
                </a:solidFill>
              </a:rPr>
              <a:t>4</a:t>
            </a: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 sz="2400"/>
              <a:t> </a:t>
            </a:r>
            <a:r>
              <a:rPr lang="fr-FR" sz="2000">
                <a:solidFill>
                  <a:srgbClr val="000000"/>
                </a:solidFill>
              </a:rPr>
              <a:t>Partitionnement des données</a:t>
            </a:r>
          </a:p>
        </p:txBody>
      </p:sp>
      <p:sp>
        <p:nvSpPr>
          <p:cNvPr id="358" name="Shape 358"/>
          <p:cNvSpPr txBox="1"/>
          <p:nvPr>
            <p:ph idx="12" type="sldNum"/>
          </p:nvPr>
        </p:nvSpPr>
        <p:spPr>
          <a:xfrm>
            <a:off x="7864049" y="260648"/>
            <a:ext cx="652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235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19200" y="540600"/>
            <a:ext cx="7020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fr-FR"/>
              <a:t>4.4 Deuxième </a:t>
            </a:r>
            <a:r>
              <a:rPr b="1" lang="fr-FR"/>
              <a:t>Partitionnement avec répartition de la zone mélangé</a:t>
            </a:r>
          </a:p>
          <a:p>
            <a:pPr indent="-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b="1"/>
          </a:p>
          <a:p>
            <a:pPr indent="-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360" name="Shape 360"/>
          <p:cNvSpPr txBox="1"/>
          <p:nvPr/>
        </p:nvSpPr>
        <p:spPr>
          <a:xfrm>
            <a:off x="296875" y="908700"/>
            <a:ext cx="49284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-FR">
                <a:solidFill>
                  <a:schemeClr val="dk1"/>
                </a:solidFill>
              </a:rPr>
              <a:t>groupe 0: gas faible, oil: tout le spectre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-FR">
                <a:solidFill>
                  <a:schemeClr val="dk1"/>
                </a:solidFill>
              </a:rPr>
              <a:t>groupe 1 partie intermédiaire de la zone mélangée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ts val="1400"/>
              <a:buChar char="●"/>
            </a:pPr>
            <a:r>
              <a:rPr lang="fr-FR">
                <a:solidFill>
                  <a:schemeClr val="dk1"/>
                </a:solidFill>
              </a:rPr>
              <a:t>groupe 2 oil faible, gas: tout le spectre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fr-FR">
                <a:solidFill>
                  <a:schemeClr val="dk1"/>
                </a:solidFill>
              </a:rPr>
              <a:t>Partitionnement globale</a:t>
            </a:r>
            <a:r>
              <a:rPr b="1" lang="fr-FR">
                <a:solidFill>
                  <a:schemeClr val="dk1"/>
                </a:solidFill>
              </a:rPr>
              <a:t>:</a:t>
            </a:r>
          </a:p>
        </p:txBody>
      </p:sp>
      <p:pic>
        <p:nvPicPr>
          <p:cNvPr id="361" name="Shape 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950" y="2425210"/>
            <a:ext cx="3467475" cy="344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Shape 3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14600"/>
            <a:ext cx="3467475" cy="34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/>
          <p:nvPr/>
        </p:nvSpPr>
        <p:spPr>
          <a:xfrm>
            <a:off x="5682925" y="1131650"/>
            <a:ext cx="1425000" cy="29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5682925" y="1428650"/>
            <a:ext cx="1425000" cy="368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5682925" y="1690700"/>
            <a:ext cx="1425000" cy="266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617538" y="0"/>
            <a:ext cx="7014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CHAPITRE </a:t>
            </a:r>
            <a:r>
              <a:rPr lang="fr-FR">
                <a:solidFill>
                  <a:schemeClr val="lt2"/>
                </a:solidFill>
              </a:rPr>
              <a:t>4</a:t>
            </a: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 sz="2400"/>
              <a:t> </a:t>
            </a:r>
            <a:r>
              <a:rPr lang="fr-FR" sz="2000">
                <a:solidFill>
                  <a:srgbClr val="000000"/>
                </a:solidFill>
              </a:rPr>
              <a:t>Partitionnement des données</a:t>
            </a:r>
          </a:p>
        </p:txBody>
      </p:sp>
      <p:sp>
        <p:nvSpPr>
          <p:cNvPr id="371" name="Shape 371"/>
          <p:cNvSpPr txBox="1"/>
          <p:nvPr>
            <p:ph idx="12" type="sldNum"/>
          </p:nvPr>
        </p:nvSpPr>
        <p:spPr>
          <a:xfrm>
            <a:off x="7864049" y="260648"/>
            <a:ext cx="652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235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19200" y="540600"/>
            <a:ext cx="7020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" lvl="0" marL="0" rtl="0">
              <a:spcBef>
                <a:spcPts val="0"/>
              </a:spcBef>
              <a:buClr>
                <a:schemeClr val="dk1"/>
              </a:buClr>
              <a:buSzPts val="400"/>
              <a:buFont typeface="Arial"/>
              <a:buNone/>
            </a:pPr>
            <a:r>
              <a:rPr b="1" lang="fr-FR"/>
              <a:t>4.4 Deuxième Partitionnement avec répartition de la zone mélangé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279925" y="1126825"/>
            <a:ext cx="6236700" cy="22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fr-FR">
                <a:solidFill>
                  <a:schemeClr val="dk1"/>
                </a:solidFill>
              </a:rPr>
              <a:t>Variance expliquée: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oil variance unexplained: 0.971</a:t>
            </a:r>
            <a:b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oil variance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residuals: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0.641 (initial grouping)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oil variance  residuals:  0.558 (second grouping)</a:t>
            </a:r>
            <a:br>
              <a:rPr b="1"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</a:t>
            </a:r>
            <a:b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gas variance unexplained: 1.029</a:t>
            </a:r>
            <a:b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gas variance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residuals: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0.720 </a:t>
            </a:r>
            <a:r>
              <a:rPr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(initial grouping)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gas</a:t>
            </a:r>
            <a:r>
              <a:rPr b="1"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variance residuals:   0.635 (second grouping)</a:t>
            </a:r>
            <a:br>
              <a:rPr b="1" lang="fr-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460175" y="3354775"/>
            <a:ext cx="7172100" cy="19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fr-FR"/>
              <a:t>Test Anova: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buNone/>
            </a:pPr>
            <a:r>
              <a:rPr b="1" lang="fr-FR"/>
              <a:t>Oil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-FR"/>
              <a:t>F_onewayResult(statistic=168.631,</a:t>
            </a:r>
            <a:r>
              <a:rPr b="1" lang="fr-FR"/>
              <a:t> p-value=1.41 e-55,  before: 7.81 e-42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b="1" lang="fr-FR"/>
              <a:t>Gas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-FR"/>
              <a:t>F_onewayResult(statistic=141.463, </a:t>
            </a:r>
            <a:r>
              <a:rPr b="1" lang="fr-FR"/>
              <a:t>p-value=1.52 e-48,  before: 3.43 e-36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idx="10" type="dt"/>
          </p:nvPr>
        </p:nvSpPr>
        <p:spPr>
          <a:xfrm>
            <a:off x="-1" y="6669360"/>
            <a:ext cx="2652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18/01/2017</a:t>
            </a:r>
          </a:p>
        </p:txBody>
      </p:sp>
      <p:sp>
        <p:nvSpPr>
          <p:cNvPr id="380" name="Shape 380"/>
          <p:cNvSpPr txBox="1"/>
          <p:nvPr>
            <p:ph idx="12" type="sldNum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81" name="Shape 381"/>
          <p:cNvSpPr txBox="1"/>
          <p:nvPr>
            <p:ph idx="11" type="ftr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TITRE DE LA PRÉSENTATION - MENU « INSERTION / EN-TÊTE ET PIED DE PAGE »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3225625" y="917575"/>
            <a:ext cx="52911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53975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b="0" i="0" lang="fr-FR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CHAPITRE </a:t>
            </a:r>
            <a:r>
              <a:rPr lang="fr-FR"/>
              <a:t>5</a:t>
            </a:r>
          </a:p>
          <a:p>
            <a:pPr indent="-139700" lvl="0" marL="0" rtl="0">
              <a:spcBef>
                <a:spcPts val="0"/>
              </a:spcBef>
              <a:buClr>
                <a:schemeClr val="lt2"/>
              </a:buClr>
              <a:buSzPts val="2200"/>
              <a:buFont typeface="Arial"/>
              <a:buNone/>
            </a:pPr>
            <a:r>
              <a:rPr b="1" lang="fr-FR" sz="2800">
                <a:solidFill>
                  <a:srgbClr val="F3F3F3"/>
                </a:solidFill>
              </a:rPr>
              <a:t>Modèles linéaires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0" type="dt"/>
          </p:nvPr>
        </p:nvSpPr>
        <p:spPr>
          <a:xfrm>
            <a:off x="-1" y="6669360"/>
            <a:ext cx="265114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18/01/2017</a:t>
            </a: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TITRE DE LA PRÉSENTATION - MENU « INSERTION / EN-TÊTE ET PIED DE PAGE »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373189" y="917575"/>
            <a:ext cx="714375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53975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b="0" i="0" lang="fr-FR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CHAPITRE 1</a:t>
            </a:r>
          </a:p>
          <a:p>
            <a:pPr indent="-53975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lang="fr-FR" sz="2800">
                <a:solidFill>
                  <a:srgbClr val="F3F3F3"/>
                </a:solidFill>
              </a:rPr>
              <a:t>Introduction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2" type="sldNum"/>
          </p:nvPr>
        </p:nvSpPr>
        <p:spPr>
          <a:xfrm>
            <a:off x="7864049" y="260648"/>
            <a:ext cx="652800" cy="4047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</a:p>
        </p:txBody>
      </p:sp>
      <p:sp>
        <p:nvSpPr>
          <p:cNvPr id="389" name="Shape 389"/>
          <p:cNvSpPr txBox="1"/>
          <p:nvPr>
            <p:ph type="title"/>
          </p:nvPr>
        </p:nvSpPr>
        <p:spPr>
          <a:xfrm>
            <a:off x="617538" y="0"/>
            <a:ext cx="7014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CHAPITRE </a:t>
            </a:r>
            <a:r>
              <a:rPr lang="fr-FR">
                <a:solidFill>
                  <a:schemeClr val="lt2"/>
                </a:solidFill>
              </a:rPr>
              <a:t>5</a:t>
            </a: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 sz="2400"/>
              <a:t> </a:t>
            </a:r>
            <a:r>
              <a:rPr lang="fr-FR" sz="2000">
                <a:solidFill>
                  <a:srgbClr val="000000"/>
                </a:solidFill>
              </a:rPr>
              <a:t>Régression linéaire</a:t>
            </a: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17550" y="515400"/>
            <a:ext cx="7020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" lvl="0" marL="0" rtl="0">
              <a:spcBef>
                <a:spcPts val="0"/>
              </a:spcBef>
              <a:buClr>
                <a:schemeClr val="dk1"/>
              </a:buClr>
              <a:buSzPts val="400"/>
              <a:buFont typeface="Arial"/>
              <a:buNone/>
            </a:pPr>
            <a:r>
              <a:rPr b="1" lang="fr-FR"/>
              <a:t>5</a:t>
            </a:r>
            <a:r>
              <a:rPr b="1" lang="fr-FR"/>
              <a:t>.1 Modèle linéaire simple </a:t>
            </a:r>
          </a:p>
        </p:txBody>
      </p:sp>
      <p:pic>
        <p:nvPicPr>
          <p:cNvPr id="391" name="Shape 3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5125" y="1040187"/>
            <a:ext cx="5748876" cy="44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 txBox="1"/>
          <p:nvPr/>
        </p:nvSpPr>
        <p:spPr>
          <a:xfrm>
            <a:off x="526825" y="1282100"/>
            <a:ext cx="2080200" cy="15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fr-FR" sz="1100"/>
              <a:t>Résultats des 4 modèles 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10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Oil - Groupe 1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Oil - Groupe 2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Gas - Groupe 1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fr-FR"/>
              <a:t>Gas - Groupe 2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23825" y="3459150"/>
            <a:ext cx="27819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fr-FR" sz="1000"/>
              <a:t>Erreur des modèles (RMSE on crossfold) :</a:t>
            </a:r>
          </a:p>
        </p:txBody>
      </p:sp>
      <p:graphicFrame>
        <p:nvGraphicFramePr>
          <p:cNvPr id="394" name="Shape 394"/>
          <p:cNvGraphicFramePr/>
          <p:nvPr/>
        </p:nvGraphicFramePr>
        <p:xfrm>
          <a:off x="123825" y="382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{83928B24-115B-476D-85AF-D8FDF94F7AE2}</a:tableStyleId>
              </a:tblPr>
              <a:tblGrid>
                <a:gridCol w="913100"/>
                <a:gridCol w="382850"/>
                <a:gridCol w="789500"/>
                <a:gridCol w="515975"/>
                <a:gridCol w="6705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fr-FR" sz="1200"/>
                        <a:t>Oil</a:t>
                      </a: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lang="fr-FR" sz="1200"/>
                        <a:t>Gas</a:t>
                      </a:r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 sz="1200"/>
                        <a:t>Groupe 1</a:t>
                      </a: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-69850" lvl="0" mar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>
                          <a:solidFill>
                            <a:schemeClr val="dk1"/>
                          </a:solidFill>
                        </a:rPr>
                        <a:t>0.42</a:t>
                      </a: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0.44</a:t>
                      </a:r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 sz="1200"/>
                        <a:t>Groupe 2</a:t>
                      </a: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0.68</a:t>
                      </a: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0.52</a:t>
                      </a: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395" name="Shape 395"/>
          <p:cNvSpPr txBox="1"/>
          <p:nvPr/>
        </p:nvSpPr>
        <p:spPr>
          <a:xfrm>
            <a:off x="3957675" y="5966050"/>
            <a:ext cx="25755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-FR"/>
              <a:t>Groupe 1 : 363 lines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-FR"/>
              <a:t>Groupe 2 : 97 lines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2" type="sldNum"/>
          </p:nvPr>
        </p:nvSpPr>
        <p:spPr>
          <a:xfrm>
            <a:off x="7864049" y="260648"/>
            <a:ext cx="652800" cy="4047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  <p:sp>
        <p:nvSpPr>
          <p:cNvPr id="402" name="Shape 402"/>
          <p:cNvSpPr txBox="1"/>
          <p:nvPr>
            <p:ph idx="2" type="body"/>
          </p:nvPr>
        </p:nvSpPr>
        <p:spPr>
          <a:xfrm>
            <a:off x="290975" y="887472"/>
            <a:ext cx="7899300" cy="35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Principal component regression - 10 fold Cross-Validation (RMSEP)</a:t>
            </a:r>
          </a:p>
        </p:txBody>
      </p:sp>
      <p:sp>
        <p:nvSpPr>
          <p:cNvPr id="403" name="Shape 403"/>
          <p:cNvSpPr txBox="1"/>
          <p:nvPr>
            <p:ph type="title"/>
          </p:nvPr>
        </p:nvSpPr>
        <p:spPr>
          <a:xfrm>
            <a:off x="617538" y="0"/>
            <a:ext cx="7014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CHAPITRE </a:t>
            </a:r>
            <a:r>
              <a:rPr lang="fr-FR">
                <a:solidFill>
                  <a:schemeClr val="lt2"/>
                </a:solidFill>
              </a:rPr>
              <a:t>5</a:t>
            </a: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 sz="2400"/>
              <a:t> </a:t>
            </a:r>
            <a:r>
              <a:rPr lang="fr-FR" sz="2000">
                <a:solidFill>
                  <a:srgbClr val="000000"/>
                </a:solidFill>
              </a:rPr>
              <a:t>Régression linéaire</a:t>
            </a:r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14850" y="540600"/>
            <a:ext cx="757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" lvl="0" marL="0" rtl="0">
              <a:spcBef>
                <a:spcPts val="0"/>
              </a:spcBef>
              <a:buClr>
                <a:schemeClr val="dk1"/>
              </a:buClr>
              <a:buSzPts val="400"/>
              <a:buFont typeface="Arial"/>
              <a:buNone/>
            </a:pPr>
            <a:r>
              <a:rPr b="1" lang="fr-FR" sz="1400"/>
              <a:t>5</a:t>
            </a:r>
            <a:r>
              <a:rPr b="1" lang="fr-FR" sz="1400"/>
              <a:t>.2 Modèle de régression linéaire avec les composantes principales de l’ACP (PCR)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290975" y="1364950"/>
            <a:ext cx="78993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10000"/>
              </a:lnSpc>
              <a:spcBef>
                <a:spcPts val="1500"/>
              </a:spcBef>
              <a:spcAft>
                <a:spcPts val="800"/>
              </a:spcAft>
              <a:buClr>
                <a:srgbClr val="333333"/>
              </a:buClr>
              <a:buSzPts val="1400"/>
              <a:buChar char="➔"/>
            </a:pPr>
            <a:r>
              <a:rPr lang="fr-FR">
                <a:solidFill>
                  <a:srgbClr val="333333"/>
                </a:solidFill>
              </a:rPr>
              <a:t>Objectif : minimiser l’erreur avec un nombre de composantes principales représentatif des données (grand % de variance)</a:t>
            </a:r>
          </a:p>
        </p:txBody>
      </p:sp>
      <p:pic>
        <p:nvPicPr>
          <p:cNvPr id="406" name="Shape 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650" y="2201050"/>
            <a:ext cx="6427626" cy="422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2" type="sldNum"/>
          </p:nvPr>
        </p:nvSpPr>
        <p:spPr>
          <a:xfrm>
            <a:off x="7864049" y="260648"/>
            <a:ext cx="652800" cy="4047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  <p:sp>
        <p:nvSpPr>
          <p:cNvPr id="413" name="Shape 413"/>
          <p:cNvSpPr txBox="1"/>
          <p:nvPr>
            <p:ph idx="2" type="body"/>
          </p:nvPr>
        </p:nvSpPr>
        <p:spPr>
          <a:xfrm>
            <a:off x="290975" y="887472"/>
            <a:ext cx="7899300" cy="35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Principal component regression - 10 fold Cross-Validation (RMSEP)</a:t>
            </a:r>
          </a:p>
        </p:txBody>
      </p:sp>
      <p:sp>
        <p:nvSpPr>
          <p:cNvPr id="414" name="Shape 414"/>
          <p:cNvSpPr txBox="1"/>
          <p:nvPr>
            <p:ph type="title"/>
          </p:nvPr>
        </p:nvSpPr>
        <p:spPr>
          <a:xfrm>
            <a:off x="617538" y="0"/>
            <a:ext cx="7014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CHAPITRE </a:t>
            </a:r>
            <a:r>
              <a:rPr lang="fr-FR">
                <a:solidFill>
                  <a:schemeClr val="lt2"/>
                </a:solidFill>
              </a:rPr>
              <a:t>5</a:t>
            </a: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 sz="2400"/>
              <a:t> </a:t>
            </a:r>
            <a:r>
              <a:rPr lang="fr-FR" sz="2000">
                <a:solidFill>
                  <a:srgbClr val="000000"/>
                </a:solidFill>
              </a:rPr>
              <a:t>Régression linéaire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14850" y="540600"/>
            <a:ext cx="757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" lvl="0" marL="0" rtl="0">
              <a:spcBef>
                <a:spcPts val="0"/>
              </a:spcBef>
              <a:buClr>
                <a:schemeClr val="dk1"/>
              </a:buClr>
              <a:buSzPts val="400"/>
              <a:buFont typeface="Arial"/>
              <a:buNone/>
            </a:pPr>
            <a:r>
              <a:rPr b="1" lang="fr-FR" sz="1400"/>
              <a:t>5.2 Modèle de régression linéaire avec les composantes principales de l’ACP (PCR)</a:t>
            </a:r>
          </a:p>
        </p:txBody>
      </p:sp>
      <p:graphicFrame>
        <p:nvGraphicFramePr>
          <p:cNvPr id="416" name="Shape 416"/>
          <p:cNvGraphicFramePr/>
          <p:nvPr/>
        </p:nvGraphicFramePr>
        <p:xfrm>
          <a:off x="237013" y="2296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{83928B24-115B-476D-85AF-D8FDF94F7AE2}</a:tableStyleId>
              </a:tblPr>
              <a:tblGrid>
                <a:gridCol w="819325"/>
                <a:gridCol w="528025"/>
                <a:gridCol w="523925"/>
                <a:gridCol w="525350"/>
                <a:gridCol w="539300"/>
              </a:tblGrid>
              <a:tr h="26127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fr-FR" sz="800"/>
                        <a:t>Oil</a:t>
                      </a: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fr-FR" sz="800"/>
                        <a:t>Gas</a:t>
                      </a:r>
                    </a:p>
                  </a:txBody>
                  <a:tcPr marT="91425" marB="91425" marR="91425" marL="91425"/>
                </a:tc>
                <a:tc hMerge="1"/>
              </a:tr>
              <a:tr h="25445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fr-FR" sz="800"/>
                        <a:t>Groupe1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 sz="800"/>
                        <a:t>Groupe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fr-FR" sz="800"/>
                        <a:t>Groupe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 sz="800"/>
                        <a:t>Groupe 2</a:t>
                      </a:r>
                    </a:p>
                  </a:txBody>
                  <a:tcPr marT="91425" marB="91425" marR="91425" marL="91425"/>
                </a:tc>
              </a:tr>
              <a:tr h="254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fr-FR" sz="800"/>
                        <a:t>Nb optimal de CPs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 sz="1000"/>
                        <a:t>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 sz="1000"/>
                        <a:t>13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 sz="1000"/>
                        <a:t>29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 sz="1000"/>
                        <a:t>13</a:t>
                      </a:r>
                    </a:p>
                  </a:txBody>
                  <a:tcPr marT="91425" marB="91425" marR="91425" marL="91425"/>
                </a:tc>
              </a:tr>
              <a:tr h="254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fr-FR" sz="800"/>
                        <a:t>%de variance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 sz="1000"/>
                        <a:t>99%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 sz="1000"/>
                        <a:t>99%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 sz="1000"/>
                        <a:t>98%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 sz="1000"/>
                        <a:t>99%</a:t>
                      </a:r>
                    </a:p>
                  </a:txBody>
                  <a:tcPr marT="91425" marB="91425" marR="91425" marL="91425"/>
                </a:tc>
              </a:tr>
              <a:tr h="254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fr-FR" sz="800"/>
                        <a:t>Erreur (RMSE)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 sz="1000"/>
                        <a:t>0.44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 sz="1000"/>
                        <a:t>0.75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 sz="1000"/>
                        <a:t>0.47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 sz="1000"/>
                        <a:t>0.59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7" name="Shape 417"/>
          <p:cNvSpPr txBox="1"/>
          <p:nvPr/>
        </p:nvSpPr>
        <p:spPr>
          <a:xfrm>
            <a:off x="237025" y="5279975"/>
            <a:ext cx="86988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buSzPts val="1400"/>
              <a:buChar char="➔"/>
            </a:pPr>
            <a:r>
              <a:rPr lang="fr-FR"/>
              <a:t>Pas d’amélioration remarquable dans les résultats (peut être essayer de filtrer les PCs en tenant compte de la corrélation avec la variable cible)</a:t>
            </a:r>
          </a:p>
        </p:txBody>
      </p:sp>
      <p:pic>
        <p:nvPicPr>
          <p:cNvPr id="418" name="Shape 4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950" y="1330475"/>
            <a:ext cx="5621875" cy="401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Shape 419"/>
          <p:cNvSpPr txBox="1"/>
          <p:nvPr/>
        </p:nvSpPr>
        <p:spPr>
          <a:xfrm>
            <a:off x="237025" y="1937325"/>
            <a:ext cx="23949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-FR" sz="1100"/>
              <a:t>Paramètres optimaux :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12" type="sldNum"/>
          </p:nvPr>
        </p:nvSpPr>
        <p:spPr>
          <a:xfrm>
            <a:off x="7864049" y="260648"/>
            <a:ext cx="652800" cy="4047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  <p:sp>
        <p:nvSpPr>
          <p:cNvPr id="426" name="Shape 426"/>
          <p:cNvSpPr txBox="1"/>
          <p:nvPr>
            <p:ph type="title"/>
          </p:nvPr>
        </p:nvSpPr>
        <p:spPr>
          <a:xfrm>
            <a:off x="617538" y="0"/>
            <a:ext cx="7014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CHAPITRE </a:t>
            </a:r>
            <a:r>
              <a:rPr lang="fr-FR">
                <a:solidFill>
                  <a:schemeClr val="lt2"/>
                </a:solidFill>
              </a:rPr>
              <a:t>5</a:t>
            </a: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 sz="2400"/>
              <a:t> </a:t>
            </a:r>
            <a:r>
              <a:rPr lang="fr-FR" sz="2000">
                <a:solidFill>
                  <a:srgbClr val="000000"/>
                </a:solidFill>
              </a:rPr>
              <a:t>Régression linéaire</a:t>
            </a:r>
          </a:p>
        </p:txBody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19200" y="540600"/>
            <a:ext cx="7020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" lvl="0" marL="0" rtl="0">
              <a:spcBef>
                <a:spcPts val="0"/>
              </a:spcBef>
              <a:buClr>
                <a:schemeClr val="dk1"/>
              </a:buClr>
              <a:buSzPts val="400"/>
              <a:buFont typeface="Arial"/>
              <a:buNone/>
            </a:pPr>
            <a:r>
              <a:rPr b="1" lang="fr-FR" sz="1400"/>
              <a:t>5.2 Modèle de régression linéaire par partitions</a:t>
            </a:r>
          </a:p>
        </p:txBody>
      </p:sp>
      <p:sp>
        <p:nvSpPr>
          <p:cNvPr id="428" name="Shape 428"/>
          <p:cNvSpPr txBox="1"/>
          <p:nvPr>
            <p:ph idx="2" type="body"/>
          </p:nvPr>
        </p:nvSpPr>
        <p:spPr>
          <a:xfrm>
            <a:off x="290975" y="887472"/>
            <a:ext cx="7899300" cy="35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fr-FR" sz="1800"/>
              <a:t>Modèle de régression par groupe suivant le partitionnement (expliqué au chapitre 4)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617550" y="1823075"/>
            <a:ext cx="1862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ts val="1400"/>
              <a:buChar char="➔"/>
            </a:pPr>
            <a:r>
              <a:rPr lang="fr-FR"/>
              <a:t>Oil - Groupe 1 :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-FR"/>
              <a:t> </a:t>
            </a:r>
          </a:p>
        </p:txBody>
      </p:sp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3325"/>
            <a:ext cx="4546500" cy="34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Shape 4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6500" y="2173325"/>
            <a:ext cx="4597501" cy="34531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Shape 432"/>
          <p:cNvSpPr txBox="1"/>
          <p:nvPr/>
        </p:nvSpPr>
        <p:spPr>
          <a:xfrm>
            <a:off x="5645225" y="1823075"/>
            <a:ext cx="1862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ts val="1400"/>
              <a:buChar char="➔"/>
            </a:pPr>
            <a:r>
              <a:rPr lang="fr-FR"/>
              <a:t>Oil - Groupe 2 :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</a:t>
            </a:r>
          </a:p>
        </p:txBody>
      </p:sp>
      <p:cxnSp>
        <p:nvCxnSpPr>
          <p:cNvPr id="433" name="Shape 433"/>
          <p:cNvCxnSpPr/>
          <p:nvPr/>
        </p:nvCxnSpPr>
        <p:spPr>
          <a:xfrm>
            <a:off x="4497050" y="1888750"/>
            <a:ext cx="0" cy="4058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idx="12" type="sldNum"/>
          </p:nvPr>
        </p:nvSpPr>
        <p:spPr>
          <a:xfrm>
            <a:off x="7864049" y="260648"/>
            <a:ext cx="652800" cy="4047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  <p:sp>
        <p:nvSpPr>
          <p:cNvPr id="440" name="Shape 440"/>
          <p:cNvSpPr txBox="1"/>
          <p:nvPr>
            <p:ph type="title"/>
          </p:nvPr>
        </p:nvSpPr>
        <p:spPr>
          <a:xfrm>
            <a:off x="617538" y="0"/>
            <a:ext cx="7014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CHAPITRE </a:t>
            </a:r>
            <a:r>
              <a:rPr lang="fr-FR">
                <a:solidFill>
                  <a:schemeClr val="lt2"/>
                </a:solidFill>
              </a:rPr>
              <a:t>5</a:t>
            </a: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 sz="2400"/>
              <a:t> </a:t>
            </a:r>
            <a:r>
              <a:rPr lang="fr-FR" sz="2000">
                <a:solidFill>
                  <a:srgbClr val="000000"/>
                </a:solidFill>
              </a:rPr>
              <a:t>Régression linéaire</a:t>
            </a:r>
          </a:p>
        </p:txBody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19200" y="540600"/>
            <a:ext cx="7020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" lvl="0" marL="0" rtl="0">
              <a:spcBef>
                <a:spcPts val="0"/>
              </a:spcBef>
              <a:buClr>
                <a:schemeClr val="dk1"/>
              </a:buClr>
              <a:buSzPts val="400"/>
              <a:buFont typeface="Arial"/>
              <a:buNone/>
            </a:pPr>
            <a:r>
              <a:rPr b="1" lang="fr-FR" sz="1400"/>
              <a:t>5.2 Modèle de régression linéaire par partitions</a:t>
            </a:r>
          </a:p>
        </p:txBody>
      </p:sp>
      <p:sp>
        <p:nvSpPr>
          <p:cNvPr id="442" name="Shape 442"/>
          <p:cNvSpPr txBox="1"/>
          <p:nvPr>
            <p:ph idx="2" type="body"/>
          </p:nvPr>
        </p:nvSpPr>
        <p:spPr>
          <a:xfrm>
            <a:off x="290975" y="887472"/>
            <a:ext cx="7899300" cy="35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fr-FR" sz="1800"/>
              <a:t>Modèle de régression par groupe suivant le partitionnement </a:t>
            </a:r>
            <a:r>
              <a:rPr lang="fr-FR" sz="1800"/>
              <a:t>(expliqué au chapitre 4)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617550" y="1823075"/>
            <a:ext cx="22386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ts val="1400"/>
              <a:buChar char="➔"/>
            </a:pPr>
            <a:r>
              <a:rPr lang="fr-FR"/>
              <a:t>Gas</a:t>
            </a:r>
            <a:r>
              <a:rPr lang="fr-FR"/>
              <a:t> - Groupe 1: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5354925" y="1823075"/>
            <a:ext cx="21129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ts val="1400"/>
              <a:buChar char="➔"/>
            </a:pPr>
            <a:r>
              <a:rPr lang="fr-FR"/>
              <a:t>Gas </a:t>
            </a:r>
            <a:r>
              <a:rPr lang="fr-FR"/>
              <a:t>- Groupe 2 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 </a:t>
            </a:r>
          </a:p>
        </p:txBody>
      </p:sp>
      <p:pic>
        <p:nvPicPr>
          <p:cNvPr id="445" name="Shape 4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00550"/>
            <a:ext cx="4492727" cy="339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Shape 4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125" y="2227775"/>
            <a:ext cx="4346476" cy="337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7" name="Shape 447"/>
          <p:cNvCxnSpPr/>
          <p:nvPr/>
        </p:nvCxnSpPr>
        <p:spPr>
          <a:xfrm>
            <a:off x="4497050" y="1888750"/>
            <a:ext cx="0" cy="4058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12" type="sldNum"/>
          </p:nvPr>
        </p:nvSpPr>
        <p:spPr>
          <a:xfrm>
            <a:off x="7864049" y="260648"/>
            <a:ext cx="652800" cy="4047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  <p:sp>
        <p:nvSpPr>
          <p:cNvPr id="454" name="Shape 454"/>
          <p:cNvSpPr txBox="1"/>
          <p:nvPr>
            <p:ph type="title"/>
          </p:nvPr>
        </p:nvSpPr>
        <p:spPr>
          <a:xfrm>
            <a:off x="617538" y="0"/>
            <a:ext cx="7014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CHAPITRE </a:t>
            </a:r>
            <a:r>
              <a:rPr lang="fr-FR">
                <a:solidFill>
                  <a:schemeClr val="lt2"/>
                </a:solidFill>
              </a:rPr>
              <a:t>5</a:t>
            </a: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 sz="2400"/>
              <a:t> </a:t>
            </a:r>
            <a:r>
              <a:rPr lang="fr-FR" sz="2000">
                <a:solidFill>
                  <a:srgbClr val="000000"/>
                </a:solidFill>
              </a:rPr>
              <a:t>Régression linéaire</a:t>
            </a:r>
          </a:p>
        </p:txBody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19200" y="540600"/>
            <a:ext cx="7020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" lvl="0" marL="0" rtl="0">
              <a:spcBef>
                <a:spcPts val="0"/>
              </a:spcBef>
              <a:buClr>
                <a:schemeClr val="dk1"/>
              </a:buClr>
              <a:buSzPts val="400"/>
              <a:buFont typeface="Arial"/>
              <a:buNone/>
            </a:pPr>
            <a:r>
              <a:rPr b="1" lang="fr-FR" sz="1400"/>
              <a:t>5.2 Modèle de régression linéaire par partitions</a:t>
            </a:r>
          </a:p>
        </p:txBody>
      </p:sp>
      <p:graphicFrame>
        <p:nvGraphicFramePr>
          <p:cNvPr id="456" name="Shape 456"/>
          <p:cNvGraphicFramePr/>
          <p:nvPr/>
        </p:nvGraphicFramePr>
        <p:xfrm>
          <a:off x="1707550" y="8979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{83928B24-115B-476D-85AF-D8FDF94F7AE2}</a:tableStyleId>
              </a:tblPr>
              <a:tblGrid>
                <a:gridCol w="1192150"/>
                <a:gridCol w="1561075"/>
                <a:gridCol w="1561075"/>
                <a:gridCol w="1561075"/>
                <a:gridCol w="1561075"/>
              </a:tblGrid>
              <a:tr h="30727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Taille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RMSE</a:t>
                      </a:r>
                    </a:p>
                  </a:txBody>
                  <a:tcPr marT="91425" marB="91425" marR="91425" marL="91425"/>
                </a:tc>
              </a:tr>
              <a:tr h="459075">
                <a:tc rowSpan="6"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Groupe 1</a:t>
                      </a:r>
                    </a:p>
                  </a:txBody>
                  <a:tcPr marT="91425" marB="91425" marR="91425" marL="91425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Oil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 of partition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2.940253e-01</a:t>
                      </a:r>
                    </a:p>
                  </a:txBody>
                  <a:tcPr marT="91425" marB="91425" marR="91425" marL="91425"/>
                </a:tc>
              </a:tr>
              <a:tr h="45907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Gr2 of partition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2.651414e-01</a:t>
                      </a:r>
                    </a:p>
                  </a:txBody>
                  <a:tcPr marT="91425" marB="91425" marR="91425" marL="91425"/>
                </a:tc>
              </a:tr>
              <a:tr h="45907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 of partition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1.229135e-01</a:t>
                      </a:r>
                    </a:p>
                  </a:txBody>
                  <a:tcPr marT="91425" marB="91425" marR="91425" marL="91425"/>
                </a:tc>
              </a:tr>
              <a:tr h="459075">
                <a:tc vMerge="1"/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 of partition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1.502330e-01</a:t>
                      </a:r>
                    </a:p>
                  </a:txBody>
                  <a:tcPr marT="91425" marB="91425" marR="91425" marL="91425"/>
                </a:tc>
              </a:tr>
              <a:tr h="45907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Gr2 of partition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1.699014e-01</a:t>
                      </a:r>
                    </a:p>
                  </a:txBody>
                  <a:tcPr marT="91425" marB="91425" marR="91425" marL="91425"/>
                </a:tc>
              </a:tr>
              <a:tr h="45907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 of partition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3.782107e-01</a:t>
                      </a:r>
                    </a:p>
                  </a:txBody>
                  <a:tcPr marT="91425" marB="91425" marR="91425" marL="91425"/>
                </a:tc>
              </a:tr>
              <a:tr h="459075">
                <a:tc rowSpan="6"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Groupe 2</a:t>
                      </a:r>
                    </a:p>
                  </a:txBody>
                  <a:tcPr marT="91425" marB="91425" marR="91425" marL="91425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Oil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 of partition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9.486223e-13</a:t>
                      </a:r>
                    </a:p>
                  </a:txBody>
                  <a:tcPr marT="91425" marB="91425" marR="91425" marL="91425"/>
                </a:tc>
              </a:tr>
              <a:tr h="45907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Gr2 of partition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3.968312e-01</a:t>
                      </a:r>
                    </a:p>
                  </a:txBody>
                  <a:tcPr marT="91425" marB="91425" marR="91425" marL="91425"/>
                </a:tc>
              </a:tr>
              <a:tr h="45907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 of partition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5.596098e-02</a:t>
                      </a:r>
                    </a:p>
                  </a:txBody>
                  <a:tcPr marT="91425" marB="91425" marR="91425" marL="91425"/>
                </a:tc>
              </a:tr>
              <a:tr h="459075">
                <a:tc vMerge="1"/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Gr1 of partition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2.950129e-13</a:t>
                      </a:r>
                    </a:p>
                  </a:txBody>
                  <a:tcPr marT="91425" marB="91425" marR="91425" marL="91425"/>
                </a:tc>
              </a:tr>
              <a:tr h="45907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Gr2 of partition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1.309738e-01</a:t>
                      </a:r>
                    </a:p>
                  </a:txBody>
                  <a:tcPr marT="91425" marB="91425" marR="91425" marL="91425"/>
                </a:tc>
              </a:tr>
              <a:tr h="264525">
                <a:tc vMerge="1"/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Gr3 of partition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88900" marR="88900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fr-FR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4.051946e-01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idx="12" type="sldNum"/>
          </p:nvPr>
        </p:nvSpPr>
        <p:spPr>
          <a:xfrm>
            <a:off x="7864049" y="260648"/>
            <a:ext cx="652800" cy="4047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fr-FR"/>
              <a:t>‹#›</a:t>
            </a:fld>
          </a:p>
        </p:txBody>
      </p:sp>
      <p:sp>
        <p:nvSpPr>
          <p:cNvPr id="463" name="Shape 463"/>
          <p:cNvSpPr txBox="1"/>
          <p:nvPr>
            <p:ph type="title"/>
          </p:nvPr>
        </p:nvSpPr>
        <p:spPr>
          <a:xfrm>
            <a:off x="617538" y="0"/>
            <a:ext cx="7014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CHAPITRE </a:t>
            </a:r>
            <a:r>
              <a:rPr lang="fr-FR">
                <a:solidFill>
                  <a:schemeClr val="lt2"/>
                </a:solidFill>
              </a:rPr>
              <a:t>5</a:t>
            </a: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 sz="2400"/>
              <a:t> </a:t>
            </a:r>
            <a:r>
              <a:rPr lang="fr-FR" sz="2000">
                <a:solidFill>
                  <a:srgbClr val="000000"/>
                </a:solidFill>
              </a:rPr>
              <a:t>Régression linéaire</a:t>
            </a:r>
          </a:p>
        </p:txBody>
      </p:sp>
      <p:sp>
        <p:nvSpPr>
          <p:cNvPr id="464" name="Shape 464"/>
          <p:cNvSpPr txBox="1"/>
          <p:nvPr>
            <p:ph idx="1" type="body"/>
          </p:nvPr>
        </p:nvSpPr>
        <p:spPr>
          <a:xfrm>
            <a:off x="619200" y="540600"/>
            <a:ext cx="70200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" lvl="0" marL="0" rtl="0">
              <a:spcBef>
                <a:spcPts val="0"/>
              </a:spcBef>
              <a:buClr>
                <a:schemeClr val="dk1"/>
              </a:buClr>
              <a:buSzPts val="400"/>
              <a:buFont typeface="Arial"/>
              <a:buNone/>
            </a:pPr>
            <a:r>
              <a:rPr b="1" lang="fr-FR" sz="1400"/>
              <a:t>5.2 Modèle de régression linéaire par partitions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611550" y="1656950"/>
            <a:ext cx="27819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fr-FR" sz="1000"/>
              <a:t>Erreur des modèles (RMSE on crossfold) :</a:t>
            </a:r>
          </a:p>
        </p:txBody>
      </p:sp>
      <p:graphicFrame>
        <p:nvGraphicFramePr>
          <p:cNvPr id="466" name="Shape 466"/>
          <p:cNvGraphicFramePr/>
          <p:nvPr/>
        </p:nvGraphicFramePr>
        <p:xfrm>
          <a:off x="1611550" y="201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{83928B24-115B-476D-85AF-D8FDF94F7AE2}</a:tableStyleId>
              </a:tblPr>
              <a:tblGrid>
                <a:gridCol w="913100"/>
                <a:gridCol w="382850"/>
                <a:gridCol w="789500"/>
                <a:gridCol w="515975"/>
                <a:gridCol w="6705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fr-FR" sz="1200"/>
                        <a:t>Oil</a:t>
                      </a: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fr-FR" sz="1200"/>
                        <a:t>Gas</a:t>
                      </a:r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 sz="1200"/>
                        <a:t>Groupe 1</a:t>
                      </a: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 sz="1200"/>
                        <a:t> 0.2273601</a:t>
                      </a: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 sz="1200"/>
                        <a:t>0.2327817</a:t>
                      </a:r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 sz="1200"/>
                        <a:t>Groupe 2</a:t>
                      </a: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 sz="1200"/>
                        <a:t>0.1509307</a:t>
                      </a:r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 sz="1200"/>
                        <a:t>0.1787228</a:t>
                      </a: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467" name="Shape 467"/>
          <p:cNvSpPr txBox="1"/>
          <p:nvPr/>
        </p:nvSpPr>
        <p:spPr>
          <a:xfrm>
            <a:off x="938050" y="1088575"/>
            <a:ext cx="57936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-FR"/>
              <a:t>Comparaison avec le modèle simple: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273300" y="3647100"/>
            <a:ext cx="86988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ts val="1400"/>
              <a:buChar char="➔"/>
            </a:pPr>
            <a:r>
              <a:rPr lang="fr-FR"/>
              <a:t>Amélioration des résultats, modèle à retenir pour déposer un submit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idx="10" type="dt"/>
          </p:nvPr>
        </p:nvSpPr>
        <p:spPr>
          <a:xfrm>
            <a:off x="-1" y="6669360"/>
            <a:ext cx="2652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18/01/2017</a:t>
            </a:r>
          </a:p>
        </p:txBody>
      </p:sp>
      <p:sp>
        <p:nvSpPr>
          <p:cNvPr id="474" name="Shape 474"/>
          <p:cNvSpPr txBox="1"/>
          <p:nvPr>
            <p:ph idx="12" type="sldNum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75" name="Shape 475"/>
          <p:cNvSpPr txBox="1"/>
          <p:nvPr>
            <p:ph idx="11" type="ftr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TITRE DE LA PRÉSENTATION - MENU « INSERTION / EN-TÊTE ET PIED DE PAGE »</a:t>
            </a:r>
          </a:p>
        </p:txBody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1373189" y="917575"/>
            <a:ext cx="71436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53975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b="0" i="0" lang="fr-FR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CHAPITRE </a:t>
            </a:r>
            <a:r>
              <a:rPr lang="fr-FR"/>
              <a:t>6</a:t>
            </a:r>
          </a:p>
          <a:p>
            <a:pPr indent="-139700" lvl="0" marL="0" rtl="0">
              <a:spcBef>
                <a:spcPts val="0"/>
              </a:spcBef>
              <a:buClr>
                <a:schemeClr val="lt2"/>
              </a:buClr>
              <a:buSzPts val="2200"/>
              <a:buFont typeface="Arial"/>
              <a:buNone/>
            </a:pPr>
            <a:r>
              <a:rPr b="1" lang="fr-FR" sz="2800">
                <a:solidFill>
                  <a:srgbClr val="F3F3F3"/>
                </a:solidFill>
              </a:rPr>
              <a:t>Perspectives d’amélioration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617538" y="0"/>
            <a:ext cx="7014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CHAPITRE </a:t>
            </a:r>
            <a:r>
              <a:rPr lang="fr-FR">
                <a:solidFill>
                  <a:schemeClr val="lt2"/>
                </a:solidFill>
              </a:rPr>
              <a:t>6</a:t>
            </a: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fr-FR"/>
              <a:t>Perspectives d’amélioration</a:t>
            </a:r>
          </a:p>
        </p:txBody>
      </p:sp>
      <p:sp>
        <p:nvSpPr>
          <p:cNvPr id="482" name="Shape 482"/>
          <p:cNvSpPr txBox="1"/>
          <p:nvPr>
            <p:ph idx="10" type="dt"/>
          </p:nvPr>
        </p:nvSpPr>
        <p:spPr>
          <a:xfrm>
            <a:off x="5220072" y="6061075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 sz="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18/01/2017</a:t>
            </a:r>
          </a:p>
        </p:txBody>
      </p:sp>
      <p:sp>
        <p:nvSpPr>
          <p:cNvPr id="483" name="Shape 483"/>
          <p:cNvSpPr txBox="1"/>
          <p:nvPr>
            <p:ph idx="11" type="ftr"/>
          </p:nvPr>
        </p:nvSpPr>
        <p:spPr>
          <a:xfrm>
            <a:off x="2555775" y="6016425"/>
            <a:ext cx="2376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 sz="800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TITRE DE LA PRÉSENTATION - MENU « INSERTION / EN-TÊTE ET PIED DE PAGE »</a:t>
            </a:r>
          </a:p>
        </p:txBody>
      </p:sp>
      <p:sp>
        <p:nvSpPr>
          <p:cNvPr id="484" name="Shape 484"/>
          <p:cNvSpPr txBox="1"/>
          <p:nvPr>
            <p:ph idx="12" type="sldNum"/>
          </p:nvPr>
        </p:nvSpPr>
        <p:spPr>
          <a:xfrm>
            <a:off x="7864049" y="260648"/>
            <a:ext cx="652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235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85" name="Shape 485"/>
          <p:cNvSpPr txBox="1"/>
          <p:nvPr>
            <p:ph idx="2" type="body"/>
          </p:nvPr>
        </p:nvSpPr>
        <p:spPr>
          <a:xfrm>
            <a:off x="617562" y="1408125"/>
            <a:ext cx="75672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fr-FR" sz="1400">
                <a:solidFill>
                  <a:srgbClr val="000000"/>
                </a:solidFill>
              </a:rPr>
              <a:t>Recherches supplémentaires au niveau du nettoyage des données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000000"/>
                </a:solidFill>
              </a:rPr>
              <a:t>         </a:t>
            </a:r>
            <a:r>
              <a:rPr lang="fr-FR" sz="1400">
                <a:solidFill>
                  <a:srgbClr val="000000"/>
                </a:solidFill>
              </a:rPr>
              <a:t>Recherche de la répartition des outliers des targets en fonction de la variable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</a:rPr>
              <a:t>         Depth_TVD_PPLS (ft) et voir si il y a répartition en fonction de cette dernière: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</a:rPr>
              <a:t>         peut  ‘améliorer’ la qualité des outliers.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</a:rPr>
              <a:t>         Même raisonnement pour les valeurs manquantes.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fr-FR" sz="1400">
                <a:solidFill>
                  <a:srgbClr val="000000"/>
                </a:solidFill>
              </a:rPr>
              <a:t>Analyse des défauts et améliorations du modèle linéaire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</a:rPr>
              <a:t>Quelles individus sont-ils mal estimés 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000000"/>
                </a:solidFill>
              </a:rPr>
              <a:t>	</a:t>
            </a:r>
            <a:r>
              <a:rPr lang="fr-FR" sz="1400">
                <a:solidFill>
                  <a:srgbClr val="000000"/>
                </a:solidFill>
              </a:rPr>
              <a:t>L</a:t>
            </a:r>
            <a:r>
              <a:rPr lang="fr-FR" sz="1400">
                <a:solidFill>
                  <a:srgbClr val="000000"/>
                </a:solidFill>
              </a:rPr>
              <a:t>es hypothèses du modèle linéaire sont-ils toutes atteintes 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000000"/>
                </a:solidFill>
              </a:rPr>
              <a:t>         Amélioration de la PCR en filtrants les PC’s (forward selection)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fr-FR" sz="1400">
                <a:solidFill>
                  <a:schemeClr val="dk1"/>
                </a:solidFill>
              </a:rPr>
              <a:t>Modèle linéaire généralisé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b="0"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fr-FR" sz="1400">
                <a:solidFill>
                  <a:srgbClr val="000000"/>
                </a:solidFill>
              </a:rPr>
              <a:t>Estimation des intervalles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000000"/>
                </a:solidFill>
              </a:rPr>
              <a:t> 	</a:t>
            </a:r>
            <a:r>
              <a:rPr lang="fr-FR" sz="1400">
                <a:solidFill>
                  <a:srgbClr val="000000"/>
                </a:solidFill>
              </a:rPr>
              <a:t>Intervalles de confiance etc.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fr-FR" sz="1400">
                <a:solidFill>
                  <a:srgbClr val="000000"/>
                </a:solidFill>
              </a:rPr>
              <a:t>Modèles plus flexible et/ou complexe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rgbClr val="000000"/>
                </a:solidFill>
              </a:rPr>
              <a:t>	</a:t>
            </a:r>
            <a:r>
              <a:rPr lang="fr-FR" sz="1400">
                <a:solidFill>
                  <a:srgbClr val="000000"/>
                </a:solidFill>
              </a:rPr>
              <a:t>Le modèle linéaire est trop biaisé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fr-FR" sz="1400">
                <a:solidFill>
                  <a:srgbClr val="000000"/>
                </a:solidFill>
              </a:rPr>
              <a:t>Analyse détaillée sur les lignes de la rows_group2 ( 97 lignes)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486" name="Shape 486"/>
          <p:cNvPicPr preferRelativeResize="0"/>
          <p:nvPr>
            <p:ph idx="4" type="pic"/>
          </p:nvPr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7807738" y="6061075"/>
            <a:ext cx="709200" cy="3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idx="10" type="dt"/>
          </p:nvPr>
        </p:nvSpPr>
        <p:spPr>
          <a:xfrm>
            <a:off x="-1" y="6669360"/>
            <a:ext cx="2652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18/01/2017</a:t>
            </a:r>
          </a:p>
        </p:txBody>
      </p:sp>
      <p:sp>
        <p:nvSpPr>
          <p:cNvPr id="492" name="Shape 492"/>
          <p:cNvSpPr txBox="1"/>
          <p:nvPr>
            <p:ph idx="12" type="sldNum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93" name="Shape 493"/>
          <p:cNvSpPr txBox="1"/>
          <p:nvPr>
            <p:ph idx="11" type="ftr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TITRE DE LA PRÉSENTATION - MENU « INSERTION / EN-TÊTE ET PIED DE PAGE »</a:t>
            </a:r>
          </a:p>
        </p:txBody>
      </p:sp>
      <p:sp>
        <p:nvSpPr>
          <p:cNvPr id="494" name="Shape 494"/>
          <p:cNvSpPr txBox="1"/>
          <p:nvPr>
            <p:ph idx="1" type="body"/>
          </p:nvPr>
        </p:nvSpPr>
        <p:spPr>
          <a:xfrm>
            <a:off x="1373189" y="917575"/>
            <a:ext cx="71436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53975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b="0" i="0" lang="fr-FR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CHAPITRE </a:t>
            </a:r>
            <a:r>
              <a:rPr lang="fr-FR"/>
              <a:t>7</a:t>
            </a:r>
          </a:p>
          <a:p>
            <a:pPr indent="-139700" lvl="0" marL="0" rtl="0">
              <a:spcBef>
                <a:spcPts val="0"/>
              </a:spcBef>
              <a:buClr>
                <a:schemeClr val="lt2"/>
              </a:buClr>
              <a:buSzPts val="2200"/>
              <a:buFont typeface="Arial"/>
              <a:buNone/>
            </a:pPr>
            <a:r>
              <a:rPr b="1" lang="fr-FR" sz="2800">
                <a:solidFill>
                  <a:srgbClr val="F3F3F3"/>
                </a:solidFill>
              </a:rPr>
              <a:t>Outils informatiques pour le développement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2" type="sldNum"/>
          </p:nvPr>
        </p:nvSpPr>
        <p:spPr>
          <a:xfrm>
            <a:off x="7864049" y="260648"/>
            <a:ext cx="652800" cy="404700"/>
          </a:xfrm>
          <a:prstGeom prst="rect">
            <a:avLst/>
          </a:prstGeom>
        </p:spPr>
        <p:txBody>
          <a:bodyPr anchorCtr="0" anchor="ctr" bIns="0" lIns="0" rIns="0" wrap="square" tIns="0">
            <a:noAutofit/>
          </a:bodyPr>
          <a:lstStyle/>
          <a:p>
            <a:pPr indent="0" lvl="0" mar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560800" y="44050"/>
            <a:ext cx="70146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CHAPITRE </a:t>
            </a:r>
            <a:r>
              <a:rPr lang="fr-FR">
                <a:solidFill>
                  <a:schemeClr val="lt2"/>
                </a:solidFill>
              </a:rPr>
              <a:t>1</a:t>
            </a: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/>
              <a:t> </a:t>
            </a:r>
            <a:r>
              <a:rPr lang="fr-FR" sz="2000"/>
              <a:t>Introduction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84400" y="1089075"/>
            <a:ext cx="5707200" cy="51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fr-FR" sz="1600">
                <a:solidFill>
                  <a:schemeClr val="dk1"/>
                </a:solidFill>
              </a:rPr>
              <a:t>Problématique et objectifs: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fr-FR" sz="1200">
                <a:solidFill>
                  <a:schemeClr val="dk1"/>
                </a:solidFill>
              </a:rPr>
              <a:t>Un jeu de données d'entraînement/test avec des données manquantes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fr-FR" sz="1200">
                <a:solidFill>
                  <a:schemeClr val="dk1"/>
                </a:solidFill>
              </a:rPr>
              <a:t>Deux variables cibles correspondant à des performances de production de puits pétroliers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fr-FR" sz="1200">
                <a:solidFill>
                  <a:schemeClr val="dk1"/>
                </a:solidFill>
              </a:rPr>
              <a:t>Les variables à prédire sont sous formes d’intervalles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b="1" lang="fr-FR" sz="1600">
                <a:solidFill>
                  <a:schemeClr val="dk1"/>
                </a:solidFill>
              </a:rPr>
              <a:t>Démarche: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fr-FR" sz="1200">
                <a:solidFill>
                  <a:schemeClr val="dk1"/>
                </a:solidFill>
              </a:rPr>
              <a:t>Compréhension des données et exploration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fr-FR" sz="1200">
                <a:solidFill>
                  <a:schemeClr val="dk1"/>
                </a:solidFill>
              </a:rPr>
              <a:t>Préparation des données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fr-FR" sz="1200">
                <a:solidFill>
                  <a:schemeClr val="dk1"/>
                </a:solidFill>
              </a:rPr>
              <a:t>Réflexion sur les modèles à utiliser avec des hypothèses d’utilisation et des tests statistiques sur ces dernières en guise de validation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fr-FR" sz="1200">
                <a:solidFill>
                  <a:schemeClr val="dk1"/>
                </a:solidFill>
              </a:rPr>
              <a:t>Déploiement des modèles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ts val="1200"/>
              <a:buChar char="●"/>
            </a:pPr>
            <a:r>
              <a:rPr lang="fr-FR" sz="1200">
                <a:solidFill>
                  <a:schemeClr val="dk1"/>
                </a:solidFill>
              </a:rPr>
              <a:t>Evaluation et comparaison des différents modèles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fr-FR">
                <a:solidFill>
                  <a:schemeClr val="dk1"/>
                </a:solidFill>
              </a:rPr>
              <a:t>		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191600" y="5376400"/>
            <a:ext cx="3086700" cy="1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fr-FR"/>
              <a:t>Bonus: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buNone/>
            </a:pPr>
            <a:r>
              <a:rPr lang="fr-FR" sz="1200"/>
              <a:t>Participation au Challenge :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-FR" sz="1100"/>
              <a:t>“ Dépôt du run avant aujourd’hui minuit”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type="title"/>
          </p:nvPr>
        </p:nvSpPr>
        <p:spPr>
          <a:xfrm>
            <a:off x="617538" y="0"/>
            <a:ext cx="7014462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CHAPITRE </a:t>
            </a:r>
            <a:r>
              <a:rPr lang="fr-FR">
                <a:solidFill>
                  <a:schemeClr val="lt2"/>
                </a:solidFill>
              </a:rPr>
              <a:t>7</a:t>
            </a: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Nos </a:t>
            </a:r>
            <a:r>
              <a:rPr lang="fr-FR"/>
              <a:t>Outils</a:t>
            </a:r>
          </a:p>
        </p:txBody>
      </p:sp>
      <p:sp>
        <p:nvSpPr>
          <p:cNvPr id="500" name="Shape 500"/>
          <p:cNvSpPr txBox="1"/>
          <p:nvPr>
            <p:ph idx="10" type="dt"/>
          </p:nvPr>
        </p:nvSpPr>
        <p:spPr>
          <a:xfrm>
            <a:off x="5220072" y="6061075"/>
            <a:ext cx="2376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 sz="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18/01/2017</a:t>
            </a:r>
          </a:p>
        </p:txBody>
      </p:sp>
      <p:sp>
        <p:nvSpPr>
          <p:cNvPr id="501" name="Shape 501"/>
          <p:cNvSpPr txBox="1"/>
          <p:nvPr>
            <p:ph idx="11" type="ftr"/>
          </p:nvPr>
        </p:nvSpPr>
        <p:spPr>
          <a:xfrm>
            <a:off x="2555775" y="6016425"/>
            <a:ext cx="2376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 sz="800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TITRE DE LA PRÉSENTATION - MENU « INSERTION / EN-TÊTE ET PIED DE PAGE »</a:t>
            </a:r>
          </a:p>
        </p:txBody>
      </p:sp>
      <p:sp>
        <p:nvSpPr>
          <p:cNvPr id="502" name="Shape 502"/>
          <p:cNvSpPr txBox="1"/>
          <p:nvPr>
            <p:ph idx="12" type="sldNum"/>
          </p:nvPr>
        </p:nvSpPr>
        <p:spPr>
          <a:xfrm>
            <a:off x="7864049" y="260648"/>
            <a:ext cx="652890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235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03" name="Shape 503"/>
          <p:cNvSpPr txBox="1"/>
          <p:nvPr>
            <p:ph idx="2" type="body"/>
          </p:nvPr>
        </p:nvSpPr>
        <p:spPr>
          <a:xfrm>
            <a:off x="617562" y="1408125"/>
            <a:ext cx="75672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fr-FR" sz="1400">
                <a:solidFill>
                  <a:srgbClr val="000000"/>
                </a:solidFill>
              </a:rPr>
              <a:t>Jupyter notebook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fr-FR" sz="1400">
                <a:solidFill>
                  <a:srgbClr val="000000"/>
                </a:solidFill>
              </a:rPr>
              <a:t>Python: sklearn, pandas etc.</a:t>
            </a: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fr-FR" sz="1400">
                <a:solidFill>
                  <a:srgbClr val="000000"/>
                </a:solidFill>
              </a:rPr>
              <a:t>R markdown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</p:txBody>
      </p:sp>
      <p:pic>
        <p:nvPicPr>
          <p:cNvPr id="504" name="Shape 504"/>
          <p:cNvPicPr preferRelativeResize="0"/>
          <p:nvPr>
            <p:ph idx="4" type="pic"/>
          </p:nvPr>
        </p:nvPicPr>
        <p:blipFill rotWithShape="1">
          <a:blip r:embed="rId3">
            <a:alphaModFix/>
          </a:blip>
          <a:srcRect b="22" l="0" r="0" t="21"/>
          <a:stretch/>
        </p:blipFill>
        <p:spPr>
          <a:xfrm>
            <a:off x="7807738" y="6061075"/>
            <a:ext cx="709200" cy="3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0" type="dt"/>
          </p:nvPr>
        </p:nvSpPr>
        <p:spPr>
          <a:xfrm>
            <a:off x="-1" y="6669360"/>
            <a:ext cx="2652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18/01/2017</a:t>
            </a:r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-1" y="6669360"/>
            <a:ext cx="2664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fr-FR"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TITRE DE LA PRÉSENTATION - MENU « INSERTION / EN-TÊTE ET PIED DE PAGE »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1373189" y="917575"/>
            <a:ext cx="71436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-53975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r>
              <a:rPr b="0" i="0" lang="fr-FR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CHAPITRE </a:t>
            </a:r>
            <a:r>
              <a:rPr lang="fr-FR"/>
              <a:t>2</a:t>
            </a:r>
          </a:p>
          <a:p>
            <a:pPr indent="-139700" lvl="0" marL="0" rtl="0">
              <a:spcBef>
                <a:spcPts val="0"/>
              </a:spcBef>
              <a:buClr>
                <a:schemeClr val="lt2"/>
              </a:buClr>
              <a:buSzPts val="2200"/>
              <a:buFont typeface="Arial"/>
              <a:buNone/>
            </a:pPr>
            <a:r>
              <a:rPr b="1" lang="fr-FR" sz="2800">
                <a:solidFill>
                  <a:srgbClr val="F3F3F3"/>
                </a:solidFill>
              </a:rPr>
              <a:t>Analyse globale des valeurs manquante</a:t>
            </a:r>
            <a:r>
              <a:rPr b="1" lang="fr-FR" sz="2800">
                <a:solidFill>
                  <a:srgbClr val="F3F3F3"/>
                </a:solidFill>
              </a:rPr>
              <a:t>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562425" y="42150"/>
            <a:ext cx="70146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CHAPITRE 2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/>
              <a:t> </a:t>
            </a:r>
            <a:r>
              <a:rPr lang="fr-FR" sz="2000"/>
              <a:t>Analyse globale des valeurs manquantes</a:t>
            </a: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7864049" y="260648"/>
            <a:ext cx="652890" cy="40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235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19200" y="540600"/>
            <a:ext cx="7020000" cy="36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r>
              <a:rPr b="1" i="0" lang="fr-FR" sz="1600" u="none" cap="none" strike="noStrike">
                <a:solidFill>
                  <a:schemeClr val="dk1"/>
                </a:solidFill>
              </a:rPr>
              <a:t> </a:t>
            </a:r>
            <a:r>
              <a:rPr b="1" lang="fr-FR"/>
              <a:t>Valeurs manquantes par colonne (variable) 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04800" y="3035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	 	 	 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7" name="Shape 137"/>
          <p:cNvGraphicFramePr/>
          <p:nvPr/>
        </p:nvGraphicFramePr>
        <p:xfrm>
          <a:off x="304800" y="111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{83928B24-115B-476D-85AF-D8FDF94F7AE2}</a:tableStyleId>
              </a:tblPr>
              <a:tblGrid>
                <a:gridCol w="2146225"/>
                <a:gridCol w="2146275"/>
              </a:tblGrid>
              <a:tr h="707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Nombre de valeur manquantes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Nombre de colonnes</a:t>
                      </a:r>
                    </a:p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ayant des valeurs manquantes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67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22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</a:tr>
              <a:tr h="3867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</a:tr>
              <a:tr h="3867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</a:tr>
              <a:tr h="3867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14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</a:tr>
              <a:tr h="3867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97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5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D9EAD3"/>
                    </a:solidFill>
                  </a:tcPr>
                </a:tc>
              </a:tr>
              <a:tr h="3867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98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7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99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3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103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1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42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105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1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42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128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1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38" name="Shape 138"/>
          <p:cNvSpPr txBox="1"/>
          <p:nvPr/>
        </p:nvSpPr>
        <p:spPr>
          <a:xfrm>
            <a:off x="6249400" y="1187525"/>
            <a:ext cx="23898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fr-FR"/>
              <a:t>pas inclus: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OilCum360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GasCum360</a:t>
            </a:r>
          </a:p>
          <a:p>
            <a:pPr indent="-317500" lvl="0" marL="457200">
              <a:spcBef>
                <a:spcPts val="0"/>
              </a:spcBef>
              <a:buSzPts val="1400"/>
              <a:buChar char="●"/>
            </a:pPr>
            <a:r>
              <a:rPr lang="fr-FR"/>
              <a:t>API (id)</a:t>
            </a:r>
          </a:p>
        </p:txBody>
      </p:sp>
      <p:graphicFrame>
        <p:nvGraphicFramePr>
          <p:cNvPr id="139" name="Shape 139"/>
          <p:cNvGraphicFramePr/>
          <p:nvPr/>
        </p:nvGraphicFramePr>
        <p:xfrm>
          <a:off x="4870050" y="3196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{83928B24-115B-476D-85AF-D8FDF94F7AE2}</a:tableStyleId>
              </a:tblPr>
              <a:tblGrid>
                <a:gridCol w="3357250"/>
              </a:tblGrid>
              <a:tr h="3458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/>
                        <a:t>feature_</a:t>
                      </a:r>
                      <a:r>
                        <a:rPr b="1" lang="fr-FR"/>
                        <a:t>group 1 :   # = 26</a:t>
                      </a: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304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fr-FR">
                          <a:solidFill>
                            <a:schemeClr val="dk1"/>
                          </a:solidFill>
                        </a:rPr>
                        <a:t>feature_group 2 :   # = 18</a:t>
                      </a:r>
                    </a:p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621900" y="0"/>
            <a:ext cx="70146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CHAPITRE 2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/>
              <a:t> </a:t>
            </a:r>
            <a:r>
              <a:rPr lang="fr-FR" sz="2000"/>
              <a:t>Analyse globale des valeurs manquantes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7864049" y="260648"/>
            <a:ext cx="652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235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19200" y="540600"/>
            <a:ext cx="7020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2.1</a:t>
            </a:r>
            <a:r>
              <a:rPr b="1" i="0" lang="fr-FR" sz="1600" u="none" cap="none" strike="noStrike">
                <a:solidFill>
                  <a:schemeClr val="dk1"/>
                </a:solidFill>
              </a:rPr>
              <a:t> </a:t>
            </a:r>
            <a:r>
              <a:rPr b="1" lang="fr-FR"/>
              <a:t>Valeurs manquantes par colonne (variable) 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	 	 	 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8" name="Shape 148"/>
          <p:cNvGraphicFramePr/>
          <p:nvPr/>
        </p:nvGraphicFramePr>
        <p:xfrm>
          <a:off x="6813975" y="118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{83928B24-115B-476D-85AF-D8FDF94F7AE2}</a:tableStyleId>
              </a:tblPr>
              <a:tblGrid>
                <a:gridCol w="1063250"/>
                <a:gridCol w="980300"/>
              </a:tblGrid>
              <a:tr h="454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nombre valeur manqu.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nombre colonnes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3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22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</a:tr>
              <a:tr h="33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</a:tr>
              <a:tr h="33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9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1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</a:tr>
              <a:tr h="33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14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2CC"/>
                    </a:solidFill>
                  </a:tcPr>
                </a:tc>
              </a:tr>
              <a:tr h="33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97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5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D9EAD3"/>
                    </a:solidFill>
                  </a:tcPr>
                </a:tc>
              </a:tr>
              <a:tr h="335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98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7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38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99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3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38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103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1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29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105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1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29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128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1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49" name="Shape 149"/>
          <p:cNvSpPr txBox="1"/>
          <p:nvPr/>
        </p:nvSpPr>
        <p:spPr>
          <a:xfrm>
            <a:off x="304800" y="1187500"/>
            <a:ext cx="5707200" cy="43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fr-FR" sz="1600">
                <a:solidFill>
                  <a:schemeClr val="dk1"/>
                </a:solidFill>
              </a:rPr>
              <a:t>Les Valeurs manquantes sont-elles réparties dans les mêmes lignes?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ts val="1400"/>
              <a:buChar char="●"/>
            </a:pPr>
            <a:r>
              <a:rPr lang="fr-FR">
                <a:solidFill>
                  <a:schemeClr val="dk1"/>
                </a:solidFill>
              </a:rPr>
              <a:t>il y a 97 lignes qui manquent dans toutes</a:t>
            </a:r>
            <a:r>
              <a:rPr b="1" lang="fr-FR">
                <a:solidFill>
                  <a:schemeClr val="dk1"/>
                </a:solidFill>
              </a:rPr>
              <a:t> </a:t>
            </a:r>
            <a:r>
              <a:rPr lang="fr-FR">
                <a:solidFill>
                  <a:schemeClr val="dk1"/>
                </a:solidFill>
              </a:rPr>
              <a:t>les  variables de la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-FR">
                <a:solidFill>
                  <a:schemeClr val="dk1"/>
                </a:solidFill>
              </a:rPr>
              <a:t>	</a:t>
            </a:r>
            <a:r>
              <a:rPr b="1" lang="fr-FR">
                <a:solidFill>
                  <a:schemeClr val="dk1"/>
                </a:solidFill>
              </a:rPr>
              <a:t>fea</a:t>
            </a:r>
            <a:r>
              <a:rPr b="1" lang="fr-FR">
                <a:solidFill>
                  <a:schemeClr val="dk1"/>
                </a:solidFill>
              </a:rPr>
              <a:t>ture_</a:t>
            </a:r>
            <a:r>
              <a:rPr b="1" lang="fr-FR">
                <a:solidFill>
                  <a:schemeClr val="dk1"/>
                </a:solidFill>
              </a:rPr>
              <a:t>group2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fr-FR">
                <a:solidFill>
                  <a:schemeClr val="dk1"/>
                </a:solidFill>
              </a:rPr>
              <a:t>Définitions: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-FR">
                <a:solidFill>
                  <a:schemeClr val="dk1"/>
                </a:solidFill>
              </a:rPr>
              <a:t>row_group 2: </a:t>
            </a:r>
            <a:r>
              <a:rPr lang="fr-FR">
                <a:solidFill>
                  <a:schemeClr val="dk1"/>
                </a:solidFill>
              </a:rPr>
              <a:t>l</a:t>
            </a:r>
            <a:r>
              <a:rPr lang="fr-FR">
                <a:solidFill>
                  <a:schemeClr val="dk1"/>
                </a:solidFill>
              </a:rPr>
              <a:t>es 97 lignes mentionnées ci-dessus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ts val="1400"/>
              <a:buChar char="●"/>
            </a:pPr>
            <a:r>
              <a:rPr b="1" lang="fr-FR">
                <a:solidFill>
                  <a:schemeClr val="dk1"/>
                </a:solidFill>
              </a:rPr>
              <a:t>row_group 1: </a:t>
            </a:r>
            <a:r>
              <a:rPr lang="fr-FR">
                <a:solidFill>
                  <a:schemeClr val="dk1"/>
                </a:solidFill>
              </a:rPr>
              <a:t>les 363 lignes restantes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fr-FR">
                <a:solidFill>
                  <a:schemeClr val="dk1"/>
                </a:solidFill>
              </a:rPr>
              <a:t>Les variables dans feature_group 1 avec valeurs manquantes(Train) :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fr-FR">
                <a:solidFill>
                  <a:schemeClr val="dk1"/>
                </a:solidFill>
              </a:rPr>
              <a:t>	 	 	 	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-FR">
                <a:solidFill>
                  <a:schemeClr val="dk1"/>
                </a:solidFill>
              </a:rPr>
              <a:t>'Date Production' 			1 manquant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-FR">
                <a:solidFill>
                  <a:schemeClr val="dk1"/>
                </a:solidFill>
              </a:rPr>
              <a:t>'Pressure_PPLS (PSI)'			9 manquant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ts val="1400"/>
              <a:buChar char="●"/>
            </a:pPr>
            <a:r>
              <a:rPr lang="fr-FR">
                <a:solidFill>
                  <a:schemeClr val="dk1"/>
                </a:solidFill>
              </a:rPr>
              <a:t>Date_Drilling, Date_Completition	14 manquants resp.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fr-FR">
                <a:solidFill>
                  <a:schemeClr val="dk1"/>
                </a:solidFill>
              </a:rPr>
              <a:t>La majorité des valeurs manquantes de ces variables sont aussi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>
                <a:solidFill>
                  <a:schemeClr val="dk1"/>
                </a:solidFill>
              </a:rPr>
              <a:t>dans la </a:t>
            </a:r>
            <a:r>
              <a:rPr b="1" lang="fr-FR">
                <a:solidFill>
                  <a:schemeClr val="dk1"/>
                </a:solidFill>
              </a:rPr>
              <a:t>row_group 2.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fr-FR">
                <a:solidFill>
                  <a:schemeClr val="dk1"/>
                </a:solidFill>
              </a:rPr>
              <a:t>	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617538" y="0"/>
            <a:ext cx="7014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CHAPITRE 2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/>
              <a:t> </a:t>
            </a:r>
            <a:r>
              <a:rPr lang="fr-FR" sz="2000"/>
              <a:t>Analyse globale des valeurs manquantes</a:t>
            </a: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7864049" y="260648"/>
            <a:ext cx="652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235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19200" y="540600"/>
            <a:ext cx="7020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1" lang="fr-FR"/>
              <a:t>2</a:t>
            </a:r>
            <a:r>
              <a:rPr b="1" i="0" lang="fr-FR" sz="1600" u="none" cap="none" strike="noStrike">
                <a:solidFill>
                  <a:schemeClr val="dk1"/>
                </a:solidFill>
              </a:rPr>
              <a:t> </a:t>
            </a:r>
            <a:r>
              <a:rPr b="1" lang="fr-FR"/>
              <a:t>Vue Globale 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460150" y="1217200"/>
            <a:ext cx="79677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fr-FR"/>
              <a:t>Vue Globale approchée: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Après avoir </a:t>
            </a:r>
            <a:r>
              <a:rPr lang="fr-FR"/>
              <a:t>réordonner</a:t>
            </a:r>
            <a:r>
              <a:rPr lang="fr-FR"/>
              <a:t> les lignes on arrive une allure comme celle présentée ci-dessous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graphicFrame>
        <p:nvGraphicFramePr>
          <p:cNvPr id="158" name="Shape 158"/>
          <p:cNvGraphicFramePr/>
          <p:nvPr/>
        </p:nvGraphicFramePr>
        <p:xfrm>
          <a:off x="284525" y="192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{83928B24-115B-476D-85AF-D8FDF94F7AE2}</a:tableStyleId>
              </a:tblPr>
              <a:tblGrid>
                <a:gridCol w="2133850"/>
                <a:gridCol w="2133850"/>
                <a:gridCol w="2133850"/>
              </a:tblGrid>
              <a:tr h="67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	 	 	</a:t>
                      </a:r>
                    </a:p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43 features x 460 lines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>
                          <a:solidFill>
                            <a:schemeClr val="dk1"/>
                          </a:solidFill>
                        </a:rPr>
                        <a:t>26features</a:t>
                      </a:r>
                    </a:p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>
                          <a:solidFill>
                            <a:schemeClr val="dk1"/>
                          </a:solidFill>
                        </a:rPr>
                        <a:t>feature_group 1</a:t>
                      </a:r>
                    </a:p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18 features</a:t>
                      </a:r>
                    </a:p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feature_group 2</a:t>
                      </a:r>
                    </a:p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7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 	 	</a:t>
                      </a:r>
                    </a:p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363 rows (row_group1)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fr-FR"/>
                        <a:t> 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fr-FR"/>
                        <a:t> B</a:t>
                      </a:r>
                    </a:p>
                  </a:txBody>
                  <a:tcPr marT="91425" marB="91425" marR="91425" marL="91425"/>
                </a:tc>
              </a:tr>
              <a:tr h="503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>
                          <a:solidFill>
                            <a:schemeClr val="dk1"/>
                          </a:solidFill>
                        </a:rPr>
                        <a:t>97 rows (row_group2)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fr-FR"/>
                        <a:t>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fr-FR">
                          <a:solidFill>
                            <a:srgbClr val="FF3333"/>
                          </a:solidFill>
                        </a:rPr>
                        <a:t>Manquant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Shape 159"/>
          <p:cNvSpPr txBox="1"/>
          <p:nvPr/>
        </p:nvSpPr>
        <p:spPr>
          <a:xfrm>
            <a:off x="214600" y="4110925"/>
            <a:ext cx="8458800" cy="18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fr-FR"/>
              <a:t>avec A, B, C  presque complètes.</a:t>
            </a:r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fr-FR"/>
              <a:t>Estimer les valeur manquantes dans A, B, C ( les dates etc.)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b="1" lang="fr-FR"/>
              <a:t>Stratégie pour le modèle:</a:t>
            </a:r>
            <a:r>
              <a:rPr lang="fr-FR"/>
              <a:t> (</a:t>
            </a:r>
            <a:r>
              <a:rPr lang="fr-FR">
                <a:solidFill>
                  <a:schemeClr val="dk1"/>
                </a:solidFill>
              </a:rPr>
              <a:t>structure est la même pour l’ensemble de test)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-FR"/>
              <a:t>M</a:t>
            </a:r>
            <a:r>
              <a:rPr lang="fr-FR"/>
              <a:t>odèle 1 en utilisant A|B pour estimer les lignes de type row_group1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ts val="1400"/>
              <a:buChar char="●"/>
            </a:pPr>
            <a:r>
              <a:rPr lang="fr-FR">
                <a:solidFill>
                  <a:schemeClr val="dk1"/>
                </a:solidFill>
              </a:rPr>
              <a:t>Modèle 2 en utilisant C  pour estimer  les lignes de type row_group2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617538" y="0"/>
            <a:ext cx="7014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wrap="square" tIns="0">
            <a:noAutofit/>
          </a:bodyPr>
          <a:lstStyle/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CHAPITRE 2 </a:t>
            </a:r>
            <a:r>
              <a:rPr b="1" i="0" lang="fr-FR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fr-FR"/>
              <a:t> </a:t>
            </a:r>
            <a:r>
              <a:rPr lang="fr-FR" sz="2000"/>
              <a:t>Analyse globale des valeurs manquantes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7864049" y="260648"/>
            <a:ext cx="652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lang="fr-FR" sz="235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19200" y="540600"/>
            <a:ext cx="7020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-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fr-F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1" lang="fr-FR"/>
              <a:t>2 ACP sur les variables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685800" y="1135650"/>
            <a:ext cx="7830900" cy="47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fr-FR" sz="1600"/>
              <a:t>Et si on décidait de n’utiliser que les variables dans la feature_group2 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SzPts val="1400"/>
              <a:buChar char="●"/>
            </a:pPr>
            <a:r>
              <a:rPr lang="fr-FR"/>
              <a:t>Si on utilise toutes les variables, on a besoin de beaucoup plus de composantes principales pour expliquer un certain seuil de variance cumulative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rPr lang="fr-FR"/>
              <a:t>         Les variables de feature_group2 sont bien importants.</a:t>
            </a:r>
          </a:p>
        </p:txBody>
      </p:sp>
      <p:graphicFrame>
        <p:nvGraphicFramePr>
          <p:cNvPr id="168" name="Shape 168"/>
          <p:cNvGraphicFramePr/>
          <p:nvPr/>
        </p:nvGraphicFramePr>
        <p:xfrm>
          <a:off x="685800" y="183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{83928B24-115B-476D-85AF-D8FDF94F7AE2}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/>
                        <a:t>	 	 	 	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/>
                        <a:t>Variance cumulée</a:t>
                      </a:r>
                    </a:p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/>
                        <a:t>	 	 	 	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/>
                        <a:t>Only feature_group1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/>
                        <a:t>number of PCs</a:t>
                      </a:r>
                    </a:p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/>
                        <a:t>	 	 	 	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/>
                        <a:t>All 43 features</a:t>
                      </a:r>
                    </a:p>
                    <a:p>
                      <a:pPr indent="-69850" lvl="0" mar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/>
                        <a:t>number of PCs</a:t>
                      </a:r>
                    </a:p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80%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11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95%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10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21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99%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lang="fr-FR"/>
                        <a:t>30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9" name="Shape 169"/>
          <p:cNvSpPr/>
          <p:nvPr/>
        </p:nvSpPr>
        <p:spPr>
          <a:xfrm>
            <a:off x="1282150" y="4969100"/>
            <a:ext cx="313200" cy="36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T Atlantique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