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66" r:id="rId5"/>
    <p:sldId id="261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5F87-2520-4B99-8C80-07353655C26C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5A219-C5E7-4958-BE49-D81AEAA544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06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EA3-1F58-461D-B49F-DB2174B2E87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DEA-68FF-46F5-99EE-013B139EA1B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C57E0D1-0A1D-4E15-8B99-D7E6172C53C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C84-4706-42D2-B246-1C30DE84FD5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33F19-55F8-450D-ADA9-E7A9C9C6B01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2D3-9399-4CC5-8107-E80DAE31E1C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B30-802D-4CA7-B1E4-6070BD5AAA17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0645-46BD-49A2-809D-1E5AC0219DA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2347-6255-48C8-900F-60B655EB0E3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1EF-1A82-4EC5-8751-5F9A5D4C257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E5F-C2F1-4A34-AF14-CD0284DE2D3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62ABE90-D941-4E21-B7DF-624C859C583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n178.github.io/online-tools/keccak_25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61D-58FD-488A-896D-7ACF9D893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not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1242A-E226-4519-A96E-4BBDDD7A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185475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…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.</a:t>
            </a:r>
          </a:p>
          <a:p>
            <a:r>
              <a:rPr lang="de-CH" dirty="0"/>
              <a:t> Group Project </a:t>
            </a:r>
            <a:r>
              <a:rPr lang="de-CH" dirty="0" err="1"/>
              <a:t>by</a:t>
            </a:r>
            <a:r>
              <a:rPr lang="de-CH" dirty="0"/>
              <a:t> Jeremias </a:t>
            </a:r>
            <a:r>
              <a:rPr lang="de-CH" dirty="0" err="1"/>
              <a:t>Lenzi</a:t>
            </a:r>
            <a:r>
              <a:rPr lang="de-CH" dirty="0"/>
              <a:t> &amp; Ramazan Maliqi</a:t>
            </a:r>
          </a:p>
          <a:p>
            <a:r>
              <a:rPr lang="de-CH" sz="3900" dirty="0"/>
              <a:t>-----------------------------------------</a:t>
            </a:r>
            <a:endParaRPr lang="de-CH" dirty="0"/>
          </a:p>
          <a:p>
            <a:r>
              <a:rPr lang="de-CH" dirty="0"/>
              <a:t>Smart </a:t>
            </a:r>
            <a:r>
              <a:rPr lang="de-CH" dirty="0" err="1"/>
              <a:t>Contracts</a:t>
            </a:r>
            <a:r>
              <a:rPr lang="de-CH" dirty="0"/>
              <a:t> and </a:t>
            </a:r>
            <a:r>
              <a:rPr lang="de-CH" dirty="0" err="1"/>
              <a:t>Decentralized</a:t>
            </a:r>
            <a:r>
              <a:rPr lang="de-CH" dirty="0"/>
              <a:t> Blockchain </a:t>
            </a:r>
            <a:r>
              <a:rPr lang="de-CH" dirty="0" err="1"/>
              <a:t>Applications</a:t>
            </a:r>
            <a:endParaRPr lang="de-CH" dirty="0"/>
          </a:p>
          <a:p>
            <a:r>
              <a:rPr lang="de-CH" dirty="0"/>
              <a:t>University </a:t>
            </a:r>
            <a:r>
              <a:rPr lang="de-CH" dirty="0" err="1"/>
              <a:t>of</a:t>
            </a:r>
            <a:r>
              <a:rPr lang="de-CH" dirty="0"/>
              <a:t> Basel, Prof. Dr. Fabian </a:t>
            </a:r>
            <a:r>
              <a:rPr lang="de-CH" dirty="0" err="1"/>
              <a:t>Schär</a:t>
            </a:r>
            <a:r>
              <a:rPr lang="de-CH" dirty="0"/>
              <a:t>, 10. </a:t>
            </a:r>
            <a:r>
              <a:rPr lang="de-CH" dirty="0" err="1"/>
              <a:t>December</a:t>
            </a:r>
            <a:r>
              <a:rPr lang="de-CH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3294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2F48A7-9DB7-43CF-9EC0-897F6599BC6F}"/>
              </a:ext>
            </a:extLst>
          </p:cNvPr>
          <p:cNvSpPr/>
          <p:nvPr/>
        </p:nvSpPr>
        <p:spPr>
          <a:xfrm flipH="1">
            <a:off x="5074079" y="2095500"/>
            <a:ext cx="7032195" cy="389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1A0F9-B948-48BF-AF7F-E7992C7E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situation</a:t>
            </a:r>
            <a:endParaRPr lang="en-CH" dirty="0"/>
          </a:p>
        </p:txBody>
      </p:sp>
      <p:pic>
        <p:nvPicPr>
          <p:cNvPr id="1026" name="Picture 2" descr="Bildergebnis für treasure icon&quot;">
            <a:extLst>
              <a:ext uri="{FF2B5EF4-FFF2-40B4-BE49-F238E27FC236}">
                <a16:creationId xmlns:a16="http://schemas.microsoft.com/office/drawing/2014/main" id="{C122075C-6041-4485-8B89-F650D68F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4" y="2408153"/>
            <a:ext cx="1395412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1DA027-E65E-4A13-9FC8-032066552165}"/>
              </a:ext>
            </a:extLst>
          </p:cNvPr>
          <p:cNvSpPr/>
          <p:nvPr/>
        </p:nvSpPr>
        <p:spPr>
          <a:xfrm>
            <a:off x="232235" y="3970253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big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jackpot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sitting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2E03A-95BC-4ABB-AC48-C438BDCF6139}"/>
              </a:ext>
            </a:extLst>
          </p:cNvPr>
          <p:cNvSpPr/>
          <p:nvPr/>
        </p:nvSpPr>
        <p:spPr>
          <a:xfrm>
            <a:off x="2653158" y="3971925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We’re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somewhat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poor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students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it!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Discriminate, discrimination, oppress, people, poor, prejudice ">
            <a:extLst>
              <a:ext uri="{FF2B5EF4-FFF2-40B4-BE49-F238E27FC236}">
                <a16:creationId xmlns:a16="http://schemas.microsoft.com/office/drawing/2014/main" id="{231B9716-B133-47AE-B374-285A1DA5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52" y="2408153"/>
            <a:ext cx="1395412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coordination icon&quot;">
            <a:extLst>
              <a:ext uri="{FF2B5EF4-FFF2-40B4-BE49-F238E27FC236}">
                <a16:creationId xmlns:a16="http://schemas.microsoft.com/office/drawing/2014/main" id="{8A8D3AFE-0DD5-4909-A1F6-624BBA3B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31" y="2408153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CC0867-8032-4CEA-A514-7F6AA2A32F28}"/>
              </a:ext>
            </a:extLst>
          </p:cNvPr>
          <p:cNvSpPr/>
          <p:nvPr/>
        </p:nvSpPr>
        <p:spPr>
          <a:xfrm>
            <a:off x="5074081" y="3971925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Coordination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among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attackers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needed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succeed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Bildergebnis für expensive icon&quot;">
            <a:extLst>
              <a:ext uri="{FF2B5EF4-FFF2-40B4-BE49-F238E27FC236}">
                <a16:creationId xmlns:a16="http://schemas.microsoft.com/office/drawing/2014/main" id="{169809FE-D1CE-4CCE-80B4-4761778C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76" y="2511731"/>
            <a:ext cx="1188256" cy="118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8BA2BB-0200-4B43-ADC0-41008EC2B5AD}"/>
              </a:ext>
            </a:extLst>
          </p:cNvPr>
          <p:cNvSpPr/>
          <p:nvPr/>
        </p:nvSpPr>
        <p:spPr>
          <a:xfrm>
            <a:off x="7495004" y="3970253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There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COSTS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associated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attack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. Poor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students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!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C15F7D-222E-4B70-9F39-0960FB029617}"/>
              </a:ext>
            </a:extLst>
          </p:cNvPr>
          <p:cNvSpPr/>
          <p:nvPr/>
        </p:nvSpPr>
        <p:spPr>
          <a:xfrm>
            <a:off x="9915928" y="3970253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know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many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attackers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sufficient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6" name="Picture 8" descr="Bildergebnis für question icon&quot;">
            <a:extLst>
              <a:ext uri="{FF2B5EF4-FFF2-40B4-BE49-F238E27FC236}">
                <a16:creationId xmlns:a16="http://schemas.microsoft.com/office/drawing/2014/main" id="{5F267C9E-91B8-4B58-A742-6EADF9E0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082" y="2511731"/>
            <a:ext cx="1291834" cy="12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A3844D-523E-4B11-AF29-E842211FA665}"/>
              </a:ext>
            </a:extLst>
          </p:cNvPr>
          <p:cNvSpPr/>
          <p:nvPr/>
        </p:nvSpPr>
        <p:spPr>
          <a:xfrm flipH="1">
            <a:off x="116071" y="2095499"/>
            <a:ext cx="4927661" cy="3895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19EAB1-541E-4F16-85C2-73867FFC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25966C-9296-42C5-86BD-247BEB66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148DB-166B-4CFB-90EE-A053E8EAD0F4}"/>
              </a:ext>
            </a:extLst>
          </p:cNvPr>
          <p:cNvSpPr/>
          <p:nvPr/>
        </p:nvSpPr>
        <p:spPr>
          <a:xfrm>
            <a:off x="1293222" y="5991223"/>
            <a:ext cx="2160000" cy="43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>
                <a:solidFill>
                  <a:srgbClr val="00B050"/>
                </a:solidFill>
              </a:rPr>
              <a:t>COOL!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5FA93-6BA1-4FA1-849A-8EE8E5289416}"/>
              </a:ext>
            </a:extLst>
          </p:cNvPr>
          <p:cNvSpPr/>
          <p:nvPr/>
        </p:nvSpPr>
        <p:spPr>
          <a:xfrm>
            <a:off x="7658780" y="5991223"/>
            <a:ext cx="2160000" cy="43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>
                <a:solidFill>
                  <a:srgbClr val="FF0000"/>
                </a:solidFill>
              </a:rPr>
              <a:t>NOT COOL!</a:t>
            </a:r>
          </a:p>
        </p:txBody>
      </p:sp>
    </p:spTree>
    <p:extLst>
      <p:ext uri="{BB962C8B-B14F-4D97-AF65-F5344CB8AC3E}">
        <p14:creationId xmlns:p14="http://schemas.microsoft.com/office/powerpoint/2010/main" val="42518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12" grpId="0"/>
      <p:bldP spid="14" grpId="0"/>
      <p:bldP spid="15" grpId="0"/>
      <p:bldP spid="19" grpId="0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12D1-78C5-47F3-AD9F-20F8ED84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Situation </a:t>
            </a:r>
            <a:r>
              <a:rPr lang="de-CH" dirty="0" err="1"/>
              <a:t>summarised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CCF0D-31D3-42F5-86D4-26C17C7A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48" y="1979489"/>
            <a:ext cx="6719905" cy="44569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BC4F-B39E-4478-BA1F-7E10FA82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0F31-5C2D-4CD3-9F03-FD9CC399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CH" dirty="0"/>
              <a:t>Intuition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389-7621-4D7B-960E-A1C94C0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0DF-44B1-4956-A4AE-B6EC6BA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ucb1502ef8f8e557a8aace5be042.previews.dropboxusercontent.com/p/thumb/AAq2J3ZrEBSs9XwkFDRrB7DPoyWs89RjqoE8SPNzzvT6770ugsRUbHNqGxq1Q1-v6EZsLrpsa6dmIgSktENva4af4EwrioTJwL-G8fnHSIPJQ58ifVASaAsCdOpjlwC9dopmgzOKcFrxP5JDZHih-qgKoG0X2Tgj1QXDxzBv6kppUAK6dCFIz8DwG7TyqC3XEFIERgCWgUSo1K7a20a5diSIowlE87Wlc3JY3eP4LAv-ABm8J5kDBRb9AIfULRA3bOHU6tU0sBMbFGcSpTCF5l7QSbRW_pBWouSkLMxF80dFP-0D6NBODuZEGva-eWMR3Xih9_88o3Fon1seVTOswj-yVPYHf_dQ2uTSOwtvTjalTYHVIsbgTgjPLvmVOc8CZ1oU7SekkReiPtL8OAwsJWkG/p.png?fv_content=true&amp;size_mode=5">
            <a:extLst>
              <a:ext uri="{FF2B5EF4-FFF2-40B4-BE49-F238E27FC236}">
                <a16:creationId xmlns:a16="http://schemas.microsoft.com/office/drawing/2014/main" id="{CC54A22A-149F-4276-81EE-CE9D1A522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6"/>
          <a:stretch/>
        </p:blipFill>
        <p:spPr bwMode="auto">
          <a:xfrm>
            <a:off x="808584" y="1849424"/>
            <a:ext cx="10572750" cy="45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Theory: Commit-</a:t>
            </a:r>
            <a:r>
              <a:rPr lang="de-CH" dirty="0" err="1"/>
              <a:t>reveal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67080-483E-430E-BD4A-44D04AA89AC7}"/>
              </a:ext>
            </a:extLst>
          </p:cNvPr>
          <p:cNvSpPr/>
          <p:nvPr/>
        </p:nvSpPr>
        <p:spPr>
          <a:xfrm>
            <a:off x="1307987" y="3127959"/>
            <a:ext cx="6299821" cy="150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de-C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  <a:p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player’s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bet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in ETH (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has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to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an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uint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between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1 and 9)</a:t>
            </a:r>
          </a:p>
          <a:p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=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player’s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attack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(0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attack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intended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player’s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personal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(e.g.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wewillwin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389-7621-4D7B-960E-A1C94C0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0DF-44B1-4956-A4AE-B6EC6BA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8666539-549C-4BAB-A1EE-4FFB291DF057}"/>
              </a:ext>
            </a:extLst>
          </p:cNvPr>
          <p:cNvSpPr/>
          <p:nvPr/>
        </p:nvSpPr>
        <p:spPr>
          <a:xfrm rot="16200000">
            <a:off x="2487187" y="1582872"/>
            <a:ext cx="174092" cy="28708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C4DC0-8EF9-4D49-9A08-0420E68E22FF}"/>
              </a:ext>
            </a:extLst>
          </p:cNvPr>
          <p:cNvCxnSpPr>
            <a:cxnSpLocks/>
          </p:cNvCxnSpPr>
          <p:nvPr/>
        </p:nvCxnSpPr>
        <p:spPr>
          <a:xfrm>
            <a:off x="4151376" y="2510028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0E47D-6611-49E8-90FB-032ED696505B}"/>
              </a:ext>
            </a:extLst>
          </p:cNvPr>
          <p:cNvSpPr/>
          <p:nvPr/>
        </p:nvSpPr>
        <p:spPr>
          <a:xfrm>
            <a:off x="4611717" y="2258568"/>
            <a:ext cx="3331847" cy="502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Commit = Hash </a:t>
            </a:r>
            <a:r>
              <a:rPr lang="de-CH" dirty="0" err="1">
                <a:solidFill>
                  <a:sysClr val="windowText" lastClr="000000"/>
                </a:solidFill>
              </a:rPr>
              <a:t>gets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stored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37C4A-67E0-4DBB-B4B0-AFAB07D1A52C}"/>
              </a:ext>
            </a:extLst>
          </p:cNvPr>
          <p:cNvSpPr/>
          <p:nvPr/>
        </p:nvSpPr>
        <p:spPr>
          <a:xfrm>
            <a:off x="8494776" y="2258568"/>
            <a:ext cx="3331847" cy="5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Commit </a:t>
            </a:r>
            <a:r>
              <a:rPr lang="de-CH" dirty="0" err="1">
                <a:solidFill>
                  <a:sysClr val="windowText" lastClr="000000"/>
                </a:solidFill>
              </a:rPr>
              <a:t>is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linked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to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player</a:t>
            </a:r>
            <a:r>
              <a:rPr lang="de-CH" dirty="0">
                <a:solidFill>
                  <a:sysClr val="windowText" lastClr="000000"/>
                </a:solidFill>
              </a:rPr>
              <a:t> and private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89CA1-9B33-44CA-87F4-17B3EAB10707}"/>
              </a:ext>
            </a:extLst>
          </p:cNvPr>
          <p:cNvSpPr/>
          <p:nvPr/>
        </p:nvSpPr>
        <p:spPr>
          <a:xfrm>
            <a:off x="997091" y="2258568"/>
            <a:ext cx="3154285" cy="502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Keccak256-hash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A0849-8E79-4588-89C5-4B9589FB5B0B}"/>
              </a:ext>
            </a:extLst>
          </p:cNvPr>
          <p:cNvSpPr/>
          <p:nvPr/>
        </p:nvSpPr>
        <p:spPr>
          <a:xfrm>
            <a:off x="997091" y="5332836"/>
            <a:ext cx="3154285" cy="502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Plain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200" dirty="0">
                <a:solidFill>
                  <a:schemeClr val="bg1">
                    <a:lumMod val="50000"/>
                  </a:schemeClr>
                </a:solidFill>
              </a:rPr>
              <a:t>(«31password»)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F768DA-DA7C-4D3B-A517-DEAA729E8BD3}"/>
              </a:ext>
            </a:extLst>
          </p:cNvPr>
          <p:cNvCxnSpPr>
            <a:cxnSpLocks/>
          </p:cNvCxnSpPr>
          <p:nvPr/>
        </p:nvCxnSpPr>
        <p:spPr>
          <a:xfrm>
            <a:off x="4151376" y="558698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C21A53-6EBB-48D4-8B42-C554959D737B}"/>
              </a:ext>
            </a:extLst>
          </p:cNvPr>
          <p:cNvSpPr/>
          <p:nvPr/>
        </p:nvSpPr>
        <p:spPr>
          <a:xfrm>
            <a:off x="4611717" y="5332836"/>
            <a:ext cx="3331847" cy="502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Reveal</a:t>
            </a:r>
            <a:r>
              <a:rPr lang="de-CH" dirty="0">
                <a:solidFill>
                  <a:sysClr val="windowText" lastClr="000000"/>
                </a:solidFill>
              </a:rPr>
              <a:t> = do </a:t>
            </a:r>
            <a:r>
              <a:rPr lang="de-CH" dirty="0" err="1">
                <a:solidFill>
                  <a:sysClr val="windowText" lastClr="000000"/>
                </a:solidFill>
              </a:rPr>
              <a:t>they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really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match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05C47-F440-4AC5-924E-6EFDF36E013B}"/>
              </a:ext>
            </a:extLst>
          </p:cNvPr>
          <p:cNvSpPr/>
          <p:nvPr/>
        </p:nvSpPr>
        <p:spPr>
          <a:xfrm>
            <a:off x="8494776" y="5332836"/>
            <a:ext cx="3331847" cy="5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Player’s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decision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is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public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E7ABB-33CE-4316-9317-A8ADF3195C40}"/>
              </a:ext>
            </a:extLst>
          </p:cNvPr>
          <p:cNvSpPr/>
          <p:nvPr/>
        </p:nvSpPr>
        <p:spPr>
          <a:xfrm>
            <a:off x="179097" y="1869948"/>
            <a:ext cx="796275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1. </a:t>
            </a:r>
            <a:r>
              <a:rPr lang="de-CH" dirty="0" err="1">
                <a:solidFill>
                  <a:schemeClr val="tx1"/>
                </a:solidFill>
              </a:rPr>
              <a:t>Step</a:t>
            </a:r>
            <a:endParaRPr lang="de-CH" sz="3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58D6D-FD8C-4D52-A4F2-ED4CC5C0AA31}"/>
              </a:ext>
            </a:extLst>
          </p:cNvPr>
          <p:cNvSpPr/>
          <p:nvPr/>
        </p:nvSpPr>
        <p:spPr>
          <a:xfrm>
            <a:off x="179097" y="4944216"/>
            <a:ext cx="819529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2. </a:t>
            </a:r>
            <a:r>
              <a:rPr lang="de-CH" dirty="0" err="1">
                <a:solidFill>
                  <a:schemeClr val="tx1"/>
                </a:solidFill>
              </a:rPr>
              <a:t>Step</a:t>
            </a:r>
            <a:endParaRPr lang="de-CH" sz="3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2B05F-95C9-4494-911B-D32393ED43F2}"/>
              </a:ext>
            </a:extLst>
          </p:cNvPr>
          <p:cNvSpPr/>
          <p:nvPr/>
        </p:nvSpPr>
        <p:spPr>
          <a:xfrm>
            <a:off x="975372" y="6450713"/>
            <a:ext cx="3419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>
                <a:hlinkClick r:id="rId2"/>
              </a:rPr>
              <a:t>https://emn178.github.io/online-tools/keccak_256.html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7724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CH" dirty="0"/>
              <a:t>Timeline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389-7621-4D7B-960E-A1C94C0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0DF-44B1-4956-A4AE-B6EC6BA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uc958bea112cc02b816dd0373f27.previews.dropboxusercontent.com/p/thumb/AAr-hNzsTMYP-2Gua98cc1rwWMOGCN-D3XRGEfxB871IQroZ44L9JnxHy7BAcjoPWuGLbAUlhTO78XoY1H_md9Uil87UXSFz2mdcqeahSpieVFNi9PSXINMqvWxiSK9fTtN8WEmZwMWsj_mcqIISDVLTZPqxvO60WfCkO4bAwObwAoi-aSkJRKnqHKQjxav_6qSRoYDkiMjvLny8eV45RIWQ-WYRMIRHpcCCCVJBHzk_3WWS49ENGY7MEQvgSKVPV8MzBpXHh1ClozzPPle0ZNnAo9duLgmJ6L-DpEyc4nm4G2KDHwV3jrQCblee3Dn7pXWw9B-Nqr6yOsKwmJZJDa5vUojFpJA7GCGiyMq87VQWtyqBF-X_di0AswmmkZgy0fCYTl3jvu7HvWxTgjDAHiRO/p.png?fv_content=true&amp;size_mode=5">
            <a:extLst>
              <a:ext uri="{FF2B5EF4-FFF2-40B4-BE49-F238E27FC236}">
                <a16:creationId xmlns:a16="http://schemas.microsoft.com/office/drawing/2014/main" id="{B9396FC9-96FD-40C5-AAD8-CA875C3B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4" y="1898095"/>
            <a:ext cx="104203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1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blockchain</a:t>
            </a:r>
            <a:r>
              <a:rPr lang="de-CH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67080-483E-430E-BD4A-44D04AA89AC7}"/>
              </a:ext>
            </a:extLst>
          </p:cNvPr>
          <p:cNvSpPr/>
          <p:nvPr/>
        </p:nvSpPr>
        <p:spPr>
          <a:xfrm>
            <a:off x="219851" y="3265065"/>
            <a:ext cx="11750215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Let’s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gamble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Rinkeby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testnet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endParaRPr lang="de-CH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389-7621-4D7B-960E-A1C94C0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0DF-44B1-4956-A4AE-B6EC6BA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2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3C7D-42C1-4958-B956-23A97087C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21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Ubuntu</vt:lpstr>
      <vt:lpstr>Wingdings</vt:lpstr>
      <vt:lpstr>Banded</vt:lpstr>
      <vt:lpstr>To attack, or not to attack...</vt:lpstr>
      <vt:lpstr>situation</vt:lpstr>
      <vt:lpstr>Situation summarised</vt:lpstr>
      <vt:lpstr>Intuition of the game</vt:lpstr>
      <vt:lpstr>A bit of Theory: Commit-reveal</vt:lpstr>
      <vt:lpstr>Timeline of the game</vt:lpstr>
      <vt:lpstr>How does it work on the blockchain?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attack or not to attack...</dc:title>
  <dc:creator>Ramazan Maliqi</dc:creator>
  <cp:lastModifiedBy>Ramazan Maliqi</cp:lastModifiedBy>
  <cp:revision>37</cp:revision>
  <dcterms:created xsi:type="dcterms:W3CDTF">2019-11-24T21:24:53Z</dcterms:created>
  <dcterms:modified xsi:type="dcterms:W3CDTF">2019-12-05T20:30:49Z</dcterms:modified>
</cp:coreProperties>
</file>