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85" r:id="rId12"/>
    <p:sldId id="286" r:id="rId13"/>
    <p:sldId id="287" r:id="rId14"/>
    <p:sldId id="289" r:id="rId15"/>
    <p:sldId id="288" r:id="rId16"/>
    <p:sldId id="290"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4" r:id="rId35"/>
    <p:sldId id="283"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353" autoAdjust="0"/>
  </p:normalViewPr>
  <p:slideViewPr>
    <p:cSldViewPr snapToGrid="0">
      <p:cViewPr varScale="1">
        <p:scale>
          <a:sx n="75" d="100"/>
          <a:sy n="75" d="100"/>
        </p:scale>
        <p:origin x="11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93BDE-50AD-4ECD-8FB6-55B7742BB376}" type="datetimeFigureOut">
              <a:rPr lang="en-US" smtClean="0"/>
              <a:t>3/24/2017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7DE11-432D-470B-90D7-F3CC7A8756B4}" type="slidenum">
              <a:rPr lang="en-US" smtClean="0"/>
              <a:t>‹#›</a:t>
            </a:fld>
            <a:endParaRPr lang="en-US"/>
          </a:p>
        </p:txBody>
      </p:sp>
    </p:spTree>
    <p:extLst>
      <p:ext uri="{BB962C8B-B14F-4D97-AF65-F5344CB8AC3E}">
        <p14:creationId xmlns:p14="http://schemas.microsoft.com/office/powerpoint/2010/main" val="26458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Yes and No. Yes, Java 8 will have considerably more type inference than Java 7, and No, there is not a "new" type system in Java 8, although there are some minor changes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 8 will still be statically typed, and it will still have the dichotomy between classes and interfaces. There are no new types such as function types. The type of a lambda is essentially a "functional interface" which is an ordinary interface with a single abstract method.</a:t>
            </a:r>
          </a:p>
          <a:p>
            <a:r>
              <a:rPr lang="en-US" sz="1200" b="0" i="0" kern="1200" dirty="0" smtClean="0">
                <a:solidFill>
                  <a:schemeClr val="tx1"/>
                </a:solidFill>
                <a:effectLst/>
                <a:latin typeface="+mn-lt"/>
                <a:ea typeface="+mn-ea"/>
                <a:cs typeface="+mn-cs"/>
              </a:rPr>
              <a:t>Interfaces can now have code in the form of default methods, but the model of single-inheritance of classes and multiple inheritance of interfaces remains the same. There are some adjustments, of course, such as rules for method resolution in the presence of default methods, but the fundamentals are unchanged.</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7</a:t>
            </a:fld>
            <a:endParaRPr lang="en-US"/>
          </a:p>
        </p:txBody>
      </p:sp>
    </p:spTree>
    <p:extLst>
      <p:ext uri="{BB962C8B-B14F-4D97-AF65-F5344CB8AC3E}">
        <p14:creationId xmlns:p14="http://schemas.microsoft.com/office/powerpoint/2010/main" val="1276327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24</a:t>
            </a:fld>
            <a:endParaRPr lang="en-US"/>
          </a:p>
        </p:txBody>
      </p:sp>
    </p:spTree>
    <p:extLst>
      <p:ext uri="{BB962C8B-B14F-4D97-AF65-F5344CB8AC3E}">
        <p14:creationId xmlns:p14="http://schemas.microsoft.com/office/powerpoint/2010/main" val="1924131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25</a:t>
            </a:fld>
            <a:endParaRPr lang="en-US"/>
          </a:p>
        </p:txBody>
      </p:sp>
    </p:spTree>
    <p:extLst>
      <p:ext uri="{BB962C8B-B14F-4D97-AF65-F5344CB8AC3E}">
        <p14:creationId xmlns:p14="http://schemas.microsoft.com/office/powerpoint/2010/main" val="2220745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26</a:t>
            </a:fld>
            <a:endParaRPr lang="en-US"/>
          </a:p>
        </p:txBody>
      </p:sp>
    </p:spTree>
    <p:extLst>
      <p:ext uri="{BB962C8B-B14F-4D97-AF65-F5344CB8AC3E}">
        <p14:creationId xmlns:p14="http://schemas.microsoft.com/office/powerpoint/2010/main" val="2576423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naturalOrder</a:t>
            </a:r>
            <a:r>
              <a:rPr lang="en-US" dirty="0" smtClean="0"/>
              <a:t>()</a:t>
            </a:r>
          </a:p>
          <a:p>
            <a:r>
              <a:rPr lang="en-US" dirty="0" smtClean="0"/>
              <a:t>Reversed()</a:t>
            </a:r>
          </a:p>
          <a:p>
            <a:r>
              <a:rPr lang="en-US" dirty="0" err="1" smtClean="0"/>
              <a:t>nullsFirst</a:t>
            </a:r>
            <a:r>
              <a:rPr lang="en-US" dirty="0" smtClean="0"/>
              <a:t>()</a:t>
            </a:r>
          </a:p>
          <a:p>
            <a:r>
              <a:rPr lang="en-US" dirty="0" err="1" smtClean="0"/>
              <a:t>nullsLast</a:t>
            </a:r>
            <a:r>
              <a:rPr lang="en-US" dirty="0" smtClean="0"/>
              <a:t>()</a:t>
            </a:r>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30</a:t>
            </a:fld>
            <a:endParaRPr lang="en-US"/>
          </a:p>
        </p:txBody>
      </p:sp>
    </p:spTree>
    <p:extLst>
      <p:ext uri="{BB962C8B-B14F-4D97-AF65-F5344CB8AC3E}">
        <p14:creationId xmlns:p14="http://schemas.microsoft.com/office/powerpoint/2010/main" val="397769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34</a:t>
            </a:fld>
            <a:endParaRPr lang="en-US"/>
          </a:p>
        </p:txBody>
      </p:sp>
    </p:spTree>
    <p:extLst>
      <p:ext uri="{BB962C8B-B14F-4D97-AF65-F5344CB8AC3E}">
        <p14:creationId xmlns:p14="http://schemas.microsoft.com/office/powerpoint/2010/main" val="9986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a:t>
            </a:r>
            <a:r>
              <a:rPr lang="en-US" baseline="0" dirty="0" smtClean="0"/>
              <a:t> way to write lambda expressions</a:t>
            </a:r>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9</a:t>
            </a:fld>
            <a:endParaRPr lang="en-US"/>
          </a:p>
        </p:txBody>
      </p:sp>
    </p:spTree>
    <p:extLst>
      <p:ext uri="{BB962C8B-B14F-4D97-AF65-F5344CB8AC3E}">
        <p14:creationId xmlns:p14="http://schemas.microsoft.com/office/powerpoint/2010/main" val="890304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10</a:t>
            </a:fld>
            <a:endParaRPr lang="en-US"/>
          </a:p>
        </p:txBody>
      </p:sp>
    </p:spTree>
    <p:extLst>
      <p:ext uri="{BB962C8B-B14F-4D97-AF65-F5344CB8AC3E}">
        <p14:creationId xmlns:p14="http://schemas.microsoft.com/office/powerpoint/2010/main" val="267872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to </a:t>
            </a:r>
            <a:r>
              <a:rPr lang="en-US" dirty="0" err="1" smtClean="0"/>
              <a:t>java.util.predicate</a:t>
            </a:r>
            <a:r>
              <a:rPr lang="en-US" dirty="0" smtClean="0"/>
              <a:t> package</a:t>
            </a:r>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12</a:t>
            </a:fld>
            <a:endParaRPr lang="en-US"/>
          </a:p>
        </p:txBody>
      </p:sp>
    </p:spTree>
    <p:extLst>
      <p:ext uri="{BB962C8B-B14F-4D97-AF65-F5344CB8AC3E}">
        <p14:creationId xmlns:p14="http://schemas.microsoft.com/office/powerpoint/2010/main" val="427815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Instant is immutable</a:t>
            </a:r>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18</a:t>
            </a:fld>
            <a:endParaRPr lang="en-US"/>
          </a:p>
        </p:txBody>
      </p:sp>
    </p:spTree>
    <p:extLst>
      <p:ext uri="{BB962C8B-B14F-4D97-AF65-F5344CB8AC3E}">
        <p14:creationId xmlns:p14="http://schemas.microsoft.com/office/powerpoint/2010/main" val="806421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Duration is amount of time between two Instants</a:t>
            </a:r>
          </a:p>
          <a:p>
            <a:endParaRPr lang="en-US" dirty="0" smtClean="0"/>
          </a:p>
          <a:p>
            <a:r>
              <a:rPr lang="en-US" dirty="0" smtClean="0"/>
              <a:t>How do we represent a date then, like my birthday, </a:t>
            </a:r>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19</a:t>
            </a:fld>
            <a:endParaRPr lang="en-US"/>
          </a:p>
        </p:txBody>
      </p:sp>
    </p:spTree>
    <p:extLst>
      <p:ext uri="{BB962C8B-B14F-4D97-AF65-F5344CB8AC3E}">
        <p14:creationId xmlns:p14="http://schemas.microsoft.com/office/powerpoint/2010/main" val="2503111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concept as Duration and same methods.</a:t>
            </a:r>
          </a:p>
          <a:p>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20</a:t>
            </a:fld>
            <a:endParaRPr lang="en-US"/>
          </a:p>
        </p:txBody>
      </p:sp>
    </p:spTree>
    <p:extLst>
      <p:ext uri="{BB962C8B-B14F-4D97-AF65-F5344CB8AC3E}">
        <p14:creationId xmlns:p14="http://schemas.microsoft.com/office/powerpoint/2010/main" val="2086486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22</a:t>
            </a:fld>
            <a:endParaRPr lang="en-US"/>
          </a:p>
        </p:txBody>
      </p:sp>
    </p:spTree>
    <p:extLst>
      <p:ext uri="{BB962C8B-B14F-4D97-AF65-F5344CB8AC3E}">
        <p14:creationId xmlns:p14="http://schemas.microsoft.com/office/powerpoint/2010/main" val="3753839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7DE11-432D-470B-90D7-F3CC7A8756B4}" type="slidenum">
              <a:rPr lang="en-US" smtClean="0"/>
              <a:t>23</a:t>
            </a:fld>
            <a:endParaRPr lang="en-US"/>
          </a:p>
        </p:txBody>
      </p:sp>
    </p:spTree>
    <p:extLst>
      <p:ext uri="{BB962C8B-B14F-4D97-AF65-F5344CB8AC3E}">
        <p14:creationId xmlns:p14="http://schemas.microsoft.com/office/powerpoint/2010/main" val="4075137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8 Distilled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22479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 ?</a:t>
            </a:r>
            <a:endParaRPr lang="en-US" dirty="0"/>
          </a:p>
        </p:txBody>
      </p:sp>
      <p:sp>
        <p:nvSpPr>
          <p:cNvPr id="3" name="Content Placeholder 2"/>
          <p:cNvSpPr>
            <a:spLocks noGrp="1"/>
          </p:cNvSpPr>
          <p:nvPr>
            <p:ph sz="quarter" idx="13"/>
          </p:nvPr>
        </p:nvSpPr>
        <p:spPr/>
        <p:txBody>
          <a:bodyPr/>
          <a:lstStyle/>
          <a:p>
            <a:r>
              <a:rPr lang="en-US" cap="none" dirty="0" smtClean="0"/>
              <a:t>A new concept : lambda expression</a:t>
            </a:r>
          </a:p>
          <a:p>
            <a:endParaRPr lang="en-US" dirty="0"/>
          </a:p>
          <a:p>
            <a:r>
              <a:rPr lang="en-US" cap="none" dirty="0" smtClean="0"/>
              <a:t>A new interface concept: functional interface</a:t>
            </a:r>
          </a:p>
          <a:p>
            <a:endParaRPr lang="en-US" dirty="0"/>
          </a:p>
          <a:p>
            <a:r>
              <a:rPr lang="en-US" cap="none" dirty="0" smtClean="0"/>
              <a:t>Question: how can we process the data ?</a:t>
            </a:r>
            <a:endParaRPr lang="en-US" cap="none" dirty="0"/>
          </a:p>
        </p:txBody>
      </p:sp>
    </p:spTree>
    <p:extLst>
      <p:ext uri="{BB962C8B-B14F-4D97-AF65-F5344CB8AC3E}">
        <p14:creationId xmlns:p14="http://schemas.microsoft.com/office/powerpoint/2010/main" val="2223949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Data</a:t>
            </a:r>
            <a:endParaRPr lang="en-US" dirty="0"/>
          </a:p>
        </p:txBody>
      </p:sp>
      <p:sp>
        <p:nvSpPr>
          <p:cNvPr id="3" name="Content Placeholder 2"/>
          <p:cNvSpPr>
            <a:spLocks noGrp="1"/>
          </p:cNvSpPr>
          <p:nvPr>
            <p:ph sz="quarter" idx="13"/>
          </p:nvPr>
        </p:nvSpPr>
        <p:spPr/>
        <p:txBody>
          <a:bodyPr/>
          <a:lstStyle/>
          <a:p>
            <a:r>
              <a:rPr lang="en-US" dirty="0" smtClean="0"/>
              <a:t>Yes ! </a:t>
            </a:r>
            <a:r>
              <a:rPr lang="en-US" cap="none" dirty="0" smtClean="0"/>
              <a:t>Use lambda’s to process data</a:t>
            </a:r>
          </a:p>
          <a:p>
            <a:r>
              <a:rPr lang="en-US" cap="none" dirty="0" err="1" smtClean="0"/>
              <a:t>forEach</a:t>
            </a:r>
            <a:r>
              <a:rPr lang="en-US" cap="none" dirty="0" smtClean="0"/>
              <a:t>(Consumer);</a:t>
            </a:r>
          </a:p>
          <a:p>
            <a:pPr lvl="1"/>
            <a:r>
              <a:rPr lang="en-US" cap="none" dirty="0" err="1"/>
              <a:t>personMap.forEach</a:t>
            </a:r>
            <a:r>
              <a:rPr lang="en-US" cap="none" dirty="0"/>
              <a:t>((</a:t>
            </a:r>
            <a:r>
              <a:rPr lang="en-US" cap="none" dirty="0" err="1"/>
              <a:t>year,persons</a:t>
            </a:r>
            <a:r>
              <a:rPr lang="en-US" cap="none" dirty="0"/>
              <a:t>) -&gt; </a:t>
            </a:r>
            <a:r>
              <a:rPr lang="en-US" cap="none" dirty="0" err="1"/>
              <a:t>System.out.println</a:t>
            </a:r>
            <a:r>
              <a:rPr lang="en-US" cap="none" dirty="0"/>
              <a:t>(year + "  "+ persons</a:t>
            </a:r>
            <a:r>
              <a:rPr lang="en-US" cap="none" dirty="0" smtClean="0"/>
              <a:t>));</a:t>
            </a:r>
          </a:p>
          <a:p>
            <a:r>
              <a:rPr lang="en-US" cap="none" dirty="0" err="1" smtClean="0"/>
              <a:t>forEach</a:t>
            </a:r>
            <a:r>
              <a:rPr lang="en-US" cap="none" dirty="0" smtClean="0"/>
              <a:t>() is a default method on </a:t>
            </a:r>
            <a:r>
              <a:rPr lang="en-US" cap="none" dirty="0" err="1" smtClean="0"/>
              <a:t>java.util.Iterable</a:t>
            </a:r>
            <a:endParaRPr lang="en-US" cap="none" dirty="0" smtClean="0"/>
          </a:p>
          <a:p>
            <a:r>
              <a:rPr lang="en-US" cap="none" dirty="0" smtClean="0"/>
              <a:t>Java 8 now allows default methods on interface</a:t>
            </a:r>
          </a:p>
          <a:p>
            <a:r>
              <a:rPr lang="en-US" cap="none" dirty="0" smtClean="0"/>
              <a:t>Static method on interface</a:t>
            </a:r>
          </a:p>
          <a:p>
            <a:endParaRPr lang="en-US" cap="none" dirty="0"/>
          </a:p>
        </p:txBody>
      </p:sp>
    </p:spTree>
    <p:extLst>
      <p:ext uri="{BB962C8B-B14F-4D97-AF65-F5344CB8AC3E}">
        <p14:creationId xmlns:p14="http://schemas.microsoft.com/office/powerpoint/2010/main" val="1757913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patterns</a:t>
            </a:r>
            <a:endParaRPr lang="en-US" dirty="0"/>
          </a:p>
        </p:txBody>
      </p:sp>
      <p:sp>
        <p:nvSpPr>
          <p:cNvPr id="5" name="Content Placeholder 4"/>
          <p:cNvSpPr>
            <a:spLocks noGrp="1"/>
          </p:cNvSpPr>
          <p:nvPr>
            <p:ph sz="quarter" idx="13"/>
          </p:nvPr>
        </p:nvSpPr>
        <p:spPr/>
        <p:txBody>
          <a:bodyPr/>
          <a:lstStyle/>
          <a:p>
            <a:endParaRPr lang="en-US" dirty="0" smtClean="0"/>
          </a:p>
          <a:p>
            <a:endParaRPr lang="en-US" dirty="0" smtClean="0"/>
          </a:p>
          <a:p>
            <a:endParaRPr lang="en-US" dirty="0"/>
          </a:p>
          <a:p>
            <a:endParaRPr lang="en-US" dirty="0" smtClean="0"/>
          </a:p>
          <a:p>
            <a:r>
              <a:rPr lang="en-US" cap="none" dirty="0" err="1" smtClean="0"/>
              <a:t>boolean</a:t>
            </a:r>
            <a:r>
              <a:rPr lang="en-US" cap="none" dirty="0" smtClean="0"/>
              <a:t> isGT10Less20 = p3.test(“hello world”);</a:t>
            </a:r>
          </a:p>
          <a:p>
            <a:endParaRPr lang="en-US" dirty="0"/>
          </a:p>
        </p:txBody>
      </p:sp>
      <p:pic>
        <p:nvPicPr>
          <p:cNvPr id="6" name="Content Placeholder 3"/>
          <p:cNvPicPr>
            <a:picLocks noChangeAspect="1"/>
          </p:cNvPicPr>
          <p:nvPr/>
        </p:nvPicPr>
        <p:blipFill>
          <a:blip r:embed="rId3"/>
          <a:stretch>
            <a:fillRect/>
          </a:stretch>
        </p:blipFill>
        <p:spPr>
          <a:xfrm>
            <a:off x="913774" y="2709994"/>
            <a:ext cx="5847619" cy="1180952"/>
          </a:xfrm>
          <a:prstGeom prst="rect">
            <a:avLst/>
          </a:prstGeom>
        </p:spPr>
      </p:pic>
    </p:spTree>
    <p:extLst>
      <p:ext uri="{BB962C8B-B14F-4D97-AF65-F5344CB8AC3E}">
        <p14:creationId xmlns:p14="http://schemas.microsoft.com/office/powerpoint/2010/main" val="211405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sz="quarter" idx="13"/>
          </p:nvPr>
        </p:nvSpPr>
        <p:spPr>
          <a:xfrm>
            <a:off x="735974" y="2367092"/>
            <a:ext cx="10363826" cy="3424107"/>
          </a:xfrm>
        </p:spPr>
        <p:txBody>
          <a:bodyPr/>
          <a:lstStyle/>
          <a:p>
            <a:r>
              <a:rPr lang="en-US" cap="none" dirty="0" smtClean="0"/>
              <a:t>What is a stream ?</a:t>
            </a:r>
          </a:p>
          <a:p>
            <a:pPr lvl="1"/>
            <a:r>
              <a:rPr lang="en-US" cap="none" dirty="0" smtClean="0"/>
              <a:t>A typed interface </a:t>
            </a:r>
          </a:p>
          <a:p>
            <a:pPr lvl="1"/>
            <a:endParaRPr lang="en-US" cap="none" dirty="0"/>
          </a:p>
          <a:p>
            <a:pPr lvl="1"/>
            <a:endParaRPr lang="en-US" cap="none" dirty="0" smtClean="0"/>
          </a:p>
          <a:p>
            <a:r>
              <a:rPr lang="en-US" cap="none" dirty="0" smtClean="0"/>
              <a:t>What does it do ?</a:t>
            </a:r>
          </a:p>
          <a:p>
            <a:pPr lvl="1"/>
            <a:r>
              <a:rPr lang="en-US" cap="none" dirty="0" smtClean="0"/>
              <a:t>Efficiently process data</a:t>
            </a:r>
          </a:p>
          <a:p>
            <a:pPr lvl="2"/>
            <a:r>
              <a:rPr lang="en-US" cap="none" dirty="0" smtClean="0"/>
              <a:t>In parallel, leveraging the multi-core CPUs</a:t>
            </a:r>
          </a:p>
          <a:p>
            <a:pPr lvl="2"/>
            <a:r>
              <a:rPr lang="en-US" cap="none" dirty="0" err="1" smtClean="0"/>
              <a:t>Piplined</a:t>
            </a:r>
            <a:r>
              <a:rPr lang="en-US" cap="none" dirty="0" smtClean="0"/>
              <a:t>, to avoid un-necessary intermediate computation</a:t>
            </a:r>
          </a:p>
        </p:txBody>
      </p:sp>
      <p:pic>
        <p:nvPicPr>
          <p:cNvPr id="4" name="Picture 3"/>
          <p:cNvPicPr>
            <a:picLocks noChangeAspect="1"/>
          </p:cNvPicPr>
          <p:nvPr/>
        </p:nvPicPr>
        <p:blipFill>
          <a:blip r:embed="rId2"/>
          <a:stretch>
            <a:fillRect/>
          </a:stretch>
        </p:blipFill>
        <p:spPr>
          <a:xfrm>
            <a:off x="1281305" y="3321085"/>
            <a:ext cx="3076190" cy="571429"/>
          </a:xfrm>
          <a:prstGeom prst="rect">
            <a:avLst/>
          </a:prstGeom>
        </p:spPr>
      </p:pic>
    </p:spTree>
    <p:extLst>
      <p:ext uri="{BB962C8B-B14F-4D97-AF65-F5344CB8AC3E}">
        <p14:creationId xmlns:p14="http://schemas.microsoft.com/office/powerpoint/2010/main" val="211096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So stream is….</a:t>
            </a:r>
            <a:endParaRPr lang="en-US" cap="none" dirty="0"/>
          </a:p>
        </p:txBody>
      </p:sp>
      <p:sp>
        <p:nvSpPr>
          <p:cNvPr id="3" name="Content Placeholder 2"/>
          <p:cNvSpPr>
            <a:spLocks noGrp="1"/>
          </p:cNvSpPr>
          <p:nvPr>
            <p:ph sz="quarter" idx="13"/>
          </p:nvPr>
        </p:nvSpPr>
        <p:spPr/>
        <p:txBody>
          <a:bodyPr>
            <a:normAutofit fontScale="77500" lnSpcReduction="20000"/>
          </a:bodyPr>
          <a:lstStyle/>
          <a:p>
            <a:r>
              <a:rPr lang="en-US" cap="none" dirty="0" smtClean="0"/>
              <a:t>An object on which on can define operations</a:t>
            </a:r>
          </a:p>
          <a:p>
            <a:endParaRPr lang="en-US" cap="none" dirty="0" smtClean="0"/>
          </a:p>
          <a:p>
            <a:r>
              <a:rPr lang="en-US" cap="none" dirty="0" smtClean="0"/>
              <a:t>An object that doesn’t hold any data</a:t>
            </a:r>
          </a:p>
          <a:p>
            <a:endParaRPr lang="en-US" cap="none" dirty="0" smtClean="0"/>
          </a:p>
          <a:p>
            <a:r>
              <a:rPr lang="en-US" cap="none" dirty="0" smtClean="0"/>
              <a:t>An object that shouldn’t change the data it process</a:t>
            </a:r>
          </a:p>
          <a:p>
            <a:endParaRPr lang="en-US" cap="none" dirty="0" smtClean="0"/>
          </a:p>
          <a:p>
            <a:r>
              <a:rPr lang="en-US" cap="none" dirty="0" smtClean="0"/>
              <a:t>An object able to process data in one pass</a:t>
            </a:r>
          </a:p>
          <a:p>
            <a:endParaRPr lang="en-US" cap="none" dirty="0" smtClean="0"/>
          </a:p>
          <a:p>
            <a:r>
              <a:rPr lang="en-US" cap="none" dirty="0" smtClean="0"/>
              <a:t>Able to process data in parallel</a:t>
            </a:r>
            <a:endParaRPr lang="en-US" cap="none" dirty="0"/>
          </a:p>
        </p:txBody>
      </p:sp>
    </p:spTree>
    <p:extLst>
      <p:ext uri="{BB962C8B-B14F-4D97-AF65-F5344CB8AC3E}">
        <p14:creationId xmlns:p14="http://schemas.microsoft.com/office/powerpoint/2010/main" val="1461613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4" name="Footer Placeholder 3"/>
          <p:cNvSpPr>
            <a:spLocks noGrp="1"/>
          </p:cNvSpPr>
          <p:nvPr>
            <p:ph type="ftr" sz="quarter" idx="11"/>
          </p:nvPr>
        </p:nvSpPr>
        <p:spPr/>
        <p:txBody>
          <a:bodyPr/>
          <a:lstStyle/>
          <a:p>
            <a:r>
              <a:rPr lang="en-US" smtClean="0"/>
              <a:t>Next session is completely dedicated to Streams</a:t>
            </a:r>
            <a:endParaRPr lang="en-US" dirty="0"/>
          </a:p>
        </p:txBody>
      </p:sp>
      <p:sp>
        <p:nvSpPr>
          <p:cNvPr id="6" name="Content Placeholder 5"/>
          <p:cNvSpPr>
            <a:spLocks noGrp="1"/>
          </p:cNvSpPr>
          <p:nvPr>
            <p:ph sz="quarter" idx="13"/>
          </p:nvPr>
        </p:nvSpPr>
        <p:spPr/>
        <p:txBody>
          <a:bodyPr/>
          <a:lstStyle/>
          <a:p>
            <a:r>
              <a:rPr lang="en-US" cap="none" dirty="0" smtClean="0"/>
              <a:t>Processing typically on streams are map/filter/reduce</a:t>
            </a:r>
          </a:p>
          <a:p>
            <a:endParaRPr lang="en-US" dirty="0"/>
          </a:p>
        </p:txBody>
      </p:sp>
      <p:pic>
        <p:nvPicPr>
          <p:cNvPr id="7" name="Content Placeholder 4"/>
          <p:cNvPicPr>
            <a:picLocks noChangeAspect="1"/>
          </p:cNvPicPr>
          <p:nvPr/>
        </p:nvPicPr>
        <p:blipFill>
          <a:blip r:embed="rId2"/>
          <a:stretch>
            <a:fillRect/>
          </a:stretch>
        </p:blipFill>
        <p:spPr>
          <a:xfrm>
            <a:off x="939174" y="3065594"/>
            <a:ext cx="6742857" cy="2695238"/>
          </a:xfrm>
          <a:prstGeom prst="rect">
            <a:avLst/>
          </a:prstGeom>
        </p:spPr>
      </p:pic>
    </p:spTree>
    <p:extLst>
      <p:ext uri="{BB962C8B-B14F-4D97-AF65-F5344CB8AC3E}">
        <p14:creationId xmlns:p14="http://schemas.microsoft.com/office/powerpoint/2010/main" val="3803275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br>
              <a:rPr lang="en-US" dirty="0" smtClean="0"/>
            </a:br>
            <a:r>
              <a:rPr lang="en-US" sz="1800" dirty="0" smtClean="0"/>
              <a:t>Operations</a:t>
            </a:r>
            <a:endParaRPr lang="en-US" sz="1800" dirty="0"/>
          </a:p>
        </p:txBody>
      </p:sp>
      <p:sp>
        <p:nvSpPr>
          <p:cNvPr id="3" name="Content Placeholder 2"/>
          <p:cNvSpPr>
            <a:spLocks noGrp="1"/>
          </p:cNvSpPr>
          <p:nvPr>
            <p:ph sz="quarter" idx="13"/>
          </p:nvPr>
        </p:nvSpPr>
        <p:spPr/>
        <p:txBody>
          <a:bodyPr/>
          <a:lstStyle/>
          <a:p>
            <a:r>
              <a:rPr lang="en-US" cap="none" dirty="0" smtClean="0"/>
              <a:t>The &lt;&lt;consuming&gt;&gt; operations : </a:t>
            </a:r>
            <a:r>
              <a:rPr lang="en-US" cap="none" dirty="0" err="1" smtClean="0"/>
              <a:t>forEach</a:t>
            </a:r>
            <a:r>
              <a:rPr lang="en-US" cap="none" dirty="0" smtClean="0"/>
              <a:t>(), peek()</a:t>
            </a:r>
          </a:p>
          <a:p>
            <a:r>
              <a:rPr lang="en-US" cap="none" dirty="0" smtClean="0"/>
              <a:t>The &lt;&lt;mapping&gt;&gt; operations: map(), </a:t>
            </a:r>
            <a:r>
              <a:rPr lang="en-US" cap="none" dirty="0" err="1" smtClean="0"/>
              <a:t>flatMap</a:t>
            </a:r>
            <a:r>
              <a:rPr lang="en-US" cap="none" dirty="0" smtClean="0"/>
              <a:t>()</a:t>
            </a:r>
          </a:p>
          <a:p>
            <a:r>
              <a:rPr lang="en-US" cap="none" dirty="0" smtClean="0"/>
              <a:t>The &lt;&lt;filter&gt;&gt; operations: filter()</a:t>
            </a:r>
          </a:p>
          <a:p>
            <a:r>
              <a:rPr lang="en-US" cap="none" dirty="0" smtClean="0"/>
              <a:t>The &lt;&lt;reduction&gt;&gt; operations: </a:t>
            </a:r>
          </a:p>
          <a:p>
            <a:pPr lvl="1"/>
            <a:r>
              <a:rPr lang="en-US" cap="none" dirty="0" smtClean="0"/>
              <a:t>Aggregations: reduce(), max(), min()…..</a:t>
            </a:r>
          </a:p>
          <a:p>
            <a:pPr lvl="1"/>
            <a:r>
              <a:rPr lang="en-US" cap="none" dirty="0" smtClean="0"/>
              <a:t>Mutable reductions: collect, Collectors</a:t>
            </a:r>
            <a:endParaRPr lang="en-US" cap="none" dirty="0"/>
          </a:p>
        </p:txBody>
      </p:sp>
      <p:sp>
        <p:nvSpPr>
          <p:cNvPr id="4" name="Footer Placeholder 3"/>
          <p:cNvSpPr>
            <a:spLocks noGrp="1"/>
          </p:cNvSpPr>
          <p:nvPr>
            <p:ph type="ftr" sz="quarter" idx="11"/>
          </p:nvPr>
        </p:nvSpPr>
        <p:spPr/>
        <p:txBody>
          <a:bodyPr/>
          <a:lstStyle/>
          <a:p>
            <a:r>
              <a:rPr lang="en-US" smtClean="0"/>
              <a:t>More detail on streams next session</a:t>
            </a:r>
            <a:endParaRPr lang="en-US" dirty="0"/>
          </a:p>
        </p:txBody>
      </p:sp>
    </p:spTree>
    <p:extLst>
      <p:ext uri="{BB962C8B-B14F-4D97-AF65-F5344CB8AC3E}">
        <p14:creationId xmlns:p14="http://schemas.microsoft.com/office/powerpoint/2010/main" val="845343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t>
            </a:r>
            <a:r>
              <a:rPr lang="en-US" dirty="0" err="1" smtClean="0"/>
              <a:t>Api</a:t>
            </a:r>
            <a:endParaRPr lang="en-US" dirty="0"/>
          </a:p>
        </p:txBody>
      </p:sp>
      <p:sp>
        <p:nvSpPr>
          <p:cNvPr id="3" name="Content Placeholder 2"/>
          <p:cNvSpPr>
            <a:spLocks noGrp="1"/>
          </p:cNvSpPr>
          <p:nvPr>
            <p:ph sz="quarter" idx="13"/>
          </p:nvPr>
        </p:nvSpPr>
        <p:spPr/>
        <p:txBody>
          <a:bodyPr/>
          <a:lstStyle/>
          <a:p>
            <a:r>
              <a:rPr lang="en-US" dirty="0" smtClean="0"/>
              <a:t>New package </a:t>
            </a:r>
            <a:r>
              <a:rPr lang="en-US" dirty="0" err="1" smtClean="0"/>
              <a:t>java.time</a:t>
            </a:r>
            <a:endParaRPr lang="en-US" dirty="0" smtClean="0"/>
          </a:p>
          <a:p>
            <a:endParaRPr lang="en-US" dirty="0"/>
          </a:p>
          <a:p>
            <a:r>
              <a:rPr lang="en-US" dirty="0" smtClean="0"/>
              <a:t>New Key concepts</a:t>
            </a:r>
          </a:p>
          <a:p>
            <a:endParaRPr lang="en-US" dirty="0"/>
          </a:p>
          <a:p>
            <a:r>
              <a:rPr lang="en-US" dirty="0" smtClean="0"/>
              <a:t>Interoperability with </a:t>
            </a:r>
            <a:r>
              <a:rPr lang="en-US" dirty="0" err="1" smtClean="0"/>
              <a:t>java.util.date</a:t>
            </a:r>
            <a:endParaRPr lang="en-US" dirty="0"/>
          </a:p>
        </p:txBody>
      </p:sp>
    </p:spTree>
    <p:extLst>
      <p:ext uri="{BB962C8B-B14F-4D97-AF65-F5344CB8AC3E}">
        <p14:creationId xmlns:p14="http://schemas.microsoft.com/office/powerpoint/2010/main" val="30698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a:t>
            </a:r>
            <a:endParaRPr lang="en-US" dirty="0"/>
          </a:p>
        </p:txBody>
      </p:sp>
      <p:sp>
        <p:nvSpPr>
          <p:cNvPr id="3" name="Content Placeholder 2"/>
          <p:cNvSpPr>
            <a:spLocks noGrp="1"/>
          </p:cNvSpPr>
          <p:nvPr>
            <p:ph sz="quarter" idx="13"/>
          </p:nvPr>
        </p:nvSpPr>
        <p:spPr/>
        <p:txBody>
          <a:bodyPr/>
          <a:lstStyle/>
          <a:p>
            <a:r>
              <a:rPr lang="en-US" dirty="0" smtClean="0"/>
              <a:t>Instant </a:t>
            </a:r>
            <a:r>
              <a:rPr lang="en-US" cap="none" dirty="0" smtClean="0"/>
              <a:t>Is a point on timeline</a:t>
            </a:r>
          </a:p>
          <a:p>
            <a:r>
              <a:rPr lang="en-US" dirty="0" smtClean="0"/>
              <a:t>Instant 0 </a:t>
            </a:r>
            <a:r>
              <a:rPr lang="en-US" cap="none" dirty="0" smtClean="0"/>
              <a:t>Is </a:t>
            </a:r>
            <a:r>
              <a:rPr lang="en-US" cap="none" dirty="0" err="1" smtClean="0"/>
              <a:t>jan</a:t>
            </a:r>
            <a:r>
              <a:rPr lang="en-US" cap="none" dirty="0" smtClean="0"/>
              <a:t> 1</a:t>
            </a:r>
            <a:r>
              <a:rPr lang="en-US" cap="none" baseline="30000" dirty="0" smtClean="0"/>
              <a:t>st</a:t>
            </a:r>
            <a:r>
              <a:rPr lang="en-US" cap="none" dirty="0" smtClean="0"/>
              <a:t> 1970 midnight </a:t>
            </a:r>
            <a:r>
              <a:rPr lang="en-US" cap="none" dirty="0" err="1" smtClean="0"/>
              <a:t>gmt</a:t>
            </a:r>
            <a:endParaRPr lang="en-US" dirty="0" smtClean="0"/>
          </a:p>
          <a:p>
            <a:r>
              <a:rPr lang="en-US" dirty="0" err="1" smtClean="0"/>
              <a:t>Instant.min</a:t>
            </a:r>
            <a:r>
              <a:rPr lang="en-US" dirty="0" smtClean="0"/>
              <a:t> 1 </a:t>
            </a:r>
            <a:r>
              <a:rPr lang="en-US" cap="none" dirty="0" smtClean="0"/>
              <a:t>Billion years ago</a:t>
            </a:r>
          </a:p>
          <a:p>
            <a:r>
              <a:rPr lang="en-US" dirty="0" err="1" smtClean="0"/>
              <a:t>Instant.max</a:t>
            </a:r>
            <a:r>
              <a:rPr lang="en-US" dirty="0" smtClean="0"/>
              <a:t> </a:t>
            </a:r>
            <a:r>
              <a:rPr lang="en-US" cap="none" dirty="0" smtClean="0"/>
              <a:t>Is </a:t>
            </a:r>
            <a:r>
              <a:rPr lang="en-US" cap="none" dirty="0"/>
              <a:t>D</a:t>
            </a:r>
            <a:r>
              <a:rPr lang="en-US" cap="none" dirty="0" smtClean="0"/>
              <a:t>ec 31 of 1,000,000,000</a:t>
            </a:r>
            <a:endParaRPr lang="en-US" dirty="0" smtClean="0"/>
          </a:p>
          <a:p>
            <a:r>
              <a:rPr lang="en-US" dirty="0" err="1" smtClean="0"/>
              <a:t>Instant.now</a:t>
            </a:r>
            <a:r>
              <a:rPr lang="en-US" dirty="0" smtClean="0"/>
              <a:t>() – </a:t>
            </a:r>
            <a:r>
              <a:rPr lang="en-US" cap="none" dirty="0" smtClean="0"/>
              <a:t>Current</a:t>
            </a:r>
          </a:p>
          <a:p>
            <a:endParaRPr lang="en-US" dirty="0"/>
          </a:p>
        </p:txBody>
      </p:sp>
    </p:spTree>
    <p:extLst>
      <p:ext uri="{BB962C8B-B14F-4D97-AF65-F5344CB8AC3E}">
        <p14:creationId xmlns:p14="http://schemas.microsoft.com/office/powerpoint/2010/main" val="702169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a:t>
            </a:r>
            <a:endParaRPr lang="en-US" dirty="0"/>
          </a:p>
        </p:txBody>
      </p:sp>
      <p:sp>
        <p:nvSpPr>
          <p:cNvPr id="3" name="Content Placeholder 2"/>
          <p:cNvSpPr>
            <a:spLocks noGrp="1"/>
          </p:cNvSpPr>
          <p:nvPr>
            <p:ph sz="quarter" idx="13"/>
          </p:nvPr>
        </p:nvSpPr>
        <p:spPr/>
        <p:txBody>
          <a:bodyPr/>
          <a:lstStyle/>
          <a:p>
            <a:r>
              <a:rPr lang="en-US" cap="none" dirty="0" smtClean="0"/>
              <a:t>How to use</a:t>
            </a:r>
          </a:p>
          <a:p>
            <a:endParaRPr lang="en-US" dirty="0"/>
          </a:p>
          <a:p>
            <a:r>
              <a:rPr lang="en-US" cap="none" dirty="0" smtClean="0"/>
              <a:t>New concept – duration</a:t>
            </a:r>
          </a:p>
          <a:p>
            <a:r>
              <a:rPr lang="en-US" cap="none" dirty="0" err="1" smtClean="0"/>
              <a:t>Tonanos</a:t>
            </a:r>
            <a:r>
              <a:rPr lang="en-US" cap="none" dirty="0" smtClean="0"/>
              <a:t>(), </a:t>
            </a:r>
            <a:r>
              <a:rPr lang="en-US" cap="none" dirty="0" err="1" smtClean="0"/>
              <a:t>plusnanos</a:t>
            </a:r>
            <a:r>
              <a:rPr lang="en-US" cap="none" dirty="0" smtClean="0"/>
              <a:t>(), </a:t>
            </a:r>
            <a:r>
              <a:rPr lang="en-US" cap="none" dirty="0" err="1" smtClean="0"/>
              <a:t>iszero</a:t>
            </a:r>
            <a:r>
              <a:rPr lang="en-US" cap="none" dirty="0" smtClean="0"/>
              <a:t>(), </a:t>
            </a:r>
            <a:r>
              <a:rPr lang="en-US" cap="none" dirty="0" err="1" smtClean="0"/>
              <a:t>multipliedby</a:t>
            </a:r>
            <a:r>
              <a:rPr lang="en-US" cap="none" dirty="0" smtClean="0"/>
              <a:t>()</a:t>
            </a:r>
            <a:endParaRPr lang="en-US" cap="none" dirty="0"/>
          </a:p>
        </p:txBody>
      </p:sp>
      <p:pic>
        <p:nvPicPr>
          <p:cNvPr id="5" name="Content Placeholder 4"/>
          <p:cNvPicPr>
            <a:picLocks noGrp="1" noChangeAspect="1"/>
          </p:cNvPicPr>
          <p:nvPr>
            <p:ph sz="quarter" idx="14"/>
          </p:nvPr>
        </p:nvPicPr>
        <p:blipFill>
          <a:blip r:embed="rId3"/>
          <a:stretch>
            <a:fillRect/>
          </a:stretch>
        </p:blipFill>
        <p:spPr>
          <a:xfrm>
            <a:off x="6981985" y="2560124"/>
            <a:ext cx="3489705" cy="1938724"/>
          </a:xfrm>
          <a:prstGeom prst="rect">
            <a:avLst/>
          </a:prstGeom>
        </p:spPr>
      </p:pic>
      <p:pic>
        <p:nvPicPr>
          <p:cNvPr id="6" name="Picture 5"/>
          <p:cNvPicPr>
            <a:picLocks noChangeAspect="1"/>
          </p:cNvPicPr>
          <p:nvPr/>
        </p:nvPicPr>
        <p:blipFill>
          <a:blip r:embed="rId4"/>
          <a:stretch>
            <a:fillRect/>
          </a:stretch>
        </p:blipFill>
        <p:spPr>
          <a:xfrm>
            <a:off x="6981985" y="5219770"/>
            <a:ext cx="3714286" cy="571429"/>
          </a:xfrm>
          <a:prstGeom prst="rect">
            <a:avLst/>
          </a:prstGeom>
        </p:spPr>
      </p:pic>
    </p:spTree>
    <p:extLst>
      <p:ext uri="{BB962C8B-B14F-4D97-AF65-F5344CB8AC3E}">
        <p14:creationId xmlns:p14="http://schemas.microsoft.com/office/powerpoint/2010/main" val="274919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3"/>
          </p:nvPr>
        </p:nvSpPr>
        <p:spPr/>
        <p:txBody>
          <a:bodyPr/>
          <a:lstStyle/>
          <a:p>
            <a:r>
              <a:rPr lang="en-US" dirty="0" smtClean="0"/>
              <a:t>LAMBDA EXPRESSIONS</a:t>
            </a:r>
          </a:p>
          <a:p>
            <a:endParaRPr lang="en-US" dirty="0" smtClean="0"/>
          </a:p>
          <a:p>
            <a:r>
              <a:rPr lang="en-US" dirty="0" smtClean="0"/>
              <a:t>Streams and collectors</a:t>
            </a:r>
          </a:p>
          <a:p>
            <a:endParaRPr lang="en-US" dirty="0" smtClean="0"/>
          </a:p>
          <a:p>
            <a:r>
              <a:rPr lang="en-US" dirty="0" smtClean="0"/>
              <a:t>Date and Time</a:t>
            </a:r>
          </a:p>
          <a:p>
            <a:endParaRPr lang="en-US" dirty="0" smtClean="0"/>
          </a:p>
          <a:p>
            <a:r>
              <a:rPr lang="en-US" dirty="0" smtClean="0"/>
              <a:t>Strings, I/o and bits &amp; pieces</a:t>
            </a:r>
          </a:p>
          <a:p>
            <a:endParaRPr lang="en-US" dirty="0" smtClean="0"/>
          </a:p>
          <a:p>
            <a:endParaRPr lang="en-US" dirty="0"/>
          </a:p>
        </p:txBody>
      </p:sp>
    </p:spTree>
    <p:extLst>
      <p:ext uri="{BB962C8B-B14F-4D97-AF65-F5344CB8AC3E}">
        <p14:creationId xmlns:p14="http://schemas.microsoft.com/office/powerpoint/2010/main" val="968790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LocalDate</a:t>
            </a:r>
            <a:endParaRPr lang="en-US" dirty="0"/>
          </a:p>
        </p:txBody>
      </p:sp>
      <p:sp>
        <p:nvSpPr>
          <p:cNvPr id="3" name="Content Placeholder 2"/>
          <p:cNvSpPr>
            <a:spLocks noGrp="1"/>
          </p:cNvSpPr>
          <p:nvPr>
            <p:ph sz="quarter" idx="13"/>
          </p:nvPr>
        </p:nvSpPr>
        <p:spPr/>
        <p:txBody>
          <a:bodyPr/>
          <a:lstStyle/>
          <a:p>
            <a:r>
              <a:rPr lang="en-US" cap="none" dirty="0" smtClean="0"/>
              <a:t>We need a concept for dates</a:t>
            </a:r>
          </a:p>
          <a:p>
            <a:endParaRPr lang="en-US" dirty="0"/>
          </a:p>
          <a:p>
            <a:r>
              <a:rPr lang="en-US" cap="none" dirty="0" smtClean="0"/>
              <a:t>Period is amount of time between two local dates</a:t>
            </a:r>
            <a:endParaRPr lang="en-US" cap="none" dirty="0"/>
          </a:p>
        </p:txBody>
      </p:sp>
      <p:pic>
        <p:nvPicPr>
          <p:cNvPr id="5" name="Content Placeholder 4"/>
          <p:cNvPicPr>
            <a:picLocks noGrp="1" noChangeAspect="1"/>
          </p:cNvPicPr>
          <p:nvPr>
            <p:ph sz="quarter" idx="14"/>
          </p:nvPr>
        </p:nvPicPr>
        <p:blipFill>
          <a:blip r:embed="rId3"/>
          <a:stretch>
            <a:fillRect/>
          </a:stretch>
        </p:blipFill>
        <p:spPr>
          <a:xfrm>
            <a:off x="6465273" y="2590156"/>
            <a:ext cx="5793467" cy="500515"/>
          </a:xfrm>
          <a:prstGeom prst="rect">
            <a:avLst/>
          </a:prstGeom>
        </p:spPr>
      </p:pic>
      <p:pic>
        <p:nvPicPr>
          <p:cNvPr id="6" name="Picture 5"/>
          <p:cNvPicPr>
            <a:picLocks noChangeAspect="1"/>
          </p:cNvPicPr>
          <p:nvPr/>
        </p:nvPicPr>
        <p:blipFill>
          <a:blip r:embed="rId4"/>
          <a:stretch>
            <a:fillRect/>
          </a:stretch>
        </p:blipFill>
        <p:spPr>
          <a:xfrm>
            <a:off x="6465273" y="4381144"/>
            <a:ext cx="5195082" cy="556616"/>
          </a:xfrm>
          <a:prstGeom prst="rect">
            <a:avLst/>
          </a:prstGeom>
        </p:spPr>
      </p:pic>
    </p:spTree>
    <p:extLst>
      <p:ext uri="{BB962C8B-B14F-4D97-AF65-F5344CB8AC3E}">
        <p14:creationId xmlns:p14="http://schemas.microsoft.com/office/powerpoint/2010/main" val="176040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Adjuster</a:t>
            </a:r>
            <a:endParaRPr lang="en-US" dirty="0"/>
          </a:p>
        </p:txBody>
      </p:sp>
      <p:sp>
        <p:nvSpPr>
          <p:cNvPr id="3" name="Content Placeholder 2"/>
          <p:cNvSpPr>
            <a:spLocks noGrp="1"/>
          </p:cNvSpPr>
          <p:nvPr>
            <p:ph sz="quarter" idx="13"/>
          </p:nvPr>
        </p:nvSpPr>
        <p:spPr/>
        <p:txBody>
          <a:bodyPr/>
          <a:lstStyle/>
          <a:p>
            <a:r>
              <a:rPr lang="en-US" cap="none" dirty="0" smtClean="0"/>
              <a:t>Useful to add (</a:t>
            </a:r>
            <a:r>
              <a:rPr lang="en-US" cap="none" dirty="0" err="1" smtClean="0"/>
              <a:t>substract</a:t>
            </a:r>
            <a:r>
              <a:rPr lang="en-US" cap="none" dirty="0" smtClean="0"/>
              <a:t>) an amount of time to an Instant or a </a:t>
            </a:r>
            <a:r>
              <a:rPr lang="en-US" cap="none" dirty="0" err="1" smtClean="0"/>
              <a:t>Localdate</a:t>
            </a:r>
            <a:endParaRPr lang="en-US" cap="none" dirty="0" smtClean="0"/>
          </a:p>
          <a:p>
            <a:r>
              <a:rPr lang="en-US" cap="none" dirty="0" smtClean="0"/>
              <a:t>Use the method with()</a:t>
            </a:r>
          </a:p>
          <a:p>
            <a:r>
              <a:rPr lang="en-US" cap="none" dirty="0" err="1" smtClean="0">
                <a:solidFill>
                  <a:srgbClr val="000000"/>
                </a:solidFill>
                <a:highlight>
                  <a:srgbClr val="E8F2FE"/>
                </a:highlight>
                <a:latin typeface="Consolas" panose="020B0609020204030204" pitchFamily="49" charset="0"/>
              </a:rPr>
              <a:t>LocalDate</a:t>
            </a:r>
            <a:r>
              <a:rPr lang="en-US" cap="none" dirty="0" smtClean="0">
                <a:solidFill>
                  <a:srgbClr val="000000"/>
                </a:solidFill>
                <a:highlight>
                  <a:srgbClr val="E8F2FE"/>
                </a:highlight>
                <a:latin typeface="Consolas" panose="020B0609020204030204" pitchFamily="49" charset="0"/>
              </a:rPr>
              <a:t> </a:t>
            </a:r>
            <a:r>
              <a:rPr lang="en-US" u="sng" cap="none" dirty="0" err="1" smtClean="0">
                <a:solidFill>
                  <a:srgbClr val="6A3E3E"/>
                </a:solidFill>
                <a:highlight>
                  <a:srgbClr val="E8F2FE"/>
                </a:highlight>
                <a:latin typeface="Consolas" panose="020B0609020204030204" pitchFamily="49" charset="0"/>
              </a:rPr>
              <a:t>nextsunday</a:t>
            </a:r>
            <a:r>
              <a:rPr lang="en-US" u="sng" cap="none" dirty="0" smtClean="0">
                <a:solidFill>
                  <a:srgbClr val="000000"/>
                </a:solidFill>
                <a:highlight>
                  <a:srgbClr val="E8F2FE"/>
                </a:highlight>
                <a:latin typeface="Consolas" panose="020B0609020204030204" pitchFamily="49" charset="0"/>
              </a:rPr>
              <a:t> = </a:t>
            </a:r>
            <a:r>
              <a:rPr lang="en-US" u="sng" cap="none" dirty="0" err="1" smtClean="0">
                <a:solidFill>
                  <a:srgbClr val="6A3E3E"/>
                </a:solidFill>
                <a:highlight>
                  <a:srgbClr val="E8F2FE"/>
                </a:highlight>
                <a:latin typeface="Consolas" panose="020B0609020204030204" pitchFamily="49" charset="0"/>
              </a:rPr>
              <a:t>now</a:t>
            </a:r>
            <a:r>
              <a:rPr lang="en-US" u="sng" cap="none" dirty="0" err="1" smtClean="0">
                <a:solidFill>
                  <a:srgbClr val="000000"/>
                </a:solidFill>
                <a:highlight>
                  <a:srgbClr val="E8F2FE"/>
                </a:highlight>
                <a:latin typeface="Consolas" panose="020B0609020204030204" pitchFamily="49" charset="0"/>
              </a:rPr>
              <a:t>.with</a:t>
            </a:r>
            <a:r>
              <a:rPr lang="en-US" u="sng" cap="none" dirty="0" smtClean="0">
                <a:solidFill>
                  <a:srgbClr val="000000"/>
                </a:solidFill>
                <a:highlight>
                  <a:srgbClr val="E8F2FE"/>
                </a:highlight>
                <a:latin typeface="Consolas" panose="020B0609020204030204" pitchFamily="49" charset="0"/>
              </a:rPr>
              <a:t>(</a:t>
            </a:r>
            <a:r>
              <a:rPr lang="en-US" u="sng" cap="none" dirty="0" err="1" smtClean="0">
                <a:solidFill>
                  <a:srgbClr val="000000"/>
                </a:solidFill>
                <a:highlight>
                  <a:srgbClr val="E8F2FE"/>
                </a:highlight>
                <a:latin typeface="Consolas" panose="020B0609020204030204" pitchFamily="49" charset="0"/>
              </a:rPr>
              <a:t>TemporalAdjusters.n</a:t>
            </a:r>
            <a:r>
              <a:rPr lang="en-US" i="1" u="sng" cap="none" dirty="0" err="1" smtClean="0">
                <a:solidFill>
                  <a:srgbClr val="000000"/>
                </a:solidFill>
                <a:highlight>
                  <a:srgbClr val="E8F2FE"/>
                </a:highlight>
                <a:latin typeface="Consolas" panose="020B0609020204030204" pitchFamily="49" charset="0"/>
              </a:rPr>
              <a:t>extOrSame</a:t>
            </a:r>
            <a:r>
              <a:rPr lang="en-US" i="1" u="sng" cap="none" dirty="0" smtClean="0">
                <a:solidFill>
                  <a:srgbClr val="000000"/>
                </a:solidFill>
                <a:highlight>
                  <a:srgbClr val="E8F2FE"/>
                </a:highlight>
                <a:latin typeface="Consolas" panose="020B0609020204030204" pitchFamily="49" charset="0"/>
              </a:rPr>
              <a:t>(</a:t>
            </a:r>
            <a:r>
              <a:rPr lang="en-US" i="1" u="sng" cap="none" dirty="0" err="1" smtClean="0">
                <a:solidFill>
                  <a:srgbClr val="000000"/>
                </a:solidFill>
                <a:highlight>
                  <a:srgbClr val="E8F2FE"/>
                </a:highlight>
                <a:latin typeface="Consolas" panose="020B0609020204030204" pitchFamily="49" charset="0"/>
              </a:rPr>
              <a:t>DayOfWeek.</a:t>
            </a:r>
            <a:r>
              <a:rPr lang="en-US" b="1" i="1" u="sng" cap="none" dirty="0" err="1" smtClean="0">
                <a:solidFill>
                  <a:srgbClr val="0000C0"/>
                </a:solidFill>
                <a:highlight>
                  <a:srgbClr val="E8F2FE"/>
                </a:highlight>
                <a:latin typeface="Consolas" panose="020B0609020204030204" pitchFamily="49" charset="0"/>
              </a:rPr>
              <a:t>SUNDAY</a:t>
            </a:r>
            <a:r>
              <a:rPr lang="en-US" b="1" i="1" u="sng" cap="none" dirty="0" smtClean="0">
                <a:solidFill>
                  <a:srgbClr val="000000"/>
                </a:solidFill>
                <a:highlight>
                  <a:srgbClr val="E8F2FE"/>
                </a:highlight>
                <a:latin typeface="Consolas" panose="020B0609020204030204" pitchFamily="49" charset="0"/>
              </a:rPr>
              <a:t>));</a:t>
            </a:r>
          </a:p>
          <a:p>
            <a:r>
              <a:rPr lang="en-US" cap="none" dirty="0" err="1"/>
              <a:t>TemporalAdjusters</a:t>
            </a:r>
            <a:r>
              <a:rPr lang="en-US" cap="none" dirty="0"/>
              <a:t> – 14 static methods to adjust Instant or </a:t>
            </a:r>
            <a:r>
              <a:rPr lang="en-US" cap="none" dirty="0" err="1"/>
              <a:t>LocalDate</a:t>
            </a:r>
            <a:endParaRPr lang="en-US" cap="none" dirty="0"/>
          </a:p>
          <a:p>
            <a:endParaRPr lang="en-US" cap="none" dirty="0"/>
          </a:p>
        </p:txBody>
      </p:sp>
    </p:spTree>
    <p:extLst>
      <p:ext uri="{BB962C8B-B14F-4D97-AF65-F5344CB8AC3E}">
        <p14:creationId xmlns:p14="http://schemas.microsoft.com/office/powerpoint/2010/main" val="1539229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LocalTime</a:t>
            </a:r>
            <a:endParaRPr lang="en-US" cap="none" dirty="0"/>
          </a:p>
        </p:txBody>
      </p:sp>
      <p:sp>
        <p:nvSpPr>
          <p:cNvPr id="3" name="Content Placeholder 2"/>
          <p:cNvSpPr>
            <a:spLocks noGrp="1"/>
          </p:cNvSpPr>
          <p:nvPr>
            <p:ph sz="quarter" idx="13"/>
          </p:nvPr>
        </p:nvSpPr>
        <p:spPr/>
        <p:txBody>
          <a:bodyPr/>
          <a:lstStyle/>
          <a:p>
            <a:r>
              <a:rPr lang="en-US" cap="none" dirty="0" smtClean="0"/>
              <a:t>A </a:t>
            </a:r>
            <a:r>
              <a:rPr lang="en-US" cap="none" dirty="0" err="1" smtClean="0"/>
              <a:t>LocalTime</a:t>
            </a:r>
            <a:r>
              <a:rPr lang="en-US" cap="none" dirty="0" smtClean="0"/>
              <a:t> is time of a day</a:t>
            </a:r>
          </a:p>
          <a:p>
            <a:r>
              <a:rPr lang="en-US" cap="none" dirty="0" smtClean="0"/>
              <a:t>Pattern</a:t>
            </a:r>
          </a:p>
          <a:p>
            <a:endParaRPr lang="en-US" cap="none" dirty="0" smtClean="0"/>
          </a:p>
          <a:p>
            <a:endParaRPr lang="en-US" cap="none" dirty="0"/>
          </a:p>
          <a:p>
            <a:r>
              <a:rPr lang="en-US" cap="none" dirty="0" smtClean="0"/>
              <a:t>Plus a set of methods to manipulate time</a:t>
            </a:r>
          </a:p>
          <a:p>
            <a:endParaRPr lang="en-US" cap="none" dirty="0"/>
          </a:p>
        </p:txBody>
      </p:sp>
      <p:pic>
        <p:nvPicPr>
          <p:cNvPr id="4" name="Picture 3"/>
          <p:cNvPicPr>
            <a:picLocks noChangeAspect="1"/>
          </p:cNvPicPr>
          <p:nvPr/>
        </p:nvPicPr>
        <p:blipFill>
          <a:blip r:embed="rId3"/>
          <a:stretch>
            <a:fillRect/>
          </a:stretch>
        </p:blipFill>
        <p:spPr>
          <a:xfrm>
            <a:off x="1425838" y="3400034"/>
            <a:ext cx="6038580" cy="679111"/>
          </a:xfrm>
          <a:prstGeom prst="rect">
            <a:avLst/>
          </a:prstGeom>
        </p:spPr>
      </p:pic>
      <p:pic>
        <p:nvPicPr>
          <p:cNvPr id="5" name="Picture 4"/>
          <p:cNvPicPr>
            <a:picLocks noChangeAspect="1"/>
          </p:cNvPicPr>
          <p:nvPr/>
        </p:nvPicPr>
        <p:blipFill>
          <a:blip r:embed="rId4"/>
          <a:stretch>
            <a:fillRect/>
          </a:stretch>
        </p:blipFill>
        <p:spPr>
          <a:xfrm>
            <a:off x="1425838" y="5507006"/>
            <a:ext cx="5883827" cy="564610"/>
          </a:xfrm>
          <a:prstGeom prst="rect">
            <a:avLst/>
          </a:prstGeom>
        </p:spPr>
      </p:pic>
    </p:spTree>
    <p:extLst>
      <p:ext uri="{BB962C8B-B14F-4D97-AF65-F5344CB8AC3E}">
        <p14:creationId xmlns:p14="http://schemas.microsoft.com/office/powerpoint/2010/main" val="2847960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Zoned Time</a:t>
            </a:r>
            <a:endParaRPr lang="en-US" cap="none" dirty="0"/>
          </a:p>
        </p:txBody>
      </p:sp>
      <p:sp>
        <p:nvSpPr>
          <p:cNvPr id="3" name="Content Placeholder 2"/>
          <p:cNvSpPr>
            <a:spLocks noGrp="1"/>
          </p:cNvSpPr>
          <p:nvPr>
            <p:ph sz="quarter" idx="13"/>
          </p:nvPr>
        </p:nvSpPr>
        <p:spPr/>
        <p:txBody>
          <a:bodyPr/>
          <a:lstStyle/>
          <a:p>
            <a:r>
              <a:rPr lang="en-US" cap="none" dirty="0" smtClean="0"/>
              <a:t>How to create a Zoned time </a:t>
            </a:r>
          </a:p>
          <a:p>
            <a:endParaRPr lang="en-US" cap="none" dirty="0" smtClean="0"/>
          </a:p>
          <a:p>
            <a:endParaRPr lang="en-US" cap="none" dirty="0"/>
          </a:p>
          <a:p>
            <a:r>
              <a:rPr lang="en-US" cap="none" dirty="0" smtClean="0"/>
              <a:t>Add time </a:t>
            </a:r>
          </a:p>
          <a:p>
            <a:endParaRPr lang="en-US" cap="none" dirty="0" smtClean="0"/>
          </a:p>
          <a:p>
            <a:endParaRPr lang="en-US" cap="none" dirty="0"/>
          </a:p>
          <a:p>
            <a:r>
              <a:rPr lang="en-US" cap="none" dirty="0" smtClean="0"/>
              <a:t>Change </a:t>
            </a:r>
            <a:r>
              <a:rPr lang="en-US" cap="none" dirty="0" err="1" smtClean="0"/>
              <a:t>TimeZone</a:t>
            </a:r>
            <a:endParaRPr lang="en-US" cap="none" dirty="0" smtClean="0"/>
          </a:p>
          <a:p>
            <a:endParaRPr lang="en-US" cap="none" dirty="0"/>
          </a:p>
        </p:txBody>
      </p:sp>
      <p:pic>
        <p:nvPicPr>
          <p:cNvPr id="4" name="Picture 3"/>
          <p:cNvPicPr>
            <a:picLocks noChangeAspect="1"/>
          </p:cNvPicPr>
          <p:nvPr/>
        </p:nvPicPr>
        <p:blipFill>
          <a:blip r:embed="rId3"/>
          <a:stretch>
            <a:fillRect/>
          </a:stretch>
        </p:blipFill>
        <p:spPr>
          <a:xfrm>
            <a:off x="1396882" y="2994702"/>
            <a:ext cx="6449052" cy="845777"/>
          </a:xfrm>
          <a:prstGeom prst="rect">
            <a:avLst/>
          </a:prstGeom>
        </p:spPr>
      </p:pic>
      <p:pic>
        <p:nvPicPr>
          <p:cNvPr id="5" name="Picture 4"/>
          <p:cNvPicPr>
            <a:picLocks noChangeAspect="1"/>
          </p:cNvPicPr>
          <p:nvPr/>
        </p:nvPicPr>
        <p:blipFill>
          <a:blip r:embed="rId4"/>
          <a:stretch>
            <a:fillRect/>
          </a:stretch>
        </p:blipFill>
        <p:spPr>
          <a:xfrm>
            <a:off x="1396882" y="4468088"/>
            <a:ext cx="3708808" cy="561111"/>
          </a:xfrm>
          <a:prstGeom prst="rect">
            <a:avLst/>
          </a:prstGeom>
        </p:spPr>
      </p:pic>
      <p:pic>
        <p:nvPicPr>
          <p:cNvPr id="6" name="Picture 5"/>
          <p:cNvPicPr>
            <a:picLocks noChangeAspect="1"/>
          </p:cNvPicPr>
          <p:nvPr/>
        </p:nvPicPr>
        <p:blipFill>
          <a:blip r:embed="rId5"/>
          <a:stretch>
            <a:fillRect/>
          </a:stretch>
        </p:blipFill>
        <p:spPr>
          <a:xfrm>
            <a:off x="1396882" y="5943596"/>
            <a:ext cx="6839792" cy="310899"/>
          </a:xfrm>
          <a:prstGeom prst="rect">
            <a:avLst/>
          </a:prstGeom>
        </p:spPr>
      </p:pic>
    </p:spTree>
    <p:extLst>
      <p:ext uri="{BB962C8B-B14F-4D97-AF65-F5344CB8AC3E}">
        <p14:creationId xmlns:p14="http://schemas.microsoft.com/office/powerpoint/2010/main" val="1720346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Interoperability</a:t>
            </a:r>
            <a:endParaRPr lang="en-US" cap="none" dirty="0"/>
          </a:p>
        </p:txBody>
      </p:sp>
      <p:pic>
        <p:nvPicPr>
          <p:cNvPr id="4" name="Content Placeholder 3"/>
          <p:cNvPicPr>
            <a:picLocks noGrp="1" noChangeAspect="1"/>
          </p:cNvPicPr>
          <p:nvPr>
            <p:ph sz="quarter" idx="13"/>
          </p:nvPr>
        </p:nvPicPr>
        <p:blipFill>
          <a:blip r:embed="rId3"/>
          <a:stretch>
            <a:fillRect/>
          </a:stretch>
        </p:blipFill>
        <p:spPr>
          <a:xfrm>
            <a:off x="913775" y="2214694"/>
            <a:ext cx="10514581" cy="3198554"/>
          </a:xfrm>
          <a:prstGeom prst="rect">
            <a:avLst/>
          </a:prstGeom>
        </p:spPr>
      </p:pic>
    </p:spTree>
    <p:extLst>
      <p:ext uri="{BB962C8B-B14F-4D97-AF65-F5344CB8AC3E}">
        <p14:creationId xmlns:p14="http://schemas.microsoft.com/office/powerpoint/2010/main" val="1727860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Bits &amp; Pieces</a:t>
            </a:r>
            <a:endParaRPr lang="en-US" cap="none" dirty="0"/>
          </a:p>
        </p:txBody>
      </p:sp>
      <p:sp>
        <p:nvSpPr>
          <p:cNvPr id="3" name="Content Placeholder 2"/>
          <p:cNvSpPr>
            <a:spLocks noGrp="1"/>
          </p:cNvSpPr>
          <p:nvPr>
            <p:ph sz="quarter" idx="13"/>
          </p:nvPr>
        </p:nvSpPr>
        <p:spPr/>
        <p:txBody>
          <a:bodyPr/>
          <a:lstStyle/>
          <a:p>
            <a:r>
              <a:rPr lang="en-US" cap="none" dirty="0" smtClean="0"/>
              <a:t>String</a:t>
            </a:r>
          </a:p>
          <a:p>
            <a:r>
              <a:rPr lang="en-US" cap="none" dirty="0" smtClean="0"/>
              <a:t>Java I/O</a:t>
            </a:r>
          </a:p>
          <a:p>
            <a:r>
              <a:rPr lang="en-US" cap="none" dirty="0" smtClean="0"/>
              <a:t>Comparator</a:t>
            </a:r>
          </a:p>
          <a:p>
            <a:r>
              <a:rPr lang="en-US" cap="none" dirty="0" smtClean="0"/>
              <a:t>Collections</a:t>
            </a:r>
          </a:p>
          <a:p>
            <a:r>
              <a:rPr lang="en-US" cap="none" dirty="0" smtClean="0"/>
              <a:t>Numbers</a:t>
            </a:r>
          </a:p>
          <a:p>
            <a:r>
              <a:rPr lang="en-US" cap="none" dirty="0" smtClean="0"/>
              <a:t>Map</a:t>
            </a:r>
          </a:p>
          <a:p>
            <a:r>
              <a:rPr lang="en-US" cap="none" dirty="0" smtClean="0"/>
              <a:t>Annotations</a:t>
            </a:r>
            <a:endParaRPr lang="en-US" cap="none" dirty="0"/>
          </a:p>
        </p:txBody>
      </p:sp>
    </p:spTree>
    <p:extLst>
      <p:ext uri="{BB962C8B-B14F-4D97-AF65-F5344CB8AC3E}">
        <p14:creationId xmlns:p14="http://schemas.microsoft.com/office/powerpoint/2010/main" val="3555524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sz="quarter" idx="13"/>
          </p:nvPr>
        </p:nvSpPr>
        <p:spPr/>
        <p:txBody>
          <a:bodyPr/>
          <a:lstStyle/>
          <a:p>
            <a:r>
              <a:rPr lang="en-US" cap="none" dirty="0" err="1" smtClean="0"/>
              <a:t>StringJoiner</a:t>
            </a:r>
            <a:endParaRPr lang="en-US" cap="none" dirty="0" smtClean="0"/>
          </a:p>
          <a:p>
            <a:endParaRPr lang="en-US" cap="none" dirty="0"/>
          </a:p>
          <a:p>
            <a:endParaRPr lang="en-US" cap="none" dirty="0" smtClean="0"/>
          </a:p>
          <a:p>
            <a:endParaRPr lang="en-US" cap="none" dirty="0"/>
          </a:p>
          <a:p>
            <a:endParaRPr lang="en-US" cap="none" dirty="0" smtClean="0"/>
          </a:p>
          <a:p>
            <a:endParaRPr lang="en-US" cap="none" dirty="0"/>
          </a:p>
          <a:p>
            <a:r>
              <a:rPr lang="en-US" cap="none" dirty="0" smtClean="0"/>
              <a:t>Output </a:t>
            </a:r>
            <a:r>
              <a:rPr lang="en-US" cap="none" dirty="0" smtClean="0">
                <a:sym typeface="Wingdings" panose="05000000000000000000" pitchFamily="2" charset="2"/>
              </a:rPr>
              <a:t> </a:t>
            </a:r>
            <a:r>
              <a:rPr lang="en-US" cap="none" dirty="0" smtClean="0"/>
              <a:t>{</a:t>
            </a:r>
            <a:r>
              <a:rPr lang="en-US" cap="none" dirty="0" err="1" smtClean="0"/>
              <a:t>tmhp,riata</a:t>
            </a:r>
            <a:r>
              <a:rPr lang="en-US" cap="none" dirty="0" smtClean="0"/>
              <a:t> trace </a:t>
            </a:r>
            <a:r>
              <a:rPr lang="en-US" cap="none" dirty="0" err="1" smtClean="0"/>
              <a:t>pkyw,austin</a:t>
            </a:r>
            <a:r>
              <a:rPr lang="en-US" cap="none" dirty="0" smtClean="0"/>
              <a:t>}</a:t>
            </a:r>
            <a:endParaRPr lang="en-US" cap="none" dirty="0"/>
          </a:p>
        </p:txBody>
      </p:sp>
      <p:pic>
        <p:nvPicPr>
          <p:cNvPr id="4" name="Picture 3"/>
          <p:cNvPicPr>
            <a:picLocks noChangeAspect="1"/>
          </p:cNvPicPr>
          <p:nvPr/>
        </p:nvPicPr>
        <p:blipFill>
          <a:blip r:embed="rId3"/>
          <a:stretch>
            <a:fillRect/>
          </a:stretch>
        </p:blipFill>
        <p:spPr>
          <a:xfrm>
            <a:off x="1261246" y="3183631"/>
            <a:ext cx="8477531" cy="1791028"/>
          </a:xfrm>
          <a:prstGeom prst="rect">
            <a:avLst/>
          </a:prstGeom>
        </p:spPr>
      </p:pic>
    </p:spTree>
    <p:extLst>
      <p:ext uri="{BB962C8B-B14F-4D97-AF65-F5344CB8AC3E}">
        <p14:creationId xmlns:p14="http://schemas.microsoft.com/office/powerpoint/2010/main" val="419288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 read text files</a:t>
            </a:r>
            <a:endParaRPr lang="en-US" dirty="0"/>
          </a:p>
        </p:txBody>
      </p:sp>
      <p:sp>
        <p:nvSpPr>
          <p:cNvPr id="3" name="Content Placeholder 2"/>
          <p:cNvSpPr>
            <a:spLocks noGrp="1"/>
          </p:cNvSpPr>
          <p:nvPr>
            <p:ph sz="quarter" idx="13"/>
          </p:nvPr>
        </p:nvSpPr>
        <p:spPr/>
        <p:txBody>
          <a:bodyPr/>
          <a:lstStyle/>
          <a:p>
            <a:r>
              <a:rPr lang="en-US" cap="none" dirty="0" smtClean="0"/>
              <a:t>Using </a:t>
            </a:r>
            <a:r>
              <a:rPr lang="en-US" cap="none" dirty="0" err="1" smtClean="0"/>
              <a:t>BufferedReader</a:t>
            </a:r>
            <a:endParaRPr lang="en-US" cap="none" dirty="0" smtClean="0"/>
          </a:p>
        </p:txBody>
      </p:sp>
      <p:pic>
        <p:nvPicPr>
          <p:cNvPr id="4" name="Picture 3"/>
          <p:cNvPicPr>
            <a:picLocks noChangeAspect="1"/>
          </p:cNvPicPr>
          <p:nvPr/>
        </p:nvPicPr>
        <p:blipFill>
          <a:blip r:embed="rId2"/>
          <a:stretch>
            <a:fillRect/>
          </a:stretch>
        </p:blipFill>
        <p:spPr>
          <a:xfrm>
            <a:off x="1097347" y="2972151"/>
            <a:ext cx="6161905" cy="2819048"/>
          </a:xfrm>
          <a:prstGeom prst="rect">
            <a:avLst/>
          </a:prstGeom>
        </p:spPr>
      </p:pic>
    </p:spTree>
    <p:extLst>
      <p:ext uri="{BB962C8B-B14F-4D97-AF65-F5344CB8AC3E}">
        <p14:creationId xmlns:p14="http://schemas.microsoft.com/office/powerpoint/2010/main" val="41286607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 read text files</a:t>
            </a:r>
          </a:p>
        </p:txBody>
      </p:sp>
      <p:sp>
        <p:nvSpPr>
          <p:cNvPr id="3" name="Content Placeholder 2"/>
          <p:cNvSpPr>
            <a:spLocks noGrp="1"/>
          </p:cNvSpPr>
          <p:nvPr>
            <p:ph sz="quarter" idx="13"/>
          </p:nvPr>
        </p:nvSpPr>
        <p:spPr/>
        <p:txBody>
          <a:bodyPr/>
          <a:lstStyle/>
          <a:p>
            <a:r>
              <a:rPr lang="en-US" dirty="0" smtClean="0"/>
              <a:t>Using Paths</a:t>
            </a:r>
          </a:p>
          <a:p>
            <a:endParaRPr lang="en-US" dirty="0" smtClean="0"/>
          </a:p>
        </p:txBody>
      </p:sp>
      <p:pic>
        <p:nvPicPr>
          <p:cNvPr id="4" name="Picture 3"/>
          <p:cNvPicPr>
            <a:picLocks noChangeAspect="1"/>
          </p:cNvPicPr>
          <p:nvPr/>
        </p:nvPicPr>
        <p:blipFill>
          <a:blip r:embed="rId2"/>
          <a:stretch>
            <a:fillRect/>
          </a:stretch>
        </p:blipFill>
        <p:spPr>
          <a:xfrm>
            <a:off x="913774" y="3310076"/>
            <a:ext cx="5971429" cy="2219048"/>
          </a:xfrm>
          <a:prstGeom prst="rect">
            <a:avLst/>
          </a:prstGeom>
        </p:spPr>
      </p:pic>
    </p:spTree>
    <p:extLst>
      <p:ext uri="{BB962C8B-B14F-4D97-AF65-F5344CB8AC3E}">
        <p14:creationId xmlns:p14="http://schemas.microsoft.com/office/powerpoint/2010/main" val="3924238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I/O- Reading Directories</a:t>
            </a:r>
            <a:endParaRPr lang="en-US" cap="none" dirty="0"/>
          </a:p>
        </p:txBody>
      </p:sp>
      <p:pic>
        <p:nvPicPr>
          <p:cNvPr id="4" name="Content Placeholder 3"/>
          <p:cNvPicPr>
            <a:picLocks noGrp="1" noChangeAspect="1"/>
          </p:cNvPicPr>
          <p:nvPr>
            <p:ph sz="quarter" idx="13"/>
          </p:nvPr>
        </p:nvPicPr>
        <p:blipFill>
          <a:blip r:embed="rId2"/>
          <a:stretch>
            <a:fillRect/>
          </a:stretch>
        </p:blipFill>
        <p:spPr>
          <a:xfrm>
            <a:off x="914400" y="2457804"/>
            <a:ext cx="5105400" cy="2709155"/>
          </a:xfrm>
        </p:spPr>
      </p:pic>
      <p:sp>
        <p:nvSpPr>
          <p:cNvPr id="7" name="Content Placeholder 6"/>
          <p:cNvSpPr>
            <a:spLocks noGrp="1"/>
          </p:cNvSpPr>
          <p:nvPr>
            <p:ph sz="quarter" idx="14"/>
          </p:nvPr>
        </p:nvSpPr>
        <p:spPr/>
        <p:txBody>
          <a:bodyPr/>
          <a:lstStyle/>
          <a:p>
            <a:r>
              <a:rPr lang="en-US" cap="none" dirty="0" err="1" smtClean="0"/>
              <a:t>Files.list</a:t>
            </a:r>
            <a:r>
              <a:rPr lang="en-US" cap="none" dirty="0" smtClean="0"/>
              <a:t>()</a:t>
            </a:r>
          </a:p>
          <a:p>
            <a:endParaRPr lang="en-US" dirty="0"/>
          </a:p>
          <a:p>
            <a:endParaRPr lang="en-US" dirty="0" smtClean="0"/>
          </a:p>
          <a:p>
            <a:r>
              <a:rPr lang="en-US" cap="none" dirty="0" err="1" smtClean="0"/>
              <a:t>Files.walk</a:t>
            </a:r>
            <a:r>
              <a:rPr lang="en-US" cap="none" dirty="0" smtClean="0"/>
              <a:t>()</a:t>
            </a:r>
          </a:p>
          <a:p>
            <a:endParaRPr lang="en-US" dirty="0" smtClean="0"/>
          </a:p>
          <a:p>
            <a:endParaRPr lang="en-US" dirty="0"/>
          </a:p>
        </p:txBody>
      </p:sp>
    </p:spTree>
    <p:extLst>
      <p:ext uri="{BB962C8B-B14F-4D97-AF65-F5344CB8AC3E}">
        <p14:creationId xmlns:p14="http://schemas.microsoft.com/office/powerpoint/2010/main" val="2130293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a:t>
            </a:r>
            <a:endParaRPr lang="en-US" dirty="0"/>
          </a:p>
        </p:txBody>
      </p:sp>
      <p:sp>
        <p:nvSpPr>
          <p:cNvPr id="3" name="Content Placeholder 2"/>
          <p:cNvSpPr>
            <a:spLocks noGrp="1"/>
          </p:cNvSpPr>
          <p:nvPr>
            <p:ph sz="quarter" idx="13"/>
          </p:nvPr>
        </p:nvSpPr>
        <p:spPr/>
        <p:txBody>
          <a:bodyPr/>
          <a:lstStyle/>
          <a:p>
            <a:r>
              <a:rPr lang="en-US" cap="none" dirty="0" smtClean="0"/>
              <a:t>A cute little way of writing anonymous class</a:t>
            </a:r>
          </a:p>
          <a:p>
            <a:endParaRPr lang="en-US" dirty="0" smtClean="0"/>
          </a:p>
          <a:p>
            <a:r>
              <a:rPr lang="en-US" cap="none" dirty="0" smtClean="0"/>
              <a:t>To make instance of anonymous classes easier to read &amp; write</a:t>
            </a:r>
            <a:endParaRPr lang="en-US" cap="none" dirty="0"/>
          </a:p>
        </p:txBody>
      </p:sp>
    </p:spTree>
    <p:extLst>
      <p:ext uri="{BB962C8B-B14F-4D97-AF65-F5344CB8AC3E}">
        <p14:creationId xmlns:p14="http://schemas.microsoft.com/office/powerpoint/2010/main" val="3615677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a:t>
            </a:r>
            <a:endParaRPr lang="en-US" dirty="0"/>
          </a:p>
        </p:txBody>
      </p:sp>
      <p:sp>
        <p:nvSpPr>
          <p:cNvPr id="3" name="Content Placeholder 2"/>
          <p:cNvSpPr>
            <a:spLocks noGrp="1"/>
          </p:cNvSpPr>
          <p:nvPr>
            <p:ph sz="quarter" idx="13"/>
          </p:nvPr>
        </p:nvSpPr>
        <p:spPr/>
        <p:txBody>
          <a:bodyPr/>
          <a:lstStyle/>
          <a:p>
            <a:r>
              <a:rPr lang="en-US" cap="none" dirty="0" smtClean="0"/>
              <a:t>Using comparing()</a:t>
            </a:r>
          </a:p>
          <a:p>
            <a:endParaRPr lang="en-US" dirty="0" smtClean="0"/>
          </a:p>
          <a:p>
            <a:endParaRPr lang="en-US" dirty="0"/>
          </a:p>
          <a:p>
            <a:r>
              <a:rPr lang="en-US" cap="none" dirty="0" smtClean="0"/>
              <a:t>Using </a:t>
            </a:r>
            <a:r>
              <a:rPr lang="en-US" cap="none" dirty="0" err="1" smtClean="0"/>
              <a:t>thenComparing</a:t>
            </a:r>
            <a:r>
              <a:rPr lang="en-US" cap="none" dirty="0" smtClean="0"/>
              <a:t>()</a:t>
            </a:r>
          </a:p>
          <a:p>
            <a:endParaRPr lang="en-US" dirty="0"/>
          </a:p>
        </p:txBody>
      </p:sp>
      <p:pic>
        <p:nvPicPr>
          <p:cNvPr id="4" name="Picture 3"/>
          <p:cNvPicPr>
            <a:picLocks noChangeAspect="1"/>
          </p:cNvPicPr>
          <p:nvPr/>
        </p:nvPicPr>
        <p:blipFill>
          <a:blip r:embed="rId3"/>
          <a:stretch>
            <a:fillRect/>
          </a:stretch>
        </p:blipFill>
        <p:spPr>
          <a:xfrm>
            <a:off x="1149700" y="2954390"/>
            <a:ext cx="5600000" cy="847619"/>
          </a:xfrm>
          <a:prstGeom prst="rect">
            <a:avLst/>
          </a:prstGeom>
        </p:spPr>
      </p:pic>
      <p:pic>
        <p:nvPicPr>
          <p:cNvPr id="5" name="Picture 4"/>
          <p:cNvPicPr>
            <a:picLocks noChangeAspect="1"/>
          </p:cNvPicPr>
          <p:nvPr/>
        </p:nvPicPr>
        <p:blipFill>
          <a:blip r:embed="rId4"/>
          <a:stretch>
            <a:fillRect/>
          </a:stretch>
        </p:blipFill>
        <p:spPr>
          <a:xfrm>
            <a:off x="1149700" y="4605405"/>
            <a:ext cx="6161905" cy="1076190"/>
          </a:xfrm>
          <a:prstGeom prst="rect">
            <a:avLst/>
          </a:prstGeom>
        </p:spPr>
      </p:pic>
    </p:spTree>
    <p:extLst>
      <p:ext uri="{BB962C8B-B14F-4D97-AF65-F5344CB8AC3E}">
        <p14:creationId xmlns:p14="http://schemas.microsoft.com/office/powerpoint/2010/main" val="12302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652307480"/>
              </p:ext>
            </p:extLst>
          </p:nvPr>
        </p:nvGraphicFramePr>
        <p:xfrm>
          <a:off x="914400" y="2366963"/>
          <a:ext cx="10363200" cy="311404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615739978"/>
                    </a:ext>
                  </a:extLst>
                </a:gridCol>
                <a:gridCol w="6057900">
                  <a:extLst>
                    <a:ext uri="{9D8B030D-6E8A-4147-A177-3AD203B41FA5}">
                      <a16:colId xmlns:a16="http://schemas.microsoft.com/office/drawing/2014/main" val="2901552305"/>
                    </a:ext>
                  </a:extLst>
                </a:gridCol>
              </a:tblGrid>
              <a:tr h="370840">
                <a:tc>
                  <a:txBody>
                    <a:bodyPr/>
                    <a:lstStyle/>
                    <a:p>
                      <a:r>
                        <a:rPr lang="en-US" dirty="0" smtClean="0"/>
                        <a:t>Java Package</a:t>
                      </a:r>
                      <a:endParaRPr lang="en-US" dirty="0"/>
                    </a:p>
                  </a:txBody>
                  <a:tcPr/>
                </a:tc>
                <a:tc>
                  <a:txBody>
                    <a:bodyPr/>
                    <a:lstStyle/>
                    <a:p>
                      <a:r>
                        <a:rPr lang="en-US" dirty="0" smtClean="0"/>
                        <a:t>methods</a:t>
                      </a:r>
                      <a:endParaRPr lang="en-US" dirty="0"/>
                    </a:p>
                  </a:txBody>
                  <a:tcPr/>
                </a:tc>
                <a:extLst>
                  <a:ext uri="{0D108BD9-81ED-4DB2-BD59-A6C34878D82A}">
                    <a16:rowId xmlns:a16="http://schemas.microsoft.com/office/drawing/2014/main" val="3053054460"/>
                  </a:ext>
                </a:extLst>
              </a:tr>
              <a:tr h="370840">
                <a:tc>
                  <a:txBody>
                    <a:bodyPr/>
                    <a:lstStyle/>
                    <a:p>
                      <a:endParaRPr lang="en-US" dirty="0" smtClean="0"/>
                    </a:p>
                    <a:p>
                      <a:r>
                        <a:rPr lang="en-US" dirty="0" smtClean="0"/>
                        <a:t>Collections</a:t>
                      </a:r>
                    </a:p>
                    <a:p>
                      <a:endParaRPr lang="en-US" dirty="0"/>
                    </a:p>
                  </a:txBody>
                  <a:tcPr/>
                </a:tc>
                <a:tc>
                  <a:txBody>
                    <a:bodyPr/>
                    <a:lstStyle/>
                    <a:p>
                      <a:endParaRPr lang="en-US" dirty="0" smtClean="0"/>
                    </a:p>
                    <a:p>
                      <a:r>
                        <a:rPr lang="en-US" dirty="0" smtClean="0"/>
                        <a:t>Stream(), </a:t>
                      </a:r>
                      <a:r>
                        <a:rPr lang="en-US" dirty="0" err="1" smtClean="0"/>
                        <a:t>parallelStream</a:t>
                      </a:r>
                      <a:r>
                        <a:rPr lang="en-US" dirty="0" smtClean="0"/>
                        <a:t>(),</a:t>
                      </a:r>
                      <a:r>
                        <a:rPr lang="en-US" baseline="0" dirty="0" smtClean="0"/>
                        <a:t> </a:t>
                      </a:r>
                      <a:r>
                        <a:rPr lang="en-US" baseline="0" dirty="0" err="1" smtClean="0"/>
                        <a:t>splitIterator</a:t>
                      </a:r>
                      <a:r>
                        <a:rPr lang="en-US" baseline="0" dirty="0" smtClean="0"/>
                        <a:t>(), </a:t>
                      </a:r>
                      <a:r>
                        <a:rPr lang="en-US" baseline="0" dirty="0" err="1" smtClean="0"/>
                        <a:t>removeIf</a:t>
                      </a:r>
                      <a:r>
                        <a:rPr lang="en-US" baseline="0" dirty="0" smtClean="0"/>
                        <a:t>()</a:t>
                      </a:r>
                      <a:endParaRPr lang="en-US" dirty="0"/>
                    </a:p>
                  </a:txBody>
                  <a:tcPr/>
                </a:tc>
                <a:extLst>
                  <a:ext uri="{0D108BD9-81ED-4DB2-BD59-A6C34878D82A}">
                    <a16:rowId xmlns:a16="http://schemas.microsoft.com/office/drawing/2014/main" val="1323642686"/>
                  </a:ext>
                </a:extLst>
              </a:tr>
              <a:tr h="370840">
                <a:tc>
                  <a:txBody>
                    <a:bodyPr/>
                    <a:lstStyle/>
                    <a:p>
                      <a:endParaRPr lang="en-US" dirty="0" smtClean="0"/>
                    </a:p>
                    <a:p>
                      <a:r>
                        <a:rPr lang="en-US" dirty="0" err="1" smtClean="0"/>
                        <a:t>Iterable</a:t>
                      </a:r>
                      <a:endParaRPr lang="en-US" dirty="0" smtClean="0"/>
                    </a:p>
                    <a:p>
                      <a:endParaRPr lang="en-US" dirty="0"/>
                    </a:p>
                  </a:txBody>
                  <a:tcPr/>
                </a:tc>
                <a:tc>
                  <a:txBody>
                    <a:bodyPr/>
                    <a:lstStyle/>
                    <a:p>
                      <a:endParaRPr lang="en-US" dirty="0" smtClean="0"/>
                    </a:p>
                    <a:p>
                      <a:r>
                        <a:rPr lang="en-US" dirty="0" err="1" smtClean="0"/>
                        <a:t>forEach</a:t>
                      </a:r>
                      <a:r>
                        <a:rPr lang="en-US" dirty="0" smtClean="0"/>
                        <a:t>()</a:t>
                      </a:r>
                      <a:endParaRPr lang="en-US" dirty="0"/>
                    </a:p>
                  </a:txBody>
                  <a:tcPr/>
                </a:tc>
                <a:extLst>
                  <a:ext uri="{0D108BD9-81ED-4DB2-BD59-A6C34878D82A}">
                    <a16:rowId xmlns:a16="http://schemas.microsoft.com/office/drawing/2014/main" val="1648097477"/>
                  </a:ext>
                </a:extLst>
              </a:tr>
              <a:tr h="370840">
                <a:tc>
                  <a:txBody>
                    <a:bodyPr/>
                    <a:lstStyle/>
                    <a:p>
                      <a:endParaRPr lang="en-US" dirty="0" smtClean="0"/>
                    </a:p>
                    <a:p>
                      <a:r>
                        <a:rPr lang="en-US" dirty="0" smtClean="0"/>
                        <a:t>List</a:t>
                      </a:r>
                    </a:p>
                    <a:p>
                      <a:endParaRPr lang="en-US" dirty="0"/>
                    </a:p>
                  </a:txBody>
                  <a:tcPr/>
                </a:tc>
                <a:tc>
                  <a:txBody>
                    <a:bodyPr/>
                    <a:lstStyle/>
                    <a:p>
                      <a:endParaRPr lang="en-US" dirty="0" smtClean="0"/>
                    </a:p>
                    <a:p>
                      <a:r>
                        <a:rPr lang="en-US" dirty="0" err="1" smtClean="0"/>
                        <a:t>replaceAll</a:t>
                      </a:r>
                      <a:r>
                        <a:rPr lang="en-US" dirty="0" smtClean="0"/>
                        <a:t>(), sort()</a:t>
                      </a:r>
                      <a:endParaRPr lang="en-US" dirty="0"/>
                    </a:p>
                  </a:txBody>
                  <a:tcPr/>
                </a:tc>
                <a:extLst>
                  <a:ext uri="{0D108BD9-81ED-4DB2-BD59-A6C34878D82A}">
                    <a16:rowId xmlns:a16="http://schemas.microsoft.com/office/drawing/2014/main" val="2937879422"/>
                  </a:ext>
                </a:extLst>
              </a:tr>
            </a:tbl>
          </a:graphicData>
        </a:graphic>
      </p:graphicFrame>
    </p:spTree>
    <p:extLst>
      <p:ext uri="{BB962C8B-B14F-4D97-AF65-F5344CB8AC3E}">
        <p14:creationId xmlns:p14="http://schemas.microsoft.com/office/powerpoint/2010/main" val="1585210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pic>
        <p:nvPicPr>
          <p:cNvPr id="5" name="Content Placeholder 4"/>
          <p:cNvPicPr>
            <a:picLocks noGrp="1" noChangeAspect="1"/>
          </p:cNvPicPr>
          <p:nvPr>
            <p:ph sz="quarter" idx="13"/>
          </p:nvPr>
        </p:nvPicPr>
        <p:blipFill>
          <a:blip r:embed="rId2"/>
          <a:stretch>
            <a:fillRect/>
          </a:stretch>
        </p:blipFill>
        <p:spPr>
          <a:xfrm>
            <a:off x="1643276" y="3090176"/>
            <a:ext cx="3419048" cy="1723810"/>
          </a:xfrm>
          <a:prstGeom prst="rect">
            <a:avLst/>
          </a:prstGeom>
        </p:spPr>
      </p:pic>
      <p:sp>
        <p:nvSpPr>
          <p:cNvPr id="4" name="Content Placeholder 3"/>
          <p:cNvSpPr>
            <a:spLocks noGrp="1"/>
          </p:cNvSpPr>
          <p:nvPr>
            <p:ph sz="quarter" idx="14"/>
          </p:nvPr>
        </p:nvSpPr>
        <p:spPr/>
        <p:txBody>
          <a:bodyPr/>
          <a:lstStyle/>
          <a:p>
            <a:r>
              <a:rPr lang="en-US" cap="none" dirty="0" smtClean="0"/>
              <a:t>They all got wrapper type</a:t>
            </a:r>
            <a:endParaRPr lang="en-US" dirty="0"/>
          </a:p>
          <a:p>
            <a:r>
              <a:rPr lang="en-US" cap="none" dirty="0" smtClean="0"/>
              <a:t>Useful methods (sum, max, min)</a:t>
            </a:r>
          </a:p>
          <a:p>
            <a:pPr lvl="2"/>
            <a:r>
              <a:rPr lang="en-US" cap="none" dirty="0" smtClean="0"/>
              <a:t> </a:t>
            </a:r>
            <a:r>
              <a:rPr lang="en-US" cap="none" dirty="0" err="1" smtClean="0"/>
              <a:t>Long.max</a:t>
            </a:r>
            <a:r>
              <a:rPr lang="en-US" cap="none" dirty="0" smtClean="0"/>
              <a:t>(10l,15l);</a:t>
            </a:r>
          </a:p>
          <a:p>
            <a:r>
              <a:rPr lang="en-US" cap="none" dirty="0" smtClean="0"/>
              <a:t>Reduction operations</a:t>
            </a:r>
          </a:p>
          <a:p>
            <a:pPr lvl="2"/>
            <a:r>
              <a:rPr lang="en-US" cap="none" dirty="0" err="1" smtClean="0"/>
              <a:t>BinaryOperator</a:t>
            </a:r>
            <a:r>
              <a:rPr lang="en-US" cap="none" dirty="0" smtClean="0"/>
              <a:t>&lt;Long&gt;sum = Long::sum;</a:t>
            </a:r>
            <a:endParaRPr lang="en-US" cap="none" dirty="0"/>
          </a:p>
        </p:txBody>
      </p:sp>
    </p:spTree>
    <p:extLst>
      <p:ext uri="{BB962C8B-B14F-4D97-AF65-F5344CB8AC3E}">
        <p14:creationId xmlns:p14="http://schemas.microsoft.com/office/powerpoint/2010/main" val="37583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cap="none" dirty="0" smtClean="0"/>
              <a:t>New methods</a:t>
            </a:r>
          </a:p>
          <a:p>
            <a:pPr lvl="1"/>
            <a:r>
              <a:rPr lang="en-US" cap="none" dirty="0" err="1" smtClean="0"/>
              <a:t>forEach</a:t>
            </a:r>
            <a:r>
              <a:rPr lang="en-US" cap="none" dirty="0" smtClean="0"/>
              <a:t>(</a:t>
            </a:r>
            <a:r>
              <a:rPr lang="en-US" cap="none" dirty="0" err="1" smtClean="0"/>
              <a:t>BiConsumer</a:t>
            </a:r>
            <a:r>
              <a:rPr lang="en-US" cap="none" dirty="0" smtClean="0"/>
              <a:t>)</a:t>
            </a:r>
          </a:p>
          <a:p>
            <a:pPr lvl="1"/>
            <a:r>
              <a:rPr lang="en-US" cap="none" dirty="0" err="1" smtClean="0"/>
              <a:t>getOrDefault</a:t>
            </a:r>
            <a:r>
              <a:rPr lang="en-US" cap="none" dirty="0" smtClean="0"/>
              <a:t>(</a:t>
            </a:r>
            <a:r>
              <a:rPr lang="en-US" cap="none" dirty="0" err="1" smtClean="0"/>
              <a:t>Key,DefaultValue</a:t>
            </a:r>
            <a:r>
              <a:rPr lang="en-US" cap="none" dirty="0" smtClean="0"/>
              <a:t>)</a:t>
            </a:r>
          </a:p>
          <a:p>
            <a:pPr lvl="1"/>
            <a:r>
              <a:rPr lang="en-US" cap="none" dirty="0" err="1" smtClean="0"/>
              <a:t>putIfAbsent</a:t>
            </a:r>
            <a:r>
              <a:rPr lang="en-US" cap="none" dirty="0" smtClean="0"/>
              <a:t>(</a:t>
            </a:r>
            <a:r>
              <a:rPr lang="en-US" cap="none" dirty="0" err="1" smtClean="0"/>
              <a:t>Key,Value</a:t>
            </a:r>
            <a:r>
              <a:rPr lang="en-US" cap="none" dirty="0" smtClean="0"/>
              <a:t>)</a:t>
            </a:r>
          </a:p>
          <a:p>
            <a:pPr lvl="1"/>
            <a:r>
              <a:rPr lang="en-US" cap="none" dirty="0" smtClean="0"/>
              <a:t>replace(Key, </a:t>
            </a:r>
            <a:r>
              <a:rPr lang="en-US" cap="none" dirty="0" err="1" smtClean="0"/>
              <a:t>oldValue</a:t>
            </a:r>
            <a:r>
              <a:rPr lang="en-US" cap="none" dirty="0" smtClean="0"/>
              <a:t>, </a:t>
            </a:r>
            <a:r>
              <a:rPr lang="en-US" cap="none" dirty="0" err="1" smtClean="0"/>
              <a:t>newValue</a:t>
            </a:r>
            <a:r>
              <a:rPr lang="en-US" cap="none" dirty="0" smtClean="0"/>
              <a:t>)</a:t>
            </a:r>
          </a:p>
          <a:p>
            <a:pPr lvl="1"/>
            <a:r>
              <a:rPr lang="en-US" cap="none" dirty="0" err="1" smtClean="0"/>
              <a:t>replaceAll</a:t>
            </a:r>
            <a:r>
              <a:rPr lang="en-US" cap="none" dirty="0" smtClean="0"/>
              <a:t>(</a:t>
            </a:r>
            <a:r>
              <a:rPr lang="en-US" cap="none" dirty="0" err="1" smtClean="0"/>
              <a:t>BiFunction</a:t>
            </a:r>
            <a:r>
              <a:rPr lang="en-US" cap="none" dirty="0" smtClean="0"/>
              <a:t>)</a:t>
            </a:r>
          </a:p>
          <a:p>
            <a:pPr lvl="1"/>
            <a:r>
              <a:rPr lang="en-US" cap="none" dirty="0" smtClean="0"/>
              <a:t>remove(Key, Value)</a:t>
            </a:r>
          </a:p>
          <a:p>
            <a:pPr lvl="1"/>
            <a:r>
              <a:rPr lang="en-US" cap="none" dirty="0" smtClean="0"/>
              <a:t>compute(Key, </a:t>
            </a:r>
            <a:r>
              <a:rPr lang="en-US" cap="none" dirty="0" err="1" smtClean="0"/>
              <a:t>BiFunction</a:t>
            </a:r>
            <a:r>
              <a:rPr lang="en-US" cap="none" dirty="0" smtClean="0"/>
              <a:t>)</a:t>
            </a:r>
          </a:p>
          <a:p>
            <a:pPr lvl="1"/>
            <a:r>
              <a:rPr lang="en-US" cap="none" dirty="0" err="1" smtClean="0"/>
              <a:t>computeIfAbsent</a:t>
            </a:r>
            <a:r>
              <a:rPr lang="en-US" cap="none" dirty="0" smtClean="0"/>
              <a:t>(Key, Function)</a:t>
            </a:r>
          </a:p>
          <a:p>
            <a:pPr lvl="1"/>
            <a:r>
              <a:rPr lang="en-US" cap="none" dirty="0" err="1" smtClean="0"/>
              <a:t>computeIfPresent</a:t>
            </a:r>
            <a:r>
              <a:rPr lang="en-US" cap="none" dirty="0" smtClean="0"/>
              <a:t>(Key, </a:t>
            </a:r>
            <a:r>
              <a:rPr lang="en-US" cap="none" dirty="0" err="1" smtClean="0"/>
              <a:t>BiFunction</a:t>
            </a:r>
            <a:r>
              <a:rPr lang="en-US" cap="none" dirty="0" smtClean="0"/>
              <a:t>)</a:t>
            </a:r>
          </a:p>
          <a:p>
            <a:pPr lvl="1"/>
            <a:r>
              <a:rPr lang="en-US" cap="none" dirty="0" smtClean="0"/>
              <a:t>merge(Key, Value, </a:t>
            </a:r>
            <a:r>
              <a:rPr lang="en-US" cap="none" dirty="0" err="1" smtClean="0"/>
              <a:t>BiFunction</a:t>
            </a:r>
            <a:r>
              <a:rPr lang="en-US" cap="none" dirty="0" smtClean="0"/>
              <a:t>)</a:t>
            </a:r>
            <a:endParaRPr lang="en-US" cap="none" dirty="0"/>
          </a:p>
        </p:txBody>
      </p:sp>
    </p:spTree>
    <p:extLst>
      <p:ext uri="{BB962C8B-B14F-4D97-AF65-F5344CB8AC3E}">
        <p14:creationId xmlns:p14="http://schemas.microsoft.com/office/powerpoint/2010/main" val="402724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methods</a:t>
            </a:r>
            <a:endParaRPr lang="en-US" dirty="0"/>
          </a:p>
        </p:txBody>
      </p:sp>
      <p:sp>
        <p:nvSpPr>
          <p:cNvPr id="3" name="Content Placeholder 2"/>
          <p:cNvSpPr>
            <a:spLocks noGrp="1"/>
          </p:cNvSpPr>
          <p:nvPr>
            <p:ph sz="quarter" idx="13"/>
          </p:nvPr>
        </p:nvSpPr>
        <p:spPr/>
        <p:txBody>
          <a:bodyPr/>
          <a:lstStyle/>
          <a:p>
            <a:endParaRPr lang="en-US"/>
          </a:p>
        </p:txBody>
      </p:sp>
      <p:pic>
        <p:nvPicPr>
          <p:cNvPr id="4" name="Picture 3"/>
          <p:cNvPicPr>
            <a:picLocks noChangeAspect="1"/>
          </p:cNvPicPr>
          <p:nvPr/>
        </p:nvPicPr>
        <p:blipFill>
          <a:blip r:embed="rId3"/>
          <a:stretch>
            <a:fillRect/>
          </a:stretch>
        </p:blipFill>
        <p:spPr>
          <a:xfrm>
            <a:off x="2443566" y="2367092"/>
            <a:ext cx="7121895" cy="4300408"/>
          </a:xfrm>
          <a:prstGeom prst="rect">
            <a:avLst/>
          </a:prstGeom>
        </p:spPr>
      </p:pic>
    </p:spTree>
    <p:extLst>
      <p:ext uri="{BB962C8B-B14F-4D97-AF65-F5344CB8AC3E}">
        <p14:creationId xmlns:p14="http://schemas.microsoft.com/office/powerpoint/2010/main" val="13983692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sz="quarter" idx="13"/>
          </p:nvPr>
        </p:nvSpPr>
        <p:spPr/>
        <p:txBody>
          <a:bodyPr/>
          <a:lstStyle/>
          <a:p>
            <a:r>
              <a:rPr lang="en-US" cap="none" dirty="0" smtClean="0"/>
              <a:t>Pre java-8 same annotation cannot be applied on same method</a:t>
            </a:r>
          </a:p>
          <a:p>
            <a:r>
              <a:rPr lang="en-US" cap="none" dirty="0" smtClean="0"/>
              <a:t>With java 8</a:t>
            </a:r>
          </a:p>
          <a:p>
            <a:endParaRPr lang="en-US" dirty="0" smtClean="0"/>
          </a:p>
          <a:p>
            <a:endParaRPr lang="en-US" dirty="0"/>
          </a:p>
          <a:p>
            <a:endParaRPr lang="en-US" dirty="0" smtClean="0"/>
          </a:p>
          <a:p>
            <a:r>
              <a:rPr lang="en-US" cap="none" dirty="0" smtClean="0"/>
              <a:t>Annotation on types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449638" y="3464859"/>
            <a:ext cx="4009524" cy="1228571"/>
          </a:xfrm>
          <a:prstGeom prst="rect">
            <a:avLst/>
          </a:prstGeom>
        </p:spPr>
      </p:pic>
      <p:pic>
        <p:nvPicPr>
          <p:cNvPr id="5" name="Picture 4"/>
          <p:cNvPicPr>
            <a:picLocks noChangeAspect="1"/>
          </p:cNvPicPr>
          <p:nvPr/>
        </p:nvPicPr>
        <p:blipFill>
          <a:blip r:embed="rId3"/>
          <a:stretch>
            <a:fillRect/>
          </a:stretch>
        </p:blipFill>
        <p:spPr>
          <a:xfrm>
            <a:off x="1449638" y="5400721"/>
            <a:ext cx="4952381" cy="390476"/>
          </a:xfrm>
          <a:prstGeom prst="rect">
            <a:avLst/>
          </a:prstGeom>
        </p:spPr>
      </p:pic>
      <p:pic>
        <p:nvPicPr>
          <p:cNvPr id="6" name="Picture 5"/>
          <p:cNvPicPr>
            <a:picLocks noChangeAspect="1"/>
          </p:cNvPicPr>
          <p:nvPr/>
        </p:nvPicPr>
        <p:blipFill>
          <a:blip r:embed="rId4"/>
          <a:stretch>
            <a:fillRect/>
          </a:stretch>
        </p:blipFill>
        <p:spPr>
          <a:xfrm>
            <a:off x="1449638" y="5899743"/>
            <a:ext cx="5666667" cy="409524"/>
          </a:xfrm>
          <a:prstGeom prst="rect">
            <a:avLst/>
          </a:prstGeom>
        </p:spPr>
      </p:pic>
    </p:spTree>
    <p:extLst>
      <p:ext uri="{BB962C8B-B14F-4D97-AF65-F5344CB8AC3E}">
        <p14:creationId xmlns:p14="http://schemas.microsoft.com/office/powerpoint/2010/main" val="300576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3"/>
          </p:nvPr>
        </p:nvSpPr>
        <p:spPr/>
        <p:txBody>
          <a:bodyPr/>
          <a:lstStyle/>
          <a:p>
            <a:r>
              <a:rPr lang="en-US" dirty="0" smtClean="0"/>
              <a:t>GitHub url: </a:t>
            </a:r>
          </a:p>
          <a:p>
            <a:r>
              <a:rPr lang="en-US" cap="none" dirty="0" smtClean="0"/>
              <a:t>https://github.com/rmalired/java8-intro.git</a:t>
            </a:r>
            <a:endParaRPr lang="en-US" cap="none" dirty="0"/>
          </a:p>
        </p:txBody>
      </p:sp>
    </p:spTree>
    <p:extLst>
      <p:ext uri="{BB962C8B-B14F-4D97-AF65-F5344CB8AC3E}">
        <p14:creationId xmlns:p14="http://schemas.microsoft.com/office/powerpoint/2010/main" val="1155739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3-questions about lambda</a:t>
            </a:r>
            <a:endParaRPr lang="en-US" dirty="0"/>
          </a:p>
        </p:txBody>
      </p:sp>
      <p:sp>
        <p:nvSpPr>
          <p:cNvPr id="3" name="Content Placeholder 2"/>
          <p:cNvSpPr>
            <a:spLocks noGrp="1"/>
          </p:cNvSpPr>
          <p:nvPr>
            <p:ph sz="quarter" idx="13"/>
          </p:nvPr>
        </p:nvSpPr>
        <p:spPr/>
        <p:txBody>
          <a:bodyPr/>
          <a:lstStyle/>
          <a:p>
            <a:r>
              <a:rPr lang="en-US" cap="none" dirty="0" smtClean="0"/>
              <a:t>What is type of lambda expression ?</a:t>
            </a:r>
          </a:p>
          <a:p>
            <a:endParaRPr lang="en-US" dirty="0"/>
          </a:p>
          <a:p>
            <a:r>
              <a:rPr lang="en-US" cap="none" dirty="0" smtClean="0"/>
              <a:t>Can lambda be put in a variable ?</a:t>
            </a:r>
          </a:p>
          <a:p>
            <a:endParaRPr lang="en-US" dirty="0"/>
          </a:p>
          <a:p>
            <a:r>
              <a:rPr lang="en-US" cap="none" dirty="0" smtClean="0"/>
              <a:t>Is lambda expression an object ?</a:t>
            </a:r>
            <a:endParaRPr lang="en-US" cap="none" dirty="0"/>
          </a:p>
        </p:txBody>
      </p:sp>
    </p:spTree>
    <p:extLst>
      <p:ext uri="{BB962C8B-B14F-4D97-AF65-F5344CB8AC3E}">
        <p14:creationId xmlns:p14="http://schemas.microsoft.com/office/powerpoint/2010/main" val="401607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a:t>
            </a:r>
            <a:endParaRPr lang="en-US" dirty="0"/>
          </a:p>
        </p:txBody>
      </p:sp>
      <p:sp>
        <p:nvSpPr>
          <p:cNvPr id="3" name="Content Placeholder 2"/>
          <p:cNvSpPr>
            <a:spLocks noGrp="1"/>
          </p:cNvSpPr>
          <p:nvPr>
            <p:ph sz="quarter" idx="13"/>
          </p:nvPr>
        </p:nvSpPr>
        <p:spPr/>
        <p:txBody>
          <a:bodyPr/>
          <a:lstStyle/>
          <a:p>
            <a:r>
              <a:rPr lang="en-US" cap="none" dirty="0" smtClean="0"/>
              <a:t>Lambda is a type of functional interface</a:t>
            </a:r>
          </a:p>
          <a:p>
            <a:r>
              <a:rPr lang="en-US" cap="none" dirty="0" smtClean="0"/>
              <a:t>A functional interface is an interface with only one abstract method</a:t>
            </a:r>
          </a:p>
          <a:p>
            <a:r>
              <a:rPr lang="en-US" cap="none" dirty="0" smtClean="0"/>
              <a:t>Methods from object class doesn’t count</a:t>
            </a:r>
          </a:p>
          <a:p>
            <a:r>
              <a:rPr lang="en-US" cap="none" dirty="0" smtClean="0"/>
              <a:t>Can annotate with </a:t>
            </a:r>
            <a:r>
              <a:rPr lang="en-US" dirty="0" smtClean="0"/>
              <a:t>@</a:t>
            </a:r>
            <a:r>
              <a:rPr lang="en-US" cap="none" dirty="0" err="1" smtClean="0"/>
              <a:t>FunctionalInterface</a:t>
            </a:r>
            <a:endParaRPr lang="en-US" cap="none" dirty="0"/>
          </a:p>
        </p:txBody>
      </p:sp>
    </p:spTree>
    <p:extLst>
      <p:ext uri="{BB962C8B-B14F-4D97-AF65-F5344CB8AC3E}">
        <p14:creationId xmlns:p14="http://schemas.microsoft.com/office/powerpoint/2010/main" val="4288794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 in a variable</a:t>
            </a:r>
            <a:endParaRPr lang="en-US" dirty="0"/>
          </a:p>
        </p:txBody>
      </p:sp>
      <p:sp>
        <p:nvSpPr>
          <p:cNvPr id="3" name="Content Placeholder 2"/>
          <p:cNvSpPr>
            <a:spLocks noGrp="1"/>
          </p:cNvSpPr>
          <p:nvPr>
            <p:ph sz="quarter" idx="13"/>
          </p:nvPr>
        </p:nvSpPr>
        <p:spPr/>
        <p:txBody>
          <a:bodyPr/>
          <a:lstStyle/>
          <a:p>
            <a:r>
              <a:rPr lang="en-US" cap="none" dirty="0" smtClean="0"/>
              <a:t>Answer is yes!</a:t>
            </a:r>
          </a:p>
          <a:p>
            <a:r>
              <a:rPr lang="en-US" cap="none" dirty="0" smtClean="0">
                <a:solidFill>
                  <a:srgbClr val="000000"/>
                </a:solidFill>
                <a:highlight>
                  <a:srgbClr val="E8F2FE"/>
                </a:highlight>
                <a:latin typeface="Consolas" panose="020B0609020204030204" pitchFamily="49" charset="0"/>
              </a:rPr>
              <a:t>Comparator&lt;string&gt; </a:t>
            </a:r>
            <a:r>
              <a:rPr lang="en-US" u="sng" cap="none" dirty="0" smtClean="0">
                <a:solidFill>
                  <a:srgbClr val="6A3E3E"/>
                </a:solidFill>
                <a:highlight>
                  <a:srgbClr val="E8F2FE"/>
                </a:highlight>
                <a:latin typeface="Consolas" panose="020B0609020204030204" pitchFamily="49" charset="0"/>
              </a:rPr>
              <a:t>c</a:t>
            </a:r>
            <a:r>
              <a:rPr lang="en-US" u="sng" cap="none" dirty="0" smtClean="0">
                <a:solidFill>
                  <a:srgbClr val="000000"/>
                </a:solidFill>
                <a:highlight>
                  <a:srgbClr val="E8F2FE"/>
                </a:highlight>
                <a:latin typeface="Consolas" panose="020B0609020204030204" pitchFamily="49" charset="0"/>
              </a:rPr>
              <a:t> = (string </a:t>
            </a:r>
            <a:r>
              <a:rPr lang="en-US" u="sng" cap="none" dirty="0" smtClean="0">
                <a:solidFill>
                  <a:srgbClr val="6A3E3E"/>
                </a:solidFill>
                <a:highlight>
                  <a:srgbClr val="E8F2FE"/>
                </a:highlight>
                <a:latin typeface="Consolas" panose="020B0609020204030204" pitchFamily="49" charset="0"/>
              </a:rPr>
              <a:t>s1</a:t>
            </a:r>
            <a:r>
              <a:rPr lang="en-US" u="sng" cap="none" dirty="0" smtClean="0">
                <a:solidFill>
                  <a:srgbClr val="000000"/>
                </a:solidFill>
                <a:highlight>
                  <a:srgbClr val="E8F2FE"/>
                </a:highlight>
                <a:latin typeface="Consolas" panose="020B0609020204030204" pitchFamily="49" charset="0"/>
              </a:rPr>
              <a:t>,string </a:t>
            </a:r>
            <a:r>
              <a:rPr lang="en-US" u="sng" cap="none" dirty="0" smtClean="0">
                <a:solidFill>
                  <a:srgbClr val="6A3E3E"/>
                </a:solidFill>
                <a:highlight>
                  <a:srgbClr val="E8F2FE"/>
                </a:highlight>
                <a:latin typeface="Consolas" panose="020B0609020204030204" pitchFamily="49" charset="0"/>
              </a:rPr>
              <a:t>s2</a:t>
            </a:r>
            <a:r>
              <a:rPr lang="en-US" u="sng" cap="none" dirty="0" smtClean="0">
                <a:solidFill>
                  <a:srgbClr val="000000"/>
                </a:solidFill>
                <a:highlight>
                  <a:srgbClr val="E8F2FE"/>
                </a:highlight>
                <a:latin typeface="Consolas" panose="020B0609020204030204" pitchFamily="49" charset="0"/>
              </a:rPr>
              <a:t>) -&gt; </a:t>
            </a:r>
            <a:r>
              <a:rPr lang="en-US" u="sng" cap="none" dirty="0" err="1" smtClean="0">
                <a:solidFill>
                  <a:srgbClr val="000000"/>
                </a:solidFill>
                <a:highlight>
                  <a:srgbClr val="E8F2FE"/>
                </a:highlight>
                <a:latin typeface="Consolas" panose="020B0609020204030204" pitchFamily="49" charset="0"/>
              </a:rPr>
              <a:t>integer.</a:t>
            </a:r>
            <a:r>
              <a:rPr lang="en-US" i="1" u="sng" cap="none" dirty="0" err="1" smtClean="0">
                <a:solidFill>
                  <a:srgbClr val="000000"/>
                </a:solidFill>
                <a:highlight>
                  <a:srgbClr val="E8F2FE"/>
                </a:highlight>
                <a:latin typeface="Consolas" panose="020B0609020204030204" pitchFamily="49" charset="0"/>
              </a:rPr>
              <a:t>Compare</a:t>
            </a:r>
            <a:r>
              <a:rPr lang="en-US" i="1" u="sng" cap="none" dirty="0" smtClean="0">
                <a:solidFill>
                  <a:srgbClr val="000000"/>
                </a:solidFill>
                <a:highlight>
                  <a:srgbClr val="E8F2FE"/>
                </a:highlight>
                <a:latin typeface="Consolas" panose="020B0609020204030204" pitchFamily="49" charset="0"/>
              </a:rPr>
              <a:t>(</a:t>
            </a:r>
            <a:r>
              <a:rPr lang="en-US" i="1" u="sng" cap="none" dirty="0" smtClean="0">
                <a:solidFill>
                  <a:srgbClr val="6A3E3E"/>
                </a:solidFill>
                <a:highlight>
                  <a:srgbClr val="E8F2FE"/>
                </a:highlight>
                <a:latin typeface="Consolas" panose="020B0609020204030204" pitchFamily="49" charset="0"/>
              </a:rPr>
              <a:t>s1</a:t>
            </a:r>
            <a:r>
              <a:rPr lang="en-US" i="1" u="sng" cap="none" dirty="0" smtClean="0">
                <a:solidFill>
                  <a:srgbClr val="000000"/>
                </a:solidFill>
                <a:highlight>
                  <a:srgbClr val="E8F2FE"/>
                </a:highlight>
                <a:latin typeface="Consolas" panose="020B0609020204030204" pitchFamily="49" charset="0"/>
              </a:rPr>
              <a:t>.Length(), </a:t>
            </a:r>
            <a:r>
              <a:rPr lang="en-US" i="1" u="sng" cap="none" dirty="0" smtClean="0">
                <a:solidFill>
                  <a:srgbClr val="6A3E3E"/>
                </a:solidFill>
                <a:highlight>
                  <a:srgbClr val="E8F2FE"/>
                </a:highlight>
                <a:latin typeface="Consolas" panose="020B0609020204030204" pitchFamily="49" charset="0"/>
              </a:rPr>
              <a:t>s2</a:t>
            </a:r>
            <a:r>
              <a:rPr lang="en-US" i="1" u="sng" cap="none" dirty="0" smtClean="0">
                <a:solidFill>
                  <a:srgbClr val="000000"/>
                </a:solidFill>
                <a:highlight>
                  <a:srgbClr val="E8F2FE"/>
                </a:highlight>
                <a:latin typeface="Consolas" panose="020B0609020204030204" pitchFamily="49" charset="0"/>
              </a:rPr>
              <a:t>.Length());</a:t>
            </a:r>
          </a:p>
          <a:p>
            <a:r>
              <a:rPr lang="en-US" cap="none" dirty="0" smtClean="0"/>
              <a:t>Lambda can be taken as method parameter and can be returned by a method, leading to higher order functions.</a:t>
            </a:r>
          </a:p>
          <a:p>
            <a:endParaRPr lang="en-US" dirty="0"/>
          </a:p>
        </p:txBody>
      </p:sp>
    </p:spTree>
    <p:extLst>
      <p:ext uri="{BB962C8B-B14F-4D97-AF65-F5344CB8AC3E}">
        <p14:creationId xmlns:p14="http://schemas.microsoft.com/office/powerpoint/2010/main" val="23086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lambda expression an object</a:t>
            </a:r>
            <a:endParaRPr lang="en-US" dirty="0"/>
          </a:p>
        </p:txBody>
      </p:sp>
      <p:sp>
        <p:nvSpPr>
          <p:cNvPr id="3" name="Content Placeholder 2"/>
          <p:cNvSpPr>
            <a:spLocks noGrp="1"/>
          </p:cNvSpPr>
          <p:nvPr>
            <p:ph sz="quarter" idx="13"/>
          </p:nvPr>
        </p:nvSpPr>
        <p:spPr/>
        <p:txBody>
          <a:bodyPr/>
          <a:lstStyle/>
          <a:p>
            <a:r>
              <a:rPr lang="en-US" cap="none" dirty="0" smtClean="0"/>
              <a:t>Java8 closures are neither syntactic sugar nor are they first-class values</a:t>
            </a:r>
          </a:p>
          <a:p>
            <a:endParaRPr lang="en-US" dirty="0"/>
          </a:p>
          <a:p>
            <a:r>
              <a:rPr lang="en-US" cap="none" dirty="0" smtClean="0"/>
              <a:t>A lambda is an object with out an identity</a:t>
            </a:r>
          </a:p>
          <a:p>
            <a:endParaRPr lang="en-US" dirty="0"/>
          </a:p>
          <a:p>
            <a:r>
              <a:rPr lang="en-US" cap="none" dirty="0" smtClean="0"/>
              <a:t>Leads to a </a:t>
            </a:r>
            <a:r>
              <a:rPr lang="en-US" cap="none" dirty="0" err="1" smtClean="0"/>
              <a:t>java.Util.Function</a:t>
            </a:r>
            <a:r>
              <a:rPr lang="en-US" cap="none" dirty="0" smtClean="0"/>
              <a:t> package</a:t>
            </a:r>
            <a:endParaRPr lang="en-US" cap="none" dirty="0"/>
          </a:p>
        </p:txBody>
      </p:sp>
    </p:spTree>
    <p:extLst>
      <p:ext uri="{BB962C8B-B14F-4D97-AF65-F5344CB8AC3E}">
        <p14:creationId xmlns:p14="http://schemas.microsoft.com/office/powerpoint/2010/main" val="543703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Java.util.function</a:t>
            </a:r>
            <a:endParaRPr lang="en-US" dirty="0"/>
          </a:p>
        </p:txBody>
      </p:sp>
      <p:sp>
        <p:nvSpPr>
          <p:cNvPr id="3" name="Content Placeholder 2"/>
          <p:cNvSpPr>
            <a:spLocks noGrp="1"/>
          </p:cNvSpPr>
          <p:nvPr>
            <p:ph sz="quarter" idx="13"/>
          </p:nvPr>
        </p:nvSpPr>
        <p:spPr/>
        <p:txBody>
          <a:bodyPr/>
          <a:lstStyle/>
          <a:p>
            <a:r>
              <a:rPr lang="en-US" dirty="0" smtClean="0"/>
              <a:t>Four categories</a:t>
            </a:r>
          </a:p>
          <a:p>
            <a:pPr lvl="1"/>
            <a:r>
              <a:rPr lang="en-US" dirty="0" smtClean="0"/>
              <a:t>Supplier</a:t>
            </a:r>
          </a:p>
          <a:p>
            <a:pPr lvl="1"/>
            <a:r>
              <a:rPr lang="en-US" dirty="0" smtClean="0"/>
              <a:t>Consumer (</a:t>
            </a:r>
            <a:r>
              <a:rPr lang="en-US" dirty="0" err="1" smtClean="0"/>
              <a:t>Biconsumer</a:t>
            </a:r>
            <a:r>
              <a:rPr lang="en-US" dirty="0" smtClean="0"/>
              <a:t>)</a:t>
            </a:r>
          </a:p>
          <a:p>
            <a:pPr lvl="1"/>
            <a:r>
              <a:rPr lang="en-US" dirty="0" smtClean="0"/>
              <a:t>Predicate (</a:t>
            </a:r>
            <a:r>
              <a:rPr lang="en-US" dirty="0" err="1" smtClean="0"/>
              <a:t>Bipredicate</a:t>
            </a:r>
            <a:r>
              <a:rPr lang="en-US" dirty="0" smtClean="0"/>
              <a:t>)</a:t>
            </a:r>
          </a:p>
          <a:p>
            <a:pPr lvl="1"/>
            <a:r>
              <a:rPr lang="en-US" dirty="0" smtClean="0"/>
              <a:t>Function (</a:t>
            </a:r>
            <a:r>
              <a:rPr lang="en-US" dirty="0" err="1" smtClean="0"/>
              <a:t>bifunction</a:t>
            </a:r>
            <a:r>
              <a:rPr lang="en-US" dirty="0" smtClean="0"/>
              <a:t>)</a:t>
            </a:r>
          </a:p>
          <a:p>
            <a:pPr lvl="2"/>
            <a:r>
              <a:rPr lang="en-US" dirty="0" smtClean="0"/>
              <a:t>Unary operator</a:t>
            </a:r>
          </a:p>
          <a:p>
            <a:pPr lvl="2"/>
            <a:r>
              <a:rPr lang="en-US" dirty="0" smtClean="0"/>
              <a:t>Binary operator</a:t>
            </a:r>
            <a:endParaRPr lang="en-US" dirty="0"/>
          </a:p>
        </p:txBody>
      </p:sp>
    </p:spTree>
    <p:extLst>
      <p:ext uri="{BB962C8B-B14F-4D97-AF65-F5344CB8AC3E}">
        <p14:creationId xmlns:p14="http://schemas.microsoft.com/office/powerpoint/2010/main" val="294465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smtClean="0"/>
              <a:t>reference</a:t>
            </a:r>
            <a:br>
              <a:rPr lang="en-US" dirty="0" smtClean="0"/>
            </a:br>
            <a:r>
              <a:rPr lang="en-US" sz="1600" cap="none" dirty="0" smtClean="0"/>
              <a:t>An alternative syntax for lambda expression</a:t>
            </a:r>
            <a:endParaRPr lang="en-US" sz="1600" cap="none" dirty="0"/>
          </a:p>
        </p:txBody>
      </p:sp>
      <p:sp>
        <p:nvSpPr>
          <p:cNvPr id="3" name="Content Placeholder 2"/>
          <p:cNvSpPr>
            <a:spLocks noGrp="1"/>
          </p:cNvSpPr>
          <p:nvPr>
            <p:ph sz="quarter" idx="13"/>
          </p:nvPr>
        </p:nvSpPr>
        <p:spPr/>
        <p:txBody>
          <a:bodyPr>
            <a:normAutofit/>
          </a:bodyPr>
          <a:lstStyle/>
          <a:p>
            <a:r>
              <a:rPr lang="en-US" cap="none" dirty="0" smtClean="0"/>
              <a:t>Static Method </a:t>
            </a:r>
            <a:r>
              <a:rPr lang="en-US" dirty="0" smtClean="0"/>
              <a:t>(</a:t>
            </a:r>
            <a:r>
              <a:rPr lang="en-US" cap="none" dirty="0" smtClean="0"/>
              <a:t>Class::</a:t>
            </a:r>
            <a:r>
              <a:rPr lang="en-US" cap="none" dirty="0" err="1" smtClean="0"/>
              <a:t>staticMethod</a:t>
            </a:r>
            <a:r>
              <a:rPr lang="en-US" cap="none" dirty="0" smtClean="0"/>
              <a:t>)</a:t>
            </a:r>
            <a:endParaRPr lang="en-US" dirty="0" smtClean="0"/>
          </a:p>
          <a:p>
            <a:endParaRPr lang="en-US" dirty="0"/>
          </a:p>
          <a:p>
            <a:r>
              <a:rPr lang="en-US" cap="none" dirty="0" smtClean="0"/>
              <a:t>Instance method of an object of particular type (</a:t>
            </a:r>
            <a:r>
              <a:rPr lang="en-US" cap="none" dirty="0" err="1"/>
              <a:t>O</a:t>
            </a:r>
            <a:r>
              <a:rPr lang="en-US" cap="none" dirty="0" err="1" smtClean="0"/>
              <a:t>bjecttype</a:t>
            </a:r>
            <a:r>
              <a:rPr lang="en-US" cap="none" dirty="0" smtClean="0"/>
              <a:t>::</a:t>
            </a:r>
            <a:r>
              <a:rPr lang="en-US" cap="none" dirty="0" err="1" smtClean="0"/>
              <a:t>instanceMethod</a:t>
            </a:r>
            <a:r>
              <a:rPr lang="en-US" cap="none" dirty="0" smtClean="0"/>
              <a:t>)</a:t>
            </a:r>
          </a:p>
          <a:p>
            <a:endParaRPr lang="en-US" dirty="0"/>
          </a:p>
          <a:p>
            <a:r>
              <a:rPr lang="en-US" cap="none" dirty="0" smtClean="0"/>
              <a:t>Instance method of existing object(</a:t>
            </a:r>
            <a:r>
              <a:rPr lang="en-US" cap="none" dirty="0" smtClean="0"/>
              <a:t>O</a:t>
            </a:r>
            <a:r>
              <a:rPr lang="en-US" cap="none" dirty="0" smtClean="0"/>
              <a:t>bject::</a:t>
            </a:r>
            <a:r>
              <a:rPr lang="en-US" cap="none" dirty="0" err="1" smtClean="0"/>
              <a:t>instanceMethod</a:t>
            </a:r>
            <a:r>
              <a:rPr lang="en-US" cap="none" dirty="0" smtClean="0"/>
              <a:t>)</a:t>
            </a:r>
          </a:p>
          <a:p>
            <a:endParaRPr lang="en-US" dirty="0"/>
          </a:p>
          <a:p>
            <a:r>
              <a:rPr lang="en-US" cap="none" dirty="0" smtClean="0"/>
              <a:t>Constructor (::new)</a:t>
            </a:r>
            <a:endParaRPr lang="en-US" cap="none" dirty="0"/>
          </a:p>
        </p:txBody>
      </p:sp>
    </p:spTree>
    <p:extLst>
      <p:ext uri="{BB962C8B-B14F-4D97-AF65-F5344CB8AC3E}">
        <p14:creationId xmlns:p14="http://schemas.microsoft.com/office/powerpoint/2010/main" val="2237120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26288</TotalTime>
  <Words>956</Words>
  <Application>Microsoft Office PowerPoint</Application>
  <PresentationFormat>Widescreen</PresentationFormat>
  <Paragraphs>243</Paragraphs>
  <Slides>36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Tw Cen MT</vt:lpstr>
      <vt:lpstr>Wingdings</vt:lpstr>
      <vt:lpstr>Droplet</vt:lpstr>
      <vt:lpstr>JAVA 8 Distilled</vt:lpstr>
      <vt:lpstr>Outline</vt:lpstr>
      <vt:lpstr>Lambda expression</vt:lpstr>
      <vt:lpstr>3-questions about lambda</vt:lpstr>
      <vt:lpstr>Functional interface</vt:lpstr>
      <vt:lpstr>Lambda expression in a variable</vt:lpstr>
      <vt:lpstr>Is lambda expression an object</vt:lpstr>
      <vt:lpstr>Java.util.function</vt:lpstr>
      <vt:lpstr>Method reference An alternative syntax for lambda expression</vt:lpstr>
      <vt:lpstr>So far ?</vt:lpstr>
      <vt:lpstr>Processing Data</vt:lpstr>
      <vt:lpstr>New patterns</vt:lpstr>
      <vt:lpstr>Streams</vt:lpstr>
      <vt:lpstr>So stream is….</vt:lpstr>
      <vt:lpstr>Streams</vt:lpstr>
      <vt:lpstr>Streams Operations</vt:lpstr>
      <vt:lpstr>Date Api</vt:lpstr>
      <vt:lpstr>Instant</vt:lpstr>
      <vt:lpstr>Instant</vt:lpstr>
      <vt:lpstr>LocalDate</vt:lpstr>
      <vt:lpstr>Date Adjuster</vt:lpstr>
      <vt:lpstr>LocalTime</vt:lpstr>
      <vt:lpstr>Zoned Time</vt:lpstr>
      <vt:lpstr>Interoperability</vt:lpstr>
      <vt:lpstr>Bits &amp; Pieces</vt:lpstr>
      <vt:lpstr>String</vt:lpstr>
      <vt:lpstr>I/O – read text files</vt:lpstr>
      <vt:lpstr>I/O – read text files</vt:lpstr>
      <vt:lpstr>I/O- Reading Directories</vt:lpstr>
      <vt:lpstr>Comparator</vt:lpstr>
      <vt:lpstr>Collections</vt:lpstr>
      <vt:lpstr>Numbers</vt:lpstr>
      <vt:lpstr>Map</vt:lpstr>
      <vt:lpstr>Map methods</vt:lpstr>
      <vt:lpstr>Annotations</vt:lpstr>
      <vt:lpstr>Thank you</vt:lpstr>
    </vt:vector>
  </TitlesOfParts>
  <Company>TMHP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Distilled</dc:title>
  <dc:creator>Rakesh Malireddy</dc:creator>
  <cp:lastModifiedBy>Rakesh Malireddy</cp:lastModifiedBy>
  <cp:revision>94</cp:revision>
  <dcterms:created xsi:type="dcterms:W3CDTF">2017-03-16T19:30:23Z</dcterms:created>
  <dcterms:modified xsi:type="dcterms:W3CDTF">2017-04-05T22:00:46Z</dcterms:modified>
</cp:coreProperties>
</file>