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71" r:id="rId4"/>
    <p:sldId id="259" r:id="rId5"/>
    <p:sldId id="260" r:id="rId6"/>
    <p:sldId id="261" r:id="rId7"/>
    <p:sldId id="272" r:id="rId8"/>
    <p:sldId id="274" r:id="rId9"/>
    <p:sldId id="275" r:id="rId10"/>
    <p:sldId id="263" r:id="rId11"/>
    <p:sldId id="273" r:id="rId12"/>
    <p:sldId id="264" r:id="rId13"/>
    <p:sldId id="267" r:id="rId14"/>
    <p:sldId id="266" r:id="rId15"/>
    <p:sldId id="268" r:id="rId16"/>
    <p:sldId id="269" r:id="rId17"/>
    <p:sldId id="270" r:id="rId18"/>
    <p:sldId id="276" r:id="rId19"/>
    <p:sldId id="277" r:id="rId20"/>
    <p:sldId id="280" r:id="rId21"/>
    <p:sldId id="278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5"/>
    <p:restoredTop sz="94676"/>
  </p:normalViewPr>
  <p:slideViewPr>
    <p:cSldViewPr snapToGrid="0">
      <p:cViewPr varScale="1">
        <p:scale>
          <a:sx n="88" d="100"/>
          <a:sy n="88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393E1-C6C5-5E4A-8D91-8EBC1033E419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B0897-2698-FD4E-86A5-C4BAD8278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0897-2698-FD4E-86A5-C4BAD8278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B0897-2698-FD4E-86A5-C4BAD8278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9081-DB00-8129-CED8-037AF29C5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A6774-AF56-D449-F260-F440CD987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5AFAB-A24F-B72B-C78C-6E3C1F16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6A1B-52E1-C567-7946-6409D9E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4375-18E4-82D9-CA89-B73AC50F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3FDC-A87D-5990-073A-B0388E8A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BD9F9-3518-DAA1-54C9-22EB4CBF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A6315-A07F-3C41-DBCD-06B93726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8CF2-C550-9F9B-E907-0D79B19E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5C534-40E6-6D06-5F86-BA27639A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DE2E1-ABD5-3B6E-2E7F-746AF5431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12960-8667-F872-49BD-D39C1C0F2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2907-A435-CDF1-A590-796F44C1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9854-18DD-3041-D4B2-BD81A74D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243A-37AC-E616-17ED-2D90BC02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5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10AC-8092-09BF-4057-803AA308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6A2F-D37C-7AEA-4300-48FB3F62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F6BE-2157-49F4-2041-6B0BC619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BC5C-0134-9E31-6FDF-F8EEE58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3FB9-46D5-9F35-92AC-93C1D922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635C-FA59-7FE8-04E5-53C0643F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5EBB-6E36-A8A5-DEC2-3DEF2710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2F5C-4509-7D32-2FD4-B8041635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A1A5-2B68-18AB-FD5D-C3FACBE6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74C9-A2A3-5127-B666-4792BA29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69AB-AD8B-95EF-8B0B-F6694A2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3525-99E0-E5DC-5F5D-269AB001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24D93-7B0C-7300-E3E6-64413EC5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7185-8EA8-549A-03EA-DF2FB62D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C8A8F-7443-77D6-B1E3-2DF34236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65102-B431-216B-86CF-C7166B6D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8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CA82-1935-B4D9-DC2E-329949BA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0E92-6B23-953E-F0A2-8D2AA0A7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60C73-E4C8-AF67-8193-77249591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E0FE1-63BD-CC40-BAB7-4AFC21BF2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3DDE4-00D8-ED3D-DE63-09B5FC276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D848D-5A0F-8B26-370A-8FCCEC09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E25E1-E214-9D68-C74C-BA91CC62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216AA-E331-439D-6B8E-23B9BA06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3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A283-1D32-7663-C943-A2E26521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647F-31D8-5A1D-1409-C714F2A8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29491-355C-04CE-1F03-99E9D5CE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545F6-5CF8-B0A2-1BE0-2B956A3A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19EBF-BD07-62BB-22F9-624DF954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7856F-F18C-7232-45C8-5354500D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BA99-C006-C350-09C1-E1AECFD3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94AE-9659-BC48-0075-229B182B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8F83-59F8-0304-8934-2A3308F2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2A5B5-1CF8-F614-C995-A242BA816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CCD6-E4E9-482D-5820-8B816364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5781-9D6F-BF3D-8F79-D07811CC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0CF3-B7EB-8355-3528-2554999C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082-D5B2-279B-161A-2C96B622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86BF9-56C2-8C31-33D9-0E3B6D248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86A84-3398-7663-0089-72308B7D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F864-E2D0-1600-8BAF-415CCD9B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C918-9E58-A4A2-DB6F-9D41F362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D2458-2244-1879-9F82-B9B5A20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1CC27-657A-5A15-4BF0-1230170B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179DE-06EC-CF4B-DA3B-20FC4E7E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2A37-54DA-D51D-DFEA-ECDE2DE5F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AA182-1D5D-C649-A683-C1AE77856C2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4855-7C2B-16A1-B1FE-F5110D006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D7DA-8295-DF7C-4B15-7ADF87C5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52943-9B28-9F40-AE68-34EB67496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CCF2-6CCA-2A91-6E22-36965BC0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Modelling</a:t>
            </a: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- Individual</a:t>
            </a:r>
            <a:br>
              <a:rPr lang="en-US" sz="67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br>
              <a:rPr lang="en-US" dirty="0">
                <a:solidFill>
                  <a:srgbClr val="7FB91E"/>
                </a:solidFill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EE80-B289-E8EE-C154-90526651B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0429" y="388081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Rohini Mallikarjunaiah</a:t>
            </a:r>
          </a:p>
        </p:txBody>
      </p:sp>
    </p:spTree>
    <p:extLst>
      <p:ext uri="{BB962C8B-B14F-4D97-AF65-F5344CB8AC3E}">
        <p14:creationId xmlns:p14="http://schemas.microsoft.com/office/powerpoint/2010/main" val="26634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2956A43-0FAE-735B-1F95-7FAB4B14E1E6}"/>
              </a:ext>
            </a:extLst>
          </p:cNvPr>
          <p:cNvSpPr txBox="1"/>
          <p:nvPr/>
        </p:nvSpPr>
        <p:spPr>
          <a:xfrm>
            <a:off x="304800" y="275771"/>
            <a:ext cx="1188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models a shipping system: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Shipping Order → Line Item (C)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is a </a:t>
            </a:r>
            <a:r>
              <a:rPr lang="en-US" b="1" dirty="0"/>
              <a:t>composite relationship</a:t>
            </a:r>
            <a:r>
              <a:rPr lang="en-US" dirty="0"/>
              <a:t>, meaning every shipping order must have at least one line item. </a:t>
            </a:r>
          </a:p>
          <a:p>
            <a:r>
              <a:rPr lang="en-US" dirty="0"/>
              <a:t>Line items are </a:t>
            </a:r>
            <a:r>
              <a:rPr lang="en-US" b="1" dirty="0"/>
              <a:t>logically and structurally contained</a:t>
            </a:r>
            <a:r>
              <a:rPr lang="en-US" dirty="0"/>
              <a:t> within the shipping order and cannot exist independently.</a:t>
            </a:r>
          </a:p>
          <a:p>
            <a:endParaRPr lang="en-US" dirty="0"/>
          </a:p>
          <a:p>
            <a:r>
              <a:rPr lang="en-US" b="1" dirty="0"/>
              <a:t>Line Item → Part (D)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</a:t>
            </a:r>
            <a:r>
              <a:rPr lang="en-US" b="1" dirty="0"/>
              <a:t>dependency relationship</a:t>
            </a:r>
            <a:r>
              <a:rPr lang="en-US" dirty="0"/>
              <a:t> indicates that each line item must be associated with a specific part.</a:t>
            </a:r>
          </a:p>
          <a:p>
            <a:r>
              <a:rPr lang="en-US" dirty="0"/>
              <a:t> A line item </a:t>
            </a:r>
            <a:r>
              <a:rPr lang="en-US" b="1" dirty="0"/>
              <a:t>depends on the part's existence</a:t>
            </a:r>
            <a:r>
              <a:rPr lang="en-US" dirty="0"/>
              <a:t> to be valid.</a:t>
            </a:r>
          </a:p>
          <a:p>
            <a:endParaRPr lang="en-US" dirty="0"/>
          </a:p>
          <a:p>
            <a:r>
              <a:rPr lang="en-US" b="1" dirty="0"/>
              <a:t>Part → Supplier (D)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This shows that every part is supplied by a specific supplier. The part’s identity or availability </a:t>
            </a:r>
          </a:p>
          <a:p>
            <a:r>
              <a:rPr lang="en-US" dirty="0"/>
              <a:t>is </a:t>
            </a:r>
            <a:r>
              <a:rPr lang="en-US" b="1" dirty="0"/>
              <a:t>dependent on the supplier</a:t>
            </a:r>
            <a:r>
              <a:rPr lang="en-US" dirty="0"/>
              <a:t>, ensuring traceability and source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5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EA9134-D4CD-E957-DE11-2F693013ED9F}"/>
              </a:ext>
            </a:extLst>
          </p:cNvPr>
          <p:cNvSpPr txBox="1"/>
          <p:nvPr/>
        </p:nvSpPr>
        <p:spPr>
          <a:xfrm>
            <a:off x="478971" y="290286"/>
            <a:ext cx="4158511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Exercise #4</a:t>
            </a:r>
          </a:p>
          <a:p>
            <a:br>
              <a:rPr lang="en-US" dirty="0"/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Hint: Recursion Example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Parts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Large Parts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Small Parts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Semantics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Large parts contain small parts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But several small parts contain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small parts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(This is known as the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“parts-explosion” example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4B000-7356-3A60-11C9-67B1AF94C3E6}"/>
              </a:ext>
            </a:extLst>
          </p:cNvPr>
          <p:cNvSpPr/>
          <p:nvPr/>
        </p:nvSpPr>
        <p:spPr>
          <a:xfrm>
            <a:off x="6734629" y="290286"/>
            <a:ext cx="3164114" cy="638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37C8C8B-F785-73C8-BC5F-C144DC82C5F1}"/>
              </a:ext>
            </a:extLst>
          </p:cNvPr>
          <p:cNvSpPr/>
          <p:nvPr/>
        </p:nvSpPr>
        <p:spPr>
          <a:xfrm>
            <a:off x="6574972" y="1712685"/>
            <a:ext cx="1248229" cy="957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SE+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8BCBF89-EBB5-53BA-D397-182D309C5C63}"/>
              </a:ext>
            </a:extLst>
          </p:cNvPr>
          <p:cNvSpPr/>
          <p:nvPr/>
        </p:nvSpPr>
        <p:spPr>
          <a:xfrm>
            <a:off x="8512462" y="1712684"/>
            <a:ext cx="1248229" cy="9579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SE+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599E9-5DC2-3AAC-DCEF-E90F281D4E23}"/>
              </a:ext>
            </a:extLst>
          </p:cNvPr>
          <p:cNvSpPr/>
          <p:nvPr/>
        </p:nvSpPr>
        <p:spPr>
          <a:xfrm>
            <a:off x="8425376" y="3548745"/>
            <a:ext cx="1995881" cy="638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 Parts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2EBBA-9D58-A28A-33CE-B5905322811F}"/>
              </a:ext>
            </a:extLst>
          </p:cNvPr>
          <p:cNvSpPr/>
          <p:nvPr/>
        </p:nvSpPr>
        <p:spPr>
          <a:xfrm>
            <a:off x="6342743" y="3548745"/>
            <a:ext cx="1864920" cy="638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Parts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A2C4BB-6F5A-A944-70B4-971B278CC1E2}"/>
              </a:ext>
            </a:extLst>
          </p:cNvPr>
          <p:cNvCxnSpPr/>
          <p:nvPr/>
        </p:nvCxnSpPr>
        <p:spPr>
          <a:xfrm flipV="1">
            <a:off x="10130971" y="2235200"/>
            <a:ext cx="0" cy="1313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7521A-B177-AE72-A51B-3D16E201301F}"/>
              </a:ext>
            </a:extLst>
          </p:cNvPr>
          <p:cNvCxnSpPr>
            <a:cxnSpLocks/>
          </p:cNvCxnSpPr>
          <p:nvPr/>
        </p:nvCxnSpPr>
        <p:spPr>
          <a:xfrm flipV="1">
            <a:off x="11226800" y="2275111"/>
            <a:ext cx="0" cy="8817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9ABAE-5CFD-DD02-770C-F41CBA0AA364}"/>
              </a:ext>
            </a:extLst>
          </p:cNvPr>
          <p:cNvCxnSpPr>
            <a:cxnSpLocks/>
          </p:cNvCxnSpPr>
          <p:nvPr/>
        </p:nvCxnSpPr>
        <p:spPr>
          <a:xfrm>
            <a:off x="10123713" y="2253341"/>
            <a:ext cx="11030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2214DA-F69A-40C2-BD83-AB830174CB5D}"/>
              </a:ext>
            </a:extLst>
          </p:cNvPr>
          <p:cNvCxnSpPr>
            <a:cxnSpLocks/>
          </p:cNvCxnSpPr>
          <p:nvPr/>
        </p:nvCxnSpPr>
        <p:spPr>
          <a:xfrm>
            <a:off x="10247086" y="5363021"/>
            <a:ext cx="979713" cy="1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D792A2-5048-ABCE-2148-C83D8C2602C7}"/>
              </a:ext>
            </a:extLst>
          </p:cNvPr>
          <p:cNvCxnSpPr>
            <a:cxnSpLocks/>
          </p:cNvCxnSpPr>
          <p:nvPr/>
        </p:nvCxnSpPr>
        <p:spPr>
          <a:xfrm flipH="1" flipV="1">
            <a:off x="10236198" y="4187374"/>
            <a:ext cx="10887" cy="1193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E61F4-FA8A-F58F-41D1-7D78EBC16D59}"/>
              </a:ext>
            </a:extLst>
          </p:cNvPr>
          <p:cNvCxnSpPr/>
          <p:nvPr/>
        </p:nvCxnSpPr>
        <p:spPr>
          <a:xfrm flipV="1">
            <a:off x="11226799" y="4067618"/>
            <a:ext cx="0" cy="13135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4F244AD9-2D0F-35D6-526E-753ED18F334C}"/>
              </a:ext>
            </a:extLst>
          </p:cNvPr>
          <p:cNvSpPr/>
          <p:nvPr/>
        </p:nvSpPr>
        <p:spPr>
          <a:xfrm>
            <a:off x="10731500" y="3185885"/>
            <a:ext cx="990599" cy="88173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FA6E23-4974-14CE-065F-8197E0B92A0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199087" y="928915"/>
            <a:ext cx="1810" cy="783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8CED33-D2AA-47C4-B068-80BD823DF472}"/>
              </a:ext>
            </a:extLst>
          </p:cNvPr>
          <p:cNvCxnSpPr>
            <a:cxnSpLocks/>
          </p:cNvCxnSpPr>
          <p:nvPr/>
        </p:nvCxnSpPr>
        <p:spPr>
          <a:xfrm flipV="1">
            <a:off x="9122394" y="2715983"/>
            <a:ext cx="1810" cy="783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682B6E-7EF5-C077-18AD-B1D05D5414B4}"/>
              </a:ext>
            </a:extLst>
          </p:cNvPr>
          <p:cNvCxnSpPr>
            <a:cxnSpLocks/>
          </p:cNvCxnSpPr>
          <p:nvPr/>
        </p:nvCxnSpPr>
        <p:spPr>
          <a:xfrm flipV="1">
            <a:off x="7197276" y="2715983"/>
            <a:ext cx="1810" cy="783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C73926-C6C7-D22D-EF09-44B0864E7188}"/>
              </a:ext>
            </a:extLst>
          </p:cNvPr>
          <p:cNvCxnSpPr>
            <a:cxnSpLocks/>
          </p:cNvCxnSpPr>
          <p:nvPr/>
        </p:nvCxnSpPr>
        <p:spPr>
          <a:xfrm flipV="1">
            <a:off x="9134766" y="965203"/>
            <a:ext cx="1810" cy="783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03192-05B6-1822-5BF2-749ED9DFB002}"/>
              </a:ext>
            </a:extLst>
          </p:cNvPr>
          <p:cNvSpPr txBox="1"/>
          <p:nvPr/>
        </p:nvSpPr>
        <p:spPr>
          <a:xfrm>
            <a:off x="872197" y="590843"/>
            <a:ext cx="10858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sz="3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1B8627-EF56-6D93-D0EC-A0A6D2A0E443}"/>
              </a:ext>
            </a:extLst>
          </p:cNvPr>
          <p:cNvSpPr txBox="1"/>
          <p:nvPr/>
        </p:nvSpPr>
        <p:spPr>
          <a:xfrm>
            <a:off x="333829" y="246743"/>
            <a:ext cx="10071283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SE+ (Subtype Exclusive + Total Participation)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Each Part must be either a Large Part or a Small Part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Exclusive</a:t>
            </a:r>
            <a:r>
              <a:rPr lang="en-US" dirty="0"/>
              <a:t>: A part can only be one of the two (not both).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</a:t>
            </a:r>
            <a:r>
              <a:rPr lang="en-US" dirty="0"/>
              <a:t>: Every part must fall into one of the subtypes.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Seen twice in the diagram: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Parts → Large Parts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Parts → Small Parts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2. C (Composition / Containment Relationship)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Located on </a:t>
            </a:r>
            <a:r>
              <a:rPr lang="en-US" b="1" dirty="0"/>
              <a:t>Small Parts</a:t>
            </a:r>
            <a:r>
              <a:rPr lang="en-US" dirty="0"/>
              <a:t>, pointing back to </a:t>
            </a:r>
            <a:r>
              <a:rPr lang="en-US" b="1" dirty="0"/>
              <a:t>Small Parts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small part may contain other small parts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creates a </a:t>
            </a:r>
            <a:r>
              <a:rPr lang="en-US" b="1" dirty="0"/>
              <a:t>recursive containment relationship</a:t>
            </a:r>
            <a:r>
              <a:rPr lang="en-US" dirty="0"/>
              <a:t> — also known as the </a:t>
            </a:r>
            <a:r>
              <a:rPr lang="en-US" b="1" dirty="0"/>
              <a:t>“parts explosion”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Implies </a:t>
            </a:r>
            <a:r>
              <a:rPr lang="en-US" b="1" dirty="0"/>
              <a:t>hierarchical nesting</a:t>
            </a:r>
            <a:r>
              <a:rPr lang="en-US" dirty="0"/>
              <a:t>: small parts are built using other small parts.</a:t>
            </a:r>
          </a:p>
          <a:p>
            <a:pPr lvl="1"/>
            <a:endParaRPr lang="en-US" dirty="0"/>
          </a:p>
          <a:p>
            <a:r>
              <a:rPr lang="en-US" b="1" dirty="0"/>
              <a:t>3. Recursive Pattern: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diagram models </a:t>
            </a:r>
            <a:r>
              <a:rPr lang="en-US" b="1" dirty="0"/>
              <a:t>nested part structures</a:t>
            </a:r>
            <a:r>
              <a:rPr lang="en-US" dirty="0"/>
              <a:t>, where: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Large Parts contain Small Parts</a:t>
            </a:r>
            <a:r>
              <a:rPr lang="en-US" dirty="0"/>
              <a:t>,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Small Parts can also contain more Small Parts</a:t>
            </a:r>
            <a:r>
              <a:rPr lang="en-US" dirty="0"/>
              <a:t> (recursively)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4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F562F-1E1A-6CD7-25F7-E3E5033E8B0E}"/>
              </a:ext>
            </a:extLst>
          </p:cNvPr>
          <p:cNvSpPr txBox="1"/>
          <p:nvPr/>
        </p:nvSpPr>
        <p:spPr>
          <a:xfrm>
            <a:off x="1857829" y="107405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16F90-64FA-96B2-9BF6-9FEF9731975C}"/>
              </a:ext>
            </a:extLst>
          </p:cNvPr>
          <p:cNvSpPr txBox="1"/>
          <p:nvPr/>
        </p:nvSpPr>
        <p:spPr>
          <a:xfrm>
            <a:off x="391886" y="275771"/>
            <a:ext cx="8255786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#5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Doctor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Patient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Subscriber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Symptom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Appointment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Bill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Payment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Insurance Company</a:t>
            </a:r>
          </a:p>
          <a:p>
            <a:pPr algn="l"/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Semantics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patient need not have insurance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Both patient and/or the insurance company may make payments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bill can have several payments associated with it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2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74D09-D1E1-BE49-56B0-BD299F73718F}"/>
              </a:ext>
            </a:extLst>
          </p:cNvPr>
          <p:cNvSpPr/>
          <p:nvPr/>
        </p:nvSpPr>
        <p:spPr>
          <a:xfrm>
            <a:off x="316053" y="192315"/>
            <a:ext cx="2467428" cy="493486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50962">
                  <a:srgbClr val="A4D8F1"/>
                </a:gs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7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8FED4-E629-4F6A-D8F8-03910690DF3C}"/>
              </a:ext>
            </a:extLst>
          </p:cNvPr>
          <p:cNvSpPr/>
          <p:nvPr/>
        </p:nvSpPr>
        <p:spPr>
          <a:xfrm>
            <a:off x="7563476" y="231448"/>
            <a:ext cx="2467428" cy="493486"/>
          </a:xfrm>
          <a:prstGeom prst="rect">
            <a:avLst/>
          </a:prstGeom>
          <a:solidFill>
            <a:schemeClr val="tx1"/>
          </a:solidFill>
          <a:ln>
            <a:gradFill>
              <a:gsLst>
                <a:gs pos="64972">
                  <a:srgbClr val="83CA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Appointment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60740-3586-B8F7-07ED-021FF330C727}"/>
              </a:ext>
            </a:extLst>
          </p:cNvPr>
          <p:cNvSpPr/>
          <p:nvPr/>
        </p:nvSpPr>
        <p:spPr>
          <a:xfrm>
            <a:off x="8032173" y="2117744"/>
            <a:ext cx="1657212" cy="7373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3C8D4-02E3-7C08-4DDB-353D4F79947E}"/>
              </a:ext>
            </a:extLst>
          </p:cNvPr>
          <p:cNvSpPr/>
          <p:nvPr/>
        </p:nvSpPr>
        <p:spPr>
          <a:xfrm>
            <a:off x="6164749" y="5399914"/>
            <a:ext cx="1841493" cy="771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Insurance Company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7AC20-7777-6235-3052-662E7AF1B00C}"/>
              </a:ext>
            </a:extLst>
          </p:cNvPr>
          <p:cNvSpPr/>
          <p:nvPr/>
        </p:nvSpPr>
        <p:spPr>
          <a:xfrm>
            <a:off x="771041" y="4706422"/>
            <a:ext cx="1466969" cy="4620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C855D-3C9C-E56A-FE58-6BF889BA13A6}"/>
              </a:ext>
            </a:extLst>
          </p:cNvPr>
          <p:cNvSpPr/>
          <p:nvPr/>
        </p:nvSpPr>
        <p:spPr>
          <a:xfrm>
            <a:off x="3398877" y="1449691"/>
            <a:ext cx="1950550" cy="6778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Symptom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A33EBE-95FD-0E27-0D45-5CE295411A60}"/>
              </a:ext>
            </a:extLst>
          </p:cNvPr>
          <p:cNvSpPr/>
          <p:nvPr/>
        </p:nvSpPr>
        <p:spPr>
          <a:xfrm>
            <a:off x="6096000" y="3492906"/>
            <a:ext cx="1604089" cy="438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Subscriber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9C1F0F-6A26-B225-B29D-EA9083FDBB13}"/>
              </a:ext>
            </a:extLst>
          </p:cNvPr>
          <p:cNvSpPr/>
          <p:nvPr/>
        </p:nvSpPr>
        <p:spPr>
          <a:xfrm>
            <a:off x="6236620" y="1998520"/>
            <a:ext cx="1529803" cy="692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5B4B59C4-8B3A-AA4F-DBFB-3A24A324B120}"/>
              </a:ext>
            </a:extLst>
          </p:cNvPr>
          <p:cNvSpPr/>
          <p:nvPr/>
        </p:nvSpPr>
        <p:spPr>
          <a:xfrm rot="5400000">
            <a:off x="3999776" y="56028"/>
            <a:ext cx="823684" cy="792247"/>
          </a:xfrm>
          <a:prstGeom prst="triangle">
            <a:avLst/>
          </a:prstGeom>
          <a:solidFill>
            <a:schemeClr val="tx1"/>
          </a:solidFill>
          <a:ln>
            <a:gradFill>
              <a:gsLst>
                <a:gs pos="93999">
                  <a:srgbClr val="92D1EE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0447B2AF-8F6D-4A8A-F804-69F8E02B3E2B}"/>
              </a:ext>
            </a:extLst>
          </p:cNvPr>
          <p:cNvSpPr/>
          <p:nvPr/>
        </p:nvSpPr>
        <p:spPr>
          <a:xfrm>
            <a:off x="4411618" y="2855055"/>
            <a:ext cx="1150447" cy="54333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2878009-F4D9-DF99-F6F3-1ECF8C31F430}"/>
              </a:ext>
            </a:extLst>
          </p:cNvPr>
          <p:cNvSpPr/>
          <p:nvPr/>
        </p:nvSpPr>
        <p:spPr>
          <a:xfrm rot="10800000">
            <a:off x="6418871" y="4396460"/>
            <a:ext cx="1029060" cy="58053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5784C98-94BD-042D-F5A5-A1B84A40D0D3}"/>
              </a:ext>
            </a:extLst>
          </p:cNvPr>
          <p:cNvSpPr/>
          <p:nvPr/>
        </p:nvSpPr>
        <p:spPr>
          <a:xfrm>
            <a:off x="6636036" y="2769122"/>
            <a:ext cx="666947" cy="60010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672CAFE-6FDD-4170-5F7F-51DCC0D64FF9}"/>
              </a:ext>
            </a:extLst>
          </p:cNvPr>
          <p:cNvSpPr/>
          <p:nvPr/>
        </p:nvSpPr>
        <p:spPr>
          <a:xfrm>
            <a:off x="8503408" y="1112785"/>
            <a:ext cx="796426" cy="598248"/>
          </a:xfrm>
          <a:prstGeom prst="triangle">
            <a:avLst/>
          </a:prstGeom>
          <a:solidFill>
            <a:schemeClr val="tx1"/>
          </a:solidFill>
          <a:ln>
            <a:gradFill>
              <a:gsLst>
                <a:gs pos="86995">
                  <a:srgbClr val="7FC9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0773B60A-9BDD-054B-3B59-9197A5C53D5B}"/>
              </a:ext>
            </a:extLst>
          </p:cNvPr>
          <p:cNvSpPr/>
          <p:nvPr/>
        </p:nvSpPr>
        <p:spPr>
          <a:xfrm>
            <a:off x="1059542" y="3202326"/>
            <a:ext cx="936171" cy="83457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6561412A-FB21-170A-1DBD-795DD7BB712C}"/>
              </a:ext>
            </a:extLst>
          </p:cNvPr>
          <p:cNvSpPr/>
          <p:nvPr/>
        </p:nvSpPr>
        <p:spPr>
          <a:xfrm rot="5400000">
            <a:off x="3791179" y="5936448"/>
            <a:ext cx="713884" cy="77897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5A3796DB-A0B6-45A7-DBBF-71A1E6B0B6F7}"/>
              </a:ext>
            </a:extLst>
          </p:cNvPr>
          <p:cNvSpPr/>
          <p:nvPr/>
        </p:nvSpPr>
        <p:spPr>
          <a:xfrm rot="10800000">
            <a:off x="6583793" y="1016204"/>
            <a:ext cx="796426" cy="647334"/>
          </a:xfrm>
          <a:prstGeom prst="triangle">
            <a:avLst/>
          </a:prstGeom>
          <a:solidFill>
            <a:schemeClr val="tx1"/>
          </a:solidFill>
          <a:ln>
            <a:gradFill>
              <a:gsLst>
                <a:gs pos="81002">
                  <a:srgbClr val="74C4E9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C5A72B-5E8E-BB89-2A4E-C6D38CFF16B2}"/>
              </a:ext>
            </a:extLst>
          </p:cNvPr>
          <p:cNvCxnSpPr>
            <a:cxnSpLocks/>
          </p:cNvCxnSpPr>
          <p:nvPr/>
        </p:nvCxnSpPr>
        <p:spPr>
          <a:xfrm flipH="1">
            <a:off x="2783481" y="413656"/>
            <a:ext cx="11778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443EA-6764-EA0D-E47A-8412555207D8}"/>
              </a:ext>
            </a:extLst>
          </p:cNvPr>
          <p:cNvCxnSpPr>
            <a:cxnSpLocks/>
          </p:cNvCxnSpPr>
          <p:nvPr/>
        </p:nvCxnSpPr>
        <p:spPr>
          <a:xfrm flipV="1">
            <a:off x="6991314" y="3369224"/>
            <a:ext cx="0" cy="197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B4591D-2785-E527-FB8A-3E34A9796DC9}"/>
              </a:ext>
            </a:extLst>
          </p:cNvPr>
          <p:cNvCxnSpPr>
            <a:cxnSpLocks/>
          </p:cNvCxnSpPr>
          <p:nvPr/>
        </p:nvCxnSpPr>
        <p:spPr>
          <a:xfrm flipV="1">
            <a:off x="6933400" y="3934794"/>
            <a:ext cx="0" cy="461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E89BB4-4F96-E067-4749-9B2F9FBD3CAC}"/>
              </a:ext>
            </a:extLst>
          </p:cNvPr>
          <p:cNvCxnSpPr>
            <a:cxnSpLocks/>
          </p:cNvCxnSpPr>
          <p:nvPr/>
        </p:nvCxnSpPr>
        <p:spPr>
          <a:xfrm flipH="1">
            <a:off x="1494777" y="6315051"/>
            <a:ext cx="2229937" cy="21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4A02B8-197E-B548-72A3-B988524DB45F}"/>
              </a:ext>
            </a:extLst>
          </p:cNvPr>
          <p:cNvCxnSpPr>
            <a:cxnSpLocks/>
          </p:cNvCxnSpPr>
          <p:nvPr/>
        </p:nvCxnSpPr>
        <p:spPr>
          <a:xfrm flipH="1">
            <a:off x="4543906" y="6315051"/>
            <a:ext cx="24227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6E68BA-D923-7B10-8FE9-F23EA258893C}"/>
              </a:ext>
            </a:extLst>
          </p:cNvPr>
          <p:cNvCxnSpPr>
            <a:cxnSpLocks/>
          </p:cNvCxnSpPr>
          <p:nvPr/>
        </p:nvCxnSpPr>
        <p:spPr>
          <a:xfrm flipH="1" flipV="1">
            <a:off x="6359344" y="621514"/>
            <a:ext cx="622662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729A9-A0C8-F3F9-DE52-825F7117948C}"/>
              </a:ext>
            </a:extLst>
          </p:cNvPr>
          <p:cNvCxnSpPr>
            <a:cxnSpLocks/>
          </p:cNvCxnSpPr>
          <p:nvPr/>
        </p:nvCxnSpPr>
        <p:spPr>
          <a:xfrm flipV="1">
            <a:off x="8891471" y="724934"/>
            <a:ext cx="0" cy="364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28E1C9-097E-EB6D-44C7-B7184653D333}"/>
              </a:ext>
            </a:extLst>
          </p:cNvPr>
          <p:cNvCxnSpPr>
            <a:cxnSpLocks/>
          </p:cNvCxnSpPr>
          <p:nvPr/>
        </p:nvCxnSpPr>
        <p:spPr>
          <a:xfrm>
            <a:off x="6917630" y="4999413"/>
            <a:ext cx="0" cy="401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379CA8-8093-3DAC-4F36-6F54A9F623D0}"/>
              </a:ext>
            </a:extLst>
          </p:cNvPr>
          <p:cNvCxnSpPr>
            <a:cxnSpLocks/>
          </p:cNvCxnSpPr>
          <p:nvPr/>
        </p:nvCxnSpPr>
        <p:spPr>
          <a:xfrm>
            <a:off x="8917214" y="1682749"/>
            <a:ext cx="0" cy="431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42890C-29CA-C277-3356-AC7A2E235957}"/>
              </a:ext>
            </a:extLst>
          </p:cNvPr>
          <p:cNvCxnSpPr>
            <a:cxnSpLocks/>
          </p:cNvCxnSpPr>
          <p:nvPr/>
        </p:nvCxnSpPr>
        <p:spPr>
          <a:xfrm flipH="1">
            <a:off x="6961222" y="5968994"/>
            <a:ext cx="5443" cy="328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12F4AF-9ED4-D41F-7333-9FE5FA782F46}"/>
              </a:ext>
            </a:extLst>
          </p:cNvPr>
          <p:cNvCxnSpPr>
            <a:cxnSpLocks/>
          </p:cNvCxnSpPr>
          <p:nvPr/>
        </p:nvCxnSpPr>
        <p:spPr>
          <a:xfrm flipH="1">
            <a:off x="5345265" y="1888670"/>
            <a:ext cx="1014079" cy="7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585F34-3577-2087-5A13-6DB4392412D4}"/>
              </a:ext>
            </a:extLst>
          </p:cNvPr>
          <p:cNvCxnSpPr/>
          <p:nvPr/>
        </p:nvCxnSpPr>
        <p:spPr>
          <a:xfrm>
            <a:off x="6991314" y="634927"/>
            <a:ext cx="0" cy="3302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782B08-0446-8090-7CE4-B1D2D76F5816}"/>
              </a:ext>
            </a:extLst>
          </p:cNvPr>
          <p:cNvCxnSpPr>
            <a:cxnSpLocks/>
          </p:cNvCxnSpPr>
          <p:nvPr/>
        </p:nvCxnSpPr>
        <p:spPr>
          <a:xfrm>
            <a:off x="6359344" y="621514"/>
            <a:ext cx="0" cy="1267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1C5336-699C-A57F-45E4-20A9DC6420AD}"/>
              </a:ext>
            </a:extLst>
          </p:cNvPr>
          <p:cNvCxnSpPr>
            <a:cxnSpLocks/>
          </p:cNvCxnSpPr>
          <p:nvPr/>
        </p:nvCxnSpPr>
        <p:spPr>
          <a:xfrm flipH="1">
            <a:off x="1502035" y="4013199"/>
            <a:ext cx="10886" cy="678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3BD679-44CE-A83F-C6FD-A29B53EDBD28}"/>
              </a:ext>
            </a:extLst>
          </p:cNvPr>
          <p:cNvCxnSpPr>
            <a:cxnSpLocks/>
          </p:cNvCxnSpPr>
          <p:nvPr/>
        </p:nvCxnSpPr>
        <p:spPr>
          <a:xfrm flipH="1">
            <a:off x="6952352" y="1830310"/>
            <a:ext cx="1950549" cy="96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5CDC69-64FB-EF9C-6E80-E65935BFFB2A}"/>
              </a:ext>
            </a:extLst>
          </p:cNvPr>
          <p:cNvCxnSpPr>
            <a:cxnSpLocks/>
          </p:cNvCxnSpPr>
          <p:nvPr/>
        </p:nvCxnSpPr>
        <p:spPr>
          <a:xfrm>
            <a:off x="1527628" y="700952"/>
            <a:ext cx="0" cy="2532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64A152-55A3-AEC1-241A-932293328FCB}"/>
              </a:ext>
            </a:extLst>
          </p:cNvPr>
          <p:cNvCxnSpPr>
            <a:cxnSpLocks/>
          </p:cNvCxnSpPr>
          <p:nvPr/>
        </p:nvCxnSpPr>
        <p:spPr>
          <a:xfrm>
            <a:off x="2238010" y="4999413"/>
            <a:ext cx="2748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AEE82D-FC86-D24B-D79E-A09EBEDFB7A7}"/>
              </a:ext>
            </a:extLst>
          </p:cNvPr>
          <p:cNvCxnSpPr>
            <a:cxnSpLocks/>
          </p:cNvCxnSpPr>
          <p:nvPr/>
        </p:nvCxnSpPr>
        <p:spPr>
          <a:xfrm flipV="1">
            <a:off x="1494777" y="5168425"/>
            <a:ext cx="0" cy="1146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DEE0AB-0EBD-19AC-0F3F-2AF1C2857EF5}"/>
              </a:ext>
            </a:extLst>
          </p:cNvPr>
          <p:cNvCxnSpPr>
            <a:cxnSpLocks/>
          </p:cNvCxnSpPr>
          <p:nvPr/>
        </p:nvCxnSpPr>
        <p:spPr>
          <a:xfrm>
            <a:off x="4807742" y="468480"/>
            <a:ext cx="2714015" cy="5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C2610A-D38B-A7AC-BAC9-BC8B7668E0A9}"/>
              </a:ext>
            </a:extLst>
          </p:cNvPr>
          <p:cNvCxnSpPr>
            <a:cxnSpLocks/>
          </p:cNvCxnSpPr>
          <p:nvPr/>
        </p:nvCxnSpPr>
        <p:spPr>
          <a:xfrm flipH="1" flipV="1">
            <a:off x="6982006" y="1682749"/>
            <a:ext cx="9308" cy="284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AA0596F-9CCA-46E2-39B2-0BD495097110}"/>
              </a:ext>
            </a:extLst>
          </p:cNvPr>
          <p:cNvCxnSpPr>
            <a:cxnSpLocks/>
          </p:cNvCxnSpPr>
          <p:nvPr/>
        </p:nvCxnSpPr>
        <p:spPr>
          <a:xfrm flipV="1">
            <a:off x="6955663" y="2647660"/>
            <a:ext cx="0" cy="1973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BACDA4F-B435-0B5A-1DD3-FEF5FBD96265}"/>
              </a:ext>
            </a:extLst>
          </p:cNvPr>
          <p:cNvCxnSpPr>
            <a:cxnSpLocks/>
          </p:cNvCxnSpPr>
          <p:nvPr/>
        </p:nvCxnSpPr>
        <p:spPr>
          <a:xfrm>
            <a:off x="4962090" y="2486399"/>
            <a:ext cx="12026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A2DB5E-3CDE-17FE-D0F7-44768CEA5CB6}"/>
              </a:ext>
            </a:extLst>
          </p:cNvPr>
          <p:cNvCxnSpPr>
            <a:cxnSpLocks/>
          </p:cNvCxnSpPr>
          <p:nvPr/>
        </p:nvCxnSpPr>
        <p:spPr>
          <a:xfrm>
            <a:off x="4995282" y="2486399"/>
            <a:ext cx="0" cy="456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C972DF0-51F8-5CAF-042D-F0A1F900375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938851" y="3398385"/>
            <a:ext cx="47991" cy="1578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3E8D7EB-9842-ED23-1BF9-A3ADBA407ADB}"/>
              </a:ext>
            </a:extLst>
          </p:cNvPr>
          <p:cNvSpPr txBox="1"/>
          <p:nvPr/>
        </p:nvSpPr>
        <p:spPr>
          <a:xfrm>
            <a:off x="4822799" y="304838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5148E2-F6CA-2F5D-56C5-F8958CFD175F}"/>
              </a:ext>
            </a:extLst>
          </p:cNvPr>
          <p:cNvSpPr txBox="1"/>
          <p:nvPr/>
        </p:nvSpPr>
        <p:spPr>
          <a:xfrm>
            <a:off x="8623893" y="13112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C74BB8-DAEF-818D-9FB5-1C5251209DE1}"/>
              </a:ext>
            </a:extLst>
          </p:cNvPr>
          <p:cNvSpPr txBox="1"/>
          <p:nvPr/>
        </p:nvSpPr>
        <p:spPr>
          <a:xfrm>
            <a:off x="6723847" y="301766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4B9991-DF81-E6BF-9C6D-DA074DBF4A44}"/>
              </a:ext>
            </a:extLst>
          </p:cNvPr>
          <p:cNvSpPr txBox="1"/>
          <p:nvPr/>
        </p:nvSpPr>
        <p:spPr>
          <a:xfrm>
            <a:off x="6840381" y="10352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5B57E6B-F8F0-FF87-A676-FC1B2AD077DA}"/>
              </a:ext>
            </a:extLst>
          </p:cNvPr>
          <p:cNvSpPr txBox="1"/>
          <p:nvPr/>
        </p:nvSpPr>
        <p:spPr>
          <a:xfrm>
            <a:off x="3799695" y="613038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3F26825-D201-CDCD-9FD8-17D8557E5FA6}"/>
              </a:ext>
            </a:extLst>
          </p:cNvPr>
          <p:cNvSpPr txBox="1"/>
          <p:nvPr/>
        </p:nvSpPr>
        <p:spPr>
          <a:xfrm>
            <a:off x="6738994" y="4512831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8324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7B7F8-A419-9C08-DA7B-973F1BA46213}"/>
              </a:ext>
            </a:extLst>
          </p:cNvPr>
          <p:cNvSpPr txBox="1"/>
          <p:nvPr/>
        </p:nvSpPr>
        <p:spPr>
          <a:xfrm>
            <a:off x="522514" y="304800"/>
            <a:ext cx="3657604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#6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Employee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Department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Office Equipment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Equipment Ownership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Job Classifications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Job Title #1, ...Job Title #n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Supervisor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Supervisee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Benefits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Semantics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Office arrangement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1957A-9B2D-7D13-46D0-CC53BAFDD014}"/>
              </a:ext>
            </a:extLst>
          </p:cNvPr>
          <p:cNvSpPr/>
          <p:nvPr/>
        </p:nvSpPr>
        <p:spPr>
          <a:xfrm>
            <a:off x="5109027" y="50800"/>
            <a:ext cx="1741715" cy="508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B23D4-827C-D5D2-7108-7F0A59CB5B9C}"/>
              </a:ext>
            </a:extLst>
          </p:cNvPr>
          <p:cNvSpPr/>
          <p:nvPr/>
        </p:nvSpPr>
        <p:spPr>
          <a:xfrm>
            <a:off x="669633" y="2213036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E182F-8251-5D51-1964-58FC2F4D636A}"/>
              </a:ext>
            </a:extLst>
          </p:cNvPr>
          <p:cNvSpPr/>
          <p:nvPr/>
        </p:nvSpPr>
        <p:spPr>
          <a:xfrm>
            <a:off x="4670134" y="1979977"/>
            <a:ext cx="2408885" cy="1526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79300-6086-3C2D-C47A-345356756502}"/>
              </a:ext>
            </a:extLst>
          </p:cNvPr>
          <p:cNvSpPr/>
          <p:nvPr/>
        </p:nvSpPr>
        <p:spPr>
          <a:xfrm>
            <a:off x="8694054" y="3022599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B9555-EE44-AA17-8F6E-DCFD80A571E2}"/>
              </a:ext>
            </a:extLst>
          </p:cNvPr>
          <p:cNvSpPr/>
          <p:nvPr/>
        </p:nvSpPr>
        <p:spPr>
          <a:xfrm>
            <a:off x="8694054" y="2009836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999BC-C1B2-2017-BB85-76C9D949718D}"/>
              </a:ext>
            </a:extLst>
          </p:cNvPr>
          <p:cNvSpPr/>
          <p:nvPr/>
        </p:nvSpPr>
        <p:spPr>
          <a:xfrm>
            <a:off x="4013100" y="6299200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20D57-499E-3650-6EAD-F1DF1114F1BB}"/>
              </a:ext>
            </a:extLst>
          </p:cNvPr>
          <p:cNvSpPr/>
          <p:nvPr/>
        </p:nvSpPr>
        <p:spPr>
          <a:xfrm>
            <a:off x="6198177" y="6299200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Office Equipment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E9D95D-4DEC-E9BC-5472-C49AF4BE568D}"/>
              </a:ext>
            </a:extLst>
          </p:cNvPr>
          <p:cNvSpPr/>
          <p:nvPr/>
        </p:nvSpPr>
        <p:spPr>
          <a:xfrm>
            <a:off x="10007598" y="6299200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 Ownership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0E449-CC23-6F78-0201-8DA71CFBEC81}"/>
              </a:ext>
            </a:extLst>
          </p:cNvPr>
          <p:cNvSpPr/>
          <p:nvPr/>
        </p:nvSpPr>
        <p:spPr>
          <a:xfrm>
            <a:off x="711358" y="3099899"/>
            <a:ext cx="1741715" cy="50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classifications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4415C9A-F45F-BF47-2F08-186B2F7FF865}"/>
              </a:ext>
            </a:extLst>
          </p:cNvPr>
          <p:cNvSpPr/>
          <p:nvPr/>
        </p:nvSpPr>
        <p:spPr>
          <a:xfrm>
            <a:off x="6309018" y="4418008"/>
            <a:ext cx="1081313" cy="71016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B03DDDC-BE43-7408-42C7-239D30E9F3C3}"/>
              </a:ext>
            </a:extLst>
          </p:cNvPr>
          <p:cNvSpPr/>
          <p:nvPr/>
        </p:nvSpPr>
        <p:spPr>
          <a:xfrm rot="16200000">
            <a:off x="7350569" y="2965828"/>
            <a:ext cx="924571" cy="60286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B3E2CBFB-0920-4E0B-A4F3-F6714F089AB3}"/>
              </a:ext>
            </a:extLst>
          </p:cNvPr>
          <p:cNvSpPr/>
          <p:nvPr/>
        </p:nvSpPr>
        <p:spPr>
          <a:xfrm rot="16200000">
            <a:off x="7433363" y="1804826"/>
            <a:ext cx="780803" cy="68228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09894CC-A61A-D4D1-1D09-F226A8B36122}"/>
              </a:ext>
            </a:extLst>
          </p:cNvPr>
          <p:cNvSpPr/>
          <p:nvPr/>
        </p:nvSpPr>
        <p:spPr>
          <a:xfrm>
            <a:off x="11040084" y="2301740"/>
            <a:ext cx="789057" cy="627616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2C41A772-5E04-06C3-CD44-89153600FC86}"/>
              </a:ext>
            </a:extLst>
          </p:cNvPr>
          <p:cNvSpPr/>
          <p:nvPr/>
        </p:nvSpPr>
        <p:spPr>
          <a:xfrm rot="15613485">
            <a:off x="8522256" y="6194757"/>
            <a:ext cx="973938" cy="60689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C781063-A770-EFCA-0C73-7E15D688011D}"/>
              </a:ext>
            </a:extLst>
          </p:cNvPr>
          <p:cNvSpPr/>
          <p:nvPr/>
        </p:nvSpPr>
        <p:spPr>
          <a:xfrm>
            <a:off x="5429994" y="990505"/>
            <a:ext cx="1081313" cy="71016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05FE8788-3E7E-C475-A80E-B083A8533916}"/>
              </a:ext>
            </a:extLst>
          </p:cNvPr>
          <p:cNvSpPr/>
          <p:nvPr/>
        </p:nvSpPr>
        <p:spPr>
          <a:xfrm rot="5400000">
            <a:off x="3221058" y="3006466"/>
            <a:ext cx="854012" cy="69979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F80052EE-B586-D426-5FF1-7A4C1BAEB3A7}"/>
              </a:ext>
            </a:extLst>
          </p:cNvPr>
          <p:cNvSpPr/>
          <p:nvPr/>
        </p:nvSpPr>
        <p:spPr>
          <a:xfrm rot="5187148">
            <a:off x="3298185" y="2079436"/>
            <a:ext cx="808894" cy="775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3C6725D7-1227-648C-E823-6E88507C8F05}"/>
              </a:ext>
            </a:extLst>
          </p:cNvPr>
          <p:cNvSpPr/>
          <p:nvPr/>
        </p:nvSpPr>
        <p:spPr>
          <a:xfrm>
            <a:off x="4399991" y="4547877"/>
            <a:ext cx="1081313" cy="71016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479E22C-AF5D-03E6-A7BC-746150C0F3B6}"/>
              </a:ext>
            </a:extLst>
          </p:cNvPr>
          <p:cNvSpPr/>
          <p:nvPr/>
        </p:nvSpPr>
        <p:spPr>
          <a:xfrm>
            <a:off x="1280884" y="4249698"/>
            <a:ext cx="1081313" cy="71016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BA9264-BA76-A0DF-1CD8-6FB3A7BC46D5}"/>
              </a:ext>
            </a:extLst>
          </p:cNvPr>
          <p:cNvCxnSpPr>
            <a:cxnSpLocks/>
          </p:cNvCxnSpPr>
          <p:nvPr/>
        </p:nvCxnSpPr>
        <p:spPr>
          <a:xfrm flipV="1">
            <a:off x="5961417" y="558800"/>
            <a:ext cx="18467" cy="1705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D158D0-25B5-A931-9B74-282CCEAAD9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11348" y="2467036"/>
            <a:ext cx="22170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CC3B4C-935F-DD27-9215-6A7D58A14832}"/>
              </a:ext>
            </a:extLst>
          </p:cNvPr>
          <p:cNvCxnSpPr>
            <a:cxnSpLocks/>
          </p:cNvCxnSpPr>
          <p:nvPr/>
        </p:nvCxnSpPr>
        <p:spPr>
          <a:xfrm flipV="1">
            <a:off x="4928115" y="3506722"/>
            <a:ext cx="9562" cy="274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1FB714-FA5F-5090-79BB-12B927ECB8D0}"/>
              </a:ext>
            </a:extLst>
          </p:cNvPr>
          <p:cNvCxnSpPr>
            <a:cxnSpLocks/>
          </p:cNvCxnSpPr>
          <p:nvPr/>
        </p:nvCxnSpPr>
        <p:spPr>
          <a:xfrm flipH="1">
            <a:off x="10435769" y="2039380"/>
            <a:ext cx="986629" cy="2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BF4BD1-0FA8-0139-8CB4-2599824A8EF9}"/>
              </a:ext>
            </a:extLst>
          </p:cNvPr>
          <p:cNvCxnSpPr>
            <a:cxnSpLocks/>
          </p:cNvCxnSpPr>
          <p:nvPr/>
        </p:nvCxnSpPr>
        <p:spPr>
          <a:xfrm flipH="1" flipV="1">
            <a:off x="11422398" y="2039380"/>
            <a:ext cx="23098" cy="245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8FD4DE-0ED6-3140-750E-22A979299D3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453073" y="3322348"/>
            <a:ext cx="2217061" cy="31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96309F-F5D3-6062-F25E-A995EF347681}"/>
              </a:ext>
            </a:extLst>
          </p:cNvPr>
          <p:cNvSpPr txBox="1"/>
          <p:nvPr/>
        </p:nvSpPr>
        <p:spPr>
          <a:xfrm>
            <a:off x="3243365" y="2284866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Ref-C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932152-49B8-12C4-D6C8-B90A075CD7A9}"/>
              </a:ext>
            </a:extLst>
          </p:cNvPr>
          <p:cNvSpPr txBox="1"/>
          <p:nvPr/>
        </p:nvSpPr>
        <p:spPr>
          <a:xfrm>
            <a:off x="3262435" y="321307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B0F2B5-B76A-9336-D600-EC1C141F50BF}"/>
              </a:ext>
            </a:extLst>
          </p:cNvPr>
          <p:cNvSpPr txBox="1"/>
          <p:nvPr/>
        </p:nvSpPr>
        <p:spPr>
          <a:xfrm>
            <a:off x="1540490" y="455677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CBEEC8-1DA6-EBA4-781B-AC445FF22DF6}"/>
              </a:ext>
            </a:extLst>
          </p:cNvPr>
          <p:cNvSpPr txBox="1"/>
          <p:nvPr/>
        </p:nvSpPr>
        <p:spPr>
          <a:xfrm>
            <a:off x="4670134" y="477519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FE90C1-4AC1-20E4-9390-C8F2D09AE806}"/>
              </a:ext>
            </a:extLst>
          </p:cNvPr>
          <p:cNvSpPr txBox="1"/>
          <p:nvPr/>
        </p:nvSpPr>
        <p:spPr>
          <a:xfrm>
            <a:off x="7718517" y="1968665"/>
            <a:ext cx="442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88EB93-25ED-54A3-7631-7AF366B9D230}"/>
              </a:ext>
            </a:extLst>
          </p:cNvPr>
          <p:cNvSpPr txBox="1"/>
          <p:nvPr/>
        </p:nvSpPr>
        <p:spPr>
          <a:xfrm>
            <a:off x="7722156" y="31253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97B075-089C-0044-6700-DD7E44828673}"/>
              </a:ext>
            </a:extLst>
          </p:cNvPr>
          <p:cNvSpPr txBox="1"/>
          <p:nvPr/>
        </p:nvSpPr>
        <p:spPr>
          <a:xfrm>
            <a:off x="6606517" y="4663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0A9B97-9066-C81E-CA8C-0A0DB35E8843}"/>
              </a:ext>
            </a:extLst>
          </p:cNvPr>
          <p:cNvSpPr txBox="1"/>
          <p:nvPr/>
        </p:nvSpPr>
        <p:spPr>
          <a:xfrm>
            <a:off x="8860230" y="627426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A553DF-45FB-0E95-C5D5-F77701374ED9}"/>
              </a:ext>
            </a:extLst>
          </p:cNvPr>
          <p:cNvSpPr txBox="1"/>
          <p:nvPr/>
        </p:nvSpPr>
        <p:spPr>
          <a:xfrm>
            <a:off x="11254497" y="2536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486C0E-A982-3139-0851-FB7F7652FDEF}"/>
              </a:ext>
            </a:extLst>
          </p:cNvPr>
          <p:cNvCxnSpPr>
            <a:cxnSpLocks/>
          </p:cNvCxnSpPr>
          <p:nvPr/>
        </p:nvCxnSpPr>
        <p:spPr>
          <a:xfrm flipV="1">
            <a:off x="11399300" y="2977032"/>
            <a:ext cx="0" cy="3610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548AF7-E494-54C8-BEFC-847598D37674}"/>
              </a:ext>
            </a:extLst>
          </p:cNvPr>
          <p:cNvCxnSpPr>
            <a:cxnSpLocks/>
          </p:cNvCxnSpPr>
          <p:nvPr/>
        </p:nvCxnSpPr>
        <p:spPr>
          <a:xfrm flipH="1">
            <a:off x="10412671" y="3366230"/>
            <a:ext cx="986629" cy="25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B1FDE12-8917-5181-AB0F-BE67927E8A53}"/>
              </a:ext>
            </a:extLst>
          </p:cNvPr>
          <p:cNvCxnSpPr>
            <a:cxnSpLocks/>
          </p:cNvCxnSpPr>
          <p:nvPr/>
        </p:nvCxnSpPr>
        <p:spPr>
          <a:xfrm flipV="1">
            <a:off x="6806303" y="3553008"/>
            <a:ext cx="9562" cy="27461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D98493-5B5A-0C72-1817-03E9DF4B408D}"/>
              </a:ext>
            </a:extLst>
          </p:cNvPr>
          <p:cNvCxnSpPr>
            <a:cxnSpLocks/>
          </p:cNvCxnSpPr>
          <p:nvPr/>
        </p:nvCxnSpPr>
        <p:spPr>
          <a:xfrm>
            <a:off x="6831361" y="2181860"/>
            <a:ext cx="22170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F59DBC4-52D5-CA5E-26F2-19762B171BA9}"/>
              </a:ext>
            </a:extLst>
          </p:cNvPr>
          <p:cNvCxnSpPr>
            <a:cxnSpLocks/>
          </p:cNvCxnSpPr>
          <p:nvPr/>
        </p:nvCxnSpPr>
        <p:spPr>
          <a:xfrm flipV="1">
            <a:off x="6550256" y="3241737"/>
            <a:ext cx="2217061" cy="31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052F02-57F1-9E57-AA25-9689385779DA}"/>
              </a:ext>
            </a:extLst>
          </p:cNvPr>
          <p:cNvCxnSpPr>
            <a:cxnSpLocks/>
          </p:cNvCxnSpPr>
          <p:nvPr/>
        </p:nvCxnSpPr>
        <p:spPr>
          <a:xfrm flipV="1">
            <a:off x="1729173" y="6537424"/>
            <a:ext cx="2217061" cy="31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90F100-2CD0-F8A1-DC50-88BACA285B92}"/>
              </a:ext>
            </a:extLst>
          </p:cNvPr>
          <p:cNvCxnSpPr>
            <a:cxnSpLocks/>
          </p:cNvCxnSpPr>
          <p:nvPr/>
        </p:nvCxnSpPr>
        <p:spPr>
          <a:xfrm>
            <a:off x="1729173" y="5032830"/>
            <a:ext cx="0" cy="15300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1A545D-8B25-A71D-4A69-C233A66E92F5}"/>
              </a:ext>
            </a:extLst>
          </p:cNvPr>
          <p:cNvCxnSpPr>
            <a:cxnSpLocks/>
          </p:cNvCxnSpPr>
          <p:nvPr/>
        </p:nvCxnSpPr>
        <p:spPr>
          <a:xfrm>
            <a:off x="1797932" y="3607899"/>
            <a:ext cx="23608" cy="6417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AB1B29-2435-6BFF-5429-9E5F1F1B50F0}"/>
              </a:ext>
            </a:extLst>
          </p:cNvPr>
          <p:cNvCxnSpPr>
            <a:cxnSpLocks/>
          </p:cNvCxnSpPr>
          <p:nvPr/>
        </p:nvCxnSpPr>
        <p:spPr>
          <a:xfrm flipV="1">
            <a:off x="7740451" y="6562919"/>
            <a:ext cx="2217061" cy="31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8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5C1D7-E5EB-7504-1D57-B739D9A16AF1}"/>
              </a:ext>
            </a:extLst>
          </p:cNvPr>
          <p:cNvSpPr txBox="1"/>
          <p:nvPr/>
        </p:nvSpPr>
        <p:spPr>
          <a:xfrm>
            <a:off x="261257" y="333829"/>
            <a:ext cx="566533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7</a:t>
            </a:r>
          </a:p>
          <a:p>
            <a:br>
              <a:rPr lang="en-US" dirty="0"/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Subtype the entity “Stevens Community”;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community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Identify the criteria for each subtype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Subtype to 2 or 4 levels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Hint: I’m asking you to subtype the Stevens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(i.e., people), not the Stevens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structures or policies.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1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00847-B81B-ABE0-DDD6-98990973B88E}"/>
              </a:ext>
            </a:extLst>
          </p:cNvPr>
          <p:cNvSpPr/>
          <p:nvPr/>
        </p:nvSpPr>
        <p:spPr>
          <a:xfrm>
            <a:off x="5174342" y="101600"/>
            <a:ext cx="2529116" cy="4644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Stevens Community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9211C-EE19-3C36-F34A-BBB4A35AEC61}"/>
              </a:ext>
            </a:extLst>
          </p:cNvPr>
          <p:cNvSpPr/>
          <p:nvPr/>
        </p:nvSpPr>
        <p:spPr>
          <a:xfrm>
            <a:off x="7895774" y="1676399"/>
            <a:ext cx="1843315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B389A-6377-2AEC-672E-E32F1865118C}"/>
              </a:ext>
            </a:extLst>
          </p:cNvPr>
          <p:cNvSpPr/>
          <p:nvPr/>
        </p:nvSpPr>
        <p:spPr>
          <a:xfrm>
            <a:off x="5304972" y="1476828"/>
            <a:ext cx="1843315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240E-02DE-10A4-A520-AB2275179060}"/>
              </a:ext>
            </a:extLst>
          </p:cNvPr>
          <p:cNvSpPr/>
          <p:nvPr/>
        </p:nvSpPr>
        <p:spPr>
          <a:xfrm>
            <a:off x="239485" y="1371597"/>
            <a:ext cx="2082802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Health And Wellness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294A8-AE55-7A5E-B835-A82D8CCA2578}"/>
              </a:ext>
            </a:extLst>
          </p:cNvPr>
          <p:cNvSpPr/>
          <p:nvPr/>
        </p:nvSpPr>
        <p:spPr>
          <a:xfrm>
            <a:off x="10726061" y="2821210"/>
            <a:ext cx="1465939" cy="9143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BEFD1-63C2-CD7D-3406-60BCC3D64630}"/>
              </a:ext>
            </a:extLst>
          </p:cNvPr>
          <p:cNvSpPr/>
          <p:nvPr/>
        </p:nvSpPr>
        <p:spPr>
          <a:xfrm>
            <a:off x="1" y="2719612"/>
            <a:ext cx="1291770" cy="5107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445E2-B5D8-24A8-E791-C43B2D49BE43}"/>
              </a:ext>
            </a:extLst>
          </p:cNvPr>
          <p:cNvSpPr/>
          <p:nvPr/>
        </p:nvSpPr>
        <p:spPr>
          <a:xfrm>
            <a:off x="2714169" y="1578426"/>
            <a:ext cx="1843315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Faculty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076CEC-86A1-2196-F5F2-EA423509C545}"/>
              </a:ext>
            </a:extLst>
          </p:cNvPr>
          <p:cNvSpPr/>
          <p:nvPr/>
        </p:nvSpPr>
        <p:spPr>
          <a:xfrm>
            <a:off x="4859557" y="4005034"/>
            <a:ext cx="1465939" cy="885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Undergraduate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C2212-5898-2D48-E581-B14BDE71C983}"/>
              </a:ext>
            </a:extLst>
          </p:cNvPr>
          <p:cNvSpPr/>
          <p:nvPr/>
        </p:nvSpPr>
        <p:spPr>
          <a:xfrm>
            <a:off x="1866433" y="4305302"/>
            <a:ext cx="1843315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Disability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EF394-7162-44D9-1C2A-568D6EFE96B6}"/>
              </a:ext>
            </a:extLst>
          </p:cNvPr>
          <p:cNvSpPr/>
          <p:nvPr/>
        </p:nvSpPr>
        <p:spPr>
          <a:xfrm>
            <a:off x="8389263" y="2891974"/>
            <a:ext cx="1698169" cy="88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 Org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0179D-E342-47F8-277C-A365F1B33DC0}"/>
              </a:ext>
            </a:extLst>
          </p:cNvPr>
          <p:cNvSpPr/>
          <p:nvPr/>
        </p:nvSpPr>
        <p:spPr>
          <a:xfrm>
            <a:off x="14509" y="3677551"/>
            <a:ext cx="1516744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 Health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4C902F-47FA-98E1-FE7D-5837F5E9D226}"/>
              </a:ext>
            </a:extLst>
          </p:cNvPr>
          <p:cNvSpPr/>
          <p:nvPr/>
        </p:nvSpPr>
        <p:spPr>
          <a:xfrm>
            <a:off x="8142512" y="5811157"/>
            <a:ext cx="1843315" cy="540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Part-Time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D1A025-8C13-336A-339F-63C67A049CBA}"/>
              </a:ext>
            </a:extLst>
          </p:cNvPr>
          <p:cNvSpPr/>
          <p:nvPr/>
        </p:nvSpPr>
        <p:spPr>
          <a:xfrm>
            <a:off x="5048246" y="5773057"/>
            <a:ext cx="2095508" cy="540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E56CB-8FD0-336F-C759-B547200BDB7C}"/>
              </a:ext>
            </a:extLst>
          </p:cNvPr>
          <p:cNvSpPr/>
          <p:nvPr/>
        </p:nvSpPr>
        <p:spPr>
          <a:xfrm>
            <a:off x="9499604" y="4305302"/>
            <a:ext cx="1698169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Government  Org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D20071-E157-8D15-F335-39BD10A37725}"/>
              </a:ext>
            </a:extLst>
          </p:cNvPr>
          <p:cNvSpPr/>
          <p:nvPr/>
        </p:nvSpPr>
        <p:spPr>
          <a:xfrm>
            <a:off x="6781800" y="3923841"/>
            <a:ext cx="1843315" cy="88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59966-2541-EE3B-E334-24E64066B325}"/>
              </a:ext>
            </a:extLst>
          </p:cNvPr>
          <p:cNvSpPr/>
          <p:nvPr/>
        </p:nvSpPr>
        <p:spPr>
          <a:xfrm>
            <a:off x="1498594" y="2677893"/>
            <a:ext cx="1516744" cy="5025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Psychological Services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08341-72FB-839D-8858-673448466E40}"/>
              </a:ext>
            </a:extLst>
          </p:cNvPr>
          <p:cNvSpPr/>
          <p:nvPr/>
        </p:nvSpPr>
        <p:spPr>
          <a:xfrm>
            <a:off x="2329542" y="3363689"/>
            <a:ext cx="1465939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62D347-6CB2-3AFE-EF38-EFF16BA06EA0}"/>
              </a:ext>
            </a:extLst>
          </p:cNvPr>
          <p:cNvSpPr/>
          <p:nvPr/>
        </p:nvSpPr>
        <p:spPr>
          <a:xfrm>
            <a:off x="3926115" y="3312876"/>
            <a:ext cx="1465939" cy="4136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D14BF7-C391-0483-3498-A82FCDB6BB7E}"/>
              </a:ext>
            </a:extLst>
          </p:cNvPr>
          <p:cNvCxnSpPr>
            <a:stCxn id="2" idx="2"/>
          </p:cNvCxnSpPr>
          <p:nvPr/>
        </p:nvCxnSpPr>
        <p:spPr>
          <a:xfrm>
            <a:off x="6438900" y="566057"/>
            <a:ext cx="0" cy="88265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08847C-8758-D191-27EA-6CD34368D7B7}"/>
              </a:ext>
            </a:extLst>
          </p:cNvPr>
          <p:cNvCxnSpPr>
            <a:cxnSpLocks/>
          </p:cNvCxnSpPr>
          <p:nvPr/>
        </p:nvCxnSpPr>
        <p:spPr>
          <a:xfrm>
            <a:off x="6426200" y="1890485"/>
            <a:ext cx="0" cy="78740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riangle 24">
            <a:extLst>
              <a:ext uri="{FF2B5EF4-FFF2-40B4-BE49-F238E27FC236}">
                <a16:creationId xmlns:a16="http://schemas.microsoft.com/office/drawing/2014/main" id="{9F382972-E980-6669-D9EC-D3B5598CF5D9}"/>
              </a:ext>
            </a:extLst>
          </p:cNvPr>
          <p:cNvSpPr/>
          <p:nvPr/>
        </p:nvSpPr>
        <p:spPr>
          <a:xfrm>
            <a:off x="6071507" y="840014"/>
            <a:ext cx="734786" cy="37737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4A3046FD-C10F-78AA-94E8-465362745B92}"/>
              </a:ext>
            </a:extLst>
          </p:cNvPr>
          <p:cNvSpPr/>
          <p:nvPr/>
        </p:nvSpPr>
        <p:spPr>
          <a:xfrm>
            <a:off x="7344230" y="4955708"/>
            <a:ext cx="608680" cy="60326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0CE94B3-E3BD-202F-D820-C72CD3785D9D}"/>
              </a:ext>
            </a:extLst>
          </p:cNvPr>
          <p:cNvSpPr/>
          <p:nvPr/>
        </p:nvSpPr>
        <p:spPr>
          <a:xfrm rot="10643677">
            <a:off x="6083043" y="2673221"/>
            <a:ext cx="711712" cy="523675"/>
          </a:xfrm>
          <a:prstGeom prst="triangle">
            <a:avLst>
              <a:gd name="adj" fmla="val 5834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7FF39719-04D3-AB53-214F-B4613FD76E92}"/>
              </a:ext>
            </a:extLst>
          </p:cNvPr>
          <p:cNvSpPr/>
          <p:nvPr/>
        </p:nvSpPr>
        <p:spPr>
          <a:xfrm>
            <a:off x="10087432" y="1780265"/>
            <a:ext cx="734786" cy="57694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AA65384-730C-2F9E-55A7-A3B63ACB26B0}"/>
              </a:ext>
            </a:extLst>
          </p:cNvPr>
          <p:cNvSpPr/>
          <p:nvPr/>
        </p:nvSpPr>
        <p:spPr>
          <a:xfrm>
            <a:off x="3558721" y="2398020"/>
            <a:ext cx="734786" cy="633657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CF198154-7E16-17B4-4A4A-54EA291622A8}"/>
              </a:ext>
            </a:extLst>
          </p:cNvPr>
          <p:cNvSpPr/>
          <p:nvPr/>
        </p:nvSpPr>
        <p:spPr>
          <a:xfrm rot="10800000">
            <a:off x="924378" y="2083708"/>
            <a:ext cx="734786" cy="37737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9F5D8E-B830-E751-BEA6-90C2A5E3C0B2}"/>
              </a:ext>
            </a:extLst>
          </p:cNvPr>
          <p:cNvCxnSpPr>
            <a:cxnSpLocks/>
          </p:cNvCxnSpPr>
          <p:nvPr/>
        </p:nvCxnSpPr>
        <p:spPr>
          <a:xfrm>
            <a:off x="1291770" y="1690004"/>
            <a:ext cx="0" cy="78740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369985-5125-4ED8-7756-953FA4133434}"/>
              </a:ext>
            </a:extLst>
          </p:cNvPr>
          <p:cNvCxnSpPr>
            <a:cxnSpLocks/>
          </p:cNvCxnSpPr>
          <p:nvPr/>
        </p:nvCxnSpPr>
        <p:spPr>
          <a:xfrm>
            <a:off x="1291770" y="2463804"/>
            <a:ext cx="101601" cy="1213747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8A468E-9B82-9CD3-DB34-3479CE5220DE}"/>
              </a:ext>
            </a:extLst>
          </p:cNvPr>
          <p:cNvCxnSpPr>
            <a:cxnSpLocks/>
            <a:stCxn id="35" idx="5"/>
          </p:cNvCxnSpPr>
          <p:nvPr/>
        </p:nvCxnSpPr>
        <p:spPr>
          <a:xfrm flipH="1">
            <a:off x="645886" y="2272393"/>
            <a:ext cx="462188" cy="663127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C1A6AA-D5EA-C335-9996-9EF787CBB2C2}"/>
              </a:ext>
            </a:extLst>
          </p:cNvPr>
          <p:cNvCxnSpPr>
            <a:cxnSpLocks/>
          </p:cNvCxnSpPr>
          <p:nvPr/>
        </p:nvCxnSpPr>
        <p:spPr>
          <a:xfrm>
            <a:off x="1574571" y="2214336"/>
            <a:ext cx="291862" cy="545197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31CC448-6604-B8A2-778A-E107CA76E26C}"/>
              </a:ext>
            </a:extLst>
          </p:cNvPr>
          <p:cNvCxnSpPr>
            <a:cxnSpLocks/>
          </p:cNvCxnSpPr>
          <p:nvPr/>
        </p:nvCxnSpPr>
        <p:spPr>
          <a:xfrm>
            <a:off x="1406751" y="2368098"/>
            <a:ext cx="508678" cy="1937204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9F382D-0C5A-FB05-9B08-6C84C44594F8}"/>
              </a:ext>
            </a:extLst>
          </p:cNvPr>
          <p:cNvCxnSpPr>
            <a:cxnSpLocks/>
          </p:cNvCxnSpPr>
          <p:nvPr/>
        </p:nvCxnSpPr>
        <p:spPr>
          <a:xfrm>
            <a:off x="3929743" y="2004316"/>
            <a:ext cx="0" cy="78740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F051B4-4432-2DFF-C024-326463178E1F}"/>
              </a:ext>
            </a:extLst>
          </p:cNvPr>
          <p:cNvCxnSpPr>
            <a:cxnSpLocks/>
          </p:cNvCxnSpPr>
          <p:nvPr/>
        </p:nvCxnSpPr>
        <p:spPr>
          <a:xfrm flipH="1">
            <a:off x="3439886" y="2962430"/>
            <a:ext cx="486228" cy="37223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7E021D-380B-BAA7-F11C-1E978EA8A20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926114" y="3031677"/>
            <a:ext cx="732971" cy="281199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E46CFA-6056-86A6-A9ED-464DC21C673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592527" y="3130547"/>
            <a:ext cx="761111" cy="874487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50E4F6-5CCE-246A-3DF6-6B9F9AFD52E2}"/>
              </a:ext>
            </a:extLst>
          </p:cNvPr>
          <p:cNvCxnSpPr>
            <a:cxnSpLocks/>
          </p:cNvCxnSpPr>
          <p:nvPr/>
        </p:nvCxnSpPr>
        <p:spPr>
          <a:xfrm>
            <a:off x="6392633" y="3180450"/>
            <a:ext cx="1079946" cy="824584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2ACAE2-4017-0B3F-6BA5-AC0B9663AE8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648570" y="4591951"/>
            <a:ext cx="0" cy="363757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EF99FF-F93A-0DA5-3FDE-531C69E4761A}"/>
              </a:ext>
            </a:extLst>
          </p:cNvPr>
          <p:cNvCxnSpPr>
            <a:cxnSpLocks/>
          </p:cNvCxnSpPr>
          <p:nvPr/>
        </p:nvCxnSpPr>
        <p:spPr>
          <a:xfrm flipH="1">
            <a:off x="6604000" y="5430591"/>
            <a:ext cx="740230" cy="342466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F7AB802-E18F-6A52-60C1-B7DE8DEECA83}"/>
              </a:ext>
            </a:extLst>
          </p:cNvPr>
          <p:cNvCxnSpPr>
            <a:cxnSpLocks/>
          </p:cNvCxnSpPr>
          <p:nvPr/>
        </p:nvCxnSpPr>
        <p:spPr>
          <a:xfrm flipH="1" flipV="1">
            <a:off x="7895774" y="5430591"/>
            <a:ext cx="729341" cy="380566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4F0512-CC59-9F95-79B5-4BCB20C3C926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9757235" y="1852130"/>
            <a:ext cx="513894" cy="216606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D5D7B3-B03E-1209-2367-69DBFB304C74}"/>
              </a:ext>
            </a:extLst>
          </p:cNvPr>
          <p:cNvCxnSpPr>
            <a:cxnSpLocks/>
          </p:cNvCxnSpPr>
          <p:nvPr/>
        </p:nvCxnSpPr>
        <p:spPr>
          <a:xfrm flipV="1">
            <a:off x="9499604" y="2272393"/>
            <a:ext cx="587828" cy="61277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13238E8-F7AD-FAE4-9585-6B17DF7CE7B9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348689" y="2284189"/>
            <a:ext cx="71889" cy="2021113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39D430-D820-82D2-E604-55D68615E570}"/>
              </a:ext>
            </a:extLst>
          </p:cNvPr>
          <p:cNvCxnSpPr>
            <a:cxnSpLocks/>
          </p:cNvCxnSpPr>
          <p:nvPr/>
        </p:nvCxnSpPr>
        <p:spPr>
          <a:xfrm>
            <a:off x="10690686" y="2332498"/>
            <a:ext cx="576937" cy="55266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B0F4FCC-269A-FC48-C736-60E3AAA55800}"/>
              </a:ext>
            </a:extLst>
          </p:cNvPr>
          <p:cNvSpPr txBox="1"/>
          <p:nvPr/>
        </p:nvSpPr>
        <p:spPr>
          <a:xfrm>
            <a:off x="6175196" y="265731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C3FDC6-A676-83CC-BD41-FA887D58EB18}"/>
              </a:ext>
            </a:extLst>
          </p:cNvPr>
          <p:cNvSpPr txBox="1"/>
          <p:nvPr/>
        </p:nvSpPr>
        <p:spPr>
          <a:xfrm>
            <a:off x="1030223" y="20260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001B6A-5801-DB9E-7663-4AA965F70A7A}"/>
              </a:ext>
            </a:extLst>
          </p:cNvPr>
          <p:cNvSpPr txBox="1"/>
          <p:nvPr/>
        </p:nvSpPr>
        <p:spPr>
          <a:xfrm>
            <a:off x="7386729" y="515312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FD9739-C403-4C1F-5310-9E10703CA6AF}"/>
              </a:ext>
            </a:extLst>
          </p:cNvPr>
          <p:cNvSpPr txBox="1"/>
          <p:nvPr/>
        </p:nvSpPr>
        <p:spPr>
          <a:xfrm>
            <a:off x="3570385" y="266504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SE+</a:t>
            </a:r>
          </a:p>
        </p:txBody>
      </p:sp>
    </p:spTree>
    <p:extLst>
      <p:ext uri="{BB962C8B-B14F-4D97-AF65-F5344CB8AC3E}">
        <p14:creationId xmlns:p14="http://schemas.microsoft.com/office/powerpoint/2010/main" val="257529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37432-47C2-7C75-06E8-D092BD4A00D6}"/>
              </a:ext>
            </a:extLst>
          </p:cNvPr>
          <p:cNvSpPr txBox="1"/>
          <p:nvPr/>
        </p:nvSpPr>
        <p:spPr>
          <a:xfrm>
            <a:off x="478971" y="304800"/>
            <a:ext cx="8247001" cy="6955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8: Contract Development</a:t>
            </a:r>
          </a:p>
          <a:p>
            <a:pPr algn="l"/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Develop the specifications for a major activity, such as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purchasing a new home or purchasing an automobile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solution should contain a contract map, with a set of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interrelated contracts (contract map – see slides #48-50)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 major activity corresponds to the super contract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 super contract level should contain 2 subcontracts (several)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Each contract (super &amp; sub) is to be fully specified in terms of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{invariants, pre-conditions, post-conditions, triggers} (see 2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 on sides 51-52)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Any major activity is OK (hiring an employee is used as an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on slide 49), keeping in mind the requirement for a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 map, with a specification for a super contract and at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 2 subcontracts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Use slide #49 as a guide. Each contract will be specified as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shown in slides #51 or #52 Copyright J. Morabito 2024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3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6800F-FD3F-6B04-A47E-D613656D49D8}"/>
              </a:ext>
            </a:extLst>
          </p:cNvPr>
          <p:cNvSpPr txBox="1"/>
          <p:nvPr/>
        </p:nvSpPr>
        <p:spPr>
          <a:xfrm>
            <a:off x="171140" y="0"/>
            <a:ext cx="11849719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#1</a:t>
            </a:r>
          </a:p>
          <a:p>
            <a:pPr algn="l"/>
            <a:endParaRPr lang="en-US" sz="3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lphaUcParenR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database table options available when implementing subtype associations.</a:t>
            </a:r>
            <a:br>
              <a:rPr lang="en-US" sz="3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 Options for Implementing Subtype Associations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implementing subtype associations in database design, several table design options exist to manage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relationships between supertypes and subtypes effectively. The key approaches include: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Table Inheritance (Supertype/Subtype in One 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attributes of both the supertype and subtypes are stored in a single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column (e.g., Type) identifies which subtype a row belongs to.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query as all data is in one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complex joins.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NULL values for subtype-specific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large, sparse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enforce subtype-specific constraints.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7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4F2F1-E1D9-B88D-E7E1-05DF45B933DB}"/>
              </a:ext>
            </a:extLst>
          </p:cNvPr>
          <p:cNvSpPr txBox="1"/>
          <p:nvPr/>
        </p:nvSpPr>
        <p:spPr>
          <a:xfrm>
            <a:off x="290286" y="261257"/>
            <a:ext cx="11684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 of Buying a New Home (Super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Buyers need to have savings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Buyers should provide proof of Identification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buyer should have a sufficient down payment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Meet the minimum acceptable credit score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buyer must have steady employment with solid income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person owns a new home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Neighborhood has a new tenant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person has a mortgage loan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 buyer has accepted the offer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8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0EC57B-32A9-3B2C-25E7-60B29BA40A64}"/>
              </a:ext>
            </a:extLst>
          </p:cNvPr>
          <p:cNvSpPr/>
          <p:nvPr/>
        </p:nvSpPr>
        <p:spPr>
          <a:xfrm>
            <a:off x="145143" y="163285"/>
            <a:ext cx="5776686" cy="653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 of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the Lock (Sub Contract)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door of a home must have lock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new lock is available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tools that needed to change the lock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well prepared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door has a new lock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Old tenant won’t have access to this home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owner has agreed to change the 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05CAC-F0F2-E732-DA35-CBEFB14750BE}"/>
              </a:ext>
            </a:extLst>
          </p:cNvPr>
          <p:cNvSpPr/>
          <p:nvPr/>
        </p:nvSpPr>
        <p:spPr>
          <a:xfrm>
            <a:off x="6270171" y="163285"/>
            <a:ext cx="5776686" cy="653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Purchase Home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Warranty (Sub Contract)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Home warranty are optional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home warranty company provide service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homeowner can provide the proof of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ownership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new home has a warranty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 warranty company has signed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 with the homeowner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E9533A1-9E05-3D5B-8724-5C8CD4071640}"/>
              </a:ext>
            </a:extLst>
          </p:cNvPr>
          <p:cNvSpPr/>
          <p:nvPr/>
        </p:nvSpPr>
        <p:spPr>
          <a:xfrm>
            <a:off x="145143" y="174171"/>
            <a:ext cx="5776686" cy="653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 of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Your Home (Sub Contract)</a:t>
            </a:r>
          </a:p>
          <a:p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home always need to be checked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 is equipped with mush-have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new home is safe, all of the home’s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smoke and carbon monoxide detectors are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good working condition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owner has checked his/her new home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3F0C3-831F-AB62-C3C6-3245838588F7}"/>
              </a:ext>
            </a:extLst>
          </p:cNvPr>
          <p:cNvSpPr/>
          <p:nvPr/>
        </p:nvSpPr>
        <p:spPr>
          <a:xfrm>
            <a:off x="6139543" y="163285"/>
            <a:ext cx="5776686" cy="6531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 of Get to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 Your Neighborhood (Sub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Contract)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Carlito"/>
              </a:rPr>
              <a:t>I</a:t>
            </a:r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new homeowner can have an overview of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neighborhood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neighborhood is information opened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It is a friendly neighborhood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crime rates of this neighborhood is low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Get to know some new neighbors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homeowner has investigated the new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28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4CED2-83E2-C774-4A5D-54EE4E3F4A41}"/>
              </a:ext>
            </a:extLst>
          </p:cNvPr>
          <p:cNvSpPr txBox="1"/>
          <p:nvPr/>
        </p:nvSpPr>
        <p:spPr>
          <a:xfrm>
            <a:off x="261257" y="362857"/>
            <a:ext cx="117565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#8 – Specification of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Your Address (Sub Contract)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Invariant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person always need an address to receive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mails or packages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old address can be changed to a new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new address is available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address is updated in all sources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Your friends and family know your new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r>
              <a:rPr lang="en-U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The homeowner has updated his/her new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7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ECC73746-1246-B7A5-C9E1-B4590B55F44B}"/>
              </a:ext>
            </a:extLst>
          </p:cNvPr>
          <p:cNvSpPr/>
          <p:nvPr/>
        </p:nvSpPr>
        <p:spPr>
          <a:xfrm>
            <a:off x="4920343" y="319314"/>
            <a:ext cx="2177143" cy="1175657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an Car</a:t>
            </a:r>
          </a:p>
        </p:txBody>
      </p:sp>
      <p:sp>
        <p:nvSpPr>
          <p:cNvPr id="3" name="Alternate Process 2">
            <a:extLst>
              <a:ext uri="{FF2B5EF4-FFF2-40B4-BE49-F238E27FC236}">
                <a16:creationId xmlns:a16="http://schemas.microsoft.com/office/drawing/2014/main" id="{9D7A1752-A24B-7BA2-E441-2A75480A5E9A}"/>
              </a:ext>
            </a:extLst>
          </p:cNvPr>
          <p:cNvSpPr/>
          <p:nvPr/>
        </p:nvSpPr>
        <p:spPr>
          <a:xfrm>
            <a:off x="9840685" y="3358242"/>
            <a:ext cx="2177143" cy="1496785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 car according to the buyer’s need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C5E01BEB-50EC-6C2D-013C-8E98E489C4AB}"/>
              </a:ext>
            </a:extLst>
          </p:cNvPr>
          <p:cNvSpPr/>
          <p:nvPr/>
        </p:nvSpPr>
        <p:spPr>
          <a:xfrm>
            <a:off x="6923312" y="3429000"/>
            <a:ext cx="2177143" cy="1317171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insurance and number plate for the car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B0AF3713-0F2D-683C-D663-C4A2A63E1C17}"/>
              </a:ext>
            </a:extLst>
          </p:cNvPr>
          <p:cNvSpPr/>
          <p:nvPr/>
        </p:nvSpPr>
        <p:spPr>
          <a:xfrm>
            <a:off x="3548742" y="3429000"/>
            <a:ext cx="2177143" cy="1426027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Register’s in the name of buyer’s name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3AE25C66-AB55-78AB-1C4E-E6E81CB3BEC7}"/>
              </a:ext>
            </a:extLst>
          </p:cNvPr>
          <p:cNvSpPr/>
          <p:nvPr/>
        </p:nvSpPr>
        <p:spPr>
          <a:xfrm>
            <a:off x="174172" y="3429000"/>
            <a:ext cx="2177143" cy="1426028"/>
          </a:xfrm>
          <a:prstGeom prst="flowChartAlternateProces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a payment to buy the car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31DFA6-4E1C-D19B-4182-EC11EF02BF9A}"/>
              </a:ext>
            </a:extLst>
          </p:cNvPr>
          <p:cNvCxnSpPr>
            <a:stCxn id="2" idx="2"/>
          </p:cNvCxnSpPr>
          <p:nvPr/>
        </p:nvCxnSpPr>
        <p:spPr>
          <a:xfrm flipH="1">
            <a:off x="1828800" y="1494971"/>
            <a:ext cx="4180115" cy="18632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A23BE9-4AAD-E899-1F75-3DE3B574FA4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76057" y="1494971"/>
            <a:ext cx="1632858" cy="18632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531973-2637-486B-8BC4-B8E4354FC90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08915" y="1494971"/>
            <a:ext cx="1807028" cy="1863271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27BDB8-F976-54D8-C7F5-09A519A4E0B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08915" y="1494971"/>
            <a:ext cx="4615541" cy="172085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5AD45A-CE50-266C-DA55-6A997DD1F4E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9202057" y="4087585"/>
            <a:ext cx="638628" cy="1905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6592DA-93C4-CA34-2254-CFD1B9D87BB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25885" y="4142014"/>
            <a:ext cx="1088572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1ACEEB-6F89-E26D-E882-6DD03F393B1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51315" y="4142014"/>
            <a:ext cx="1197427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2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>
            <a:extLst>
              <a:ext uri="{FF2B5EF4-FFF2-40B4-BE49-F238E27FC236}">
                <a16:creationId xmlns:a16="http://schemas.microsoft.com/office/drawing/2014/main" id="{03FDF3D4-35E2-718A-57DF-B3A79CE4324F}"/>
              </a:ext>
            </a:extLst>
          </p:cNvPr>
          <p:cNvSpPr/>
          <p:nvPr/>
        </p:nvSpPr>
        <p:spPr>
          <a:xfrm>
            <a:off x="4434112" y="475343"/>
            <a:ext cx="2220686" cy="34834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ID</a:t>
            </a:r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E2E026EC-BB58-8B77-6C45-D39DF6E6BBBC}"/>
              </a:ext>
            </a:extLst>
          </p:cNvPr>
          <p:cNvSpPr/>
          <p:nvPr/>
        </p:nvSpPr>
        <p:spPr>
          <a:xfrm>
            <a:off x="4434112" y="802821"/>
            <a:ext cx="2206171" cy="114662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cruising speed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gross weight tons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1AEAA4-F475-DE44-45D4-7C77A055EEB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37197" y="1949450"/>
            <a:ext cx="1" cy="62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C56B20-7B53-B976-8165-DEF732B08B77}"/>
              </a:ext>
            </a:extLst>
          </p:cNvPr>
          <p:cNvCxnSpPr>
            <a:cxnSpLocks/>
          </p:cNvCxnSpPr>
          <p:nvPr/>
        </p:nvCxnSpPr>
        <p:spPr>
          <a:xfrm>
            <a:off x="5609771" y="1949450"/>
            <a:ext cx="0" cy="62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5ED784-009C-51E4-9314-774B78749A35}"/>
              </a:ext>
            </a:extLst>
          </p:cNvPr>
          <p:cNvCxnSpPr/>
          <p:nvPr/>
        </p:nvCxnSpPr>
        <p:spPr>
          <a:xfrm flipH="1">
            <a:off x="3040741" y="2574021"/>
            <a:ext cx="2481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F1FB00-94D0-A24D-601B-3411309EBEDA}"/>
              </a:ext>
            </a:extLst>
          </p:cNvPr>
          <p:cNvCxnSpPr>
            <a:cxnSpLocks/>
          </p:cNvCxnSpPr>
          <p:nvPr/>
        </p:nvCxnSpPr>
        <p:spPr>
          <a:xfrm flipH="1">
            <a:off x="5609771" y="2574021"/>
            <a:ext cx="3795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B6774-B797-265A-5B38-4CC2A3AC8D5D}"/>
              </a:ext>
            </a:extLst>
          </p:cNvPr>
          <p:cNvCxnSpPr>
            <a:cxnSpLocks/>
          </p:cNvCxnSpPr>
          <p:nvPr/>
        </p:nvCxnSpPr>
        <p:spPr>
          <a:xfrm>
            <a:off x="3040741" y="2574021"/>
            <a:ext cx="0" cy="347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elay 12">
            <a:extLst>
              <a:ext uri="{FF2B5EF4-FFF2-40B4-BE49-F238E27FC236}">
                <a16:creationId xmlns:a16="http://schemas.microsoft.com/office/drawing/2014/main" id="{B731B516-8270-755A-6F9C-F49AD7BEEBB9}"/>
              </a:ext>
            </a:extLst>
          </p:cNvPr>
          <p:cNvSpPr/>
          <p:nvPr/>
        </p:nvSpPr>
        <p:spPr>
          <a:xfrm rot="16200000">
            <a:off x="2855680" y="2847985"/>
            <a:ext cx="362857" cy="471706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lay 13">
            <a:extLst>
              <a:ext uri="{FF2B5EF4-FFF2-40B4-BE49-F238E27FC236}">
                <a16:creationId xmlns:a16="http://schemas.microsoft.com/office/drawing/2014/main" id="{26E9F6AB-20F5-3980-0821-5E75AA6D2C60}"/>
              </a:ext>
            </a:extLst>
          </p:cNvPr>
          <p:cNvSpPr/>
          <p:nvPr/>
        </p:nvSpPr>
        <p:spPr>
          <a:xfrm rot="16200000">
            <a:off x="9209314" y="2885672"/>
            <a:ext cx="362857" cy="47170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770152-FA8D-4027-9E57-3D868941774A}"/>
              </a:ext>
            </a:extLst>
          </p:cNvPr>
          <p:cNvCxnSpPr>
            <a:cxnSpLocks/>
          </p:cNvCxnSpPr>
          <p:nvPr/>
        </p:nvCxnSpPr>
        <p:spPr>
          <a:xfrm>
            <a:off x="9390743" y="2574021"/>
            <a:ext cx="0" cy="3474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FC5BAB-4687-E5C6-B584-2C4B9988E26A}"/>
              </a:ext>
            </a:extLst>
          </p:cNvPr>
          <p:cNvCxnSpPr>
            <a:cxnSpLocks/>
          </p:cNvCxnSpPr>
          <p:nvPr/>
        </p:nvCxnSpPr>
        <p:spPr>
          <a:xfrm flipV="1">
            <a:off x="2946399" y="3280677"/>
            <a:ext cx="0" cy="301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E529CB-7F56-7BAA-A1DB-A6D04A50C92D}"/>
              </a:ext>
            </a:extLst>
          </p:cNvPr>
          <p:cNvCxnSpPr>
            <a:cxnSpLocks/>
          </p:cNvCxnSpPr>
          <p:nvPr/>
        </p:nvCxnSpPr>
        <p:spPr>
          <a:xfrm flipV="1">
            <a:off x="3127827" y="3265267"/>
            <a:ext cx="0" cy="273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7DD965-F873-D52C-C839-C865BF04B748}"/>
              </a:ext>
            </a:extLst>
          </p:cNvPr>
          <p:cNvCxnSpPr>
            <a:cxnSpLocks/>
          </p:cNvCxnSpPr>
          <p:nvPr/>
        </p:nvCxnSpPr>
        <p:spPr>
          <a:xfrm flipV="1">
            <a:off x="9278257" y="3307443"/>
            <a:ext cx="0" cy="243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238904-1962-C098-4ED0-BD81EC14817E}"/>
              </a:ext>
            </a:extLst>
          </p:cNvPr>
          <p:cNvCxnSpPr>
            <a:cxnSpLocks/>
          </p:cNvCxnSpPr>
          <p:nvPr/>
        </p:nvCxnSpPr>
        <p:spPr>
          <a:xfrm>
            <a:off x="9524995" y="3281010"/>
            <a:ext cx="0" cy="330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85A2AB-C341-5EDE-8274-D8B86A37BFF6}"/>
              </a:ext>
            </a:extLst>
          </p:cNvPr>
          <p:cNvCxnSpPr>
            <a:stCxn id="14" idx="2"/>
          </p:cNvCxnSpPr>
          <p:nvPr/>
        </p:nvCxnSpPr>
        <p:spPr>
          <a:xfrm flipH="1">
            <a:off x="9154889" y="3121525"/>
            <a:ext cx="471707" cy="181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844B6E-F61D-71E8-8FEE-EFFE12A06E18}"/>
              </a:ext>
            </a:extLst>
          </p:cNvPr>
          <p:cNvCxnSpPr>
            <a:stCxn id="14" idx="0"/>
          </p:cNvCxnSpPr>
          <p:nvPr/>
        </p:nvCxnSpPr>
        <p:spPr>
          <a:xfrm>
            <a:off x="9154889" y="3121525"/>
            <a:ext cx="471706" cy="136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B63860-2825-D2C4-7273-33A8CD260FD3}"/>
              </a:ext>
            </a:extLst>
          </p:cNvPr>
          <p:cNvCxnSpPr/>
          <p:nvPr/>
        </p:nvCxnSpPr>
        <p:spPr>
          <a:xfrm flipH="1">
            <a:off x="1640114" y="3582526"/>
            <a:ext cx="13062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D5ED6A-ECD0-2132-EAD7-EC5D390034DC}"/>
              </a:ext>
            </a:extLst>
          </p:cNvPr>
          <p:cNvCxnSpPr/>
          <p:nvPr/>
        </p:nvCxnSpPr>
        <p:spPr>
          <a:xfrm flipH="1">
            <a:off x="3127827" y="3545201"/>
            <a:ext cx="13062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EAD226-F06D-85FF-54BA-0291ED451B19}"/>
              </a:ext>
            </a:extLst>
          </p:cNvPr>
          <p:cNvCxnSpPr>
            <a:cxnSpLocks/>
          </p:cNvCxnSpPr>
          <p:nvPr/>
        </p:nvCxnSpPr>
        <p:spPr>
          <a:xfrm flipH="1">
            <a:off x="9524995" y="3594868"/>
            <a:ext cx="11611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2B5B97-DDE3-97D7-DBF3-CD74DD8CDE1A}"/>
              </a:ext>
            </a:extLst>
          </p:cNvPr>
          <p:cNvCxnSpPr/>
          <p:nvPr/>
        </p:nvCxnSpPr>
        <p:spPr>
          <a:xfrm flipH="1">
            <a:off x="7971972" y="3551664"/>
            <a:ext cx="13062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8DD4B0-A2E1-014D-D853-6EEF74859DBD}"/>
              </a:ext>
            </a:extLst>
          </p:cNvPr>
          <p:cNvCxnSpPr>
            <a:cxnSpLocks/>
          </p:cNvCxnSpPr>
          <p:nvPr/>
        </p:nvCxnSpPr>
        <p:spPr>
          <a:xfrm>
            <a:off x="9379857" y="3304257"/>
            <a:ext cx="0" cy="5565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163BE2-3552-1342-02A6-A64C73C3C20D}"/>
              </a:ext>
            </a:extLst>
          </p:cNvPr>
          <p:cNvCxnSpPr>
            <a:cxnSpLocks/>
          </p:cNvCxnSpPr>
          <p:nvPr/>
        </p:nvCxnSpPr>
        <p:spPr>
          <a:xfrm flipV="1">
            <a:off x="1640114" y="3582526"/>
            <a:ext cx="0" cy="349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7D9743-C433-91BC-9B0E-36721AB986AC}"/>
              </a:ext>
            </a:extLst>
          </p:cNvPr>
          <p:cNvCxnSpPr>
            <a:cxnSpLocks/>
          </p:cNvCxnSpPr>
          <p:nvPr/>
        </p:nvCxnSpPr>
        <p:spPr>
          <a:xfrm>
            <a:off x="4434112" y="3551664"/>
            <a:ext cx="0" cy="379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14616A9-327A-05D1-0214-B87BD44483AA}"/>
              </a:ext>
            </a:extLst>
          </p:cNvPr>
          <p:cNvCxnSpPr>
            <a:cxnSpLocks/>
          </p:cNvCxnSpPr>
          <p:nvPr/>
        </p:nvCxnSpPr>
        <p:spPr>
          <a:xfrm>
            <a:off x="7971972" y="3554689"/>
            <a:ext cx="0" cy="562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27C3E7-9D26-EC43-F73C-970A153507C3}"/>
              </a:ext>
            </a:extLst>
          </p:cNvPr>
          <p:cNvCxnSpPr>
            <a:cxnSpLocks/>
          </p:cNvCxnSpPr>
          <p:nvPr/>
        </p:nvCxnSpPr>
        <p:spPr>
          <a:xfrm>
            <a:off x="10686136" y="3594868"/>
            <a:ext cx="0" cy="562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Alternate Process 57">
            <a:extLst>
              <a:ext uri="{FF2B5EF4-FFF2-40B4-BE49-F238E27FC236}">
                <a16:creationId xmlns:a16="http://schemas.microsoft.com/office/drawing/2014/main" id="{30761333-14D3-FD5F-17A5-A1EC045508B6}"/>
              </a:ext>
            </a:extLst>
          </p:cNvPr>
          <p:cNvSpPr/>
          <p:nvPr/>
        </p:nvSpPr>
        <p:spPr>
          <a:xfrm>
            <a:off x="957952" y="3953114"/>
            <a:ext cx="1553020" cy="95814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Purpose ID(FK)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purpose type code(FK)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ID (FK)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2C75FE7B-A39E-648E-96D9-FD7AEE956F08}"/>
              </a:ext>
            </a:extLst>
          </p:cNvPr>
          <p:cNvSpPr/>
          <p:nvPr/>
        </p:nvSpPr>
        <p:spPr>
          <a:xfrm>
            <a:off x="849091" y="4938036"/>
            <a:ext cx="1661881" cy="620017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Cargo capacity tons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Cargo capacity cubic feet</a:t>
            </a:r>
          </a:p>
        </p:txBody>
      </p:sp>
      <p:sp>
        <p:nvSpPr>
          <p:cNvPr id="60" name="Alternate Process 59">
            <a:extLst>
              <a:ext uri="{FF2B5EF4-FFF2-40B4-BE49-F238E27FC236}">
                <a16:creationId xmlns:a16="http://schemas.microsoft.com/office/drawing/2014/main" id="{CB89C8EB-918B-90D4-35BC-E1065B04B0D5}"/>
              </a:ext>
            </a:extLst>
          </p:cNvPr>
          <p:cNvSpPr/>
          <p:nvPr/>
        </p:nvSpPr>
        <p:spPr>
          <a:xfrm>
            <a:off x="3545114" y="4749930"/>
            <a:ext cx="1770741" cy="41637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capacity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B67D746A-A3FA-BD13-45C7-12F42C67D4E9}"/>
              </a:ext>
            </a:extLst>
          </p:cNvPr>
          <p:cNvSpPr/>
          <p:nvPr/>
        </p:nvSpPr>
        <p:spPr>
          <a:xfrm>
            <a:off x="3545114" y="3986937"/>
            <a:ext cx="1770741" cy="71300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Vehicle Purpose ID(FK)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Vehicle purpose type code(FK)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Vehicle ID(FK)</a:t>
            </a:r>
            <a:r>
              <a:rPr lang="en-US" sz="1000" dirty="0"/>
              <a:t> </a:t>
            </a:r>
          </a:p>
        </p:txBody>
      </p:sp>
      <p:sp>
        <p:nvSpPr>
          <p:cNvPr id="62" name="Alternate Process 61">
            <a:extLst>
              <a:ext uri="{FF2B5EF4-FFF2-40B4-BE49-F238E27FC236}">
                <a16:creationId xmlns:a16="http://schemas.microsoft.com/office/drawing/2014/main" id="{CF6E5F37-D9B2-B19D-4F64-D46675D017B0}"/>
              </a:ext>
            </a:extLst>
          </p:cNvPr>
          <p:cNvSpPr/>
          <p:nvPr/>
        </p:nvSpPr>
        <p:spPr>
          <a:xfrm>
            <a:off x="5210629" y="5743909"/>
            <a:ext cx="1770741" cy="68761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Purpose ID(FK)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purpose type code(FK)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ID(FK)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45C8A040-0C2A-A82D-B3BE-97DA8BDF7F79}"/>
              </a:ext>
            </a:extLst>
          </p:cNvPr>
          <p:cNvSpPr/>
          <p:nvPr/>
        </p:nvSpPr>
        <p:spPr>
          <a:xfrm>
            <a:off x="5195211" y="6440036"/>
            <a:ext cx="1770741" cy="35287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Minimun</a:t>
            </a: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legroom inches</a:t>
            </a:r>
          </a:p>
        </p:txBody>
      </p:sp>
      <p:sp>
        <p:nvSpPr>
          <p:cNvPr id="64" name="Alternate Process 63">
            <a:extLst>
              <a:ext uri="{FF2B5EF4-FFF2-40B4-BE49-F238E27FC236}">
                <a16:creationId xmlns:a16="http://schemas.microsoft.com/office/drawing/2014/main" id="{D7F0FE46-DCC1-8B61-3852-582F1332E18C}"/>
              </a:ext>
            </a:extLst>
          </p:cNvPr>
          <p:cNvSpPr/>
          <p:nvPr/>
        </p:nvSpPr>
        <p:spPr>
          <a:xfrm>
            <a:off x="10130947" y="4549791"/>
            <a:ext cx="1436906" cy="44268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 of airbags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7EBCCB2B-17D9-ED71-1C9E-9C387B681983}"/>
              </a:ext>
            </a:extLst>
          </p:cNvPr>
          <p:cNvSpPr/>
          <p:nvPr/>
        </p:nvSpPr>
        <p:spPr>
          <a:xfrm>
            <a:off x="10130947" y="4158387"/>
            <a:ext cx="1436906" cy="37010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Vehicle ID(FK)</a:t>
            </a:r>
          </a:p>
        </p:txBody>
      </p:sp>
      <p:sp>
        <p:nvSpPr>
          <p:cNvPr id="66" name="Alternate Process 65">
            <a:extLst>
              <a:ext uri="{FF2B5EF4-FFF2-40B4-BE49-F238E27FC236}">
                <a16:creationId xmlns:a16="http://schemas.microsoft.com/office/drawing/2014/main" id="{8ACA30E3-B536-BB32-2802-3173E1F5D6F7}"/>
              </a:ext>
            </a:extLst>
          </p:cNvPr>
          <p:cNvSpPr/>
          <p:nvPr/>
        </p:nvSpPr>
        <p:spPr>
          <a:xfrm>
            <a:off x="8625114" y="4197237"/>
            <a:ext cx="1436906" cy="68761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cars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02AE007A-6121-B3AF-7A9C-7E9DA6F3E401}"/>
              </a:ext>
            </a:extLst>
          </p:cNvPr>
          <p:cNvSpPr/>
          <p:nvPr/>
        </p:nvSpPr>
        <p:spPr>
          <a:xfrm>
            <a:off x="8697637" y="3835904"/>
            <a:ext cx="1407904" cy="374423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Vehicle ID(FK)</a:t>
            </a:r>
          </a:p>
        </p:txBody>
      </p:sp>
      <p:sp>
        <p:nvSpPr>
          <p:cNvPr id="68" name="Alternate Process 67">
            <a:extLst>
              <a:ext uri="{FF2B5EF4-FFF2-40B4-BE49-F238E27FC236}">
                <a16:creationId xmlns:a16="http://schemas.microsoft.com/office/drawing/2014/main" id="{B82D9A9A-7105-582C-F30D-69283A99098C}"/>
              </a:ext>
            </a:extLst>
          </p:cNvPr>
          <p:cNvSpPr/>
          <p:nvPr/>
        </p:nvSpPr>
        <p:spPr>
          <a:xfrm>
            <a:off x="7070257" y="4626979"/>
            <a:ext cx="1306287" cy="68761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Wingspan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Current altitude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92749E10-9BFD-3BD1-9500-179D2F9AE42D}"/>
              </a:ext>
            </a:extLst>
          </p:cNvPr>
          <p:cNvSpPr/>
          <p:nvPr/>
        </p:nvSpPr>
        <p:spPr>
          <a:xfrm>
            <a:off x="7090255" y="4131671"/>
            <a:ext cx="1306286" cy="49530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Vehicle ID(FK)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0056486-4462-EEA5-4852-AA414F06510E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4731475" y="4865312"/>
            <a:ext cx="178163" cy="7801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8D4ACB04-1EB8-FB73-E343-56F3C81475BC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963254" y="5314598"/>
            <a:ext cx="760147" cy="11199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Delay 84">
            <a:extLst>
              <a:ext uri="{FF2B5EF4-FFF2-40B4-BE49-F238E27FC236}">
                <a16:creationId xmlns:a16="http://schemas.microsoft.com/office/drawing/2014/main" id="{6DBF2A26-D888-8D62-ACA2-6414FFB271DB}"/>
              </a:ext>
            </a:extLst>
          </p:cNvPr>
          <p:cNvSpPr/>
          <p:nvPr/>
        </p:nvSpPr>
        <p:spPr>
          <a:xfrm rot="16200000">
            <a:off x="5217046" y="5230893"/>
            <a:ext cx="235735" cy="27940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elay 85">
            <a:extLst>
              <a:ext uri="{FF2B5EF4-FFF2-40B4-BE49-F238E27FC236}">
                <a16:creationId xmlns:a16="http://schemas.microsoft.com/office/drawing/2014/main" id="{5A6D5B73-E222-5559-5DAA-A15387879780}"/>
              </a:ext>
            </a:extLst>
          </p:cNvPr>
          <p:cNvSpPr/>
          <p:nvPr/>
        </p:nvSpPr>
        <p:spPr>
          <a:xfrm rot="16200000">
            <a:off x="6676633" y="5286891"/>
            <a:ext cx="235735" cy="27940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BC4A6D98-00C0-73AD-587A-2FF66832CA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31966" y="5527927"/>
            <a:ext cx="263971" cy="2018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DEF08F2B-0335-8468-FB65-18AE9C26B8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0344" y="5599354"/>
            <a:ext cx="263971" cy="201848"/>
          </a:xfrm>
          <a:prstGeom prst="bentConnector3">
            <a:avLst>
              <a:gd name="adj1" fmla="val 664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43B0C78-FEB6-E56E-541B-5DCDA4B2DDA7}"/>
              </a:ext>
            </a:extLst>
          </p:cNvPr>
          <p:cNvSpPr txBox="1"/>
          <p:nvPr/>
        </p:nvSpPr>
        <p:spPr>
          <a:xfrm>
            <a:off x="4347033" y="157098"/>
            <a:ext cx="105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D2B42B-001B-8CB6-2B5A-BDFD4EC3E13C}"/>
              </a:ext>
            </a:extLst>
          </p:cNvPr>
          <p:cNvSpPr txBox="1"/>
          <p:nvPr/>
        </p:nvSpPr>
        <p:spPr>
          <a:xfrm>
            <a:off x="942637" y="36290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 vehicle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42B800D-33CC-DC10-309D-925017495827}"/>
              </a:ext>
            </a:extLst>
          </p:cNvPr>
          <p:cNvSpPr txBox="1"/>
          <p:nvPr/>
        </p:nvSpPr>
        <p:spPr>
          <a:xfrm>
            <a:off x="3493988" y="3642283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vehicle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384A79-4746-4CBD-213E-3EEF999CA7A0}"/>
              </a:ext>
            </a:extLst>
          </p:cNvPr>
          <p:cNvSpPr txBox="1"/>
          <p:nvPr/>
        </p:nvSpPr>
        <p:spPr>
          <a:xfrm>
            <a:off x="7154600" y="375878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E98DDE-D0AB-DC95-A0D4-E2A4529CE10F}"/>
              </a:ext>
            </a:extLst>
          </p:cNvPr>
          <p:cNvSpPr txBox="1"/>
          <p:nvPr/>
        </p:nvSpPr>
        <p:spPr>
          <a:xfrm>
            <a:off x="8880031" y="3510142"/>
            <a:ext cx="73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864A4C-BB22-61F8-4CF0-1AA3E5860A10}"/>
              </a:ext>
            </a:extLst>
          </p:cNvPr>
          <p:cNvSpPr txBox="1"/>
          <p:nvPr/>
        </p:nvSpPr>
        <p:spPr>
          <a:xfrm>
            <a:off x="10230016" y="3798614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F259C6-AFCC-905D-BDAA-3E15AA868878}"/>
              </a:ext>
            </a:extLst>
          </p:cNvPr>
          <p:cNvSpPr txBox="1"/>
          <p:nvPr/>
        </p:nvSpPr>
        <p:spPr>
          <a:xfrm>
            <a:off x="5519521" y="5027340"/>
            <a:ext cx="150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plane</a:t>
            </a:r>
          </a:p>
        </p:txBody>
      </p:sp>
    </p:spTree>
    <p:extLst>
      <p:ext uri="{BB962C8B-B14F-4D97-AF65-F5344CB8AC3E}">
        <p14:creationId xmlns:p14="http://schemas.microsoft.com/office/powerpoint/2010/main" val="3258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990B5-7CA9-7EFE-20FD-CA7238FF3191}"/>
              </a:ext>
            </a:extLst>
          </p:cNvPr>
          <p:cNvSpPr txBox="1"/>
          <p:nvPr/>
        </p:nvSpPr>
        <p:spPr>
          <a:xfrm>
            <a:off x="232237" y="188686"/>
            <a:ext cx="11727526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Separate Supertype and Subtype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supertype is stored in a base table, while each subtype has its own table with a foreign key reference to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Employee table contains shared attributes, and separate tables like Full Time Employee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Employee extend the supertype.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NULL values in unused attributes.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enforcement of subtype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normalized structure.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complex joins to query full entity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tables to manage.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Multiple Table Inheritance (Multiple Attributes for Overlapping Subtypes)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an entity can belong to multiple subtypes.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subtype has its own table with a direct primary key reference to the supertype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discriminator (or set of flags) can determine subtype memberships.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subtype memberships.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subtype-specific constraints.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requires multiple joins.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36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E27975-7983-365A-0977-8E09B3BC91CF}"/>
              </a:ext>
            </a:extLst>
          </p:cNvPr>
          <p:cNvSpPr txBox="1"/>
          <p:nvPr/>
        </p:nvSpPr>
        <p:spPr>
          <a:xfrm>
            <a:off x="464457" y="420914"/>
            <a:ext cx="10997754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considerations you would use in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one design over the others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br>
              <a:rPr lang="en-US" dirty="0"/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algn="l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9B4C54-B9B9-57BE-FA5E-56FFF4BFAEC7}"/>
              </a:ext>
            </a:extLst>
          </p:cNvPr>
          <p:cNvSpPr/>
          <p:nvPr/>
        </p:nvSpPr>
        <p:spPr>
          <a:xfrm>
            <a:off x="914399" y="1282688"/>
            <a:ext cx="3396343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data - Unique information for all subtypes in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primary keys avoids redundancy and decreases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size as well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EF936-2260-A3D2-AAEC-2FBDEF4D6691}"/>
              </a:ext>
            </a:extLst>
          </p:cNvPr>
          <p:cNvSpPr/>
          <p:nvPr/>
        </p:nvSpPr>
        <p:spPr>
          <a:xfrm>
            <a:off x="6824893" y="4003181"/>
            <a:ext cx="3396343" cy="1828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- Sparsity of data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imperative to 100 to ensure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density is more sparsity .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important to choose for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design to maintain data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97DED-CD67-F96D-B077-2A12DD84C4D4}"/>
              </a:ext>
            </a:extLst>
          </p:cNvPr>
          <p:cNvSpPr/>
          <p:nvPr/>
        </p:nvSpPr>
        <p:spPr>
          <a:xfrm>
            <a:off x="914399" y="4003181"/>
            <a:ext cx="3396343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- Supertype remains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unchanged even if subtypes are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modified. It is important to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design that offers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a way that changes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wont affect the entire database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A3E80-B916-31A4-F077-AE5756A24157}"/>
              </a:ext>
            </a:extLst>
          </p:cNvPr>
          <p:cNvSpPr/>
          <p:nvPr/>
        </p:nvSpPr>
        <p:spPr>
          <a:xfrm>
            <a:off x="6816047" y="1230063"/>
            <a:ext cx="3396343" cy="1828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restrictions - This is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through attributes. For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instance, student table can have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course name,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I’d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 particular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subtype</a:t>
            </a:r>
          </a:p>
        </p:txBody>
      </p:sp>
    </p:spTree>
    <p:extLst>
      <p:ext uri="{BB962C8B-B14F-4D97-AF65-F5344CB8AC3E}">
        <p14:creationId xmlns:p14="http://schemas.microsoft.com/office/powerpoint/2010/main" val="2234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15B451-253D-17C6-BBC7-97FFA0357399}"/>
              </a:ext>
            </a:extLst>
          </p:cNvPr>
          <p:cNvSpPr/>
          <p:nvPr/>
        </p:nvSpPr>
        <p:spPr>
          <a:xfrm>
            <a:off x="9013371" y="870857"/>
            <a:ext cx="2148115" cy="478972"/>
          </a:xfrm>
          <a:prstGeom prst="rect">
            <a:avLst/>
          </a:prstGeom>
          <a:solidFill>
            <a:schemeClr val="dk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601A7497-390A-0301-A18F-E0C3C57D8E2F}"/>
              </a:ext>
            </a:extLst>
          </p:cNvPr>
          <p:cNvSpPr/>
          <p:nvPr/>
        </p:nvSpPr>
        <p:spPr>
          <a:xfrm>
            <a:off x="9695542" y="1785257"/>
            <a:ext cx="783772" cy="899886"/>
          </a:xfrm>
          <a:prstGeom prst="triangle">
            <a:avLst/>
          </a:prstGeom>
          <a:solidFill>
            <a:schemeClr val="dk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970">
                  <a:srgbClr val="BAE1F4"/>
                </a:gs>
                <a:gs pos="6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2C6FD-9DA1-3C35-63B3-8BCC2B7793AC}"/>
              </a:ext>
            </a:extLst>
          </p:cNvPr>
          <p:cNvSpPr/>
          <p:nvPr/>
        </p:nvSpPr>
        <p:spPr>
          <a:xfrm>
            <a:off x="9231086" y="3178629"/>
            <a:ext cx="1930400" cy="50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9AAA25-F5D7-1A20-D620-7E7D64F4A33F}"/>
              </a:ext>
            </a:extLst>
          </p:cNvPr>
          <p:cNvSpPr/>
          <p:nvPr/>
        </p:nvSpPr>
        <p:spPr>
          <a:xfrm>
            <a:off x="9267371" y="5410200"/>
            <a:ext cx="1930400" cy="50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56655B6-7842-630D-AED6-9782BE443653}"/>
              </a:ext>
            </a:extLst>
          </p:cNvPr>
          <p:cNvSpPr/>
          <p:nvPr/>
        </p:nvSpPr>
        <p:spPr>
          <a:xfrm>
            <a:off x="7164151" y="1785257"/>
            <a:ext cx="997547" cy="899886"/>
          </a:xfrm>
          <a:prstGeom prst="triangl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38ED25-6B39-BCE8-CC2B-DF2A2CD1B9E5}"/>
              </a:ext>
            </a:extLst>
          </p:cNvPr>
          <p:cNvCxnSpPr>
            <a:cxnSpLocks/>
          </p:cNvCxnSpPr>
          <p:nvPr/>
        </p:nvCxnSpPr>
        <p:spPr>
          <a:xfrm flipV="1">
            <a:off x="7669252" y="2642208"/>
            <a:ext cx="0" cy="7867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E362A9-827C-FC7E-4D38-929561B978DF}"/>
              </a:ext>
            </a:extLst>
          </p:cNvPr>
          <p:cNvCxnSpPr>
            <a:cxnSpLocks/>
          </p:cNvCxnSpPr>
          <p:nvPr/>
        </p:nvCxnSpPr>
        <p:spPr>
          <a:xfrm>
            <a:off x="7662924" y="1110343"/>
            <a:ext cx="0" cy="7192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04E7A4E-E955-EFAE-E967-17A8BF385AAD}"/>
              </a:ext>
            </a:extLst>
          </p:cNvPr>
          <p:cNvSpPr txBox="1"/>
          <p:nvPr/>
        </p:nvSpPr>
        <p:spPr>
          <a:xfrm>
            <a:off x="478971" y="638630"/>
            <a:ext cx="662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05A6CC-FFE4-AF1D-6B86-0CBFDA8D3B27}"/>
              </a:ext>
            </a:extLst>
          </p:cNvPr>
          <p:cNvSpPr txBox="1"/>
          <p:nvPr/>
        </p:nvSpPr>
        <p:spPr>
          <a:xfrm>
            <a:off x="45268" y="682168"/>
            <a:ext cx="792075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#2</a:t>
            </a:r>
          </a:p>
          <a:p>
            <a:pPr algn="l"/>
            <a:r>
              <a:rPr lang="en-US" sz="2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 algn="l">
              <a:buFont typeface="Wingdings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l"/>
            <a:b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Semantics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employee must belong to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and only one department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(if a Department is dissolved,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instances must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</a:p>
          <a:p>
            <a:pPr algn="l"/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 to another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or be terminated)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need not have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anyone assigned to it</a:t>
            </a:r>
            <a:b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employee need not be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 to a project</a:t>
            </a:r>
            <a:endParaRPr lang="en-US" sz="2400" dirty="0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524152DF-FDA1-B396-5057-3128B0F4D0DE}"/>
              </a:ext>
            </a:extLst>
          </p:cNvPr>
          <p:cNvSpPr/>
          <p:nvPr/>
        </p:nvSpPr>
        <p:spPr>
          <a:xfrm>
            <a:off x="9666513" y="4180115"/>
            <a:ext cx="972457" cy="841829"/>
          </a:xfrm>
          <a:prstGeom prst="triangle">
            <a:avLst/>
          </a:prstGeom>
          <a:solidFill>
            <a:schemeClr val="dk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S+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7F96606-5B4A-1B72-A7C1-40906BE1132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087428" y="1349829"/>
            <a:ext cx="1" cy="182880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EC8FAE-A96D-485F-37C0-3F392CE08D46}"/>
              </a:ext>
            </a:extLst>
          </p:cNvPr>
          <p:cNvCxnSpPr>
            <a:cxnSpLocks/>
          </p:cNvCxnSpPr>
          <p:nvPr/>
        </p:nvCxnSpPr>
        <p:spPr>
          <a:xfrm flipH="1">
            <a:off x="10152741" y="3634016"/>
            <a:ext cx="1" cy="182880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B1288D4-5C23-7495-D9E9-8008507550FE}"/>
              </a:ext>
            </a:extLst>
          </p:cNvPr>
          <p:cNvCxnSpPr>
            <a:cxnSpLocks/>
          </p:cNvCxnSpPr>
          <p:nvPr/>
        </p:nvCxnSpPr>
        <p:spPr>
          <a:xfrm>
            <a:off x="7662924" y="1146629"/>
            <a:ext cx="0" cy="68298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AEB303B-B870-C177-6A8C-74764318A9F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662924" y="1110343"/>
            <a:ext cx="1350447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DAAC4DD-3088-25C5-82E4-91E79B2BA83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662924" y="3432629"/>
            <a:ext cx="1568162" cy="39909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CA101B3-1011-9C94-591C-63CE042C17CA}"/>
              </a:ext>
            </a:extLst>
          </p:cNvPr>
          <p:cNvCxnSpPr>
            <a:cxnSpLocks/>
          </p:cNvCxnSpPr>
          <p:nvPr/>
        </p:nvCxnSpPr>
        <p:spPr>
          <a:xfrm>
            <a:off x="7662924" y="2680004"/>
            <a:ext cx="0" cy="772579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740DD-874A-433A-9B5B-15B3B5A737DF}"/>
              </a:ext>
            </a:extLst>
          </p:cNvPr>
          <p:cNvSpPr txBox="1"/>
          <p:nvPr/>
        </p:nvSpPr>
        <p:spPr>
          <a:xfrm>
            <a:off x="391886" y="362857"/>
            <a:ext cx="943501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models three entities: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(Department)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triangles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representing a different type of relationship: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→ Reference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→ Dependency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S+ → Supportive / Optional relationship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(Reference Relationship)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entity contains a foreign key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references the Dept entity.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employees to retrieve (look up) the department they are part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is for context, reporting, and grouping, but does not enforce lifecycle dependency.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"Alice" belongs to Department "IT".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Employee table refers to a row in the Department 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96FF09-1F57-3C4A-F442-EF1E6519C1F9}"/>
              </a:ext>
            </a:extLst>
          </p:cNvPr>
          <p:cNvSpPr txBox="1"/>
          <p:nvPr/>
        </p:nvSpPr>
        <p:spPr>
          <a:xfrm>
            <a:off x="145142" y="-188686"/>
            <a:ext cx="1204685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 (Dependency Relationship)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strong (hard)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existence depends on the Department: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Department is deleted, Employee must be reassigned or terminated.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typically enforced via ON DELETE CASCADE or ON DELETE SET NULL in databases.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Department "Marketing" is removed, employees like "John" in that department must either: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moved to a new department, 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deleted as well.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S+ (Supportive / Optional Relationship)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an optional participation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may or may not be assigned to 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 project may or may not have employees working on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for temporary, flexible, or task-based associations.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"Raj" is not assigned to any project yet → this is allowed.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"Apollo" currently has no team → also allowed.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"Emily" is assigned to "Project Titan" → valid too.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DB4808-0FA6-E644-4062-DF1BCB4C0467}"/>
              </a:ext>
            </a:extLst>
          </p:cNvPr>
          <p:cNvSpPr txBox="1"/>
          <p:nvPr/>
        </p:nvSpPr>
        <p:spPr>
          <a:xfrm>
            <a:off x="348342" y="246743"/>
            <a:ext cx="1172754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Exercise #3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Shipping Order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Line Item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Supplier                                                                                             (1:M)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Part</a:t>
            </a:r>
          </a:p>
          <a:p>
            <a:pPr algn="l"/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Semantics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shipping order must include at least one line item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 line item represents a part from a given supplier                          (M:1)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B4A6C-1FDF-E622-61CE-03729BAECB9D}"/>
              </a:ext>
            </a:extLst>
          </p:cNvPr>
          <p:cNvSpPr/>
          <p:nvPr/>
        </p:nvSpPr>
        <p:spPr>
          <a:xfrm>
            <a:off x="8548914" y="638629"/>
            <a:ext cx="2844800" cy="59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en-US" dirty="0">
                <a:solidFill>
                  <a:schemeClr val="tx1"/>
                </a:solidFill>
              </a:rPr>
              <a:t> 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04B53-F622-F4BD-8150-EEC684AAA845}"/>
              </a:ext>
            </a:extLst>
          </p:cNvPr>
          <p:cNvSpPr/>
          <p:nvPr/>
        </p:nvSpPr>
        <p:spPr>
          <a:xfrm>
            <a:off x="8548914" y="2398586"/>
            <a:ext cx="2844800" cy="59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C7862-B864-7271-11DF-BEEB049CA995}"/>
              </a:ext>
            </a:extLst>
          </p:cNvPr>
          <p:cNvSpPr/>
          <p:nvPr/>
        </p:nvSpPr>
        <p:spPr>
          <a:xfrm>
            <a:off x="8548914" y="4280549"/>
            <a:ext cx="2844800" cy="59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48F91-467E-32E5-35CC-6891F44A86C9}"/>
              </a:ext>
            </a:extLst>
          </p:cNvPr>
          <p:cNvSpPr/>
          <p:nvPr/>
        </p:nvSpPr>
        <p:spPr>
          <a:xfrm>
            <a:off x="8548914" y="6016172"/>
            <a:ext cx="2844800" cy="595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A7BBA73-9B1A-9463-E68C-4BF9233AD838}"/>
              </a:ext>
            </a:extLst>
          </p:cNvPr>
          <p:cNvSpPr/>
          <p:nvPr/>
        </p:nvSpPr>
        <p:spPr>
          <a:xfrm>
            <a:off x="9477829" y="1441567"/>
            <a:ext cx="841828" cy="627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59B57D8-13BE-359E-97B9-A33DC9BE5797}"/>
              </a:ext>
            </a:extLst>
          </p:cNvPr>
          <p:cNvSpPr/>
          <p:nvPr/>
        </p:nvSpPr>
        <p:spPr>
          <a:xfrm rot="10800000">
            <a:off x="9463314" y="5186786"/>
            <a:ext cx="1001472" cy="63247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3136918C-9A53-FA8C-70C0-C224A70BEE58}"/>
              </a:ext>
            </a:extLst>
          </p:cNvPr>
          <p:cNvSpPr/>
          <p:nvPr/>
        </p:nvSpPr>
        <p:spPr>
          <a:xfrm>
            <a:off x="9477829" y="3272749"/>
            <a:ext cx="841828" cy="62716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34BAC5-9EA1-2653-C40B-5FD3BF63663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898743" y="1233714"/>
            <a:ext cx="0" cy="207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036305-F134-52BA-3ED1-BE95F1BCBE4C}"/>
              </a:ext>
            </a:extLst>
          </p:cNvPr>
          <p:cNvCxnSpPr>
            <a:cxnSpLocks/>
          </p:cNvCxnSpPr>
          <p:nvPr/>
        </p:nvCxnSpPr>
        <p:spPr>
          <a:xfrm flipV="1">
            <a:off x="9898743" y="2068727"/>
            <a:ext cx="0" cy="329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84CBD8-4716-27A2-4769-418BE5E95BC9}"/>
              </a:ext>
            </a:extLst>
          </p:cNvPr>
          <p:cNvCxnSpPr>
            <a:cxnSpLocks/>
          </p:cNvCxnSpPr>
          <p:nvPr/>
        </p:nvCxnSpPr>
        <p:spPr>
          <a:xfrm flipV="1">
            <a:off x="9971314" y="5774565"/>
            <a:ext cx="0" cy="2416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3BEA7-D206-4155-9B1D-0E0159B8B9A7}"/>
              </a:ext>
            </a:extLst>
          </p:cNvPr>
          <p:cNvCxnSpPr>
            <a:cxnSpLocks/>
          </p:cNvCxnSpPr>
          <p:nvPr/>
        </p:nvCxnSpPr>
        <p:spPr>
          <a:xfrm flipV="1">
            <a:off x="9898743" y="3950690"/>
            <a:ext cx="0" cy="329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89E430-7747-AF48-A087-516538F9BFE2}"/>
              </a:ext>
            </a:extLst>
          </p:cNvPr>
          <p:cNvCxnSpPr>
            <a:cxnSpLocks/>
          </p:cNvCxnSpPr>
          <p:nvPr/>
        </p:nvCxnSpPr>
        <p:spPr>
          <a:xfrm flipV="1">
            <a:off x="9971314" y="4875634"/>
            <a:ext cx="0" cy="329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E87503-C358-CECE-134C-45C881E48E73}"/>
              </a:ext>
            </a:extLst>
          </p:cNvPr>
          <p:cNvCxnSpPr>
            <a:cxnSpLocks/>
          </p:cNvCxnSpPr>
          <p:nvPr/>
        </p:nvCxnSpPr>
        <p:spPr>
          <a:xfrm flipV="1">
            <a:off x="9898743" y="2993671"/>
            <a:ext cx="0" cy="3298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53A6BE-5B1C-B373-F850-C209D81811F1}"/>
              </a:ext>
            </a:extLst>
          </p:cNvPr>
          <p:cNvSpPr txBox="1"/>
          <p:nvPr/>
        </p:nvSpPr>
        <p:spPr>
          <a:xfrm>
            <a:off x="9799632" y="520832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50374-822E-A39F-FD25-532672FD956E}"/>
              </a:ext>
            </a:extLst>
          </p:cNvPr>
          <p:cNvSpPr txBox="1"/>
          <p:nvPr/>
        </p:nvSpPr>
        <p:spPr>
          <a:xfrm>
            <a:off x="8708571" y="53993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M:M)</a:t>
            </a:r>
          </a:p>
        </p:txBody>
      </p:sp>
    </p:spTree>
    <p:extLst>
      <p:ext uri="{BB962C8B-B14F-4D97-AF65-F5344CB8AC3E}">
        <p14:creationId xmlns:p14="http://schemas.microsoft.com/office/powerpoint/2010/main" val="12766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2263</Words>
  <Application>Microsoft Macintosh PowerPoint</Application>
  <PresentationFormat>Widescreen</PresentationFormat>
  <Paragraphs>380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Aptos Display</vt:lpstr>
      <vt:lpstr>Arial</vt:lpstr>
      <vt:lpstr>Carlito</vt:lpstr>
      <vt:lpstr>Helvetica</vt:lpstr>
      <vt:lpstr>Helvetica Neue</vt:lpstr>
      <vt:lpstr>Lato</vt:lpstr>
      <vt:lpstr>Times New Roman</vt:lpstr>
      <vt:lpstr>Wingdings</vt:lpstr>
      <vt:lpstr>Office Theme</vt:lpstr>
      <vt:lpstr>Information Modelling Project - Individual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Rohini Mallikarjunaiah</dc:creator>
  <cp:lastModifiedBy>Rohini Mallikarjunaiah</cp:lastModifiedBy>
  <cp:revision>5</cp:revision>
  <dcterms:created xsi:type="dcterms:W3CDTF">2025-03-17T21:43:43Z</dcterms:created>
  <dcterms:modified xsi:type="dcterms:W3CDTF">2025-03-25T02:53:23Z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2025-03-20T00:25:13Z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728d6ae4-9048-4a48-a8c6-b3ae10aab648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50, 3, 0, 1</vt:lpwstr>
  </property>
</Properties>
</file>