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Montserrat Black" pitchFamily="2" charset="77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B3E395-79B1-44C9-B33C-EC6278FB5CB0}">
  <a:tblStyle styleId="{09B3E395-79B1-44C9-B33C-EC6278FB5C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>
      <p:cViewPr varScale="1">
        <p:scale>
          <a:sx n="149" d="100"/>
          <a:sy n="149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7a9b6f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7a9b6f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580e373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580e373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573cc7b4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573cc7b4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b7a9b6f7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b7a9b6f7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b7a9b6f7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b7a9b6f7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b6153c95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6b6153c95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5815134d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5815134d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5815134d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5815134d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b6153c958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6b6153c958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b6153c95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6b6153c95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573cc7b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573cc7b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7c66ffff_3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7c66ffff_3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573cc7b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573cc7b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Less about the experience more about location-based on bigram of review comments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b7c66fff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b7c66fff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Less about the experience more about location-based on bigram of review comments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73cc7b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73cc7b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815134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815134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Newton(10.9 mi),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Everett (4.3mi)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Somerville (3.9mi)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7c66fff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7c66fff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Median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income for Boston is $66,758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6153c9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6b6153c9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6153c95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6153c9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80e373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580e373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rpubs.com/rmalongo_pubs/55204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25"/>
          <p:cNvSpPr txBox="1"/>
          <p:nvPr/>
        </p:nvSpPr>
        <p:spPr>
          <a:xfrm>
            <a:off x="778000" y="2571750"/>
            <a:ext cx="26478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1" name="Google Shape;131;p25"/>
          <p:cNvSpPr txBox="1"/>
          <p:nvPr/>
        </p:nvSpPr>
        <p:spPr>
          <a:xfrm>
            <a:off x="644225" y="2597275"/>
            <a:ext cx="33801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Presented by : Spark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Jimmy Hu, Robert Malongo, Steve Xu</a:t>
            </a:r>
            <a:endParaRPr b="1"/>
          </a:p>
        </p:txBody>
      </p:sp>
      <p:sp>
        <p:nvSpPr>
          <p:cNvPr id="132" name="Google Shape;132;p25"/>
          <p:cNvSpPr txBox="1"/>
          <p:nvPr/>
        </p:nvSpPr>
        <p:spPr>
          <a:xfrm>
            <a:off x="644225" y="1263250"/>
            <a:ext cx="72384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 b="1">
                <a:solidFill>
                  <a:srgbClr val="E06666"/>
                </a:solidFill>
              </a:rPr>
              <a:t>Exploring and Predicting</a:t>
            </a:r>
            <a:endParaRPr sz="3600" b="1">
              <a:solidFill>
                <a:srgbClr val="E0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 b="1">
                <a:solidFill>
                  <a:srgbClr val="E06666"/>
                </a:solidFill>
              </a:rPr>
              <a:t>Airbnb Listing Prices in Boston</a:t>
            </a:r>
            <a:endParaRPr sz="3600" b="1">
              <a:solidFill>
                <a:srgbClr val="E06666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430" y="4391066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09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1845348" y="1776650"/>
          <a:ext cx="5453325" cy="2232275"/>
        </p:xfrm>
        <a:graphic>
          <a:graphicData uri="http://schemas.openxmlformats.org/drawingml/2006/table">
            <a:tbl>
              <a:tblPr>
                <a:noFill/>
                <a:tableStyleId>{09B3E395-79B1-44C9-B33C-EC6278FB5CB0}</a:tableStyleId>
              </a:tblPr>
              <a:tblGrid>
                <a:gridCol w="178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Variable Name</a:t>
                      </a:r>
                      <a:endParaRPr b="1"/>
                    </a:p>
                  </a:txBody>
                  <a:tcPr marL="91425" marR="68575" marT="0" marB="0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Value</a:t>
                      </a:r>
                      <a:endParaRPr b="1"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is_Fri_Sat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Friday or Saturday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is_holiday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Holiday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800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season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(Mar - May)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Summer (Jun - Aug)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Autumn (Sep - Nov)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Winter (Dec - Feb)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5" name="Google Shape;255;p34"/>
          <p:cNvSpPr txBox="1"/>
          <p:nvPr/>
        </p:nvSpPr>
        <p:spPr>
          <a:xfrm flipH="1">
            <a:off x="491475" y="378825"/>
            <a:ext cx="5741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Time Effects: New Features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256" name="Google Shape;256;p34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34"/>
          <p:cNvSpPr txBox="1"/>
          <p:nvPr/>
        </p:nvSpPr>
        <p:spPr>
          <a:xfrm flipH="1">
            <a:off x="587125" y="1240575"/>
            <a:ext cx="6688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Extract useful features from time variable</a:t>
            </a:r>
            <a:endParaRPr sz="1800" b="1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2304235"/>
            <a:ext cx="4324350" cy="202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175" y="2274100"/>
            <a:ext cx="4010025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 flipH="1">
            <a:off x="491725" y="378825"/>
            <a:ext cx="5310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Description: Text Mining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267" name="Google Shape;267;p35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5"/>
          <p:cNvSpPr txBox="1"/>
          <p:nvPr/>
        </p:nvSpPr>
        <p:spPr>
          <a:xfrm flipH="1">
            <a:off x="491725" y="930800"/>
            <a:ext cx="76692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Assumption:</a:t>
            </a:r>
            <a:r>
              <a:rPr lang="en" sz="1800">
                <a:solidFill>
                  <a:schemeClr val="dk1"/>
                </a:solidFill>
              </a:rPr>
              <a:t> More hot words the description hits, higher the price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Observation:</a:t>
            </a:r>
            <a:r>
              <a:rPr lang="en" sz="1800">
                <a:solidFill>
                  <a:schemeClr val="dk1"/>
                </a:solidFill>
              </a:rPr>
              <a:t> Bigrams tell more than single words</a:t>
            </a:r>
            <a:endParaRPr sz="1800">
              <a:solidFill>
                <a:schemeClr val="dk1"/>
              </a:solidFill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Location matters more than convenience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Engineering:</a:t>
            </a:r>
            <a:r>
              <a:rPr lang="en" sz="1800">
                <a:solidFill>
                  <a:schemeClr val="dk1"/>
                </a:solidFill>
              </a:rPr>
              <a:t> Features based on if text hit hot bigrams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		</a:t>
            </a:r>
            <a:endParaRPr sz="18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2122500" y="961150"/>
            <a:ext cx="62370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276" name="Google Shape;276;p36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6"/>
          <p:cNvSpPr txBox="1"/>
          <p:nvPr/>
        </p:nvSpPr>
        <p:spPr>
          <a:xfrm flipH="1">
            <a:off x="491500" y="397000"/>
            <a:ext cx="7294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E06666"/>
              </a:solidFill>
            </a:endParaRPr>
          </a:p>
        </p:txBody>
      </p:sp>
      <p:sp>
        <p:nvSpPr>
          <p:cNvPr id="278" name="Google Shape;278;p36"/>
          <p:cNvSpPr txBox="1"/>
          <p:nvPr/>
        </p:nvSpPr>
        <p:spPr>
          <a:xfrm flipH="1">
            <a:off x="-1193275" y="2388225"/>
            <a:ext cx="83289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507" y="2306788"/>
            <a:ext cx="3292753" cy="216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 rotWithShape="1">
          <a:blip r:embed="rId4">
            <a:alphaModFix/>
          </a:blip>
          <a:srcRect r="1234"/>
          <a:stretch/>
        </p:blipFill>
        <p:spPr>
          <a:xfrm>
            <a:off x="491650" y="2306806"/>
            <a:ext cx="4080350" cy="204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/>
        </p:nvSpPr>
        <p:spPr>
          <a:xfrm flipH="1">
            <a:off x="491600" y="378825"/>
            <a:ext cx="627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 b="1">
                <a:solidFill>
                  <a:srgbClr val="E06666"/>
                </a:solidFill>
              </a:rPr>
              <a:t>Reviews: Text Mining And Scores </a:t>
            </a:r>
            <a:endParaRPr sz="3000" b="1">
              <a:solidFill>
                <a:srgbClr val="E0666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E06666"/>
              </a:solidFill>
            </a:endParaRPr>
          </a:p>
        </p:txBody>
      </p:sp>
      <p:sp>
        <p:nvSpPr>
          <p:cNvPr id="283" name="Google Shape;283;p36"/>
          <p:cNvSpPr txBox="1"/>
          <p:nvPr/>
        </p:nvSpPr>
        <p:spPr>
          <a:xfrm flipH="1">
            <a:off x="491725" y="930800"/>
            <a:ext cx="76692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Assumption: </a:t>
            </a:r>
            <a:r>
              <a:rPr lang="en" sz="1800">
                <a:solidFill>
                  <a:schemeClr val="dk1"/>
                </a:solidFill>
              </a:rPr>
              <a:t>More trending reviews/higher scores, higher the price</a:t>
            </a:r>
            <a:endParaRPr sz="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Observation:</a:t>
            </a:r>
            <a:r>
              <a:rPr lang="en" sz="1800">
                <a:solidFill>
                  <a:schemeClr val="dk1"/>
                </a:solidFill>
              </a:rPr>
              <a:t> Locations matter</a:t>
            </a:r>
            <a:endParaRPr sz="1800">
              <a:solidFill>
                <a:schemeClr val="dk1"/>
              </a:solidFill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Review scores? Yes and no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Engineering:</a:t>
            </a:r>
            <a:r>
              <a:rPr lang="en" sz="1800">
                <a:solidFill>
                  <a:schemeClr val="dk1"/>
                </a:solidFill>
              </a:rPr>
              <a:t> Features based on reviews hitting hot bigrams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7"/>
          <p:cNvPicPr preferRelativeResize="0"/>
          <p:nvPr/>
        </p:nvPicPr>
        <p:blipFill rotWithShape="1">
          <a:blip r:embed="rId3">
            <a:alphaModFix/>
          </a:blip>
          <a:srcRect b="24533"/>
          <a:stretch/>
        </p:blipFill>
        <p:spPr>
          <a:xfrm>
            <a:off x="644225" y="1549575"/>
            <a:ext cx="5218725" cy="27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 flipH="1">
            <a:off x="491625" y="378825"/>
            <a:ext cx="2477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Host Details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291" name="Google Shape;291;p37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2" name="Google Shape;2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/>
        </p:nvSpPr>
        <p:spPr>
          <a:xfrm flipH="1">
            <a:off x="491700" y="930800"/>
            <a:ext cx="83583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Trust matters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Superhost status and verified identity more important than profile pictures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13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 flipH="1">
            <a:off x="491600" y="378825"/>
            <a:ext cx="3604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Sampling Method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300" name="Google Shape;300;p38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8"/>
          <p:cNvSpPr txBox="1"/>
          <p:nvPr/>
        </p:nvSpPr>
        <p:spPr>
          <a:xfrm flipH="1">
            <a:off x="587150" y="1240575"/>
            <a:ext cx="7719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trade-off between accuracy and computing complexity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Cover features as much as possible in different neighborhoods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225" y="2062404"/>
            <a:ext cx="2433164" cy="2433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571" y="2062400"/>
            <a:ext cx="2453555" cy="243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14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 flipH="1">
            <a:off x="491675" y="378825"/>
            <a:ext cx="4977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OLS Regression: Findings</a:t>
            </a:r>
            <a:endParaRPr sz="3000" b="1">
              <a:solidFill>
                <a:srgbClr val="E06666"/>
              </a:solidFill>
            </a:endParaRPr>
          </a:p>
        </p:txBody>
      </p:sp>
      <p:graphicFrame>
        <p:nvGraphicFramePr>
          <p:cNvPr id="311" name="Google Shape;311;p39"/>
          <p:cNvGraphicFramePr/>
          <p:nvPr/>
        </p:nvGraphicFramePr>
        <p:xfrm>
          <a:off x="1575011" y="2462050"/>
          <a:ext cx="5994000" cy="1664150"/>
        </p:xfrm>
        <a:graphic>
          <a:graphicData uri="http://schemas.openxmlformats.org/drawingml/2006/table">
            <a:tbl>
              <a:tblPr>
                <a:noFill/>
                <a:tableStyleId>{09B3E395-79B1-44C9-B33C-EC6278FB5CB0}</a:tableStyleId>
              </a:tblPr>
              <a:tblGrid>
                <a:gridCol w="234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Variable</a:t>
                      </a:r>
                      <a:endParaRPr b="1"/>
                    </a:p>
                  </a:txBody>
                  <a:tcPr marL="91425" marR="68575" marT="0" marB="0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Coefficient***</a:t>
                      </a:r>
                      <a:endParaRPr b="1"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Standard error</a:t>
                      </a:r>
                      <a:endParaRPr b="1"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host_has_profile_pic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0.849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0.114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income_level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0.224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L="91425" marR="6857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0.028</a:t>
                      </a:r>
                      <a:endParaRPr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</a:t>
                      </a:r>
                      <a:endParaRPr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is_Fri_Sat</a:t>
                      </a:r>
                      <a:endParaRPr/>
                    </a:p>
                  </a:txBody>
                  <a:tcPr marL="91425" marR="6857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0.068</a:t>
                      </a:r>
                      <a:endParaRPr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</a:t>
                      </a:r>
                      <a:endParaRPr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Season_winter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-0.346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12" name="Google Shape;312;p39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39"/>
          <p:cNvSpPr txBox="1"/>
          <p:nvPr/>
        </p:nvSpPr>
        <p:spPr>
          <a:xfrm flipH="1">
            <a:off x="587150" y="1240575"/>
            <a:ext cx="7719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Host details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Location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Tme effects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50" y="1828710"/>
            <a:ext cx="3685500" cy="220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975" y="1828800"/>
            <a:ext cx="3585200" cy="20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15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 flipH="1">
            <a:off x="491575" y="378825"/>
            <a:ext cx="7154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OLS Regression: Evaluation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323" name="Google Shape;323;p40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40"/>
          <p:cNvSpPr txBox="1"/>
          <p:nvPr/>
        </p:nvSpPr>
        <p:spPr>
          <a:xfrm flipH="1">
            <a:off x="587150" y="1240575"/>
            <a:ext cx="7719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Good fit for linear model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8620" y="757837"/>
            <a:ext cx="4512825" cy="378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 flipH="1">
            <a:off x="546240" y="1392983"/>
            <a:ext cx="62508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16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 flipH="1">
            <a:off x="491500" y="378825"/>
            <a:ext cx="7056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Machine Learning: Feature Selection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41"/>
          <p:cNvSpPr txBox="1"/>
          <p:nvPr/>
        </p:nvSpPr>
        <p:spPr>
          <a:xfrm flipH="1">
            <a:off x="587150" y="1240575"/>
            <a:ext cx="7719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Advantage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Find important features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Consistent with assumption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Disadvantage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Low explained variance score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(about 0.4)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36" name="Google Shape;3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2"/>
          <p:cNvGrpSpPr/>
          <p:nvPr/>
        </p:nvGrpSpPr>
        <p:grpSpPr>
          <a:xfrm>
            <a:off x="5360211" y="943565"/>
            <a:ext cx="2701639" cy="3524735"/>
            <a:chOff x="6062999" y="-1120873"/>
            <a:chExt cx="4852082" cy="6878874"/>
          </a:xfrm>
        </p:grpSpPr>
        <p:pic>
          <p:nvPicPr>
            <p:cNvPr id="342" name="Google Shape;342;p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5801" y="2426686"/>
              <a:ext cx="4819280" cy="3331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4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62999" y="-1120873"/>
              <a:ext cx="4819278" cy="34441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42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17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 flipH="1">
            <a:off x="491500" y="378825"/>
            <a:ext cx="7056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Machine Learning: Prediction 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346" name="Google Shape;346;p42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2"/>
          <p:cNvSpPr txBox="1"/>
          <p:nvPr/>
        </p:nvSpPr>
        <p:spPr>
          <a:xfrm flipH="1">
            <a:off x="587150" y="1240575"/>
            <a:ext cx="7719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Model performance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Random Forest Regressor: </a:t>
            </a:r>
            <a:r>
              <a:rPr lang="en" sz="1800" b="1">
                <a:solidFill>
                  <a:schemeClr val="dk1"/>
                </a:solidFill>
              </a:rPr>
              <a:t>0.83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Deep Neural Network: </a:t>
            </a:r>
            <a:r>
              <a:rPr lang="en" sz="1800" b="1">
                <a:solidFill>
                  <a:schemeClr val="dk1"/>
                </a:solidFill>
              </a:rPr>
              <a:t>0.78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Improvement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Unignorable effects of Neighborhood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Non-linear relationship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48" name="Google Shape;34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18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 flipH="1">
            <a:off x="491500" y="378825"/>
            <a:ext cx="7056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Highlights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355" name="Google Shape;355;p43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6" name="Google Shape;3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3"/>
          <p:cNvSpPr txBox="1"/>
          <p:nvPr/>
        </p:nvSpPr>
        <p:spPr>
          <a:xfrm flipH="1">
            <a:off x="587400" y="1240575"/>
            <a:ext cx="65580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Label neighborhood by income levels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Capture weekends, holidays and seasons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 NLP tools to mine host &amp; reviews text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 RFR &amp; DNN methods to model hierarchically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 flipH="1">
            <a:off x="491506" y="378825"/>
            <a:ext cx="3432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Workflow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6"/>
          <p:cNvCxnSpPr/>
          <p:nvPr/>
        </p:nvCxnSpPr>
        <p:spPr>
          <a:xfrm>
            <a:off x="577200" y="1572813"/>
            <a:ext cx="79896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3" name="Google Shape;143;p26"/>
          <p:cNvSpPr txBox="1"/>
          <p:nvPr/>
        </p:nvSpPr>
        <p:spPr>
          <a:xfrm flipH="1">
            <a:off x="616700" y="1196938"/>
            <a:ext cx="19821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Descriptive Statistics</a:t>
            </a:r>
            <a:endParaRPr b="1"/>
          </a:p>
        </p:txBody>
      </p:sp>
      <p:sp>
        <p:nvSpPr>
          <p:cNvPr id="144" name="Google Shape;144;p26"/>
          <p:cNvSpPr txBox="1"/>
          <p:nvPr/>
        </p:nvSpPr>
        <p:spPr>
          <a:xfrm flipH="1">
            <a:off x="4930500" y="1196938"/>
            <a:ext cx="19821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Sampling &amp; Modeling</a:t>
            </a:r>
            <a:endParaRPr b="1"/>
          </a:p>
        </p:txBody>
      </p:sp>
      <p:sp>
        <p:nvSpPr>
          <p:cNvPr id="145" name="Google Shape;145;p26"/>
          <p:cNvSpPr txBox="1"/>
          <p:nvPr/>
        </p:nvSpPr>
        <p:spPr>
          <a:xfrm flipH="1">
            <a:off x="7205675" y="1196938"/>
            <a:ext cx="1240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146" name="Google Shape;146;p26"/>
          <p:cNvSpPr/>
          <p:nvPr/>
        </p:nvSpPr>
        <p:spPr>
          <a:xfrm>
            <a:off x="5859000" y="1514613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7769675" y="1514613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48;p26"/>
          <p:cNvCxnSpPr>
            <a:stCxn id="146" idx="4"/>
            <a:endCxn id="149" idx="0"/>
          </p:cNvCxnSpPr>
          <p:nvPr/>
        </p:nvCxnSpPr>
        <p:spPr>
          <a:xfrm>
            <a:off x="5915400" y="1625013"/>
            <a:ext cx="0" cy="158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26"/>
          <p:cNvSpPr/>
          <p:nvPr/>
        </p:nvSpPr>
        <p:spPr>
          <a:xfrm>
            <a:off x="5859000" y="2078088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/>
          <p:nvPr/>
        </p:nvSpPr>
        <p:spPr>
          <a:xfrm flipH="1">
            <a:off x="6022625" y="2011338"/>
            <a:ext cx="209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Sampling Method</a:t>
            </a:r>
            <a:endParaRPr b="1"/>
          </a:p>
        </p:txBody>
      </p:sp>
      <p:sp>
        <p:nvSpPr>
          <p:cNvPr id="152" name="Google Shape;152;p26"/>
          <p:cNvSpPr txBox="1"/>
          <p:nvPr/>
        </p:nvSpPr>
        <p:spPr>
          <a:xfrm flipH="1">
            <a:off x="6022625" y="2574813"/>
            <a:ext cx="209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OLS Regression</a:t>
            </a:r>
            <a:endParaRPr b="1"/>
          </a:p>
        </p:txBody>
      </p:sp>
      <p:sp>
        <p:nvSpPr>
          <p:cNvPr id="153" name="Google Shape;153;p26"/>
          <p:cNvSpPr txBox="1"/>
          <p:nvPr/>
        </p:nvSpPr>
        <p:spPr>
          <a:xfrm flipH="1">
            <a:off x="6022625" y="3138288"/>
            <a:ext cx="209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Machine Learning</a:t>
            </a:r>
            <a:endParaRPr b="1"/>
          </a:p>
        </p:txBody>
      </p:sp>
      <p:sp>
        <p:nvSpPr>
          <p:cNvPr id="154" name="Google Shape;154;p26"/>
          <p:cNvSpPr/>
          <p:nvPr/>
        </p:nvSpPr>
        <p:spPr>
          <a:xfrm>
            <a:off x="5859000" y="2641563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5859000" y="3205038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6"/>
          <p:cNvSpPr txBox="1"/>
          <p:nvPr/>
        </p:nvSpPr>
        <p:spPr>
          <a:xfrm flipH="1">
            <a:off x="2724025" y="1196938"/>
            <a:ext cx="1913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 Engineering</a:t>
            </a:r>
            <a:endParaRPr b="1"/>
          </a:p>
        </p:txBody>
      </p:sp>
      <p:sp>
        <p:nvSpPr>
          <p:cNvPr id="156" name="Google Shape;156;p26"/>
          <p:cNvSpPr/>
          <p:nvPr/>
        </p:nvSpPr>
        <p:spPr>
          <a:xfrm>
            <a:off x="3624313" y="1514613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26"/>
          <p:cNvCxnSpPr>
            <a:stCxn id="156" idx="4"/>
            <a:endCxn id="158" idx="0"/>
          </p:cNvCxnSpPr>
          <p:nvPr/>
        </p:nvCxnSpPr>
        <p:spPr>
          <a:xfrm>
            <a:off x="3680713" y="1625013"/>
            <a:ext cx="0" cy="158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6"/>
          <p:cNvSpPr/>
          <p:nvPr/>
        </p:nvSpPr>
        <p:spPr>
          <a:xfrm>
            <a:off x="3624313" y="2078088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 txBox="1"/>
          <p:nvPr/>
        </p:nvSpPr>
        <p:spPr>
          <a:xfrm flipH="1">
            <a:off x="3805375" y="2011350"/>
            <a:ext cx="1761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Neighborhood</a:t>
            </a:r>
            <a:endParaRPr b="1"/>
          </a:p>
        </p:txBody>
      </p:sp>
      <p:sp>
        <p:nvSpPr>
          <p:cNvPr id="161" name="Google Shape;161;p26"/>
          <p:cNvSpPr txBox="1"/>
          <p:nvPr/>
        </p:nvSpPr>
        <p:spPr>
          <a:xfrm flipH="1">
            <a:off x="3805425" y="2574825"/>
            <a:ext cx="1474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Effects</a:t>
            </a:r>
            <a:endParaRPr b="1"/>
          </a:p>
        </p:txBody>
      </p:sp>
      <p:sp>
        <p:nvSpPr>
          <p:cNvPr id="162" name="Google Shape;162;p26"/>
          <p:cNvSpPr txBox="1"/>
          <p:nvPr/>
        </p:nvSpPr>
        <p:spPr>
          <a:xfrm flipH="1">
            <a:off x="3805425" y="3138300"/>
            <a:ext cx="1474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Text Mining</a:t>
            </a:r>
            <a:endParaRPr b="1"/>
          </a:p>
        </p:txBody>
      </p:sp>
      <p:sp>
        <p:nvSpPr>
          <p:cNvPr id="163" name="Google Shape;163;p26"/>
          <p:cNvSpPr/>
          <p:nvPr/>
        </p:nvSpPr>
        <p:spPr>
          <a:xfrm>
            <a:off x="3624313" y="2641563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3624313" y="3205038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1531813" y="1514613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" name="Google Shape;165;p26"/>
          <p:cNvCxnSpPr>
            <a:stCxn id="164" idx="4"/>
            <a:endCxn id="166" idx="0"/>
          </p:cNvCxnSpPr>
          <p:nvPr/>
        </p:nvCxnSpPr>
        <p:spPr>
          <a:xfrm>
            <a:off x="1588213" y="1625013"/>
            <a:ext cx="0" cy="214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6"/>
          <p:cNvSpPr/>
          <p:nvPr/>
        </p:nvSpPr>
        <p:spPr>
          <a:xfrm>
            <a:off x="1531813" y="2078088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/>
          <p:nvPr/>
        </p:nvSpPr>
        <p:spPr>
          <a:xfrm flipH="1">
            <a:off x="1695550" y="2011350"/>
            <a:ext cx="16380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Host Information</a:t>
            </a:r>
            <a:endParaRPr b="1"/>
          </a:p>
        </p:txBody>
      </p:sp>
      <p:sp>
        <p:nvSpPr>
          <p:cNvPr id="169" name="Google Shape;169;p26"/>
          <p:cNvSpPr txBox="1"/>
          <p:nvPr/>
        </p:nvSpPr>
        <p:spPr>
          <a:xfrm flipH="1">
            <a:off x="1695450" y="2574825"/>
            <a:ext cx="1474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Policy</a:t>
            </a:r>
            <a:endParaRPr b="1"/>
          </a:p>
        </p:txBody>
      </p:sp>
      <p:sp>
        <p:nvSpPr>
          <p:cNvPr id="170" name="Google Shape;170;p26"/>
          <p:cNvSpPr txBox="1"/>
          <p:nvPr/>
        </p:nvSpPr>
        <p:spPr>
          <a:xfrm flipH="1">
            <a:off x="1695500" y="3138300"/>
            <a:ext cx="9033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Room</a:t>
            </a:r>
            <a:endParaRPr b="1"/>
          </a:p>
        </p:txBody>
      </p:sp>
      <p:sp>
        <p:nvSpPr>
          <p:cNvPr id="171" name="Google Shape;171;p26"/>
          <p:cNvSpPr/>
          <p:nvPr/>
        </p:nvSpPr>
        <p:spPr>
          <a:xfrm>
            <a:off x="1531813" y="2641563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1531813" y="3205038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 txBox="1"/>
          <p:nvPr/>
        </p:nvSpPr>
        <p:spPr>
          <a:xfrm flipH="1">
            <a:off x="1695475" y="3701763"/>
            <a:ext cx="209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Review</a:t>
            </a:r>
            <a:endParaRPr b="1"/>
          </a:p>
        </p:txBody>
      </p:sp>
      <p:sp>
        <p:nvSpPr>
          <p:cNvPr id="166" name="Google Shape;166;p26"/>
          <p:cNvSpPr/>
          <p:nvPr/>
        </p:nvSpPr>
        <p:spPr>
          <a:xfrm>
            <a:off x="1531813" y="3768513"/>
            <a:ext cx="112800" cy="110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19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63" name="Google Shape;363;p44"/>
          <p:cNvSpPr txBox="1"/>
          <p:nvPr/>
        </p:nvSpPr>
        <p:spPr>
          <a:xfrm flipH="1">
            <a:off x="491500" y="378825"/>
            <a:ext cx="7056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Recommendations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364" name="Google Shape;364;p44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5" name="Google Shape;3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4"/>
          <p:cNvSpPr txBox="1"/>
          <p:nvPr/>
        </p:nvSpPr>
        <p:spPr>
          <a:xfrm flipH="1">
            <a:off x="587275" y="1240575"/>
            <a:ext cx="50499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Listing description ~ neighborhood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Capitalize on time effects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Update personal information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67" name="Google Shape;367;p44"/>
          <p:cNvPicPr preferRelativeResize="0"/>
          <p:nvPr/>
        </p:nvPicPr>
        <p:blipFill rotWithShape="1">
          <a:blip r:embed="rId4">
            <a:alphaModFix/>
          </a:blip>
          <a:srcRect r="1234"/>
          <a:stretch/>
        </p:blipFill>
        <p:spPr>
          <a:xfrm>
            <a:off x="4682225" y="1164381"/>
            <a:ext cx="4080350" cy="204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body" idx="1"/>
          </p:nvPr>
        </p:nvSpPr>
        <p:spPr>
          <a:xfrm>
            <a:off x="872150" y="727200"/>
            <a:ext cx="7715100" cy="18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111111"/>
                </a:solidFill>
              </a:rPr>
              <a:t>“We’re going to make sure that we can stand behind every </a:t>
            </a:r>
            <a:r>
              <a:rPr lang="en" b="1" i="1">
                <a:solidFill>
                  <a:srgbClr val="000000"/>
                </a:solidFill>
              </a:rPr>
              <a:t>single</a:t>
            </a:r>
            <a:r>
              <a:rPr lang="en" b="1" i="1">
                <a:solidFill>
                  <a:srgbClr val="E06666"/>
                </a:solidFill>
              </a:rPr>
              <a:t> </a:t>
            </a:r>
            <a:r>
              <a:rPr lang="en" b="1" i="1">
                <a:solidFill>
                  <a:srgbClr val="000000"/>
                </a:solidFill>
              </a:rPr>
              <a:t>listing</a:t>
            </a:r>
            <a:r>
              <a:rPr lang="en" b="1" i="1">
                <a:solidFill>
                  <a:srgbClr val="111111"/>
                </a:solidFill>
              </a:rPr>
              <a:t>, every single </a:t>
            </a:r>
            <a:r>
              <a:rPr lang="en" b="1" i="1">
                <a:solidFill>
                  <a:srgbClr val="E06666"/>
                </a:solidFill>
              </a:rPr>
              <a:t>host </a:t>
            </a:r>
            <a:r>
              <a:rPr lang="en" b="1" i="1">
                <a:solidFill>
                  <a:srgbClr val="111111"/>
                </a:solidFill>
              </a:rPr>
              <a:t>to make sure that every single </a:t>
            </a:r>
            <a:r>
              <a:rPr lang="en" b="1" i="1">
                <a:solidFill>
                  <a:srgbClr val="000000"/>
                </a:solidFill>
              </a:rPr>
              <a:t>listing is</a:t>
            </a:r>
            <a:r>
              <a:rPr lang="en" b="1" i="1">
                <a:solidFill>
                  <a:srgbClr val="FF0000"/>
                </a:solidFill>
              </a:rPr>
              <a:t> </a:t>
            </a:r>
            <a:r>
              <a:rPr lang="en" b="1" i="1">
                <a:solidFill>
                  <a:srgbClr val="E06666"/>
                </a:solidFill>
              </a:rPr>
              <a:t>accurate</a:t>
            </a:r>
            <a:r>
              <a:rPr lang="en" b="1" i="1">
                <a:solidFill>
                  <a:srgbClr val="111111"/>
                </a:solidFill>
              </a:rPr>
              <a:t>... the </a:t>
            </a:r>
            <a:r>
              <a:rPr lang="en" b="1" i="1">
                <a:solidFill>
                  <a:srgbClr val="E06666"/>
                </a:solidFill>
              </a:rPr>
              <a:t>photos </a:t>
            </a:r>
            <a:r>
              <a:rPr lang="en" b="1" i="1">
                <a:solidFill>
                  <a:srgbClr val="111111"/>
                </a:solidFill>
              </a:rPr>
              <a:t>are what you say they are, the </a:t>
            </a:r>
            <a:r>
              <a:rPr lang="en" b="1" i="1">
                <a:solidFill>
                  <a:srgbClr val="E06666"/>
                </a:solidFill>
              </a:rPr>
              <a:t>addresses </a:t>
            </a:r>
            <a:r>
              <a:rPr lang="en" b="1" i="1">
                <a:solidFill>
                  <a:srgbClr val="111111"/>
                </a:solidFill>
              </a:rPr>
              <a:t>are </a:t>
            </a:r>
            <a:r>
              <a:rPr lang="en" b="1" i="1">
                <a:solidFill>
                  <a:srgbClr val="E06666"/>
                </a:solidFill>
              </a:rPr>
              <a:t>accurate</a:t>
            </a:r>
            <a:r>
              <a:rPr lang="en" b="1" i="1">
                <a:solidFill>
                  <a:srgbClr val="111111"/>
                </a:solidFill>
              </a:rPr>
              <a:t>…and the host is who they say they are.”</a:t>
            </a:r>
            <a:endParaRPr b="1" i="1">
              <a:solidFill>
                <a:srgbClr val="E06666"/>
              </a:solidFill>
            </a:endParaRPr>
          </a:p>
        </p:txBody>
      </p:sp>
      <p:sp>
        <p:nvSpPr>
          <p:cNvPr id="373" name="Google Shape;373;p45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20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374" name="Google Shape;374;p45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5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45"/>
          <p:cNvSpPr txBox="1"/>
          <p:nvPr/>
        </p:nvSpPr>
        <p:spPr>
          <a:xfrm>
            <a:off x="3108350" y="3522600"/>
            <a:ext cx="30309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Thank you!</a:t>
            </a:r>
            <a:endParaRPr sz="3000" b="1">
              <a:solidFill>
                <a:srgbClr val="E06666"/>
              </a:solidFill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6073475" y="3214700"/>
            <a:ext cx="1986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5"/>
          <p:cNvSpPr txBox="1"/>
          <p:nvPr/>
        </p:nvSpPr>
        <p:spPr>
          <a:xfrm>
            <a:off x="5481650" y="2482975"/>
            <a:ext cx="28191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Brian Chesky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Co-founder and CEO of Airbnb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11.06.2019</a:t>
            </a:r>
            <a:endParaRPr/>
          </a:p>
        </p:txBody>
      </p:sp>
      <p:sp>
        <p:nvSpPr>
          <p:cNvPr id="379" name="Google Shape;379;p45"/>
          <p:cNvSpPr/>
          <p:nvPr/>
        </p:nvSpPr>
        <p:spPr>
          <a:xfrm rot="5400000">
            <a:off x="5085350" y="2955175"/>
            <a:ext cx="764400" cy="282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" name="Google Shape;3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725" y="923800"/>
            <a:ext cx="27336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50" y="938088"/>
            <a:ext cx="273367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571950" y="2724025"/>
            <a:ext cx="7603200" cy="1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Bivariate Relationship Test of Variables v.s.Price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Variables From Datasets v.s. Variables Created: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Host, Policy, Review, Room Type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Neighborhood, Time Effects, Description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Neighborhood, size and time</a:t>
            </a:r>
            <a:r>
              <a:rPr lang="en" sz="1800">
                <a:solidFill>
                  <a:schemeClr val="dk1"/>
                </a:solidFill>
              </a:rPr>
              <a:t> affect price the most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 flipH="1">
            <a:off x="491422" y="378825"/>
            <a:ext cx="5065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Features: Summary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183" name="Google Shape;183;p27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300" y="1240575"/>
            <a:ext cx="5710500" cy="310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 flipH="1">
            <a:off x="586925" y="1240575"/>
            <a:ext cx="23607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Highest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Allston - </a:t>
            </a:r>
            <a:r>
              <a:rPr lang="en" sz="1800" b="1">
                <a:solidFill>
                  <a:schemeClr val="dk1"/>
                </a:solidFill>
              </a:rPr>
              <a:t>11%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Dorchester - </a:t>
            </a:r>
            <a:r>
              <a:rPr lang="en" sz="1800" b="1">
                <a:solidFill>
                  <a:schemeClr val="dk1"/>
                </a:solidFill>
              </a:rPr>
              <a:t>9%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Backbay - </a:t>
            </a:r>
            <a:r>
              <a:rPr lang="en" sz="1800" b="1">
                <a:solidFill>
                  <a:schemeClr val="dk1"/>
                </a:solidFill>
              </a:rPr>
              <a:t>8%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Others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Less than </a:t>
            </a:r>
            <a:r>
              <a:rPr lang="en" sz="1800" b="1">
                <a:solidFill>
                  <a:schemeClr val="dk1"/>
                </a:solidFill>
              </a:rPr>
              <a:t>1%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E06666"/>
                </a:solidFill>
                <a:hlinkClick r:id="rId4"/>
              </a:rPr>
              <a:t>Boston Map</a:t>
            </a:r>
            <a:endParaRPr sz="1800">
              <a:solidFill>
                <a:srgbClr val="E0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91" name="Google Shape;191;p28"/>
          <p:cNvSpPr txBox="1"/>
          <p:nvPr/>
        </p:nvSpPr>
        <p:spPr>
          <a:xfrm flipH="1">
            <a:off x="491621" y="378825"/>
            <a:ext cx="5710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Neighborhood: Market Share</a:t>
            </a:r>
            <a:endParaRPr sz="3000" b="1">
              <a:solidFill>
                <a:srgbClr val="E06666"/>
              </a:solidFill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93" name="Google Shape;193;p28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4" name="Google Shape;19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575" y="1143000"/>
            <a:ext cx="5038600" cy="28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8429775" y="1143000"/>
            <a:ext cx="514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253</a:t>
            </a:r>
            <a:endParaRPr sz="1000"/>
          </a:p>
        </p:txBody>
      </p:sp>
      <p:sp>
        <p:nvSpPr>
          <p:cNvPr id="201" name="Google Shape;201;p29"/>
          <p:cNvSpPr txBox="1"/>
          <p:nvPr/>
        </p:nvSpPr>
        <p:spPr>
          <a:xfrm flipH="1">
            <a:off x="491348" y="378825"/>
            <a:ext cx="4905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Neighborhood: Prices</a:t>
            </a:r>
            <a:endParaRPr sz="3000" b="1">
              <a:solidFill>
                <a:srgbClr val="E06666"/>
              </a:solidFill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04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203" name="Google Shape;203;p29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9"/>
          <p:cNvSpPr txBox="1"/>
          <p:nvPr/>
        </p:nvSpPr>
        <p:spPr>
          <a:xfrm flipH="1">
            <a:off x="587000" y="1240575"/>
            <a:ext cx="33510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Assumption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Closer to Boston downton,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higher listing price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Highest 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1.5 mi radius of downtown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Lowest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&gt; 4.0 mi radius of downtown</a:t>
            </a:r>
            <a:endParaRPr>
              <a:solidFill>
                <a:schemeClr val="dk2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</p:txBody>
      </p:sp>
      <p:sp>
        <p:nvSpPr>
          <p:cNvPr id="211" name="Google Shape;211;p30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05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 flipH="1">
            <a:off x="491652" y="378825"/>
            <a:ext cx="8091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Neighborhood: Income Distribution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213" name="Google Shape;213;p30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4" name="Google Shape;214;p30"/>
          <p:cNvGraphicFramePr/>
          <p:nvPr/>
        </p:nvGraphicFramePr>
        <p:xfrm>
          <a:off x="807674" y="2469325"/>
          <a:ext cx="7308675" cy="1385500"/>
        </p:xfrm>
        <a:graphic>
          <a:graphicData uri="http://schemas.openxmlformats.org/drawingml/2006/table">
            <a:tbl>
              <a:tblPr>
                <a:noFill/>
                <a:tableStyleId>{09B3E395-79B1-44C9-B33C-EC6278FB5CB0}</a:tableStyleId>
              </a:tblPr>
              <a:tblGrid>
                <a:gridCol w="126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0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Variable</a:t>
                      </a:r>
                      <a:endParaRPr b="1"/>
                    </a:p>
                  </a:txBody>
                  <a:tcPr marL="91425" marR="68575" marT="0" marB="0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Category</a:t>
                      </a:r>
                      <a:endParaRPr b="1"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Median HH income</a:t>
                      </a:r>
                      <a:endParaRPr b="1"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Value</a:t>
                      </a:r>
                      <a:endParaRPr b="1"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5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Income_level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0-$49,999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 for each neighborhood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Middle-low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$50,000-$99,999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Middle-upper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$100,000-$149,999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Upper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≥ $150,000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68575" marT="0" marB="0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" name="Google Shape;215;p30"/>
          <p:cNvSpPr txBox="1"/>
          <p:nvPr/>
        </p:nvSpPr>
        <p:spPr>
          <a:xfrm flipH="1">
            <a:off x="587125" y="1240575"/>
            <a:ext cx="66888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Assumption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Richer neighborhoods, higher listing price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 Census Bureau 2017 data</a:t>
            </a:r>
            <a:endParaRPr sz="18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l="5391" t="5872" r="7516" b="1791"/>
          <a:stretch/>
        </p:blipFill>
        <p:spPr>
          <a:xfrm>
            <a:off x="5064981" y="1240575"/>
            <a:ext cx="3634572" cy="256899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 flipH="1">
            <a:off x="491500" y="378825"/>
            <a:ext cx="6444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Time Effects: Description</a:t>
            </a:r>
            <a:endParaRPr sz="3000" b="1">
              <a:solidFill>
                <a:srgbClr val="E06666"/>
              </a:solidFill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06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224" name="Google Shape;224;p31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1"/>
          <p:cNvSpPr txBox="1"/>
          <p:nvPr/>
        </p:nvSpPr>
        <p:spPr>
          <a:xfrm flipH="1">
            <a:off x="587125" y="1240575"/>
            <a:ext cx="66888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Exploration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50% </a:t>
            </a:r>
            <a:r>
              <a:rPr lang="en" sz="1800">
                <a:solidFill>
                  <a:schemeClr val="dk1"/>
                </a:solidFill>
              </a:rPr>
              <a:t>variations are </a:t>
            </a:r>
            <a:r>
              <a:rPr lang="en" sz="1800" b="1">
                <a:solidFill>
                  <a:schemeClr val="dk1"/>
                </a:solidFill>
              </a:rPr>
              <a:t>greater than 15%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25%</a:t>
            </a:r>
            <a:r>
              <a:rPr lang="en" sz="1800">
                <a:solidFill>
                  <a:schemeClr val="dk1"/>
                </a:solidFill>
              </a:rPr>
              <a:t> variations are </a:t>
            </a:r>
            <a:r>
              <a:rPr lang="en" sz="1800" b="1">
                <a:solidFill>
                  <a:schemeClr val="dk1"/>
                </a:solidFill>
              </a:rPr>
              <a:t>greater than 30%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Undeniable time effect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Challenge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Unbalanced panel data</a:t>
            </a:r>
            <a:endParaRPr sz="18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t="2879" b="-2880"/>
          <a:stretch/>
        </p:blipFill>
        <p:spPr>
          <a:xfrm>
            <a:off x="828038" y="1807000"/>
            <a:ext cx="7487925" cy="23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07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 flipH="1">
            <a:off x="491650" y="378825"/>
            <a:ext cx="6193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Time Effects: Weekday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234" name="Google Shape;234;p32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2"/>
          <p:cNvSpPr txBox="1"/>
          <p:nvPr/>
        </p:nvSpPr>
        <p:spPr>
          <a:xfrm flipH="1">
            <a:off x="587125" y="1240575"/>
            <a:ext cx="66888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Regular fluctuations on Friday and Saturday</a:t>
            </a:r>
            <a:endParaRPr sz="1800" b="1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3"/>
          <p:cNvGrpSpPr/>
          <p:nvPr/>
        </p:nvGrpSpPr>
        <p:grpSpPr>
          <a:xfrm>
            <a:off x="895381" y="1716736"/>
            <a:ext cx="7603487" cy="2570740"/>
            <a:chOff x="3074125" y="2147477"/>
            <a:chExt cx="8976963" cy="2937989"/>
          </a:xfrm>
        </p:grpSpPr>
        <p:pic>
          <p:nvPicPr>
            <p:cNvPr id="242" name="Google Shape;242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74125" y="2147477"/>
              <a:ext cx="4333005" cy="2937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44903" y="2147477"/>
              <a:ext cx="4206184" cy="29379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33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08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 flipH="1">
            <a:off x="491750" y="378825"/>
            <a:ext cx="694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06666"/>
                </a:solidFill>
              </a:rPr>
              <a:t>Time Effects: Holiday &amp; Season</a:t>
            </a:r>
            <a:endParaRPr sz="3000" b="1">
              <a:solidFill>
                <a:srgbClr val="E06666"/>
              </a:solidFill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33"/>
          <p:cNvSpPr txBox="1"/>
          <p:nvPr/>
        </p:nvSpPr>
        <p:spPr>
          <a:xfrm flipH="1">
            <a:off x="587125" y="1240575"/>
            <a:ext cx="6688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Significant effects from holidays and seasons</a:t>
            </a:r>
            <a:endParaRPr sz="1800" b="1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Macintosh PowerPoint</Application>
  <PresentationFormat>On-screen Show (16:9)</PresentationFormat>
  <Paragraphs>205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Montserrat Black</vt:lpstr>
      <vt:lpstr>Simple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 Malongo</cp:lastModifiedBy>
  <cp:revision>1</cp:revision>
  <dcterms:modified xsi:type="dcterms:W3CDTF">2019-11-23T01:03:22Z</dcterms:modified>
</cp:coreProperties>
</file>