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56" r:id="rId6"/>
    <p:sldId id="257" r:id="rId7"/>
    <p:sldId id="264" r:id="rId8"/>
    <p:sldId id="258" r:id="rId9"/>
    <p:sldId id="265" r:id="rId10"/>
    <p:sldId id="259" r:id="rId11"/>
    <p:sldId id="260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Ramdas Udgire" userId="S::abhay.udgire@yash.com::f6759c67-31f5-4a1a-8287-1cce313924d1" providerId="AD" clId="Web-{161CEA49-DD2E-A322-2110-94D60EC0AA34}"/>
    <pc:docChg chg="modSld">
      <pc:chgData name="Abhay Ramdas Udgire" userId="S::abhay.udgire@yash.com::f6759c67-31f5-4a1a-8287-1cce313924d1" providerId="AD" clId="Web-{161CEA49-DD2E-A322-2110-94D60EC0AA34}" dt="2019-08-22T05:24:20.377" v="15" actId="20577"/>
      <pc:docMkLst>
        <pc:docMk/>
      </pc:docMkLst>
      <pc:sldChg chg="modSp">
        <pc:chgData name="Abhay Ramdas Udgire" userId="S::abhay.udgire@yash.com::f6759c67-31f5-4a1a-8287-1cce313924d1" providerId="AD" clId="Web-{161CEA49-DD2E-A322-2110-94D60EC0AA34}" dt="2019-08-22T05:24:20.362" v="14" actId="20577"/>
        <pc:sldMkLst>
          <pc:docMk/>
          <pc:sldMk cId="1674401643" sldId="264"/>
        </pc:sldMkLst>
        <pc:spChg chg="mod">
          <ac:chgData name="Abhay Ramdas Udgire" userId="S::abhay.udgire@yash.com::f6759c67-31f5-4a1a-8287-1cce313924d1" providerId="AD" clId="Web-{161CEA49-DD2E-A322-2110-94D60EC0AA34}" dt="2019-08-22T05:24:20.362" v="14" actId="20577"/>
          <ac:spMkLst>
            <pc:docMk/>
            <pc:sldMk cId="1674401643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11E8A8-9F73-4CD5-8C4B-BAA9212C0F4D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B3F10A-742B-464D-B225-6C8F401116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600200"/>
          </a:xfrm>
        </p:spPr>
        <p:txBody>
          <a:bodyPr/>
          <a:lstStyle/>
          <a:p>
            <a:r>
              <a:rPr lang="en-US" sz="4800" dirty="0"/>
              <a:t>Closure, Prototype &amp; Hoisting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491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Closure</a:t>
            </a:r>
          </a:p>
          <a:p>
            <a:pPr lvl="1"/>
            <a:r>
              <a:rPr lang="en-IN" dirty="0"/>
              <a:t>sum(1)(2) = 3  // create sum function use closure to output 3 </a:t>
            </a:r>
            <a:br>
              <a:rPr lang="en-IN" dirty="0"/>
            </a:br>
            <a:r>
              <a:rPr lang="en-IN" dirty="0"/>
              <a:t>sum(5)(-1) = 4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Counter  increment or decrement whenever function is called</a:t>
            </a:r>
          </a:p>
          <a:p>
            <a:pPr lvl="2"/>
            <a:r>
              <a:rPr lang="en-US" dirty="0"/>
              <a:t>alert( counter.up() ); // 1 </a:t>
            </a:r>
            <a:br>
              <a:rPr lang="en-US" dirty="0"/>
            </a:br>
            <a:r>
              <a:rPr lang="en-US" dirty="0"/>
              <a:t>alert( counter.up() ); // 2 </a:t>
            </a:r>
            <a:br>
              <a:rPr lang="en-US" dirty="0"/>
            </a:br>
            <a:r>
              <a:rPr lang="en-US" dirty="0"/>
              <a:t>alert( counter.down() ); // 1</a:t>
            </a:r>
          </a:p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Create one animal function with core properties of animals</a:t>
            </a:r>
            <a:br>
              <a:rPr lang="en-US" dirty="0"/>
            </a:br>
            <a:r>
              <a:rPr lang="en-US" dirty="0"/>
              <a:t>Then assign that to prototype of every new animal that we create</a:t>
            </a:r>
            <a:br>
              <a:rPr lang="en-US" dirty="0"/>
            </a:br>
            <a:r>
              <a:rPr lang="en-US" dirty="0"/>
              <a:t>and access animals properties form new animal ex 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tiger.prototype = animal 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console.log( tiger.canFly() ) // fly should be property of animal.</a:t>
            </a:r>
          </a:p>
        </p:txBody>
      </p:sp>
    </p:spTree>
    <p:extLst>
      <p:ext uri="{BB962C8B-B14F-4D97-AF65-F5344CB8AC3E}">
        <p14:creationId xmlns:p14="http://schemas.microsoft.com/office/powerpoint/2010/main" val="19825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918648" cy="864096"/>
          </a:xfrm>
        </p:spPr>
        <p:txBody>
          <a:bodyPr/>
          <a:lstStyle/>
          <a:p>
            <a:r>
              <a:rPr lang="en-US" sz="4800" dirty="0"/>
              <a:t>Closures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920880" cy="49685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 JavaScript we can write nested functions.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 closure is a function that remembers its outer variables and can access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All functions in JavaScript are closure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Closure gives you access to an outer function’s scope from an inner function.</a:t>
            </a:r>
          </a:p>
          <a:p>
            <a:pPr algn="l"/>
            <a:endParaRPr lang="en-US" sz="1800" dirty="0"/>
          </a:p>
          <a:p>
            <a:pPr lvl="1" algn="l"/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1561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2590056" cy="792088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848872" cy="4968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100" b="1" dirty="0"/>
              <a:t>Example 1:</a:t>
            </a:r>
          </a:p>
          <a:p>
            <a:pPr algn="l"/>
            <a:endParaRPr lang="en-US" sz="1100" b="1" dirty="0"/>
          </a:p>
          <a:p>
            <a:pPr algn="l"/>
            <a:r>
              <a:rPr lang="en-US" sz="1100" b="1" dirty="0"/>
              <a:t>    function makeCounter() {</a:t>
            </a:r>
          </a:p>
          <a:p>
            <a:pPr algn="l"/>
            <a:r>
              <a:rPr lang="en-US" sz="1100" b="1" dirty="0"/>
              <a:t>        let count = 0;</a:t>
            </a:r>
          </a:p>
          <a:p>
            <a:pPr algn="l"/>
            <a:br>
              <a:rPr lang="en-US" sz="1100" b="1" dirty="0"/>
            </a:br>
            <a:r>
              <a:rPr lang="en-US" sz="1100" b="1" dirty="0"/>
              <a:t>        return function() {</a:t>
            </a:r>
          </a:p>
          <a:p>
            <a:pPr algn="l"/>
            <a:r>
              <a:rPr lang="en-US" sz="1100" b="1" dirty="0"/>
              <a:t>             return count++; </a:t>
            </a:r>
          </a:p>
          <a:p>
            <a:pPr algn="l"/>
            <a:r>
              <a:rPr lang="en-US" sz="1100" b="1" dirty="0"/>
              <a:t>         };</a:t>
            </a:r>
          </a:p>
          <a:p>
            <a:pPr algn="l"/>
            <a:r>
              <a:rPr lang="en-US" sz="1100" b="1" dirty="0"/>
              <a:t>    }</a:t>
            </a:r>
          </a:p>
          <a:p>
            <a:pPr algn="l"/>
            <a:br>
              <a:rPr lang="en-US" sz="1100" b="1" dirty="0"/>
            </a:br>
            <a:r>
              <a:rPr lang="en-US" sz="1100" b="1" dirty="0"/>
              <a:t>    let counter = makeCounter();</a:t>
            </a:r>
          </a:p>
          <a:p>
            <a:pPr algn="l"/>
            <a:br>
              <a:rPr lang="en-US" sz="1100" b="1" dirty="0"/>
            </a:br>
            <a:r>
              <a:rPr lang="en-US" sz="1100" b="1" dirty="0"/>
              <a:t>    console.log( counter() );  //0</a:t>
            </a:r>
          </a:p>
          <a:p>
            <a:pPr algn="l"/>
            <a:r>
              <a:rPr lang="en-US" sz="1100" b="1" dirty="0"/>
              <a:t>    console.log( counter() );  //1</a:t>
            </a:r>
          </a:p>
          <a:p>
            <a:pPr algn="l"/>
            <a:r>
              <a:rPr lang="en-US" sz="1100" b="1" dirty="0"/>
              <a:t>    console.log( counter() );  //2</a:t>
            </a:r>
          </a:p>
          <a:p>
            <a:pPr algn="l"/>
            <a:endParaRPr lang="en-US" sz="1100" b="1" dirty="0"/>
          </a:p>
          <a:p>
            <a:pPr algn="l"/>
            <a:r>
              <a:rPr lang="en-US" sz="1100" b="1" dirty="0"/>
              <a:t>Example 2:</a:t>
            </a:r>
          </a:p>
          <a:p>
            <a:pPr algn="l"/>
            <a:endParaRPr lang="en-US" sz="1100" b="1" dirty="0"/>
          </a:p>
          <a:p>
            <a:pPr lvl="1" algn="l"/>
            <a:r>
              <a:rPr lang="en-IN" sz="1200" b="1" dirty="0"/>
              <a:t>var addNumbers = function() {</a:t>
            </a:r>
          </a:p>
          <a:p>
            <a:pPr lvl="1" algn="l"/>
            <a:r>
              <a:rPr lang="en-IN" sz="1200" b="1" dirty="0"/>
              <a:t>  </a:t>
            </a:r>
          </a:p>
          <a:p>
            <a:pPr lvl="1" algn="l"/>
            <a:r>
              <a:rPr lang="en-IN" sz="1200" b="1" dirty="0"/>
              <a:t>    var num1 = 10;</a:t>
            </a:r>
          </a:p>
          <a:p>
            <a:pPr lvl="1" algn="l"/>
            <a:r>
              <a:rPr lang="en-IN" sz="1200" b="1" dirty="0"/>
              <a:t>  </a:t>
            </a:r>
          </a:p>
          <a:p>
            <a:pPr lvl="1" algn="l"/>
            <a:r>
              <a:rPr lang="en-IN" sz="1200" b="1" dirty="0"/>
              <a:t>    function addNumTo(num2) {</a:t>
            </a:r>
          </a:p>
          <a:p>
            <a:pPr lvl="1" algn="l"/>
            <a:r>
              <a:rPr lang="en-IN" sz="1200" b="1" dirty="0"/>
              <a:t>      return num1+num2;</a:t>
            </a:r>
          </a:p>
          <a:p>
            <a:pPr lvl="1" algn="l"/>
            <a:r>
              <a:rPr lang="en-IN" sz="1200" b="1" dirty="0"/>
              <a:t>    }</a:t>
            </a:r>
          </a:p>
          <a:p>
            <a:pPr lvl="1" algn="l"/>
            <a:r>
              <a:rPr lang="en-IN" sz="1200" b="1" dirty="0"/>
              <a:t>  </a:t>
            </a:r>
          </a:p>
          <a:p>
            <a:pPr lvl="1" algn="l"/>
            <a:r>
              <a:rPr lang="en-IN" sz="1200" b="1" dirty="0"/>
              <a:t>  return addNumTo;</a:t>
            </a:r>
          </a:p>
          <a:p>
            <a:pPr lvl="1" algn="l"/>
            <a:r>
              <a:rPr lang="en-IN" sz="1200" b="1" dirty="0"/>
              <a:t>}</a:t>
            </a:r>
          </a:p>
          <a:p>
            <a:pPr lvl="1" algn="l"/>
            <a:endParaRPr lang="en-IN" sz="1200" b="1" dirty="0"/>
          </a:p>
          <a:p>
            <a:pPr lvl="1" algn="l"/>
            <a:r>
              <a:rPr lang="en-IN" sz="1200" b="1" dirty="0"/>
              <a:t>add = addNumbers();</a:t>
            </a:r>
          </a:p>
          <a:p>
            <a:pPr lvl="1" algn="l"/>
            <a:r>
              <a:rPr lang="en-IN" sz="1200" b="1" dirty="0" err="1"/>
              <a:t>console.dir</a:t>
            </a:r>
            <a:r>
              <a:rPr lang="en-IN" sz="1200" b="1" dirty="0"/>
              <a:t>(add);</a:t>
            </a:r>
          </a:p>
          <a:p>
            <a:pPr lvl="1" algn="l"/>
            <a:r>
              <a:rPr lang="en-IN" sz="1200" b="1" dirty="0"/>
              <a:t>console.log('Addition result: ', add(20));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833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 JavaScript, closures are the primary mechanism used to enable data privacy. 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IN" b="1" dirty="0"/>
              <a:t>var </a:t>
            </a:r>
            <a:r>
              <a:rPr lang="en-IN" b="1" dirty="0" err="1"/>
              <a:t>getSalary</a:t>
            </a:r>
            <a:r>
              <a:rPr lang="en-IN" b="1" dirty="0"/>
              <a:t> = (function () {</a:t>
            </a:r>
          </a:p>
          <a:p>
            <a:pPr marL="400050" lvl="1" indent="0">
              <a:buNone/>
            </a:pPr>
            <a:r>
              <a:rPr lang="en-IN" b="1" dirty="0"/>
              <a:t>    var salary = 60000;</a:t>
            </a:r>
          </a:p>
          <a:p>
            <a:pPr marL="400050" lvl="1" indent="0">
              <a:buNone/>
            </a:pPr>
            <a:r>
              <a:rPr lang="en-IN" b="1" dirty="0"/>
              <a:t>    function </a:t>
            </a:r>
            <a:r>
              <a:rPr lang="en-IN" b="1" dirty="0" err="1"/>
              <a:t>changeBy</a:t>
            </a:r>
            <a:r>
              <a:rPr lang="en-IN" b="1" dirty="0"/>
              <a:t>(amount) {</a:t>
            </a:r>
          </a:p>
          <a:p>
            <a:pPr marL="400050" lvl="1" indent="0">
              <a:buNone/>
            </a:pPr>
            <a:r>
              <a:rPr lang="en-IN" b="1" dirty="0"/>
              <a:t>        salary += amount;</a:t>
            </a:r>
          </a:p>
          <a:p>
            <a:pPr marL="400050" lvl="1" indent="0">
              <a:buNone/>
            </a:pPr>
            <a:r>
              <a:rPr lang="en-IN" b="1" dirty="0"/>
              <a:t>    }</a:t>
            </a:r>
          </a:p>
          <a:p>
            <a:pPr marL="400050" lvl="1" indent="0">
              <a:buNone/>
            </a:pPr>
            <a:r>
              <a:rPr lang="en-IN" b="1" dirty="0"/>
              <a:t>    return {</a:t>
            </a:r>
          </a:p>
          <a:p>
            <a:pPr marL="400050" lvl="1" indent="0">
              <a:buNone/>
            </a:pPr>
            <a:r>
              <a:rPr lang="en-IN" b="1" dirty="0"/>
              <a:t>        raise: function () {</a:t>
            </a:r>
          </a:p>
          <a:p>
            <a:pPr marL="400050" lvl="1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changeBy</a:t>
            </a:r>
            <a:r>
              <a:rPr lang="en-IN" b="1" dirty="0"/>
              <a:t>(5000);</a:t>
            </a:r>
          </a:p>
          <a:p>
            <a:pPr marL="400050" lvl="1" indent="0">
              <a:buNone/>
            </a:pPr>
            <a:r>
              <a:rPr lang="en-IN" b="1" dirty="0"/>
              <a:t>        },</a:t>
            </a:r>
          </a:p>
          <a:p>
            <a:pPr marL="400050" lvl="1" indent="0">
              <a:buNone/>
            </a:pPr>
            <a:r>
              <a:rPr lang="en-IN" b="1" dirty="0"/>
              <a:t>        lower: function () {</a:t>
            </a:r>
          </a:p>
          <a:p>
            <a:pPr marL="400050" lvl="1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changeBy</a:t>
            </a:r>
            <a:r>
              <a:rPr lang="en-IN" b="1" dirty="0"/>
              <a:t>(-5000);</a:t>
            </a:r>
          </a:p>
          <a:p>
            <a:pPr marL="400050" lvl="1" indent="0">
              <a:buNone/>
            </a:pPr>
            <a:r>
              <a:rPr lang="en-IN" b="1" dirty="0"/>
              <a:t>        },</a:t>
            </a:r>
          </a:p>
          <a:p>
            <a:pPr marL="400050" lvl="1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currentAmount</a:t>
            </a:r>
            <a:r>
              <a:rPr lang="en-IN" b="1" dirty="0"/>
              <a:t>: function () {</a:t>
            </a:r>
          </a:p>
          <a:p>
            <a:pPr marL="400050" lvl="1" indent="0">
              <a:buNone/>
            </a:pPr>
            <a:r>
              <a:rPr lang="en-IN" b="1" dirty="0"/>
              <a:t>            return salary;</a:t>
            </a:r>
          </a:p>
          <a:p>
            <a:pPr marL="400050" lvl="1" indent="0">
              <a:buNone/>
            </a:pPr>
            <a:r>
              <a:rPr lang="en-IN" b="1" dirty="0"/>
              <a:t>        }</a:t>
            </a:r>
          </a:p>
          <a:p>
            <a:pPr marL="400050" lvl="1" indent="0">
              <a:buNone/>
            </a:pPr>
            <a:r>
              <a:rPr lang="en-IN" b="1" dirty="0"/>
              <a:t>    };</a:t>
            </a:r>
          </a:p>
          <a:p>
            <a:pPr marL="400050" lvl="1" indent="0">
              <a:buNone/>
            </a:pPr>
            <a:r>
              <a:rPr lang="en-IN" b="1" dirty="0"/>
              <a:t>})();</a:t>
            </a:r>
          </a:p>
          <a:p>
            <a:pPr marL="400050" lvl="1" indent="0">
              <a:buNone/>
            </a:pPr>
            <a:endParaRPr lang="en-IN" b="1" dirty="0"/>
          </a:p>
          <a:p>
            <a:pPr marL="400050" lvl="1" indent="0">
              <a:buNone/>
            </a:pPr>
            <a:r>
              <a:rPr lang="en-IN" b="1" dirty="0"/>
              <a:t>alert(</a:t>
            </a: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</a:t>
            </a:r>
            <a:r>
              <a:rPr lang="en-IN" b="1" dirty="0" err="1"/>
              <a:t>currentAmount</a:t>
            </a:r>
            <a:r>
              <a:rPr lang="en-IN" b="1" dirty="0"/>
              <a:t>()); // $60,000</a:t>
            </a:r>
          </a:p>
          <a:p>
            <a:pPr marL="400050" lvl="1" indent="0">
              <a:buNone/>
            </a:pP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.raise();</a:t>
            </a:r>
            <a:endParaRPr lang="en-IN"/>
          </a:p>
          <a:p>
            <a:pPr marL="400050" lvl="1" indent="0">
              <a:buNone/>
            </a:pPr>
            <a:r>
              <a:rPr lang="en-IN" b="1" dirty="0"/>
              <a:t>alert(</a:t>
            </a: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</a:t>
            </a:r>
            <a:r>
              <a:rPr lang="en-IN" b="1" dirty="0" err="1"/>
              <a:t>currentAmount</a:t>
            </a:r>
            <a:r>
              <a:rPr lang="en-IN" b="1" dirty="0"/>
              <a:t>()); // $65,000</a:t>
            </a:r>
          </a:p>
          <a:p>
            <a:pPr marL="400050" lvl="1" indent="0">
              <a:buNone/>
            </a:pP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.lower();</a:t>
            </a:r>
            <a:endParaRPr lang="en-IN"/>
          </a:p>
          <a:p>
            <a:pPr marL="400050" lvl="1" indent="0">
              <a:buNone/>
            </a:pP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.lower();</a:t>
            </a:r>
            <a:endParaRPr lang="en-IN"/>
          </a:p>
          <a:p>
            <a:pPr marL="400050" lvl="1" indent="0">
              <a:buNone/>
            </a:pPr>
            <a:r>
              <a:rPr lang="en-IN" b="1" dirty="0"/>
              <a:t>alert(</a:t>
            </a:r>
            <a:r>
              <a:rPr lang="en-IN" b="1" dirty="0" err="1">
                <a:ea typeface="+mj-lt"/>
                <a:cs typeface="+mj-lt"/>
              </a:rPr>
              <a:t>getSalary</a:t>
            </a:r>
            <a:r>
              <a:rPr lang="en-IN" b="1" dirty="0">
                <a:ea typeface="+mj-lt"/>
                <a:cs typeface="+mj-lt"/>
              </a:rPr>
              <a:t> </a:t>
            </a:r>
            <a:r>
              <a:rPr lang="en-IN" b="1" dirty="0"/>
              <a:t>.</a:t>
            </a:r>
            <a:r>
              <a:rPr lang="en-IN" b="1" dirty="0" err="1"/>
              <a:t>currentAmount</a:t>
            </a:r>
            <a:r>
              <a:rPr lang="en-IN" b="1" dirty="0"/>
              <a:t>()); // $55,000</a:t>
            </a:r>
          </a:p>
          <a:p>
            <a:pPr marL="400050" lvl="1" indent="0">
              <a:buNone/>
            </a:pP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40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918648" cy="864096"/>
          </a:xfrm>
        </p:spPr>
        <p:txBody>
          <a:bodyPr/>
          <a:lstStyle/>
          <a:p>
            <a:r>
              <a:rPr lang="en-US" sz="4800" dirty="0"/>
              <a:t>Prototype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8208912" cy="41833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Prototype in JavaScript are mainly used for inheritance 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 JavaScript, objects( </a:t>
            </a:r>
            <a:r>
              <a:rPr lang="en-US" sz="1800" dirty="0" err="1"/>
              <a:t>Funtions</a:t>
            </a:r>
            <a:r>
              <a:rPr lang="en-US" sz="1800" dirty="0"/>
              <a:t> ) have a special hidden property i.e.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The Object.prototype is on the top of the prototype inheritance chain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All JavaScript objects inherit properties and methods from a prototype:</a:t>
            </a:r>
          </a:p>
          <a:p>
            <a:pPr algn="l"/>
            <a:r>
              <a:rPr lang="en-IN" sz="1800" dirty="0"/>
              <a:t>         Date objects inherit from </a:t>
            </a:r>
            <a:r>
              <a:rPr lang="en-IN" sz="1800" dirty="0" err="1"/>
              <a:t>Date.prototype</a:t>
            </a:r>
            <a:endParaRPr lang="en-IN" sz="1800" dirty="0"/>
          </a:p>
          <a:p>
            <a:pPr algn="l"/>
            <a:r>
              <a:rPr lang="en-IN" sz="1800" dirty="0"/>
              <a:t>         Array objects inherit from </a:t>
            </a:r>
            <a:r>
              <a:rPr lang="en-IN" sz="1800" dirty="0" err="1"/>
              <a:t>Array.prototype</a:t>
            </a:r>
            <a:endParaRPr lang="en-IN" sz="1800" dirty="0"/>
          </a:p>
          <a:p>
            <a:pPr algn="l"/>
            <a:r>
              <a:rPr lang="en-IN" sz="1800" dirty="0"/>
              <a:t>         Person objects inherit from </a:t>
            </a:r>
            <a:r>
              <a:rPr lang="en-IN" sz="1800" dirty="0" err="1"/>
              <a:t>Person.prototype</a:t>
            </a: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91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Prototype helps to reduce redundancy of code.</a:t>
            </a:r>
          </a:p>
          <a:p>
            <a:endParaRPr lang="en-US" dirty="0"/>
          </a:p>
          <a:p>
            <a:r>
              <a:rPr lang="en-US" dirty="0"/>
              <a:t>The prototype object includes following properties and methods.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Constructor  : Returns a function that created instance.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__proto__	: This is invisible property of an object. It returns prototype object of a function to which it links 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06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2314600" cy="792088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b="1" dirty="0"/>
              <a:t>function Person(first, last, age, eye) {</a:t>
            </a:r>
          </a:p>
          <a:p>
            <a:pPr marL="0" indent="0">
              <a:buNone/>
            </a:pPr>
            <a:r>
              <a:rPr lang="en-IN" sz="1100" b="1" dirty="0"/>
              <a:t>   this.firstName = first;</a:t>
            </a:r>
          </a:p>
          <a:p>
            <a:pPr marL="0" indent="0">
              <a:buNone/>
            </a:pPr>
            <a:r>
              <a:rPr lang="en-IN" sz="1100" b="1" dirty="0"/>
              <a:t>   this.lastName = last;</a:t>
            </a:r>
          </a:p>
          <a:p>
            <a:pPr marL="0" indent="0">
              <a:buNone/>
            </a:pPr>
            <a:r>
              <a:rPr lang="en-IN" sz="1100" b="1" dirty="0"/>
              <a:t>   this.age = age;</a:t>
            </a:r>
          </a:p>
          <a:p>
            <a:pPr marL="0" indent="0">
              <a:buNone/>
            </a:pPr>
            <a:r>
              <a:rPr lang="en-IN" sz="1100" b="1" dirty="0"/>
              <a:t>   this.eyeColor = eye;</a:t>
            </a:r>
          </a:p>
          <a:p>
            <a:pPr marL="0" indent="0">
              <a:buNone/>
            </a:pPr>
            <a:r>
              <a:rPr lang="en-IN" sz="1100" b="1" dirty="0"/>
              <a:t>}</a:t>
            </a:r>
          </a:p>
          <a:p>
            <a:pPr marL="0" indent="0">
              <a:buNone/>
            </a:pPr>
            <a:br>
              <a:rPr lang="en-IN" sz="1100" b="1" dirty="0"/>
            </a:br>
            <a:r>
              <a:rPr lang="en-IN" sz="1100" b="1" dirty="0"/>
              <a:t>Person.prototype.name = function() {</a:t>
            </a:r>
          </a:p>
          <a:p>
            <a:pPr marL="0" indent="0">
              <a:buNone/>
            </a:pPr>
            <a:r>
              <a:rPr lang="en-IN" sz="1100" b="1" dirty="0"/>
              <a:t>     return this.firstName + " " + this.lastName</a:t>
            </a:r>
          </a:p>
          <a:p>
            <a:pPr marL="0" indent="0">
              <a:buNone/>
            </a:pPr>
            <a:r>
              <a:rPr lang="en-IN" sz="1100" b="1" dirty="0"/>
              <a:t>};</a:t>
            </a:r>
          </a:p>
          <a:p>
            <a:pPr marL="0" indent="0">
              <a:buNone/>
            </a:pPr>
            <a:br>
              <a:rPr lang="en-IN" sz="1100" b="1" dirty="0"/>
            </a:br>
            <a:r>
              <a:rPr lang="en-IN" sz="1100" b="1" dirty="0"/>
              <a:t>var newPerson = new Person("John", "Doe", 50, "blue");</a:t>
            </a:r>
          </a:p>
          <a:p>
            <a:pPr marL="0" indent="0">
              <a:buNone/>
            </a:pPr>
            <a:r>
              <a:rPr lang="en-IN" sz="1100" b="1" dirty="0"/>
              <a:t>document.getElementById("demo").innerHTML = “New person is " + newPerson.name();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Any object of </a:t>
            </a:r>
            <a:r>
              <a:rPr lang="en-IN" sz="1600" b="1" dirty="0"/>
              <a:t>Person </a:t>
            </a:r>
            <a:r>
              <a:rPr lang="en-IN" sz="1600" dirty="0"/>
              <a:t>can access  function name which is on its prototype.</a:t>
            </a:r>
          </a:p>
        </p:txBody>
      </p:sp>
    </p:spTree>
    <p:extLst>
      <p:ext uri="{BB962C8B-B14F-4D97-AF65-F5344CB8AC3E}">
        <p14:creationId xmlns:p14="http://schemas.microsoft.com/office/powerpoint/2010/main" val="25051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918648" cy="864096"/>
          </a:xfrm>
        </p:spPr>
        <p:txBody>
          <a:bodyPr/>
          <a:lstStyle/>
          <a:p>
            <a:r>
              <a:rPr lang="en-IN" sz="4800" b="1" dirty="0">
                <a:effectLst/>
              </a:rPr>
              <a:t>Hoisting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8208912" cy="45365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JavaScript has two phase of execution i.e. compile and execution.</a:t>
            </a:r>
          </a:p>
          <a:p>
            <a:pPr algn="l"/>
            <a:r>
              <a:rPr lang="en-US" sz="18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 JavaScript the variable and function declarations are put into memory during the </a:t>
            </a:r>
            <a:r>
              <a:rPr lang="en-US" sz="1800" i="1" dirty="0"/>
              <a:t>compile</a:t>
            </a:r>
            <a:r>
              <a:rPr lang="en-US" sz="1800" dirty="0"/>
              <a:t> phase.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While variables and function declaration are assigned is default values like undefined that’s why we don’t get error in blow example.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100" b="1" dirty="0"/>
              <a:t>	</a:t>
            </a:r>
            <a:r>
              <a:rPr lang="en-US" sz="1200" b="1" dirty="0"/>
              <a:t>Console.log(“My age is :” + age);</a:t>
            </a:r>
          </a:p>
          <a:p>
            <a:pPr algn="l"/>
            <a:r>
              <a:rPr lang="en-US" sz="1200" b="1" dirty="0"/>
              <a:t>	Var age = 30;</a:t>
            </a:r>
            <a:endParaRPr lang="en-IN" sz="1200" b="1" dirty="0"/>
          </a:p>
          <a:p>
            <a:pPr algn="l"/>
            <a:r>
              <a:rPr lang="en-US" sz="1200" b="1" dirty="0"/>
              <a:t>	o/p = My age is :undefined</a:t>
            </a:r>
          </a:p>
          <a:p>
            <a:pPr algn="l"/>
            <a:endParaRPr lang="en-US" sz="11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Here is compile phase age will be put into memory and  assigned with undefined while execution console statement will print undefined as it get that value from memory.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On next line age will be assigned to 30 in execution phase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80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2314600" cy="792088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373616" cy="439248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JavaScript only hoists declarations, not initializations.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IN" sz="1300" dirty="0"/>
              <a:t>          //Example 1 - Does not hoist</a:t>
            </a:r>
          </a:p>
          <a:p>
            <a:pPr marL="0" indent="0">
              <a:buNone/>
            </a:pPr>
            <a:r>
              <a:rPr lang="en-IN" sz="1300" b="1" dirty="0"/>
              <a:t>          var x = 1; // Initialize x</a:t>
            </a:r>
          </a:p>
          <a:p>
            <a:pPr marL="0" indent="0">
              <a:buNone/>
            </a:pPr>
            <a:r>
              <a:rPr lang="en-IN" sz="1300" b="1" dirty="0"/>
              <a:t>          console.log(x + " " + y</a:t>
            </a:r>
            <a:r>
              <a:rPr lang="en-IN" sz="1300" dirty="0"/>
              <a:t>); // '1 undefined'</a:t>
            </a:r>
          </a:p>
          <a:p>
            <a:pPr marL="0" indent="0">
              <a:buNone/>
            </a:pPr>
            <a:r>
              <a:rPr lang="en-IN" sz="1300" b="1" dirty="0"/>
              <a:t>          var y = 2; // Initialize y</a:t>
            </a:r>
          </a:p>
          <a:p>
            <a:pPr marL="0" indent="0">
              <a:buNone/>
            </a:pPr>
            <a:r>
              <a:rPr lang="en-IN" sz="1300" b="1" dirty="0"/>
              <a:t>         </a:t>
            </a:r>
            <a:r>
              <a:rPr lang="en-IN" sz="1300" dirty="0"/>
              <a:t>//This will not work as JavaScript only hoists declarations</a:t>
            </a:r>
          </a:p>
          <a:p>
            <a:pPr marL="0" indent="0">
              <a:buNone/>
            </a:pPr>
            <a:br>
              <a:rPr lang="en-IN" sz="1300" b="1" dirty="0"/>
            </a:br>
            <a:r>
              <a:rPr lang="en-IN" sz="1300" dirty="0"/>
              <a:t>        //Example 2 - Hoists</a:t>
            </a:r>
          </a:p>
          <a:p>
            <a:pPr marL="0" indent="0">
              <a:buNone/>
            </a:pPr>
            <a:r>
              <a:rPr lang="en-IN" sz="1300" b="1" dirty="0"/>
              <a:t>        var num1 = 3; </a:t>
            </a:r>
            <a:r>
              <a:rPr lang="en-IN" sz="1300" dirty="0"/>
              <a:t>//Declare and initialize num1</a:t>
            </a:r>
          </a:p>
          <a:p>
            <a:pPr marL="0" indent="0">
              <a:buNone/>
            </a:pPr>
            <a:r>
              <a:rPr lang="en-IN" sz="1300" b="1" dirty="0"/>
              <a:t>        num2 = 4; </a:t>
            </a:r>
            <a:r>
              <a:rPr lang="en-IN" sz="1300" dirty="0"/>
              <a:t>//Initialize num2</a:t>
            </a:r>
          </a:p>
          <a:p>
            <a:pPr marL="0" indent="0">
              <a:buNone/>
            </a:pPr>
            <a:r>
              <a:rPr lang="en-IN" sz="1300" b="1" dirty="0"/>
              <a:t>        console.log(num1 + " " + num2); </a:t>
            </a:r>
            <a:r>
              <a:rPr lang="en-IN" sz="1300" dirty="0"/>
              <a:t>//'3 4'</a:t>
            </a:r>
          </a:p>
          <a:p>
            <a:pPr marL="0" indent="0">
              <a:buNone/>
            </a:pPr>
            <a:r>
              <a:rPr lang="en-IN" sz="1300" b="1" dirty="0"/>
              <a:t>        var num2; </a:t>
            </a:r>
            <a:r>
              <a:rPr lang="en-IN" sz="1300" dirty="0"/>
              <a:t>//Declare num2 for hoisting</a:t>
            </a:r>
          </a:p>
          <a:p>
            <a:pPr marL="0" indent="0">
              <a:buNone/>
            </a:pPr>
            <a:br>
              <a:rPr lang="en-IN" sz="1300" b="1" dirty="0"/>
            </a:br>
            <a:r>
              <a:rPr lang="en-IN" sz="1300" b="1" dirty="0"/>
              <a:t>       </a:t>
            </a:r>
            <a:r>
              <a:rPr lang="en-IN" sz="1300" dirty="0"/>
              <a:t>//Example 3 - Hoists</a:t>
            </a:r>
          </a:p>
          <a:p>
            <a:pPr marL="0" indent="0">
              <a:buNone/>
            </a:pPr>
            <a:r>
              <a:rPr lang="en-IN" sz="1300" b="1" dirty="0"/>
              <a:t>       a = ‘Hello'; </a:t>
            </a:r>
            <a:r>
              <a:rPr lang="en-IN" sz="1300" dirty="0"/>
              <a:t>//Initialize a</a:t>
            </a:r>
          </a:p>
          <a:p>
            <a:pPr marL="0" indent="0">
              <a:buNone/>
            </a:pPr>
            <a:r>
              <a:rPr lang="en-IN" sz="1300" b="1" dirty="0"/>
              <a:t>       b = ‘world'; </a:t>
            </a:r>
            <a:r>
              <a:rPr lang="en-IN" sz="1300" dirty="0"/>
              <a:t>//Initialize b</a:t>
            </a:r>
          </a:p>
          <a:p>
            <a:pPr marL="0" indent="0">
              <a:buNone/>
            </a:pPr>
            <a:r>
              <a:rPr lang="en-IN" sz="1300" b="1" dirty="0"/>
              <a:t>       console.log(a + “ " + b); </a:t>
            </a:r>
            <a:r>
              <a:rPr lang="en-IN" sz="1300" dirty="0"/>
              <a:t>// Hello World'</a:t>
            </a:r>
          </a:p>
          <a:p>
            <a:pPr marL="0" indent="0">
              <a:buNone/>
            </a:pPr>
            <a:r>
              <a:rPr lang="en-IN" sz="1300" b="1" dirty="0"/>
              <a:t>       var a, b; </a:t>
            </a:r>
            <a:r>
              <a:rPr lang="en-IN" sz="1300" dirty="0"/>
              <a:t>//Declare both a &amp; b for hoisting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0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3EC0D64983143B13D3EF62EBDE137" ma:contentTypeVersion="10" ma:contentTypeDescription="Create a new document." ma:contentTypeScope="" ma:versionID="81123a9cc640b480f320d9f8c9132cd6">
  <xsd:schema xmlns:xsd="http://www.w3.org/2001/XMLSchema" xmlns:xs="http://www.w3.org/2001/XMLSchema" xmlns:p="http://schemas.microsoft.com/office/2006/metadata/properties" xmlns:ns2="5cbc3886-5613-48cf-acde-a4ca240c0950" xmlns:ns3="366c1fae-bc79-41c2-9ddb-1f3b1f9b8335" targetNamespace="http://schemas.microsoft.com/office/2006/metadata/properties" ma:root="true" ma:fieldsID="10eb112618f54f9bb27cf47b74042ccc" ns2:_="" ns3:_="">
    <xsd:import namespace="5cbc3886-5613-48cf-acde-a4ca240c0950"/>
    <xsd:import namespace="366c1fae-bc79-41c2-9ddb-1f3b1f9b83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c3886-5613-48cf-acde-a4ca240c0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c1fae-bc79-41c2-9ddb-1f3b1f9b8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26E1B-F902-40E2-9040-16295B48C3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48EB86-7248-4F75-94CF-672E9C395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c3886-5613-48cf-acde-a4ca240c0950"/>
    <ds:schemaRef ds:uri="366c1fae-bc79-41c2-9ddb-1f3b1f9b8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818CEB-A10F-4C15-A241-ADD1A208FE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1625</TotalTime>
  <Words>230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Closure, Prototype &amp; Hoisting</vt:lpstr>
      <vt:lpstr>Closures</vt:lpstr>
      <vt:lpstr>Example</vt:lpstr>
      <vt:lpstr>PowerPoint Presentation</vt:lpstr>
      <vt:lpstr>Prototype</vt:lpstr>
      <vt:lpstr>PowerPoint Presentation</vt:lpstr>
      <vt:lpstr>Example</vt:lpstr>
      <vt:lpstr>Hoisting</vt:lpstr>
      <vt:lpstr>Example</vt:lpstr>
      <vt:lpstr>Assignments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</dc:title>
  <dc:creator>Abhay Ramdas Udgire</dc:creator>
  <cp:lastModifiedBy>Abhay Ramdas Udgire</cp:lastModifiedBy>
  <cp:revision>27</cp:revision>
  <dcterms:created xsi:type="dcterms:W3CDTF">2019-08-09T06:29:58Z</dcterms:created>
  <dcterms:modified xsi:type="dcterms:W3CDTF">2019-08-22T05:24:23Z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0x0101008CF3EC0D64983143B13D3EF62EBDE137</vt:lpwstr>
  </property>
</Properties>
</file>