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62" r:id="rId4"/>
    <p:sldId id="263" r:id="rId5"/>
    <p:sldId id="266" r:id="rId6"/>
    <p:sldId id="270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F0B71B-F370-4DB8-9041-4A62C28DE2B9}" type="datetimeFigureOut">
              <a:rPr lang="en-IN" smtClean="0"/>
              <a:t>09-08-2019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F4ADAE-C635-463D-BED8-D50F44154737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944216"/>
          </a:xfrm>
        </p:spPr>
        <p:txBody>
          <a:bodyPr>
            <a:noAutofit/>
          </a:bodyPr>
          <a:lstStyle/>
          <a:p>
            <a:r>
              <a:rPr lang="en-IN" sz="4400" dirty="0"/>
              <a:t>JavaScript Data types and Flow</a:t>
            </a:r>
          </a:p>
        </p:txBody>
      </p:sp>
    </p:spTree>
    <p:extLst>
      <p:ext uri="{BB962C8B-B14F-4D97-AF65-F5344CB8AC3E}">
        <p14:creationId xmlns:p14="http://schemas.microsoft.com/office/powerpoint/2010/main" val="17486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Primitives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There are 6 </a:t>
            </a:r>
            <a:r>
              <a:rPr lang="en-US" b="1" dirty="0" smtClean="0">
                <a:solidFill>
                  <a:srgbClr val="002060"/>
                </a:solidFill>
              </a:rPr>
              <a:t>primitive types </a:t>
            </a:r>
            <a:r>
              <a:rPr lang="en-US" b="1" dirty="0" smtClean="0"/>
              <a:t>:</a:t>
            </a:r>
            <a:r>
              <a:rPr lang="en-US" b="1" dirty="0"/>
              <a:t> </a:t>
            </a:r>
            <a:r>
              <a:rPr lang="en-US" sz="2400" b="1" dirty="0"/>
              <a:t>string, number, boolean, symbol, </a:t>
            </a:r>
            <a:r>
              <a:rPr lang="en-US" sz="2400" b="1" dirty="0" smtClean="0"/>
              <a:t>null</a:t>
            </a:r>
            <a:r>
              <a:rPr lang="en-US" sz="2400" b="1" dirty="0"/>
              <a:t>,</a:t>
            </a:r>
            <a:r>
              <a:rPr lang="en-US" sz="2400" b="1" dirty="0"/>
              <a:t> undefined</a:t>
            </a:r>
            <a:r>
              <a:rPr lang="en-US" sz="2400" dirty="0"/>
              <a:t>.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A Number : </a:t>
            </a:r>
            <a:r>
              <a:rPr lang="en-US" sz="2400" b="1" dirty="0"/>
              <a:t>The number type represents both integer and floating point numbers</a:t>
            </a:r>
            <a:r>
              <a:rPr lang="en-US" sz="2400" b="1" dirty="0" smtClean="0"/>
              <a:t>.</a:t>
            </a:r>
          </a:p>
          <a:p>
            <a:pPr marL="137160" indent="0"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olidFill>
                  <a:srgbClr val="FFC000"/>
                </a:solidFill>
              </a:rPr>
              <a:t>Example</a:t>
            </a:r>
            <a:r>
              <a:rPr lang="en-US" sz="2400" b="1" dirty="0" smtClean="0"/>
              <a:t> : </a:t>
            </a:r>
            <a:r>
              <a:rPr lang="pt-BR" sz="2400" dirty="0"/>
              <a:t>let n = 123; </a:t>
            </a:r>
            <a:endParaRPr lang="pt-BR" sz="2400" dirty="0" smtClean="0"/>
          </a:p>
          <a:p>
            <a:pPr marL="13716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            n </a:t>
            </a:r>
            <a:r>
              <a:rPr lang="pt-BR" sz="2400" dirty="0"/>
              <a:t>= 12.345</a:t>
            </a:r>
            <a:r>
              <a:rPr lang="pt-BR" sz="2400" dirty="0" smtClean="0"/>
              <a:t>;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Besides regular numbers, there are so-called “special numeric values” which also belong to this data type: </a:t>
            </a:r>
            <a:r>
              <a:rPr lang="en-US" sz="2400" dirty="0">
                <a:solidFill>
                  <a:srgbClr val="FFFF00"/>
                </a:solidFill>
              </a:rPr>
              <a:t>Infinity</a:t>
            </a:r>
            <a:r>
              <a:rPr lang="en-US" sz="2400" dirty="0">
                <a:solidFill>
                  <a:srgbClr val="FFFF00"/>
                </a:solidFill>
              </a:rPr>
              <a:t>, </a:t>
            </a:r>
            <a:r>
              <a:rPr lang="en-US" sz="2400" dirty="0">
                <a:solidFill>
                  <a:srgbClr val="FFFF00"/>
                </a:solidFill>
              </a:rPr>
              <a:t>-Infinity</a:t>
            </a:r>
            <a:r>
              <a:rPr lang="en-US" sz="2400" dirty="0">
                <a:solidFill>
                  <a:srgbClr val="FFFF00"/>
                </a:solidFill>
              </a:rPr>
              <a:t> and </a:t>
            </a:r>
            <a:r>
              <a:rPr lang="en-US" sz="2400" dirty="0" smtClean="0">
                <a:solidFill>
                  <a:srgbClr val="FFFF00"/>
                </a:solidFill>
              </a:rPr>
              <a:t>NaN.</a:t>
            </a:r>
          </a:p>
          <a:p>
            <a:pPr marL="137160" indent="0"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     Example : </a:t>
            </a:r>
            <a:r>
              <a:rPr lang="en-IN" sz="2400" dirty="0"/>
              <a:t>alert( 1 / 0 ); </a:t>
            </a:r>
            <a:r>
              <a:rPr lang="en-IN" sz="2400" dirty="0" smtClean="0"/>
              <a:t>      // Infinity</a:t>
            </a:r>
          </a:p>
          <a:p>
            <a:pPr marL="13716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alert</a:t>
            </a:r>
            <a:r>
              <a:rPr lang="en-IN" sz="2400" dirty="0"/>
              <a:t>( Infinity ); </a:t>
            </a:r>
            <a:r>
              <a:rPr lang="en-IN" sz="2400" dirty="0" smtClean="0"/>
              <a:t>  // Infinity</a:t>
            </a:r>
          </a:p>
          <a:p>
            <a:pPr marL="137160" indent="0">
              <a:buNone/>
            </a:pPr>
            <a:r>
              <a:rPr lang="en-US" sz="2400" dirty="0" smtClean="0"/>
              <a:t>                        alert</a:t>
            </a:r>
            <a:r>
              <a:rPr lang="en-US" sz="2400" dirty="0"/>
              <a:t>( "not a number" / 2 ); // NaN, such division is </a:t>
            </a:r>
            <a:r>
              <a:rPr lang="en-US" sz="2400" dirty="0" smtClean="0"/>
              <a:t>erroneous.(</a:t>
            </a:r>
            <a:r>
              <a:rPr lang="es-ES" sz="2400" dirty="0"/>
              <a:t>NaN</a:t>
            </a:r>
            <a:r>
              <a:rPr lang="es-ES" sz="2400" dirty="0"/>
              <a:t> represents a computational </a:t>
            </a:r>
            <a:r>
              <a:rPr lang="es-ES" sz="2400" dirty="0" smtClean="0"/>
              <a:t>error.</a:t>
            </a:r>
            <a:r>
              <a:rPr lang="en-US" sz="2400" dirty="0" smtClean="0"/>
              <a:t>)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pt-BR" sz="2400" dirty="0" smtClean="0"/>
          </a:p>
          <a:p>
            <a:pPr>
              <a:buFont typeface="Wingdings" pitchFamily="2" charset="2"/>
              <a:buChar char="q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536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892899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String </a:t>
            </a:r>
            <a:r>
              <a:rPr lang="en-IN" sz="2400" b="1" dirty="0" smtClean="0"/>
              <a:t>: </a:t>
            </a:r>
            <a:r>
              <a:rPr lang="en-US" sz="2400" dirty="0"/>
              <a:t>A string in JavaScript must be surrounded by quotes.</a:t>
            </a:r>
            <a:endParaRPr lang="en-IN" sz="2400" b="1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Example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let str = "Hello"; //</a:t>
            </a:r>
            <a:r>
              <a:rPr lang="en-IN" sz="2400" dirty="0"/>
              <a:t> Double quotes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let str2 = 'Single quotes are ok too';  //</a:t>
            </a:r>
            <a:r>
              <a:rPr lang="en-IN" sz="2400" dirty="0"/>
              <a:t> Single quotes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let phrase = `can embed ${str}`;  //</a:t>
            </a:r>
            <a:r>
              <a:rPr lang="en-IN" sz="2400" dirty="0" smtClean="0"/>
              <a:t> Backticks.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A Boolean (logical type) : </a:t>
            </a:r>
            <a:r>
              <a:rPr lang="en-US" sz="2400" dirty="0"/>
              <a:t>The boolean type has only two values: </a:t>
            </a:r>
            <a:r>
              <a:rPr lang="en-US" sz="2400" dirty="0" smtClean="0"/>
              <a:t>true</a:t>
            </a:r>
            <a:r>
              <a:rPr lang="en-US" sz="2400" dirty="0"/>
              <a:t> and </a:t>
            </a:r>
            <a:r>
              <a:rPr lang="en-US" sz="2400" dirty="0" smtClean="0"/>
              <a:t>false</a:t>
            </a:r>
            <a:r>
              <a:rPr lang="en-US" sz="2400" dirty="0"/>
              <a:t>.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Example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         let nameFieldChecked = true; // yes, name field is checked                                 </a:t>
            </a:r>
          </a:p>
          <a:p>
            <a:r>
              <a:rPr lang="en-US" sz="2400" dirty="0" smtClean="0"/>
              <a:t>         let ageFieldChecked = false; // no, age field is not checked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Null</a:t>
            </a:r>
            <a:r>
              <a:rPr lang="en-US" sz="2400" dirty="0" smtClean="0"/>
              <a:t> : </a:t>
            </a:r>
            <a:r>
              <a:rPr lang="en-US" sz="2400" dirty="0"/>
              <a:t>The special </a:t>
            </a:r>
            <a:r>
              <a:rPr lang="en-US" sz="2400" dirty="0" smtClean="0"/>
              <a:t>null</a:t>
            </a:r>
            <a:r>
              <a:rPr lang="en-US" sz="2400" dirty="0"/>
              <a:t> value does not belong to any of the types described </a:t>
            </a:r>
            <a:r>
              <a:rPr lang="en-US" sz="2400" dirty="0" smtClean="0"/>
              <a:t>above.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Example</a:t>
            </a:r>
            <a:r>
              <a:rPr lang="en-US" sz="2400" dirty="0" smtClean="0"/>
              <a:t>: </a:t>
            </a:r>
            <a:r>
              <a:rPr lang="en-IN" sz="2400" dirty="0" smtClean="0"/>
              <a:t>let age = null;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Undefined</a:t>
            </a:r>
            <a:r>
              <a:rPr lang="en-IN" sz="2400" dirty="0" smtClean="0"/>
              <a:t> : </a:t>
            </a:r>
            <a:r>
              <a:rPr lang="en-IN" sz="2400" dirty="0"/>
              <a:t>value is not </a:t>
            </a:r>
            <a:r>
              <a:rPr lang="en-IN" sz="2400" dirty="0" smtClean="0"/>
              <a:t>assigned.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Example </a:t>
            </a:r>
            <a:r>
              <a:rPr lang="en-US" sz="2400" dirty="0" smtClean="0"/>
              <a:t>: </a:t>
            </a:r>
            <a:r>
              <a:rPr lang="en-US" sz="2400" dirty="0" smtClean="0"/>
              <a:t>let x;   alert(x);     // shows "undefined"</a:t>
            </a:r>
            <a:endParaRPr lang="en-IN" sz="2400" dirty="0" smtClean="0"/>
          </a:p>
          <a:p>
            <a:endParaRPr lang="en-US" sz="2400" dirty="0" smtClean="0"/>
          </a:p>
          <a:p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632"/>
            <a:ext cx="8928992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An object </a:t>
            </a:r>
            <a:r>
              <a:rPr lang="en-IN" sz="2000" b="1" dirty="0" smtClean="0"/>
              <a:t>: Capable of storing multiple values as properties. </a:t>
            </a:r>
          </a:p>
          <a:p>
            <a:r>
              <a:rPr lang="en-US" sz="2000" b="1" dirty="0" smtClean="0"/>
              <a:t>Used </a:t>
            </a:r>
            <a:r>
              <a:rPr lang="en-US" sz="2000" b="1" dirty="0"/>
              <a:t>to store collections of data and more complex entities.</a:t>
            </a:r>
            <a:r>
              <a:rPr lang="en-IN" sz="2000" b="1" dirty="0" smtClean="0"/>
              <a:t>E.g. functions are objects.</a:t>
            </a:r>
          </a:p>
          <a:p>
            <a:r>
              <a:rPr lang="en-US" sz="2000" b="1" dirty="0" smtClean="0"/>
              <a:t>Object can be created with { }, for instance: {name: "John", age: 30}</a:t>
            </a:r>
          </a:p>
          <a:p>
            <a:pPr marL="137160" indent="0">
              <a:buNone/>
            </a:pPr>
            <a:r>
              <a:rPr lang="en-IN" sz="2000" dirty="0" smtClean="0"/>
              <a:t>     </a:t>
            </a:r>
            <a:r>
              <a:rPr lang="en-IN" sz="2000" b="1" dirty="0" smtClean="0">
                <a:solidFill>
                  <a:srgbClr val="FFC000"/>
                </a:solidFill>
              </a:rPr>
              <a:t>Example of Object </a:t>
            </a:r>
            <a:r>
              <a:rPr lang="en-IN" sz="2000" dirty="0" smtClean="0"/>
              <a:t>:</a:t>
            </a:r>
          </a:p>
          <a:p>
            <a:pPr marL="137160" indent="0">
              <a:buNone/>
            </a:pPr>
            <a:r>
              <a:rPr lang="en-IN" sz="2000" dirty="0" smtClean="0"/>
              <a:t>      </a:t>
            </a:r>
            <a:r>
              <a:rPr lang="en-IN" sz="2000" b="1" dirty="0" smtClean="0"/>
              <a:t>let john = { name: "John",</a:t>
            </a:r>
          </a:p>
          <a:p>
            <a:pPr marL="137160" indent="0">
              <a:buNone/>
            </a:pPr>
            <a:r>
              <a:rPr lang="en-IN" sz="2000" b="1" dirty="0" smtClean="0"/>
              <a:t>      sayHi: function( ) { alert("Hi buddy!"); } }; </a:t>
            </a:r>
          </a:p>
          <a:p>
            <a:pPr marL="137160" indent="0">
              <a:buNone/>
            </a:pPr>
            <a:r>
              <a:rPr lang="en-IN" sz="2000" dirty="0" smtClean="0"/>
              <a:t>      </a:t>
            </a:r>
            <a:r>
              <a:rPr lang="en-IN" sz="2000" b="1" dirty="0" smtClean="0"/>
              <a:t>john.sayHi();    //</a:t>
            </a:r>
            <a:r>
              <a:rPr lang="en-IN" sz="2000" b="1" dirty="0" smtClean="0">
                <a:solidFill>
                  <a:srgbClr val="FFC000"/>
                </a:solidFill>
              </a:rPr>
              <a:t>Output</a:t>
            </a:r>
            <a:r>
              <a:rPr lang="en-IN" sz="2000" dirty="0" smtClean="0"/>
              <a:t> </a:t>
            </a:r>
            <a:r>
              <a:rPr lang="en-IN" sz="2000" b="1" dirty="0" smtClean="0"/>
              <a:t>: Hi buddy!</a:t>
            </a:r>
          </a:p>
          <a:p>
            <a:pPr marL="137160" indent="0">
              <a:buNone/>
            </a:pPr>
            <a:endParaRPr lang="en-IN" sz="2000" dirty="0" smtClean="0"/>
          </a:p>
          <a:p>
            <a:pPr marL="137160" indent="0">
              <a:buNone/>
            </a:pPr>
            <a:r>
              <a:rPr lang="en-IN" sz="2000" b="1" dirty="0" smtClean="0">
                <a:solidFill>
                  <a:schemeClr val="accent4">
                    <a:lumMod val="50000"/>
                  </a:schemeClr>
                </a:solidFill>
              </a:rPr>
              <a:t>Symbol</a:t>
            </a:r>
            <a:r>
              <a:rPr lang="en-IN" sz="2000" b="1" dirty="0" smtClean="0"/>
              <a:t> : </a:t>
            </a:r>
            <a:r>
              <a:rPr lang="en-US" sz="2000" b="1" dirty="0"/>
              <a:t>The </a:t>
            </a:r>
            <a:r>
              <a:rPr lang="en-US" sz="2000" b="1" dirty="0" smtClean="0"/>
              <a:t>symbol</a:t>
            </a:r>
            <a:r>
              <a:rPr lang="en-US" sz="2000" b="1" dirty="0"/>
              <a:t> type is used to create unique identifiers for </a:t>
            </a:r>
            <a:r>
              <a:rPr lang="en-US" sz="2000" b="1" dirty="0" smtClean="0"/>
              <a:t>objects</a:t>
            </a:r>
            <a:r>
              <a:rPr lang="en-US" sz="2000" dirty="0" smtClean="0"/>
              <a:t>.</a:t>
            </a:r>
          </a:p>
          <a:p>
            <a:pPr marL="137160" indent="0">
              <a:buNone/>
            </a:pPr>
            <a:r>
              <a:rPr lang="en-IN" sz="2000" b="1" dirty="0" smtClean="0">
                <a:solidFill>
                  <a:srgbClr val="FFC000"/>
                </a:solidFill>
              </a:rPr>
              <a:t>Example : </a:t>
            </a:r>
            <a:r>
              <a:rPr lang="en-IN" sz="2000" b="1" dirty="0" smtClean="0"/>
              <a:t>typeof Symbol("id") // "symbol</a:t>
            </a:r>
            <a:r>
              <a:rPr lang="en-IN" sz="2000" dirty="0" smtClean="0"/>
              <a:t>”</a:t>
            </a:r>
            <a:endParaRPr lang="en-US" sz="2000" dirty="0" smtClean="0"/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IN" sz="2000" b="1" dirty="0" smtClean="0">
                <a:solidFill>
                  <a:schemeClr val="accent4">
                    <a:lumMod val="50000"/>
                  </a:schemeClr>
                </a:solidFill>
              </a:rPr>
              <a:t>The typeof operator </a:t>
            </a:r>
            <a:r>
              <a:rPr lang="en-IN" sz="2000" b="1" dirty="0" smtClean="0"/>
              <a:t>: It </a:t>
            </a:r>
            <a:r>
              <a:rPr lang="en-US" sz="2000" b="1" dirty="0"/>
              <a:t>returns the type of the </a:t>
            </a:r>
            <a:r>
              <a:rPr lang="en-US" sz="2000" b="1" dirty="0" smtClean="0"/>
              <a:t>argument.</a:t>
            </a:r>
          </a:p>
          <a:p>
            <a:r>
              <a:rPr lang="en-US" sz="2000" dirty="0" smtClean="0"/>
              <a:t>   1. </a:t>
            </a:r>
            <a:r>
              <a:rPr lang="en-US" sz="2000" b="1" dirty="0" smtClean="0"/>
              <a:t>As </a:t>
            </a:r>
            <a:r>
              <a:rPr lang="en-US" sz="2000" b="1" dirty="0"/>
              <a:t>an </a:t>
            </a:r>
            <a:r>
              <a:rPr lang="en-US" sz="2000" b="1" dirty="0" smtClean="0"/>
              <a:t>operator </a:t>
            </a:r>
            <a:r>
              <a:rPr lang="en-US" sz="2000" dirty="0" smtClean="0"/>
              <a:t>:</a:t>
            </a:r>
            <a:r>
              <a:rPr lang="en-US" sz="2000" dirty="0"/>
              <a:t> typeof x.</a:t>
            </a:r>
          </a:p>
          <a:p>
            <a:r>
              <a:rPr lang="en-US" sz="2000" dirty="0" smtClean="0"/>
              <a:t>   2. </a:t>
            </a:r>
            <a:r>
              <a:rPr lang="en-US" sz="2000" b="1" dirty="0" smtClean="0"/>
              <a:t>As </a:t>
            </a:r>
            <a:r>
              <a:rPr lang="en-US" sz="2000" b="1" dirty="0"/>
              <a:t>a function</a:t>
            </a:r>
            <a:r>
              <a:rPr lang="en-US" sz="2000" dirty="0"/>
              <a:t>: typeof(x</a:t>
            </a:r>
            <a:r>
              <a:rPr lang="en-US" sz="2000" dirty="0" smtClean="0"/>
              <a:t>).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Examples</a:t>
            </a:r>
            <a:r>
              <a:rPr lang="en-US" sz="2000" dirty="0" smtClean="0"/>
              <a:t> :</a:t>
            </a:r>
          </a:p>
          <a:p>
            <a:r>
              <a:rPr lang="en-IN" sz="2000" dirty="0" smtClean="0"/>
              <a:t>1. typeof undefined // "undefined"                  2. </a:t>
            </a:r>
            <a:r>
              <a:rPr lang="en-IN" sz="2000" dirty="0" smtClean="0"/>
              <a:t>typeof 0 // "number“</a:t>
            </a:r>
          </a:p>
          <a:p>
            <a:r>
              <a:rPr lang="en-IN" sz="2000" dirty="0" smtClean="0"/>
              <a:t>3. typeof true // "boolean"                                 4. typeof "foo" // "string“</a:t>
            </a:r>
          </a:p>
          <a:p>
            <a:r>
              <a:rPr lang="en-IN" sz="2000" dirty="0" smtClean="0"/>
              <a:t>5. typeof Symbol("id") // "symbol"                   6. typeof Math // "object" (1) </a:t>
            </a:r>
          </a:p>
          <a:p>
            <a:r>
              <a:rPr lang="en-IN" sz="2000" dirty="0" smtClean="0"/>
              <a:t>7. typeof null // "object" (2)                               8. typeof alert // "function" (3)</a:t>
            </a:r>
            <a:endParaRPr lang="en-US" sz="2000" dirty="0"/>
          </a:p>
          <a:p>
            <a:pPr marL="13716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765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0"/>
            <a:ext cx="9000999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effectLst/>
              </a:rPr>
              <a:t>                                             </a:t>
            </a:r>
            <a:r>
              <a:rPr lang="en-IN" sz="2800" b="1" dirty="0" smtClean="0">
                <a:solidFill>
                  <a:srgbClr val="FFFF00"/>
                </a:solidFill>
                <a:effectLst/>
              </a:rPr>
              <a:t>Conditional Operators</a:t>
            </a:r>
          </a:p>
          <a:p>
            <a:r>
              <a:rPr lang="en-IN" sz="2000" b="1" dirty="0" smtClean="0">
                <a:solidFill>
                  <a:srgbClr val="002060"/>
                </a:solidFill>
                <a:effectLst/>
              </a:rPr>
              <a:t>The “If” Statement </a:t>
            </a:r>
            <a:r>
              <a:rPr lang="en-IN" b="1" dirty="0">
                <a:solidFill>
                  <a:srgbClr val="002060"/>
                </a:solidFill>
              </a:rPr>
              <a:t>:</a:t>
            </a:r>
            <a:endParaRPr lang="en-IN" b="1" dirty="0" smtClean="0">
              <a:solidFill>
                <a:srgbClr val="002060"/>
              </a:solidFill>
              <a:effectLst/>
            </a:endParaRPr>
          </a:p>
          <a:p>
            <a:pPr marL="137160" indent="0">
              <a:buNone/>
            </a:pPr>
            <a:r>
              <a:rPr lang="en-US" b="1" dirty="0" smtClean="0"/>
              <a:t>The if(...) statement evaluates a condition in parentheses and, if the result is true, executes a block of code.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Example</a:t>
            </a:r>
            <a:r>
              <a:rPr lang="en-US" b="1" dirty="0" smtClean="0"/>
              <a:t> : &lt;script&gt;</a:t>
            </a:r>
          </a:p>
          <a:p>
            <a:pPr marL="137160" indent="0">
              <a:buNone/>
            </a:pPr>
            <a:r>
              <a:rPr lang="en-US" b="1" dirty="0" smtClean="0"/>
              <a:t>                   'use strict';</a:t>
            </a:r>
          </a:p>
          <a:p>
            <a:pPr marL="137160" indent="0">
              <a:buNone/>
            </a:pPr>
            <a:r>
              <a:rPr lang="en-US" b="1" dirty="0" smtClean="0"/>
              <a:t>                   let year = prompt('In which year was ECMAScript-2015      specification published?', '');</a:t>
            </a:r>
          </a:p>
          <a:p>
            <a:pPr marL="137160" indent="0">
              <a:buNone/>
            </a:pPr>
            <a:r>
              <a:rPr lang="en-US" b="1" dirty="0" smtClean="0"/>
              <a:t>                   if (year == 2015) alert( 'You are right!' );</a:t>
            </a:r>
          </a:p>
          <a:p>
            <a:pPr marL="137160" indent="0">
              <a:buNone/>
            </a:pPr>
            <a:r>
              <a:rPr lang="en-US" b="1" dirty="0" smtClean="0"/>
              <a:t>                  &lt;/script&gt;</a:t>
            </a:r>
          </a:p>
          <a:p>
            <a:pPr marL="137160" indent="0">
              <a:buNone/>
            </a:pPr>
            <a:endParaRPr lang="en-US" b="1" dirty="0" smtClean="0"/>
          </a:p>
          <a:p>
            <a:pPr marL="13716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The “else” clause : </a:t>
            </a:r>
            <a:r>
              <a:rPr lang="en-US" b="1" dirty="0"/>
              <a:t>The </a:t>
            </a:r>
            <a:r>
              <a:rPr lang="en-US" b="1" dirty="0" smtClean="0"/>
              <a:t>if</a:t>
            </a:r>
            <a:r>
              <a:rPr lang="en-US" b="1" dirty="0"/>
              <a:t> statement may contain an optional “else” block. It executes when the condition is false</a:t>
            </a:r>
            <a:r>
              <a:rPr lang="en-US" b="1" dirty="0" smtClean="0"/>
              <a:t>.</a:t>
            </a:r>
          </a:p>
          <a:p>
            <a:pPr marL="137160" indent="0"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Example: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/>
              <a:t>&lt;script&gt;</a:t>
            </a:r>
          </a:p>
          <a:p>
            <a:pPr marL="137160" indent="0">
              <a:buNone/>
            </a:pPr>
            <a:r>
              <a:rPr lang="en-US" b="1" dirty="0" smtClean="0"/>
              <a:t>                  let year = prompt('In which year was the ECMAScript-2015 specification published?', '');</a:t>
            </a:r>
          </a:p>
          <a:p>
            <a:pPr marL="137160" indent="0">
              <a:buNone/>
            </a:pPr>
            <a:r>
              <a:rPr lang="en-US" b="1" dirty="0" smtClean="0"/>
              <a:t>                 if (year == 2015) {</a:t>
            </a:r>
          </a:p>
          <a:p>
            <a:pPr marL="13716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alert( 'You guessed it right!' ); } </a:t>
            </a:r>
          </a:p>
          <a:p>
            <a:pPr marL="137160" indent="0">
              <a:buNone/>
            </a:pPr>
            <a:r>
              <a:rPr lang="en-US" b="1" dirty="0" smtClean="0"/>
              <a:t>                else { alert( 'How can you be so wrong?' ); // any value except 2015          </a:t>
            </a:r>
          </a:p>
          <a:p>
            <a:pPr marL="13716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}</a:t>
            </a:r>
          </a:p>
          <a:p>
            <a:pPr marL="137160" indent="0">
              <a:buNone/>
            </a:pPr>
            <a:r>
              <a:rPr lang="en-US" b="1" dirty="0" smtClean="0"/>
              <a:t>                &lt;/script&gt;</a:t>
            </a:r>
            <a:endParaRPr lang="en-IN" b="1" dirty="0" smtClean="0">
              <a:solidFill>
                <a:srgbClr val="002060"/>
              </a:solidFill>
            </a:endParaRPr>
          </a:p>
          <a:p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44624"/>
            <a:ext cx="9001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Switch Case : </a:t>
            </a:r>
            <a:r>
              <a:rPr lang="en-US" dirty="0"/>
              <a:t>The “switch” construct can replace multiple </a:t>
            </a:r>
            <a:r>
              <a:rPr lang="en-US" dirty="0" smtClean="0"/>
              <a:t>if</a:t>
            </a:r>
            <a:r>
              <a:rPr lang="en-US" dirty="0"/>
              <a:t> checks. It uses </a:t>
            </a:r>
            <a:r>
              <a:rPr lang="en-US" dirty="0" smtClean="0"/>
              <a:t>===</a:t>
            </a:r>
            <a:r>
              <a:rPr lang="en-US" dirty="0"/>
              <a:t> (strict equality) for comparisons</a:t>
            </a:r>
            <a:r>
              <a:rPr lang="en-US" dirty="0" smtClean="0"/>
              <a:t>.</a:t>
            </a:r>
          </a:p>
          <a:p>
            <a:r>
              <a:rPr lang="en-US" sz="2000" b="1" dirty="0" smtClean="0">
                <a:solidFill>
                  <a:srgbClr val="FFC000"/>
                </a:solidFill>
                <a:effectLst/>
              </a:rPr>
              <a:t>Example : </a:t>
            </a:r>
          </a:p>
          <a:p>
            <a:r>
              <a:rPr lang="en-US" dirty="0" smtClean="0"/>
              <a:t>let age = prompt('Your age?', 18);</a:t>
            </a:r>
          </a:p>
          <a:p>
            <a:r>
              <a:rPr lang="en-US" dirty="0" smtClean="0"/>
              <a:t> switch (age) { </a:t>
            </a:r>
          </a:p>
          <a:p>
            <a:r>
              <a:rPr lang="en-US" dirty="0"/>
              <a:t> </a:t>
            </a:r>
            <a:r>
              <a:rPr lang="en-US" dirty="0" smtClean="0"/>
              <a:t>case 18: </a:t>
            </a:r>
          </a:p>
          <a:p>
            <a:r>
              <a:rPr lang="en-US" dirty="0" smtClean="0"/>
              <a:t>alert("Won't work"); // the result of prompt is a string, not a number case "18": </a:t>
            </a:r>
          </a:p>
          <a:p>
            <a:r>
              <a:rPr lang="en-US" dirty="0" smtClean="0"/>
              <a:t>alert("This works!"); </a:t>
            </a:r>
          </a:p>
          <a:p>
            <a:r>
              <a:rPr lang="en-US" dirty="0" smtClean="0"/>
              <a:t>break; </a:t>
            </a:r>
          </a:p>
          <a:p>
            <a:r>
              <a:rPr lang="en-US" dirty="0" smtClean="0"/>
              <a:t>default: </a:t>
            </a:r>
          </a:p>
          <a:p>
            <a:r>
              <a:rPr lang="en-US" dirty="0" smtClean="0"/>
              <a:t>alert("Any value not equal to one above"); }</a:t>
            </a:r>
          </a:p>
          <a:p>
            <a:endParaRPr lang="en-US" b="1" dirty="0">
              <a:solidFill>
                <a:srgbClr val="FFC000"/>
              </a:solidFill>
              <a:effectLst/>
            </a:endParaRP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While loop : </a:t>
            </a:r>
            <a:r>
              <a:rPr lang="en-US" dirty="0"/>
              <a:t>While the </a:t>
            </a:r>
            <a:r>
              <a:rPr lang="en-US" dirty="0" smtClean="0"/>
              <a:t>condition</a:t>
            </a:r>
            <a:r>
              <a:rPr lang="en-US" dirty="0"/>
              <a:t> is truthy, the </a:t>
            </a:r>
            <a:r>
              <a:rPr lang="en-US" dirty="0" smtClean="0"/>
              <a:t>code</a:t>
            </a:r>
            <a:r>
              <a:rPr lang="en-US" dirty="0"/>
              <a:t> from the loop body is executed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C000"/>
                </a:solidFill>
                <a:effectLst/>
              </a:rPr>
              <a:t>Example:</a:t>
            </a:r>
          </a:p>
          <a:p>
            <a:r>
              <a:rPr lang="en-US" dirty="0" smtClean="0"/>
              <a:t>        let </a:t>
            </a:r>
            <a:r>
              <a:rPr lang="en-US" dirty="0"/>
              <a:t>i</a:t>
            </a:r>
            <a:r>
              <a:rPr lang="en-US" dirty="0" smtClean="0"/>
              <a:t> = 0; </a:t>
            </a:r>
          </a:p>
          <a:p>
            <a:r>
              <a:rPr lang="en-US" dirty="0" smtClean="0"/>
              <a:t>        while (i &lt; 3) { // shows 0, then 1, then 2 </a:t>
            </a:r>
          </a:p>
          <a:p>
            <a:r>
              <a:rPr lang="en-US" dirty="0" smtClean="0"/>
              <a:t>        alert( i ); </a:t>
            </a:r>
          </a:p>
          <a:p>
            <a:r>
              <a:rPr lang="en-US" dirty="0" smtClean="0"/>
              <a:t>        i++; }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For Loop: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Example :</a:t>
            </a:r>
            <a:r>
              <a:rPr lang="en-US" dirty="0" smtClean="0"/>
              <a:t> let i = 0; </a:t>
            </a:r>
          </a:p>
          <a:p>
            <a:r>
              <a:rPr lang="en-US" dirty="0" smtClean="0"/>
              <a:t>                   for (i = 0; i &lt; 3; i++) { // use an existing variable </a:t>
            </a:r>
          </a:p>
          <a:p>
            <a:r>
              <a:rPr lang="en-US" dirty="0" smtClean="0"/>
              <a:t>                   alert(i); // 0, 1, 2 } </a:t>
            </a:r>
          </a:p>
          <a:p>
            <a:r>
              <a:rPr lang="en-US" dirty="0" smtClean="0"/>
              <a:t>                   alert(i); // 3, visible, because declared outside of the loop</a:t>
            </a:r>
            <a:endParaRPr lang="en-IN" b="1" dirty="0" smtClean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0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Uderstanding flow of JavaScript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sz="1800" b="1" dirty="0"/>
              <a:t>Any </a:t>
            </a:r>
            <a:r>
              <a:rPr lang="en-US" sz="1800" b="1" dirty="0" smtClean="0"/>
              <a:t>java script </a:t>
            </a:r>
            <a:r>
              <a:rPr lang="en-US" sz="1800" b="1" dirty="0"/>
              <a:t>engine has three kinds of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memory models</a:t>
            </a:r>
            <a:r>
              <a:rPr lang="en-US" sz="1800" b="1" dirty="0"/>
              <a:t>:</a:t>
            </a:r>
          </a:p>
          <a:p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Stack :</a:t>
            </a:r>
            <a:r>
              <a:rPr lang="en-US" sz="1800" b="1" dirty="0" smtClean="0"/>
              <a:t> which </a:t>
            </a:r>
            <a:r>
              <a:rPr lang="en-US" sz="1800" b="1" dirty="0"/>
              <a:t>has the current function pointer an gets executed sequentially.</a:t>
            </a:r>
          </a:p>
          <a:p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Heap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sz="1800" b="1" dirty="0" smtClean="0"/>
              <a:t>  </a:t>
            </a:r>
            <a:r>
              <a:rPr lang="en-US" sz="1800" b="1" dirty="0"/>
              <a:t>this stores all the objects, functions basically anything that is initiated is stored here.</a:t>
            </a:r>
          </a:p>
          <a:p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Queue :</a:t>
            </a:r>
            <a:r>
              <a:rPr lang="en-US" sz="1800" b="1" dirty="0" smtClean="0"/>
              <a:t> all </a:t>
            </a:r>
            <a:r>
              <a:rPr lang="en-US" sz="1800" b="1" dirty="0"/>
              <a:t>things to be executed is stored here and stack picks up tasks to do from the queue.</a:t>
            </a:r>
          </a:p>
          <a:p>
            <a:pPr marL="137160" indent="0"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Example :</a:t>
            </a:r>
          </a:p>
          <a:p>
            <a:pPr marL="137160" indent="0">
              <a:buNone/>
            </a:pPr>
            <a:r>
              <a:rPr lang="en-US" sz="1800" dirty="0" smtClean="0"/>
              <a:t>console.log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FF00"/>
                </a:solidFill>
              </a:rPr>
              <a:t>Add this code to queue</a:t>
            </a:r>
            <a:r>
              <a:rPr lang="en-US" sz="1800" dirty="0" smtClean="0"/>
              <a:t>");</a:t>
            </a:r>
          </a:p>
          <a:p>
            <a:pPr marL="137160" indent="0">
              <a:buNone/>
            </a:pPr>
            <a:r>
              <a:rPr lang="en-US" sz="1800" dirty="0" smtClean="0"/>
              <a:t>setTimeout(function</a:t>
            </a:r>
            <a:r>
              <a:rPr lang="en-US" sz="1800" dirty="0"/>
              <a:t>() { </a:t>
            </a:r>
            <a:r>
              <a:rPr lang="en-US" sz="1800" dirty="0" smtClean="0"/>
              <a:t>                            //</a:t>
            </a:r>
            <a:r>
              <a:rPr lang="en-US" sz="1800" dirty="0">
                <a:solidFill>
                  <a:srgbClr val="FFFF00"/>
                </a:solidFill>
              </a:rPr>
              <a:t>This goes and sits in the queue</a:t>
            </a:r>
            <a:r>
              <a:rPr lang="en-US" sz="1800" dirty="0"/>
              <a:t>. console.log("</a:t>
            </a:r>
            <a:r>
              <a:rPr lang="en-US" sz="1800" dirty="0">
                <a:solidFill>
                  <a:srgbClr val="FFFF00"/>
                </a:solidFill>
              </a:rPr>
              <a:t>Running next event from the queue</a:t>
            </a:r>
            <a:r>
              <a:rPr lang="en-US" sz="1800" dirty="0"/>
              <a:t>."); },0); </a:t>
            </a:r>
            <a:endParaRPr lang="en-US" sz="1800" dirty="0" smtClean="0"/>
          </a:p>
          <a:p>
            <a:pPr marL="137160" indent="0">
              <a:buNone/>
            </a:pPr>
            <a:r>
              <a:rPr lang="en-US" sz="1800" dirty="0" smtClean="0"/>
              <a:t>function </a:t>
            </a:r>
            <a:r>
              <a:rPr lang="en-US" sz="1800" dirty="0"/>
              <a:t>a(x) { console.log("</a:t>
            </a:r>
            <a:r>
              <a:rPr lang="en-US" sz="1800" dirty="0">
                <a:solidFill>
                  <a:srgbClr val="FFFF00"/>
                </a:solidFill>
              </a:rPr>
              <a:t>Function a added to the </a:t>
            </a:r>
            <a:r>
              <a:rPr lang="en-US" sz="1800" dirty="0" smtClean="0">
                <a:solidFill>
                  <a:srgbClr val="FFFF00"/>
                </a:solidFill>
              </a:rPr>
              <a:t>stack</a:t>
            </a:r>
            <a:r>
              <a:rPr lang="en-US" sz="1800" dirty="0">
                <a:solidFill>
                  <a:srgbClr val="FFFF00"/>
                </a:solidFill>
              </a:rPr>
              <a:t>!</a:t>
            </a:r>
            <a:r>
              <a:rPr lang="en-US" sz="1800" dirty="0" smtClean="0"/>
              <a:t>"); </a:t>
            </a:r>
          </a:p>
          <a:p>
            <a:pPr marL="137160" indent="0">
              <a:buNone/>
            </a:pPr>
            <a:r>
              <a:rPr lang="en-US" sz="1800" dirty="0" smtClean="0"/>
              <a:t>b(x);</a:t>
            </a:r>
          </a:p>
          <a:p>
            <a:pPr marL="137160" indent="0">
              <a:buNone/>
            </a:pPr>
            <a:r>
              <a:rPr lang="en-US" sz="1800" dirty="0" smtClean="0"/>
              <a:t>console.log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FF00"/>
                </a:solidFill>
              </a:rPr>
              <a:t>Function a removed from the stack!</a:t>
            </a:r>
            <a:r>
              <a:rPr lang="en-US" sz="1800" dirty="0"/>
              <a:t>"); </a:t>
            </a:r>
            <a:r>
              <a:rPr lang="en-US" sz="1800" dirty="0" smtClean="0"/>
              <a:t>}</a:t>
            </a:r>
          </a:p>
          <a:p>
            <a:pPr marL="137160" indent="0">
              <a:buNone/>
            </a:pPr>
            <a:r>
              <a:rPr lang="en-US" sz="1800" dirty="0" smtClean="0"/>
              <a:t>function </a:t>
            </a:r>
            <a:r>
              <a:rPr lang="en-US" sz="1800" dirty="0"/>
              <a:t>b(x) { console.log("</a:t>
            </a:r>
            <a:r>
              <a:rPr lang="en-US" sz="1800" dirty="0">
                <a:solidFill>
                  <a:srgbClr val="FFFF00"/>
                </a:solidFill>
              </a:rPr>
              <a:t>Function b is added to the stack</a:t>
            </a:r>
            <a:r>
              <a:rPr lang="en-US" sz="1800" dirty="0"/>
              <a:t>."); </a:t>
            </a:r>
            <a:endParaRPr lang="en-US" sz="1800" dirty="0" smtClean="0"/>
          </a:p>
          <a:p>
            <a:pPr marL="137160" indent="0">
              <a:buNone/>
            </a:pPr>
            <a:r>
              <a:rPr lang="en-US" sz="1800" dirty="0" smtClean="0"/>
              <a:t>console.log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FF00"/>
                </a:solidFill>
              </a:rPr>
              <a:t>Value passed is</a:t>
            </a:r>
            <a:r>
              <a:rPr lang="en-US" sz="1800" dirty="0"/>
              <a:t> "+x); </a:t>
            </a:r>
            <a:endParaRPr lang="en-US" sz="1800" dirty="0" smtClean="0"/>
          </a:p>
          <a:p>
            <a:pPr marL="137160" indent="0">
              <a:buNone/>
            </a:pPr>
            <a:r>
              <a:rPr lang="en-US" sz="1800" dirty="0" smtClean="0"/>
              <a:t>console.log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FF00"/>
                </a:solidFill>
              </a:rPr>
              <a:t>Function b is removed from the stack</a:t>
            </a:r>
            <a:r>
              <a:rPr lang="en-US" sz="1800" dirty="0"/>
              <a:t>."); </a:t>
            </a:r>
            <a:r>
              <a:rPr lang="en-US" sz="1800" dirty="0" smtClean="0"/>
              <a:t>}</a:t>
            </a:r>
          </a:p>
          <a:p>
            <a:pPr marL="137160" indent="0">
              <a:buNone/>
            </a:pPr>
            <a:r>
              <a:rPr lang="en-US" sz="1800" dirty="0" smtClean="0"/>
              <a:t>console.log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FF00"/>
                </a:solidFill>
              </a:rPr>
              <a:t>starting work for this stack</a:t>
            </a:r>
            <a:r>
              <a:rPr lang="en-US" sz="1800" dirty="0" smtClean="0"/>
              <a:t>");</a:t>
            </a:r>
          </a:p>
          <a:p>
            <a:pPr marL="13716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a(22); </a:t>
            </a:r>
            <a:endParaRPr lang="en-US" sz="1800" dirty="0"/>
          </a:p>
          <a:p>
            <a:pPr marL="137160" indent="0">
              <a:buNone/>
            </a:pPr>
            <a:r>
              <a:rPr lang="en-US" sz="1800" dirty="0" smtClean="0"/>
              <a:t>console.log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FF00"/>
                </a:solidFill>
              </a:rPr>
              <a:t>Stopping work for this stack. stack would be empty after this</a:t>
            </a:r>
            <a:r>
              <a:rPr lang="en-US" sz="1800" dirty="0"/>
              <a:t>.");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74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3EC0D64983143B13D3EF62EBDE137" ma:contentTypeVersion="10" ma:contentTypeDescription="Create a new document." ma:contentTypeScope="" ma:versionID="81123a9cc640b480f320d9f8c9132cd6">
  <xsd:schema xmlns:xsd="http://www.w3.org/2001/XMLSchema" xmlns:xs="http://www.w3.org/2001/XMLSchema" xmlns:p="http://schemas.microsoft.com/office/2006/metadata/properties" xmlns:ns2="5cbc3886-5613-48cf-acde-a4ca240c0950" xmlns:ns3="366c1fae-bc79-41c2-9ddb-1f3b1f9b8335" targetNamespace="http://schemas.microsoft.com/office/2006/metadata/properties" ma:root="true" ma:fieldsID="10eb112618f54f9bb27cf47b74042ccc" ns2:_="" ns3:_="">
    <xsd:import namespace="5cbc3886-5613-48cf-acde-a4ca240c0950"/>
    <xsd:import namespace="366c1fae-bc79-41c2-9ddb-1f3b1f9b83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c3886-5613-48cf-acde-a4ca240c0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c1fae-bc79-41c2-9ddb-1f3b1f9b83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1FD0A0-8284-49B1-96DC-5A548D1CB7A6}"/>
</file>

<file path=customXml/itemProps2.xml><?xml version="1.0" encoding="utf-8"?>
<ds:datastoreItem xmlns:ds="http://schemas.openxmlformats.org/officeDocument/2006/customXml" ds:itemID="{59FF4B74-3D25-4B31-BD74-2C6180C91BA0}"/>
</file>

<file path=customXml/itemProps3.xml><?xml version="1.0" encoding="utf-8"?>
<ds:datastoreItem xmlns:ds="http://schemas.openxmlformats.org/officeDocument/2006/customXml" ds:itemID="{C07391F2-90BA-41C7-B0F7-A82869D48EF9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176</TotalTime>
  <Words>318</Words>
  <Application>Microsoft Office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JavaScript Data types and Flow</vt:lpstr>
      <vt:lpstr>Methods Of Primitives</vt:lpstr>
      <vt:lpstr>PowerPoint Presentation</vt:lpstr>
      <vt:lpstr>PowerPoint Presentation</vt:lpstr>
      <vt:lpstr>PowerPoint Presentation</vt:lpstr>
      <vt:lpstr>PowerPoint Presentation</vt:lpstr>
      <vt:lpstr>Uderstanding flow of JavaScript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Data types and Flow</dc:title>
  <dc:creator>Ashwini Dattatraya Shinde</dc:creator>
  <cp:lastModifiedBy>Ashwini Dattatraya Shinde</cp:lastModifiedBy>
  <cp:revision>12</cp:revision>
  <dcterms:created xsi:type="dcterms:W3CDTF">2019-08-09T06:15:44Z</dcterms:created>
  <dcterms:modified xsi:type="dcterms:W3CDTF">2019-08-09T09:12:43Z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0x0101008CF3EC0D64983143B13D3EF62EBDE137</vt:lpwstr>
  </property>
</Properties>
</file>