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37"/>
  </p:notesMasterIdLst>
  <p:handoutMasterIdLst>
    <p:handoutMasterId r:id="rId38"/>
  </p:handoutMasterIdLst>
  <p:sldIdLst>
    <p:sldId id="261" r:id="rId3"/>
    <p:sldId id="270" r:id="rId4"/>
    <p:sldId id="278" r:id="rId5"/>
    <p:sldId id="279" r:id="rId6"/>
    <p:sldId id="282" r:id="rId7"/>
    <p:sldId id="283" r:id="rId8"/>
    <p:sldId id="284" r:id="rId9"/>
    <p:sldId id="293" r:id="rId10"/>
    <p:sldId id="285" r:id="rId11"/>
    <p:sldId id="287" r:id="rId12"/>
    <p:sldId id="288" r:id="rId13"/>
    <p:sldId id="275" r:id="rId14"/>
    <p:sldId id="299" r:id="rId15"/>
    <p:sldId id="291" r:id="rId16"/>
    <p:sldId id="295" r:id="rId17"/>
    <p:sldId id="296" r:id="rId18"/>
    <p:sldId id="304" r:id="rId19"/>
    <p:sldId id="305" r:id="rId20"/>
    <p:sldId id="306" r:id="rId21"/>
    <p:sldId id="307" r:id="rId22"/>
    <p:sldId id="308" r:id="rId23"/>
    <p:sldId id="268" r:id="rId24"/>
    <p:sldId id="310" r:id="rId25"/>
    <p:sldId id="294" r:id="rId26"/>
    <p:sldId id="297" r:id="rId27"/>
    <p:sldId id="301" r:id="rId28"/>
    <p:sldId id="298" r:id="rId29"/>
    <p:sldId id="300" r:id="rId30"/>
    <p:sldId id="302" r:id="rId31"/>
    <p:sldId id="303" r:id="rId32"/>
    <p:sldId id="292" r:id="rId33"/>
    <p:sldId id="286" r:id="rId34"/>
    <p:sldId id="280" r:id="rId35"/>
    <p:sldId id="289" r:id="rId3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BECE17-BA8E-4FCE-9A72-937CEB43980F}">
          <p14:sldIdLst>
            <p14:sldId id="261"/>
            <p14:sldId id="270"/>
            <p14:sldId id="278"/>
            <p14:sldId id="279"/>
            <p14:sldId id="282"/>
            <p14:sldId id="283"/>
            <p14:sldId id="284"/>
            <p14:sldId id="293"/>
            <p14:sldId id="285"/>
            <p14:sldId id="287"/>
            <p14:sldId id="288"/>
            <p14:sldId id="275"/>
            <p14:sldId id="299"/>
            <p14:sldId id="291"/>
            <p14:sldId id="295"/>
            <p14:sldId id="296"/>
            <p14:sldId id="304"/>
            <p14:sldId id="305"/>
            <p14:sldId id="306"/>
            <p14:sldId id="307"/>
            <p14:sldId id="308"/>
            <p14:sldId id="268"/>
            <p14:sldId id="310"/>
            <p14:sldId id="294"/>
            <p14:sldId id="297"/>
            <p14:sldId id="301"/>
            <p14:sldId id="298"/>
            <p14:sldId id="300"/>
            <p14:sldId id="302"/>
            <p14:sldId id="303"/>
            <p14:sldId id="292"/>
            <p14:sldId id="286"/>
            <p14:sldId id="280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4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5042" autoAdjust="0"/>
  </p:normalViewPr>
  <p:slideViewPr>
    <p:cSldViewPr snapToGrid="0" snapToObjects="1">
      <p:cViewPr varScale="1">
        <p:scale>
          <a:sx n="80" d="100"/>
          <a:sy n="80" d="100"/>
        </p:scale>
        <p:origin x="1085" y="43"/>
      </p:cViewPr>
      <p:guideLst/>
    </p:cSldViewPr>
  </p:slideViewPr>
  <p:outlineViewPr>
    <p:cViewPr>
      <p:scale>
        <a:sx n="33" d="100"/>
        <a:sy n="33" d="100"/>
      </p:scale>
      <p:origin x="0" y="-484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067460452368935"/>
          <c:y val="6.8333406240718694E-2"/>
          <c:w val="0.76996047198257278"/>
          <c:h val="0.77322610575561601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0.04</c:v>
                </c:pt>
                <c:pt idx="1">
                  <c:v>0.35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1.2999999999999999E-2</c:v>
                </c:pt>
                <c:pt idx="5">
                  <c:v>0.01</c:v>
                </c:pt>
                <c:pt idx="6">
                  <c:v>1.4999999999999999E-2</c:v>
                </c:pt>
                <c:pt idx="7">
                  <c:v>0.53</c:v>
                </c:pt>
                <c:pt idx="8">
                  <c:v>3.0000000000000001E-3</c:v>
                </c:pt>
                <c:pt idx="9">
                  <c:v>1.3999999999999901E-2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91-4D2F-B92B-38C62AE60B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75639520"/>
        <c:axId val="587298624"/>
      </c:barChart>
      <c:catAx>
        <c:axId val="37563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587298624"/>
        <c:crosses val="autoZero"/>
        <c:auto val="1"/>
        <c:lblAlgn val="ctr"/>
        <c:lblOffset val="100"/>
        <c:noMultiLvlLbl val="0"/>
      </c:catAx>
      <c:valAx>
        <c:axId val="58729862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75639520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9-9-2019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Joint work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60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Herfocussen</a:t>
            </a:r>
            <a:r>
              <a:rPr lang="en-US" dirty="0"/>
              <a:t> op DPL op het </a:t>
            </a:r>
            <a:r>
              <a:rPr lang="en-US" dirty="0" err="1"/>
              <a:t>einde</a:t>
            </a:r>
            <a:r>
              <a:rPr lang="en-US" dirty="0"/>
              <a:t> (</a:t>
            </a:r>
            <a:r>
              <a:rPr lang="en-US" dirty="0" err="1"/>
              <a:t>oneliner</a:t>
            </a:r>
            <a:r>
              <a:rPr lang="en-US" dirty="0"/>
              <a:t>), wat is de </a:t>
            </a:r>
            <a:r>
              <a:rPr lang="en-US" dirty="0" err="1"/>
              <a:t>kracht</a:t>
            </a:r>
            <a:r>
              <a:rPr lang="en-US" dirty="0"/>
              <a:t>?</a:t>
            </a:r>
          </a:p>
          <a:p>
            <a:r>
              <a:rPr lang="en-US" dirty="0" err="1"/>
              <a:t>Geen</a:t>
            </a:r>
            <a:r>
              <a:rPr lang="en-US" dirty="0"/>
              <a:t> pipeline, maar combined</a:t>
            </a:r>
          </a:p>
          <a:p>
            <a:r>
              <a:rPr lang="en-US" dirty="0"/>
              <a:t>Meer </a:t>
            </a:r>
            <a:r>
              <a:rPr lang="en-US" dirty="0" err="1"/>
              <a:t>reclame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84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Herfocussen</a:t>
            </a:r>
            <a:r>
              <a:rPr lang="en-US" dirty="0"/>
              <a:t> op DPL op het </a:t>
            </a:r>
            <a:r>
              <a:rPr lang="en-US" dirty="0" err="1"/>
              <a:t>einde</a:t>
            </a:r>
            <a:r>
              <a:rPr lang="en-US" dirty="0"/>
              <a:t> (</a:t>
            </a:r>
            <a:r>
              <a:rPr lang="en-US" dirty="0" err="1"/>
              <a:t>oneliner</a:t>
            </a:r>
            <a:r>
              <a:rPr lang="en-US" dirty="0"/>
              <a:t>), wat is de </a:t>
            </a:r>
            <a:r>
              <a:rPr lang="en-US" dirty="0" err="1"/>
              <a:t>kracht</a:t>
            </a:r>
            <a:r>
              <a:rPr lang="en-US" dirty="0"/>
              <a:t>?</a:t>
            </a:r>
          </a:p>
          <a:p>
            <a:r>
              <a:rPr lang="en-US" dirty="0" err="1"/>
              <a:t>Geen</a:t>
            </a:r>
            <a:r>
              <a:rPr lang="en-US" dirty="0"/>
              <a:t> pipeline, maar combined</a:t>
            </a:r>
          </a:p>
          <a:p>
            <a:r>
              <a:rPr lang="en-US" dirty="0"/>
              <a:t>Meer </a:t>
            </a:r>
            <a:r>
              <a:rPr lang="en-US" dirty="0" err="1"/>
              <a:t>reclame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787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Herfocussen</a:t>
            </a:r>
            <a:r>
              <a:rPr lang="en-US" dirty="0"/>
              <a:t> op DPL op het </a:t>
            </a:r>
            <a:r>
              <a:rPr lang="en-US" dirty="0" err="1"/>
              <a:t>einde</a:t>
            </a:r>
            <a:r>
              <a:rPr lang="en-US" dirty="0"/>
              <a:t> (</a:t>
            </a:r>
            <a:r>
              <a:rPr lang="en-US" dirty="0" err="1"/>
              <a:t>oneliner</a:t>
            </a:r>
            <a:r>
              <a:rPr lang="en-US" dirty="0"/>
              <a:t>), wat is de </a:t>
            </a:r>
            <a:r>
              <a:rPr lang="en-US" dirty="0" err="1"/>
              <a:t>kracht</a:t>
            </a:r>
            <a:r>
              <a:rPr lang="en-US" dirty="0"/>
              <a:t>?</a:t>
            </a:r>
          </a:p>
          <a:p>
            <a:r>
              <a:rPr lang="en-US" dirty="0" err="1"/>
              <a:t>Geen</a:t>
            </a:r>
            <a:r>
              <a:rPr lang="en-US" dirty="0"/>
              <a:t> pipeline, maar combined</a:t>
            </a:r>
          </a:p>
          <a:p>
            <a:r>
              <a:rPr lang="en-US" dirty="0"/>
              <a:t>Meer </a:t>
            </a:r>
            <a:r>
              <a:rPr lang="en-US" dirty="0" err="1"/>
              <a:t>reclame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185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animation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102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59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DB42-EABC-4845-85A7-4FF565B2FD62}" type="datetime1">
              <a:rPr lang="nl-BE" smtClean="0"/>
              <a:t>9/09/2019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 research group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A969-2213-41E4-9D2D-68C404F33DF5}" type="datetime1">
              <a:rPr lang="nl-BE" smtClean="0"/>
              <a:t>9/09/2019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 research group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BCC2-1B9D-4119-966F-8D4BCAAB8105}" type="datetime1">
              <a:rPr lang="nl-BE" smtClean="0"/>
              <a:t>9/09/2019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nl-NL" dirty="0"/>
              <a:t>DTAI research group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F36B-78F7-4109-A728-D8A6F0F6123A}" type="datetime1">
              <a:rPr lang="nl-BE" smtClean="0"/>
              <a:t>9/09/2019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 research group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7906-8884-4EEE-B4EC-61E4252536BC}" type="datetime1">
              <a:rPr lang="nl-BE" smtClean="0"/>
              <a:t>9/09/2019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 research group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514B-A34E-499F-956D-8E91821BCE3E}" type="datetime1">
              <a:rPr lang="nl-BE" smtClean="0"/>
              <a:t>9/09/2019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 research group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53EC-694A-4485-A08F-4B9013F2E5DE}" type="datetime1">
              <a:rPr lang="nl-BE" smtClean="0"/>
              <a:t>9/09/2019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 research group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A56-6508-4FF1-8484-3A87B1D45B7E}" type="datetime1">
              <a:rPr lang="nl-BE" smtClean="0"/>
              <a:t>9/09/2019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 research group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F625-3DC4-4D6F-A2CB-48DA9E67AAB5}" type="datetime1">
              <a:rPr lang="nl-BE" smtClean="0"/>
              <a:t>9/09/2019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 research group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DF36-DB8B-48E0-B901-19AA6AD8DB76}" type="datetime1">
              <a:rPr lang="nl-BE" smtClean="0"/>
              <a:t>9/09/2019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 research group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4665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8699D71-3276-41F9-8DE9-60808C3B4A4B}" type="datetime1">
              <a:rPr lang="nl-BE" smtClean="0"/>
              <a:t>9/09/2019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2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DTAI research group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1C9139AF-7C05-4E40-B853-5AD33661CC06}" type="datetime1">
              <a:rPr lang="nl-BE" smtClean="0"/>
              <a:t>9/09/2019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 dirty="0"/>
              <a:t>DTAI research group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problog/deepproblo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BA98ACE-A26A-45D3-8677-8BC41EB20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Robin Manhaeve, </a:t>
            </a:r>
            <a:r>
              <a:rPr lang="en-US" dirty="0" err="1"/>
              <a:t>Sebastijan</a:t>
            </a:r>
            <a:r>
              <a:rPr lang="en-US" dirty="0"/>
              <a:t> </a:t>
            </a:r>
            <a:r>
              <a:rPr lang="en-US" dirty="0" err="1"/>
              <a:t>Dumančić</a:t>
            </a:r>
            <a:r>
              <a:rPr lang="en-US" dirty="0"/>
              <a:t>, Angelika Kimmig, Thomas </a:t>
            </a:r>
            <a:r>
              <a:rPr lang="en-US" dirty="0" err="1"/>
              <a:t>Demeester</a:t>
            </a:r>
            <a:r>
              <a:rPr lang="en-US" dirty="0"/>
              <a:t>*, Luc De Raedt*</a:t>
            </a:r>
            <a:endParaRPr lang="en-B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5999" y="1800000"/>
            <a:ext cx="9518260" cy="2386800"/>
          </a:xfrm>
        </p:spPr>
        <p:txBody>
          <a:bodyPr>
            <a:normAutofit/>
          </a:bodyPr>
          <a:lstStyle/>
          <a:p>
            <a:r>
              <a:rPr lang="nl-NL" sz="4200" dirty="0"/>
              <a:t>DeepProbLog: </a:t>
            </a:r>
            <a:br>
              <a:rPr lang="nl-NL" sz="4200" dirty="0"/>
            </a:br>
            <a:r>
              <a:rPr lang="nl-NL" sz="4200" dirty="0"/>
              <a:t>Neural Probabilistic Logic Programming</a:t>
            </a: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59D5077F-A3EA-451C-873E-495D8459300E}"/>
              </a:ext>
            </a:extLst>
          </p:cNvPr>
          <p:cNvSpPr txBox="1">
            <a:spLocks/>
          </p:cNvSpPr>
          <p:nvPr/>
        </p:nvSpPr>
        <p:spPr>
          <a:xfrm>
            <a:off x="342920" y="6470529"/>
            <a:ext cx="11181209" cy="2191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* Joint last authors</a:t>
            </a:r>
            <a:endParaRPr lang="en-BE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D565CF-80B1-476A-8E7E-4DE8476B053E}"/>
              </a:ext>
            </a:extLst>
          </p:cNvPr>
          <p:cNvGrpSpPr>
            <a:grpSpLocks noChangeAspect="1"/>
          </p:cNvGrpSpPr>
          <p:nvPr/>
        </p:nvGrpSpPr>
        <p:grpSpPr>
          <a:xfrm>
            <a:off x="7542414" y="5595230"/>
            <a:ext cx="4649585" cy="1262770"/>
            <a:chOff x="6223462" y="5237018"/>
            <a:chExt cx="5968538" cy="16209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9B8F07-2E9A-4D86-B140-0CE2582CC43F}"/>
                </a:ext>
              </a:extLst>
            </p:cNvPr>
            <p:cNvSpPr/>
            <p:nvPr/>
          </p:nvSpPr>
          <p:spPr>
            <a:xfrm>
              <a:off x="6223462" y="5237018"/>
              <a:ext cx="5968538" cy="162098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4B3AFC9-5686-4D13-98FF-8590CACB0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73253" y="5568631"/>
              <a:ext cx="2115109" cy="1239552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841ECBB9-01F8-4D35-BA3E-39DA0516E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91887" y="5448580"/>
              <a:ext cx="1413864" cy="1239552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064243D-0C3A-4D20-AFDF-D2B33EF4F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54731" y="5338664"/>
              <a:ext cx="1474131" cy="1417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38"/>
    </mc:Choice>
    <mc:Fallback xmlns="">
      <p:transition spd="slow" advTm="92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A427FD-3E85-4CBE-A359-069A1B324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64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neural predicate represents the neural network in the logic program</a:t>
            </a:r>
          </a:p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8806C-B1EB-4AC1-B9C5-336C2EA9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AA158-5836-43BA-BFA3-8B990078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E9E15F-8905-4AD2-9CC3-3CCA603D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predicate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4DEE92-DEEF-4749-8756-89137E0C6B4D}"/>
              </a:ext>
            </a:extLst>
          </p:cNvPr>
          <p:cNvGrpSpPr/>
          <p:nvPr/>
        </p:nvGrpSpPr>
        <p:grpSpPr>
          <a:xfrm>
            <a:off x="1965380" y="2350167"/>
            <a:ext cx="8569790" cy="2423539"/>
            <a:chOff x="2317999" y="2879085"/>
            <a:chExt cx="7679289" cy="2171705"/>
          </a:xfrm>
        </p:grpSpPr>
        <p:graphicFrame>
          <p:nvGraphicFramePr>
            <p:cNvPr id="6" name="Content Placeholder 9">
              <a:extLst>
                <a:ext uri="{FF2B5EF4-FFF2-40B4-BE49-F238E27FC236}">
                  <a16:creationId xmlns:a16="http://schemas.microsoft.com/office/drawing/2014/main" id="{25397833-3873-46E8-A0C4-851D99A18EB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00009636"/>
                </p:ext>
              </p:extLst>
            </p:nvPr>
          </p:nvGraphicFramePr>
          <p:xfrm>
            <a:off x="6329803" y="2879085"/>
            <a:ext cx="3667485" cy="21717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D4737F7-538D-4ED6-A286-BE11C5E5B144}"/>
                </a:ext>
              </a:extLst>
            </p:cNvPr>
            <p:cNvSpPr/>
            <p:nvPr/>
          </p:nvSpPr>
          <p:spPr>
            <a:xfrm>
              <a:off x="3628177" y="3640938"/>
              <a:ext cx="2416886" cy="648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E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334D69-2B78-4615-9400-803EF1496898}"/>
                </a:ext>
              </a:extLst>
            </p:cNvPr>
            <p:cNvSpPr txBox="1"/>
            <p:nvPr/>
          </p:nvSpPr>
          <p:spPr>
            <a:xfrm>
              <a:off x="3448883" y="3484357"/>
              <a:ext cx="2353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NN Classifier with </a:t>
              </a:r>
              <a:r>
                <a:rPr lang="en-US" sz="1400" dirty="0" err="1"/>
                <a:t>softmax</a:t>
              </a:r>
              <a:endParaRPr lang="en-BE" sz="14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A35A94-6CE2-4A7B-968C-72AA41EEA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7999" y="3350327"/>
              <a:ext cx="1092723" cy="1092723"/>
            </a:xfrm>
            <a:prstGeom prst="rect">
              <a:avLst/>
            </a:prstGeom>
          </p:spPr>
        </p:pic>
      </p:grp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CAC1545A-3B42-4910-8693-6810E094295D}"/>
              </a:ext>
            </a:extLst>
          </p:cNvPr>
          <p:cNvSpPr txBox="1">
            <a:spLocks/>
          </p:cNvSpPr>
          <p:nvPr/>
        </p:nvSpPr>
        <p:spPr>
          <a:xfrm>
            <a:off x="575400" y="4883786"/>
            <a:ext cx="11041200" cy="1219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Uncertainty in predictions</a:t>
            </a:r>
          </a:p>
          <a:p>
            <a:r>
              <a:rPr lang="en-US" dirty="0"/>
              <a:t>Normalized output can be interpreted as probabilities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33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6F0240-EF55-472E-988E-F8A706E7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56000"/>
            <a:ext cx="11734801" cy="446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output of the neural network becomes probabilistic facts in </a:t>
            </a:r>
            <a:r>
              <a:rPr lang="en-US" dirty="0" err="1"/>
              <a:t>DeepProbLog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  <a:br>
              <a:rPr lang="en-US" dirty="0"/>
            </a:br>
            <a:endParaRPr lang="en-US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nn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</a:rPr>
              <a:t>mnist_net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, [X], Y, [0 ... 9] ) </a:t>
            </a:r>
            <a:r>
              <a:rPr lang="en-US" dirty="0">
                <a:latin typeface="Consolas" panose="020B0609020204030204" pitchFamily="49" charset="0"/>
              </a:rPr>
              <a:t>:: digit(X,Y).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Instantiated into a (neural) Annotated Disjunction: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0.04::digit(  ,0) ; 0.35::digit(  ,1) ; ... ; 0.53::digit(  ,7) ; ... ; 0.014::digit(  ,9).</a:t>
            </a:r>
            <a:endParaRPr lang="en-B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97638-CB20-44DF-AF3B-AB229D63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 research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E88AD-DCA7-4D5B-8343-B6D00DEE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1E686B-B698-45BE-9CAD-B87D8ACC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predicate</a:t>
            </a:r>
            <a:endParaRPr lang="en-BE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6F40B3-E504-41FC-BCF8-25AB248DA358}"/>
              </a:ext>
            </a:extLst>
          </p:cNvPr>
          <p:cNvGrpSpPr/>
          <p:nvPr/>
        </p:nvGrpSpPr>
        <p:grpSpPr>
          <a:xfrm>
            <a:off x="1976885" y="5321958"/>
            <a:ext cx="9413356" cy="254116"/>
            <a:chOff x="2053085" y="5194445"/>
            <a:chExt cx="9413356" cy="254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E3BA61-FBAC-4B40-8F84-14B165B30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3085" y="5194445"/>
              <a:ext cx="254116" cy="25411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BA59D4C-B58C-4C5A-989C-0EFD686A4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0225" y="5194445"/>
              <a:ext cx="254116" cy="254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BAF8893-2D7F-4010-9B0F-7631CB096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1745" y="5194445"/>
              <a:ext cx="254116" cy="25411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560082-DE60-4B67-9AE5-EDD58B6B1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12325" y="5194445"/>
              <a:ext cx="254116" cy="254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00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18EE6-EB9F-408A-8727-54CEE382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EC247-77A5-4238-B351-CA670B16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z="1600" smtClean="0"/>
              <a:pPr/>
              <a:t>12</a:t>
            </a:fld>
            <a:endParaRPr lang="nl-NL" sz="1600" dirty="0"/>
          </a:p>
        </p:txBody>
      </p:sp>
      <p:pic>
        <p:nvPicPr>
          <p:cNvPr id="69" name="Picture 2" descr="https://lh3.googleusercontent.com/GNUliYIyjdNkXoyGTcOfKNXfgrWpJgPYbyW41G9HV6r9r9m1VFo5uyMf8P_gnlorHJKAx7tw3qejO4U9KddzlNs_uszQEPImjHB4bqCx8ejIZYEmn4YuobjQbgyqT1SY92iJBVs6ot0">
            <a:extLst>
              <a:ext uri="{FF2B5EF4-FFF2-40B4-BE49-F238E27FC236}">
                <a16:creationId xmlns:a16="http://schemas.microsoft.com/office/drawing/2014/main" id="{3F666ECF-9F8D-4C53-9C7F-49D043D60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50" y="1433824"/>
            <a:ext cx="3288470" cy="17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C4AB0-B867-4BB4-BA98-4A9D8066F8F2}"/>
              </a:ext>
            </a:extLst>
          </p:cNvPr>
          <p:cNvGrpSpPr/>
          <p:nvPr/>
        </p:nvGrpSpPr>
        <p:grpSpPr>
          <a:xfrm>
            <a:off x="1967193" y="4119298"/>
            <a:ext cx="1712819" cy="1479176"/>
            <a:chOff x="1515035" y="2380130"/>
            <a:chExt cx="1712819" cy="147917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7018032-9415-4774-B9C6-821EBB7DEEBB}"/>
                </a:ext>
              </a:extLst>
            </p:cNvPr>
            <p:cNvCxnSpPr>
              <a:stCxn id="11" idx="6"/>
              <a:endCxn id="14" idx="2"/>
            </p:cNvCxnSpPr>
            <p:nvPr/>
          </p:nvCxnSpPr>
          <p:spPr>
            <a:xfrm flipV="1">
              <a:off x="1770529" y="3529024"/>
              <a:ext cx="235996" cy="202535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4BAAFC-698D-4512-81A2-80370590816F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 flipV="1">
              <a:off x="1770529" y="3121130"/>
              <a:ext cx="235996" cy="610429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14A15E-12D3-48F5-91B8-4B3370686F7F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>
              <a:off x="1770529" y="3323665"/>
              <a:ext cx="235996" cy="205359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DC390E-BCA7-46E3-94C0-6B628B7C6723}"/>
                </a:ext>
              </a:extLst>
            </p:cNvPr>
            <p:cNvCxnSpPr>
              <a:stCxn id="10" idx="6"/>
              <a:endCxn id="13" idx="2"/>
            </p:cNvCxnSpPr>
            <p:nvPr/>
          </p:nvCxnSpPr>
          <p:spPr>
            <a:xfrm flipV="1">
              <a:off x="1770529" y="3121130"/>
              <a:ext cx="235996" cy="202535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2001D1-BF77-44D9-919C-720299C28E39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 flipV="1">
              <a:off x="1770529" y="2713236"/>
              <a:ext cx="235996" cy="610429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628703-4F4F-48ED-A0FE-B31E9ED45A38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>
              <a:off x="1770529" y="2507877"/>
              <a:ext cx="235996" cy="205359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715478-51AB-4FB9-8329-92E60840FA5F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1770529" y="2507877"/>
              <a:ext cx="235996" cy="613253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C3F7AF-8157-4AB2-B8CA-5E2E13076FFD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 flipV="1">
              <a:off x="1770529" y="2713236"/>
              <a:ext cx="235996" cy="202535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F1F28C-A0EC-4D4A-ADF7-C69DAAF68E07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>
              <a:off x="1770529" y="2915771"/>
              <a:ext cx="235996" cy="205359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C02E34-23F2-49F8-AE42-92E70BD1F388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>
              <a:off x="1770529" y="2915771"/>
              <a:ext cx="235996" cy="613253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8FAEDA0-87E3-42C6-BDFE-5ABD94EE261C}"/>
                </a:ext>
              </a:extLst>
            </p:cNvPr>
            <p:cNvCxnSpPr>
              <a:stCxn id="12" idx="6"/>
              <a:endCxn id="15" idx="2"/>
            </p:cNvCxnSpPr>
            <p:nvPr/>
          </p:nvCxnSpPr>
          <p:spPr>
            <a:xfrm flipV="1">
              <a:off x="2262019" y="2507877"/>
              <a:ext cx="218851" cy="205359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553CA8-3A51-4CEA-9320-29B4610DA3E9}"/>
                </a:ext>
              </a:extLst>
            </p:cNvPr>
            <p:cNvCxnSpPr>
              <a:stCxn id="15" idx="2"/>
              <a:endCxn id="13" idx="6"/>
            </p:cNvCxnSpPr>
            <p:nvPr/>
          </p:nvCxnSpPr>
          <p:spPr>
            <a:xfrm flipH="1">
              <a:off x="2262019" y="2507877"/>
              <a:ext cx="218851" cy="613253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6C747F-AA5D-4FA6-BDBB-8B2CD4E8EB2E}"/>
                </a:ext>
              </a:extLst>
            </p:cNvPr>
            <p:cNvCxnSpPr>
              <a:stCxn id="16" idx="2"/>
              <a:endCxn id="12" idx="6"/>
            </p:cNvCxnSpPr>
            <p:nvPr/>
          </p:nvCxnSpPr>
          <p:spPr>
            <a:xfrm flipH="1" flipV="1">
              <a:off x="2262019" y="2713236"/>
              <a:ext cx="218851" cy="202535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023F413-ED73-45C2-AFF5-BE9F86A22FB6}"/>
                </a:ext>
              </a:extLst>
            </p:cNvPr>
            <p:cNvCxnSpPr>
              <a:stCxn id="16" idx="2"/>
              <a:endCxn id="13" idx="6"/>
            </p:cNvCxnSpPr>
            <p:nvPr/>
          </p:nvCxnSpPr>
          <p:spPr>
            <a:xfrm flipH="1">
              <a:off x="2262019" y="2915771"/>
              <a:ext cx="218851" cy="205359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62172D-0AFA-4334-ACCD-1A30779E9748}"/>
                </a:ext>
              </a:extLst>
            </p:cNvPr>
            <p:cNvCxnSpPr>
              <a:stCxn id="16" idx="2"/>
              <a:endCxn id="14" idx="6"/>
            </p:cNvCxnSpPr>
            <p:nvPr/>
          </p:nvCxnSpPr>
          <p:spPr>
            <a:xfrm flipH="1">
              <a:off x="2262019" y="2915771"/>
              <a:ext cx="218851" cy="613253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55C99A6-A508-496D-B7DE-8E16404CECEC}"/>
                </a:ext>
              </a:extLst>
            </p:cNvPr>
            <p:cNvCxnSpPr>
              <a:stCxn id="17" idx="2"/>
              <a:endCxn id="12" idx="6"/>
            </p:cNvCxnSpPr>
            <p:nvPr/>
          </p:nvCxnSpPr>
          <p:spPr>
            <a:xfrm flipH="1" flipV="1">
              <a:off x="2262019" y="2713236"/>
              <a:ext cx="218851" cy="610429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B24E4C-FDAC-4AB8-8C92-9839EDF37D41}"/>
                </a:ext>
              </a:extLst>
            </p:cNvPr>
            <p:cNvCxnSpPr>
              <a:stCxn id="17" idx="2"/>
              <a:endCxn id="13" idx="6"/>
            </p:cNvCxnSpPr>
            <p:nvPr/>
          </p:nvCxnSpPr>
          <p:spPr>
            <a:xfrm flipH="1" flipV="1">
              <a:off x="2262019" y="3121130"/>
              <a:ext cx="218851" cy="202535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AC45E3-5265-441E-B3EC-68CB0844A9A4}"/>
                </a:ext>
              </a:extLst>
            </p:cNvPr>
            <p:cNvCxnSpPr>
              <a:stCxn id="17" idx="2"/>
              <a:endCxn id="14" idx="6"/>
            </p:cNvCxnSpPr>
            <p:nvPr/>
          </p:nvCxnSpPr>
          <p:spPr>
            <a:xfrm flipH="1">
              <a:off x="2262019" y="3323665"/>
              <a:ext cx="218851" cy="205359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6C42123-BAB3-487B-8801-D2D4B9ED1BB8}"/>
                </a:ext>
              </a:extLst>
            </p:cNvPr>
            <p:cNvCxnSpPr>
              <a:stCxn id="18" idx="2"/>
              <a:endCxn id="14" idx="6"/>
            </p:cNvCxnSpPr>
            <p:nvPr/>
          </p:nvCxnSpPr>
          <p:spPr>
            <a:xfrm flipH="1" flipV="1">
              <a:off x="2262019" y="3529024"/>
              <a:ext cx="218851" cy="202535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A534F4-C541-4031-AA0E-964B87D2CC67}"/>
                </a:ext>
              </a:extLst>
            </p:cNvPr>
            <p:cNvCxnSpPr>
              <a:stCxn id="18" idx="3"/>
              <a:endCxn id="13" idx="6"/>
            </p:cNvCxnSpPr>
            <p:nvPr/>
          </p:nvCxnSpPr>
          <p:spPr>
            <a:xfrm flipH="1" flipV="1">
              <a:off x="2262019" y="3121130"/>
              <a:ext cx="256267" cy="700760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7101637-E016-4B32-A853-B120BF3AD4AA}"/>
                </a:ext>
              </a:extLst>
            </p:cNvPr>
            <p:cNvCxnSpPr>
              <a:stCxn id="15" idx="6"/>
              <a:endCxn id="19" idx="2"/>
            </p:cNvCxnSpPr>
            <p:nvPr/>
          </p:nvCxnSpPr>
          <p:spPr>
            <a:xfrm>
              <a:off x="2736364" y="2507877"/>
              <a:ext cx="235996" cy="613253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4807B0-5723-4F95-8C66-9A07BF5A4A52}"/>
                </a:ext>
              </a:extLst>
            </p:cNvPr>
            <p:cNvCxnSpPr>
              <a:stCxn id="16" idx="6"/>
              <a:endCxn id="19" idx="2"/>
            </p:cNvCxnSpPr>
            <p:nvPr/>
          </p:nvCxnSpPr>
          <p:spPr>
            <a:xfrm>
              <a:off x="2736364" y="2915771"/>
              <a:ext cx="235996" cy="205359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EBA580D-6E5E-4046-A4D7-72CF5C368E96}"/>
                </a:ext>
              </a:extLst>
            </p:cNvPr>
            <p:cNvCxnSpPr>
              <a:stCxn id="17" idx="6"/>
              <a:endCxn id="19" idx="2"/>
            </p:cNvCxnSpPr>
            <p:nvPr/>
          </p:nvCxnSpPr>
          <p:spPr>
            <a:xfrm flipV="1">
              <a:off x="2736364" y="3121130"/>
              <a:ext cx="235996" cy="202535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F10CCCC-ED24-4E9C-AE04-5367F251EE30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 flipV="1">
              <a:off x="2736364" y="3121130"/>
              <a:ext cx="235996" cy="610429"/>
            </a:xfrm>
            <a:prstGeom prst="lin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C62E0B-1092-4430-9EB8-38C01E21D8B3}"/>
                </a:ext>
              </a:extLst>
            </p:cNvPr>
            <p:cNvSpPr/>
            <p:nvPr/>
          </p:nvSpPr>
          <p:spPr>
            <a:xfrm>
              <a:off x="1515035" y="2380130"/>
              <a:ext cx="255494" cy="25549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0D2B45-4DAE-482D-9293-FBDB581549FA}"/>
                </a:ext>
              </a:extLst>
            </p:cNvPr>
            <p:cNvSpPr/>
            <p:nvPr/>
          </p:nvSpPr>
          <p:spPr>
            <a:xfrm>
              <a:off x="1515035" y="2788024"/>
              <a:ext cx="255494" cy="25549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3059FA-3880-4533-BBBC-A476FC6F703F}"/>
                </a:ext>
              </a:extLst>
            </p:cNvPr>
            <p:cNvSpPr/>
            <p:nvPr/>
          </p:nvSpPr>
          <p:spPr>
            <a:xfrm>
              <a:off x="1515035" y="3195918"/>
              <a:ext cx="255494" cy="25549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1563C2-B29D-4E88-958B-147070B5E797}"/>
                </a:ext>
              </a:extLst>
            </p:cNvPr>
            <p:cNvSpPr/>
            <p:nvPr/>
          </p:nvSpPr>
          <p:spPr>
            <a:xfrm>
              <a:off x="1515035" y="3603812"/>
              <a:ext cx="255494" cy="25549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B1A68C-06C6-4295-A5EC-303D26B73CDD}"/>
                </a:ext>
              </a:extLst>
            </p:cNvPr>
            <p:cNvSpPr/>
            <p:nvPr/>
          </p:nvSpPr>
          <p:spPr>
            <a:xfrm>
              <a:off x="2006525" y="2585489"/>
              <a:ext cx="255494" cy="25549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570475-0B43-42F6-8D38-5735136F9DE9}"/>
                </a:ext>
              </a:extLst>
            </p:cNvPr>
            <p:cNvSpPr/>
            <p:nvPr/>
          </p:nvSpPr>
          <p:spPr>
            <a:xfrm>
              <a:off x="2006525" y="2993383"/>
              <a:ext cx="255494" cy="25549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20014A-6F50-42E0-B768-1018DFA5747F}"/>
                </a:ext>
              </a:extLst>
            </p:cNvPr>
            <p:cNvSpPr/>
            <p:nvPr/>
          </p:nvSpPr>
          <p:spPr>
            <a:xfrm>
              <a:off x="2006525" y="3401277"/>
              <a:ext cx="255494" cy="25549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75EF967-2A82-4124-86E9-62E17ADBBAF9}"/>
                </a:ext>
              </a:extLst>
            </p:cNvPr>
            <p:cNvSpPr/>
            <p:nvPr/>
          </p:nvSpPr>
          <p:spPr>
            <a:xfrm>
              <a:off x="2480870" y="2380130"/>
              <a:ext cx="255494" cy="25549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1F8C81-4D59-4D14-AC12-81AFBA34133D}"/>
                </a:ext>
              </a:extLst>
            </p:cNvPr>
            <p:cNvSpPr/>
            <p:nvPr/>
          </p:nvSpPr>
          <p:spPr>
            <a:xfrm>
              <a:off x="2480870" y="2788024"/>
              <a:ext cx="255494" cy="25549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58BA80-B24B-4C23-9BBC-AC9B7CE61600}"/>
                </a:ext>
              </a:extLst>
            </p:cNvPr>
            <p:cNvSpPr/>
            <p:nvPr/>
          </p:nvSpPr>
          <p:spPr>
            <a:xfrm>
              <a:off x="2480870" y="3195918"/>
              <a:ext cx="255494" cy="25549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9A0DBF-FC31-4CE1-B86B-55D758A9099A}"/>
                </a:ext>
              </a:extLst>
            </p:cNvPr>
            <p:cNvSpPr/>
            <p:nvPr/>
          </p:nvSpPr>
          <p:spPr>
            <a:xfrm>
              <a:off x="2480870" y="3603812"/>
              <a:ext cx="255494" cy="25549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2BC218-BE3F-4DFE-9847-49A93ACADCB1}"/>
                </a:ext>
              </a:extLst>
            </p:cNvPr>
            <p:cNvSpPr/>
            <p:nvPr/>
          </p:nvSpPr>
          <p:spPr>
            <a:xfrm>
              <a:off x="2972360" y="2993383"/>
              <a:ext cx="255494" cy="255494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6EC1E0-7395-446E-BC95-0F840921D1CF}"/>
              </a:ext>
            </a:extLst>
          </p:cNvPr>
          <p:cNvCxnSpPr>
            <a:cxnSpLocks/>
            <a:stCxn id="69" idx="2"/>
            <a:endCxn id="12" idx="0"/>
          </p:cNvCxnSpPr>
          <p:nvPr/>
        </p:nvCxnSpPr>
        <p:spPr>
          <a:xfrm flipH="1">
            <a:off x="2586430" y="3143177"/>
            <a:ext cx="855" cy="1181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3DFA3A-41C9-48CA-B7A5-750AC3C81D23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735198" y="2594252"/>
            <a:ext cx="0" cy="17791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BADE7D-26C5-446C-92CA-CABD33A8A3B0}"/>
              </a:ext>
            </a:extLst>
          </p:cNvPr>
          <p:cNvSpPr/>
          <p:nvPr/>
        </p:nvSpPr>
        <p:spPr>
          <a:xfrm>
            <a:off x="8663918" y="4373380"/>
            <a:ext cx="2142559" cy="109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ProbLog</a:t>
            </a:r>
            <a:endParaRPr lang="en-BE" sz="3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A461B0-AFB3-4269-A18F-ADD49FB8A277}"/>
              </a:ext>
            </a:extLst>
          </p:cNvPr>
          <p:cNvCxnSpPr>
            <a:cxnSpLocks/>
          </p:cNvCxnSpPr>
          <p:nvPr/>
        </p:nvCxnSpPr>
        <p:spPr>
          <a:xfrm flipV="1">
            <a:off x="6096000" y="243840"/>
            <a:ext cx="0" cy="5529433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itle 3">
            <a:extLst>
              <a:ext uri="{FF2B5EF4-FFF2-40B4-BE49-F238E27FC236}">
                <a16:creationId xmlns:a16="http://schemas.microsoft.com/office/drawing/2014/main" id="{741B5A98-7F6B-4CF3-8D3A-9C4FDA96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16" y="429077"/>
            <a:ext cx="2613122" cy="596853"/>
          </a:xfrm>
        </p:spPr>
        <p:txBody>
          <a:bodyPr>
            <a:normAutofit fontScale="90000"/>
          </a:bodyPr>
          <a:lstStyle/>
          <a:p>
            <a:r>
              <a:rPr lang="en-US" dirty="0"/>
              <a:t>Perception</a:t>
            </a:r>
            <a:endParaRPr lang="en-B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51D54C-B2C3-4AF8-A983-82EB15956D41}"/>
              </a:ext>
            </a:extLst>
          </p:cNvPr>
          <p:cNvSpPr txBox="1"/>
          <p:nvPr/>
        </p:nvSpPr>
        <p:spPr>
          <a:xfrm>
            <a:off x="8530603" y="1503641"/>
            <a:ext cx="2496197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Stop in front of a red light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Obey the speed limit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Be in the correct lane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P( light = red) = 0.9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D616148-AA07-413D-A7FD-E6259522B165}"/>
              </a:ext>
            </a:extLst>
          </p:cNvPr>
          <p:cNvSpPr txBox="1"/>
          <p:nvPr/>
        </p:nvSpPr>
        <p:spPr>
          <a:xfrm>
            <a:off x="4990369" y="4117244"/>
            <a:ext cx="230669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P( obj1 = car ) = 0.8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P( obj1 turn right) = 0.7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1543C8E-50D9-422E-B24D-854022EFC605}"/>
              </a:ext>
            </a:extLst>
          </p:cNvPr>
          <p:cNvSpPr/>
          <p:nvPr/>
        </p:nvSpPr>
        <p:spPr>
          <a:xfrm>
            <a:off x="3855515" y="4526477"/>
            <a:ext cx="4576398" cy="7417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predicate</a:t>
            </a:r>
            <a:endParaRPr lang="en-BE" dirty="0"/>
          </a:p>
        </p:txBody>
      </p:sp>
      <p:sp>
        <p:nvSpPr>
          <p:cNvPr id="50" name="Title 3">
            <a:extLst>
              <a:ext uri="{FF2B5EF4-FFF2-40B4-BE49-F238E27FC236}">
                <a16:creationId xmlns:a16="http://schemas.microsoft.com/office/drawing/2014/main" id="{D987E1E7-4136-4EB9-9B6F-8A47E180803E}"/>
              </a:ext>
            </a:extLst>
          </p:cNvPr>
          <p:cNvSpPr txBox="1">
            <a:spLocks/>
          </p:cNvSpPr>
          <p:nvPr/>
        </p:nvSpPr>
        <p:spPr>
          <a:xfrm>
            <a:off x="8472140" y="411833"/>
            <a:ext cx="2613122" cy="596853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 dirty="0"/>
              <a:t>Reasoning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82192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64"/>
    </mc:Choice>
    <mc:Fallback xmlns="">
      <p:transition spd="slow" advTm="25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84" grpId="0" animBg="1"/>
      <p:bldP spid="88" grpId="0" animBg="1"/>
      <p:bldP spid="89" grpId="0" animBg="1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9A501B-2C8B-4637-8B5F-A2F3C68F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PLP usually considers the inference settings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DeepProbLog</a:t>
            </a:r>
            <a:r>
              <a:rPr lang="en-US" dirty="0"/>
              <a:t> focuses on optimization</a:t>
            </a:r>
          </a:p>
          <a:p>
            <a:pPr lvl="1"/>
            <a:r>
              <a:rPr lang="en-US" dirty="0"/>
              <a:t>We have a set of tuples (</a:t>
            </a:r>
            <a:r>
              <a:rPr lang="en-US" dirty="0" err="1"/>
              <a:t>q,p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 is a query and p its desired success probability</a:t>
            </a:r>
            <a:endParaRPr lang="en-B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5F8737-BB9C-4B23-81CE-168D5A71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nl-NL" dirty="0"/>
              <a:t>DTAI research group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07DB9C-CEB9-4806-9B0F-B2EA9DF0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EA95D0-88B4-4777-9C00-DB9CA86D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Optimization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AB69E0-4773-4025-99BA-07986BD9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824" y="4643437"/>
            <a:ext cx="6835588" cy="13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3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DBD582-E810-42EB-8AB2-4EABDC7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57421"/>
            <a:ext cx="11041200" cy="2624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Task:  Classify pairs of MNIST digits with their sum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 of </a:t>
            </a:r>
            <a:r>
              <a:rPr lang="en-US" dirty="0" err="1"/>
              <a:t>DeepProbLog</a:t>
            </a:r>
            <a:r>
              <a:rPr lang="en-US" dirty="0"/>
              <a:t>:</a:t>
            </a:r>
          </a:p>
          <a:p>
            <a:r>
              <a:rPr lang="en-US" dirty="0"/>
              <a:t>Encode the addition in logic</a:t>
            </a:r>
          </a:p>
          <a:p>
            <a:r>
              <a:rPr lang="en-US" dirty="0"/>
              <a:t>Separate the addition from digit classification</a:t>
            </a:r>
          </a:p>
          <a:p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59A7A-2621-4CA9-8D31-01092CDA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0556E-98B5-4CC2-95EE-2F25546A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BB6562-2A92-42CB-917A-C22A665A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DeepProbLog</a:t>
            </a:r>
            <a:r>
              <a:rPr lang="en-US" dirty="0"/>
              <a:t> exemplified: MNIST addition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E014AE-FE23-4E17-9634-35EAF4A49EFC}"/>
              </a:ext>
            </a:extLst>
          </p:cNvPr>
          <p:cNvGrpSpPr/>
          <p:nvPr/>
        </p:nvGrpSpPr>
        <p:grpSpPr>
          <a:xfrm>
            <a:off x="9689000" y="1382390"/>
            <a:ext cx="2039652" cy="2130904"/>
            <a:chOff x="8987147" y="1656000"/>
            <a:chExt cx="2039652" cy="213090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4709C2-E5D9-4F51-8416-F3E3A04C9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7147" y="3246904"/>
              <a:ext cx="540000" cy="54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87102E3-A3BA-4BE5-A1BF-33DE16747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3002" y="3246904"/>
              <a:ext cx="540000" cy="54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26650C-69BC-4692-B138-E5570256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7147" y="1676302"/>
              <a:ext cx="540000" cy="54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0B491B-3984-47CC-A97F-8F296F545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37358" y="1676302"/>
              <a:ext cx="540000" cy="540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82AE1-D7D9-47BB-9EA6-598D4A4C7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7147" y="2461603"/>
              <a:ext cx="540000" cy="540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3A057BB-50A7-4DDA-AA6F-E3608A8A8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37358" y="2461603"/>
              <a:ext cx="540000" cy="54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27F3A1-AA1B-4867-8CAE-4B2FE8BA69A8}"/>
                </a:ext>
              </a:extLst>
            </p:cNvPr>
            <p:cNvSpPr txBox="1"/>
            <p:nvPr/>
          </p:nvSpPr>
          <p:spPr>
            <a:xfrm>
              <a:off x="10399755" y="1656000"/>
              <a:ext cx="4668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28E542-2FFF-4CED-8079-67823B12EC7D}"/>
                </a:ext>
              </a:extLst>
            </p:cNvPr>
            <p:cNvSpPr txBox="1"/>
            <p:nvPr/>
          </p:nvSpPr>
          <p:spPr>
            <a:xfrm>
              <a:off x="10401128" y="2416828"/>
              <a:ext cx="4668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0DCBF2-3A04-405B-82B0-2CAE13A916EB}"/>
                </a:ext>
              </a:extLst>
            </p:cNvPr>
            <p:cNvSpPr txBox="1"/>
            <p:nvPr/>
          </p:nvSpPr>
          <p:spPr>
            <a:xfrm>
              <a:off x="10399754" y="3197245"/>
              <a:ext cx="6270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D2DF95-6B41-46DE-8EA9-D1799613A634}"/>
              </a:ext>
            </a:extLst>
          </p:cNvPr>
          <p:cNvGrpSpPr/>
          <p:nvPr/>
        </p:nvGrpSpPr>
        <p:grpSpPr>
          <a:xfrm>
            <a:off x="576000" y="4118316"/>
            <a:ext cx="10862965" cy="2000548"/>
            <a:chOff x="576000" y="4118316"/>
            <a:chExt cx="10862965" cy="2000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3291CD-3022-4B84-85EC-2AC9359D2CDA}"/>
                </a:ext>
              </a:extLst>
            </p:cNvPr>
            <p:cNvSpPr txBox="1"/>
            <p:nvPr/>
          </p:nvSpPr>
          <p:spPr>
            <a:xfrm>
              <a:off x="576000" y="4118316"/>
              <a:ext cx="10862965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dirty="0" err="1">
                  <a:latin typeface="Consolas" panose="020B0609020204030204" pitchFamily="49" charset="0"/>
                </a:rPr>
                <a:t>nn</a:t>
              </a:r>
              <a:r>
                <a:rPr lang="es-ES" sz="2000" dirty="0">
                  <a:latin typeface="Consolas" panose="020B0609020204030204" pitchFamily="49" charset="0"/>
                </a:rPr>
                <a:t>(</a:t>
              </a:r>
              <a:r>
                <a:rPr lang="es-ES" sz="2000" dirty="0" err="1">
                  <a:latin typeface="Consolas" panose="020B0609020204030204" pitchFamily="49" charset="0"/>
                </a:rPr>
                <a:t>mnist_net</a:t>
              </a:r>
              <a:r>
                <a:rPr lang="es-ES" sz="2000" dirty="0">
                  <a:latin typeface="Consolas" panose="020B0609020204030204" pitchFamily="49" charset="0"/>
                </a:rPr>
                <a:t>, [X], Y, [0 ... 9] ) :: </a:t>
              </a:r>
              <a:r>
                <a:rPr lang="es-ES" sz="2000" dirty="0" err="1">
                  <a:latin typeface="Consolas" panose="020B0609020204030204" pitchFamily="49" charset="0"/>
                </a:rPr>
                <a:t>digit</a:t>
              </a:r>
              <a:r>
                <a:rPr lang="es-ES" sz="2000" dirty="0">
                  <a:latin typeface="Consolas" panose="020B0609020204030204" pitchFamily="49" charset="0"/>
                </a:rPr>
                <a:t>(X,Y).</a:t>
              </a:r>
            </a:p>
            <a:p>
              <a:endParaRPr lang="es-ES" sz="2000" dirty="0">
                <a:latin typeface="Consolas" panose="020B0609020204030204" pitchFamily="49" charset="0"/>
              </a:endParaRPr>
            </a:p>
            <a:p>
              <a:r>
                <a:rPr lang="es-ES" sz="2000" dirty="0" err="1">
                  <a:latin typeface="Consolas" panose="020B0609020204030204" pitchFamily="49" charset="0"/>
                </a:rPr>
                <a:t>addition</a:t>
              </a:r>
              <a:r>
                <a:rPr lang="es-ES" sz="2000" dirty="0">
                  <a:latin typeface="Consolas" panose="020B0609020204030204" pitchFamily="49" charset="0"/>
                </a:rPr>
                <a:t>(X,Y,Z) :- </a:t>
              </a:r>
              <a:r>
                <a:rPr lang="es-ES" sz="2000" dirty="0" err="1">
                  <a:latin typeface="Consolas" panose="020B0609020204030204" pitchFamily="49" charset="0"/>
                </a:rPr>
                <a:t>digit</a:t>
              </a:r>
              <a:r>
                <a:rPr lang="es-ES" sz="2000" dirty="0">
                  <a:latin typeface="Consolas" panose="020B0609020204030204" pitchFamily="49" charset="0"/>
                </a:rPr>
                <a:t>(X,N1), </a:t>
              </a:r>
              <a:r>
                <a:rPr lang="es-ES" sz="2000" dirty="0" err="1">
                  <a:latin typeface="Consolas" panose="020B0609020204030204" pitchFamily="49" charset="0"/>
                </a:rPr>
                <a:t>digit</a:t>
              </a:r>
              <a:r>
                <a:rPr lang="es-ES" sz="2000" dirty="0">
                  <a:latin typeface="Consolas" panose="020B0609020204030204" pitchFamily="49" charset="0"/>
                </a:rPr>
                <a:t>(Y,N2), Z </a:t>
              </a:r>
              <a:r>
                <a:rPr lang="es-ES" sz="2000" dirty="0" err="1">
                  <a:latin typeface="Consolas" panose="020B0609020204030204" pitchFamily="49" charset="0"/>
                </a:rPr>
                <a:t>is</a:t>
              </a:r>
              <a:r>
                <a:rPr lang="es-ES" sz="2000" dirty="0">
                  <a:latin typeface="Consolas" panose="020B0609020204030204" pitchFamily="49" charset="0"/>
                </a:rPr>
                <a:t> N1+N2.</a:t>
              </a:r>
            </a:p>
            <a:p>
              <a:endParaRPr lang="es-ES" sz="2000" dirty="0">
                <a:latin typeface="Consolas" panose="020B0609020204030204" pitchFamily="49" charset="0"/>
              </a:endParaRPr>
            </a:p>
            <a:p>
              <a:r>
                <a:rPr lang="es-ES" sz="2400" dirty="0" err="1"/>
                <a:t>Examples</a:t>
              </a:r>
              <a:r>
                <a:rPr lang="es-ES" sz="2400" dirty="0"/>
                <a:t>:</a:t>
              </a:r>
              <a:r>
                <a:rPr lang="es-ES" sz="2000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s-ES" sz="2000" dirty="0" err="1">
                  <a:latin typeface="Consolas" panose="020B0609020204030204" pitchFamily="49" charset="0"/>
                </a:rPr>
                <a:t>addition</a:t>
              </a:r>
              <a:r>
                <a:rPr lang="es-ES" sz="2000" dirty="0">
                  <a:latin typeface="Consolas" panose="020B0609020204030204" pitchFamily="49" charset="0"/>
                </a:rPr>
                <a:t>(  ,  ,8), </a:t>
              </a:r>
              <a:r>
                <a:rPr lang="es-ES" sz="2000" dirty="0" err="1">
                  <a:latin typeface="Consolas" panose="020B0609020204030204" pitchFamily="49" charset="0"/>
                </a:rPr>
                <a:t>addition</a:t>
              </a:r>
              <a:r>
                <a:rPr lang="es-ES" sz="2000" dirty="0">
                  <a:latin typeface="Consolas" panose="020B0609020204030204" pitchFamily="49" charset="0"/>
                </a:rPr>
                <a:t>(  ,  ,4), </a:t>
              </a:r>
              <a:r>
                <a:rPr lang="es-ES" sz="2000" dirty="0" err="1">
                  <a:latin typeface="Consolas" panose="020B0609020204030204" pitchFamily="49" charset="0"/>
                </a:rPr>
                <a:t>addition</a:t>
              </a:r>
              <a:r>
                <a:rPr lang="es-ES" sz="2000" dirty="0">
                  <a:latin typeface="Consolas" panose="020B0609020204030204" pitchFamily="49" charset="0"/>
                </a:rPr>
                <a:t>(  ,  ,11), … 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2CB719-F3D9-4EF1-BFC9-24F129FA7A0C}"/>
                </a:ext>
              </a:extLst>
            </p:cNvPr>
            <p:cNvGrpSpPr/>
            <p:nvPr/>
          </p:nvGrpSpPr>
          <p:grpSpPr>
            <a:xfrm>
              <a:off x="1944805" y="5780422"/>
              <a:ext cx="5974613" cy="253321"/>
              <a:chOff x="1944805" y="5780422"/>
              <a:chExt cx="5974613" cy="25332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E5699C6-9957-4846-A47A-9C096913E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4805" y="5791025"/>
                <a:ext cx="242718" cy="242718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0B376D-5AE1-4F2C-8681-A64ABC185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1197" y="5791025"/>
                <a:ext cx="242718" cy="242718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C79DC41-4D94-45E6-A0FB-C40AD1A71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78934" y="5780422"/>
                <a:ext cx="242718" cy="24271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385C232-5729-4E27-9AC6-A67657C04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5326" y="5781802"/>
                <a:ext cx="242718" cy="24271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278374C-4290-4C01-918A-EE7F19122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38084" y="5780422"/>
                <a:ext cx="242718" cy="242718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54B013F-48B4-40E9-AFA1-B89D894B5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6700" y="5780422"/>
                <a:ext cx="242718" cy="24271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9919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681E1D-A6E0-471A-BDD9-33145F29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 of using </a:t>
            </a:r>
            <a:r>
              <a:rPr lang="en-US" dirty="0" err="1"/>
              <a:t>DeepProbLog</a:t>
            </a:r>
            <a:endParaRPr lang="en-US" dirty="0"/>
          </a:p>
          <a:p>
            <a:r>
              <a:rPr lang="en-US" dirty="0"/>
              <a:t>Faster convergence than CNN baseline</a:t>
            </a:r>
          </a:p>
          <a:p>
            <a:r>
              <a:rPr lang="en-US" dirty="0"/>
              <a:t>Neural network can classify single digits</a:t>
            </a:r>
          </a:p>
          <a:p>
            <a:r>
              <a:rPr lang="en-US" dirty="0"/>
              <a:t>Generalizes to multi-digit numbers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83479-FD7E-4309-849E-5BD53B98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958E1-2EC8-4D54-A4FA-3521565E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34907-A877-49A6-82AC-61D6F1F1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DeepProbLog</a:t>
            </a:r>
            <a:endParaRPr lang="en-B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A234CA-2035-422E-A490-4A70DBCD8791}"/>
              </a:ext>
            </a:extLst>
          </p:cNvPr>
          <p:cNvGrpSpPr/>
          <p:nvPr/>
        </p:nvGrpSpPr>
        <p:grpSpPr>
          <a:xfrm>
            <a:off x="2253327" y="4296546"/>
            <a:ext cx="7497551" cy="707886"/>
            <a:chOff x="900000" y="3211707"/>
            <a:chExt cx="7497551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2E993F-967C-4D45-A26F-68B7A5795B27}"/>
                </a:ext>
              </a:extLst>
            </p:cNvPr>
            <p:cNvSpPr txBox="1"/>
            <p:nvPr/>
          </p:nvSpPr>
          <p:spPr>
            <a:xfrm>
              <a:off x="900000" y="3211707"/>
              <a:ext cx="74975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                           +                 = ?</a:t>
              </a:r>
              <a:endParaRPr lang="en-BE" sz="40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477193D-0832-4B51-876C-34148BA7835B}"/>
                </a:ext>
              </a:extLst>
            </p:cNvPr>
            <p:cNvGrpSpPr/>
            <p:nvPr/>
          </p:nvGrpSpPr>
          <p:grpSpPr>
            <a:xfrm>
              <a:off x="5232745" y="3295650"/>
              <a:ext cx="2051710" cy="540000"/>
              <a:chOff x="5232745" y="3295650"/>
              <a:chExt cx="2051710" cy="540000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195D1DE-F35D-4343-8B3F-77D7EBF14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2745" y="32956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8759DBF-1428-4753-8D3C-6E689FA8C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8600" y="32956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485B7E0-319D-4DA4-8E10-91B83E4A3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4455" y="3295650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F0D6FC-8225-4CA8-9090-7E9A883059EF}"/>
                </a:ext>
              </a:extLst>
            </p:cNvPr>
            <p:cNvGrpSpPr/>
            <p:nvPr/>
          </p:nvGrpSpPr>
          <p:grpSpPr>
            <a:xfrm>
              <a:off x="1117600" y="3295650"/>
              <a:ext cx="3540845" cy="540000"/>
              <a:chOff x="1117600" y="3295650"/>
              <a:chExt cx="3540845" cy="540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8EE612B-6A4C-418C-A814-C0D6B207C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7600" y="32956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043F050-B4CA-416A-9979-24C114200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8445" y="32956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CBBC97A-3255-4E45-BE22-BF54368DD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7811" y="32956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D0251A5-8364-4424-B2FE-334958DB7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18022" y="32956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38B95CD-6ACC-4464-B434-7888544F7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68233" y="3295650"/>
                <a:ext cx="540000" cy="5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5048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94AA5-16B4-4849-9D96-1384692B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reserach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EAF9C-1DBD-4B2C-B4A2-3E0B8FFF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B27C8-3BA0-4088-A3C6-75839819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experiments</a:t>
            </a:r>
            <a:endParaRPr lang="en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9B7E02-D5F3-4F3B-A1B0-71D01AD31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275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E79FE-ED7C-4E6C-9DEA-D2897604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reserach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56362-A232-4C29-9CA8-C4475B4E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D30951E-0BBF-4198-9BDB-B675BE25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T1-T2: MNIST addition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0985E4-9318-4957-841F-BC360A9D7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360"/>
          <a:stretch/>
        </p:blipFill>
        <p:spPr>
          <a:xfrm>
            <a:off x="576000" y="1725278"/>
            <a:ext cx="5320553" cy="4043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7A621C-64D9-446D-AD41-BF97488CA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03"/>
          <a:stretch/>
        </p:blipFill>
        <p:spPr>
          <a:xfrm>
            <a:off x="6602506" y="1725278"/>
            <a:ext cx="5351930" cy="40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4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E2EB52-9B36-490F-87C5-A76A7B1FB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22294"/>
            <a:ext cx="11041200" cy="4797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Re-implemented experiments from Differentiable Forth </a:t>
            </a:r>
            <a:r>
              <a:rPr lang="en-US" sz="2000" baseline="30000" dirty="0"/>
              <a:t>[1]</a:t>
            </a:r>
            <a:endParaRPr lang="en-US" sz="1400" baseline="30000" dirty="0"/>
          </a:p>
          <a:p>
            <a:r>
              <a:rPr lang="en-US" sz="2000" dirty="0"/>
              <a:t>Partial programs with holes</a:t>
            </a:r>
          </a:p>
          <a:p>
            <a:r>
              <a:rPr lang="en-US" sz="2000" dirty="0" err="1"/>
              <a:t>Behaviour</a:t>
            </a:r>
            <a:r>
              <a:rPr lang="en-US" sz="2000" dirty="0"/>
              <a:t> in holes learned by small neural networks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2BDB2-9A00-420E-ACDF-ED478C60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E10B3-2FF6-4F92-8D20-1A700FD3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CF454B-281B-489F-B5C2-356760FF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T3-T5: Program induction</a:t>
            </a:r>
            <a:endParaRPr lang="en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7616B-2C8A-41EE-8F11-12F80925E192}"/>
              </a:ext>
            </a:extLst>
          </p:cNvPr>
          <p:cNvSpPr/>
          <p:nvPr/>
        </p:nvSpPr>
        <p:spPr>
          <a:xfrm>
            <a:off x="1017494" y="6386893"/>
            <a:ext cx="85702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[1] Riedel, Sebastian, </a:t>
            </a:r>
            <a:r>
              <a:rPr lang="en-US" sz="1200" dirty="0" err="1">
                <a:solidFill>
                  <a:schemeClr val="bg1"/>
                </a:solidFill>
              </a:rPr>
              <a:t>Matko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Bosnjak</a:t>
            </a:r>
            <a:r>
              <a:rPr lang="en-US" sz="1200" dirty="0">
                <a:solidFill>
                  <a:schemeClr val="bg1"/>
                </a:solidFill>
              </a:rPr>
              <a:t>, and Tim </a:t>
            </a:r>
            <a:r>
              <a:rPr lang="en-US" sz="1200" dirty="0" err="1">
                <a:solidFill>
                  <a:schemeClr val="bg1"/>
                </a:solidFill>
              </a:rPr>
              <a:t>Rocktäschel</a:t>
            </a:r>
            <a:r>
              <a:rPr lang="en-US" sz="1200" dirty="0">
                <a:solidFill>
                  <a:schemeClr val="bg1"/>
                </a:solidFill>
              </a:rPr>
              <a:t>. "Programming with a differentiable forth interpreter." </a:t>
            </a:r>
            <a:endParaRPr lang="en-BE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28ADF-8884-4E8A-95C6-AD7CD220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3350027"/>
            <a:ext cx="5195047" cy="22739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D3007B-620F-47D8-B77B-22FC19F002DF}"/>
              </a:ext>
            </a:extLst>
          </p:cNvPr>
          <p:cNvSpPr/>
          <p:nvPr/>
        </p:nvSpPr>
        <p:spPr>
          <a:xfrm>
            <a:off x="5271246" y="307691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9D0D2-DEB2-45CF-A99E-7B7BEE36CF0E}"/>
              </a:ext>
            </a:extLst>
          </p:cNvPr>
          <p:cNvSpPr/>
          <p:nvPr/>
        </p:nvSpPr>
        <p:spPr>
          <a:xfrm>
            <a:off x="6096000" y="2787074"/>
            <a:ext cx="5912223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 sz="15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nn</a:t>
            </a:r>
            <a:r>
              <a:rPr lang="en-BE" sz="15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BE" sz="15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m_swap</a:t>
            </a:r>
            <a:r>
              <a:rPr lang="en-BE" sz="1500" dirty="0">
                <a:solidFill>
                  <a:schemeClr val="accent5"/>
                </a:solidFill>
                <a:latin typeface="Consolas" panose="020B0609020204030204" pitchFamily="49" charset="0"/>
              </a:rPr>
              <a:t>,[X,Y]) ::swap(X,Y).</a:t>
            </a:r>
          </a:p>
          <a:p>
            <a:endParaRPr lang="en-BE" sz="1500" dirty="0">
              <a:latin typeface="Consolas" panose="020B0609020204030204" pitchFamily="49" charset="0"/>
            </a:endParaRPr>
          </a:p>
          <a:p>
            <a:r>
              <a:rPr lang="en-BE" sz="1500" dirty="0">
                <a:solidFill>
                  <a:schemeClr val="accent5"/>
                </a:solidFill>
                <a:latin typeface="Consolas" panose="020B0609020204030204" pitchFamily="49" charset="0"/>
              </a:rPr>
              <a:t>hole(X,Y,Y,X) :- swap(X,Y).</a:t>
            </a:r>
          </a:p>
          <a:p>
            <a:r>
              <a:rPr lang="en-BE" sz="1500" dirty="0">
                <a:solidFill>
                  <a:schemeClr val="accent5"/>
                </a:solidFill>
                <a:latin typeface="Consolas" panose="020B0609020204030204" pitchFamily="49" charset="0"/>
              </a:rPr>
              <a:t>hole(X,Y,X,Y) :- \+ swap(X,Y).</a:t>
            </a:r>
          </a:p>
          <a:p>
            <a:endParaRPr lang="en-BE" sz="1500" dirty="0">
              <a:latin typeface="Consolas" panose="020B0609020204030204" pitchFamily="49" charset="0"/>
            </a:endParaRPr>
          </a:p>
          <a:p>
            <a:r>
              <a:rPr lang="en-BE" sz="1500" dirty="0">
                <a:latin typeface="Consolas" panose="020B0609020204030204" pitchFamily="49" charset="0"/>
              </a:rPr>
              <a:t>bubble([X],[],X).</a:t>
            </a:r>
          </a:p>
          <a:p>
            <a:r>
              <a:rPr lang="en-BE" sz="1500" dirty="0">
                <a:latin typeface="Consolas" panose="020B0609020204030204" pitchFamily="49" charset="0"/>
              </a:rPr>
              <a:t>bubble([H1,H2|T],[X1|T1],X) :- </a:t>
            </a:r>
            <a:r>
              <a:rPr lang="en-BE" sz="1500" dirty="0">
                <a:solidFill>
                  <a:schemeClr val="accent5"/>
                </a:solidFill>
                <a:latin typeface="Consolas" panose="020B0609020204030204" pitchFamily="49" charset="0"/>
              </a:rPr>
              <a:t>hole(H1,H2,X1,X2)</a:t>
            </a:r>
            <a:r>
              <a:rPr lang="en-US" sz="1500" dirty="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                           </a:t>
            </a:r>
            <a:r>
              <a:rPr lang="en-BE" sz="1500" dirty="0">
                <a:latin typeface="Consolas" panose="020B0609020204030204" pitchFamily="49" charset="0"/>
              </a:rPr>
              <a:t>bubble([X2|T],T1,X).</a:t>
            </a:r>
          </a:p>
          <a:p>
            <a:r>
              <a:rPr lang="en-BE" sz="1500" dirty="0" err="1">
                <a:latin typeface="Consolas" panose="020B0609020204030204" pitchFamily="49" charset="0"/>
              </a:rPr>
              <a:t>bubblesort</a:t>
            </a:r>
            <a:r>
              <a:rPr lang="en-BE" sz="1500" dirty="0">
                <a:latin typeface="Consolas" panose="020B0609020204030204" pitchFamily="49" charset="0"/>
              </a:rPr>
              <a:t>([],L,L).</a:t>
            </a:r>
          </a:p>
          <a:p>
            <a:r>
              <a:rPr lang="en-BE" sz="1500" dirty="0" err="1">
                <a:latin typeface="Consolas" panose="020B0609020204030204" pitchFamily="49" charset="0"/>
              </a:rPr>
              <a:t>bubblesort</a:t>
            </a:r>
            <a:r>
              <a:rPr lang="en-BE" sz="1500" dirty="0">
                <a:latin typeface="Consolas" panose="020B0609020204030204" pitchFamily="49" charset="0"/>
              </a:rPr>
              <a:t>(L,L3,Sorted) :- bubble(L,L2,X),</a:t>
            </a:r>
            <a:endParaRPr lang="en-US" sz="1500" dirty="0">
              <a:latin typeface="Consolas" panose="020B0609020204030204" pitchFamily="49" charset="0"/>
            </a:endParaRPr>
          </a:p>
          <a:p>
            <a:r>
              <a:rPr lang="en-BE" sz="1500" dirty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                          </a:t>
            </a:r>
            <a:r>
              <a:rPr lang="en-BE" sz="1500" dirty="0" err="1">
                <a:latin typeface="Consolas" panose="020B0609020204030204" pitchFamily="49" charset="0"/>
              </a:rPr>
              <a:t>bubblesort</a:t>
            </a:r>
            <a:r>
              <a:rPr lang="en-BE" sz="1500" dirty="0">
                <a:latin typeface="Consolas" panose="020B0609020204030204" pitchFamily="49" charset="0"/>
              </a:rPr>
              <a:t>(L2,[X|L3],Sorted).</a:t>
            </a:r>
          </a:p>
          <a:p>
            <a:r>
              <a:rPr lang="en-BE" sz="1500" dirty="0">
                <a:latin typeface="Consolas" panose="020B0609020204030204" pitchFamily="49" charset="0"/>
              </a:rPr>
              <a:t>sort(L,L2) :- </a:t>
            </a:r>
            <a:r>
              <a:rPr lang="en-BE" sz="1500" dirty="0" err="1">
                <a:latin typeface="Consolas" panose="020B0609020204030204" pitchFamily="49" charset="0"/>
              </a:rPr>
              <a:t>bubblesort</a:t>
            </a:r>
            <a:r>
              <a:rPr lang="en-BE" sz="1500" dirty="0">
                <a:latin typeface="Consolas" panose="020B0609020204030204" pitchFamily="49" charset="0"/>
              </a:rPr>
              <a:t>(L,[],L2).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23C64F-23CC-467A-9668-10C5EA205C0B}"/>
              </a:ext>
            </a:extLst>
          </p:cNvPr>
          <p:cNvSpPr/>
          <p:nvPr/>
        </p:nvSpPr>
        <p:spPr>
          <a:xfrm>
            <a:off x="1371600" y="3814482"/>
            <a:ext cx="3617259" cy="228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006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57BB2-09AC-4283-98EA-F6F904DC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26E25-4AEB-40DE-B7B4-57FE393D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A96A62-ADC3-4031-A5F3-C8BE683B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T3-T5: Program induction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CD4ACD-C0AE-43E7-82CF-540C4197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8" y="1635487"/>
            <a:ext cx="10726271" cy="1966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3A460-ED6F-4F40-B820-6F166369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808" y="4227313"/>
            <a:ext cx="8212229" cy="15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BD915-9C74-400E-BC59-9F8D63BA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reserach group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C6629-9096-46E5-8F1C-03248802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6" y="674592"/>
            <a:ext cx="12142694" cy="7082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Real-life problems involve two important aspects.</a:t>
            </a:r>
            <a:endParaRPr lang="en-BE" sz="3600" dirty="0"/>
          </a:p>
        </p:txBody>
      </p:sp>
      <p:pic>
        <p:nvPicPr>
          <p:cNvPr id="1026" name="Picture 2" descr="https://lh3.googleusercontent.com/GNUliYIyjdNkXoyGTcOfKNXfgrWpJgPYbyW41G9HV6r9r9m1VFo5uyMf8P_gnlorHJKAx7tw3qejO4U9KddzlNs_uszQEPImjHB4bqCx8ejIZYEmn4YuobjQbgyqT1SY92iJBVs6ot0">
            <a:extLst>
              <a:ext uri="{FF2B5EF4-FFF2-40B4-BE49-F238E27FC236}">
                <a16:creationId xmlns:a16="http://schemas.microsoft.com/office/drawing/2014/main" id="{08B55A65-844A-4052-BB10-9740C238F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19" y="2642993"/>
            <a:ext cx="3288470" cy="17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D5D1A68-80B7-49C5-AB73-1E4B6D31468B}"/>
              </a:ext>
            </a:extLst>
          </p:cNvPr>
          <p:cNvSpPr txBox="1">
            <a:spLocks/>
          </p:cNvSpPr>
          <p:nvPr/>
        </p:nvSpPr>
        <p:spPr>
          <a:xfrm>
            <a:off x="6469646" y="1697218"/>
            <a:ext cx="4872000" cy="94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>
                <a:solidFill>
                  <a:srgbClr val="FF0000"/>
                </a:solidFill>
              </a:rPr>
              <a:t>Reasoning</a:t>
            </a:r>
            <a:endParaRPr lang="en-BE" sz="2800" dirty="0">
              <a:solidFill>
                <a:srgbClr val="FF0000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03188D39-65A9-4C24-8024-9F5E5DE98CBD}"/>
              </a:ext>
            </a:extLst>
          </p:cNvPr>
          <p:cNvSpPr txBox="1">
            <a:spLocks/>
          </p:cNvSpPr>
          <p:nvPr/>
        </p:nvSpPr>
        <p:spPr>
          <a:xfrm>
            <a:off x="850356" y="1697219"/>
            <a:ext cx="4872000" cy="94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>
                <a:solidFill>
                  <a:srgbClr val="FF0000"/>
                </a:solidFill>
              </a:rPr>
              <a:t>Sub-symbolic</a:t>
            </a:r>
            <a:r>
              <a:rPr lang="en-US" sz="2800" dirty="0"/>
              <a:t> perception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13857E3A-9443-4A6B-AFA0-36192C67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39A4A-89A8-490A-9744-9CFDA85C9BF6}"/>
              </a:ext>
            </a:extLst>
          </p:cNvPr>
          <p:cNvSpPr txBox="1"/>
          <p:nvPr/>
        </p:nvSpPr>
        <p:spPr>
          <a:xfrm>
            <a:off x="7210372" y="3181141"/>
            <a:ext cx="3390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should I drive?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355178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14"/>
    </mc:Choice>
    <mc:Fallback xmlns="">
      <p:transition spd="slow" advTm="399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35E500-A17D-4FDC-8E44-7BF95EE7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wanted to perform an experiment that showcased:</a:t>
            </a:r>
          </a:p>
          <a:p>
            <a:r>
              <a:rPr lang="en-US" sz="2800" dirty="0"/>
              <a:t>Training several neural networks</a:t>
            </a:r>
          </a:p>
          <a:p>
            <a:r>
              <a:rPr lang="en-US" sz="2800" dirty="0"/>
              <a:t>Perform probabilistic reasoning with background knowledge</a:t>
            </a:r>
          </a:p>
          <a:p>
            <a:r>
              <a:rPr lang="en-US" sz="2800" dirty="0"/>
              <a:t>Learning probabilistic parameters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DeepProbLog</a:t>
            </a:r>
            <a:r>
              <a:rPr lang="en-US" sz="2800" dirty="0"/>
              <a:t> can do all of these simultaneously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705AA-916E-4E6F-82BE-E6B1A7D4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77ABA-1930-4A0D-97E4-D19A314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C2CE71-FD60-4BA5-833D-D6E753FA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T6: Coin-Urn experiment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9164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35E500-A17D-4FDC-8E44-7BF95EE76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99" y="1656000"/>
            <a:ext cx="11472565" cy="446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Play a little lottery game where:</a:t>
            </a:r>
          </a:p>
          <a:p>
            <a:r>
              <a:rPr lang="en-US" dirty="0"/>
              <a:t>Flip a coin (MNIST image)</a:t>
            </a:r>
          </a:p>
          <a:p>
            <a:r>
              <a:rPr lang="en-US" dirty="0"/>
              <a:t>Pick a </a:t>
            </a:r>
            <a:r>
              <a:rPr lang="en-US" dirty="0" err="1"/>
              <a:t>coloured</a:t>
            </a:r>
            <a:r>
              <a:rPr lang="en-US" dirty="0"/>
              <a:t> ball out of two urns (RGB triplets)</a:t>
            </a:r>
          </a:p>
          <a:p>
            <a:r>
              <a:rPr lang="en-US" dirty="0"/>
              <a:t>Given rules determine win or loss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are</a:t>
            </a:r>
          </a:p>
          <a:p>
            <a:r>
              <a:rPr lang="en-US" dirty="0"/>
              <a:t>A tuple of: an MNIST digit and two RGB-triples</a:t>
            </a:r>
          </a:p>
          <a:p>
            <a:r>
              <a:rPr lang="en-US" dirty="0"/>
              <a:t>Labeled with the outcome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DeepProbLog</a:t>
            </a:r>
            <a:r>
              <a:rPr lang="en-US" dirty="0"/>
              <a:t> reached a 100% accuracy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705AA-916E-4E6F-82BE-E6B1A7D4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77ABA-1930-4A0D-97E4-D19A314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C2CE71-FD60-4BA5-833D-D6E753FA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T6: Coin-Urn experiment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033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36C53C70-79FA-4EF4-A995-8E7B9454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7758971" cy="1152000"/>
          </a:xfrm>
        </p:spPr>
        <p:txBody>
          <a:bodyPr/>
          <a:lstStyle/>
          <a:p>
            <a:r>
              <a:rPr lang="en-US" dirty="0"/>
              <a:t>Conclusion</a:t>
            </a:r>
            <a:endParaRPr lang="en-B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F4558D-5C8E-415F-923A-82FC04BE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99" y="1502471"/>
            <a:ext cx="11177929" cy="4485953"/>
          </a:xfrm>
        </p:spPr>
        <p:txBody>
          <a:bodyPr>
            <a:normAutofit/>
          </a:bodyPr>
          <a:lstStyle/>
          <a:p>
            <a:r>
              <a:rPr lang="en-US" dirty="0"/>
              <a:t>Integration of Deep Learning and PLP</a:t>
            </a:r>
          </a:p>
          <a:p>
            <a:r>
              <a:rPr lang="en-US" dirty="0"/>
              <a:t>Probabilistic logic</a:t>
            </a:r>
          </a:p>
          <a:p>
            <a:r>
              <a:rPr lang="en-US" dirty="0"/>
              <a:t>Clean semantics, clear separation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Paper: </a:t>
            </a:r>
            <a:r>
              <a:rPr lang="en-US" dirty="0" err="1"/>
              <a:t>DeepProbLog</a:t>
            </a:r>
            <a:r>
              <a:rPr lang="en-US" dirty="0"/>
              <a:t>: Neural Probabilistic Logic Programming (</a:t>
            </a:r>
            <a:r>
              <a:rPr lang="en-US" dirty="0" err="1"/>
              <a:t>NeurIPS</a:t>
            </a:r>
            <a:r>
              <a:rPr lang="en-US" dirty="0"/>
              <a:t> 2018)</a:t>
            </a:r>
          </a:p>
          <a:p>
            <a:pPr marL="0" indent="0">
              <a:buNone/>
            </a:pPr>
            <a:r>
              <a:rPr lang="en-US" dirty="0"/>
              <a:t>Code: </a:t>
            </a:r>
            <a:r>
              <a:rPr lang="en-US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https://bitbucket.org/problog/deepproblog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/>
              <a:t>Contact: </a:t>
            </a:r>
            <a:r>
              <a:rPr lang="en-US" dirty="0">
                <a:solidFill>
                  <a:schemeClr val="accent3"/>
                </a:solidFill>
              </a:rPr>
              <a:t>robin.manhaeve@cs.kuleuven.be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E9E83-19A6-4271-9EBE-0F1E1897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 reserach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C9E99-3EA7-46AD-AC54-53D5C26A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47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22"/>
    </mc:Choice>
    <mc:Fallback xmlns="">
      <p:transition spd="slow" advTm="3382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AA56-66DC-403F-BD4D-11E324DF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3553D-FC04-460A-8147-88529A53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reserach group</a:t>
            </a:r>
          </a:p>
        </p:txBody>
      </p:sp>
    </p:spTree>
    <p:extLst>
      <p:ext uri="{BB962C8B-B14F-4D97-AF65-F5344CB8AC3E}">
        <p14:creationId xmlns:p14="http://schemas.microsoft.com/office/powerpoint/2010/main" val="4272102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94AA5-16B4-4849-9D96-1384692B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reserach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EAF9C-1DBD-4B2C-B4A2-3E0B8FFF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B27C8-3BA0-4088-A3C6-75839819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DeepProbLog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29A5B-C456-4501-B16C-9739DBB08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more details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9342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9AA70D-3E8F-4CB6-A7C8-8289E0BA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77870"/>
            <a:ext cx="11041200" cy="24816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Answering a query in a ProbLog program happens in four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Grounding the program </a:t>
            </a:r>
            <a:r>
              <a:rPr lang="en-US" dirty="0" err="1"/>
              <a:t>w.r.t.</a:t>
            </a:r>
            <a:r>
              <a:rPr lang="en-US" dirty="0"/>
              <a:t> the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Rewrite the ground logic program into a propositional logic formula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Compile the formula into an arithmetic 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arithmetic circuit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D92F2-A023-413B-B884-D6C2E04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AA82D-DFD7-4F0D-8D20-33BB926E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7ECA47-3440-4D75-9A2A-FEB2851F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ProbLog pipeline</a:t>
            </a:r>
            <a:endParaRPr lang="en-BE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04C4009-7A36-4904-830B-E86859D2613E}"/>
              </a:ext>
            </a:extLst>
          </p:cNvPr>
          <p:cNvSpPr txBox="1">
            <a:spLocks/>
          </p:cNvSpPr>
          <p:nvPr/>
        </p:nvSpPr>
        <p:spPr>
          <a:xfrm>
            <a:off x="227849" y="4110690"/>
            <a:ext cx="2475810" cy="2099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% Probabilistic facts: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0.6::heads(C) :- coin(C).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% Background information: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coin(c1).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coin(c2).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coin(c3).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% Rules: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someHeads</a:t>
            </a: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:- heads(_).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E98175F-D644-4FB1-BA46-FC6DE12147A0}"/>
              </a:ext>
            </a:extLst>
          </p:cNvPr>
          <p:cNvSpPr txBox="1">
            <a:spLocks/>
          </p:cNvSpPr>
          <p:nvPr/>
        </p:nvSpPr>
        <p:spPr>
          <a:xfrm>
            <a:off x="3475410" y="4249545"/>
            <a:ext cx="2475810" cy="182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0.6::heads(c1).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0.6::heads(c2).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0.6::heads(c3).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 err="1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someHeads</a:t>
            </a:r>
            <a:r>
              <a:rPr lang="en-US" sz="1300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:- heads(c1).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 err="1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someHeads</a:t>
            </a:r>
            <a:r>
              <a:rPr lang="en-US" sz="1300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:- heads(c2)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 err="1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someHeads</a:t>
            </a:r>
            <a:r>
              <a:rPr lang="en-US" sz="1300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:- heads(c3).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00" dirty="0">
              <a:latin typeface="Consolas" panose="020B060902020403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38622AC-F84D-44B8-9E3E-01BFE9A23772}"/>
              </a:ext>
            </a:extLst>
          </p:cNvPr>
          <p:cNvSpPr txBox="1">
            <a:spLocks/>
          </p:cNvSpPr>
          <p:nvPr/>
        </p:nvSpPr>
        <p:spPr>
          <a:xfrm>
            <a:off x="6096000" y="4623315"/>
            <a:ext cx="1793331" cy="1074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 err="1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someHeads</a:t>
            </a:r>
            <a:r>
              <a:rPr lang="en-US" sz="1300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&lt;-&gt;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heads(c1) v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heads(c2) v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heads(c3)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B009967-105D-4BD8-87CB-DBADD6B57D8D}"/>
              </a:ext>
            </a:extLst>
          </p:cNvPr>
          <p:cNvGrpSpPr/>
          <p:nvPr/>
        </p:nvGrpSpPr>
        <p:grpSpPr>
          <a:xfrm>
            <a:off x="8255880" y="3372146"/>
            <a:ext cx="3656717" cy="2702776"/>
            <a:chOff x="8255880" y="3372146"/>
            <a:chExt cx="3656717" cy="270277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85E75DD-83F7-4DD6-B80F-FA17BD4D8E6C}"/>
                </a:ext>
              </a:extLst>
            </p:cNvPr>
            <p:cNvGrpSpPr/>
            <p:nvPr/>
          </p:nvGrpSpPr>
          <p:grpSpPr>
            <a:xfrm>
              <a:off x="8255880" y="5917257"/>
              <a:ext cx="3656717" cy="157665"/>
              <a:chOff x="8255880" y="5917257"/>
              <a:chExt cx="3656717" cy="15766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37EBD5-084F-4F75-A6CE-23F1268B45C5}"/>
                  </a:ext>
                </a:extLst>
              </p:cNvPr>
              <p:cNvSpPr/>
              <p:nvPr/>
            </p:nvSpPr>
            <p:spPr>
              <a:xfrm>
                <a:off x="8255880" y="5917257"/>
                <a:ext cx="625230" cy="1538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/>
                  <a:t>heads(c1)</a:t>
                </a:r>
                <a:endParaRPr lang="en-BE" sz="10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B25B16-8A8C-4437-8652-1D937B3E01CF}"/>
                  </a:ext>
                </a:extLst>
              </p:cNvPr>
              <p:cNvSpPr/>
              <p:nvPr/>
            </p:nvSpPr>
            <p:spPr>
              <a:xfrm>
                <a:off x="8995214" y="5921034"/>
                <a:ext cx="659325" cy="1538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/>
                  <a:t>⌐heads(c1)</a:t>
                </a:r>
                <a:endParaRPr lang="en-BE" sz="10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4AA80B-69E8-4709-985D-F588CFCE923F}"/>
                  </a:ext>
                </a:extLst>
              </p:cNvPr>
              <p:cNvSpPr/>
              <p:nvPr/>
            </p:nvSpPr>
            <p:spPr>
              <a:xfrm>
                <a:off x="9768643" y="5917257"/>
                <a:ext cx="625230" cy="1538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/>
                  <a:t>heads(c2)</a:t>
                </a:r>
                <a:endParaRPr lang="en-BE" sz="10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79D32-F947-4DC1-8B71-2226BD698F1D}"/>
                  </a:ext>
                </a:extLst>
              </p:cNvPr>
              <p:cNvSpPr/>
              <p:nvPr/>
            </p:nvSpPr>
            <p:spPr>
              <a:xfrm>
                <a:off x="10507977" y="5921034"/>
                <a:ext cx="659325" cy="1538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/>
                  <a:t>⌐heads(c2)</a:t>
                </a:r>
                <a:endParaRPr lang="en-BE" sz="10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91FA0F-68F3-4A09-8C57-1671A3648428}"/>
                  </a:ext>
                </a:extLst>
              </p:cNvPr>
              <p:cNvSpPr/>
              <p:nvPr/>
            </p:nvSpPr>
            <p:spPr>
              <a:xfrm>
                <a:off x="11287367" y="5921034"/>
                <a:ext cx="625230" cy="15388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000" dirty="0"/>
                  <a:t>heads(c3)</a:t>
                </a:r>
                <a:endParaRPr lang="en-BE" sz="1000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DDB06E7-9AF3-447B-8D85-B268F0B8F8BD}"/>
                </a:ext>
              </a:extLst>
            </p:cNvPr>
            <p:cNvGrpSpPr/>
            <p:nvPr/>
          </p:nvGrpSpPr>
          <p:grpSpPr>
            <a:xfrm>
              <a:off x="8482317" y="3372146"/>
              <a:ext cx="2666723" cy="2345455"/>
              <a:chOff x="8482317" y="3372146"/>
              <a:chExt cx="2666723" cy="234545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A10CD32-822E-4344-8ADE-853F8E4CD540}"/>
                  </a:ext>
                </a:extLst>
              </p:cNvPr>
              <p:cNvSpPr/>
              <p:nvPr/>
            </p:nvSpPr>
            <p:spPr>
              <a:xfrm>
                <a:off x="8936894" y="396849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  <a:endParaRPr lang="en-BE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A948290-5A72-4213-A032-D54CF1840386}"/>
                  </a:ext>
                </a:extLst>
              </p:cNvPr>
              <p:cNvSpPr/>
              <p:nvPr/>
            </p:nvSpPr>
            <p:spPr>
              <a:xfrm>
                <a:off x="9633267" y="4387196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  <a:endParaRPr lang="en-BE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A8840D-5805-4305-BED6-B77B089B2DD1}"/>
                  </a:ext>
                </a:extLst>
              </p:cNvPr>
              <p:cNvSpPr/>
              <p:nvPr/>
            </p:nvSpPr>
            <p:spPr>
              <a:xfrm>
                <a:off x="10285847" y="492339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  <a:endParaRPr lang="en-BE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B4A16B6-BED6-45FF-8365-1453EFB2BE5F}"/>
                  </a:ext>
                </a:extLst>
              </p:cNvPr>
              <p:cNvSpPr/>
              <p:nvPr/>
            </p:nvSpPr>
            <p:spPr>
              <a:xfrm>
                <a:off x="10789040" y="535760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  <a:endParaRPr lang="en-BE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F61D70C-FACA-4FCE-A9BB-A316F2FD5D18}"/>
                  </a:ext>
                </a:extLst>
              </p:cNvPr>
              <p:cNvSpPr/>
              <p:nvPr/>
            </p:nvSpPr>
            <p:spPr>
              <a:xfrm>
                <a:off x="8482317" y="3372146"/>
                <a:ext cx="1269154" cy="2363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someHeads</a:t>
                </a:r>
                <a:endParaRPr lang="en-BE" sz="1600" dirty="0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8CC7992-0871-4952-B0B5-BAE89935EED7}"/>
                </a:ext>
              </a:extLst>
            </p:cNvPr>
            <p:cNvGrpSpPr/>
            <p:nvPr/>
          </p:nvGrpSpPr>
          <p:grpSpPr>
            <a:xfrm>
              <a:off x="8568495" y="3608496"/>
              <a:ext cx="3031487" cy="2312538"/>
              <a:chOff x="8568495" y="3608496"/>
              <a:chExt cx="3031487" cy="2312538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A9D6E21-9601-484E-8861-2F34987882E7}"/>
                  </a:ext>
                </a:extLst>
              </p:cNvPr>
              <p:cNvCxnSpPr>
                <a:cxnSpLocks/>
                <a:stCxn id="19" idx="3"/>
                <a:endCxn id="14" idx="0"/>
              </p:cNvCxnSpPr>
              <p:nvPr/>
            </p:nvCxnSpPr>
            <p:spPr>
              <a:xfrm flipH="1">
                <a:off x="10837640" y="5664880"/>
                <a:ext cx="4121" cy="2561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C164524-3AD3-4410-9224-867D1BB768B4}"/>
                  </a:ext>
                </a:extLst>
              </p:cNvPr>
              <p:cNvCxnSpPr>
                <a:cxnSpLocks/>
                <a:stCxn id="19" idx="5"/>
                <a:endCxn id="15" idx="0"/>
              </p:cNvCxnSpPr>
              <p:nvPr/>
            </p:nvCxnSpPr>
            <p:spPr>
              <a:xfrm>
                <a:off x="11096319" y="5664880"/>
                <a:ext cx="503663" cy="2561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90E53F5-BD91-4EE5-8DEE-667FD747288F}"/>
                  </a:ext>
                </a:extLst>
              </p:cNvPr>
              <p:cNvCxnSpPr>
                <a:cxnSpLocks/>
                <a:stCxn id="18" idx="5"/>
                <a:endCxn id="19" idx="0"/>
              </p:cNvCxnSpPr>
              <p:nvPr/>
            </p:nvCxnSpPr>
            <p:spPr>
              <a:xfrm>
                <a:off x="10593126" y="5230674"/>
                <a:ext cx="375914" cy="126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224638A-0067-48AE-9279-297EFF54C12E}"/>
                  </a:ext>
                </a:extLst>
              </p:cNvPr>
              <p:cNvCxnSpPr>
                <a:stCxn id="18" idx="3"/>
                <a:endCxn id="13" idx="0"/>
              </p:cNvCxnSpPr>
              <p:nvPr/>
            </p:nvCxnSpPr>
            <p:spPr>
              <a:xfrm flipH="1">
                <a:off x="10081258" y="5230674"/>
                <a:ext cx="257310" cy="686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9F776E5-4FB6-4D82-A289-351B354F96B4}"/>
                  </a:ext>
                </a:extLst>
              </p:cNvPr>
              <p:cNvCxnSpPr>
                <a:stCxn id="17" idx="5"/>
                <a:endCxn id="18" idx="0"/>
              </p:cNvCxnSpPr>
              <p:nvPr/>
            </p:nvCxnSpPr>
            <p:spPr>
              <a:xfrm>
                <a:off x="9940546" y="4694475"/>
                <a:ext cx="525301" cy="228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7F98C50-859A-441D-BECF-D90EA73B3602}"/>
                  </a:ext>
                </a:extLst>
              </p:cNvPr>
              <p:cNvCxnSpPr>
                <a:stCxn id="17" idx="3"/>
                <a:endCxn id="11" idx="0"/>
              </p:cNvCxnSpPr>
              <p:nvPr/>
            </p:nvCxnSpPr>
            <p:spPr>
              <a:xfrm flipH="1">
                <a:off x="9324877" y="4694475"/>
                <a:ext cx="361111" cy="12265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CA49ADE-CBE1-4191-B4BD-31B29A585E6D}"/>
                  </a:ext>
                </a:extLst>
              </p:cNvPr>
              <p:cNvCxnSpPr>
                <a:stCxn id="16" idx="5"/>
                <a:endCxn id="17" idx="0"/>
              </p:cNvCxnSpPr>
              <p:nvPr/>
            </p:nvCxnSpPr>
            <p:spPr>
              <a:xfrm>
                <a:off x="9244173" y="4275775"/>
                <a:ext cx="569094" cy="1114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3C2DBCB-BEE4-422D-A7A5-7521BC07BDE0}"/>
                  </a:ext>
                </a:extLst>
              </p:cNvPr>
              <p:cNvCxnSpPr>
                <a:stCxn id="16" idx="3"/>
                <a:endCxn id="9" idx="0"/>
              </p:cNvCxnSpPr>
              <p:nvPr/>
            </p:nvCxnSpPr>
            <p:spPr>
              <a:xfrm flipH="1">
                <a:off x="8568495" y="4275775"/>
                <a:ext cx="421120" cy="16414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D49245-6879-460D-A842-79765EC1B1CC}"/>
                  </a:ext>
                </a:extLst>
              </p:cNvPr>
              <p:cNvCxnSpPr>
                <a:stCxn id="40" idx="2"/>
                <a:endCxn id="16" idx="0"/>
              </p:cNvCxnSpPr>
              <p:nvPr/>
            </p:nvCxnSpPr>
            <p:spPr>
              <a:xfrm>
                <a:off x="9116894" y="3608496"/>
                <a:ext cx="0" cy="36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38FD5A5-CF7C-469E-B419-FE0C063D44E9}"/>
              </a:ext>
            </a:extLst>
          </p:cNvPr>
          <p:cNvGrpSpPr/>
          <p:nvPr/>
        </p:nvGrpSpPr>
        <p:grpSpPr>
          <a:xfrm>
            <a:off x="8592423" y="5692979"/>
            <a:ext cx="3428317" cy="276999"/>
            <a:chOff x="8592423" y="5692979"/>
            <a:chExt cx="3428317" cy="27699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E21D6D0-D3EB-40DA-B13F-7C1FC54CE0B1}"/>
                </a:ext>
              </a:extLst>
            </p:cNvPr>
            <p:cNvSpPr txBox="1"/>
            <p:nvPr/>
          </p:nvSpPr>
          <p:spPr>
            <a:xfrm>
              <a:off x="11623548" y="5692979"/>
              <a:ext cx="397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0.6</a:t>
              </a:r>
              <a:endParaRPr lang="en-BE" sz="12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C6F320-2629-43BD-96A2-0FB31436EBA1}"/>
                </a:ext>
              </a:extLst>
            </p:cNvPr>
            <p:cNvSpPr txBox="1"/>
            <p:nvPr/>
          </p:nvSpPr>
          <p:spPr>
            <a:xfrm>
              <a:off x="10115936" y="5692979"/>
              <a:ext cx="397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0.6</a:t>
              </a:r>
              <a:endParaRPr lang="en-BE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208739D-3962-4830-A830-41A1B89D3DAD}"/>
                </a:ext>
              </a:extLst>
            </p:cNvPr>
            <p:cNvSpPr txBox="1"/>
            <p:nvPr/>
          </p:nvSpPr>
          <p:spPr>
            <a:xfrm>
              <a:off x="8592423" y="5692979"/>
              <a:ext cx="397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0.6</a:t>
              </a:r>
              <a:endParaRPr lang="en-BE" sz="12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9A9CE0E-75E7-49AA-857F-4F34E2B6EE82}"/>
                </a:ext>
              </a:extLst>
            </p:cNvPr>
            <p:cNvSpPr txBox="1"/>
            <p:nvPr/>
          </p:nvSpPr>
          <p:spPr>
            <a:xfrm>
              <a:off x="10874157" y="5692979"/>
              <a:ext cx="397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0.4</a:t>
              </a:r>
              <a:endParaRPr lang="en-BE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AB2E7A5-5F54-4DC6-B111-11753352F0CB}"/>
                </a:ext>
              </a:extLst>
            </p:cNvPr>
            <p:cNvSpPr txBox="1"/>
            <p:nvPr/>
          </p:nvSpPr>
          <p:spPr>
            <a:xfrm>
              <a:off x="9348424" y="5692979"/>
              <a:ext cx="397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0.4</a:t>
              </a:r>
              <a:endParaRPr lang="en-BE" sz="12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88643B0-DF65-448E-8DDE-DEA6AA0F09E1}"/>
              </a:ext>
            </a:extLst>
          </p:cNvPr>
          <p:cNvGrpSpPr/>
          <p:nvPr/>
        </p:nvGrpSpPr>
        <p:grpSpPr>
          <a:xfrm>
            <a:off x="9242268" y="3833691"/>
            <a:ext cx="2330025" cy="1655855"/>
            <a:chOff x="9242268" y="3833691"/>
            <a:chExt cx="2330025" cy="165585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414CE7-3ED3-4417-9D6D-225CA7088B0A}"/>
                </a:ext>
              </a:extLst>
            </p:cNvPr>
            <p:cNvSpPr txBox="1"/>
            <p:nvPr/>
          </p:nvSpPr>
          <p:spPr>
            <a:xfrm>
              <a:off x="11072752" y="5212547"/>
              <a:ext cx="499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0.24</a:t>
              </a:r>
              <a:endParaRPr lang="en-BE" sz="12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2DCF9E0-1F5F-43C6-B14B-D4D9FBC8483F}"/>
                </a:ext>
              </a:extLst>
            </p:cNvPr>
            <p:cNvSpPr txBox="1"/>
            <p:nvPr/>
          </p:nvSpPr>
          <p:spPr>
            <a:xfrm>
              <a:off x="10557673" y="4739933"/>
              <a:ext cx="499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0.84</a:t>
              </a:r>
              <a:endParaRPr lang="en-BE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18EDB7F-2D49-43DD-B4F2-77606E4565D9}"/>
                </a:ext>
              </a:extLst>
            </p:cNvPr>
            <p:cNvSpPr txBox="1"/>
            <p:nvPr/>
          </p:nvSpPr>
          <p:spPr>
            <a:xfrm>
              <a:off x="9940546" y="4313932"/>
              <a:ext cx="597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0.336</a:t>
              </a:r>
              <a:endParaRPr lang="en-BE" sz="12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88051EF-67C4-400F-9C5C-44B2BBA62631}"/>
                </a:ext>
              </a:extLst>
            </p:cNvPr>
            <p:cNvSpPr txBox="1"/>
            <p:nvPr/>
          </p:nvSpPr>
          <p:spPr>
            <a:xfrm>
              <a:off x="9242268" y="3833691"/>
              <a:ext cx="5979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0.936</a:t>
              </a:r>
              <a:endParaRPr lang="en-BE" sz="1200" dirty="0"/>
            </a:p>
          </p:txBody>
        </p:sp>
      </p:grp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6C9F7EF5-B37F-46F8-B340-7F1E4E4B8EED}"/>
              </a:ext>
            </a:extLst>
          </p:cNvPr>
          <p:cNvSpPr/>
          <p:nvPr/>
        </p:nvSpPr>
        <p:spPr>
          <a:xfrm>
            <a:off x="2753098" y="5029572"/>
            <a:ext cx="524677" cy="340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37E574C1-72F3-46BC-86B5-7CE634FC2486}"/>
              </a:ext>
            </a:extLst>
          </p:cNvPr>
          <p:cNvSpPr/>
          <p:nvPr/>
        </p:nvSpPr>
        <p:spPr>
          <a:xfrm>
            <a:off x="5766124" y="5029572"/>
            <a:ext cx="524677" cy="340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8BFD8BE-2454-40CD-BC4A-F4A88BE59C37}"/>
              </a:ext>
            </a:extLst>
          </p:cNvPr>
          <p:cNvSpPr/>
          <p:nvPr/>
        </p:nvSpPr>
        <p:spPr>
          <a:xfrm>
            <a:off x="7885972" y="5029572"/>
            <a:ext cx="524677" cy="340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407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8" grpId="0"/>
      <p:bldP spid="78" grpId="0" animBg="1"/>
      <p:bldP spid="79" grpId="0" animBg="1"/>
      <p:bldP spid="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F22719-8E0C-4E51-BB04-9B552F64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step in the ProbLog pipeline is correct for any commutative semiring</a:t>
            </a:r>
          </a:p>
          <a:p>
            <a:r>
              <a:rPr lang="en-US" dirty="0"/>
              <a:t>Commutative semiring</a:t>
            </a:r>
          </a:p>
          <a:p>
            <a:pPr lvl="1"/>
            <a:r>
              <a:rPr lang="en-US" dirty="0"/>
              <a:t>Addition is associative and commutative and has a neutral element</a:t>
            </a:r>
          </a:p>
          <a:p>
            <a:pPr lvl="1"/>
            <a:r>
              <a:rPr lang="en-US" dirty="0"/>
              <a:t>Multiplication is associative and commutative and has a neutral element</a:t>
            </a:r>
          </a:p>
          <a:p>
            <a:pPr lvl="1"/>
            <a:endParaRPr lang="en-US" dirty="0"/>
          </a:p>
          <a:p>
            <a:r>
              <a:rPr lang="en-US" dirty="0"/>
              <a:t>aProbLog</a:t>
            </a:r>
          </a:p>
          <a:p>
            <a:pPr lvl="1"/>
            <a:r>
              <a:rPr lang="en-US" dirty="0"/>
              <a:t>Define addition</a:t>
            </a:r>
          </a:p>
          <a:p>
            <a:pPr lvl="1"/>
            <a:r>
              <a:rPr lang="en-US" dirty="0"/>
              <a:t>Define multiplication</a:t>
            </a:r>
          </a:p>
          <a:p>
            <a:pPr lvl="1"/>
            <a:r>
              <a:rPr lang="en-US" dirty="0"/>
              <a:t>Define labeling function for literals</a:t>
            </a:r>
          </a:p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55956-72F5-4BA2-83B8-2194067B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E323D-4F3B-475D-9081-232B87E2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31DC74-D6A1-42FD-8B18-006674DE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aProbLog</a:t>
            </a:r>
            <a:r>
              <a:rPr lang="en-US" baseline="30000" dirty="0"/>
              <a:t>[1]</a:t>
            </a:r>
            <a:endParaRPr lang="en-BE" baseline="30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A602E-9A85-45B6-9A44-ACD72D009FB0}"/>
              </a:ext>
            </a:extLst>
          </p:cNvPr>
          <p:cNvSpPr/>
          <p:nvPr/>
        </p:nvSpPr>
        <p:spPr>
          <a:xfrm>
            <a:off x="865094" y="6397048"/>
            <a:ext cx="85388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</a:rPr>
              <a:t>[1] Kimmig, Angelika, Guy Van den Broeck, and Luc De Raedt. "An Algebraic Prolog for Reasoning about Possible Worlds." </a:t>
            </a:r>
            <a:r>
              <a:rPr lang="en-US" sz="1050" i="1" dirty="0">
                <a:solidFill>
                  <a:schemeClr val="bg1"/>
                </a:solidFill>
                <a:latin typeface="Arial" panose="020B0604020202020204" pitchFamily="34" charset="0"/>
              </a:rPr>
              <a:t>AAAI</a:t>
            </a:r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</a:rPr>
              <a:t>. 2011.</a:t>
            </a:r>
            <a:endParaRPr lang="en-BE" sz="105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568FAF-71A9-45E6-A91B-2833557D2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6"/>
          <a:stretch/>
        </p:blipFill>
        <p:spPr>
          <a:xfrm>
            <a:off x="8530200" y="3917154"/>
            <a:ext cx="2318351" cy="189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2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9AA70D-3E8F-4CB6-A7C8-8289E0BA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Evaluating the neural networks:</a:t>
            </a:r>
          </a:p>
          <a:p>
            <a:pPr lvl="1"/>
            <a:r>
              <a:rPr lang="en-US" dirty="0"/>
              <a:t>Instantiate the neural annotated disjunction</a:t>
            </a:r>
          </a:p>
          <a:p>
            <a:pPr lvl="1"/>
            <a:r>
              <a:rPr lang="en-US" dirty="0"/>
              <a:t>Happens during grounding</a:t>
            </a:r>
          </a:p>
          <a:p>
            <a:pPr lvl="1"/>
            <a:r>
              <a:rPr lang="en-US" dirty="0"/>
              <a:t>ProbLog already had support for external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backpropagation in the neural networks</a:t>
            </a:r>
          </a:p>
          <a:p>
            <a:pPr lvl="1"/>
            <a:r>
              <a:rPr lang="en-US" dirty="0"/>
              <a:t>No direct loss for neural networks</a:t>
            </a:r>
          </a:p>
          <a:p>
            <a:pPr lvl="1"/>
            <a:r>
              <a:rPr lang="en-US" dirty="0"/>
              <a:t>Loss defined on the logic level</a:t>
            </a:r>
          </a:p>
          <a:p>
            <a:pPr lvl="1"/>
            <a:r>
              <a:rPr lang="en-US" dirty="0"/>
              <a:t>Derive gradient in logic</a:t>
            </a:r>
          </a:p>
          <a:p>
            <a:pPr lvl="1"/>
            <a:r>
              <a:rPr lang="en-US" dirty="0"/>
              <a:t>Start backpropagation with derived gradient</a:t>
            </a:r>
          </a:p>
          <a:p>
            <a:pPr lvl="1"/>
            <a:endParaRPr lang="en-US" dirty="0"/>
          </a:p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D92F2-A023-413B-B884-D6C2E04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AA82D-DFD7-4F0D-8D20-33BB926E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7ECA47-3440-4D75-9A2A-FEB2851F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DeepProbLog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383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7B63C-F325-41D4-A2DE-24B9D6E7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of the neural network are probabilistic facts</a:t>
            </a:r>
          </a:p>
          <a:p>
            <a:r>
              <a:rPr lang="en-US" dirty="0"/>
              <a:t>Probabilistic facts are leaves in the AC</a:t>
            </a:r>
          </a:p>
          <a:p>
            <a:r>
              <a:rPr lang="en-US" dirty="0"/>
              <a:t>The AC is a differentiable structure</a:t>
            </a:r>
          </a:p>
          <a:p>
            <a:r>
              <a:rPr lang="en-US" dirty="0"/>
              <a:t>We can derive it in the forward pass along with the probability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aProbLog + gradient semiring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B2FEC-5D68-4B30-8E87-3DF576FB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DTAI research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67FEC-8D40-4193-B01F-BFC7B3AA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D66F53-49C8-4BB6-A42C-261EAF8E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the gradient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0653A-FFCB-4998-AEBC-3EAF92F1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04" y="5106447"/>
            <a:ext cx="4403467" cy="793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766AC-50C1-40E7-AD78-AC8B54607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46" y="4999478"/>
            <a:ext cx="6728012" cy="9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75AEE-5B1D-4F56-AC37-F3AFBD24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232F7-6CBF-4273-9BF9-4D304A4D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z="1600" smtClean="0"/>
              <a:pPr/>
              <a:t>29</a:t>
            </a:fld>
            <a:endParaRPr lang="nl-NL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F77DFE-2073-4C5C-8B68-41D541CF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t(0.2) :: earthquake.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t(0.1) :: burglary.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0.5 :: </a:t>
            </a:r>
            <a:r>
              <a:rPr lang="en-US" dirty="0" err="1">
                <a:latin typeface="Consolas" panose="020B0609020204030204" pitchFamily="49" charset="0"/>
              </a:rPr>
              <a:t>hears_alarm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alarm :- earthquake.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alarm :- burglary.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calls :- alarm, </a:t>
            </a:r>
            <a:r>
              <a:rPr lang="en-US" dirty="0" err="1">
                <a:latin typeface="Consolas" panose="020B0609020204030204" pitchFamily="49" charset="0"/>
              </a:rPr>
              <a:t>hears_alarm</a:t>
            </a:r>
            <a:r>
              <a:rPr lang="en-US" dirty="0">
                <a:latin typeface="Consolas" panose="020B0609020204030204" pitchFamily="49" charset="0"/>
              </a:rPr>
              <a:t>.</a:t>
            </a:r>
            <a:endParaRPr lang="en-BE" dirty="0">
              <a:latin typeface="Consolas" panose="020B0609020204030204" pitchFamily="49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7CE788-87BD-4AEB-A21A-CB3F7E7BC0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1513" y="1401449"/>
            <a:ext cx="6861487" cy="3436881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28279B2-EA5E-4CCE-8000-15B6EA43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semiring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6474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BD915-9C74-400E-BC59-9F8D63BA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reserach group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C6629-9096-46E5-8F1C-03248802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6" y="674592"/>
            <a:ext cx="12142694" cy="7082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Real-life problems involve two important aspects.</a:t>
            </a:r>
            <a:endParaRPr lang="en-BE" sz="3600" dirty="0"/>
          </a:p>
        </p:txBody>
      </p:sp>
      <p:pic>
        <p:nvPicPr>
          <p:cNvPr id="1026" name="Picture 2" descr="https://lh3.googleusercontent.com/GNUliYIyjdNkXoyGTcOfKNXfgrWpJgPYbyW41G9HV6r9r9m1VFo5uyMf8P_gnlorHJKAx7tw3qejO4U9KddzlNs_uszQEPImjHB4bqCx8ejIZYEmn4YuobjQbgyqT1SY92iJBVs6ot0">
            <a:extLst>
              <a:ext uri="{FF2B5EF4-FFF2-40B4-BE49-F238E27FC236}">
                <a16:creationId xmlns:a16="http://schemas.microsoft.com/office/drawing/2014/main" id="{08B55A65-844A-4052-BB10-9740C238F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19" y="2642993"/>
            <a:ext cx="3288470" cy="17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D5D1A68-80B7-49C5-AB73-1E4B6D31468B}"/>
              </a:ext>
            </a:extLst>
          </p:cNvPr>
          <p:cNvSpPr txBox="1">
            <a:spLocks/>
          </p:cNvSpPr>
          <p:nvPr/>
        </p:nvSpPr>
        <p:spPr>
          <a:xfrm>
            <a:off x="6469646" y="1697218"/>
            <a:ext cx="4872000" cy="94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>
                <a:solidFill>
                  <a:srgbClr val="FF0000"/>
                </a:solidFill>
              </a:rPr>
              <a:t>Reasoning </a:t>
            </a:r>
            <a:r>
              <a:rPr lang="en-US" sz="2800" dirty="0"/>
              <a:t>with</a:t>
            </a:r>
            <a:r>
              <a:rPr lang="en-US" sz="2800" dirty="0">
                <a:solidFill>
                  <a:srgbClr val="FF0000"/>
                </a:solidFill>
              </a:rPr>
              <a:t> knowledge</a:t>
            </a:r>
            <a:endParaRPr lang="en-BE" sz="2800" dirty="0">
              <a:solidFill>
                <a:srgbClr val="FF0000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03188D39-65A9-4C24-8024-9F5E5DE98CBD}"/>
              </a:ext>
            </a:extLst>
          </p:cNvPr>
          <p:cNvSpPr txBox="1">
            <a:spLocks/>
          </p:cNvSpPr>
          <p:nvPr/>
        </p:nvSpPr>
        <p:spPr>
          <a:xfrm>
            <a:off x="850356" y="1697219"/>
            <a:ext cx="4872000" cy="94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>
                <a:solidFill>
                  <a:srgbClr val="FF0000"/>
                </a:solidFill>
              </a:rPr>
              <a:t>Sub-symbolic</a:t>
            </a:r>
            <a:r>
              <a:rPr lang="en-US" sz="2800" dirty="0"/>
              <a:t> perception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08695D-D6C6-44B6-AF34-17BBE81D16AE}"/>
              </a:ext>
            </a:extLst>
          </p:cNvPr>
          <p:cNvSpPr txBox="1"/>
          <p:nvPr/>
        </p:nvSpPr>
        <p:spPr>
          <a:xfrm>
            <a:off x="7636253" y="2842593"/>
            <a:ext cx="28056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Stop in front of a red light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Obey the speed limit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 in the correct lane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F323BB38-FC14-48BA-80CB-EBE906FB75E2}"/>
              </a:ext>
            </a:extLst>
          </p:cNvPr>
          <p:cNvSpPr txBox="1">
            <a:spLocks/>
          </p:cNvSpPr>
          <p:nvPr/>
        </p:nvSpPr>
        <p:spPr>
          <a:xfrm>
            <a:off x="6469646" y="4382185"/>
            <a:ext cx="5432612" cy="47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/>
              <a:t>Logic program</a:t>
            </a:r>
            <a:endParaRPr lang="en-BE" sz="2800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13857E3A-9443-4A6B-AFA0-36192C67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39A4A-89A8-490A-9744-9CFDA85C9BF6}"/>
              </a:ext>
            </a:extLst>
          </p:cNvPr>
          <p:cNvSpPr txBox="1"/>
          <p:nvPr/>
        </p:nvSpPr>
        <p:spPr>
          <a:xfrm>
            <a:off x="7636253" y="2500660"/>
            <a:ext cx="28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should I drive, given:</a:t>
            </a:r>
            <a:endParaRPr lang="en-BE" dirty="0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3F14D8A6-7ED7-4C08-8357-0B16CFF5B336}"/>
              </a:ext>
            </a:extLst>
          </p:cNvPr>
          <p:cNvSpPr txBox="1">
            <a:spLocks/>
          </p:cNvSpPr>
          <p:nvPr/>
        </p:nvSpPr>
        <p:spPr>
          <a:xfrm>
            <a:off x="1597644" y="4536423"/>
            <a:ext cx="3377419" cy="47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/>
              <a:t>Deep Learning</a:t>
            </a:r>
            <a:endParaRPr lang="en-BE" sz="2800" dirty="0"/>
          </a:p>
        </p:txBody>
      </p:sp>
    </p:spTree>
    <p:extLst>
      <p:ext uri="{BB962C8B-B14F-4D97-AF65-F5344CB8AC3E}">
        <p14:creationId xmlns:p14="http://schemas.microsoft.com/office/powerpoint/2010/main" val="5192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14"/>
    </mc:Choice>
    <mc:Fallback xmlns="">
      <p:transition spd="slow" advTm="399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6A9090-E604-45A4-A051-5D5F8E8F2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96" y="2510118"/>
            <a:ext cx="11644534" cy="279108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89098-EBF3-4C04-BD34-E4AC7362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2418-D551-49B4-A715-F39BEB48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30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60585A-FA56-41F8-9EE2-FDD5FDD3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DeepProbLog</a:t>
            </a:r>
            <a:r>
              <a:rPr lang="en-US" dirty="0"/>
              <a:t> pipeline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39541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94AA5-16B4-4849-9D96-1384692B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reserach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EAF9C-1DBD-4B2C-B4A2-3E0B8FFF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z="1600" smtClean="0"/>
              <a:t>31</a:t>
            </a:fld>
            <a:endParaRPr lang="nl-NL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B27C8-3BA0-4088-A3C6-75839819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ProbLog</a:t>
            </a:r>
            <a:endParaRPr lang="en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DB6233-19BC-48E9-B95D-C3B16B690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6801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4D7D53-5A42-44FA-87F4-B9C7A69E2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201271"/>
            <a:ext cx="11041200" cy="4918729"/>
          </a:xfrm>
        </p:spPr>
        <p:txBody>
          <a:bodyPr/>
          <a:lstStyle/>
          <a:p>
            <a:r>
              <a:rPr lang="en-US" dirty="0"/>
              <a:t>Literals: a predicate with its correct number of terms (arity)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parent(bob, X).</a:t>
            </a:r>
          </a:p>
          <a:p>
            <a:r>
              <a:rPr lang="en-US" dirty="0"/>
              <a:t>Terms:</a:t>
            </a:r>
          </a:p>
          <a:p>
            <a:pPr lvl="1"/>
            <a:r>
              <a:rPr lang="en-US" dirty="0"/>
              <a:t>constants (starts with lowercase)</a:t>
            </a:r>
          </a:p>
          <a:p>
            <a:pPr lvl="1"/>
            <a:r>
              <a:rPr lang="en-US" dirty="0"/>
              <a:t>variables (starts with uppercase)</a:t>
            </a:r>
          </a:p>
          <a:p>
            <a:pPr lvl="1"/>
            <a:r>
              <a:rPr lang="en-US" dirty="0"/>
              <a:t>structured terms (</a:t>
            </a:r>
            <a:r>
              <a:rPr lang="en-US" dirty="0" err="1"/>
              <a:t>functor</a:t>
            </a:r>
            <a:r>
              <a:rPr lang="en-US" dirty="0"/>
              <a:t> with a number of terms)</a:t>
            </a:r>
          </a:p>
          <a:p>
            <a:pPr lvl="1"/>
            <a:endParaRPr lang="en-US" dirty="0"/>
          </a:p>
          <a:p>
            <a:r>
              <a:rPr lang="en-US" dirty="0"/>
              <a:t>Rule: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grandparent(X,Y) :- parent(X,Z), parent(Z,Y).</a:t>
            </a:r>
          </a:p>
          <a:p>
            <a:r>
              <a:rPr lang="en-US" dirty="0"/>
              <a:t>Fact:	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parent(bob, </a:t>
            </a:r>
            <a:r>
              <a:rPr lang="en-US" dirty="0" err="1">
                <a:latin typeface="Consolas" panose="020B0609020204030204" pitchFamily="49" charset="0"/>
              </a:rPr>
              <a:t>charlie</a:t>
            </a:r>
            <a:r>
              <a:rPr lang="en-US" dirty="0">
                <a:latin typeface="Consolas" panose="020B0609020204030204" pitchFamily="49" charset="0"/>
              </a:rPr>
              <a:t>).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95ACC-D314-42F2-ABCF-1EA34AB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428E5-A301-4356-B941-3C45C65D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32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75930A-2927-432E-B6F1-925D03BA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syntax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08552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ACC4FB-D257-4F7F-A5F6-B65D224A7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00" y="1296601"/>
            <a:ext cx="11041200" cy="21656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probabilistic extension of Prolog</a:t>
            </a:r>
          </a:p>
          <a:p>
            <a:r>
              <a:rPr lang="en-US" dirty="0"/>
              <a:t>Main idea</a:t>
            </a:r>
          </a:p>
          <a:p>
            <a:pPr lvl="1">
              <a:lnSpc>
                <a:spcPct val="160000"/>
              </a:lnSpc>
              <a:spcBef>
                <a:spcPts val="200"/>
              </a:spcBef>
            </a:pPr>
            <a:r>
              <a:rPr lang="en-US" dirty="0"/>
              <a:t>Facts are annotated with probabilities		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p</a:t>
            </a:r>
            <a:r>
              <a:rPr lang="en-US" baseline="-25000" dirty="0">
                <a:solidFill>
                  <a:schemeClr val="accent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 ::</a:t>
            </a:r>
            <a:r>
              <a:rPr lang="en-US" dirty="0">
                <a:latin typeface="Consolas" panose="020B0609020204030204" pitchFamily="49" charset="0"/>
              </a:rPr>
              <a:t> f</a:t>
            </a:r>
            <a:r>
              <a:rPr lang="en-US" baseline="-25000" dirty="0">
                <a:latin typeface="Consolas" panose="020B0609020204030204" pitchFamily="49" charset="0"/>
              </a:rPr>
              <a:t>i</a:t>
            </a:r>
          </a:p>
          <a:p>
            <a:pPr lvl="1">
              <a:lnSpc>
                <a:spcPct val="160000"/>
              </a:lnSpc>
              <a:spcBef>
                <a:spcPts val="200"/>
              </a:spcBef>
            </a:pPr>
            <a:r>
              <a:rPr lang="en-US" dirty="0"/>
              <a:t>This defines a distribution over logic programs</a:t>
            </a:r>
          </a:p>
          <a:p>
            <a:pPr lvl="1">
              <a:lnSpc>
                <a:spcPct val="160000"/>
              </a:lnSpc>
              <a:spcBef>
                <a:spcPts val="200"/>
              </a:spcBef>
            </a:pPr>
            <a:r>
              <a:rPr lang="en-US" dirty="0"/>
              <a:t>Query for the probability of an atom being true (success probability)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784A3-92E1-419B-849E-1BDE55B3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6BA7E-C93F-47CA-90E3-72EF6A51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33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C1A298-8891-4571-ACCE-E0B40D77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ProbLog: a probabilistic logic programming language</a:t>
            </a:r>
            <a:endParaRPr lang="en-BE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B1F45CB-309F-4C3F-8D4C-8B803B68DE89}"/>
              </a:ext>
            </a:extLst>
          </p:cNvPr>
          <p:cNvSpPr txBox="1">
            <a:spLocks/>
          </p:cNvSpPr>
          <p:nvPr/>
        </p:nvSpPr>
        <p:spPr>
          <a:xfrm>
            <a:off x="1320069" y="3496234"/>
            <a:ext cx="3610518" cy="2713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% Probabilistic facts: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0.6::heads(C) :- coin(C).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% Background information: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coin(c1).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coin(c2).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coin(c3).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% Rules: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someHeads</a:t>
            </a: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 :- heads(_).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8B02D78-A71E-4FEB-88D8-5CB08B232016}"/>
              </a:ext>
            </a:extLst>
          </p:cNvPr>
          <p:cNvSpPr txBox="1">
            <a:spLocks/>
          </p:cNvSpPr>
          <p:nvPr/>
        </p:nvSpPr>
        <p:spPr>
          <a:xfrm>
            <a:off x="7079107" y="4106746"/>
            <a:ext cx="3898131" cy="13459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query(</a:t>
            </a:r>
            <a:r>
              <a:rPr lang="en-US" dirty="0" err="1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someHeads</a:t>
            </a:r>
            <a:r>
              <a:rPr lang="en-US" dirty="0"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P(</a:t>
            </a:r>
            <a:r>
              <a:rPr lang="en-US" dirty="0" err="1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someHeads</a:t>
            </a:r>
            <a:r>
              <a:rPr lang="en-US" dirty="0"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) = 0.936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3E5663-4C02-4304-83AA-2B51A99F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16" y="2443646"/>
            <a:ext cx="3154107" cy="5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645834-3513-418E-B9F4-6A591841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Clause of the following form: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:: h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; p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:: h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; … ; </a:t>
            </a:r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baseline="-25000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 :: </a:t>
            </a:r>
            <a:r>
              <a:rPr lang="en-US" dirty="0" err="1">
                <a:latin typeface="Consolas" panose="020B0609020204030204" pitchFamily="49" charset="0"/>
              </a:rPr>
              <a:t>h</a:t>
            </a:r>
            <a:r>
              <a:rPr lang="en-US" baseline="-25000" dirty="0" err="1">
                <a:latin typeface="Consolas" panose="020B0609020204030204" pitchFamily="49" charset="0"/>
              </a:rPr>
              <a:t>n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…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 are probabilities that sum to one</a:t>
            </a:r>
          </a:p>
          <a:p>
            <a:r>
              <a:rPr lang="en-US" dirty="0"/>
              <a:t>Exactly one of h</a:t>
            </a:r>
            <a:r>
              <a:rPr lang="en-US" baseline="-25000" dirty="0"/>
              <a:t>1</a:t>
            </a:r>
            <a:r>
              <a:rPr lang="en-US" dirty="0"/>
              <a:t> … 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dirty="0"/>
              <a:t> becomes true</a:t>
            </a:r>
          </a:p>
          <a:p>
            <a:r>
              <a:rPr lang="en-US" dirty="0"/>
              <a:t>Good way to model a </a:t>
            </a:r>
            <a:r>
              <a:rPr lang="en-US" dirty="0" err="1"/>
              <a:t>caterogerical</a:t>
            </a:r>
            <a:r>
              <a:rPr lang="en-US" dirty="0"/>
              <a:t> variable</a:t>
            </a:r>
          </a:p>
          <a:p>
            <a:r>
              <a:rPr lang="en-US" dirty="0"/>
              <a:t>ProbLog programs with ADs can be transformed to programs without ADs</a:t>
            </a:r>
          </a:p>
          <a:p>
            <a:pPr marL="0" indent="0">
              <a:buNone/>
            </a:pPr>
            <a:endParaRPr lang="en-BE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A048E-8450-4532-8B5D-A2182AEA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93D74-6990-4B86-B009-8AD3B081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06C408-D24F-4543-A5CE-D3BCE53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Disjunction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5603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BD915-9C74-400E-BC59-9F8D63BA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reserach group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C6629-9096-46E5-8F1C-03248802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6" y="674592"/>
            <a:ext cx="12142694" cy="7082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/>
              <a:t>Real-life problems involve two important aspects.</a:t>
            </a:r>
            <a:endParaRPr lang="en-BE" sz="3600" dirty="0"/>
          </a:p>
        </p:txBody>
      </p:sp>
      <p:pic>
        <p:nvPicPr>
          <p:cNvPr id="1026" name="Picture 2" descr="https://lh3.googleusercontent.com/GNUliYIyjdNkXoyGTcOfKNXfgrWpJgPYbyW41G9HV6r9r9m1VFo5uyMf8P_gnlorHJKAx7tw3qejO4U9KddzlNs_uszQEPImjHB4bqCx8ejIZYEmn4YuobjQbgyqT1SY92iJBVs6ot0">
            <a:extLst>
              <a:ext uri="{FF2B5EF4-FFF2-40B4-BE49-F238E27FC236}">
                <a16:creationId xmlns:a16="http://schemas.microsoft.com/office/drawing/2014/main" id="{08B55A65-844A-4052-BB10-9740C238F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19" y="2642993"/>
            <a:ext cx="3288470" cy="17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D5D1A68-80B7-49C5-AB73-1E4B6D31468B}"/>
              </a:ext>
            </a:extLst>
          </p:cNvPr>
          <p:cNvSpPr txBox="1">
            <a:spLocks/>
          </p:cNvSpPr>
          <p:nvPr/>
        </p:nvSpPr>
        <p:spPr>
          <a:xfrm>
            <a:off x="6469646" y="1697218"/>
            <a:ext cx="4872000" cy="94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Reasoning </a:t>
            </a:r>
            <a:r>
              <a:rPr lang="en-US" sz="2800" dirty="0"/>
              <a:t>with</a:t>
            </a:r>
            <a:r>
              <a:rPr lang="en-US" sz="2800" dirty="0">
                <a:solidFill>
                  <a:srgbClr val="FF0000"/>
                </a:solidFill>
              </a:rPr>
              <a:t> knowledge </a:t>
            </a:r>
            <a:r>
              <a:rPr lang="en-US" sz="2800" dirty="0"/>
              <a:t>under </a:t>
            </a:r>
            <a:r>
              <a:rPr lang="en-US" sz="2800" dirty="0">
                <a:solidFill>
                  <a:srgbClr val="FF0000"/>
                </a:solidFill>
              </a:rPr>
              <a:t>uncertainty</a:t>
            </a:r>
            <a:endParaRPr lang="en-BE" sz="2800" dirty="0">
              <a:solidFill>
                <a:srgbClr val="FF0000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03188D39-65A9-4C24-8024-9F5E5DE98CBD}"/>
              </a:ext>
            </a:extLst>
          </p:cNvPr>
          <p:cNvSpPr txBox="1">
            <a:spLocks/>
          </p:cNvSpPr>
          <p:nvPr/>
        </p:nvSpPr>
        <p:spPr>
          <a:xfrm>
            <a:off x="850356" y="1697219"/>
            <a:ext cx="4872000" cy="94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>
                <a:solidFill>
                  <a:srgbClr val="FF0000"/>
                </a:solidFill>
              </a:rPr>
              <a:t>Sub-symbolic</a:t>
            </a:r>
            <a:r>
              <a:rPr lang="en-US" sz="2800" dirty="0"/>
              <a:t> perception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13857E3A-9443-4A6B-AFA0-36192C67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3F14D8A6-7ED7-4C08-8357-0B16CFF5B336}"/>
              </a:ext>
            </a:extLst>
          </p:cNvPr>
          <p:cNvSpPr txBox="1">
            <a:spLocks/>
          </p:cNvSpPr>
          <p:nvPr/>
        </p:nvSpPr>
        <p:spPr>
          <a:xfrm>
            <a:off x="1597644" y="4536423"/>
            <a:ext cx="3377419" cy="47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/>
              <a:t>Deep Learning</a:t>
            </a:r>
            <a:endParaRPr lang="en-BE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55C18-9AFC-4F5F-82B1-3BD4BCD79993}"/>
              </a:ext>
            </a:extLst>
          </p:cNvPr>
          <p:cNvSpPr txBox="1"/>
          <p:nvPr/>
        </p:nvSpPr>
        <p:spPr>
          <a:xfrm>
            <a:off x="5858613" y="2957413"/>
            <a:ext cx="28056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Stop in front of a red light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Obey the speed limit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Be in the correct lane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5178AF7-651F-4B59-B82E-6C27F50732D7}"/>
              </a:ext>
            </a:extLst>
          </p:cNvPr>
          <p:cNvSpPr txBox="1">
            <a:spLocks/>
          </p:cNvSpPr>
          <p:nvPr/>
        </p:nvSpPr>
        <p:spPr>
          <a:xfrm>
            <a:off x="6233935" y="4354671"/>
            <a:ext cx="5432612" cy="47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800" dirty="0"/>
              <a:t>Probabilistic logic program</a:t>
            </a:r>
            <a:endParaRPr lang="en-BE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9E6AFE-9EA8-4C84-9A86-89CD47D22E4B}"/>
              </a:ext>
            </a:extLst>
          </p:cNvPr>
          <p:cNvSpPr txBox="1"/>
          <p:nvPr/>
        </p:nvSpPr>
        <p:spPr>
          <a:xfrm>
            <a:off x="8664212" y="2957413"/>
            <a:ext cx="308588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P( light = red) = 0.9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P( obj1 = car ) = 0.8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P( obj1 turn right) = 0.7</a:t>
            </a:r>
          </a:p>
          <a:p>
            <a:endParaRPr lang="en-B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C0763370-3CF0-4010-B605-FFC6CEBDE813}"/>
              </a:ext>
            </a:extLst>
          </p:cNvPr>
          <p:cNvSpPr txBox="1">
            <a:spLocks/>
          </p:cNvSpPr>
          <p:nvPr/>
        </p:nvSpPr>
        <p:spPr>
          <a:xfrm>
            <a:off x="7758952" y="4916933"/>
            <a:ext cx="2375647" cy="47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600" dirty="0">
                <a:solidFill>
                  <a:schemeClr val="bg2">
                    <a:lumMod val="75000"/>
                  </a:schemeClr>
                </a:solidFill>
              </a:rPr>
              <a:t>E.g.: ProbLog</a:t>
            </a:r>
            <a:endParaRPr lang="en-BE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530D90-D9E5-4080-8AF3-4DDA95E79F45}"/>
              </a:ext>
            </a:extLst>
          </p:cNvPr>
          <p:cNvSpPr txBox="1"/>
          <p:nvPr/>
        </p:nvSpPr>
        <p:spPr>
          <a:xfrm>
            <a:off x="5858613" y="2615480"/>
            <a:ext cx="589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should I drive, given: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6727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14"/>
    </mc:Choice>
    <mc:Fallback xmlns="">
      <p:transition spd="slow" advTm="399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B8FEA9-2633-48A9-9EC2-39ECE09E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integration of perception and reasoning is still an open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ideas: inject logic into neural networks</a:t>
            </a:r>
          </a:p>
          <a:p>
            <a:pPr fontAlgn="base"/>
            <a:r>
              <a:rPr lang="en-US" sz="1800" dirty="0"/>
              <a:t>Encoding logic in the weights of neural networks</a:t>
            </a:r>
          </a:p>
          <a:p>
            <a:pPr lvl="1" fontAlgn="base"/>
            <a:r>
              <a:rPr lang="en-US" sz="1800" dirty="0"/>
              <a:t>Learning embeddings for logical entities </a:t>
            </a:r>
          </a:p>
          <a:p>
            <a:pPr lvl="1" fontAlgn="base"/>
            <a:r>
              <a:rPr lang="en-US" sz="1800" dirty="0"/>
              <a:t>Logical constraints as a </a:t>
            </a:r>
            <a:r>
              <a:rPr lang="en-US" sz="1800" dirty="0" err="1"/>
              <a:t>regularizer</a:t>
            </a:r>
            <a:r>
              <a:rPr lang="en-US" sz="1800" dirty="0"/>
              <a:t> during training</a:t>
            </a:r>
          </a:p>
          <a:p>
            <a:pPr fontAlgn="base"/>
            <a:r>
              <a:rPr lang="en-US" sz="1800" dirty="0"/>
              <a:t>Templating neural networks</a:t>
            </a:r>
          </a:p>
          <a:p>
            <a:pPr lvl="1" fontAlgn="base"/>
            <a:r>
              <a:rPr lang="en-US" sz="1800" dirty="0"/>
              <a:t>Building neural networks from functional programs</a:t>
            </a:r>
          </a:p>
          <a:p>
            <a:pPr lvl="1" fontAlgn="base"/>
            <a:r>
              <a:rPr lang="en-US" sz="1800" dirty="0"/>
              <a:t>Building neural networks from backwards proving</a:t>
            </a:r>
          </a:p>
          <a:p>
            <a:pPr fontAlgn="base"/>
            <a:r>
              <a:rPr lang="en-US" sz="1800" dirty="0"/>
              <a:t>Differentiable neural computers / program interpreters</a:t>
            </a:r>
          </a:p>
          <a:p>
            <a:pPr marL="0" indent="0">
              <a:buNone/>
            </a:pPr>
            <a:endParaRPr lang="en-US" sz="1900" dirty="0"/>
          </a:p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357EB-88F5-4AE1-9A4B-C50D53A9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AC3C3-998A-4C43-8E86-26EEF4F9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62628F-0E01-4290-96E0-4866EDE4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state-of-the-art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4382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B8FEA9-2633-48A9-9EC2-39ECE09E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sz="2800" dirty="0"/>
              <a:t>Encoding logic in the weights of neural networks</a:t>
            </a:r>
          </a:p>
          <a:p>
            <a:pPr lvl="1" fontAlgn="base"/>
            <a:r>
              <a:rPr lang="en-US" sz="2100" i="1" dirty="0"/>
              <a:t>Logic Tensor Networks</a:t>
            </a:r>
            <a:r>
              <a:rPr lang="en-US" sz="2100" dirty="0"/>
              <a:t> (Serafini et al.)</a:t>
            </a:r>
          </a:p>
          <a:p>
            <a:pPr lvl="1" fontAlgn="base"/>
            <a:r>
              <a:rPr lang="en-US" sz="2100" i="1" dirty="0"/>
              <a:t>A Semantic Loss Function for Deep Learning with Symbolic Knowledge</a:t>
            </a:r>
            <a:r>
              <a:rPr lang="en-US" sz="2100" dirty="0"/>
              <a:t> (Xu et al.)</a:t>
            </a:r>
          </a:p>
          <a:p>
            <a:pPr lvl="1" fontAlgn="base"/>
            <a:r>
              <a:rPr lang="en-US" sz="2100" i="1" dirty="0"/>
              <a:t>Ontology Reasoning with Deep Neural Networks </a:t>
            </a:r>
            <a:r>
              <a:rPr lang="en-US" sz="2100" dirty="0"/>
              <a:t>(</a:t>
            </a:r>
            <a:r>
              <a:rPr lang="en-US" sz="2100" dirty="0" err="1"/>
              <a:t>Hohenecker</a:t>
            </a:r>
            <a:r>
              <a:rPr lang="en-US" sz="2100" dirty="0"/>
              <a:t> et al.)</a:t>
            </a:r>
            <a:endParaRPr lang="en-US" sz="2100" i="1" dirty="0"/>
          </a:p>
          <a:p>
            <a:pPr lvl="1" fontAlgn="base"/>
            <a:r>
              <a:rPr lang="en-US" sz="2100" i="1" dirty="0"/>
              <a:t>Semantic Based Regularization </a:t>
            </a:r>
            <a:r>
              <a:rPr lang="en-US" sz="2100" dirty="0"/>
              <a:t>(</a:t>
            </a:r>
            <a:r>
              <a:rPr lang="en-US" sz="2100" dirty="0" err="1"/>
              <a:t>Diligenti</a:t>
            </a:r>
            <a:r>
              <a:rPr lang="en-US" sz="2100" dirty="0"/>
              <a:t> et al.)</a:t>
            </a:r>
            <a:endParaRPr lang="en-US" sz="2100" i="1" dirty="0"/>
          </a:p>
          <a:p>
            <a:pPr fontAlgn="base"/>
            <a:r>
              <a:rPr lang="en-US" sz="2800" dirty="0"/>
              <a:t>Templating neural networks</a:t>
            </a:r>
          </a:p>
          <a:p>
            <a:pPr lvl="1" fontAlgn="base"/>
            <a:r>
              <a:rPr lang="en-US" sz="2100" i="1" dirty="0"/>
              <a:t>Lifted Relational Neural Networks</a:t>
            </a:r>
            <a:r>
              <a:rPr lang="en-US" sz="2100" dirty="0"/>
              <a:t> (</a:t>
            </a:r>
            <a:r>
              <a:rPr lang="en-US" sz="2100" dirty="0" err="1"/>
              <a:t>Šourek</a:t>
            </a:r>
            <a:r>
              <a:rPr lang="en-US" sz="2100" dirty="0"/>
              <a:t> et al.)</a:t>
            </a:r>
          </a:p>
          <a:p>
            <a:pPr lvl="1" fontAlgn="base"/>
            <a:r>
              <a:rPr lang="en-US" sz="2100" i="1" dirty="0"/>
              <a:t>Neural Theorem Prover </a:t>
            </a:r>
            <a:r>
              <a:rPr lang="en-US" sz="2100" dirty="0"/>
              <a:t>(</a:t>
            </a:r>
            <a:r>
              <a:rPr lang="en-US" sz="2100" dirty="0" err="1"/>
              <a:t>Rocktäschel</a:t>
            </a:r>
            <a:r>
              <a:rPr lang="en-US" sz="2100" dirty="0"/>
              <a:t> et al.)</a:t>
            </a:r>
            <a:endParaRPr lang="en-US" sz="2100" i="1" dirty="0"/>
          </a:p>
          <a:p>
            <a:pPr lvl="1" fontAlgn="base"/>
            <a:r>
              <a:rPr lang="en-US" sz="2100" i="1" dirty="0"/>
              <a:t>Neural Module Networks</a:t>
            </a:r>
            <a:r>
              <a:rPr lang="en-US" sz="2100" dirty="0"/>
              <a:t> (Andreas et al.)</a:t>
            </a:r>
          </a:p>
          <a:p>
            <a:pPr fontAlgn="base"/>
            <a:r>
              <a:rPr lang="en-US" sz="2800" dirty="0"/>
              <a:t>Differentiable neural computers / program interpreters</a:t>
            </a:r>
          </a:p>
          <a:p>
            <a:pPr lvl="1" fontAlgn="base"/>
            <a:r>
              <a:rPr lang="en-US" sz="2100" i="1" dirty="0"/>
              <a:t>Differentiable Neural Computer</a:t>
            </a:r>
            <a:r>
              <a:rPr lang="en-US" sz="2100" dirty="0"/>
              <a:t> (Graves et al.)</a:t>
            </a:r>
          </a:p>
          <a:p>
            <a:pPr lvl="1" fontAlgn="base"/>
            <a:r>
              <a:rPr lang="en-US" sz="2100" i="1" dirty="0"/>
              <a:t>Neural Programmer-Interpreters</a:t>
            </a:r>
            <a:r>
              <a:rPr lang="en-US" sz="2100" dirty="0"/>
              <a:t> (Reed et al.)</a:t>
            </a:r>
            <a:endParaRPr lang="en-US" sz="2100" i="1" dirty="0"/>
          </a:p>
          <a:p>
            <a:pPr lvl="1" fontAlgn="base"/>
            <a:r>
              <a:rPr lang="en-US" sz="2100" i="1" dirty="0"/>
              <a:t>Differentiable Forth Interpreter </a:t>
            </a:r>
            <a:r>
              <a:rPr lang="en-US" sz="2100" dirty="0"/>
              <a:t>(</a:t>
            </a:r>
            <a:r>
              <a:rPr lang="en-US" sz="2100" dirty="0" err="1"/>
              <a:t>Bošnjak</a:t>
            </a:r>
            <a:r>
              <a:rPr lang="en-US" sz="2100" dirty="0"/>
              <a:t> et al.)</a:t>
            </a:r>
            <a:br>
              <a:rPr lang="en-US" dirty="0"/>
            </a:b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357EB-88F5-4AE1-9A4B-C50D53A9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AC3C3-998A-4C43-8E86-26EEF4F9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62628F-0E01-4290-96E0-4866EDE4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state-of-the-art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1270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68D87E-DA50-4CE1-B60C-EFF7F2E0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272988"/>
            <a:ext cx="11041200" cy="48470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Common problems with the state-of-the-art</a:t>
            </a:r>
          </a:p>
          <a:p>
            <a:r>
              <a:rPr lang="en-US" dirty="0"/>
              <a:t>The logic is made less expressive</a:t>
            </a:r>
          </a:p>
          <a:p>
            <a:r>
              <a:rPr lang="en-US" dirty="0"/>
              <a:t>Unclear semantics</a:t>
            </a:r>
          </a:p>
          <a:p>
            <a:r>
              <a:rPr lang="en-US" dirty="0"/>
              <a:t>The logic is pushed into the neural network and disappears after training</a:t>
            </a:r>
          </a:p>
          <a:p>
            <a:r>
              <a:rPr lang="en-US" dirty="0"/>
              <a:t>No clear separation between the logic and the neural network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 err="1"/>
              <a:t>DeepProbLog</a:t>
            </a:r>
            <a:endParaRPr lang="en-US" sz="3200" dirty="0"/>
          </a:p>
          <a:p>
            <a:r>
              <a:rPr lang="en-US" dirty="0"/>
              <a:t>Fully expressive logic</a:t>
            </a:r>
          </a:p>
          <a:p>
            <a:r>
              <a:rPr lang="en-US" dirty="0"/>
              <a:t>Probabilistic logic with a well defined semantics</a:t>
            </a:r>
          </a:p>
          <a:p>
            <a:r>
              <a:rPr lang="en-US" dirty="0"/>
              <a:t>A clear separation between the logic and the neural network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D8E9B-1707-4166-85B4-48232414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D6934-8D40-42A1-AFAB-6E06052D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987FA4-719E-47CB-A49C-B9F2306C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DeepProbLog</a:t>
            </a:r>
            <a:r>
              <a:rPr lang="en-US" dirty="0"/>
              <a:t>?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599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94AA5-16B4-4849-9D96-1384692B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reserach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EAF9C-1DBD-4B2C-B4A2-3E0B8FFF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B27C8-3BA0-4088-A3C6-75839819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DeepProbLog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29A5B-C456-4501-B16C-9739DBB08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0076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5F4997-412C-4FC2-8931-D76952362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25" y="3037017"/>
            <a:ext cx="2437788" cy="847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ProbLog</a:t>
            </a:r>
            <a:endParaRPr lang="en-BE" sz="4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1A925-6412-4633-8B2E-F7C5CF65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DTAI research group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7C823-D5B2-488A-ABB0-60EAF7E5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44231A-7D51-4A1D-A6D9-37345495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DeepProbLog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FF53CB9-FE73-4B7E-997E-118F248A8788}"/>
              </a:ext>
            </a:extLst>
          </p:cNvPr>
          <p:cNvSpPr txBox="1">
            <a:spLocks/>
          </p:cNvSpPr>
          <p:nvPr/>
        </p:nvSpPr>
        <p:spPr>
          <a:xfrm>
            <a:off x="4889143" y="3066558"/>
            <a:ext cx="5233506" cy="78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400" dirty="0"/>
              <a:t>+ Neural Predicates</a:t>
            </a:r>
            <a:endParaRPr lang="en-BE" sz="4400" dirty="0"/>
          </a:p>
        </p:txBody>
      </p:sp>
    </p:spTree>
    <p:extLst>
      <p:ext uri="{BB962C8B-B14F-4D97-AF65-F5344CB8AC3E}">
        <p14:creationId xmlns:p14="http://schemas.microsoft.com/office/powerpoint/2010/main" val="233084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1710</Words>
  <Application>Microsoft Office PowerPoint</Application>
  <PresentationFormat>Widescreen</PresentationFormat>
  <Paragraphs>380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KU Leuven</vt:lpstr>
      <vt:lpstr>KU Leuven Sedes</vt:lpstr>
      <vt:lpstr>DeepProbLog:  Neural Probabilistic Logic Programming</vt:lpstr>
      <vt:lpstr>PowerPoint Presentation</vt:lpstr>
      <vt:lpstr>PowerPoint Presentation</vt:lpstr>
      <vt:lpstr>PowerPoint Presentation</vt:lpstr>
      <vt:lpstr>Current state-of-the-art</vt:lpstr>
      <vt:lpstr>Current state-of-the-art</vt:lpstr>
      <vt:lpstr>Why DeepProbLog?</vt:lpstr>
      <vt:lpstr>DeepProbLog</vt:lpstr>
      <vt:lpstr>What is DeepProbLog?</vt:lpstr>
      <vt:lpstr>The neural predicate</vt:lpstr>
      <vt:lpstr>The neural predicate</vt:lpstr>
      <vt:lpstr>Perception</vt:lpstr>
      <vt:lpstr>Optimization</vt:lpstr>
      <vt:lpstr>DeepProbLog exemplified: MNIST addition</vt:lpstr>
      <vt:lpstr>DeepProbLog</vt:lpstr>
      <vt:lpstr>The experiments</vt:lpstr>
      <vt:lpstr>T1-T2: MNIST addition</vt:lpstr>
      <vt:lpstr>T3-T5: Program induction</vt:lpstr>
      <vt:lpstr>T3-T5: Program induction</vt:lpstr>
      <vt:lpstr>T6: Coin-Urn experiment</vt:lpstr>
      <vt:lpstr>T6: Coin-Urn experiment</vt:lpstr>
      <vt:lpstr>Conclusion</vt:lpstr>
      <vt:lpstr>Questions?</vt:lpstr>
      <vt:lpstr>DeepProbLog</vt:lpstr>
      <vt:lpstr>The ProbLog pipeline</vt:lpstr>
      <vt:lpstr>aProbLog[1]</vt:lpstr>
      <vt:lpstr>Implementing DeepProbLog</vt:lpstr>
      <vt:lpstr>Deriving the gradient</vt:lpstr>
      <vt:lpstr>Gradient semiring</vt:lpstr>
      <vt:lpstr>The DeepProbLog pipeline</vt:lpstr>
      <vt:lpstr>ProbLog</vt:lpstr>
      <vt:lpstr>Prolog syntax</vt:lpstr>
      <vt:lpstr>ProbLog: a probabilistic logic programming language</vt:lpstr>
      <vt:lpstr>Annotated Disjunction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2019-09-09T13:07:48Z</dcterms:modified>
</cp:coreProperties>
</file>