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4"/>
  </p:notesMasterIdLst>
  <p:handoutMasterIdLst>
    <p:handoutMasterId r:id="rId25"/>
  </p:handoutMasterIdLst>
  <p:sldIdLst>
    <p:sldId id="265" r:id="rId2"/>
    <p:sldId id="287" r:id="rId3"/>
    <p:sldId id="500" r:id="rId4"/>
    <p:sldId id="369" r:id="rId5"/>
    <p:sldId id="468" r:id="rId6"/>
    <p:sldId id="507" r:id="rId7"/>
    <p:sldId id="506" r:id="rId8"/>
    <p:sldId id="511" r:id="rId9"/>
    <p:sldId id="512" r:id="rId10"/>
    <p:sldId id="516" r:id="rId11"/>
    <p:sldId id="518" r:id="rId12"/>
    <p:sldId id="510" r:id="rId13"/>
    <p:sldId id="517" r:id="rId14"/>
    <p:sldId id="513" r:id="rId15"/>
    <p:sldId id="515" r:id="rId16"/>
    <p:sldId id="514" r:id="rId17"/>
    <p:sldId id="508" r:id="rId18"/>
    <p:sldId id="519" r:id="rId19"/>
    <p:sldId id="501" r:id="rId20"/>
    <p:sldId id="520" r:id="rId21"/>
    <p:sldId id="295" r:id="rId22"/>
    <p:sldId id="286" r:id="rId23"/>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3AE72"/>
    <a:srgbClr val="B1C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08"/>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2C71ACE5-0652-499A-82AC-ADDC7C376A62}" type="datetimeFigureOut">
              <a:rPr lang="en-US" smtClean="0"/>
              <a:pPr/>
              <a:t>1/24/2025</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E7FDB786-2F8F-487E-9F7A-390B65DB8806}" type="slidenum">
              <a:rPr lang="en-US" smtClean="0"/>
              <a:pPr/>
              <a:t>‹#›</a:t>
            </a:fld>
            <a:endParaRPr lang="en-US"/>
          </a:p>
        </p:txBody>
      </p:sp>
    </p:spTree>
    <p:extLst>
      <p:ext uri="{BB962C8B-B14F-4D97-AF65-F5344CB8AC3E}">
        <p14:creationId xmlns:p14="http://schemas.microsoft.com/office/powerpoint/2010/main" val="280144148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1709560-67D1-44A4-8C57-2765DEE809FB}" type="datetimeFigureOut">
              <a:rPr lang="en-US" smtClean="0"/>
              <a:pPr/>
              <a:t>1/24/2025</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C4CF951E-0BAA-4E36-AA90-03BAA79777A1}" type="slidenum">
              <a:rPr lang="en-US" smtClean="0"/>
              <a:pPr/>
              <a:t>‹#›</a:t>
            </a:fld>
            <a:endParaRPr lang="en-US"/>
          </a:p>
        </p:txBody>
      </p:sp>
    </p:spTree>
    <p:extLst>
      <p:ext uri="{BB962C8B-B14F-4D97-AF65-F5344CB8AC3E}">
        <p14:creationId xmlns:p14="http://schemas.microsoft.com/office/powerpoint/2010/main" val="19101042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10</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84828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11</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56910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133204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3224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14</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999492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15</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57221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16</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134882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17</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58331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18</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104322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19</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2</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20</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795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21</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3072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0724" name="Platshållare för bild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BFE85E-AE14-4F0F-AB75-522DE6ACF6D4}" type="slidenum">
              <a:rPr lang="sv-SE" smtClean="0"/>
              <a:pPr fontAlgn="base">
                <a:spcBef>
                  <a:spcPct val="0"/>
                </a:spcBef>
                <a:spcAft>
                  <a:spcPct val="0"/>
                </a:spcAft>
                <a:defRPr/>
              </a:pPr>
              <a:t>22</a:t>
            </a:fld>
            <a:endParaRPr lang="sv-SE"/>
          </a:p>
        </p:txBody>
      </p:sp>
      <p:sp>
        <p:nvSpPr>
          <p:cNvPr id="5" name="Header Placeholder 4"/>
          <p:cNvSpPr>
            <a:spLocks noGrp="1"/>
          </p:cNvSpPr>
          <p:nvPr>
            <p:ph type="hdr" sz="quarter"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Slide Number Placeholder 4"/>
          <p:cNvSpPr>
            <a:spLocks noGrp="1"/>
          </p:cNvSpPr>
          <p:nvPr>
            <p:ph type="sldNum" sz="quarter" idx="11"/>
          </p:nvPr>
        </p:nvSpPr>
        <p:spPr/>
        <p:txBody>
          <a:bodyPr/>
          <a:lstStyle/>
          <a:p>
            <a:fld id="{C4CF951E-0BAA-4E36-AA90-03BAA79777A1}" type="slidenum">
              <a:rPr lang="en-US" smtClean="0">
                <a:solidFill>
                  <a:prstClr val="black"/>
                </a:solidFill>
              </a:rPr>
              <a:pPr/>
              <a:t>3</a:t>
            </a:fld>
            <a:endParaRPr lang="en-US">
              <a:solidFill>
                <a:prstClr val="black"/>
              </a:solidFill>
            </a:endParaRPr>
          </a:p>
        </p:txBody>
      </p:sp>
      <p:sp>
        <p:nvSpPr>
          <p:cNvPr id="6" name="Footer Placeholder 5"/>
          <p:cNvSpPr>
            <a:spLocks noGrp="1"/>
          </p:cNvSpPr>
          <p:nvPr>
            <p:ph type="ftr" sz="quarter" idx="12"/>
          </p:nvPr>
        </p:nvSpPr>
        <p:spPr/>
        <p:txBody>
          <a:bodyPr/>
          <a:lstStyle/>
          <a:p>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4</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5</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6</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6518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55002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8</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6620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9</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61752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8B7828-6BB5-4C44-A77D-FF73626E93A4}" type="datetime1">
              <a:rPr lang="en-US" smtClean="0"/>
              <a:pPr/>
              <a:t>1/24/2025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9635795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D7EEF-E0E6-43BA-8E4F-BBEE05DE3D7C}" type="datetime1">
              <a:rPr lang="en-US" smtClean="0"/>
              <a:pPr/>
              <a:t>1/24/2025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23116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B9D393-459D-4785-8666-B242BA0F7EF7}" type="datetime1">
              <a:rPr lang="en-US" smtClean="0"/>
              <a:pPr/>
              <a:t>1/24/2025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3082323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BBF113-E29C-4762-B43B-1697F948C2DF}" type="datetime1">
              <a:rPr lang="en-US" smtClean="0"/>
              <a:pPr/>
              <a:t>1/24/2025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8098141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226D2-B3F6-456B-841D-5CC09EB569B7}" type="datetime1">
              <a:rPr lang="en-US" smtClean="0"/>
              <a:pPr/>
              <a:t>1/24/2025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851568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67AB88-BC9D-498B-B24F-BA5CB70F0AB9}" type="datetime1">
              <a:rPr lang="en-US" smtClean="0"/>
              <a:pPr/>
              <a:t>1/24/2025</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5446538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2F38A0-B606-429A-9704-002F0F3F66F7}" type="datetime1">
              <a:rPr lang="en-US" smtClean="0"/>
              <a:pPr/>
              <a:t>1/24/2025</a:t>
            </a:fld>
            <a:endParaRPr lang="en-US"/>
          </a:p>
        </p:txBody>
      </p:sp>
      <p:sp>
        <p:nvSpPr>
          <p:cNvPr id="8" name="Footer Placeholder 7"/>
          <p:cNvSpPr>
            <a:spLocks noGrp="1"/>
          </p:cNvSpPr>
          <p:nvPr>
            <p:ph type="ftr" sz="quarter" idx="11"/>
          </p:nvPr>
        </p:nvSpPr>
        <p:spPr/>
        <p:txBody>
          <a:bodyPr/>
          <a:lstStyle/>
          <a:p>
            <a:r>
              <a:rPr lang="en-IN"/>
              <a:t>Dept. of CSE, SIT, Tumkur</a:t>
            </a:r>
            <a:endParaRPr lang="en-US"/>
          </a:p>
        </p:txBody>
      </p:sp>
      <p:sp>
        <p:nvSpPr>
          <p:cNvPr id="9" name="Slide Number Placeholder 8"/>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489309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ABE8F-535A-4223-B50F-933E06838EB3}" type="datetime1">
              <a:rPr lang="en-US" smtClean="0"/>
              <a:pPr/>
              <a:t>1/24/2025</a:t>
            </a:fld>
            <a:endParaRPr lang="en-US"/>
          </a:p>
        </p:txBody>
      </p:sp>
      <p:sp>
        <p:nvSpPr>
          <p:cNvPr id="4" name="Footer Placeholder 3"/>
          <p:cNvSpPr>
            <a:spLocks noGrp="1"/>
          </p:cNvSpPr>
          <p:nvPr>
            <p:ph type="ftr" sz="quarter" idx="11"/>
          </p:nvPr>
        </p:nvSpPr>
        <p:spPr/>
        <p:txBody>
          <a:bodyPr/>
          <a:lstStyle/>
          <a:p>
            <a:r>
              <a:rPr lang="en-IN"/>
              <a:t>Dept. of CSE, SIT, Tumkur</a:t>
            </a:r>
            <a:endParaRPr lang="en-US"/>
          </a:p>
        </p:txBody>
      </p:sp>
      <p:sp>
        <p:nvSpPr>
          <p:cNvPr id="5" name="Slide Number Placeholder 4"/>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2332619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04A08-4B8E-4F96-AC30-064FF3AF3B57}" type="datetime1">
              <a:rPr lang="en-US" smtClean="0"/>
              <a:pPr/>
              <a:t>1/24/2025</a:t>
            </a:fld>
            <a:endParaRPr lang="en-US"/>
          </a:p>
        </p:txBody>
      </p:sp>
      <p:sp>
        <p:nvSpPr>
          <p:cNvPr id="3" name="Footer Placeholder 2"/>
          <p:cNvSpPr>
            <a:spLocks noGrp="1"/>
          </p:cNvSpPr>
          <p:nvPr>
            <p:ph type="ftr" sz="quarter" idx="11"/>
          </p:nvPr>
        </p:nvSpPr>
        <p:spPr/>
        <p:txBody>
          <a:bodyPr/>
          <a:lstStyle/>
          <a:p>
            <a:r>
              <a:rPr lang="en-IN"/>
              <a:t>Dept. of CSE, SIT, Tumkur</a:t>
            </a:r>
            <a:endParaRPr lang="en-US"/>
          </a:p>
        </p:txBody>
      </p:sp>
      <p:sp>
        <p:nvSpPr>
          <p:cNvPr id="4" name="Slide Number Placeholder 3"/>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39659409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4BA4F-E70D-44BA-8052-F316309A3906}" type="datetime1">
              <a:rPr lang="en-US" smtClean="0"/>
              <a:pPr/>
              <a:t>1/24/2025</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050165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BEDDE-4244-46FF-BAB7-ED9FEF0A0858}" type="datetime1">
              <a:rPr lang="en-US" smtClean="0"/>
              <a:pPr/>
              <a:t>1/24/2025</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26327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90F4B-4688-4BC7-9E91-3A3A94052E6E}" type="datetime1">
              <a:rPr lang="en-US" smtClean="0">
                <a:solidFill>
                  <a:prstClr val="black">
                    <a:tint val="75000"/>
                  </a:prstClr>
                </a:solidFill>
              </a:rPr>
              <a:pPr/>
              <a:t>1/24/2025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Dept. of CSE, SIT, Tumkur</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A8894-9BB9-4840-9552-2631AF7E8A1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1160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1065236"/>
            <a:ext cx="8153399" cy="2686632"/>
          </a:xfrm>
        </p:spPr>
        <p:txBody>
          <a:bodyPr>
            <a:normAutofit fontScale="90000"/>
          </a:bodyPr>
          <a:lstStyle/>
          <a:p>
            <a:br>
              <a:rPr lang="en-US" sz="2700" dirty="0">
                <a:latin typeface="Book Antiqua" pitchFamily="18" charset="0"/>
              </a:rPr>
            </a:br>
            <a:br>
              <a:rPr lang="en-US" sz="2700" dirty="0">
                <a:latin typeface="Book Antiqua" pitchFamily="18" charset="0"/>
              </a:rPr>
            </a:br>
            <a:r>
              <a:rPr lang="en-US" sz="2700" dirty="0">
                <a:latin typeface="Times New Roman" panose="02020603050405020304" pitchFamily="18" charset="0"/>
                <a:cs typeface="Times New Roman" panose="02020603050405020304" pitchFamily="18" charset="0"/>
              </a:rPr>
              <a:t>Mini Project Final Review Presentation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on</a:t>
            </a:r>
            <a:br>
              <a:rPr lang="en-US" sz="2200" b="1" dirty="0">
                <a:latin typeface="Book Antiqua" pitchFamily="18" charset="0"/>
              </a:rPr>
            </a:br>
            <a:r>
              <a:rPr lang="en-US" sz="2900" b="1" dirty="0">
                <a:solidFill>
                  <a:schemeClr val="accent6"/>
                </a:solidFill>
                <a:latin typeface="Times New Roman" panose="02020603050405020304" pitchFamily="18" charset="0"/>
                <a:cs typeface="Times New Roman" panose="02020603050405020304" pitchFamily="18" charset="0"/>
              </a:rPr>
              <a:t>Detection of Legitimate Transaction using ML Approach </a:t>
            </a:r>
            <a:br>
              <a:rPr lang="en-US" sz="3100" b="1" dirty="0">
                <a:latin typeface="Book Antiqua" pitchFamily="18" charset="0"/>
              </a:rPr>
            </a:br>
            <a:br>
              <a:rPr lang="en-US" sz="2200" b="1" dirty="0">
                <a:latin typeface="Book Antiqua" pitchFamily="18" charset="0"/>
              </a:rPr>
            </a:br>
            <a:endParaRPr lang="en-US" sz="3100" b="1" dirty="0">
              <a:latin typeface="Book Antiqua" pitchFamily="18" charset="0"/>
            </a:endParaRPr>
          </a:p>
        </p:txBody>
      </p:sp>
      <p:sp>
        <p:nvSpPr>
          <p:cNvPr id="3" name="Subtitle 2"/>
          <p:cNvSpPr>
            <a:spLocks noGrp="1"/>
          </p:cNvSpPr>
          <p:nvPr>
            <p:ph type="subTitle" idx="1"/>
          </p:nvPr>
        </p:nvSpPr>
        <p:spPr>
          <a:xfrm>
            <a:off x="5049520" y="5435600"/>
            <a:ext cx="3726836" cy="1041399"/>
          </a:xfrm>
        </p:spPr>
        <p:txBody>
          <a:bodyPr>
            <a:noAutofit/>
          </a:bodyPr>
          <a:lstStyle/>
          <a:p>
            <a:pPr algn="l"/>
            <a:r>
              <a:rPr lang="en-US" sz="2000" dirty="0">
                <a:solidFill>
                  <a:schemeClr val="tx1"/>
                </a:solidFill>
                <a:latin typeface="Times New Roman" panose="02020603050405020304" pitchFamily="18" charset="0"/>
                <a:cs typeface="Times New Roman" panose="02020603050405020304" pitchFamily="18" charset="0"/>
              </a:rPr>
              <a:t>By</a:t>
            </a:r>
          </a:p>
          <a:p>
            <a:pPr algn="l">
              <a:spcBef>
                <a:spcPts val="0"/>
              </a:spcBef>
            </a:pPr>
            <a:r>
              <a:rPr lang="en-IN" sz="1800" b="1" dirty="0">
                <a:solidFill>
                  <a:schemeClr val="tx1"/>
                </a:solidFill>
                <a:latin typeface="Times New Roman" panose="02020603050405020304" pitchFamily="18" charset="0"/>
                <a:cs typeface="Times New Roman" panose="02020603050405020304" pitchFamily="18" charset="0"/>
              </a:rPr>
              <a:t>Manoj Gowda B G : 1SI20IS026</a:t>
            </a:r>
            <a:endParaRPr lang="en-US" sz="1800" b="1" dirty="0">
              <a:solidFill>
                <a:schemeClr val="tx1"/>
              </a:solidFill>
              <a:latin typeface="Times New Roman" panose="02020603050405020304" pitchFamily="18" charset="0"/>
              <a:cs typeface="Times New Roman" panose="02020603050405020304" pitchFamily="18" charset="0"/>
            </a:endParaRPr>
          </a:p>
          <a:p>
            <a:pPr algn="l">
              <a:spcBef>
                <a:spcPts val="0"/>
              </a:spcBef>
            </a:pPr>
            <a:endParaRPr lang="en-US" sz="2000" b="1" dirty="0">
              <a:solidFill>
                <a:schemeClr val="tx1"/>
              </a:solidFill>
              <a:latin typeface="Bookman Old Style" pitchFamily="18" charset="0"/>
            </a:endParaRPr>
          </a:p>
          <a:p>
            <a:pPr algn="l">
              <a:spcBef>
                <a:spcPts val="0"/>
              </a:spcBef>
            </a:pPr>
            <a:endParaRPr lang="en-US" sz="2000" b="1" dirty="0">
              <a:solidFill>
                <a:schemeClr val="tx1"/>
              </a:solidFill>
              <a:latin typeface="Bookman Old Style" pitchFamily="18" charset="0"/>
            </a:endParaRPr>
          </a:p>
        </p:txBody>
      </p:sp>
      <p:sp>
        <p:nvSpPr>
          <p:cNvPr id="8" name="Text Box 9"/>
          <p:cNvSpPr txBox="1">
            <a:spLocks noChangeArrowheads="1"/>
          </p:cNvSpPr>
          <p:nvPr/>
        </p:nvSpPr>
        <p:spPr bwMode="auto">
          <a:xfrm>
            <a:off x="533399" y="3429000"/>
            <a:ext cx="4953000" cy="1723549"/>
          </a:xfrm>
          <a:prstGeom prst="rect">
            <a:avLst/>
          </a:prstGeom>
          <a:noFill/>
          <a:ln w="9525">
            <a:noFill/>
            <a:miter lim="800000"/>
            <a:headEnd/>
            <a:tailEnd/>
          </a:ln>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Under the guidance of</a:t>
            </a:r>
          </a:p>
          <a:p>
            <a:r>
              <a:rPr lang="en-US" sz="2000" b="1" dirty="0">
                <a:latin typeface="Times New Roman" panose="02020603050405020304" pitchFamily="18" charset="0"/>
                <a:cs typeface="Times New Roman" panose="02020603050405020304" pitchFamily="18" charset="0"/>
              </a:rPr>
              <a:t>Ms. </a:t>
            </a:r>
            <a:r>
              <a:rPr lang="en-US" sz="2000" b="1" dirty="0" err="1">
                <a:latin typeface="Times New Roman" panose="02020603050405020304" pitchFamily="18" charset="0"/>
                <a:cs typeface="Times New Roman" panose="02020603050405020304" pitchFamily="18" charset="0"/>
              </a:rPr>
              <a:t>Vishala</a:t>
            </a:r>
            <a:r>
              <a:rPr lang="en-US" sz="2000" b="1" dirty="0">
                <a:latin typeface="Times New Roman" panose="02020603050405020304" pitchFamily="18" charset="0"/>
                <a:cs typeface="Times New Roman" panose="02020603050405020304" pitchFamily="18" charset="0"/>
              </a:rPr>
              <a:t> G</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Assistant Professor</a:t>
            </a:r>
          </a:p>
          <a:p>
            <a:r>
              <a:rPr lang="en-US" sz="1600" dirty="0">
                <a:latin typeface="Times New Roman" panose="02020603050405020304" pitchFamily="18" charset="0"/>
                <a:cs typeface="Times New Roman" panose="02020603050405020304" pitchFamily="18" charset="0"/>
              </a:rPr>
              <a:t>Dept. of ISE, SIT, </a:t>
            </a:r>
            <a:r>
              <a:rPr lang="en-US" sz="1600" dirty="0" err="1">
                <a:latin typeface="Times New Roman" panose="02020603050405020304" pitchFamily="18" charset="0"/>
                <a:cs typeface="Times New Roman" panose="02020603050405020304" pitchFamily="18" charset="0"/>
              </a:rPr>
              <a:t>Tumakuru</a:t>
            </a:r>
            <a:r>
              <a:rPr lang="en-US" sz="16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533400" y="4953000"/>
            <a:ext cx="815340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a:extLst>
              <a:ext uri="{FF2B5EF4-FFF2-40B4-BE49-F238E27FC236}">
                <a16:creationId xmlns:a16="http://schemas.microsoft.com/office/drawing/2014/main" id="{BCA45F14-825D-AFD9-1689-01E14E8270B8}"/>
              </a:ext>
            </a:extLst>
          </p:cNvPr>
          <p:cNvSpPr/>
          <p:nvPr/>
        </p:nvSpPr>
        <p:spPr>
          <a:xfrm>
            <a:off x="0" y="0"/>
            <a:ext cx="9144000" cy="1371592"/>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v-SE" sz="1800" b="1" dirty="0">
                <a:latin typeface="Times New Roman" panose="02020603050405020304" pitchFamily="18" charset="0"/>
                <a:cs typeface="Times New Roman" panose="02020603050405020304" pitchFamily="18" charset="0"/>
              </a:rPr>
              <a:t>SI</a:t>
            </a:r>
            <a:r>
              <a:rPr kumimoji="0" lang="sv-SE"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DDAGANGA INSTITUTE OF TECHNOLOGY, </a:t>
            </a:r>
            <a:r>
              <a:rPr kumimoji="0" lang="sv-SE" b="1"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TUMKUR</a:t>
            </a:r>
          </a:p>
          <a:p>
            <a:pPr marL="0" marR="0" lvl="0" indent="0" algn="ctr" defTabSz="914400" rtl="0" eaLnBrk="1" fontAlgn="auto" latinLnBrk="0" hangingPunct="1">
              <a:lnSpc>
                <a:spcPct val="100000"/>
              </a:lnSpc>
              <a:spcBef>
                <a:spcPct val="0"/>
              </a:spcBef>
              <a:spcAft>
                <a:spcPts val="0"/>
              </a:spcAft>
              <a:buClrTx/>
              <a:buSzTx/>
              <a:buFontTx/>
              <a:buNone/>
              <a:tabLst/>
              <a:defRPr/>
            </a:pPr>
            <a:r>
              <a:rPr lang="sv-SE" b="1" baseline="0" dirty="0">
                <a:latin typeface="Times New Roman" panose="02020603050405020304" pitchFamily="18" charset="0"/>
                <a:cs typeface="Times New Roman" panose="02020603050405020304" pitchFamily="18" charset="0"/>
              </a:rPr>
              <a:t>                 </a:t>
            </a:r>
            <a:r>
              <a:rPr lang="sv-SE" sz="1800" b="1" baseline="0" dirty="0">
                <a:latin typeface="Times New Roman" panose="02020603050405020304" pitchFamily="18" charset="0"/>
                <a:cs typeface="Times New Roman" panose="02020603050405020304" pitchFamily="18" charset="0"/>
              </a:rPr>
              <a:t>Department of Infromation Science and Engineering</a:t>
            </a: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pic>
        <p:nvPicPr>
          <p:cNvPr id="9" name="Picture 1" descr="C:\Users\Administrator\Desktop\Comp\Ubi-Cam\Ubi-Cam\ic_launcher-web.png"/>
          <p:cNvPicPr>
            <a:picLocks noChangeAspect="1" noChangeArrowheads="1"/>
          </p:cNvPicPr>
          <p:nvPr/>
        </p:nvPicPr>
        <p:blipFill>
          <a:blip r:embed="rId3" cstate="print"/>
          <a:srcRect/>
          <a:stretch>
            <a:fillRect/>
          </a:stretch>
        </p:blipFill>
        <p:spPr bwMode="auto">
          <a:xfrm>
            <a:off x="0" y="0"/>
            <a:ext cx="1344968" cy="1371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 Outcome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 OUTCOME</a:t>
            </a:r>
          </a:p>
        </p:txBody>
      </p:sp>
    </p:spTree>
    <p:extLst>
      <p:ext uri="{BB962C8B-B14F-4D97-AF65-F5344CB8AC3E}">
        <p14:creationId xmlns:p14="http://schemas.microsoft.com/office/powerpoint/2010/main" val="2099412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Dataset Overview</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DATASET OVERVIEW</a:t>
            </a:r>
          </a:p>
        </p:txBody>
      </p:sp>
      <p:sp>
        <p:nvSpPr>
          <p:cNvPr id="13" name="TextBox 12">
            <a:extLst>
              <a:ext uri="{FF2B5EF4-FFF2-40B4-BE49-F238E27FC236}">
                <a16:creationId xmlns:a16="http://schemas.microsoft.com/office/drawing/2014/main" id="{3A8ECAE0-BC83-B2FF-9500-267551D087A4}"/>
              </a:ext>
            </a:extLst>
          </p:cNvPr>
          <p:cNvSpPr txBox="1"/>
          <p:nvPr/>
        </p:nvSpPr>
        <p:spPr>
          <a:xfrm>
            <a:off x="457200" y="1580535"/>
            <a:ext cx="8219440" cy="415498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credit card transactions from European cardholders, with the goal of detecting fraud.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492 frauds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 of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284,807 transactions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(0.172% fraud rate).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are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PCA-transformed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except for Time (elapsed time since the first transaction) and Amount (transaction amount).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target variable Class indicates whether a transaction is fraud (1) or not (0).</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Imbalanced dataset,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 we have to balance it to perform the fraud detection operation.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3772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 y="264478"/>
            <a:ext cx="8763000" cy="868362"/>
          </a:xfrm>
        </p:spPr>
        <p:txBody>
          <a:bodyPr>
            <a:noAutofit/>
          </a:bodyPr>
          <a:lstStyle/>
          <a:p>
            <a:r>
              <a:rPr lang="en-IN" sz="3200" b="1" dirty="0">
                <a:solidFill>
                  <a:srgbClr val="002060"/>
                </a:solidFill>
                <a:latin typeface="Times New Roman" panose="02020603050405020304" pitchFamily="18" charset="0"/>
                <a:cs typeface="Times New Roman" panose="02020603050405020304" pitchFamily="18" charset="0"/>
              </a:rPr>
              <a:t>BLOCK DIAGRAM OF PROPOSED WORK</a:t>
            </a:r>
          </a:p>
        </p:txBody>
      </p:sp>
      <p:sp>
        <p:nvSpPr>
          <p:cNvPr id="7"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a:spcBef>
                <a:spcPct val="0"/>
              </a:spcBef>
              <a:defRPr/>
            </a:pPr>
            <a:r>
              <a:rPr lang="sv-SE" b="1" dirty="0">
                <a:solidFill>
                  <a:prstClr val="black"/>
                </a:solidFill>
                <a:latin typeface="Book Antiqua" pitchFamily="18" charset="0"/>
              </a:rPr>
              <a:t>Proposed Work</a:t>
            </a:r>
            <a:endParaRPr lang="en-US" b="1" dirty="0">
              <a:solidFill>
                <a:prstClr val="black"/>
              </a:solidFill>
              <a:latin typeface="Book Antiqua" pitchFamily="18" charset="0"/>
            </a:endParaRPr>
          </a:p>
        </p:txBody>
      </p:sp>
      <p:sp>
        <p:nvSpPr>
          <p:cNvPr id="8"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9" name="Picture 1" descr="C:\Users\Administrator\Desktop\Comp\Ubi-Cam\Ubi-Cam\ic_launcher-web.png"/>
          <p:cNvPicPr>
            <a:picLocks noChangeAspect="1" noChangeArrowheads="1"/>
          </p:cNvPicPr>
          <p:nvPr/>
        </p:nvPicPr>
        <p:blipFill>
          <a:blip r:embed="rId3" cstate="print"/>
          <a:srcRect/>
          <a:stretch>
            <a:fillRect/>
          </a:stretch>
        </p:blipFill>
        <p:spPr bwMode="auto">
          <a:xfrm>
            <a:off x="10160" y="6505971"/>
            <a:ext cx="375082" cy="382509"/>
          </a:xfrm>
          <a:prstGeom prst="rect">
            <a:avLst/>
          </a:prstGeom>
          <a:noFill/>
        </p:spPr>
      </p:pic>
    </p:spTree>
    <p:extLst>
      <p:ext uri="{BB962C8B-B14F-4D97-AF65-F5344CB8AC3E}">
        <p14:creationId xmlns:p14="http://schemas.microsoft.com/office/powerpoint/2010/main" val="17627626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 y="264478"/>
            <a:ext cx="8763000" cy="868362"/>
          </a:xfrm>
        </p:spPr>
        <p:txBody>
          <a:bodyPr>
            <a:noAutofit/>
          </a:bodyPr>
          <a:lstStyle/>
          <a:p>
            <a:r>
              <a:rPr lang="en-IN" sz="3200" b="1" dirty="0">
                <a:solidFill>
                  <a:srgbClr val="002060"/>
                </a:solidFill>
                <a:latin typeface="Times New Roman" panose="02020603050405020304" pitchFamily="18" charset="0"/>
                <a:cs typeface="Times New Roman" panose="02020603050405020304" pitchFamily="18" charset="0"/>
              </a:rPr>
              <a:t>SYSTEM WORKFLOW</a:t>
            </a:r>
          </a:p>
        </p:txBody>
      </p:sp>
      <p:sp>
        <p:nvSpPr>
          <p:cNvPr id="7"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a:spcBef>
                <a:spcPct val="0"/>
              </a:spcBef>
              <a:defRPr/>
            </a:pPr>
            <a:r>
              <a:rPr lang="sv-SE" b="1" dirty="0">
                <a:solidFill>
                  <a:prstClr val="black"/>
                </a:solidFill>
                <a:latin typeface="Book Antiqua" pitchFamily="18" charset="0"/>
              </a:rPr>
              <a:t>System Workflow</a:t>
            </a:r>
            <a:endParaRPr lang="en-US" b="1" dirty="0">
              <a:solidFill>
                <a:prstClr val="black"/>
              </a:solidFill>
              <a:latin typeface="Book Antiqua" pitchFamily="18" charset="0"/>
            </a:endParaRPr>
          </a:p>
        </p:txBody>
      </p:sp>
      <p:sp>
        <p:nvSpPr>
          <p:cNvPr id="8"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9" name="Picture 1" descr="C:\Users\Administrator\Desktop\Comp\Ubi-Cam\Ubi-Cam\ic_launcher-web.png"/>
          <p:cNvPicPr>
            <a:picLocks noChangeAspect="1" noChangeArrowheads="1"/>
          </p:cNvPicPr>
          <p:nvPr/>
        </p:nvPicPr>
        <p:blipFill>
          <a:blip r:embed="rId3" cstate="print"/>
          <a:srcRect/>
          <a:stretch>
            <a:fillRect/>
          </a:stretch>
        </p:blipFill>
        <p:spPr bwMode="auto">
          <a:xfrm>
            <a:off x="10160" y="6505971"/>
            <a:ext cx="375082" cy="382509"/>
          </a:xfrm>
          <a:prstGeom prst="rect">
            <a:avLst/>
          </a:prstGeom>
          <a:noFill/>
        </p:spPr>
      </p:pic>
      <p:sp>
        <p:nvSpPr>
          <p:cNvPr id="29" name="Rectangle 28">
            <a:extLst>
              <a:ext uri="{FF2B5EF4-FFF2-40B4-BE49-F238E27FC236}">
                <a16:creationId xmlns:a16="http://schemas.microsoft.com/office/drawing/2014/main" id="{B16DE914-EB45-364E-35BD-21BAC271CAA0}"/>
              </a:ext>
            </a:extLst>
          </p:cNvPr>
          <p:cNvSpPr/>
          <p:nvPr/>
        </p:nvSpPr>
        <p:spPr>
          <a:xfrm>
            <a:off x="599440" y="1201024"/>
            <a:ext cx="2194560" cy="1712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83A42"/>
                </a:solidFill>
                <a:latin typeface="Times New Roman" panose="02020603050405020304" pitchFamily="18" charset="0"/>
                <a:cs typeface="Times New Roman" panose="02020603050405020304" pitchFamily="18" charset="0"/>
              </a:rPr>
              <a:t>Data Layer(Data Sources, Data Storage, Preprocessing)</a:t>
            </a:r>
            <a:endParaRPr lang="en-IN"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6E533C17-D758-FD9B-50AB-1A01AC162F57}"/>
              </a:ext>
            </a:extLst>
          </p:cNvPr>
          <p:cNvSpPr/>
          <p:nvPr/>
        </p:nvSpPr>
        <p:spPr>
          <a:xfrm>
            <a:off x="3439159" y="1201023"/>
            <a:ext cx="2194560" cy="1712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83A42"/>
                </a:solidFill>
                <a:latin typeface="Times New Roman" panose="02020603050405020304" pitchFamily="18" charset="0"/>
                <a:cs typeface="Times New Roman" panose="02020603050405020304" pitchFamily="18" charset="0"/>
              </a:rPr>
              <a:t>Model Development Layer(</a:t>
            </a:r>
            <a:r>
              <a:rPr lang="en-IN" dirty="0">
                <a:solidFill>
                  <a:srgbClr val="383A42"/>
                </a:solidFill>
                <a:latin typeface="Times New Roman" panose="02020603050405020304" pitchFamily="18" charset="0"/>
                <a:cs typeface="Times New Roman" panose="02020603050405020304" pitchFamily="18" charset="0"/>
              </a:rPr>
              <a:t>Feature Engineering, ML Models, Model </a:t>
            </a:r>
            <a:r>
              <a:rPr lang="en-IN" dirty="0" err="1">
                <a:solidFill>
                  <a:srgbClr val="383A42"/>
                </a:solidFill>
                <a:latin typeface="Times New Roman" panose="02020603050405020304" pitchFamily="18" charset="0"/>
                <a:cs typeface="Times New Roman" panose="02020603050405020304" pitchFamily="18" charset="0"/>
              </a:rPr>
              <a:t>Ealuatiion</a:t>
            </a:r>
            <a:r>
              <a:rPr lang="en-IN" dirty="0">
                <a:solidFill>
                  <a:srgbClr val="383A42"/>
                </a:solidFill>
                <a:latin typeface="Times New Roman" panose="02020603050405020304" pitchFamily="18" charset="0"/>
                <a:cs typeface="Times New Roman" panose="02020603050405020304" pitchFamily="18" charset="0"/>
              </a:rPr>
              <a:t>)</a:t>
            </a:r>
          </a:p>
        </p:txBody>
      </p:sp>
      <p:sp>
        <p:nvSpPr>
          <p:cNvPr id="31" name="Rectangle 30">
            <a:extLst>
              <a:ext uri="{FF2B5EF4-FFF2-40B4-BE49-F238E27FC236}">
                <a16:creationId xmlns:a16="http://schemas.microsoft.com/office/drawing/2014/main" id="{D42DEDE0-2384-F6BD-40D6-A06E03052B45}"/>
              </a:ext>
            </a:extLst>
          </p:cNvPr>
          <p:cNvSpPr/>
          <p:nvPr/>
        </p:nvSpPr>
        <p:spPr>
          <a:xfrm>
            <a:off x="6278879" y="1201023"/>
            <a:ext cx="2280919" cy="1712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83A42"/>
                </a:solidFill>
                <a:latin typeface="Times New Roman" panose="02020603050405020304" pitchFamily="18" charset="0"/>
                <a:cs typeface="Times New Roman" panose="02020603050405020304" pitchFamily="18" charset="0"/>
              </a:rPr>
              <a:t>Detection Layer(Fraud Detection System, Real Time Processing, Alert Mechanism)</a:t>
            </a:r>
            <a:endParaRPr lang="en-IN" dirty="0">
              <a:solidFill>
                <a:srgbClr val="383A42"/>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66EBD060-018E-293C-C25E-505E8887091F}"/>
              </a:ext>
            </a:extLst>
          </p:cNvPr>
          <p:cNvSpPr/>
          <p:nvPr/>
        </p:nvSpPr>
        <p:spPr>
          <a:xfrm>
            <a:off x="599440" y="3742020"/>
            <a:ext cx="2189480" cy="1551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383A42"/>
                </a:solidFill>
                <a:latin typeface="Times New Roman" panose="02020603050405020304" pitchFamily="18" charset="0"/>
                <a:cs typeface="Times New Roman" panose="02020603050405020304" pitchFamily="18" charset="0"/>
              </a:rPr>
              <a:t>Deployment Layer(Infrastructure, Containerization)</a:t>
            </a:r>
          </a:p>
        </p:txBody>
      </p:sp>
      <p:sp>
        <p:nvSpPr>
          <p:cNvPr id="33" name="Rectangle 32">
            <a:extLst>
              <a:ext uri="{FF2B5EF4-FFF2-40B4-BE49-F238E27FC236}">
                <a16:creationId xmlns:a16="http://schemas.microsoft.com/office/drawing/2014/main" id="{A2B40A7C-70BE-C27E-6EEF-D8A49812F20D}"/>
              </a:ext>
            </a:extLst>
          </p:cNvPr>
          <p:cNvSpPr/>
          <p:nvPr/>
        </p:nvSpPr>
        <p:spPr>
          <a:xfrm>
            <a:off x="3429000" y="3742020"/>
            <a:ext cx="2194560" cy="1551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83A42"/>
                </a:solidFill>
                <a:latin typeface="Times New Roman" panose="02020603050405020304" pitchFamily="18" charset="0"/>
                <a:cs typeface="Times New Roman" panose="02020603050405020304" pitchFamily="18" charset="0"/>
              </a:rPr>
              <a:t>Feedback and Refinement Layer(User Feedback, Model Updates)</a:t>
            </a:r>
            <a:endParaRPr lang="en-IN" dirty="0">
              <a:solidFill>
                <a:srgbClr val="383A42"/>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E5350D22-AB67-3D30-FD3A-B671B9B9BB91}"/>
              </a:ext>
            </a:extLst>
          </p:cNvPr>
          <p:cNvSpPr/>
          <p:nvPr/>
        </p:nvSpPr>
        <p:spPr>
          <a:xfrm>
            <a:off x="6278879" y="3742020"/>
            <a:ext cx="2280919" cy="15513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383A42"/>
                </a:solidFill>
                <a:latin typeface="Times New Roman" panose="02020603050405020304" pitchFamily="18" charset="0"/>
                <a:cs typeface="Times New Roman" panose="02020603050405020304" pitchFamily="18" charset="0"/>
              </a:rPr>
              <a:t>Integration Layer(API Services, Real Time Dashboard)</a:t>
            </a:r>
          </a:p>
        </p:txBody>
      </p:sp>
      <p:cxnSp>
        <p:nvCxnSpPr>
          <p:cNvPr id="44" name="Straight Arrow Connector 43">
            <a:extLst>
              <a:ext uri="{FF2B5EF4-FFF2-40B4-BE49-F238E27FC236}">
                <a16:creationId xmlns:a16="http://schemas.microsoft.com/office/drawing/2014/main" id="{D755EC95-3295-AC29-5328-22835D8B0745}"/>
              </a:ext>
            </a:extLst>
          </p:cNvPr>
          <p:cNvCxnSpPr>
            <a:cxnSpLocks/>
            <a:stCxn id="29" idx="3"/>
            <a:endCxn id="30" idx="1"/>
          </p:cNvCxnSpPr>
          <p:nvPr/>
        </p:nvCxnSpPr>
        <p:spPr>
          <a:xfrm flipV="1">
            <a:off x="2794000" y="2057500"/>
            <a:ext cx="645159" cy="2"/>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F512D2B8-5F4D-F330-7C69-9CFCE51366C5}"/>
              </a:ext>
            </a:extLst>
          </p:cNvPr>
          <p:cNvCxnSpPr>
            <a:cxnSpLocks/>
          </p:cNvCxnSpPr>
          <p:nvPr/>
        </p:nvCxnSpPr>
        <p:spPr>
          <a:xfrm>
            <a:off x="5633719" y="1822928"/>
            <a:ext cx="645159"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390C2BAC-49EE-2617-9C8A-D9701886C573}"/>
              </a:ext>
            </a:extLst>
          </p:cNvPr>
          <p:cNvCxnSpPr>
            <a:cxnSpLocks/>
            <a:stCxn id="31" idx="2"/>
            <a:endCxn id="34" idx="0"/>
          </p:cNvCxnSpPr>
          <p:nvPr/>
        </p:nvCxnSpPr>
        <p:spPr>
          <a:xfrm>
            <a:off x="7419339" y="2913973"/>
            <a:ext cx="0" cy="828047"/>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ABA4A99B-ADD2-9629-2C78-CD4AB37E83F6}"/>
              </a:ext>
            </a:extLst>
          </p:cNvPr>
          <p:cNvCxnSpPr>
            <a:cxnSpLocks/>
            <a:stCxn id="34" idx="1"/>
            <a:endCxn id="33" idx="3"/>
          </p:cNvCxnSpPr>
          <p:nvPr/>
        </p:nvCxnSpPr>
        <p:spPr>
          <a:xfrm flipH="1" flipV="1">
            <a:off x="5623560" y="4517687"/>
            <a:ext cx="655319" cy="3"/>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BD1750CA-A12A-7032-04D9-D8E622204DC2}"/>
              </a:ext>
            </a:extLst>
          </p:cNvPr>
          <p:cNvCxnSpPr>
            <a:cxnSpLocks/>
            <a:stCxn id="33" idx="1"/>
            <a:endCxn id="32" idx="3"/>
          </p:cNvCxnSpPr>
          <p:nvPr/>
        </p:nvCxnSpPr>
        <p:spPr>
          <a:xfrm flipH="1">
            <a:off x="2788920" y="4517687"/>
            <a:ext cx="640080"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18019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Comparison Table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COMPARISON TABLE</a:t>
            </a:r>
          </a:p>
        </p:txBody>
      </p:sp>
      <p:graphicFrame>
        <p:nvGraphicFramePr>
          <p:cNvPr id="3" name="Table 5">
            <a:extLst>
              <a:ext uri="{FF2B5EF4-FFF2-40B4-BE49-F238E27FC236}">
                <a16:creationId xmlns:a16="http://schemas.microsoft.com/office/drawing/2014/main" id="{CE957270-F71C-B325-E2B7-2DE836E63A57}"/>
              </a:ext>
            </a:extLst>
          </p:cNvPr>
          <p:cNvGraphicFramePr>
            <a:graphicFrameLocks noGrp="1"/>
          </p:cNvGraphicFramePr>
          <p:nvPr>
            <p:extLst>
              <p:ext uri="{D42A27DB-BD31-4B8C-83A1-F6EECF244321}">
                <p14:modId xmlns:p14="http://schemas.microsoft.com/office/powerpoint/2010/main" val="992609776"/>
              </p:ext>
            </p:extLst>
          </p:nvPr>
        </p:nvGraphicFramePr>
        <p:xfrm>
          <a:off x="558800" y="1134308"/>
          <a:ext cx="8128002" cy="5212080"/>
        </p:xfrm>
        <a:graphic>
          <a:graphicData uri="http://schemas.openxmlformats.org/drawingml/2006/table">
            <a:tbl>
              <a:tblPr firstRow="1" bandRow="1">
                <a:tableStyleId>{93296810-A885-4BE3-A3E7-6D5BEEA58F35}</a:tableStyleId>
              </a:tblPr>
              <a:tblGrid>
                <a:gridCol w="1066800">
                  <a:extLst>
                    <a:ext uri="{9D8B030D-6E8A-4147-A177-3AD203B41FA5}">
                      <a16:colId xmlns:a16="http://schemas.microsoft.com/office/drawing/2014/main" val="1098599399"/>
                    </a:ext>
                  </a:extLst>
                </a:gridCol>
                <a:gridCol w="772160">
                  <a:extLst>
                    <a:ext uri="{9D8B030D-6E8A-4147-A177-3AD203B41FA5}">
                      <a16:colId xmlns:a16="http://schemas.microsoft.com/office/drawing/2014/main" val="1482940532"/>
                    </a:ext>
                  </a:extLst>
                </a:gridCol>
                <a:gridCol w="1422400">
                  <a:extLst>
                    <a:ext uri="{9D8B030D-6E8A-4147-A177-3AD203B41FA5}">
                      <a16:colId xmlns:a16="http://schemas.microsoft.com/office/drawing/2014/main" val="3815545130"/>
                    </a:ext>
                  </a:extLst>
                </a:gridCol>
                <a:gridCol w="1737360">
                  <a:extLst>
                    <a:ext uri="{9D8B030D-6E8A-4147-A177-3AD203B41FA5}">
                      <a16:colId xmlns:a16="http://schemas.microsoft.com/office/drawing/2014/main" val="2749966635"/>
                    </a:ext>
                  </a:extLst>
                </a:gridCol>
                <a:gridCol w="2032000">
                  <a:extLst>
                    <a:ext uri="{9D8B030D-6E8A-4147-A177-3AD203B41FA5}">
                      <a16:colId xmlns:a16="http://schemas.microsoft.com/office/drawing/2014/main" val="3797374642"/>
                    </a:ext>
                  </a:extLst>
                </a:gridCol>
                <a:gridCol w="1097282">
                  <a:extLst>
                    <a:ext uri="{9D8B030D-6E8A-4147-A177-3AD203B41FA5}">
                      <a16:colId xmlns:a16="http://schemas.microsoft.com/office/drawing/2014/main" val="1155905127"/>
                    </a:ext>
                  </a:extLst>
                </a:gridCol>
              </a:tblGrid>
              <a:tr h="909309">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b="1" dirty="0">
                          <a:latin typeface="Times New Roman" panose="02020603050405020304" pitchFamily="18" charset="0"/>
                          <a:cs typeface="Times New Roman" panose="02020603050405020304" pitchFamily="18" charset="0"/>
                        </a:rPr>
                        <a:t>Type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376911"/>
                  </a:ext>
                </a:extLst>
              </a:tr>
              <a:tr h="0">
                <a:tc>
                  <a:txBody>
                    <a:bodyPr/>
                    <a:lstStyle/>
                    <a:p>
                      <a:r>
                        <a:rPr lang="en-IN" b="1" dirty="0">
                          <a:latin typeface="Times New Roman" panose="02020603050405020304" pitchFamily="18" charset="0"/>
                          <a:cs typeface="Times New Roman" panose="02020603050405020304" pitchFamily="18" charset="0"/>
                        </a:rPr>
                        <a:t>[1] Logistic Regression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Linear Model</a:t>
                      </a:r>
                    </a:p>
                  </a:txBody>
                  <a:tcPr anchor="ctr"/>
                </a:tc>
                <a:tc>
                  <a:txBody>
                    <a:bodyPr/>
                    <a:lstStyle/>
                    <a:p>
                      <a:r>
                        <a:rPr lang="en-IN" dirty="0">
                          <a:latin typeface="Times New Roman" panose="02020603050405020304" pitchFamily="18" charset="0"/>
                          <a:cs typeface="Times New Roman" panose="02020603050405020304" pitchFamily="18" charset="0"/>
                        </a:rPr>
                        <a:t>Binary classification, interpretable coefficients</a:t>
                      </a:r>
                    </a:p>
                  </a:txBody>
                  <a:tcPr anchor="ctr"/>
                </a:tc>
                <a:tc>
                  <a:txBody>
                    <a:bodyPr/>
                    <a:lstStyle/>
                    <a:p>
                      <a:r>
                        <a:rPr lang="en-US" dirty="0">
                          <a:latin typeface="Times New Roman" panose="02020603050405020304" pitchFamily="18" charset="0"/>
                          <a:cs typeface="Times New Roman" panose="02020603050405020304" pitchFamily="18" charset="0"/>
                        </a:rPr>
                        <a:t>Simple, interpretable, efficient for small datasets</a:t>
                      </a:r>
                    </a:p>
                  </a:txBody>
                  <a:tcPr anchor="ctr"/>
                </a:tc>
                <a:tc>
                  <a:txBody>
                    <a:bodyPr/>
                    <a:lstStyle/>
                    <a:p>
                      <a:r>
                        <a:rPr lang="en-US" dirty="0">
                          <a:latin typeface="Times New Roman" panose="02020603050405020304" pitchFamily="18" charset="0"/>
                          <a:cs typeface="Times New Roman" panose="02020603050405020304" pitchFamily="18" charset="0"/>
                        </a:rPr>
                        <a:t>Assumes linearity, struggles with complex, high-dimensional data; lower test </a:t>
                      </a:r>
                      <a:r>
                        <a:rPr lang="en-US" dirty="0" err="1">
                          <a:latin typeface="Times New Roman" panose="02020603050405020304" pitchFamily="18" charset="0"/>
                          <a:cs typeface="Times New Roman" panose="02020603050405020304" pitchFamily="18" charset="0"/>
                        </a:rPr>
                        <a:t>aaccuracy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97.05%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92.21% (Test)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2578517"/>
                  </a:ext>
                </a:extLst>
              </a:tr>
              <a:tr h="1019708">
                <a:tc>
                  <a:txBody>
                    <a:bodyPr/>
                    <a:lstStyle/>
                    <a:p>
                      <a:r>
                        <a:rPr lang="en-IN" b="1" dirty="0">
                          <a:latin typeface="Times New Roman" panose="02020603050405020304" pitchFamily="18" charset="0"/>
                          <a:cs typeface="Times New Roman" panose="02020603050405020304" pitchFamily="18" charset="0"/>
                        </a:rPr>
                        <a:t>[2] Random Forest</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Ensemble, Decision Trees</a:t>
                      </a:r>
                    </a:p>
                  </a:txBody>
                  <a:tcPr anchor="ctr"/>
                </a:tc>
                <a:tc>
                  <a:txBody>
                    <a:bodyPr/>
                    <a:lstStyle/>
                    <a:p>
                      <a:r>
                        <a:rPr lang="en-IN" dirty="0">
                          <a:latin typeface="Times New Roman" panose="02020603050405020304" pitchFamily="18" charset="0"/>
                          <a:cs typeface="Times New Roman" panose="02020603050405020304" pitchFamily="18" charset="0"/>
                        </a:rPr>
                        <a:t>Uses multiple decision trees, random sampling, handles feature importance</a:t>
                      </a:r>
                    </a:p>
                  </a:txBody>
                  <a:tcPr anchor="ctr"/>
                </a:tc>
                <a:tc>
                  <a:txBody>
                    <a:bodyPr/>
                    <a:lstStyle/>
                    <a:p>
                      <a:r>
                        <a:rPr lang="en-US" dirty="0">
                          <a:latin typeface="Times New Roman" panose="02020603050405020304" pitchFamily="18" charset="0"/>
                          <a:cs typeface="Times New Roman" panose="02020603050405020304" pitchFamily="18" charset="0"/>
                        </a:rPr>
                        <a:t>Robust to overfitting, handles missing data well</a:t>
                      </a:r>
                    </a:p>
                  </a:txBody>
                  <a:tcPr anchor="ctr"/>
                </a:tc>
                <a:tc>
                  <a:txBody>
                    <a:bodyPr/>
                    <a:lstStyle/>
                    <a:p>
                      <a:r>
                        <a:rPr lang="en-US" dirty="0">
                          <a:latin typeface="Times New Roman" panose="02020603050405020304" pitchFamily="18" charset="0"/>
                          <a:cs typeface="Times New Roman" panose="02020603050405020304" pitchFamily="18" charset="0"/>
                        </a:rPr>
                        <a:t>Computationally expensive; </a:t>
                      </a:r>
                      <a:r>
                        <a:rPr lang="en-US" b="1" dirty="0">
                          <a:latin typeface="Times New Roman" panose="02020603050405020304" pitchFamily="18" charset="0"/>
                          <a:cs typeface="Times New Roman" panose="02020603050405020304" pitchFamily="18" charset="0"/>
                        </a:rPr>
                        <a:t>similar test accuracy to Logistic Regression</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100%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92.21% (Test)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428818"/>
                  </a:ext>
                </a:extLst>
              </a:tr>
            </a:tbl>
          </a:graphicData>
        </a:graphic>
      </p:graphicFrame>
    </p:spTree>
    <p:extLst>
      <p:ext uri="{BB962C8B-B14F-4D97-AF65-F5344CB8AC3E}">
        <p14:creationId xmlns:p14="http://schemas.microsoft.com/office/powerpoint/2010/main" val="202732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Comparison Table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COMPARISON TABLE</a:t>
            </a:r>
          </a:p>
        </p:txBody>
      </p:sp>
      <p:graphicFrame>
        <p:nvGraphicFramePr>
          <p:cNvPr id="3" name="Table 5">
            <a:extLst>
              <a:ext uri="{FF2B5EF4-FFF2-40B4-BE49-F238E27FC236}">
                <a16:creationId xmlns:a16="http://schemas.microsoft.com/office/drawing/2014/main" id="{CE957270-F71C-B325-E2B7-2DE836E63A57}"/>
              </a:ext>
            </a:extLst>
          </p:cNvPr>
          <p:cNvGraphicFramePr>
            <a:graphicFrameLocks noGrp="1"/>
          </p:cNvGraphicFramePr>
          <p:nvPr>
            <p:extLst>
              <p:ext uri="{D42A27DB-BD31-4B8C-83A1-F6EECF244321}">
                <p14:modId xmlns:p14="http://schemas.microsoft.com/office/powerpoint/2010/main" val="2766967208"/>
              </p:ext>
            </p:extLst>
          </p:nvPr>
        </p:nvGraphicFramePr>
        <p:xfrm>
          <a:off x="558800" y="1134308"/>
          <a:ext cx="8128002" cy="4900733"/>
        </p:xfrm>
        <a:graphic>
          <a:graphicData uri="http://schemas.openxmlformats.org/drawingml/2006/table">
            <a:tbl>
              <a:tblPr firstRow="1" bandRow="1">
                <a:tableStyleId>{93296810-A885-4BE3-A3E7-6D5BEEA58F35}</a:tableStyleId>
              </a:tblPr>
              <a:tblGrid>
                <a:gridCol w="1066800">
                  <a:extLst>
                    <a:ext uri="{9D8B030D-6E8A-4147-A177-3AD203B41FA5}">
                      <a16:colId xmlns:a16="http://schemas.microsoft.com/office/drawing/2014/main" val="1098599399"/>
                    </a:ext>
                  </a:extLst>
                </a:gridCol>
                <a:gridCol w="772160">
                  <a:extLst>
                    <a:ext uri="{9D8B030D-6E8A-4147-A177-3AD203B41FA5}">
                      <a16:colId xmlns:a16="http://schemas.microsoft.com/office/drawing/2014/main" val="1482940532"/>
                    </a:ext>
                  </a:extLst>
                </a:gridCol>
                <a:gridCol w="1605280">
                  <a:extLst>
                    <a:ext uri="{9D8B030D-6E8A-4147-A177-3AD203B41FA5}">
                      <a16:colId xmlns:a16="http://schemas.microsoft.com/office/drawing/2014/main" val="3815545130"/>
                    </a:ext>
                  </a:extLst>
                </a:gridCol>
                <a:gridCol w="1554480">
                  <a:extLst>
                    <a:ext uri="{9D8B030D-6E8A-4147-A177-3AD203B41FA5}">
                      <a16:colId xmlns:a16="http://schemas.microsoft.com/office/drawing/2014/main" val="2749966635"/>
                    </a:ext>
                  </a:extLst>
                </a:gridCol>
                <a:gridCol w="2032000">
                  <a:extLst>
                    <a:ext uri="{9D8B030D-6E8A-4147-A177-3AD203B41FA5}">
                      <a16:colId xmlns:a16="http://schemas.microsoft.com/office/drawing/2014/main" val="3797374642"/>
                    </a:ext>
                  </a:extLst>
                </a:gridCol>
                <a:gridCol w="1097282">
                  <a:extLst>
                    <a:ext uri="{9D8B030D-6E8A-4147-A177-3AD203B41FA5}">
                      <a16:colId xmlns:a16="http://schemas.microsoft.com/office/drawing/2014/main" val="1155905127"/>
                    </a:ext>
                  </a:extLst>
                </a:gridCol>
              </a:tblGrid>
              <a:tr h="960928">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b="1" dirty="0">
                          <a:latin typeface="Times New Roman" panose="02020603050405020304" pitchFamily="18" charset="0"/>
                          <a:cs typeface="Times New Roman" panose="02020603050405020304" pitchFamily="18" charset="0"/>
                        </a:rPr>
                        <a:t>Type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376911"/>
                  </a:ext>
                </a:extLst>
              </a:tr>
              <a:tr h="2402320">
                <a:tc>
                  <a:txBody>
                    <a:bodyPr/>
                    <a:lstStyle/>
                    <a:p>
                      <a:r>
                        <a:rPr lang="en-IN" b="1" dirty="0">
                          <a:latin typeface="Times New Roman" panose="02020603050405020304" pitchFamily="18" charset="0"/>
                          <a:cs typeface="Times New Roman" panose="02020603050405020304" pitchFamily="18" charset="0"/>
                        </a:rPr>
                        <a:t>[3]</a:t>
                      </a:r>
                    </a:p>
                    <a:p>
                      <a:r>
                        <a:rPr lang="en-IN" b="1"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a:t>
                      </a:r>
                      <a:r>
                        <a:rPr lang="en-IN" b="1" i="0" dirty="0">
                          <a:latin typeface="Times New Roman" panose="02020603050405020304" pitchFamily="18" charset="0"/>
                          <a:cs typeface="Times New Roman" panose="02020603050405020304" pitchFamily="18" charset="0"/>
                        </a:rPr>
                        <a:t>(Preferred)</a:t>
                      </a:r>
                    </a:p>
                  </a:txBody>
                  <a:tcPr anchor="ctr"/>
                </a:tc>
                <a:tc>
                  <a:txBody>
                    <a:bodyPr/>
                    <a:lstStyle/>
                    <a:p>
                      <a:r>
                        <a:rPr lang="en-IN" dirty="0">
                          <a:latin typeface="Times New Roman" panose="02020603050405020304" pitchFamily="18" charset="0"/>
                          <a:cs typeface="Times New Roman" panose="02020603050405020304" pitchFamily="18" charset="0"/>
                        </a:rPr>
                        <a:t>Boosting, Ensemble</a:t>
                      </a:r>
                    </a:p>
                  </a:txBody>
                  <a:tcPr anchor="ctr"/>
                </a:tc>
                <a:tc>
                  <a:txBody>
                    <a:bodyPr/>
                    <a:lstStyle/>
                    <a:p>
                      <a:r>
                        <a:rPr lang="en-US" dirty="0">
                          <a:latin typeface="Times New Roman" panose="02020603050405020304" pitchFamily="18" charset="0"/>
                          <a:cs typeface="Times New Roman" panose="02020603050405020304" pitchFamily="18" charset="0"/>
                        </a:rPr>
                        <a:t>Gradient boosting framework, handles imbalanced datasets with </a:t>
                      </a:r>
                      <a:r>
                        <a:rPr lang="en-US" dirty="0" err="1">
                          <a:latin typeface="Times New Roman" panose="02020603050405020304" pitchFamily="18" charset="0"/>
                          <a:cs typeface="Times New Roman" panose="02020603050405020304" pitchFamily="18" charset="0"/>
                        </a:rPr>
                        <a:t>scale_pos_weight</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High accuracy, robust to non-linear patterns, best test performance</a:t>
                      </a:r>
                    </a:p>
                  </a:txBody>
                  <a:tcPr anchor="ctr"/>
                </a:tc>
                <a:tc>
                  <a:txBody>
                    <a:bodyPr/>
                    <a:lstStyle/>
                    <a:p>
                      <a:r>
                        <a:rPr lang="en-US" dirty="0">
                          <a:latin typeface="Times New Roman" panose="02020603050405020304" pitchFamily="18" charset="0"/>
                          <a:cs typeface="Times New Roman" panose="02020603050405020304" pitchFamily="18" charset="0"/>
                        </a:rPr>
                        <a:t>Computationally intensive but </a:t>
                      </a:r>
                      <a:r>
                        <a:rPr lang="en-US" b="1" dirty="0">
                          <a:latin typeface="Times New Roman" panose="02020603050405020304" pitchFamily="18" charset="0"/>
                          <a:cs typeface="Times New Roman" panose="02020603050405020304" pitchFamily="18" charset="0"/>
                        </a:rPr>
                        <a:t>achieves the best test accuracy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100%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93.51% (Test)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2578517"/>
                  </a:ext>
                </a:extLst>
              </a:tr>
              <a:tr h="1537485">
                <a:tc>
                  <a:txBody>
                    <a:bodyPr/>
                    <a:lstStyle/>
                    <a:p>
                      <a:r>
                        <a:rPr lang="en-IN" b="1" dirty="0">
                          <a:latin typeface="Times New Roman" panose="02020603050405020304" pitchFamily="18" charset="0"/>
                          <a:cs typeface="Times New Roman" panose="02020603050405020304" pitchFamily="18" charset="0"/>
                        </a:rPr>
                        <a:t>[4] Decision Tree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Decision Trees</a:t>
                      </a:r>
                    </a:p>
                  </a:txBody>
                  <a:tcPr anchor="ctr"/>
                </a:tc>
                <a:tc>
                  <a:txBody>
                    <a:bodyPr/>
                    <a:lstStyle/>
                    <a:p>
                      <a:r>
                        <a:rPr lang="en-US" dirty="0">
                          <a:latin typeface="Times New Roman" panose="02020603050405020304" pitchFamily="18" charset="0"/>
                          <a:cs typeface="Times New Roman" panose="02020603050405020304" pitchFamily="18" charset="0"/>
                        </a:rPr>
                        <a:t>Rule-based classification, interpretable, splits data hierarchically</a:t>
                      </a:r>
                    </a:p>
                  </a:txBody>
                  <a:tcPr anchor="ctr"/>
                </a:tc>
                <a:tc>
                  <a:txBody>
                    <a:bodyPr/>
                    <a:lstStyle/>
                    <a:p>
                      <a:r>
                        <a:rPr lang="en-IN" dirty="0">
                          <a:latin typeface="Times New Roman" panose="02020603050405020304" pitchFamily="18" charset="0"/>
                          <a:cs typeface="Times New Roman" panose="02020603050405020304" pitchFamily="18" charset="0"/>
                        </a:rPr>
                        <a:t>Simple, interpretable, fast to train</a:t>
                      </a:r>
                    </a:p>
                  </a:txBody>
                  <a:tcPr anchor="ctr"/>
                </a:tc>
                <a:tc>
                  <a:txBody>
                    <a:bodyPr/>
                    <a:lstStyle/>
                    <a:p>
                      <a:r>
                        <a:rPr lang="en-US" b="1" dirty="0">
                          <a:latin typeface="Times New Roman" panose="02020603050405020304" pitchFamily="18" charset="0"/>
                          <a:cs typeface="Times New Roman" panose="02020603050405020304" pitchFamily="18" charset="0"/>
                        </a:rPr>
                        <a:t>Prone to overfitting</a:t>
                      </a:r>
                      <a:r>
                        <a:rPr lang="en-US" dirty="0">
                          <a:latin typeface="Times New Roman" panose="02020603050405020304" pitchFamily="18" charset="0"/>
                          <a:cs typeface="Times New Roman" panose="02020603050405020304" pitchFamily="18" charset="0"/>
                        </a:rPr>
                        <a:t>, lowest test accuracy of all models</a:t>
                      </a: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100%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89.61% (Test)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428818"/>
                  </a:ext>
                </a:extLst>
              </a:tr>
            </a:tbl>
          </a:graphicData>
        </a:graphic>
      </p:graphicFrame>
    </p:spTree>
    <p:extLst>
      <p:ext uri="{BB962C8B-B14F-4D97-AF65-F5344CB8AC3E}">
        <p14:creationId xmlns:p14="http://schemas.microsoft.com/office/powerpoint/2010/main" val="33967771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Confusion Metrix</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CONFUSION METRIX</a:t>
            </a:r>
          </a:p>
        </p:txBody>
      </p:sp>
      <p:graphicFrame>
        <p:nvGraphicFramePr>
          <p:cNvPr id="2" name="Table 2">
            <a:extLst>
              <a:ext uri="{FF2B5EF4-FFF2-40B4-BE49-F238E27FC236}">
                <a16:creationId xmlns:a16="http://schemas.microsoft.com/office/drawing/2014/main" id="{0D8AEC06-76BD-9D39-D47A-942757C3A3CF}"/>
              </a:ext>
            </a:extLst>
          </p:cNvPr>
          <p:cNvGraphicFramePr>
            <a:graphicFrameLocks noGrp="1"/>
          </p:cNvGraphicFramePr>
          <p:nvPr>
            <p:extLst>
              <p:ext uri="{D42A27DB-BD31-4B8C-83A1-F6EECF244321}">
                <p14:modId xmlns:p14="http://schemas.microsoft.com/office/powerpoint/2010/main" val="3528909070"/>
              </p:ext>
            </p:extLst>
          </p:nvPr>
        </p:nvGraphicFramePr>
        <p:xfrm>
          <a:off x="589280" y="1397000"/>
          <a:ext cx="7975600" cy="4947920"/>
        </p:xfrm>
        <a:graphic>
          <a:graphicData uri="http://schemas.openxmlformats.org/drawingml/2006/table">
            <a:tbl>
              <a:tblPr firstRow="1" bandRow="1">
                <a:tableStyleId>{93296810-A885-4BE3-A3E7-6D5BEEA58F35}</a:tableStyleId>
              </a:tblPr>
              <a:tblGrid>
                <a:gridCol w="996950">
                  <a:extLst>
                    <a:ext uri="{9D8B030D-6E8A-4147-A177-3AD203B41FA5}">
                      <a16:colId xmlns:a16="http://schemas.microsoft.com/office/drawing/2014/main" val="1107554015"/>
                    </a:ext>
                  </a:extLst>
                </a:gridCol>
                <a:gridCol w="996950">
                  <a:extLst>
                    <a:ext uri="{9D8B030D-6E8A-4147-A177-3AD203B41FA5}">
                      <a16:colId xmlns:a16="http://schemas.microsoft.com/office/drawing/2014/main" val="989874566"/>
                    </a:ext>
                  </a:extLst>
                </a:gridCol>
                <a:gridCol w="996950">
                  <a:extLst>
                    <a:ext uri="{9D8B030D-6E8A-4147-A177-3AD203B41FA5}">
                      <a16:colId xmlns:a16="http://schemas.microsoft.com/office/drawing/2014/main" val="1340471625"/>
                    </a:ext>
                  </a:extLst>
                </a:gridCol>
                <a:gridCol w="996950">
                  <a:extLst>
                    <a:ext uri="{9D8B030D-6E8A-4147-A177-3AD203B41FA5}">
                      <a16:colId xmlns:a16="http://schemas.microsoft.com/office/drawing/2014/main" val="45253243"/>
                    </a:ext>
                  </a:extLst>
                </a:gridCol>
                <a:gridCol w="996950">
                  <a:extLst>
                    <a:ext uri="{9D8B030D-6E8A-4147-A177-3AD203B41FA5}">
                      <a16:colId xmlns:a16="http://schemas.microsoft.com/office/drawing/2014/main" val="1738476752"/>
                    </a:ext>
                  </a:extLst>
                </a:gridCol>
                <a:gridCol w="996950">
                  <a:extLst>
                    <a:ext uri="{9D8B030D-6E8A-4147-A177-3AD203B41FA5}">
                      <a16:colId xmlns:a16="http://schemas.microsoft.com/office/drawing/2014/main" val="1035223511"/>
                    </a:ext>
                  </a:extLst>
                </a:gridCol>
                <a:gridCol w="996950">
                  <a:extLst>
                    <a:ext uri="{9D8B030D-6E8A-4147-A177-3AD203B41FA5}">
                      <a16:colId xmlns:a16="http://schemas.microsoft.com/office/drawing/2014/main" val="2809607952"/>
                    </a:ext>
                  </a:extLst>
                </a:gridCol>
                <a:gridCol w="996950">
                  <a:extLst>
                    <a:ext uri="{9D8B030D-6E8A-4147-A177-3AD203B41FA5}">
                      <a16:colId xmlns:a16="http://schemas.microsoft.com/office/drawing/2014/main" val="1871029355"/>
                    </a:ext>
                  </a:extLst>
                </a:gridCol>
              </a:tblGrid>
              <a:tr h="939800">
                <a:tc>
                  <a:txBody>
                    <a:bodyPr/>
                    <a:lstStyle/>
                    <a:p>
                      <a:r>
                        <a:rPr lang="en-IN" b="1"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Precision (Class 1)</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Recall (Class 1)</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0.44</a:t>
                      </a:r>
                    </a:p>
                  </a:txBody>
                  <a:tcPr anchor="ctr"/>
                </a:tc>
                <a:tc>
                  <a:txBody>
                    <a:bodyPr/>
                    <a:lstStyle/>
                    <a:p>
                      <a:r>
                        <a:rPr lang="en-IN" b="1" dirty="0">
                          <a:latin typeface="Times New Roman" panose="02020603050405020304" pitchFamily="18" charset="0"/>
                          <a:cs typeface="Times New Roman" panose="02020603050405020304" pitchFamily="18" charset="0"/>
                        </a:rPr>
                        <a:t>Precision (Class 0)</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Recall (Class 0)</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F1-Score (Class 0)</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15900135"/>
                  </a:ext>
                </a:extLst>
              </a:tr>
              <a:tr h="939800">
                <a:tc>
                  <a:txBody>
                    <a:bodyPr/>
                    <a:lstStyle/>
                    <a:p>
                      <a:r>
                        <a:rPr lang="en-IN" b="1"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92.21%</a:t>
                      </a:r>
                    </a:p>
                  </a:txBody>
                  <a:tcPr anchor="ctr"/>
                </a:tc>
                <a:tc>
                  <a:txBody>
                    <a:bodyPr/>
                    <a:lstStyle/>
                    <a:p>
                      <a:r>
                        <a:rPr lang="en-IN" dirty="0">
                          <a:latin typeface="Times New Roman" panose="02020603050405020304" pitchFamily="18" charset="0"/>
                          <a:cs typeface="Times New Roman" panose="02020603050405020304" pitchFamily="18" charset="0"/>
                        </a:rPr>
                        <a:t>0.36</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0.72</a:t>
                      </a:r>
                    </a:p>
                  </a:txBody>
                  <a:tcPr/>
                </a:tc>
                <a:tc>
                  <a:txBody>
                    <a:bodyPr/>
                    <a:lstStyle/>
                    <a:p>
                      <a:r>
                        <a:rPr lang="en-IN" dirty="0">
                          <a:latin typeface="Times New Roman" panose="02020603050405020304" pitchFamily="18" charset="0"/>
                          <a:cs typeface="Times New Roman" panose="02020603050405020304" pitchFamily="18" charset="0"/>
                        </a:rPr>
                        <a:t>0.48</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0.97</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0.88</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0.93</a:t>
                      </a:r>
                    </a:p>
                  </a:txBody>
                  <a:tcPr/>
                </a:tc>
                <a:extLst>
                  <a:ext uri="{0D108BD9-81ED-4DB2-BD59-A6C34878D82A}">
                    <a16:rowId xmlns:a16="http://schemas.microsoft.com/office/drawing/2014/main" val="1699132813"/>
                  </a:ext>
                </a:extLst>
              </a:tr>
              <a:tr h="939800">
                <a:tc>
                  <a:txBody>
                    <a:bodyPr/>
                    <a:lstStyle/>
                    <a:p>
                      <a:r>
                        <a:rPr lang="en-IN" b="1"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92.21%</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0.76</a:t>
                      </a:r>
                    </a:p>
                  </a:txBody>
                  <a:tcPr/>
                </a:tc>
                <a:tc>
                  <a:txBody>
                    <a:bodyPr/>
                    <a:lstStyle/>
                    <a:p>
                      <a:r>
                        <a:rPr lang="en-IN" dirty="0">
                          <a:latin typeface="Times New Roman" panose="02020603050405020304" pitchFamily="18" charset="0"/>
                          <a:cs typeface="Times New Roman" panose="02020603050405020304" pitchFamily="18" charset="0"/>
                        </a:rPr>
                        <a:t>0.64</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0.70</a:t>
                      </a:r>
                    </a:p>
                  </a:txBody>
                  <a:tcPr/>
                </a:tc>
                <a:tc>
                  <a:txBody>
                    <a:bodyPr/>
                    <a:lstStyle/>
                    <a:p>
                      <a:r>
                        <a:rPr lang="en-IN" dirty="0">
                          <a:latin typeface="Times New Roman" panose="02020603050405020304" pitchFamily="18" charset="0"/>
                          <a:cs typeface="Times New Roman" panose="02020603050405020304" pitchFamily="18" charset="0"/>
                        </a:rPr>
                        <a:t>0.97</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0.98</a:t>
                      </a:r>
                    </a:p>
                  </a:txBody>
                  <a:tcPr/>
                </a:tc>
                <a:tc>
                  <a:txBody>
                    <a:bodyPr/>
                    <a:lstStyle/>
                    <a:p>
                      <a:r>
                        <a:rPr lang="en-IN" dirty="0">
                          <a:latin typeface="Times New Roman" panose="02020603050405020304" pitchFamily="18" charset="0"/>
                          <a:cs typeface="Times New Roman" panose="02020603050405020304" pitchFamily="18" charset="0"/>
                        </a:rPr>
                        <a:t>0.97</a:t>
                      </a:r>
                    </a:p>
                  </a:txBody>
                  <a:tcPr anchor="ctr"/>
                </a:tc>
                <a:extLst>
                  <a:ext uri="{0D108BD9-81ED-4DB2-BD59-A6C34878D82A}">
                    <a16:rowId xmlns:a16="http://schemas.microsoft.com/office/drawing/2014/main" val="952324707"/>
                  </a:ext>
                </a:extLst>
              </a:tr>
              <a:tr h="939800">
                <a:tc>
                  <a:txBody>
                    <a:bodyPr/>
                    <a:lstStyle/>
                    <a:p>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Prefered</a:t>
                      </a:r>
                      <a:r>
                        <a:rPr lang="en-IN" b="1" dirty="0">
                          <a:latin typeface="Times New Roman" panose="02020603050405020304" pitchFamily="18" charset="0"/>
                          <a:cs typeface="Times New Roman" panose="02020603050405020304" pitchFamily="18" charset="0"/>
                        </a:rPr>
                        <a:t>)</a:t>
                      </a:r>
                    </a:p>
                  </a:txBody>
                  <a:tcPr/>
                </a:tc>
                <a:tc>
                  <a:txBody>
                    <a:bodyPr/>
                    <a:lstStyle/>
                    <a:p>
                      <a:r>
                        <a:rPr lang="en-IN" b="1" dirty="0">
                          <a:latin typeface="Times New Roman" panose="02020603050405020304" pitchFamily="18" charset="0"/>
                          <a:cs typeface="Times New Roman" panose="02020603050405020304" pitchFamily="18" charset="0"/>
                        </a:rPr>
                        <a:t>93.51% </a:t>
                      </a:r>
                    </a:p>
                  </a:txBody>
                  <a:tcPr anchor="ctr"/>
                </a:tc>
                <a:tc>
                  <a:txBody>
                    <a:bodyPr/>
                    <a:lstStyle/>
                    <a:p>
                      <a:r>
                        <a:rPr lang="en-IN" b="1" dirty="0">
                          <a:latin typeface="Times New Roman" panose="02020603050405020304" pitchFamily="18" charset="0"/>
                          <a:cs typeface="Times New Roman" panose="02020603050405020304" pitchFamily="18" charset="0"/>
                        </a:rPr>
                        <a:t>0.79</a:t>
                      </a:r>
                    </a:p>
                  </a:txBody>
                  <a:tcPr anchor="ctr"/>
                </a:tc>
                <a:tc>
                  <a:txBody>
                    <a:bodyPr/>
                    <a:lstStyle/>
                    <a:p>
                      <a:r>
                        <a:rPr lang="en-IN" b="1" dirty="0">
                          <a:latin typeface="Times New Roman" panose="02020603050405020304" pitchFamily="18" charset="0"/>
                          <a:cs typeface="Times New Roman" panose="02020603050405020304" pitchFamily="18" charset="0"/>
                        </a:rPr>
                        <a:t>0.76</a:t>
                      </a:r>
                    </a:p>
                  </a:txBody>
                  <a:tcPr anchor="ctr"/>
                </a:tc>
                <a:tc>
                  <a:txBody>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0.78</a:t>
                      </a:r>
                    </a:p>
                  </a:txBody>
                  <a:tcPr/>
                </a:tc>
                <a:tc>
                  <a:txBody>
                    <a:bodyPr/>
                    <a:lstStyle/>
                    <a:p>
                      <a:r>
                        <a:rPr lang="en-IN" b="1" dirty="0">
                          <a:latin typeface="Times New Roman" panose="02020603050405020304" pitchFamily="18" charset="0"/>
                          <a:cs typeface="Times New Roman" panose="02020603050405020304" pitchFamily="18" charset="0"/>
                        </a:rPr>
                        <a:t>0.98</a:t>
                      </a:r>
                    </a:p>
                  </a:txBody>
                  <a:tcPr anchor="ctr"/>
                </a:tc>
                <a:tc>
                  <a:txBody>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0.98</a:t>
                      </a:r>
                    </a:p>
                  </a:txBody>
                  <a:tcPr/>
                </a:tc>
                <a:tc>
                  <a:txBody>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0.98</a:t>
                      </a:r>
                    </a:p>
                  </a:txBody>
                  <a:tcPr/>
                </a:tc>
                <a:extLst>
                  <a:ext uri="{0D108BD9-81ED-4DB2-BD59-A6C34878D82A}">
                    <a16:rowId xmlns:a16="http://schemas.microsoft.com/office/drawing/2014/main" val="3002657944"/>
                  </a:ext>
                </a:extLst>
              </a:tr>
              <a:tr h="939800">
                <a:tc>
                  <a:txBody>
                    <a:bodyPr/>
                    <a:lstStyle/>
                    <a:p>
                      <a:r>
                        <a:rPr lang="en-IN" b="1" dirty="0">
                          <a:latin typeface="Times New Roman" panose="02020603050405020304" pitchFamily="18" charset="0"/>
                          <a:cs typeface="Times New Roman" panose="02020603050405020304" pitchFamily="18" charset="0"/>
                        </a:rPr>
                        <a:t>Decision Tree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89.61%</a:t>
                      </a:r>
                    </a:p>
                  </a:txBody>
                  <a:tcPr anchor="ctr"/>
                </a:tc>
                <a:tc>
                  <a:txBody>
                    <a:bodyPr/>
                    <a:lstStyle/>
                    <a:p>
                      <a:r>
                        <a:rPr lang="en-IN" dirty="0">
                          <a:latin typeface="Times New Roman" panose="02020603050405020304" pitchFamily="18" charset="0"/>
                          <a:cs typeface="Times New Roman" panose="02020603050405020304" pitchFamily="18" charset="0"/>
                        </a:rPr>
                        <a:t>0.44</a:t>
                      </a:r>
                    </a:p>
                  </a:txBody>
                  <a:tcPr anchor="ctr"/>
                </a:tc>
                <a:tc>
                  <a:txBody>
                    <a:bodyPr/>
                    <a:lstStyle/>
                    <a:p>
                      <a:r>
                        <a:rPr lang="en-IN" dirty="0">
                          <a:latin typeface="Times New Roman" panose="02020603050405020304" pitchFamily="18" charset="0"/>
                          <a:cs typeface="Times New Roman" panose="02020603050405020304" pitchFamily="18" charset="0"/>
                        </a:rPr>
                        <a:t>0.44</a:t>
                      </a:r>
                    </a:p>
                  </a:txBody>
                  <a:tcPr anchor="ctr"/>
                </a:tc>
                <a:tc>
                  <a:txBody>
                    <a:bodyPr/>
                    <a:lstStyle/>
                    <a:p>
                      <a:r>
                        <a:rPr lang="en-IN" dirty="0">
                          <a:latin typeface="Times New Roman" panose="02020603050405020304" pitchFamily="18" charset="0"/>
                          <a:cs typeface="Times New Roman" panose="02020603050405020304" pitchFamily="18" charset="0"/>
                        </a:rPr>
                        <a:t>0.44</a:t>
                      </a:r>
                    </a:p>
                  </a:txBody>
                  <a:tcPr anchor="ctr"/>
                </a:tc>
                <a:tc>
                  <a:txBody>
                    <a:bodyPr/>
                    <a:lstStyle/>
                    <a:p>
                      <a:r>
                        <a:rPr lang="en-IN" dirty="0">
                          <a:latin typeface="Times New Roman" panose="02020603050405020304" pitchFamily="18" charset="0"/>
                          <a:cs typeface="Times New Roman" panose="02020603050405020304" pitchFamily="18" charset="0"/>
                        </a:rPr>
                        <a:t>0.95</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0.95</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0.95</a:t>
                      </a:r>
                    </a:p>
                  </a:txBody>
                  <a:tcPr/>
                </a:tc>
                <a:extLst>
                  <a:ext uri="{0D108BD9-81ED-4DB2-BD59-A6C34878D82A}">
                    <a16:rowId xmlns:a16="http://schemas.microsoft.com/office/drawing/2014/main" val="2143635418"/>
                  </a:ext>
                </a:extLst>
              </a:tr>
            </a:tbl>
          </a:graphicData>
        </a:graphic>
      </p:graphicFrame>
    </p:spTree>
    <p:extLst>
      <p:ext uri="{BB962C8B-B14F-4D97-AF65-F5344CB8AC3E}">
        <p14:creationId xmlns:p14="http://schemas.microsoft.com/office/powerpoint/2010/main" val="1148411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457200" y="990600"/>
            <a:ext cx="8229600" cy="5562600"/>
          </a:xfrm>
        </p:spPr>
        <p:txBody>
          <a:bodyPr>
            <a:noAutofit/>
          </a:bodyPr>
          <a:lstStyle/>
          <a:p>
            <a:pPr marL="457200" indent="-45720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Financial Institutions</a:t>
            </a:r>
            <a:r>
              <a:rPr lang="en-US" sz="2000" b="0" i="0" dirty="0">
                <a:solidFill>
                  <a:srgbClr val="0D0D0D"/>
                </a:solidFill>
                <a:effectLst/>
                <a:latin typeface="Times New Roman" panose="02020603050405020304" pitchFamily="18" charset="0"/>
                <a:cs typeface="Times New Roman" panose="02020603050405020304" pitchFamily="18" charset="0"/>
              </a:rPr>
              <a:t>: Implement real-time fraud detection systems to identify and mitigate fraudulent transactions across banking, credit card, and payment systems, enhancing customer trust and security.</a:t>
            </a:r>
          </a:p>
          <a:p>
            <a:pPr marL="457200" indent="-45720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E-Commerce Platforms</a:t>
            </a:r>
            <a:r>
              <a:rPr lang="en-US" sz="2000" b="0" i="0" dirty="0">
                <a:solidFill>
                  <a:srgbClr val="0D0D0D"/>
                </a:solidFill>
                <a:effectLst/>
                <a:latin typeface="Times New Roman" panose="02020603050405020304" pitchFamily="18" charset="0"/>
                <a:cs typeface="Times New Roman" panose="02020603050405020304" pitchFamily="18" charset="0"/>
              </a:rPr>
              <a:t>: Utilize machine learning algorithms to monitor transactions, preventing chargebacks and losses while improving user experience through reduced false positives.</a:t>
            </a:r>
          </a:p>
          <a:p>
            <a:pPr marL="457200" indent="-45720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Insurance Companies</a:t>
            </a:r>
            <a:r>
              <a:rPr lang="en-US" sz="2000" b="0" i="0" dirty="0">
                <a:solidFill>
                  <a:srgbClr val="0D0D0D"/>
                </a:solidFill>
                <a:effectLst/>
                <a:latin typeface="Times New Roman" panose="02020603050405020304" pitchFamily="18" charset="0"/>
                <a:cs typeface="Times New Roman" panose="02020603050405020304" pitchFamily="18" charset="0"/>
              </a:rPr>
              <a:t>: Apply fraud detection models to claims processing, identifying suspicious patterns to reduce fraudulent claims and enhance operational efficiency.</a:t>
            </a:r>
          </a:p>
          <a:p>
            <a:pPr marL="457200" indent="-45720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Regulatory Compliance</a:t>
            </a:r>
            <a:r>
              <a:rPr lang="en-US" sz="2000" b="0" i="0" dirty="0">
                <a:solidFill>
                  <a:srgbClr val="0D0D0D"/>
                </a:solidFill>
                <a:effectLst/>
                <a:latin typeface="Times New Roman" panose="02020603050405020304" pitchFamily="18" charset="0"/>
                <a:cs typeface="Times New Roman" panose="02020603050405020304" pitchFamily="18" charset="0"/>
              </a:rPr>
              <a:t>: Aid organizations in adhering to anti-money laundering (AML) and Know Your Customer (KYC) regulations by employing advanced analytics to monitor transactions for suspicious activity.</a:t>
            </a:r>
          </a:p>
          <a:p>
            <a:pPr marL="457200" indent="-457200"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Risk Assessment</a:t>
            </a:r>
            <a:r>
              <a:rPr lang="en-US" sz="2000" b="0" i="0" dirty="0">
                <a:solidFill>
                  <a:srgbClr val="0D0D0D"/>
                </a:solidFill>
                <a:effectLst/>
                <a:latin typeface="Times New Roman" panose="02020603050405020304" pitchFamily="18" charset="0"/>
                <a:cs typeface="Times New Roman" panose="02020603050405020304" pitchFamily="18" charset="0"/>
              </a:rPr>
              <a:t>: Integrate AI-driven solutions to evaluate risk profiles of customers and transactions, allowing organizations to make informed decisions and minimize exposure to fraud.</a:t>
            </a:r>
          </a:p>
          <a:p>
            <a:pPr marL="0" indent="0" algn="just">
              <a:buNone/>
            </a:pPr>
            <a:endParaRPr lang="en-US" sz="2400" b="1" dirty="0">
              <a:latin typeface="Times New Roman" panose="02020603050405020304" pitchFamily="18" charset="0"/>
              <a:cs typeface="Times New Roman" pitchFamily="18" charset="0"/>
            </a:endParaRP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Application</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59531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a:xfrm>
            <a:off x="457200" y="990600"/>
            <a:ext cx="8229600" cy="5562600"/>
          </a:xfrm>
        </p:spPr>
        <p:txBody>
          <a:bodyPr>
            <a:noAutofit/>
          </a:bodyPr>
          <a:lstStyle/>
          <a:p>
            <a:pPr marL="0" indent="0" algn="just">
              <a:buNone/>
            </a:pPr>
            <a:endParaRPr lang="en-US" sz="2400" b="1" dirty="0">
              <a:latin typeface="Times New Roman" panose="02020603050405020304" pitchFamily="18" charset="0"/>
              <a:cs typeface="Times New Roman" pitchFamily="18" charset="0"/>
            </a:endParaRP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078177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CONCLUSION</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a:latin typeface="Book Antiqua" pitchFamily="18" charset="0"/>
              </a:rPr>
              <a:t>Conclusion</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32880"/>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Rectangle 1">
            <a:extLst>
              <a:ext uri="{FF2B5EF4-FFF2-40B4-BE49-F238E27FC236}">
                <a16:creationId xmlns:a16="http://schemas.microsoft.com/office/drawing/2014/main" id="{C0B755EE-33AA-6699-40B6-44B75ECEBC91}"/>
              </a:ext>
            </a:extLst>
          </p:cNvPr>
          <p:cNvSpPr>
            <a:spLocks noGrp="1" noChangeArrowheads="1"/>
          </p:cNvSpPr>
          <p:nvPr>
            <p:ph idx="1"/>
          </p:nvPr>
        </p:nvSpPr>
        <p:spPr bwMode="auto">
          <a:xfrm>
            <a:off x="533400" y="1158925"/>
            <a:ext cx="8229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This proposal demonstrates the effectiveness of AI-driven methods for real-time fraud detection, achieving over 90% accuracy. By leveraging advanced machine learning algorithms, we enhance the identification of fraudulent activities and improve system security.</a:t>
            </a:r>
          </a:p>
          <a:p>
            <a:pPr marL="457200" indent="-457200" algn="just">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This p</a:t>
            </a:r>
            <a:r>
              <a:rPr lang="en-US" sz="1800" b="0" i="0" dirty="0">
                <a:solidFill>
                  <a:srgbClr val="0D0D0D"/>
                </a:solidFill>
                <a:effectLst/>
                <a:latin typeface="Times New Roman" panose="02020603050405020304" pitchFamily="18" charset="0"/>
                <a:cs typeface="Times New Roman" panose="02020603050405020304" pitchFamily="18" charset="0"/>
              </a:rPr>
              <a:t>roject builds on existing literature that successfully reduces false positives, crucial for maintaining user trust.</a:t>
            </a:r>
          </a:p>
          <a:p>
            <a:pPr marL="457200" indent="-45720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Automating fraud detection increases efficiency and lowers operational costs, ensuring prompt action against fraudulent activities.</a:t>
            </a:r>
          </a:p>
          <a:p>
            <a:pPr marL="457200" indent="-45720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The model adapts to evolving fraud patterns, establishing a robust system that meets industry standards and fosters greater security in financial transactions. Future work will focus on real-world deployment and continuous improvements based on user feedback.</a:t>
            </a:r>
          </a:p>
          <a:p>
            <a:pPr marL="457200" indent="-457200" algn="just">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In the future, we plan to add behavioral analytics to the system. This will help us monitor user activity over time and spot any unusual behavior that could indicate fraud. By doing this, we can improve fraud detection, lower false positives, and better adapt to different user patterns and changing fraud tactics.</a:t>
            </a:r>
          </a:p>
          <a:p>
            <a:pPr marL="457200" indent="-457200"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0536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082" y="159220"/>
            <a:ext cx="8229600" cy="954424"/>
          </a:xfrm>
        </p:spPr>
        <p:txBody>
          <a:bodyPr>
            <a:noAutofit/>
          </a:bodyPr>
          <a:lstStyle/>
          <a:p>
            <a:r>
              <a:rPr lang="en-US" sz="3200" b="1" u="sng"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609600" y="998588"/>
            <a:ext cx="8077200" cy="4663973"/>
          </a:xfrm>
        </p:spPr>
        <p:txBody>
          <a:bodyPr>
            <a:noAutofit/>
          </a:bodyPr>
          <a:lstStyle/>
          <a:p>
            <a:pPr>
              <a:spcBef>
                <a:spcPts val="0"/>
              </a:spcBef>
            </a:pPr>
            <a:r>
              <a:rPr lang="en-US" sz="1800" b="1" dirty="0">
                <a:solidFill>
                  <a:srgbClr val="002060"/>
                </a:solidFill>
                <a:latin typeface="Times New Roman" panose="02020603050405020304" pitchFamily="18" charset="0"/>
                <a:cs typeface="Times New Roman" panose="02020603050405020304" pitchFamily="18" charset="0"/>
              </a:rPr>
              <a:t>Introduction</a:t>
            </a:r>
          </a:p>
          <a:p>
            <a:pPr>
              <a:spcBef>
                <a:spcPts val="0"/>
              </a:spcBef>
            </a:pPr>
            <a:r>
              <a:rPr lang="en-US" sz="1800" b="1" dirty="0">
                <a:solidFill>
                  <a:srgbClr val="002060"/>
                </a:solidFill>
                <a:latin typeface="Times New Roman" panose="02020603050405020304" pitchFamily="18" charset="0"/>
                <a:cs typeface="Times New Roman" panose="02020603050405020304" pitchFamily="18" charset="0"/>
              </a:rPr>
              <a:t>Problem statement</a:t>
            </a:r>
          </a:p>
          <a:p>
            <a:r>
              <a:rPr lang="en-US" sz="1800" b="1" dirty="0">
                <a:solidFill>
                  <a:srgbClr val="002060"/>
                </a:solidFill>
                <a:latin typeface="Times New Roman" panose="02020603050405020304" pitchFamily="18" charset="0"/>
                <a:cs typeface="Times New Roman" panose="02020603050405020304" pitchFamily="18" charset="0"/>
              </a:rPr>
              <a:t>Objectives</a:t>
            </a:r>
          </a:p>
          <a:p>
            <a:r>
              <a:rPr lang="en-US" sz="1800" b="1" dirty="0">
                <a:solidFill>
                  <a:srgbClr val="002060"/>
                </a:solidFill>
                <a:latin typeface="Times New Roman" panose="02020603050405020304" pitchFamily="18" charset="0"/>
                <a:cs typeface="Times New Roman" panose="02020603050405020304" pitchFamily="18" charset="0"/>
              </a:rPr>
              <a:t>Literature Survey</a:t>
            </a:r>
          </a:p>
          <a:p>
            <a:r>
              <a:rPr lang="en-US" sz="1800" b="1" dirty="0">
                <a:solidFill>
                  <a:srgbClr val="002060"/>
                </a:solidFill>
                <a:latin typeface="Times New Roman" panose="02020603050405020304" pitchFamily="18" charset="0"/>
                <a:cs typeface="Times New Roman" panose="02020603050405020304" pitchFamily="18" charset="0"/>
              </a:rPr>
              <a:t>Dataset Overview</a:t>
            </a:r>
          </a:p>
          <a:p>
            <a:r>
              <a:rPr lang="en-US" sz="1800" b="1" dirty="0">
                <a:solidFill>
                  <a:srgbClr val="002060"/>
                </a:solidFill>
                <a:latin typeface="Times New Roman" panose="02020603050405020304" pitchFamily="18" charset="0"/>
                <a:cs typeface="Times New Roman" panose="02020603050405020304" pitchFamily="18" charset="0"/>
              </a:rPr>
              <a:t>Proposed Work</a:t>
            </a:r>
          </a:p>
          <a:p>
            <a:pPr lvl="1">
              <a:buFont typeface="Wingdings" pitchFamily="2" charset="2"/>
              <a:buChar char="Ø"/>
            </a:pPr>
            <a:r>
              <a:rPr lang="en-IN" sz="1800" dirty="0"/>
              <a:t>System Architecture</a:t>
            </a:r>
          </a:p>
          <a:p>
            <a:pPr lvl="1">
              <a:buFont typeface="Wingdings" pitchFamily="2" charset="2"/>
              <a:buChar char="Ø"/>
            </a:pPr>
            <a:r>
              <a:rPr lang="en-IN" sz="1800" dirty="0"/>
              <a:t>System Workflow</a:t>
            </a:r>
          </a:p>
          <a:p>
            <a:r>
              <a:rPr lang="en-US" sz="1800" b="1" dirty="0">
                <a:solidFill>
                  <a:srgbClr val="002060"/>
                </a:solidFill>
                <a:latin typeface="Times New Roman" panose="02020603050405020304" pitchFamily="18" charset="0"/>
                <a:cs typeface="Times New Roman" panose="02020603050405020304" pitchFamily="18" charset="0"/>
              </a:rPr>
              <a:t>Comparison Table</a:t>
            </a:r>
          </a:p>
          <a:p>
            <a:r>
              <a:rPr lang="en-US" sz="1800" b="1" dirty="0">
                <a:solidFill>
                  <a:srgbClr val="002060"/>
                </a:solidFill>
                <a:latin typeface="Times New Roman" panose="02020603050405020304" pitchFamily="18" charset="0"/>
                <a:cs typeface="Times New Roman" panose="02020603050405020304" pitchFamily="18" charset="0"/>
              </a:rPr>
              <a:t>Confusion Metrix</a:t>
            </a:r>
          </a:p>
          <a:p>
            <a:r>
              <a:rPr lang="en-US" sz="1800" b="1" dirty="0">
                <a:solidFill>
                  <a:srgbClr val="002060"/>
                </a:solidFill>
                <a:latin typeface="Times New Roman" panose="02020603050405020304" pitchFamily="18" charset="0"/>
                <a:cs typeface="Times New Roman" panose="02020603050405020304" pitchFamily="18" charset="0"/>
              </a:rPr>
              <a:t>Applications</a:t>
            </a:r>
          </a:p>
          <a:p>
            <a:r>
              <a:rPr lang="en-US" sz="1800" b="1" dirty="0">
                <a:solidFill>
                  <a:srgbClr val="002060"/>
                </a:solidFill>
                <a:latin typeface="Times New Roman" panose="02020603050405020304" pitchFamily="18" charset="0"/>
                <a:cs typeface="Times New Roman" panose="02020603050405020304" pitchFamily="18" charset="0"/>
              </a:rPr>
              <a:t>Results</a:t>
            </a:r>
          </a:p>
          <a:p>
            <a:r>
              <a:rPr lang="en-US" sz="1800" b="1" dirty="0">
                <a:solidFill>
                  <a:srgbClr val="002060"/>
                </a:solidFill>
                <a:latin typeface="Times New Roman" panose="02020603050405020304" pitchFamily="18" charset="0"/>
                <a:cs typeface="Times New Roman" panose="02020603050405020304" pitchFamily="18" charset="0"/>
              </a:rPr>
              <a:t>Conclusion</a:t>
            </a:r>
          </a:p>
          <a:p>
            <a:r>
              <a:rPr lang="en-US" sz="1800" b="1" dirty="0">
                <a:solidFill>
                  <a:srgbClr val="002060"/>
                </a:solidFill>
                <a:latin typeface="Times New Roman" panose="02020603050405020304" pitchFamily="18" charset="0"/>
                <a:cs typeface="Times New Roman" panose="02020603050405020304" pitchFamily="18" charset="0"/>
              </a:rPr>
              <a:t>Future Scope</a:t>
            </a:r>
          </a:p>
          <a:p>
            <a:r>
              <a:rPr lang="en-US" sz="1800" b="1" dirty="0">
                <a:solidFill>
                  <a:srgbClr val="002060"/>
                </a:solidFill>
                <a:latin typeface="Times New Roman" panose="02020603050405020304" pitchFamily="18" charset="0"/>
                <a:cs typeface="Times New Roman" panose="02020603050405020304" pitchFamily="18" charset="0"/>
              </a:rPr>
              <a:t>References</a:t>
            </a:r>
          </a:p>
        </p:txBody>
      </p:sp>
      <p:sp>
        <p:nvSpPr>
          <p:cNvPr id="10" name="Slide Number Placeholder 9"/>
          <p:cNvSpPr>
            <a:spLocks noGrp="1"/>
          </p:cNvSpPr>
          <p:nvPr>
            <p:ph type="sldNum" sz="quarter" idx="12"/>
          </p:nvPr>
        </p:nvSpPr>
        <p:spPr/>
        <p:txBody>
          <a:bodyPr/>
          <a:lstStyle/>
          <a:p>
            <a:fld id="{DFFA8894-9BB9-4840-9552-2631AF7E8A18}" type="slidenum">
              <a:rPr lang="en-US" smtClean="0"/>
              <a:pPr/>
              <a:t>2</a:t>
            </a:fld>
            <a:endParaRPr lang="en-US"/>
          </a:p>
        </p:txBody>
      </p:sp>
      <p:sp>
        <p:nvSpPr>
          <p:cNvPr id="5"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rPr>
              <a:t>Contents</a:t>
            </a:r>
            <a:endParaRPr kumimoji="0" lang="en-US" b="1" i="0" u="none" strike="noStrike" kern="1200" cap="none" spc="0" normalizeH="0" baseline="0" noProof="0" dirty="0">
              <a:ln>
                <a:noFill/>
              </a:ln>
              <a:solidFill>
                <a:schemeClr val="tx1"/>
              </a:solidFill>
              <a:effectLst/>
              <a:uLnTx/>
              <a:uFillTx/>
              <a:latin typeface="Book Antiqua" pitchFamily="18" charset="0"/>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FUTURE SCOPE</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Future Scope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32880"/>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Rectangle 1">
            <a:extLst>
              <a:ext uri="{FF2B5EF4-FFF2-40B4-BE49-F238E27FC236}">
                <a16:creationId xmlns:a16="http://schemas.microsoft.com/office/drawing/2014/main" id="{C0B755EE-33AA-6699-40B6-44B75ECEBC91}"/>
              </a:ext>
            </a:extLst>
          </p:cNvPr>
          <p:cNvSpPr>
            <a:spLocks noGrp="1" noChangeArrowheads="1"/>
          </p:cNvSpPr>
          <p:nvPr>
            <p:ph idx="1"/>
          </p:nvPr>
        </p:nvSpPr>
        <p:spPr bwMode="auto">
          <a:xfrm>
            <a:off x="533400" y="3513415"/>
            <a:ext cx="822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buFont typeface="+mj-lt"/>
              <a:buAutoNum type="arabicPeriod"/>
            </a:pP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6199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br>
              <a:rPr lang="en-US" sz="3200" b="1" dirty="0">
                <a:solidFill>
                  <a:srgbClr val="00B050"/>
                </a:solidFill>
                <a:latin typeface="Times New Roman" panose="02020603050405020304" pitchFamily="18" charset="0"/>
                <a:cs typeface="Times New Roman" panose="02020603050405020304" pitchFamily="18" charset="0"/>
              </a:rPr>
            </a:br>
            <a:r>
              <a:rPr lang="en-US" sz="3200" b="1" dirty="0">
                <a:solidFill>
                  <a:srgbClr val="002060"/>
                </a:solidFill>
                <a:latin typeface="Times New Roman" panose="02020603050405020304" pitchFamily="18" charset="0"/>
                <a:cs typeface="Times New Roman" panose="02020603050405020304" pitchFamily="18" charset="0"/>
              </a:rPr>
              <a:t>REFERENCES</a:t>
            </a:r>
            <a:br>
              <a:rPr lang="en-US" sz="3200" b="1" dirty="0">
                <a:solidFill>
                  <a:srgbClr val="00B050"/>
                </a:solidFill>
                <a:latin typeface="Times New Roman" panose="02020603050405020304" pitchFamily="18" charset="0"/>
                <a:cs typeface="Times New Roman" panose="02020603050405020304" pitchFamily="18" charset="0"/>
              </a:rPr>
            </a:br>
            <a:endParaRPr lang="en-US" sz="32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886064"/>
            <a:ext cx="8229600" cy="4925456"/>
          </a:xfrm>
        </p:spPr>
        <p:txBody>
          <a:bodyPr vert="horz" lIns="91440" tIns="45720" rIns="91440" bIns="45720" rtlCol="0" anchor="t">
            <a:noAutofit/>
          </a:bodyPr>
          <a:lstStyle/>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Almeida, F., &amp; Lima, L. (2022).</a:t>
            </a:r>
            <a:r>
              <a:rPr lang="en-IN" sz="2200" b="0" i="0" dirty="0">
                <a:solidFill>
                  <a:srgbClr val="0D0D0D"/>
                </a:solidFill>
                <a:effectLst/>
                <a:latin typeface="Times New Roman" panose="02020603050405020304" pitchFamily="18" charset="0"/>
                <a:cs typeface="Times New Roman" panose="02020603050405020304" pitchFamily="18" charset="0"/>
              </a:rPr>
              <a:t> “An AI-Driven Approach for Fraud Detection in Financial Transactions.” </a:t>
            </a:r>
            <a:r>
              <a:rPr lang="en-IN" sz="2200" b="0" i="1" dirty="0">
                <a:solidFill>
                  <a:srgbClr val="0D0D0D"/>
                </a:solidFill>
                <a:effectLst/>
                <a:latin typeface="Times New Roman" panose="02020603050405020304" pitchFamily="18" charset="0"/>
                <a:cs typeface="Times New Roman" panose="02020603050405020304" pitchFamily="18" charset="0"/>
              </a:rPr>
              <a:t>IEEE Transactions on Information Forensics and Security</a:t>
            </a:r>
            <a:r>
              <a:rPr lang="en-IN" sz="2200" b="0" i="0" dirty="0">
                <a:solidFill>
                  <a:srgbClr val="0D0D0D"/>
                </a:solidFill>
                <a:effectLst/>
                <a:latin typeface="Times New Roman" panose="02020603050405020304" pitchFamily="18" charset="0"/>
                <a:cs typeface="Times New Roman" panose="02020603050405020304" pitchFamily="18" charset="0"/>
              </a:rPr>
              <a:t>, 17(5), 1153-1165.</a:t>
            </a:r>
          </a:p>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Sharma, R., &amp; Gupta, M. (2023).</a:t>
            </a:r>
            <a:r>
              <a:rPr lang="en-IN" sz="2200" b="0" i="0" dirty="0">
                <a:solidFill>
                  <a:srgbClr val="0D0D0D"/>
                </a:solidFill>
                <a:effectLst/>
                <a:latin typeface="Times New Roman" panose="02020603050405020304" pitchFamily="18" charset="0"/>
                <a:cs typeface="Times New Roman" panose="02020603050405020304" pitchFamily="18" charset="0"/>
              </a:rPr>
              <a:t> “Real-Time Fraud Detection Using Machine Learning Techniques.” </a:t>
            </a:r>
            <a:r>
              <a:rPr lang="en-IN" sz="2200" b="0" i="1" dirty="0">
                <a:solidFill>
                  <a:srgbClr val="0D0D0D"/>
                </a:solidFill>
                <a:effectLst/>
                <a:latin typeface="Times New Roman" panose="02020603050405020304" pitchFamily="18" charset="0"/>
                <a:cs typeface="Times New Roman" panose="02020603050405020304" pitchFamily="18" charset="0"/>
              </a:rPr>
              <a:t>Journal of Financial Crime</a:t>
            </a:r>
            <a:r>
              <a:rPr lang="en-IN" sz="2200" b="0" i="0" dirty="0">
                <a:solidFill>
                  <a:srgbClr val="0D0D0D"/>
                </a:solidFill>
                <a:effectLst/>
                <a:latin typeface="Times New Roman" panose="02020603050405020304" pitchFamily="18" charset="0"/>
                <a:cs typeface="Times New Roman" panose="02020603050405020304" pitchFamily="18" charset="0"/>
              </a:rPr>
              <a:t>, 30(2), 329-345.</a:t>
            </a:r>
          </a:p>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Kumar, A., &amp; Patel, S. (2023).</a:t>
            </a:r>
            <a:r>
              <a:rPr lang="en-IN" sz="2200" b="0" i="0" dirty="0">
                <a:solidFill>
                  <a:srgbClr val="0D0D0D"/>
                </a:solidFill>
                <a:effectLst/>
                <a:latin typeface="Times New Roman" panose="02020603050405020304" pitchFamily="18" charset="0"/>
                <a:cs typeface="Times New Roman" panose="02020603050405020304" pitchFamily="18" charset="0"/>
              </a:rPr>
              <a:t> “Enhancing Fraud Detection Accuracy with Neural Networks.” </a:t>
            </a:r>
            <a:r>
              <a:rPr lang="en-IN" sz="2200" b="0" i="1" dirty="0">
                <a:solidFill>
                  <a:srgbClr val="0D0D0D"/>
                </a:solidFill>
                <a:effectLst/>
                <a:latin typeface="Times New Roman" panose="02020603050405020304" pitchFamily="18" charset="0"/>
                <a:cs typeface="Times New Roman" panose="02020603050405020304" pitchFamily="18" charset="0"/>
              </a:rPr>
              <a:t>International Journal of Computer Applications</a:t>
            </a:r>
            <a:r>
              <a:rPr lang="en-IN" sz="2200" b="0" i="0" dirty="0">
                <a:solidFill>
                  <a:srgbClr val="0D0D0D"/>
                </a:solidFill>
                <a:effectLst/>
                <a:latin typeface="Times New Roman" panose="02020603050405020304" pitchFamily="18" charset="0"/>
                <a:cs typeface="Times New Roman" panose="02020603050405020304" pitchFamily="18" charset="0"/>
              </a:rPr>
              <a:t>, 179(1), 12-18.</a:t>
            </a:r>
          </a:p>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Zhou, Y., &amp; Wang, X. (2023).</a:t>
            </a:r>
            <a:r>
              <a:rPr lang="en-IN" sz="2200" b="0" i="0" dirty="0">
                <a:solidFill>
                  <a:srgbClr val="0D0D0D"/>
                </a:solidFill>
                <a:effectLst/>
                <a:latin typeface="Times New Roman" panose="02020603050405020304" pitchFamily="18" charset="0"/>
                <a:cs typeface="Times New Roman" panose="02020603050405020304" pitchFamily="18" charset="0"/>
              </a:rPr>
              <a:t> “Cloud-Based Solutions for Scalable Fraud Detection Systems.” </a:t>
            </a:r>
            <a:r>
              <a:rPr lang="en-IN" sz="2200" b="0" i="1" dirty="0">
                <a:solidFill>
                  <a:srgbClr val="0D0D0D"/>
                </a:solidFill>
                <a:effectLst/>
                <a:latin typeface="Times New Roman" panose="02020603050405020304" pitchFamily="18" charset="0"/>
                <a:cs typeface="Times New Roman" panose="02020603050405020304" pitchFamily="18" charset="0"/>
              </a:rPr>
              <a:t>Journal of Cloud Computing: Advances, Systems and Applications</a:t>
            </a:r>
            <a:r>
              <a:rPr lang="en-IN" sz="2200" b="0" i="0" dirty="0">
                <a:solidFill>
                  <a:srgbClr val="0D0D0D"/>
                </a:solidFill>
                <a:effectLst/>
                <a:latin typeface="Times New Roman" panose="02020603050405020304" pitchFamily="18" charset="0"/>
                <a:cs typeface="Times New Roman" panose="02020603050405020304" pitchFamily="18" charset="0"/>
              </a:rPr>
              <a:t>, 12(1), 1-15.</a:t>
            </a:r>
          </a:p>
          <a:p>
            <a:pPr marL="0" indent="0" algn="just">
              <a:lnSpc>
                <a:spcPct val="120000"/>
              </a:lnSpc>
              <a:spcBef>
                <a:spcPts val="400"/>
              </a:spcBef>
              <a:buNone/>
            </a:pPr>
            <a:endParaRPr lang="en-US" sz="2400" dirty="0">
              <a:solidFill>
                <a:prstClr val="black"/>
              </a:solidFill>
              <a:latin typeface="Times New Roman" panose="02020603050405020304" pitchFamily="18" charset="0"/>
              <a:ea typeface="+mn-lt"/>
              <a:cs typeface="Times New Roman" panose="02020603050405020304" pitchFamily="18" charset="0"/>
            </a:endParaRPr>
          </a:p>
          <a:p>
            <a:pPr marL="0" indent="0" algn="just">
              <a:lnSpc>
                <a:spcPct val="120000"/>
              </a:lnSpc>
              <a:spcBef>
                <a:spcPts val="400"/>
              </a:spcBef>
              <a:buNone/>
            </a:pPr>
            <a:endParaRPr lang="en-US" sz="2400" dirty="0">
              <a:solidFill>
                <a:prstClr val="black"/>
              </a:solidFill>
              <a:latin typeface="Times New Roman" panose="02020603050405020304" pitchFamily="18" charset="0"/>
              <a:ea typeface="+mn-lt"/>
              <a:cs typeface="Times New Roman" panose="02020603050405020304" pitchFamily="18" charset="0"/>
            </a:endParaRPr>
          </a:p>
          <a:p>
            <a:pPr marL="365125" indent="-365125" algn="just">
              <a:lnSpc>
                <a:spcPct val="120000"/>
              </a:lnSpc>
              <a:spcBef>
                <a:spcPts val="400"/>
              </a:spcBef>
              <a:buNone/>
            </a:pPr>
            <a:endParaRPr lang="it-IT" sz="2400" dirty="0">
              <a:solidFill>
                <a:prstClr val="black"/>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a:latin typeface="Book Antiqua" pitchFamily="18" charset="0"/>
              </a:rPr>
              <a:t>References</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75491"/>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8000"/>
          </a:schemeClr>
        </a:solidFill>
        <a:effectLst/>
      </p:bgPr>
    </p:bg>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448394" y="1365539"/>
            <a:ext cx="8229600" cy="3874619"/>
          </a:xfrm>
        </p:spPr>
        <p:txBody>
          <a:bodyPr rtlCol="0">
            <a:normAutofit/>
          </a:bodyPr>
          <a:lstStyle/>
          <a:p>
            <a:pPr algn="ctr">
              <a:buNone/>
              <a:defRPr/>
            </a:pPr>
            <a:r>
              <a:rPr lang="sv-SE" sz="9600" b="1" i="1" dirty="0">
                <a:solidFill>
                  <a:schemeClr val="accent6"/>
                </a:solidFill>
                <a:latin typeface="Brush Script MT" pitchFamily="66" charset="0"/>
              </a:rPr>
              <a:t>Thank You one &amp; all</a:t>
            </a:r>
            <a:endParaRPr lang="sv-SE" sz="9600" i="1" dirty="0">
              <a:solidFill>
                <a:schemeClr val="accent6"/>
              </a:solidFill>
              <a:latin typeface="Brush Script MT" pitchFamily="66" charset="0"/>
            </a:endParaRPr>
          </a:p>
        </p:txBody>
      </p:sp>
      <p:sp>
        <p:nvSpPr>
          <p:cNvPr id="6" name="Slide Number Placeholder 5"/>
          <p:cNvSpPr>
            <a:spLocks noGrp="1"/>
          </p:cNvSpPr>
          <p:nvPr>
            <p:ph type="sldNum" sz="quarter" idx="12"/>
          </p:nvPr>
        </p:nvSpPr>
        <p:spPr/>
        <p:txBody>
          <a:bodyPr/>
          <a:lstStyle/>
          <a:p>
            <a:fld id="{DFFA8894-9BB9-4840-9552-2631AF7E8A18}"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5875"/>
            <a:ext cx="9144000" cy="304800"/>
          </a:xfrm>
          <a:prstGeom prst="rect">
            <a:avLst/>
          </a:prstGeom>
          <a:solidFill>
            <a:schemeClr val="accent6"/>
          </a:solidFill>
        </p:spPr>
        <p:txBody>
          <a:bodyPr vert="horz" lIns="91440" tIns="45720" rIns="91440" bIns="45720" rtlCol="0" anchor="ctr">
            <a:noAutofit/>
          </a:bodyPr>
          <a:lstStyle/>
          <a:p>
            <a:pPr>
              <a:spcBef>
                <a:spcPct val="0"/>
              </a:spcBef>
              <a:defRPr/>
            </a:pPr>
            <a:r>
              <a:rPr lang="sv-SE" b="1">
                <a:solidFill>
                  <a:prstClr val="black"/>
                </a:solidFill>
                <a:latin typeface="Book Antiqua" pitchFamily="18" charset="0"/>
              </a:rPr>
              <a:t>Introduction</a:t>
            </a:r>
            <a:endParaRPr lang="en-US" b="1">
              <a:solidFill>
                <a:prstClr val="black"/>
              </a:solidFill>
              <a:latin typeface="Book Antiqua" pitchFamily="18" charset="0"/>
            </a:endParaRPr>
          </a:p>
        </p:txBody>
      </p:sp>
      <p:sp>
        <p:nvSpPr>
          <p:cNvPr id="5" name="Title 1"/>
          <p:cNvSpPr txBox="1">
            <a:spLocks/>
          </p:cNvSpPr>
          <p:nvPr/>
        </p:nvSpPr>
        <p:spPr>
          <a:xfrm>
            <a:off x="451282" y="1034756"/>
            <a:ext cx="8117684" cy="5366043"/>
          </a:xfrm>
          <a:prstGeom prst="rect">
            <a:avLst/>
          </a:prstGeom>
        </p:spPr>
        <p:txBody>
          <a:bodyPr vert="horz" lIns="91440" tIns="45720" rIns="91440" bIns="45720" rtlCol="0" anchor="ctr">
            <a:noAutofit/>
          </a:bodyPr>
          <a:lstStyle/>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457200" y="396876"/>
            <a:ext cx="8229600" cy="545804"/>
          </a:xfrm>
        </p:spPr>
        <p:txBody>
          <a:bodyPr>
            <a:normAutofit fontScale="90000"/>
          </a:bodyPr>
          <a:lstStyle/>
          <a:p>
            <a:r>
              <a:rPr lang="en-US" sz="3200" b="1" dirty="0">
                <a:solidFill>
                  <a:srgbClr val="002060"/>
                </a:solidFill>
                <a:latin typeface="Times New Roman" panose="02020603050405020304" pitchFamily="18" charset="0"/>
                <a:ea typeface="+mn-ea"/>
                <a:cs typeface="Times New Roman" panose="02020603050405020304" pitchFamily="18" charset="0"/>
              </a:rPr>
              <a:t>INTRODUCTION</a:t>
            </a:r>
          </a:p>
        </p:txBody>
      </p:sp>
      <p:sp>
        <p:nvSpPr>
          <p:cNvPr id="7" name="Slide Number Placeholder 6"/>
          <p:cNvSpPr>
            <a:spLocks noGrp="1"/>
          </p:cNvSpPr>
          <p:nvPr>
            <p:ph type="sldNum" sz="quarter" idx="12"/>
          </p:nvPr>
        </p:nvSpPr>
        <p:spPr>
          <a:xfrm>
            <a:off x="6553200" y="6338413"/>
            <a:ext cx="2133600" cy="365125"/>
          </a:xfrm>
        </p:spPr>
        <p:txBody>
          <a:bodyPr/>
          <a:lstStyle/>
          <a:p>
            <a:fld id="{DFFA8894-9BB9-4840-9552-2631AF7E8A18}" type="slidenum">
              <a:rPr lang="en-US" smtClean="0">
                <a:solidFill>
                  <a:prstClr val="black">
                    <a:tint val="75000"/>
                  </a:prstClr>
                </a:solidFill>
              </a:rPr>
              <a:pPr/>
              <a:t>3</a:t>
            </a:fld>
            <a:endParaRPr lang="en-US">
              <a:solidFill>
                <a:prstClr val="black">
                  <a:tint val="75000"/>
                </a:prstClr>
              </a:solidFill>
            </a:endParaRPr>
          </a:p>
        </p:txBody>
      </p:sp>
      <p:sp>
        <p:nvSpPr>
          <p:cNvPr id="8" name="Footer Placeholder 6"/>
          <p:cNvSpPr txBox="1">
            <a:spLocks/>
          </p:cNvSpPr>
          <p:nvPr/>
        </p:nvSpPr>
        <p:spPr>
          <a:xfrm>
            <a:off x="0" y="6520976"/>
            <a:ext cx="9144000" cy="365125"/>
          </a:xfrm>
          <a:prstGeom prst="rect">
            <a:avLst/>
          </a:prstGeom>
          <a:solidFill>
            <a:schemeClr val="accent6"/>
          </a:solidFill>
        </p:spPr>
        <p:txBody>
          <a:bodyPr vert="horz" lIns="91440" tIns="45720" rIns="91440" bIns="45720" rtlCol="0" anchor="ctr"/>
          <a:lstStyle/>
          <a:p>
            <a:pPr algn="ctr">
              <a:defRPr/>
            </a:pPr>
            <a:r>
              <a:rPr lang="en-IN" sz="1200">
                <a:solidFill>
                  <a:prstClr val="black"/>
                </a:solidFill>
              </a:rPr>
              <a:t>Dept. of ISE, SIT, Tumkur</a:t>
            </a:r>
            <a:endParaRPr lang="en-US" sz="1200">
              <a:solidFill>
                <a:prstClr val="black"/>
              </a:solidFill>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algn="r">
              <a:defRPr/>
            </a:pPr>
            <a:fld id="{DFFA8894-9BB9-4840-9552-2631AF7E8A18}" type="slidenum">
              <a:rPr lang="en-US" sz="1200" smtClean="0">
                <a:solidFill>
                  <a:prstClr val="black"/>
                </a:solidFill>
              </a:rPr>
              <a:pPr algn="r">
                <a:defRPr/>
              </a:pPr>
              <a:t>3</a:t>
            </a:fld>
            <a:endParaRPr lang="en-US" sz="1200">
              <a:solidFill>
                <a:prstClr val="black"/>
              </a:solidFill>
            </a:endParaRPr>
          </a:p>
        </p:txBody>
      </p:sp>
      <p:sp>
        <p:nvSpPr>
          <p:cNvPr id="13" name="TextBox 12">
            <a:extLst>
              <a:ext uri="{FF2B5EF4-FFF2-40B4-BE49-F238E27FC236}">
                <a16:creationId xmlns:a16="http://schemas.microsoft.com/office/drawing/2014/main" id="{72DB0041-ECE1-F299-663E-C0F2D10727E5}"/>
              </a:ext>
            </a:extLst>
          </p:cNvPr>
          <p:cNvSpPr txBox="1"/>
          <p:nvPr/>
        </p:nvSpPr>
        <p:spPr>
          <a:xfrm>
            <a:off x="575034" y="1170157"/>
            <a:ext cx="8117684" cy="4524315"/>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transactions are growing rapidly, increasing the risk of financial fraud.</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rule-based methods struggle to detect sophisticated fraud patterns.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Delays in detecting fraud lead to financial losses for consumers and organizations.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(ML) offers advanced capabilities to analyze transaction patterns and identify fraud effectively.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uses ML algorithms to classify transactions as legitimate or fraudulent in real time.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aims to improve accuracy, reduce false positives, and enhance security in financial transactions. </a:t>
            </a:r>
          </a:p>
        </p:txBody>
      </p:sp>
    </p:spTree>
    <p:extLst>
      <p:ext uri="{BB962C8B-B14F-4D97-AF65-F5344CB8AC3E}">
        <p14:creationId xmlns:p14="http://schemas.microsoft.com/office/powerpoint/2010/main" val="626765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5875"/>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a:ln>
                  <a:noFill/>
                </a:ln>
                <a:solidFill>
                  <a:schemeClr val="tx1"/>
                </a:solidFill>
                <a:effectLst/>
                <a:uLnTx/>
                <a:uFillTx/>
                <a:latin typeface="Book Antiqua" pitchFamily="18" charset="0"/>
                <a:ea typeface="+mn-ea"/>
                <a:cs typeface="+mn-cs"/>
              </a:rPr>
              <a:t>Problem statement</a:t>
            </a:r>
          </a:p>
        </p:txBody>
      </p:sp>
      <p:sp>
        <p:nvSpPr>
          <p:cNvPr id="5" name="Title 1"/>
          <p:cNvSpPr txBox="1">
            <a:spLocks/>
          </p:cNvSpPr>
          <p:nvPr/>
        </p:nvSpPr>
        <p:spPr>
          <a:xfrm>
            <a:off x="673100" y="777081"/>
            <a:ext cx="7797800" cy="1760299"/>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533400" marR="0" lvl="0" indent="-533400" algn="just" defTabSz="914400" rtl="0" eaLnBrk="1" fontAlgn="auto" latinLnBrk="0" hangingPunct="1">
              <a:lnSpc>
                <a:spcPct val="150000"/>
              </a:lnSpc>
              <a:spcBef>
                <a:spcPct val="0"/>
              </a:spcBef>
              <a:spcAft>
                <a:spcPts val="0"/>
              </a:spcAft>
              <a:buClrTx/>
              <a:buSzTx/>
              <a:tabLst/>
              <a:defRPr/>
            </a:pPr>
            <a:endParaRPr kumimoji="0" lang="en-US" sz="28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ea typeface="+mj-ea"/>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With the increasing number of online transactions, detecting fraud has become a major challenge. This project uses machine learning to quickly and accurately classify transactions as either legitimate or fraudulent, improving security and reducing financial losses.</a:t>
            </a: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9"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ea typeface="+mn-ea"/>
                <a:cs typeface="Times New Roman" panose="02020603050405020304" pitchFamily="18" charset="0"/>
              </a:rPr>
              <a:t>PROBLEM STATEMENT</a:t>
            </a:r>
          </a:p>
        </p:txBody>
      </p:sp>
      <p:sp>
        <p:nvSpPr>
          <p:cNvPr id="7" name="Slide Number Placeholder 6"/>
          <p:cNvSpPr>
            <a:spLocks noGrp="1"/>
          </p:cNvSpPr>
          <p:nvPr>
            <p:ph type="sldNum" sz="quarter" idx="12"/>
          </p:nvPr>
        </p:nvSpPr>
        <p:spPr/>
        <p:txBody>
          <a:bodyPr/>
          <a:lstStyle/>
          <a:p>
            <a:fld id="{DFFA8894-9BB9-4840-9552-2631AF7E8A18}" type="slidenum">
              <a:rPr lang="en-US" smtClean="0"/>
              <a:pPr/>
              <a:t>4</a:t>
            </a:fld>
            <a:endParaRPr lang="en-US"/>
          </a:p>
        </p:txBody>
      </p:sp>
      <p:sp>
        <p:nvSpPr>
          <p:cNvPr id="8"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0215"/>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OBJECTIVES</a:t>
            </a:r>
          </a:p>
        </p:txBody>
      </p:sp>
      <p:sp>
        <p:nvSpPr>
          <p:cNvPr id="4" name="Title 1"/>
          <p:cNvSpPr txBox="1">
            <a:spLocks/>
          </p:cNvSpPr>
          <p:nvPr/>
        </p:nvSpPr>
        <p:spPr>
          <a:xfrm>
            <a:off x="0" y="-1016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Objective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5918"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Rectangle 3">
            <a:extLst>
              <a:ext uri="{FF2B5EF4-FFF2-40B4-BE49-F238E27FC236}">
                <a16:creationId xmlns:a16="http://schemas.microsoft.com/office/drawing/2014/main" id="{47563E95-1B9F-BACF-DA8F-366C34B76F1B}"/>
              </a:ext>
            </a:extLst>
          </p:cNvPr>
          <p:cNvSpPr>
            <a:spLocks noGrp="1" noChangeArrowheads="1"/>
          </p:cNvSpPr>
          <p:nvPr>
            <p:ph idx="1"/>
          </p:nvPr>
        </p:nvSpPr>
        <p:spPr bwMode="auto">
          <a:xfrm>
            <a:off x="591820" y="1132611"/>
            <a:ext cx="79603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advanced machine learning techniques to detect complex and evolving fraud patterns in real-time, ensuring prompt intervention during online transactions.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improving the accuracy of fraud detection while minimizing false positives, ensuring seamless transaction processing without disrupting legitimate users.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scalable system that adapts to changing fraud tactics, maintaining its effectiveness and reliability over time as fraudulent methods evolve.</a:t>
            </a:r>
          </a:p>
        </p:txBody>
      </p:sp>
    </p:spTree>
    <p:extLst>
      <p:ext uri="{BB962C8B-B14F-4D97-AF65-F5344CB8AC3E}">
        <p14:creationId xmlns:p14="http://schemas.microsoft.com/office/powerpoint/2010/main" val="20191990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61442" y="1143001"/>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18" name="Table 18">
            <a:extLst>
              <a:ext uri="{FF2B5EF4-FFF2-40B4-BE49-F238E27FC236}">
                <a16:creationId xmlns:a16="http://schemas.microsoft.com/office/drawing/2014/main" id="{F45C5584-F816-A52D-4077-A830B70DE85F}"/>
              </a:ext>
            </a:extLst>
          </p:cNvPr>
          <p:cNvGraphicFramePr>
            <a:graphicFrameLocks noGrp="1"/>
          </p:cNvGraphicFramePr>
          <p:nvPr>
            <p:extLst>
              <p:ext uri="{D42A27DB-BD31-4B8C-83A1-F6EECF244321}">
                <p14:modId xmlns:p14="http://schemas.microsoft.com/office/powerpoint/2010/main" val="445573047"/>
              </p:ext>
            </p:extLst>
          </p:nvPr>
        </p:nvGraphicFramePr>
        <p:xfrm>
          <a:off x="741680" y="1143001"/>
          <a:ext cx="7650481" cy="4800600"/>
        </p:xfrm>
        <a:graphic>
          <a:graphicData uri="http://schemas.openxmlformats.org/drawingml/2006/table">
            <a:tbl>
              <a:tblPr firstRow="1" bandRow="1">
                <a:tableStyleId>{93296810-A885-4BE3-A3E7-6D5BEEA58F35}</a:tableStyleId>
              </a:tblPr>
              <a:tblGrid>
                <a:gridCol w="751840">
                  <a:extLst>
                    <a:ext uri="{9D8B030D-6E8A-4147-A177-3AD203B41FA5}">
                      <a16:colId xmlns:a16="http://schemas.microsoft.com/office/drawing/2014/main" val="105411331"/>
                    </a:ext>
                  </a:extLst>
                </a:gridCol>
                <a:gridCol w="1127760">
                  <a:extLst>
                    <a:ext uri="{9D8B030D-6E8A-4147-A177-3AD203B41FA5}">
                      <a16:colId xmlns:a16="http://schemas.microsoft.com/office/drawing/2014/main" val="3292897853"/>
                    </a:ext>
                  </a:extLst>
                </a:gridCol>
                <a:gridCol w="1908138">
                  <a:extLst>
                    <a:ext uri="{9D8B030D-6E8A-4147-A177-3AD203B41FA5}">
                      <a16:colId xmlns:a16="http://schemas.microsoft.com/office/drawing/2014/main" val="2663704881"/>
                    </a:ext>
                  </a:extLst>
                </a:gridCol>
                <a:gridCol w="1007782">
                  <a:extLst>
                    <a:ext uri="{9D8B030D-6E8A-4147-A177-3AD203B41FA5}">
                      <a16:colId xmlns:a16="http://schemas.microsoft.com/office/drawing/2014/main" val="3424749134"/>
                    </a:ext>
                  </a:extLst>
                </a:gridCol>
                <a:gridCol w="1567380">
                  <a:extLst>
                    <a:ext uri="{9D8B030D-6E8A-4147-A177-3AD203B41FA5}">
                      <a16:colId xmlns:a16="http://schemas.microsoft.com/office/drawing/2014/main" val="3313008980"/>
                    </a:ext>
                  </a:extLst>
                </a:gridCol>
                <a:gridCol w="1287581">
                  <a:extLst>
                    <a:ext uri="{9D8B030D-6E8A-4147-A177-3AD203B41FA5}">
                      <a16:colId xmlns:a16="http://schemas.microsoft.com/office/drawing/2014/main" val="2538075132"/>
                    </a:ext>
                  </a:extLst>
                </a:gridCol>
              </a:tblGrid>
              <a:tr h="819614">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 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US" b="1" dirty="0">
                          <a:effectLst/>
                          <a:latin typeface="Times New Roman" panose="02020603050405020304" pitchFamily="18" charset="0"/>
                          <a:cs typeface="Times New Roman" panose="02020603050405020304" pitchFamily="18" charset="0"/>
                        </a:rPr>
                        <a:t>O</a:t>
                      </a:r>
                      <a:r>
                        <a:rPr lang="en-IN" b="1" dirty="0">
                          <a:effectLst/>
                          <a:latin typeface="Times New Roman" panose="02020603050405020304" pitchFamily="18" charset="0"/>
                          <a:cs typeface="Times New Roman" panose="02020603050405020304" pitchFamily="18" charset="0"/>
                        </a:rPr>
                        <a:t>UTCOME</a:t>
                      </a:r>
                    </a:p>
                  </a:txBody>
                  <a:tcPr anchor="b"/>
                </a:tc>
                <a:extLst>
                  <a:ext uri="{0D108BD9-81ED-4DB2-BD59-A6C34878D82A}">
                    <a16:rowId xmlns:a16="http://schemas.microsoft.com/office/drawing/2014/main" val="2783175026"/>
                  </a:ext>
                </a:extLst>
              </a:tr>
              <a:tr h="3980986">
                <a:tc>
                  <a:txBody>
                    <a:bodyPr/>
                    <a:lstStyle/>
                    <a:p>
                      <a:pPr fontAlgn="base"/>
                      <a:r>
                        <a:rPr lang="en-IN" dirty="0">
                          <a:effectLst/>
                          <a:latin typeface="Times New Roman" panose="02020603050405020304" pitchFamily="18" charset="0"/>
                          <a:cs typeface="Times New Roman" panose="02020603050405020304" pitchFamily="18" charset="0"/>
                        </a:rPr>
                        <a:t>1]</a:t>
                      </a:r>
                    </a:p>
                  </a:txBody>
                  <a:tcPr anchor="ctr"/>
                </a:tc>
                <a:tc>
                  <a:txBody>
                    <a:bodyPr/>
                    <a:lstStyle/>
                    <a:p>
                      <a:pPr fontAlgn="base"/>
                      <a:r>
                        <a:rPr lang="en-US" b="1" dirty="0">
                          <a:effectLst/>
                          <a:latin typeface="Times New Roman" panose="02020603050405020304" pitchFamily="18" charset="0"/>
                          <a:cs typeface="Times New Roman" panose="02020603050405020304" pitchFamily="18" charset="0"/>
                        </a:rPr>
                        <a:t>An Ensemble Method for Credit Card Fraud Detection</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This study proposes an ensemble approach combining various classifiers to improve detection rates of fraudulent transactions, achieving 96% accuracy.</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IEEE Xplore</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The model's complexity may lead to longer processing times and requires extensive tuning.</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Obtained 96% accuracy.</a:t>
                      </a:r>
                    </a:p>
                  </a:txBody>
                  <a:tcPr anchor="ctr"/>
                </a:tc>
                <a:extLst>
                  <a:ext uri="{0D108BD9-81ED-4DB2-BD59-A6C34878D82A}">
                    <a16:rowId xmlns:a16="http://schemas.microsoft.com/office/drawing/2014/main" val="850464266"/>
                  </a:ext>
                </a:extLst>
              </a:tr>
            </a:tbl>
          </a:graphicData>
        </a:graphic>
      </p:graphicFrame>
    </p:spTree>
    <p:extLst>
      <p:ext uri="{BB962C8B-B14F-4D97-AF65-F5344CB8AC3E}">
        <p14:creationId xmlns:p14="http://schemas.microsoft.com/office/powerpoint/2010/main" val="17254771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8" name="Table 8">
            <a:extLst>
              <a:ext uri="{FF2B5EF4-FFF2-40B4-BE49-F238E27FC236}">
                <a16:creationId xmlns:a16="http://schemas.microsoft.com/office/drawing/2014/main" id="{D6265751-D2FF-AB6F-4D34-62A560780728}"/>
              </a:ext>
            </a:extLst>
          </p:cNvPr>
          <p:cNvGraphicFramePr>
            <a:graphicFrameLocks noGrp="1"/>
          </p:cNvGraphicFramePr>
          <p:nvPr>
            <p:extLst>
              <p:ext uri="{D42A27DB-BD31-4B8C-83A1-F6EECF244321}">
                <p14:modId xmlns:p14="http://schemas.microsoft.com/office/powerpoint/2010/main" val="3718580490"/>
              </p:ext>
            </p:extLst>
          </p:nvPr>
        </p:nvGraphicFramePr>
        <p:xfrm>
          <a:off x="680720" y="1249362"/>
          <a:ext cx="7843518" cy="4704019"/>
        </p:xfrm>
        <a:graphic>
          <a:graphicData uri="http://schemas.openxmlformats.org/drawingml/2006/table">
            <a:tbl>
              <a:tblPr firstRow="1" bandRow="1">
                <a:tableStyleId>{93296810-A885-4BE3-A3E7-6D5BEEA58F35}</a:tableStyleId>
              </a:tblPr>
              <a:tblGrid>
                <a:gridCol w="548640">
                  <a:extLst>
                    <a:ext uri="{9D8B030D-6E8A-4147-A177-3AD203B41FA5}">
                      <a16:colId xmlns:a16="http://schemas.microsoft.com/office/drawing/2014/main" val="2348602800"/>
                    </a:ext>
                  </a:extLst>
                </a:gridCol>
                <a:gridCol w="1290320">
                  <a:extLst>
                    <a:ext uri="{9D8B030D-6E8A-4147-A177-3AD203B41FA5}">
                      <a16:colId xmlns:a16="http://schemas.microsoft.com/office/drawing/2014/main" val="2627158018"/>
                    </a:ext>
                  </a:extLst>
                </a:gridCol>
                <a:gridCol w="2082799">
                  <a:extLst>
                    <a:ext uri="{9D8B030D-6E8A-4147-A177-3AD203B41FA5}">
                      <a16:colId xmlns:a16="http://schemas.microsoft.com/office/drawing/2014/main" val="3988470545"/>
                    </a:ext>
                  </a:extLst>
                </a:gridCol>
                <a:gridCol w="965201">
                  <a:extLst>
                    <a:ext uri="{9D8B030D-6E8A-4147-A177-3AD203B41FA5}">
                      <a16:colId xmlns:a16="http://schemas.microsoft.com/office/drawing/2014/main" val="434872651"/>
                    </a:ext>
                  </a:extLst>
                </a:gridCol>
                <a:gridCol w="1649305">
                  <a:extLst>
                    <a:ext uri="{9D8B030D-6E8A-4147-A177-3AD203B41FA5}">
                      <a16:colId xmlns:a16="http://schemas.microsoft.com/office/drawing/2014/main" val="3124997440"/>
                    </a:ext>
                  </a:extLst>
                </a:gridCol>
                <a:gridCol w="1307253">
                  <a:extLst>
                    <a:ext uri="{9D8B030D-6E8A-4147-A177-3AD203B41FA5}">
                      <a16:colId xmlns:a16="http://schemas.microsoft.com/office/drawing/2014/main" val="3003262865"/>
                    </a:ext>
                  </a:extLst>
                </a:gridCol>
              </a:tblGrid>
              <a:tr h="699059">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OUTCOME</a:t>
                      </a:r>
                    </a:p>
                  </a:txBody>
                  <a:tcPr anchor="b"/>
                </a:tc>
                <a:extLst>
                  <a:ext uri="{0D108BD9-81ED-4DB2-BD59-A6C34878D82A}">
                    <a16:rowId xmlns:a16="http://schemas.microsoft.com/office/drawing/2014/main" val="568449573"/>
                  </a:ext>
                </a:extLst>
              </a:tr>
              <a:tr h="4004960">
                <a:tc>
                  <a:txBody>
                    <a:bodyPr/>
                    <a:lstStyle/>
                    <a:p>
                      <a:pPr fontAlgn="base"/>
                      <a:r>
                        <a:rPr lang="en-IN" dirty="0">
                          <a:effectLst/>
                          <a:latin typeface="Times New Roman" panose="02020603050405020304" pitchFamily="18" charset="0"/>
                          <a:cs typeface="Times New Roman" panose="02020603050405020304" pitchFamily="18" charset="0"/>
                        </a:rPr>
                        <a:t>2]</a:t>
                      </a:r>
                    </a:p>
                  </a:txBody>
                  <a:tcPr anchor="ctr"/>
                </a:tc>
                <a:tc>
                  <a:txBody>
                    <a:bodyPr/>
                    <a:lstStyle/>
                    <a:p>
                      <a:pPr fontAlgn="base"/>
                      <a:r>
                        <a:rPr lang="en-US" b="1" dirty="0">
                          <a:effectLst/>
                          <a:latin typeface="Times New Roman" panose="02020603050405020304" pitchFamily="18" charset="0"/>
                          <a:cs typeface="Times New Roman" panose="02020603050405020304" pitchFamily="18" charset="0"/>
                        </a:rPr>
                        <a:t>Deep Learning for Fraud Detection in Financial Transactions</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Explores the use of deep learning techniques, particularly LSTM networks, to detect fraudulent activities in real-time with an accuracy of 94%.</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IEEE Xplore</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The dependency on high-quality data limits its applicability in environments with poor data quality.</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Obtained 94% accuracy.</a:t>
                      </a:r>
                    </a:p>
                  </a:txBody>
                  <a:tcPr anchor="ctr"/>
                </a:tc>
                <a:extLst>
                  <a:ext uri="{0D108BD9-81ED-4DB2-BD59-A6C34878D82A}">
                    <a16:rowId xmlns:a16="http://schemas.microsoft.com/office/drawing/2014/main" val="1914119540"/>
                  </a:ext>
                </a:extLst>
              </a:tr>
            </a:tbl>
          </a:graphicData>
        </a:graphic>
      </p:graphicFrame>
    </p:spTree>
    <p:extLst>
      <p:ext uri="{BB962C8B-B14F-4D97-AF65-F5344CB8AC3E}">
        <p14:creationId xmlns:p14="http://schemas.microsoft.com/office/powerpoint/2010/main" val="1916315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8" name="Table 8">
            <a:extLst>
              <a:ext uri="{FF2B5EF4-FFF2-40B4-BE49-F238E27FC236}">
                <a16:creationId xmlns:a16="http://schemas.microsoft.com/office/drawing/2014/main" id="{D6265751-D2FF-AB6F-4D34-62A560780728}"/>
              </a:ext>
            </a:extLst>
          </p:cNvPr>
          <p:cNvGraphicFramePr>
            <a:graphicFrameLocks noGrp="1"/>
          </p:cNvGraphicFramePr>
          <p:nvPr>
            <p:extLst>
              <p:ext uri="{D42A27DB-BD31-4B8C-83A1-F6EECF244321}">
                <p14:modId xmlns:p14="http://schemas.microsoft.com/office/powerpoint/2010/main" val="264771733"/>
              </p:ext>
            </p:extLst>
          </p:nvPr>
        </p:nvGraphicFramePr>
        <p:xfrm>
          <a:off x="660400" y="1249362"/>
          <a:ext cx="7843518" cy="4704019"/>
        </p:xfrm>
        <a:graphic>
          <a:graphicData uri="http://schemas.openxmlformats.org/drawingml/2006/table">
            <a:tbl>
              <a:tblPr firstRow="1" bandRow="1">
                <a:tableStyleId>{93296810-A885-4BE3-A3E7-6D5BEEA58F35}</a:tableStyleId>
              </a:tblPr>
              <a:tblGrid>
                <a:gridCol w="548640">
                  <a:extLst>
                    <a:ext uri="{9D8B030D-6E8A-4147-A177-3AD203B41FA5}">
                      <a16:colId xmlns:a16="http://schemas.microsoft.com/office/drawing/2014/main" val="2348602800"/>
                    </a:ext>
                  </a:extLst>
                </a:gridCol>
                <a:gridCol w="1290320">
                  <a:extLst>
                    <a:ext uri="{9D8B030D-6E8A-4147-A177-3AD203B41FA5}">
                      <a16:colId xmlns:a16="http://schemas.microsoft.com/office/drawing/2014/main" val="2627158018"/>
                    </a:ext>
                  </a:extLst>
                </a:gridCol>
                <a:gridCol w="2082799">
                  <a:extLst>
                    <a:ext uri="{9D8B030D-6E8A-4147-A177-3AD203B41FA5}">
                      <a16:colId xmlns:a16="http://schemas.microsoft.com/office/drawing/2014/main" val="3988470545"/>
                    </a:ext>
                  </a:extLst>
                </a:gridCol>
                <a:gridCol w="965201">
                  <a:extLst>
                    <a:ext uri="{9D8B030D-6E8A-4147-A177-3AD203B41FA5}">
                      <a16:colId xmlns:a16="http://schemas.microsoft.com/office/drawing/2014/main" val="434872651"/>
                    </a:ext>
                  </a:extLst>
                </a:gridCol>
                <a:gridCol w="1649305">
                  <a:extLst>
                    <a:ext uri="{9D8B030D-6E8A-4147-A177-3AD203B41FA5}">
                      <a16:colId xmlns:a16="http://schemas.microsoft.com/office/drawing/2014/main" val="3124997440"/>
                    </a:ext>
                  </a:extLst>
                </a:gridCol>
                <a:gridCol w="1307253">
                  <a:extLst>
                    <a:ext uri="{9D8B030D-6E8A-4147-A177-3AD203B41FA5}">
                      <a16:colId xmlns:a16="http://schemas.microsoft.com/office/drawing/2014/main" val="3003262865"/>
                    </a:ext>
                  </a:extLst>
                </a:gridCol>
              </a:tblGrid>
              <a:tr h="699059">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US" b="1" dirty="0">
                          <a:effectLst/>
                          <a:latin typeface="Times New Roman" panose="02020603050405020304" pitchFamily="18" charset="0"/>
                          <a:cs typeface="Times New Roman" panose="02020603050405020304" pitchFamily="18" charset="0"/>
                        </a:rPr>
                        <a:t>O</a:t>
                      </a:r>
                      <a:r>
                        <a:rPr lang="en-IN" b="1" dirty="0">
                          <a:effectLst/>
                          <a:latin typeface="Times New Roman" panose="02020603050405020304" pitchFamily="18" charset="0"/>
                          <a:cs typeface="Times New Roman" panose="02020603050405020304" pitchFamily="18" charset="0"/>
                        </a:rPr>
                        <a:t>UTCOME</a:t>
                      </a:r>
                    </a:p>
                  </a:txBody>
                  <a:tcPr anchor="b"/>
                </a:tc>
                <a:extLst>
                  <a:ext uri="{0D108BD9-81ED-4DB2-BD59-A6C34878D82A}">
                    <a16:rowId xmlns:a16="http://schemas.microsoft.com/office/drawing/2014/main" val="568449573"/>
                  </a:ext>
                </a:extLst>
              </a:tr>
              <a:tr h="4004960">
                <a:tc>
                  <a:txBody>
                    <a:bodyPr/>
                    <a:lstStyle/>
                    <a:p>
                      <a:pPr algn="l" fontAlgn="base"/>
                      <a:r>
                        <a:rPr lang="en-IN" dirty="0">
                          <a:effectLst/>
                          <a:latin typeface="Times New Roman" panose="02020603050405020304" pitchFamily="18" charset="0"/>
                          <a:cs typeface="Times New Roman" panose="02020603050405020304" pitchFamily="18" charset="0"/>
                        </a:rPr>
                        <a:t>3]</a:t>
                      </a:r>
                    </a:p>
                  </a:txBody>
                  <a:tcPr anchor="ctr"/>
                </a:tc>
                <a:tc>
                  <a:txBody>
                    <a:bodyPr/>
                    <a:lstStyle/>
                    <a:p>
                      <a:pPr algn="l" fontAlgn="base"/>
                      <a:r>
                        <a:rPr lang="en-US" b="1" dirty="0">
                          <a:effectLst/>
                          <a:latin typeface="Times New Roman" panose="02020603050405020304" pitchFamily="18" charset="0"/>
                          <a:cs typeface="Times New Roman" panose="02020603050405020304" pitchFamily="18" charset="0"/>
                        </a:rPr>
                        <a:t>Fraud Detection Using Machine Learning Techniques</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algn="l" fontAlgn="base"/>
                      <a:r>
                        <a:rPr lang="en-US" dirty="0">
                          <a:effectLst/>
                          <a:latin typeface="Times New Roman" panose="02020603050405020304" pitchFamily="18" charset="0"/>
                          <a:cs typeface="Times New Roman" panose="02020603050405020304" pitchFamily="18" charset="0"/>
                        </a:rPr>
                        <a:t>Utilizes various machine learning algorithms, including SVM and Random Forest, to identify fraudulent transactions with a detection accuracy of 91%.</a:t>
                      </a:r>
                    </a:p>
                  </a:txBody>
                  <a:tcPr anchor="ctr"/>
                </a:tc>
                <a:tc>
                  <a:txBody>
                    <a:bodyPr/>
                    <a:lstStyle/>
                    <a:p>
                      <a:pPr algn="l" fontAlgn="base"/>
                      <a:r>
                        <a:rPr lang="en-IN" dirty="0">
                          <a:effectLst/>
                          <a:latin typeface="Times New Roman" panose="02020603050405020304" pitchFamily="18" charset="0"/>
                          <a:cs typeface="Times New Roman" panose="02020603050405020304" pitchFamily="18" charset="0"/>
                        </a:rPr>
                        <a:t>IEEE Xplore</a:t>
                      </a:r>
                    </a:p>
                  </a:txBody>
                  <a:tcPr anchor="ctr"/>
                </a:tc>
                <a:tc>
                  <a:txBody>
                    <a:bodyPr/>
                    <a:lstStyle/>
                    <a:p>
                      <a:pPr algn="l" fontAlgn="base"/>
                      <a:r>
                        <a:rPr lang="en-US" dirty="0">
                          <a:effectLst/>
                          <a:latin typeface="Times New Roman" panose="02020603050405020304" pitchFamily="18" charset="0"/>
                          <a:cs typeface="Times New Roman" panose="02020603050405020304" pitchFamily="18" charset="0"/>
                        </a:rPr>
                        <a:t>The need for ongoing model retraining to maintain effectiveness against evolving fraud patterns.</a:t>
                      </a:r>
                    </a:p>
                  </a:txBody>
                  <a:tcPr anchor="ctr"/>
                </a:tc>
                <a:tc>
                  <a:txBody>
                    <a:bodyPr/>
                    <a:lstStyle/>
                    <a:p>
                      <a:pPr algn="l" fontAlgn="base"/>
                      <a:r>
                        <a:rPr lang="en-IN" dirty="0">
                          <a:effectLst/>
                          <a:latin typeface="Times New Roman" panose="02020603050405020304" pitchFamily="18" charset="0"/>
                          <a:cs typeface="Times New Roman" panose="02020603050405020304" pitchFamily="18" charset="0"/>
                        </a:rPr>
                        <a:t>Obtained 91% accuracy.</a:t>
                      </a:r>
                    </a:p>
                  </a:txBody>
                  <a:tcPr anchor="ctr"/>
                </a:tc>
                <a:extLst>
                  <a:ext uri="{0D108BD9-81ED-4DB2-BD59-A6C34878D82A}">
                    <a16:rowId xmlns:a16="http://schemas.microsoft.com/office/drawing/2014/main" val="1914119540"/>
                  </a:ext>
                </a:extLst>
              </a:tr>
            </a:tbl>
          </a:graphicData>
        </a:graphic>
      </p:graphicFrame>
    </p:spTree>
    <p:extLst>
      <p:ext uri="{BB962C8B-B14F-4D97-AF65-F5344CB8AC3E}">
        <p14:creationId xmlns:p14="http://schemas.microsoft.com/office/powerpoint/2010/main" val="32189201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8" name="Table 8">
            <a:extLst>
              <a:ext uri="{FF2B5EF4-FFF2-40B4-BE49-F238E27FC236}">
                <a16:creationId xmlns:a16="http://schemas.microsoft.com/office/drawing/2014/main" id="{D6265751-D2FF-AB6F-4D34-62A560780728}"/>
              </a:ext>
            </a:extLst>
          </p:cNvPr>
          <p:cNvGraphicFramePr>
            <a:graphicFrameLocks noGrp="1"/>
          </p:cNvGraphicFramePr>
          <p:nvPr>
            <p:extLst>
              <p:ext uri="{D42A27DB-BD31-4B8C-83A1-F6EECF244321}">
                <p14:modId xmlns:p14="http://schemas.microsoft.com/office/powerpoint/2010/main" val="3321362376"/>
              </p:ext>
            </p:extLst>
          </p:nvPr>
        </p:nvGraphicFramePr>
        <p:xfrm>
          <a:off x="660400" y="1249362"/>
          <a:ext cx="7853678" cy="4704019"/>
        </p:xfrm>
        <a:graphic>
          <a:graphicData uri="http://schemas.openxmlformats.org/drawingml/2006/table">
            <a:tbl>
              <a:tblPr firstRow="1" bandRow="1">
                <a:tableStyleId>{93296810-A885-4BE3-A3E7-6D5BEEA58F35}</a:tableStyleId>
              </a:tblPr>
              <a:tblGrid>
                <a:gridCol w="558800">
                  <a:extLst>
                    <a:ext uri="{9D8B030D-6E8A-4147-A177-3AD203B41FA5}">
                      <a16:colId xmlns:a16="http://schemas.microsoft.com/office/drawing/2014/main" val="2348602800"/>
                    </a:ext>
                  </a:extLst>
                </a:gridCol>
                <a:gridCol w="1290320">
                  <a:extLst>
                    <a:ext uri="{9D8B030D-6E8A-4147-A177-3AD203B41FA5}">
                      <a16:colId xmlns:a16="http://schemas.microsoft.com/office/drawing/2014/main" val="2627158018"/>
                    </a:ext>
                  </a:extLst>
                </a:gridCol>
                <a:gridCol w="1869440">
                  <a:extLst>
                    <a:ext uri="{9D8B030D-6E8A-4147-A177-3AD203B41FA5}">
                      <a16:colId xmlns:a16="http://schemas.microsoft.com/office/drawing/2014/main" val="3988470545"/>
                    </a:ext>
                  </a:extLst>
                </a:gridCol>
                <a:gridCol w="944880">
                  <a:extLst>
                    <a:ext uri="{9D8B030D-6E8A-4147-A177-3AD203B41FA5}">
                      <a16:colId xmlns:a16="http://schemas.microsoft.com/office/drawing/2014/main" val="434872651"/>
                    </a:ext>
                  </a:extLst>
                </a:gridCol>
                <a:gridCol w="1828800">
                  <a:extLst>
                    <a:ext uri="{9D8B030D-6E8A-4147-A177-3AD203B41FA5}">
                      <a16:colId xmlns:a16="http://schemas.microsoft.com/office/drawing/2014/main" val="3124997440"/>
                    </a:ext>
                  </a:extLst>
                </a:gridCol>
                <a:gridCol w="1361438">
                  <a:extLst>
                    <a:ext uri="{9D8B030D-6E8A-4147-A177-3AD203B41FA5}">
                      <a16:colId xmlns:a16="http://schemas.microsoft.com/office/drawing/2014/main" val="3003262865"/>
                    </a:ext>
                  </a:extLst>
                </a:gridCol>
              </a:tblGrid>
              <a:tr h="699059">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US" b="1" dirty="0">
                          <a:effectLst/>
                          <a:latin typeface="Times New Roman" panose="02020603050405020304" pitchFamily="18" charset="0"/>
                          <a:cs typeface="Times New Roman" panose="02020603050405020304" pitchFamily="18" charset="0"/>
                        </a:rPr>
                        <a:t>O</a:t>
                      </a:r>
                      <a:r>
                        <a:rPr lang="en-IN" b="1" dirty="0">
                          <a:effectLst/>
                          <a:latin typeface="Times New Roman" panose="02020603050405020304" pitchFamily="18" charset="0"/>
                          <a:cs typeface="Times New Roman" panose="02020603050405020304" pitchFamily="18" charset="0"/>
                        </a:rPr>
                        <a:t>UTCOME</a:t>
                      </a:r>
                    </a:p>
                  </a:txBody>
                  <a:tcPr anchor="b"/>
                </a:tc>
                <a:extLst>
                  <a:ext uri="{0D108BD9-81ED-4DB2-BD59-A6C34878D82A}">
                    <a16:rowId xmlns:a16="http://schemas.microsoft.com/office/drawing/2014/main" val="568449573"/>
                  </a:ext>
                </a:extLst>
              </a:tr>
              <a:tr h="4004960">
                <a:tc>
                  <a:txBody>
                    <a:bodyPr/>
                    <a:lstStyle/>
                    <a:p>
                      <a:pPr fontAlgn="base"/>
                      <a:r>
                        <a:rPr lang="en-IN" dirty="0">
                          <a:effectLst/>
                          <a:latin typeface="Times New Roman" panose="02020603050405020304" pitchFamily="18" charset="0"/>
                          <a:cs typeface="Times New Roman" panose="02020603050405020304" pitchFamily="18" charset="0"/>
                        </a:rPr>
                        <a:t>4]</a:t>
                      </a:r>
                    </a:p>
                  </a:txBody>
                  <a:tcPr anchor="ctr"/>
                </a:tc>
                <a:tc>
                  <a:txBody>
                    <a:bodyPr/>
                    <a:lstStyle/>
                    <a:p>
                      <a:pPr fontAlgn="base"/>
                      <a:r>
                        <a:rPr lang="en-IN" b="1">
                          <a:effectLst/>
                          <a:latin typeface="Times New Roman" panose="02020603050405020304" pitchFamily="18" charset="0"/>
                          <a:cs typeface="Times New Roman" panose="02020603050405020304" pitchFamily="18" charset="0"/>
                        </a:rPr>
                        <a:t>A Survey on Financial Fraud Detection Techniques</a:t>
                      </a:r>
                      <a:endParaRPr lang="en-IN">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Provides a comprehensive review of existing fraud detection methods, comparing their performance and applicability in different financial contexts.</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Google Scholar</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Limited focus on practical implementations; mainly theoretical analysis of existing methods.</a:t>
                      </a:r>
                    </a:p>
                  </a:txBody>
                  <a:tcPr anchor="ctr"/>
                </a:tc>
                <a:tc>
                  <a:txBody>
                    <a:bodyPr/>
                    <a:lstStyle/>
                    <a:p>
                      <a:pPr fontAlgn="base"/>
                      <a:r>
                        <a:rPr lang="en-US" dirty="0" err="1">
                          <a:effectLst/>
                          <a:latin typeface="Times New Roman" panose="02020603050405020304" pitchFamily="18" charset="0"/>
                          <a:cs typeface="Times New Roman" panose="02020603050405020304" pitchFamily="18" charset="0"/>
                        </a:rPr>
                        <a:t>Comprehen</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sive</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understandi</a:t>
                      </a:r>
                      <a:r>
                        <a:rPr lang="en-US" dirty="0">
                          <a:effectLst/>
                          <a:latin typeface="Times New Roman" panose="02020603050405020304" pitchFamily="18" charset="0"/>
                          <a:cs typeface="Times New Roman" panose="02020603050405020304" pitchFamily="18" charset="0"/>
                        </a:rPr>
                        <a:t>-ng of the field.</a:t>
                      </a:r>
                    </a:p>
                  </a:txBody>
                  <a:tcPr anchor="ctr"/>
                </a:tc>
                <a:extLst>
                  <a:ext uri="{0D108BD9-81ED-4DB2-BD59-A6C34878D82A}">
                    <a16:rowId xmlns:a16="http://schemas.microsoft.com/office/drawing/2014/main" val="1914119540"/>
                  </a:ext>
                </a:extLst>
              </a:tr>
            </a:tbl>
          </a:graphicData>
        </a:graphic>
      </p:graphicFrame>
    </p:spTree>
    <p:extLst>
      <p:ext uri="{BB962C8B-B14F-4D97-AF65-F5344CB8AC3E}">
        <p14:creationId xmlns:p14="http://schemas.microsoft.com/office/powerpoint/2010/main" val="3196571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5765</TotalTime>
  <Words>1679</Words>
  <Application>Microsoft Office PowerPoint</Application>
  <PresentationFormat>On-screen Show (4:3)</PresentationFormat>
  <Paragraphs>324</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 Antiqua</vt:lpstr>
      <vt:lpstr>Bookman Old Style</vt:lpstr>
      <vt:lpstr>Brush Script MT</vt:lpstr>
      <vt:lpstr>Calibri</vt:lpstr>
      <vt:lpstr>Times New Roman</vt:lpstr>
      <vt:lpstr>Wingdings</vt:lpstr>
      <vt:lpstr>Office Theme</vt:lpstr>
      <vt:lpstr>  Mini Project Final Review Presentation  on Detection of Legitimate Transaction using ML Approach   </vt:lpstr>
      <vt:lpstr>OUTLINE</vt:lpstr>
      <vt:lpstr>INTRODUCTION</vt:lpstr>
      <vt:lpstr>PROBLEM STATEMENT</vt:lpstr>
      <vt:lpstr>OBJECTIVES</vt:lpstr>
      <vt:lpstr>LITERATURE SURVEY</vt:lpstr>
      <vt:lpstr>LITERATURE SURVEY</vt:lpstr>
      <vt:lpstr>LITERATURE SURVEY</vt:lpstr>
      <vt:lpstr>LITERATURE SURVEY</vt:lpstr>
      <vt:lpstr>LITERATURE SURVEY OUTCOME</vt:lpstr>
      <vt:lpstr>DATASET OVERVIEW</vt:lpstr>
      <vt:lpstr>BLOCK DIAGRAM OF PROPOSED WORK</vt:lpstr>
      <vt:lpstr>SYSTEM WORKFLOW</vt:lpstr>
      <vt:lpstr>COMPARISON TABLE</vt:lpstr>
      <vt:lpstr>COMPARISON TABLE</vt:lpstr>
      <vt:lpstr>CONFUSION METRIX</vt:lpstr>
      <vt:lpstr>APPLICATION</vt:lpstr>
      <vt:lpstr>RESULTS</vt:lpstr>
      <vt:lpstr>CONCLUSION</vt:lpstr>
      <vt:lpstr>FUTURE SCOPE</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ISEStaff</dc:creator>
  <cp:lastModifiedBy>HP</cp:lastModifiedBy>
  <cp:revision>44</cp:revision>
  <dcterms:created xsi:type="dcterms:W3CDTF">2014-04-21T11:37:19Z</dcterms:created>
  <dcterms:modified xsi:type="dcterms:W3CDTF">2025-01-24T15:19:30Z</dcterms:modified>
</cp:coreProperties>
</file>