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32" r:id="rId1"/>
  </p:sldMasterIdLst>
  <p:notesMasterIdLst>
    <p:notesMasterId r:id="rId33"/>
  </p:notesMasterIdLst>
  <p:handoutMasterIdLst>
    <p:handoutMasterId r:id="rId34"/>
  </p:handoutMasterIdLst>
  <p:sldIdLst>
    <p:sldId id="265" r:id="rId2"/>
    <p:sldId id="287" r:id="rId3"/>
    <p:sldId id="500" r:id="rId4"/>
    <p:sldId id="369" r:id="rId5"/>
    <p:sldId id="468" r:id="rId6"/>
    <p:sldId id="507" r:id="rId7"/>
    <p:sldId id="506" r:id="rId8"/>
    <p:sldId id="511" r:id="rId9"/>
    <p:sldId id="512" r:id="rId10"/>
    <p:sldId id="516" r:id="rId11"/>
    <p:sldId id="518" r:id="rId12"/>
    <p:sldId id="510" r:id="rId13"/>
    <p:sldId id="517" r:id="rId14"/>
    <p:sldId id="529" r:id="rId15"/>
    <p:sldId id="513" r:id="rId16"/>
    <p:sldId id="515" r:id="rId17"/>
    <p:sldId id="514" r:id="rId18"/>
    <p:sldId id="508" r:id="rId19"/>
    <p:sldId id="519" r:id="rId20"/>
    <p:sldId id="526" r:id="rId21"/>
    <p:sldId id="525" r:id="rId22"/>
    <p:sldId id="524" r:id="rId23"/>
    <p:sldId id="523" r:id="rId24"/>
    <p:sldId id="527" r:id="rId25"/>
    <p:sldId id="528" r:id="rId26"/>
    <p:sldId id="522" r:id="rId27"/>
    <p:sldId id="501" r:id="rId28"/>
    <p:sldId id="520" r:id="rId29"/>
    <p:sldId id="521" r:id="rId30"/>
    <p:sldId id="295" r:id="rId31"/>
    <p:sldId id="286" r:id="rId32"/>
  </p:sldIdLst>
  <p:sldSz cx="9144000" cy="6858000" type="screen4x3"/>
  <p:notesSz cx="6735763" cy="9869488"/>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8">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CC00"/>
    <a:srgbClr val="93AE72"/>
    <a:srgbClr val="B1C15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1400" y="44"/>
      </p:cViewPr>
      <p:guideLst>
        <p:guide orient="horz" pos="2160"/>
        <p:guide pos="288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3108"/>
        <p:guide pos="212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15373" y="0"/>
            <a:ext cx="2918831" cy="493474"/>
          </a:xfrm>
          <a:prstGeom prst="rect">
            <a:avLst/>
          </a:prstGeom>
        </p:spPr>
        <p:txBody>
          <a:bodyPr vert="horz" lIns="91440" tIns="45720" rIns="91440" bIns="45720" rtlCol="0"/>
          <a:lstStyle>
            <a:lvl1pPr algn="r">
              <a:defRPr sz="1200"/>
            </a:lvl1pPr>
          </a:lstStyle>
          <a:p>
            <a:fld id="{2C71ACE5-0652-499A-82AC-ADDC7C376A62}" type="datetimeFigureOut">
              <a:rPr lang="en-US" smtClean="0"/>
              <a:pPr/>
              <a:t>7/10/2025</a:t>
            </a:fld>
            <a:endParaRPr lang="en-US"/>
          </a:p>
        </p:txBody>
      </p:sp>
      <p:sp>
        <p:nvSpPr>
          <p:cNvPr id="4" name="Footer Placeholder 3"/>
          <p:cNvSpPr>
            <a:spLocks noGrp="1"/>
          </p:cNvSpPr>
          <p:nvPr>
            <p:ph type="ftr" sz="quarter" idx="2"/>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15373" y="9374301"/>
            <a:ext cx="2918831" cy="493474"/>
          </a:xfrm>
          <a:prstGeom prst="rect">
            <a:avLst/>
          </a:prstGeom>
        </p:spPr>
        <p:txBody>
          <a:bodyPr vert="horz" lIns="91440" tIns="45720" rIns="91440" bIns="45720" rtlCol="0" anchor="b"/>
          <a:lstStyle>
            <a:lvl1pPr algn="r">
              <a:defRPr sz="1200"/>
            </a:lvl1pPr>
          </a:lstStyle>
          <a:p>
            <a:fld id="{E7FDB786-2F8F-487E-9F7A-390B65DB8806}" type="slidenum">
              <a:rPr lang="en-US" smtClean="0"/>
              <a:pPr/>
              <a:t>‹#›</a:t>
            </a:fld>
            <a:endParaRPr lang="en-US"/>
          </a:p>
        </p:txBody>
      </p:sp>
    </p:spTree>
    <p:extLst>
      <p:ext uri="{BB962C8B-B14F-4D97-AF65-F5344CB8AC3E}">
        <p14:creationId xmlns:p14="http://schemas.microsoft.com/office/powerpoint/2010/main" val="2801441489"/>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18831" cy="49347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15373" y="0"/>
            <a:ext cx="2918831" cy="493474"/>
          </a:xfrm>
          <a:prstGeom prst="rect">
            <a:avLst/>
          </a:prstGeom>
        </p:spPr>
        <p:txBody>
          <a:bodyPr vert="horz" lIns="91440" tIns="45720" rIns="91440" bIns="45720" rtlCol="0"/>
          <a:lstStyle>
            <a:lvl1pPr algn="r">
              <a:defRPr sz="1200"/>
            </a:lvl1pPr>
          </a:lstStyle>
          <a:p>
            <a:fld id="{71709560-67D1-44A4-8C57-2765DEE809FB}" type="datetimeFigureOut">
              <a:rPr lang="en-US" smtClean="0"/>
              <a:pPr/>
              <a:t>7/10/2025</a:t>
            </a:fld>
            <a:endParaRPr lang="en-US"/>
          </a:p>
        </p:txBody>
      </p:sp>
      <p:sp>
        <p:nvSpPr>
          <p:cNvPr id="4" name="Slide Image Placeholder 3"/>
          <p:cNvSpPr>
            <a:spLocks noGrp="1" noRot="1" noChangeAspect="1"/>
          </p:cNvSpPr>
          <p:nvPr>
            <p:ph type="sldImg" idx="2"/>
          </p:nvPr>
        </p:nvSpPr>
        <p:spPr>
          <a:xfrm>
            <a:off x="900113" y="739775"/>
            <a:ext cx="4935537" cy="37020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3577" y="4688007"/>
            <a:ext cx="5388610" cy="44412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374301"/>
            <a:ext cx="2918831" cy="49347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15373" y="9374301"/>
            <a:ext cx="2918831" cy="493474"/>
          </a:xfrm>
          <a:prstGeom prst="rect">
            <a:avLst/>
          </a:prstGeom>
        </p:spPr>
        <p:txBody>
          <a:bodyPr vert="horz" lIns="91440" tIns="45720" rIns="91440" bIns="45720" rtlCol="0" anchor="b"/>
          <a:lstStyle>
            <a:lvl1pPr algn="r">
              <a:defRPr sz="1200"/>
            </a:lvl1pPr>
          </a:lstStyle>
          <a:p>
            <a:fld id="{C4CF951E-0BAA-4E36-AA90-03BAA79777A1}" type="slidenum">
              <a:rPr lang="en-US" smtClean="0"/>
              <a:pPr/>
              <a:t>‹#›</a:t>
            </a:fld>
            <a:endParaRPr lang="en-US"/>
          </a:p>
        </p:txBody>
      </p:sp>
    </p:spTree>
    <p:extLst>
      <p:ext uri="{BB962C8B-B14F-4D97-AF65-F5344CB8AC3E}">
        <p14:creationId xmlns:p14="http://schemas.microsoft.com/office/powerpoint/2010/main" val="1910104204"/>
      </p:ext>
    </p:extLst>
  </p:cSld>
  <p:clrMap bg1="lt1" tx1="dk1" bg2="lt2" tx2="dk2" accent1="accent1" accent2="accent2" accent3="accent3" accent4="accent4" accent5="accent5" accent6="accent6" hlink="hlink" folHlink="folHlink"/>
  <p:hf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10</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8482826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11</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56910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dirty="0"/>
          </a:p>
        </p:txBody>
      </p:sp>
    </p:spTree>
    <p:extLst>
      <p:ext uri="{BB962C8B-B14F-4D97-AF65-F5344CB8AC3E}">
        <p14:creationId xmlns:p14="http://schemas.microsoft.com/office/powerpoint/2010/main" val="113320487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Rot="1" noChangeAspect="1" noTextEdit="1"/>
          </p:cNvSpPr>
          <p:nvPr>
            <p:ph type="sldImg"/>
          </p:nvPr>
        </p:nvSpPr>
        <p:spPr bwMode="auto">
          <a:noFill/>
          <a:ln>
            <a:solidFill>
              <a:srgbClr val="000000"/>
            </a:solidFill>
            <a:miter lim="800000"/>
            <a:headEnd/>
            <a:tailEnd/>
          </a:ln>
        </p:spPr>
      </p:sp>
      <p:sp>
        <p:nvSpPr>
          <p:cNvPr id="89091" name="Rectangle 3"/>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1322494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5AE80-7867-BBFD-ECC2-483F718DD21D}"/>
            </a:ext>
          </a:extLst>
        </p:cNvPr>
        <p:cNvGrpSpPr/>
        <p:nvPr/>
      </p:nvGrpSpPr>
      <p:grpSpPr>
        <a:xfrm>
          <a:off x="0" y="0"/>
          <a:ext cx="0" cy="0"/>
          <a:chOff x="0" y="0"/>
          <a:chExt cx="0" cy="0"/>
        </a:xfrm>
      </p:grpSpPr>
      <p:sp>
        <p:nvSpPr>
          <p:cNvPr id="89090" name="Rectangle 2">
            <a:extLst>
              <a:ext uri="{FF2B5EF4-FFF2-40B4-BE49-F238E27FC236}">
                <a16:creationId xmlns:a16="http://schemas.microsoft.com/office/drawing/2014/main" id="{1A23C097-3841-CFF2-BDFB-21FC81DE2F8E}"/>
              </a:ext>
            </a:extLst>
          </p:cNvPr>
          <p:cNvSpPr>
            <a:spLocks noGrp="1" noRot="1" noChangeAspect="1" noTextEdit="1"/>
          </p:cNvSpPr>
          <p:nvPr>
            <p:ph type="sldImg"/>
          </p:nvPr>
        </p:nvSpPr>
        <p:spPr bwMode="auto">
          <a:noFill/>
          <a:ln>
            <a:solidFill>
              <a:srgbClr val="000000"/>
            </a:solidFill>
            <a:miter lim="800000"/>
            <a:headEnd/>
            <a:tailEnd/>
          </a:ln>
        </p:spPr>
      </p:sp>
      <p:sp>
        <p:nvSpPr>
          <p:cNvPr id="89091" name="Rectangle 3">
            <a:extLst>
              <a:ext uri="{FF2B5EF4-FFF2-40B4-BE49-F238E27FC236}">
                <a16:creationId xmlns:a16="http://schemas.microsoft.com/office/drawing/2014/main" id="{ADEC4235-807F-5888-2E48-D6757AA184E5}"/>
              </a:ext>
            </a:extLst>
          </p:cNvPr>
          <p:cNvSpPr>
            <a:spLocks noGrp="1"/>
          </p:cNvSpPr>
          <p:nvPr>
            <p:ph type="body" idx="1"/>
          </p:nvPr>
        </p:nvSpPr>
        <p:spPr bwMode="auto">
          <a:noFill/>
        </p:spPr>
        <p:txBody>
          <a:bodyPr wrap="square" numCol="1" anchor="t" anchorCtr="0" compatLnSpc="1">
            <a:prstTxWarp prst="textNoShape">
              <a:avLst/>
            </a:prstTxWarp>
          </a:bodyPr>
          <a:lstStyle/>
          <a:p>
            <a:endParaRPr lang="en-US"/>
          </a:p>
        </p:txBody>
      </p:sp>
    </p:spTree>
    <p:extLst>
      <p:ext uri="{BB962C8B-B14F-4D97-AF65-F5344CB8AC3E}">
        <p14:creationId xmlns:p14="http://schemas.microsoft.com/office/powerpoint/2010/main" val="39060751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15</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99949204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16</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5722111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17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134882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18</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158331335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19</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1043224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2</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20</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8795360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21</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846513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22</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89936057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23</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0800178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24</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20464933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25</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1916708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26</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818435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27</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28</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27795660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29</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8752149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endParaRPr lang="en-US">
              <a:solidFill>
                <a:prstClr val="black"/>
              </a:solidFill>
            </a:endParaRPr>
          </a:p>
        </p:txBody>
      </p:sp>
      <p:sp>
        <p:nvSpPr>
          <p:cNvPr id="5" name="Slide Number Placeholder 4"/>
          <p:cNvSpPr>
            <a:spLocks noGrp="1"/>
          </p:cNvSpPr>
          <p:nvPr>
            <p:ph type="sldNum" sz="quarter" idx="11"/>
          </p:nvPr>
        </p:nvSpPr>
        <p:spPr/>
        <p:txBody>
          <a:bodyPr/>
          <a:lstStyle/>
          <a:p>
            <a:fld id="{C4CF951E-0BAA-4E36-AA90-03BAA79777A1}" type="slidenum">
              <a:rPr lang="en-US" smtClean="0">
                <a:solidFill>
                  <a:prstClr val="black"/>
                </a:solidFill>
              </a:rPr>
              <a:pPr/>
              <a:t>3</a:t>
            </a:fld>
            <a:endParaRPr lang="en-US">
              <a:solidFill>
                <a:prstClr val="black"/>
              </a:solidFill>
            </a:endParaRPr>
          </a:p>
        </p:txBody>
      </p:sp>
      <p:sp>
        <p:nvSpPr>
          <p:cNvPr id="6" name="Footer Placeholder 5"/>
          <p:cNvSpPr>
            <a:spLocks noGrp="1"/>
          </p:cNvSpPr>
          <p:nvPr>
            <p:ph type="ftr" sz="quarter" idx="12"/>
          </p:nvPr>
        </p:nvSpPr>
        <p:spPr/>
        <p:txBody>
          <a:bodyPr/>
          <a:lstStyle/>
          <a:p>
            <a:endParaRPr lang="en-US">
              <a:solidFill>
                <a:prstClr val="black"/>
              </a:solidFil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C4CF951E-0BAA-4E36-AA90-03BAA79777A1}" type="slidenum">
              <a:rPr lang="en-US" smtClean="0"/>
              <a:pPr/>
              <a:t>30</a:t>
            </a:fld>
            <a:endParaRPr lang="en-US"/>
          </a:p>
        </p:txBody>
      </p:sp>
      <p:sp>
        <p:nvSpPr>
          <p:cNvPr id="5" name="Header Placeholder 4"/>
          <p:cNvSpPr>
            <a:spLocks noGrp="1"/>
          </p:cNvSpPr>
          <p:nvPr>
            <p:ph type="hdr" sz="quarter" idx="11"/>
          </p:nvPr>
        </p:nvSpPr>
        <p:spPr/>
        <p:txBody>
          <a:bodyPr/>
          <a:lstStyle/>
          <a:p>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Platshållare för bildobjekt 1"/>
          <p:cNvSpPr>
            <a:spLocks noGrp="1" noRot="1" noChangeAspect="1" noTextEdit="1"/>
          </p:cNvSpPr>
          <p:nvPr>
            <p:ph type="sldImg"/>
          </p:nvPr>
        </p:nvSpPr>
        <p:spPr bwMode="auto">
          <a:noFill/>
          <a:ln>
            <a:solidFill>
              <a:srgbClr val="000000"/>
            </a:solidFill>
            <a:miter lim="800000"/>
            <a:headEnd/>
            <a:tailEnd/>
          </a:ln>
        </p:spPr>
      </p:sp>
      <p:sp>
        <p:nvSpPr>
          <p:cNvPr id="30723" name="Platshållare för anteckninga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dirty="0"/>
          </a:p>
        </p:txBody>
      </p:sp>
      <p:sp>
        <p:nvSpPr>
          <p:cNvPr id="30724" name="Platshållare för bildnummer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19BFE85E-AE14-4F0F-AB75-522DE6ACF6D4}" type="slidenum">
              <a:rPr lang="sv-SE" smtClean="0"/>
              <a:pPr fontAlgn="base">
                <a:spcBef>
                  <a:spcPct val="0"/>
                </a:spcBef>
                <a:spcAft>
                  <a:spcPct val="0"/>
                </a:spcAft>
                <a:defRPr/>
              </a:pPr>
              <a:t>31</a:t>
            </a:fld>
            <a:endParaRPr lang="sv-SE"/>
          </a:p>
        </p:txBody>
      </p:sp>
      <p:sp>
        <p:nvSpPr>
          <p:cNvPr id="5" name="Header Placeholder 4"/>
          <p:cNvSpPr>
            <a:spLocks noGrp="1"/>
          </p:cNvSpPr>
          <p:nvPr>
            <p:ph type="hdr" sz="quarter" idx="10"/>
          </p:nvPr>
        </p:nvSpPr>
        <p:spPr/>
        <p:txBody>
          <a:bodyPr/>
          <a:lstStyle/>
          <a:p>
            <a:endParaRPr lang="en-US"/>
          </a:p>
        </p:txBody>
      </p:sp>
      <p:sp>
        <p:nvSpPr>
          <p:cNvPr id="6" name="Footer Placeholder 5"/>
          <p:cNvSpPr>
            <a:spLocks noGrp="1"/>
          </p:cNvSpPr>
          <p:nvPr>
            <p:ph type="ftr" sz="quarter" idx="1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IN"/>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4</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5</a:t>
            </a:fld>
            <a:endParaRPr lang="en-US"/>
          </a:p>
        </p:txBody>
      </p:sp>
      <p:sp>
        <p:nvSpPr>
          <p:cNvPr id="6" name="Footer Placeholder 5"/>
          <p:cNvSpPr>
            <a:spLocks noGrp="1"/>
          </p:cNvSpPr>
          <p:nvPr>
            <p:ph type="ftr" sz="quarter" idx="12"/>
          </p:nvPr>
        </p:nvSpPr>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6</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41651863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7</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25500205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8</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376620777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a:p>
        </p:txBody>
      </p:sp>
      <p:sp>
        <p:nvSpPr>
          <p:cNvPr id="5" name="Slide Number Placeholder 4"/>
          <p:cNvSpPr>
            <a:spLocks noGrp="1"/>
          </p:cNvSpPr>
          <p:nvPr>
            <p:ph type="sldNum" sz="quarter" idx="11"/>
          </p:nvPr>
        </p:nvSpPr>
        <p:spPr/>
        <p:txBody>
          <a:bodyPr/>
          <a:lstStyle/>
          <a:p>
            <a:fld id="{C4CF951E-0BAA-4E36-AA90-03BAA79777A1}" type="slidenum">
              <a:rPr lang="en-US" smtClean="0"/>
              <a:pPr/>
              <a:t>9</a:t>
            </a:fld>
            <a:endParaRPr lang="en-US"/>
          </a:p>
        </p:txBody>
      </p:sp>
      <p:sp>
        <p:nvSpPr>
          <p:cNvPr id="6" name="Footer Placeholder 5"/>
          <p:cNvSpPr>
            <a:spLocks noGrp="1"/>
          </p:cNvSpPr>
          <p:nvPr>
            <p:ph type="ftr" sz="quarter" idx="12"/>
          </p:nvPr>
        </p:nvSpPr>
        <p:spPr/>
        <p:txBody>
          <a:bodyPr/>
          <a:lstStyle/>
          <a:p>
            <a:endParaRPr lang="en-US"/>
          </a:p>
        </p:txBody>
      </p:sp>
    </p:spTree>
    <p:extLst>
      <p:ext uri="{BB962C8B-B14F-4D97-AF65-F5344CB8AC3E}">
        <p14:creationId xmlns:p14="http://schemas.microsoft.com/office/powerpoint/2010/main" val="6175228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88B7828-6BB5-4C44-A77D-FF73626E93A4}" type="datetime1">
              <a:rPr lang="en-US" smtClean="0"/>
              <a:pPr/>
              <a:t>7/10/2025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96357954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584D7EEF-E0E6-43BA-8E4F-BBEE05DE3D7C}" type="datetime1">
              <a:rPr lang="en-US" smtClean="0"/>
              <a:pPr/>
              <a:t>7/10/2025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231164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4B9D393-459D-4785-8666-B242BA0F7EF7}" type="datetime1">
              <a:rPr lang="en-US" smtClean="0"/>
              <a:pPr/>
              <a:t>7/10/2025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308232321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6EBBF113-E29C-4762-B43B-1697F948C2DF}" type="datetime1">
              <a:rPr lang="en-US" smtClean="0"/>
              <a:pPr/>
              <a:t>7/10/2025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8098141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57226D2-B3F6-456B-841D-5CC09EB569B7}" type="datetime1">
              <a:rPr lang="en-US" smtClean="0"/>
              <a:pPr/>
              <a:t>7/10/2025</a:t>
            </a:fld>
            <a:endParaRPr lang="en-US"/>
          </a:p>
        </p:txBody>
      </p:sp>
      <p:sp>
        <p:nvSpPr>
          <p:cNvPr id="5" name="Footer Placeholder 4"/>
          <p:cNvSpPr>
            <a:spLocks noGrp="1"/>
          </p:cNvSpPr>
          <p:nvPr>
            <p:ph type="ftr" sz="quarter" idx="11"/>
          </p:nvPr>
        </p:nvSpPr>
        <p:spPr/>
        <p:txBody>
          <a:bodyPr/>
          <a:lstStyle/>
          <a:p>
            <a:r>
              <a:rPr lang="en-IN"/>
              <a:t>Dept. of CSE, SIT, Tumkur</a:t>
            </a:r>
            <a:endParaRPr lang="en-US"/>
          </a:p>
        </p:txBody>
      </p:sp>
      <p:sp>
        <p:nvSpPr>
          <p:cNvPr id="6" name="Slide Number Placeholder 5"/>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85156822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F67AB88-BC9D-498B-B24F-BA5CB70F0AB9}" type="datetime1">
              <a:rPr lang="en-US" smtClean="0"/>
              <a:pPr/>
              <a:t>7/10/2025</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54465388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32F38A0-B606-429A-9704-002F0F3F66F7}" type="datetime1">
              <a:rPr lang="en-US" smtClean="0"/>
              <a:pPr/>
              <a:t>7/10/2025</a:t>
            </a:fld>
            <a:endParaRPr lang="en-US"/>
          </a:p>
        </p:txBody>
      </p:sp>
      <p:sp>
        <p:nvSpPr>
          <p:cNvPr id="8" name="Footer Placeholder 7"/>
          <p:cNvSpPr>
            <a:spLocks noGrp="1"/>
          </p:cNvSpPr>
          <p:nvPr>
            <p:ph type="ftr" sz="quarter" idx="11"/>
          </p:nvPr>
        </p:nvSpPr>
        <p:spPr/>
        <p:txBody>
          <a:bodyPr/>
          <a:lstStyle/>
          <a:p>
            <a:r>
              <a:rPr lang="en-IN"/>
              <a:t>Dept. of CSE, SIT, Tumkur</a:t>
            </a:r>
            <a:endParaRPr lang="en-US"/>
          </a:p>
        </p:txBody>
      </p:sp>
      <p:sp>
        <p:nvSpPr>
          <p:cNvPr id="9" name="Slide Number Placeholder 8"/>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48930997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E38ABE8F-535A-4223-B50F-933E06838EB3}" type="datetime1">
              <a:rPr lang="en-US" smtClean="0"/>
              <a:pPr/>
              <a:t>7/10/2025</a:t>
            </a:fld>
            <a:endParaRPr lang="en-US"/>
          </a:p>
        </p:txBody>
      </p:sp>
      <p:sp>
        <p:nvSpPr>
          <p:cNvPr id="4" name="Footer Placeholder 3"/>
          <p:cNvSpPr>
            <a:spLocks noGrp="1"/>
          </p:cNvSpPr>
          <p:nvPr>
            <p:ph type="ftr" sz="quarter" idx="11"/>
          </p:nvPr>
        </p:nvSpPr>
        <p:spPr/>
        <p:txBody>
          <a:bodyPr/>
          <a:lstStyle/>
          <a:p>
            <a:r>
              <a:rPr lang="en-IN"/>
              <a:t>Dept. of CSE, SIT, Tumkur</a:t>
            </a:r>
            <a:endParaRPr lang="en-US"/>
          </a:p>
        </p:txBody>
      </p:sp>
      <p:sp>
        <p:nvSpPr>
          <p:cNvPr id="5" name="Slide Number Placeholder 4"/>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223326197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2204A08-4B8E-4F96-AC30-064FF3AF3B57}" type="datetime1">
              <a:rPr lang="en-US" smtClean="0"/>
              <a:pPr/>
              <a:t>7/10/2025</a:t>
            </a:fld>
            <a:endParaRPr lang="en-US"/>
          </a:p>
        </p:txBody>
      </p:sp>
      <p:sp>
        <p:nvSpPr>
          <p:cNvPr id="3" name="Footer Placeholder 2"/>
          <p:cNvSpPr>
            <a:spLocks noGrp="1"/>
          </p:cNvSpPr>
          <p:nvPr>
            <p:ph type="ftr" sz="quarter" idx="11"/>
          </p:nvPr>
        </p:nvSpPr>
        <p:spPr/>
        <p:txBody>
          <a:bodyPr/>
          <a:lstStyle/>
          <a:p>
            <a:r>
              <a:rPr lang="en-IN"/>
              <a:t>Dept. of CSE, SIT, Tumkur</a:t>
            </a:r>
            <a:endParaRPr lang="en-US"/>
          </a:p>
        </p:txBody>
      </p:sp>
      <p:sp>
        <p:nvSpPr>
          <p:cNvPr id="4" name="Slide Number Placeholder 3"/>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396594094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D24BA4F-E70D-44BA-8052-F316309A3906}" type="datetime1">
              <a:rPr lang="en-US" smtClean="0"/>
              <a:pPr/>
              <a:t>7/10/2025</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0501650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1DBEDDE-4244-46FF-BAB7-ED9FEF0A0858}" type="datetime1">
              <a:rPr lang="en-US" smtClean="0"/>
              <a:pPr/>
              <a:t>7/10/2025</a:t>
            </a:fld>
            <a:endParaRPr lang="en-US"/>
          </a:p>
        </p:txBody>
      </p:sp>
      <p:sp>
        <p:nvSpPr>
          <p:cNvPr id="6" name="Footer Placeholder 5"/>
          <p:cNvSpPr>
            <a:spLocks noGrp="1"/>
          </p:cNvSpPr>
          <p:nvPr>
            <p:ph type="ftr" sz="quarter" idx="11"/>
          </p:nvPr>
        </p:nvSpPr>
        <p:spPr/>
        <p:txBody>
          <a:bodyPr/>
          <a:lstStyle/>
          <a:p>
            <a:r>
              <a:rPr lang="en-IN"/>
              <a:t>Dept. of CSE, SIT, Tumkur</a:t>
            </a:r>
            <a:endParaRPr lang="en-US"/>
          </a:p>
        </p:txBody>
      </p:sp>
      <p:sp>
        <p:nvSpPr>
          <p:cNvPr id="7" name="Slide Number Placeholder 6"/>
          <p:cNvSpPr>
            <a:spLocks noGrp="1"/>
          </p:cNvSpPr>
          <p:nvPr>
            <p:ph type="sldNum" sz="quarter" idx="12"/>
          </p:nvPr>
        </p:nvSpPr>
        <p:spPr/>
        <p:txBody>
          <a:bodyPr/>
          <a:lstStyle/>
          <a:p>
            <a:fld id="{DFFA8894-9BB9-4840-9552-2631AF7E8A18}" type="slidenum">
              <a:rPr lang="en-US" smtClean="0"/>
              <a:pPr/>
              <a:t>‹#›</a:t>
            </a:fld>
            <a:endParaRPr lang="en-US"/>
          </a:p>
        </p:txBody>
      </p:sp>
    </p:spTree>
    <p:extLst>
      <p:ext uri="{BB962C8B-B14F-4D97-AF65-F5344CB8AC3E}">
        <p14:creationId xmlns:p14="http://schemas.microsoft.com/office/powerpoint/2010/main" val="1263275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790F4B-4688-4BC7-9E91-3A3A94052E6E}" type="datetime1">
              <a:rPr lang="en-US" smtClean="0">
                <a:solidFill>
                  <a:prstClr val="black">
                    <a:tint val="75000"/>
                  </a:prstClr>
                </a:solidFill>
              </a:rPr>
              <a:pPr/>
              <a:t>7/10/2025</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IN">
                <a:solidFill>
                  <a:prstClr val="black">
                    <a:tint val="75000"/>
                  </a:prstClr>
                </a:solidFill>
              </a:rPr>
              <a:t>Dept. of CSE, SIT, Tumkur</a:t>
            </a:r>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FA8894-9BB9-4840-9552-2631AF7E8A18}"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39116004"/>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hf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399" y="1065236"/>
            <a:ext cx="8153399" cy="2686632"/>
          </a:xfrm>
        </p:spPr>
        <p:txBody>
          <a:bodyPr>
            <a:normAutofit fontScale="90000"/>
          </a:bodyPr>
          <a:lstStyle/>
          <a:p>
            <a:br>
              <a:rPr lang="en-US" sz="2700" dirty="0">
                <a:latin typeface="Book Antiqua" pitchFamily="18" charset="0"/>
              </a:rPr>
            </a:br>
            <a:br>
              <a:rPr lang="en-US" sz="2700" dirty="0">
                <a:latin typeface="Book Antiqua" pitchFamily="18" charset="0"/>
              </a:rPr>
            </a:br>
            <a:r>
              <a:rPr lang="en-US" sz="2700" dirty="0">
                <a:latin typeface="Times New Roman" panose="02020603050405020304" pitchFamily="18" charset="0"/>
                <a:cs typeface="Times New Roman" panose="02020603050405020304" pitchFamily="18" charset="0"/>
              </a:rPr>
              <a:t>Mini Project Final Review Presentation </a:t>
            </a:r>
            <a:br>
              <a:rPr lang="en-US" sz="2700" dirty="0">
                <a:latin typeface="Times New Roman" panose="02020603050405020304" pitchFamily="18" charset="0"/>
                <a:cs typeface="Times New Roman" panose="02020603050405020304" pitchFamily="18" charset="0"/>
              </a:rPr>
            </a:br>
            <a:r>
              <a:rPr lang="en-US" sz="2700" dirty="0">
                <a:latin typeface="Times New Roman" panose="02020603050405020304" pitchFamily="18" charset="0"/>
                <a:cs typeface="Times New Roman" panose="02020603050405020304" pitchFamily="18" charset="0"/>
              </a:rPr>
              <a:t>on</a:t>
            </a:r>
            <a:br>
              <a:rPr lang="en-US" sz="2200" b="1" dirty="0">
                <a:latin typeface="Book Antiqua" pitchFamily="18" charset="0"/>
              </a:rPr>
            </a:br>
            <a:r>
              <a:rPr lang="en-US" sz="2900" b="1" dirty="0">
                <a:solidFill>
                  <a:schemeClr val="accent6"/>
                </a:solidFill>
                <a:latin typeface="Times New Roman" panose="02020603050405020304" pitchFamily="18" charset="0"/>
                <a:cs typeface="Times New Roman" panose="02020603050405020304" pitchFamily="18" charset="0"/>
              </a:rPr>
              <a:t>Detection of Legitimate Transaction using ML Approach </a:t>
            </a:r>
            <a:br>
              <a:rPr lang="en-US" sz="3100" b="1" dirty="0">
                <a:latin typeface="Book Antiqua" pitchFamily="18" charset="0"/>
              </a:rPr>
            </a:br>
            <a:br>
              <a:rPr lang="en-US" sz="2200" b="1" dirty="0">
                <a:latin typeface="Book Antiqua" pitchFamily="18" charset="0"/>
              </a:rPr>
            </a:br>
            <a:endParaRPr lang="en-US" sz="3100" b="1" dirty="0">
              <a:latin typeface="Book Antiqua" pitchFamily="18" charset="0"/>
            </a:endParaRPr>
          </a:p>
        </p:txBody>
      </p:sp>
      <p:sp>
        <p:nvSpPr>
          <p:cNvPr id="3" name="Subtitle 2"/>
          <p:cNvSpPr>
            <a:spLocks noGrp="1"/>
          </p:cNvSpPr>
          <p:nvPr>
            <p:ph type="subTitle" idx="1"/>
          </p:nvPr>
        </p:nvSpPr>
        <p:spPr>
          <a:xfrm>
            <a:off x="5049520" y="5435600"/>
            <a:ext cx="3726836" cy="1041399"/>
          </a:xfrm>
        </p:spPr>
        <p:txBody>
          <a:bodyPr>
            <a:noAutofit/>
          </a:bodyPr>
          <a:lstStyle/>
          <a:p>
            <a:pPr algn="l"/>
            <a:r>
              <a:rPr lang="en-US" sz="2000" dirty="0">
                <a:solidFill>
                  <a:schemeClr val="tx1"/>
                </a:solidFill>
                <a:latin typeface="Times New Roman" panose="02020603050405020304" pitchFamily="18" charset="0"/>
                <a:cs typeface="Times New Roman" panose="02020603050405020304" pitchFamily="18" charset="0"/>
              </a:rPr>
              <a:t>By</a:t>
            </a:r>
          </a:p>
          <a:p>
            <a:pPr algn="l">
              <a:spcBef>
                <a:spcPts val="0"/>
              </a:spcBef>
            </a:pPr>
            <a:r>
              <a:rPr lang="en-IN" sz="1800" b="1" dirty="0">
                <a:solidFill>
                  <a:schemeClr val="tx1"/>
                </a:solidFill>
                <a:latin typeface="Times New Roman" panose="02020603050405020304" pitchFamily="18" charset="0"/>
                <a:cs typeface="Times New Roman" panose="02020603050405020304" pitchFamily="18" charset="0"/>
              </a:rPr>
              <a:t>Manoj Gowda B G : 1SI20IS026</a:t>
            </a:r>
            <a:endParaRPr lang="en-US" sz="1800" b="1" dirty="0">
              <a:solidFill>
                <a:schemeClr val="tx1"/>
              </a:solidFill>
              <a:latin typeface="Times New Roman" panose="02020603050405020304" pitchFamily="18" charset="0"/>
              <a:cs typeface="Times New Roman" panose="02020603050405020304" pitchFamily="18" charset="0"/>
            </a:endParaRPr>
          </a:p>
          <a:p>
            <a:pPr algn="l">
              <a:spcBef>
                <a:spcPts val="0"/>
              </a:spcBef>
            </a:pPr>
            <a:endParaRPr lang="en-US" sz="2000" b="1" dirty="0">
              <a:solidFill>
                <a:schemeClr val="tx1"/>
              </a:solidFill>
              <a:latin typeface="Bookman Old Style" pitchFamily="18" charset="0"/>
            </a:endParaRPr>
          </a:p>
          <a:p>
            <a:pPr algn="l">
              <a:spcBef>
                <a:spcPts val="0"/>
              </a:spcBef>
            </a:pPr>
            <a:endParaRPr lang="en-US" sz="2000" b="1" dirty="0">
              <a:solidFill>
                <a:schemeClr val="tx1"/>
              </a:solidFill>
              <a:latin typeface="Bookman Old Style" pitchFamily="18" charset="0"/>
            </a:endParaRPr>
          </a:p>
        </p:txBody>
      </p:sp>
      <p:sp>
        <p:nvSpPr>
          <p:cNvPr id="8" name="Text Box 9"/>
          <p:cNvSpPr txBox="1">
            <a:spLocks noChangeArrowheads="1"/>
          </p:cNvSpPr>
          <p:nvPr/>
        </p:nvSpPr>
        <p:spPr bwMode="auto">
          <a:xfrm>
            <a:off x="533399" y="3429000"/>
            <a:ext cx="4953000" cy="1723549"/>
          </a:xfrm>
          <a:prstGeom prst="rect">
            <a:avLst/>
          </a:prstGeom>
          <a:noFill/>
          <a:ln w="9525">
            <a:noFill/>
            <a:miter lim="800000"/>
            <a:headEnd/>
            <a:tailEnd/>
          </a:ln>
        </p:spPr>
        <p:txBody>
          <a:bodyPr wrap="square">
            <a:spAutoFit/>
          </a:bodyPr>
          <a:lstStyle/>
          <a:p>
            <a:pPr>
              <a:lnSpc>
                <a:spcPct val="150000"/>
              </a:lnSpc>
            </a:pPr>
            <a:r>
              <a:rPr lang="en-US" sz="2000" dirty="0">
                <a:latin typeface="Times New Roman" panose="02020603050405020304" pitchFamily="18" charset="0"/>
                <a:cs typeface="Times New Roman" panose="02020603050405020304" pitchFamily="18" charset="0"/>
              </a:rPr>
              <a:t>Under the guidance of</a:t>
            </a:r>
          </a:p>
          <a:p>
            <a:r>
              <a:rPr lang="en-US" sz="2000" b="1" dirty="0">
                <a:latin typeface="Times New Roman" panose="02020603050405020304" pitchFamily="18" charset="0"/>
                <a:cs typeface="Times New Roman" panose="02020603050405020304" pitchFamily="18" charset="0"/>
              </a:rPr>
              <a:t>Ms. </a:t>
            </a:r>
            <a:r>
              <a:rPr lang="en-US" sz="2000" b="1" dirty="0" err="1">
                <a:latin typeface="Times New Roman" panose="02020603050405020304" pitchFamily="18" charset="0"/>
                <a:cs typeface="Times New Roman" panose="02020603050405020304" pitchFamily="18" charset="0"/>
              </a:rPr>
              <a:t>Vishala</a:t>
            </a:r>
            <a:r>
              <a:rPr lang="en-US" sz="2000" b="1" dirty="0">
                <a:latin typeface="Times New Roman" panose="02020603050405020304" pitchFamily="18" charset="0"/>
                <a:cs typeface="Times New Roman" panose="02020603050405020304" pitchFamily="18" charset="0"/>
              </a:rPr>
              <a:t> G</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Assistant Professor</a:t>
            </a:r>
          </a:p>
          <a:p>
            <a:r>
              <a:rPr lang="en-US" sz="1600" dirty="0">
                <a:latin typeface="Times New Roman" panose="02020603050405020304" pitchFamily="18" charset="0"/>
                <a:cs typeface="Times New Roman" panose="02020603050405020304" pitchFamily="18" charset="0"/>
              </a:rPr>
              <a:t>Dept. of ISE, SIT, </a:t>
            </a:r>
            <a:r>
              <a:rPr lang="en-US" sz="1600" dirty="0" err="1">
                <a:latin typeface="Times New Roman" panose="02020603050405020304" pitchFamily="18" charset="0"/>
                <a:cs typeface="Times New Roman" panose="02020603050405020304" pitchFamily="18" charset="0"/>
              </a:rPr>
              <a:t>Tumakuru</a:t>
            </a:r>
            <a:r>
              <a:rPr lang="en-US" sz="1600" dirty="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p:txBody>
      </p:sp>
      <p:cxnSp>
        <p:nvCxnSpPr>
          <p:cNvPr id="10" name="Straight Connector 9"/>
          <p:cNvCxnSpPr/>
          <p:nvPr/>
        </p:nvCxnSpPr>
        <p:spPr>
          <a:xfrm>
            <a:off x="533400" y="4953000"/>
            <a:ext cx="8153400" cy="0"/>
          </a:xfrm>
          <a:prstGeom prst="line">
            <a:avLst/>
          </a:prstGeom>
          <a:ln/>
        </p:spPr>
        <p:style>
          <a:lnRef idx="3">
            <a:schemeClr val="accent6"/>
          </a:lnRef>
          <a:fillRef idx="0">
            <a:schemeClr val="accent6"/>
          </a:fillRef>
          <a:effectRef idx="2">
            <a:schemeClr val="accent6"/>
          </a:effectRef>
          <a:fontRef idx="minor">
            <a:schemeClr val="tx1"/>
          </a:fontRef>
        </p:style>
      </p:cxnSp>
      <p:sp>
        <p:nvSpPr>
          <p:cNvPr id="4" name="Rectangle 3">
            <a:extLst>
              <a:ext uri="{FF2B5EF4-FFF2-40B4-BE49-F238E27FC236}">
                <a16:creationId xmlns:a16="http://schemas.microsoft.com/office/drawing/2014/main" id="{BCA45F14-825D-AFD9-1689-01E14E8270B8}"/>
              </a:ext>
            </a:extLst>
          </p:cNvPr>
          <p:cNvSpPr/>
          <p:nvPr/>
        </p:nvSpPr>
        <p:spPr>
          <a:xfrm>
            <a:off x="0" y="0"/>
            <a:ext cx="9144000" cy="1371592"/>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ct val="0"/>
              </a:spcBef>
              <a:spcAft>
                <a:spcPts val="0"/>
              </a:spcAft>
              <a:buClrTx/>
              <a:buSzTx/>
              <a:buFontTx/>
              <a:buNone/>
              <a:tabLst/>
              <a:defRPr/>
            </a:pPr>
            <a:r>
              <a:rPr lang="sv-SE" sz="1800" b="1" dirty="0">
                <a:latin typeface="Times New Roman" panose="02020603050405020304" pitchFamily="18" charset="0"/>
                <a:cs typeface="Times New Roman" panose="02020603050405020304" pitchFamily="18" charset="0"/>
              </a:rPr>
              <a:t>SI</a:t>
            </a:r>
            <a:r>
              <a:rPr kumimoji="0" lang="sv-SE"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rPr>
              <a:t>DDAGANGA INSTITUTE OF TECHNOLOGY, </a:t>
            </a:r>
            <a:r>
              <a:rPr kumimoji="0" lang="sv-SE" b="1" i="0" u="none" strike="noStrike" kern="1200" cap="none" spc="0" normalizeH="0" noProof="0" dirty="0">
                <a:ln>
                  <a:noFill/>
                </a:ln>
                <a:effectLst/>
                <a:uLnTx/>
                <a:uFillTx/>
                <a:latin typeface="Times New Roman" panose="02020603050405020304" pitchFamily="18" charset="0"/>
                <a:cs typeface="Times New Roman" panose="02020603050405020304" pitchFamily="18" charset="0"/>
              </a:rPr>
              <a:t> TUMKUR</a:t>
            </a:r>
          </a:p>
          <a:p>
            <a:pPr marL="0" marR="0" lvl="0" indent="0" algn="ctr" defTabSz="914400" rtl="0" eaLnBrk="1" fontAlgn="auto" latinLnBrk="0" hangingPunct="1">
              <a:lnSpc>
                <a:spcPct val="100000"/>
              </a:lnSpc>
              <a:spcBef>
                <a:spcPct val="0"/>
              </a:spcBef>
              <a:spcAft>
                <a:spcPts val="0"/>
              </a:spcAft>
              <a:buClrTx/>
              <a:buSzTx/>
              <a:buFontTx/>
              <a:buNone/>
              <a:tabLst/>
              <a:defRPr/>
            </a:pPr>
            <a:r>
              <a:rPr lang="sv-SE" b="1" baseline="0" dirty="0">
                <a:latin typeface="Times New Roman" panose="02020603050405020304" pitchFamily="18" charset="0"/>
                <a:cs typeface="Times New Roman" panose="02020603050405020304" pitchFamily="18" charset="0"/>
              </a:rPr>
              <a:t>                 </a:t>
            </a:r>
            <a:r>
              <a:rPr lang="sv-SE" sz="1800" b="1" baseline="0" dirty="0">
                <a:latin typeface="Times New Roman" panose="02020603050405020304" pitchFamily="18" charset="0"/>
                <a:cs typeface="Times New Roman" panose="02020603050405020304" pitchFamily="18" charset="0"/>
              </a:rPr>
              <a:t>Department of Infromation Science and Engineering</a:t>
            </a:r>
            <a:endParaRPr kumimoji="0" lang="en-US" sz="1800" b="1" i="0" u="none" strike="noStrike" kern="1200" cap="none" spc="0" normalizeH="0" baseline="0" noProof="0" dirty="0">
              <a:ln>
                <a:noFill/>
              </a:ln>
              <a:effectLst/>
              <a:uLnTx/>
              <a:uFillTx/>
              <a:latin typeface="Times New Roman" panose="02020603050405020304" pitchFamily="18" charset="0"/>
              <a:cs typeface="Times New Roman" panose="02020603050405020304" pitchFamily="18" charset="0"/>
            </a:endParaRPr>
          </a:p>
        </p:txBody>
      </p:sp>
      <p:pic>
        <p:nvPicPr>
          <p:cNvPr id="9" name="Picture 1" descr="C:\Users\Administrator\Desktop\Comp\Ubi-Cam\Ubi-Cam\ic_launcher-web.png"/>
          <p:cNvPicPr>
            <a:picLocks noChangeAspect="1" noChangeArrowheads="1"/>
          </p:cNvPicPr>
          <p:nvPr/>
        </p:nvPicPr>
        <p:blipFill>
          <a:blip r:embed="rId3" cstate="print"/>
          <a:srcRect/>
          <a:stretch>
            <a:fillRect/>
          </a:stretch>
        </p:blipFill>
        <p:spPr bwMode="auto">
          <a:xfrm>
            <a:off x="0" y="0"/>
            <a:ext cx="1344968" cy="1371600"/>
          </a:xfrm>
          <a:prstGeom prst="rect">
            <a:avLst/>
          </a:prstGeom>
          <a:noFill/>
        </p:spPr>
      </p:pic>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Literature Survey Outcome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 OUTCOME</a:t>
            </a:r>
          </a:p>
        </p:txBody>
      </p:sp>
      <p:sp>
        <p:nvSpPr>
          <p:cNvPr id="2" name="Rectangle 1">
            <a:extLst>
              <a:ext uri="{FF2B5EF4-FFF2-40B4-BE49-F238E27FC236}">
                <a16:creationId xmlns:a16="http://schemas.microsoft.com/office/drawing/2014/main" id="{0EA2133C-F538-D5D3-15AF-C6CCEBF259A4}"/>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4" name="TextBox 13">
            <a:extLst>
              <a:ext uri="{FF2B5EF4-FFF2-40B4-BE49-F238E27FC236}">
                <a16:creationId xmlns:a16="http://schemas.microsoft.com/office/drawing/2014/main" id="{4FF76EE0-E67C-9C37-047A-66D540E9B7FE}"/>
              </a:ext>
            </a:extLst>
          </p:cNvPr>
          <p:cNvSpPr txBox="1"/>
          <p:nvPr/>
        </p:nvSpPr>
        <p:spPr>
          <a:xfrm>
            <a:off x="3256280" y="-1418371"/>
            <a:ext cx="6715760" cy="369332"/>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6" name="Rectangle 2">
            <a:extLst>
              <a:ext uri="{FF2B5EF4-FFF2-40B4-BE49-F238E27FC236}">
                <a16:creationId xmlns:a16="http://schemas.microsoft.com/office/drawing/2014/main" id="{C34C5F59-8C14-3A8D-3F30-0FBE49230938}"/>
              </a:ext>
            </a:extLst>
          </p:cNvPr>
          <p:cNvSpPr>
            <a:spLocks noChangeArrowheads="1"/>
          </p:cNvSpPr>
          <p:nvPr/>
        </p:nvSpPr>
        <p:spPr bwMode="auto">
          <a:xfrm>
            <a:off x="228600" y="1189542"/>
            <a:ext cx="853948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Effectiveness of Machine Learning in Fraud Detection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ML techniques outperform traditional rule-based systems by learning complex and evolving fraud patterns. Algorithms such as decision trees, neural networks, and ensemble models provide higher accuracy in fraud detection.</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Challenges in Fraud Detection: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imbalanced nature of transaction datasets, where fraudulent cases are significantly fewer, requires specialized techniques such as oversampling, </a:t>
            </a:r>
            <a:r>
              <a:rPr kumimoji="0" lang="en-US" altLang="en-US" sz="20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undersampling</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synthetic data generation. Balancing detection accuracy while minimizing false positives is crucial to avoid unnecessary disruptions for legitimate users.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Feature Engineering:</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Preprocessing techniques like Principal Component Analysis (PCA) help in reducing dimensionality and improving detection efficiency. Selecting the right features, such as transaction time, amount, and user behavior patterns, enhances model performance.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941254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Dataset Overview</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DATASET OVERVIEW</a:t>
            </a:r>
          </a:p>
        </p:txBody>
      </p:sp>
      <p:sp>
        <p:nvSpPr>
          <p:cNvPr id="13" name="TextBox 12">
            <a:extLst>
              <a:ext uri="{FF2B5EF4-FFF2-40B4-BE49-F238E27FC236}">
                <a16:creationId xmlns:a16="http://schemas.microsoft.com/office/drawing/2014/main" id="{3A8ECAE0-BC83-B2FF-9500-267551D087A4}"/>
              </a:ext>
            </a:extLst>
          </p:cNvPr>
          <p:cNvSpPr txBox="1"/>
          <p:nvPr/>
        </p:nvSpPr>
        <p:spPr>
          <a:xfrm>
            <a:off x="457200" y="1580535"/>
            <a:ext cx="8219440" cy="4154984"/>
          </a:xfrm>
          <a:prstGeom prst="rect">
            <a:avLst/>
          </a:prstGeom>
          <a:noFill/>
        </p:spPr>
        <p:txBody>
          <a:bodyPr wrap="square">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dataset contains credit card transactions from European cardholders, with the goal of detecting fraud. </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It has: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492 frauds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out of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284,807 transactions</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(0.172% fraud rate).</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Features are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PCA-transformed</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except for Time (elapsed time since the first transaction) and Amount (transaction amount).</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target variable Class indicates whether a transaction is fraud (1) or not (0).</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Imbalanced dataset, </a:t>
            </a:r>
            <a:r>
              <a:rPr kumimoji="0" lang="en-US" altLang="en-US" sz="240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so we have to balance it to perform the fraud detection operation.</a:t>
            </a: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8137726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 y="264478"/>
            <a:ext cx="8763000" cy="868362"/>
          </a:xfrm>
        </p:spPr>
        <p:txBody>
          <a:bodyPr>
            <a:noAutofit/>
          </a:bodyPr>
          <a:lstStyle/>
          <a:p>
            <a:r>
              <a:rPr lang="en-IN" sz="3200" b="1" dirty="0">
                <a:solidFill>
                  <a:srgbClr val="002060"/>
                </a:solidFill>
                <a:latin typeface="Times New Roman" panose="02020603050405020304" pitchFamily="18" charset="0"/>
                <a:cs typeface="Times New Roman" panose="02020603050405020304" pitchFamily="18" charset="0"/>
              </a:rPr>
              <a:t>BLOCK DIAGRAM OF PROPOSED WORK</a:t>
            </a:r>
          </a:p>
        </p:txBody>
      </p:sp>
      <p:sp>
        <p:nvSpPr>
          <p:cNvPr id="7"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a:spcBef>
                <a:spcPct val="0"/>
              </a:spcBef>
              <a:defRPr/>
            </a:pPr>
            <a:r>
              <a:rPr lang="sv-SE" b="1" dirty="0">
                <a:solidFill>
                  <a:prstClr val="black"/>
                </a:solidFill>
                <a:latin typeface="Book Antiqua" pitchFamily="18" charset="0"/>
              </a:rPr>
              <a:t>Proposed Work</a:t>
            </a:r>
            <a:endParaRPr lang="en-US" b="1" dirty="0">
              <a:solidFill>
                <a:prstClr val="black"/>
              </a:solidFill>
              <a:latin typeface="Book Antiqua" pitchFamily="18" charset="0"/>
            </a:endParaRPr>
          </a:p>
        </p:txBody>
      </p:sp>
      <p:sp>
        <p:nvSpPr>
          <p:cNvPr id="8"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9" name="Picture 1" descr="C:\Users\Administrator\Desktop\Comp\Ubi-Cam\Ubi-Cam\ic_launcher-web.png"/>
          <p:cNvPicPr>
            <a:picLocks noChangeAspect="1" noChangeArrowheads="1"/>
          </p:cNvPicPr>
          <p:nvPr/>
        </p:nvPicPr>
        <p:blipFill>
          <a:blip r:embed="rId3" cstate="print"/>
          <a:srcRect/>
          <a:stretch>
            <a:fillRect/>
          </a:stretch>
        </p:blipFill>
        <p:spPr bwMode="auto">
          <a:xfrm>
            <a:off x="10160" y="6505971"/>
            <a:ext cx="375082" cy="382509"/>
          </a:xfrm>
          <a:prstGeom prst="rect">
            <a:avLst/>
          </a:prstGeom>
          <a:noFill/>
        </p:spPr>
      </p:pic>
      <p:sp>
        <p:nvSpPr>
          <p:cNvPr id="10" name="Rectangle 9">
            <a:extLst>
              <a:ext uri="{FF2B5EF4-FFF2-40B4-BE49-F238E27FC236}">
                <a16:creationId xmlns:a16="http://schemas.microsoft.com/office/drawing/2014/main" id="{7F5A9EA0-D6B1-0123-32F2-EEB9F6FF6F8A}"/>
              </a:ext>
            </a:extLst>
          </p:cNvPr>
          <p:cNvSpPr/>
          <p:nvPr/>
        </p:nvSpPr>
        <p:spPr>
          <a:xfrm>
            <a:off x="439140" y="3079713"/>
            <a:ext cx="1748358" cy="1207214"/>
          </a:xfrm>
          <a:prstGeom prst="rect">
            <a:avLst/>
          </a:prstGeom>
          <a:solidFill>
            <a:schemeClr val="tx2">
              <a:lumMod val="40000"/>
              <a:lumOff val="60000"/>
            </a:schemeClr>
          </a:solidFill>
          <a:ln>
            <a:solidFill>
              <a:schemeClr val="tx2">
                <a:lumMod val="40000"/>
                <a:lumOff val="6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User Transaction Input</a:t>
            </a:r>
          </a:p>
        </p:txBody>
      </p:sp>
      <p:sp>
        <p:nvSpPr>
          <p:cNvPr id="59" name="TextBox 58">
            <a:extLst>
              <a:ext uri="{FF2B5EF4-FFF2-40B4-BE49-F238E27FC236}">
                <a16:creationId xmlns:a16="http://schemas.microsoft.com/office/drawing/2014/main" id="{797AE7B0-4DD9-B481-E639-4F813CD1B49E}"/>
              </a:ext>
            </a:extLst>
          </p:cNvPr>
          <p:cNvSpPr txBox="1"/>
          <p:nvPr/>
        </p:nvSpPr>
        <p:spPr>
          <a:xfrm>
            <a:off x="413981" y="4946659"/>
            <a:ext cx="2544976" cy="707886"/>
          </a:xfrm>
          <a:prstGeom prst="rect">
            <a:avLst/>
          </a:prstGeom>
          <a:noFill/>
        </p:spPr>
        <p:txBody>
          <a:bodyPr wrap="square">
            <a:spAutoFit/>
          </a:bodyPr>
          <a:lstStyle/>
          <a:p>
            <a:r>
              <a:rPr lang="en-IN" sz="2000" dirty="0">
                <a:latin typeface="Times New Roman" panose="02020603050405020304" pitchFamily="18" charset="0"/>
                <a:cs typeface="Times New Roman" panose="02020603050405020304" pitchFamily="18" charset="0"/>
              </a:rPr>
              <a:t>Fig. Block Diagram of</a:t>
            </a:r>
          </a:p>
          <a:p>
            <a:r>
              <a:rPr lang="en-IN" sz="2000" dirty="0">
                <a:latin typeface="Times New Roman" panose="02020603050405020304" pitchFamily="18" charset="0"/>
                <a:cs typeface="Times New Roman" panose="02020603050405020304" pitchFamily="18" charset="0"/>
              </a:rPr>
              <a:t> Proposed Work</a:t>
            </a:r>
          </a:p>
        </p:txBody>
      </p:sp>
      <p:sp>
        <p:nvSpPr>
          <p:cNvPr id="43" name="Rectangle: Rounded Corners 42">
            <a:extLst>
              <a:ext uri="{FF2B5EF4-FFF2-40B4-BE49-F238E27FC236}">
                <a16:creationId xmlns:a16="http://schemas.microsoft.com/office/drawing/2014/main" id="{59E937D9-4EA5-8A70-156C-FB3FEBBB0C9A}"/>
              </a:ext>
            </a:extLst>
          </p:cNvPr>
          <p:cNvSpPr/>
          <p:nvPr/>
        </p:nvSpPr>
        <p:spPr>
          <a:xfrm>
            <a:off x="2593544" y="1102429"/>
            <a:ext cx="1731077" cy="1287142"/>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Times New Roman" panose="02020603050405020304" pitchFamily="18" charset="0"/>
                <a:cs typeface="Times New Roman" panose="02020603050405020304" pitchFamily="18" charset="0"/>
              </a:rPr>
              <a:t>Feature Extraction &amp; Selection </a:t>
            </a:r>
            <a:endParaRPr lang="en-IN" dirty="0">
              <a:latin typeface="Times New Roman" panose="02020603050405020304" pitchFamily="18" charset="0"/>
              <a:cs typeface="Times New Roman" panose="02020603050405020304" pitchFamily="18" charset="0"/>
            </a:endParaRPr>
          </a:p>
        </p:txBody>
      </p:sp>
      <p:sp>
        <p:nvSpPr>
          <p:cNvPr id="44" name="Rectangle: Rounded Corners 43">
            <a:extLst>
              <a:ext uri="{FF2B5EF4-FFF2-40B4-BE49-F238E27FC236}">
                <a16:creationId xmlns:a16="http://schemas.microsoft.com/office/drawing/2014/main" id="{1D17CF35-1A4C-003E-CC62-D7C1F63D65EA}"/>
              </a:ext>
            </a:extLst>
          </p:cNvPr>
          <p:cNvSpPr/>
          <p:nvPr/>
        </p:nvSpPr>
        <p:spPr>
          <a:xfrm>
            <a:off x="2620228" y="3090436"/>
            <a:ext cx="1731077" cy="1198965"/>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Data Preprocessing(Cleaning, Scaling) </a:t>
            </a:r>
          </a:p>
        </p:txBody>
      </p:sp>
      <p:sp>
        <p:nvSpPr>
          <p:cNvPr id="45" name="Rectangle: Rounded Corners 44">
            <a:extLst>
              <a:ext uri="{FF2B5EF4-FFF2-40B4-BE49-F238E27FC236}">
                <a16:creationId xmlns:a16="http://schemas.microsoft.com/office/drawing/2014/main" id="{A5169C3A-EFCA-FFF4-57D7-C38C52D41393}"/>
              </a:ext>
            </a:extLst>
          </p:cNvPr>
          <p:cNvSpPr/>
          <p:nvPr/>
        </p:nvSpPr>
        <p:spPr>
          <a:xfrm>
            <a:off x="5170203" y="1232650"/>
            <a:ext cx="1941816" cy="995680"/>
          </a:xfrm>
          <a:prstGeom prst="round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ML Model (Training &amp; Prediction)</a:t>
            </a:r>
          </a:p>
        </p:txBody>
      </p:sp>
      <p:sp>
        <p:nvSpPr>
          <p:cNvPr id="46" name="Diamond 45">
            <a:extLst>
              <a:ext uri="{FF2B5EF4-FFF2-40B4-BE49-F238E27FC236}">
                <a16:creationId xmlns:a16="http://schemas.microsoft.com/office/drawing/2014/main" id="{D088DF16-6C35-C106-0FC9-8DA6F7055A8B}"/>
              </a:ext>
            </a:extLst>
          </p:cNvPr>
          <p:cNvSpPr/>
          <p:nvPr/>
        </p:nvSpPr>
        <p:spPr>
          <a:xfrm>
            <a:off x="4593997" y="2755209"/>
            <a:ext cx="2123597" cy="1995721"/>
          </a:xfrm>
          <a:prstGeom prst="diamond">
            <a:avLst/>
          </a:prstGeom>
          <a:solidFill>
            <a:srgbClr val="FFFF00"/>
          </a:solidFill>
          <a:ln>
            <a:solidFill>
              <a:srgbClr val="FFFF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Fraud Classification(Legit/Fraudulent)</a:t>
            </a:r>
          </a:p>
        </p:txBody>
      </p:sp>
      <p:sp>
        <p:nvSpPr>
          <p:cNvPr id="50" name="Rectangle: Rounded Corners 49">
            <a:extLst>
              <a:ext uri="{FF2B5EF4-FFF2-40B4-BE49-F238E27FC236}">
                <a16:creationId xmlns:a16="http://schemas.microsoft.com/office/drawing/2014/main" id="{04628B95-FBEB-2EE3-109F-61DC88070BED}"/>
              </a:ext>
            </a:extLst>
          </p:cNvPr>
          <p:cNvSpPr/>
          <p:nvPr/>
        </p:nvSpPr>
        <p:spPr>
          <a:xfrm>
            <a:off x="7245908" y="3083548"/>
            <a:ext cx="1808477" cy="1284786"/>
          </a:xfrm>
          <a:prstGeom prst="roundRect">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dirty="0">
                <a:latin typeface="Times New Roman" panose="02020603050405020304" pitchFamily="18" charset="0"/>
                <a:cs typeface="Times New Roman" panose="02020603050405020304" pitchFamily="18" charset="0"/>
              </a:rPr>
              <a:t>Alert System(Trigger Notification)</a:t>
            </a:r>
          </a:p>
        </p:txBody>
      </p:sp>
      <p:sp>
        <p:nvSpPr>
          <p:cNvPr id="51" name="Flowchart: Data 50">
            <a:extLst>
              <a:ext uri="{FF2B5EF4-FFF2-40B4-BE49-F238E27FC236}">
                <a16:creationId xmlns:a16="http://schemas.microsoft.com/office/drawing/2014/main" id="{55E0BDCE-AB71-74F9-6D46-AF13327EEBA2}"/>
              </a:ext>
            </a:extLst>
          </p:cNvPr>
          <p:cNvSpPr/>
          <p:nvPr/>
        </p:nvSpPr>
        <p:spPr>
          <a:xfrm>
            <a:off x="6536546" y="5007078"/>
            <a:ext cx="2360863" cy="1162736"/>
          </a:xfrm>
          <a:prstGeom prst="flowChartInputOutput">
            <a:avLst/>
          </a:prstGeom>
          <a:solidFill>
            <a:srgbClr val="FF0000"/>
          </a:solidFill>
          <a:ln>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atin typeface="Times New Roman" panose="02020603050405020304" pitchFamily="18" charset="0"/>
                <a:cs typeface="Times New Roman" panose="02020603050405020304" pitchFamily="18" charset="0"/>
              </a:rPr>
              <a:t>Notify User/Bank via SMS/Email</a:t>
            </a:r>
            <a:endParaRPr lang="en-IN" dirty="0">
              <a:latin typeface="Times New Roman" panose="02020603050405020304" pitchFamily="18" charset="0"/>
              <a:cs typeface="Times New Roman" panose="02020603050405020304" pitchFamily="18" charset="0"/>
            </a:endParaRPr>
          </a:p>
        </p:txBody>
      </p:sp>
      <p:sp>
        <p:nvSpPr>
          <p:cNvPr id="52" name="Flowchart: Terminator 51">
            <a:extLst>
              <a:ext uri="{FF2B5EF4-FFF2-40B4-BE49-F238E27FC236}">
                <a16:creationId xmlns:a16="http://schemas.microsoft.com/office/drawing/2014/main" id="{C6CEE4E2-B136-3F69-1979-8A670E5AC0C6}"/>
              </a:ext>
            </a:extLst>
          </p:cNvPr>
          <p:cNvSpPr/>
          <p:nvPr/>
        </p:nvSpPr>
        <p:spPr>
          <a:xfrm>
            <a:off x="3530288" y="5193489"/>
            <a:ext cx="2123597" cy="960815"/>
          </a:xfrm>
          <a:prstGeom prst="flowChartTerminator">
            <a:avLst/>
          </a:prstGeom>
          <a:solidFill>
            <a:srgbClr val="92D050"/>
          </a:solidFill>
          <a:ln>
            <a:solidFill>
              <a:srgbClr val="92D050"/>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IN">
                <a:latin typeface="Times New Roman" panose="02020603050405020304" pitchFamily="18" charset="0"/>
                <a:cs typeface="Times New Roman" panose="02020603050405020304" pitchFamily="18" charset="0"/>
              </a:rPr>
              <a:t>Dashboard System  (Monitor Alerts)</a:t>
            </a:r>
            <a:endParaRPr lang="en-IN" dirty="0">
              <a:latin typeface="Times New Roman" panose="02020603050405020304" pitchFamily="18" charset="0"/>
              <a:cs typeface="Times New Roman" panose="02020603050405020304" pitchFamily="18" charset="0"/>
            </a:endParaRPr>
          </a:p>
        </p:txBody>
      </p:sp>
      <p:cxnSp>
        <p:nvCxnSpPr>
          <p:cNvPr id="75" name="Straight Arrow Connector 74">
            <a:extLst>
              <a:ext uri="{FF2B5EF4-FFF2-40B4-BE49-F238E27FC236}">
                <a16:creationId xmlns:a16="http://schemas.microsoft.com/office/drawing/2014/main" id="{7F923116-58B6-AF7B-419C-F6F838968040}"/>
              </a:ext>
            </a:extLst>
          </p:cNvPr>
          <p:cNvCxnSpPr>
            <a:stCxn id="10" idx="3"/>
            <a:endCxn id="44" idx="1"/>
          </p:cNvCxnSpPr>
          <p:nvPr/>
        </p:nvCxnSpPr>
        <p:spPr>
          <a:xfrm>
            <a:off x="2187498" y="3683320"/>
            <a:ext cx="432730" cy="659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6" name="Straight Arrow Connector 75">
            <a:extLst>
              <a:ext uri="{FF2B5EF4-FFF2-40B4-BE49-F238E27FC236}">
                <a16:creationId xmlns:a16="http://schemas.microsoft.com/office/drawing/2014/main" id="{876E9B97-58B6-1506-A4A7-0751DBFBC687}"/>
              </a:ext>
            </a:extLst>
          </p:cNvPr>
          <p:cNvCxnSpPr>
            <a:cxnSpLocks/>
            <a:endCxn id="43" idx="2"/>
          </p:cNvCxnSpPr>
          <p:nvPr/>
        </p:nvCxnSpPr>
        <p:spPr>
          <a:xfrm flipV="1">
            <a:off x="3459082" y="2389571"/>
            <a:ext cx="1" cy="700865"/>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78" name="Straight Arrow Connector 77">
            <a:extLst>
              <a:ext uri="{FF2B5EF4-FFF2-40B4-BE49-F238E27FC236}">
                <a16:creationId xmlns:a16="http://schemas.microsoft.com/office/drawing/2014/main" id="{6BFDBB0E-799B-498B-3ECC-29459F0E7309}"/>
              </a:ext>
            </a:extLst>
          </p:cNvPr>
          <p:cNvCxnSpPr>
            <a:cxnSpLocks/>
            <a:stCxn id="43" idx="3"/>
            <a:endCxn id="45" idx="1"/>
          </p:cNvCxnSpPr>
          <p:nvPr/>
        </p:nvCxnSpPr>
        <p:spPr>
          <a:xfrm flipV="1">
            <a:off x="4324621" y="1730490"/>
            <a:ext cx="845582" cy="1551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1" name="Straight Arrow Connector 80">
            <a:extLst>
              <a:ext uri="{FF2B5EF4-FFF2-40B4-BE49-F238E27FC236}">
                <a16:creationId xmlns:a16="http://schemas.microsoft.com/office/drawing/2014/main" id="{0172B957-4129-6DFD-7E2E-9686A6B3D4EF}"/>
              </a:ext>
            </a:extLst>
          </p:cNvPr>
          <p:cNvCxnSpPr>
            <a:cxnSpLocks/>
            <a:endCxn id="46" idx="0"/>
          </p:cNvCxnSpPr>
          <p:nvPr/>
        </p:nvCxnSpPr>
        <p:spPr>
          <a:xfrm>
            <a:off x="5655796" y="2250351"/>
            <a:ext cx="0" cy="50485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5" name="Straight Arrow Connector 84">
            <a:extLst>
              <a:ext uri="{FF2B5EF4-FFF2-40B4-BE49-F238E27FC236}">
                <a16:creationId xmlns:a16="http://schemas.microsoft.com/office/drawing/2014/main" id="{B0FBB993-92CF-52DA-395D-E509FE6FBD1F}"/>
              </a:ext>
            </a:extLst>
          </p:cNvPr>
          <p:cNvCxnSpPr>
            <a:cxnSpLocks/>
            <a:stCxn id="46" idx="3"/>
            <a:endCxn id="50" idx="1"/>
          </p:cNvCxnSpPr>
          <p:nvPr/>
        </p:nvCxnSpPr>
        <p:spPr>
          <a:xfrm flipV="1">
            <a:off x="6717594" y="3725941"/>
            <a:ext cx="528314" cy="271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88" name="Straight Arrow Connector 87">
            <a:extLst>
              <a:ext uri="{FF2B5EF4-FFF2-40B4-BE49-F238E27FC236}">
                <a16:creationId xmlns:a16="http://schemas.microsoft.com/office/drawing/2014/main" id="{5E8082A0-803F-71EA-920B-44EE946E6B9C}"/>
              </a:ext>
            </a:extLst>
          </p:cNvPr>
          <p:cNvCxnSpPr>
            <a:cxnSpLocks/>
          </p:cNvCxnSpPr>
          <p:nvPr/>
        </p:nvCxnSpPr>
        <p:spPr>
          <a:xfrm>
            <a:off x="8072878" y="4404891"/>
            <a:ext cx="0" cy="60218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0" name="Straight Arrow Connector 89">
            <a:extLst>
              <a:ext uri="{FF2B5EF4-FFF2-40B4-BE49-F238E27FC236}">
                <a16:creationId xmlns:a16="http://schemas.microsoft.com/office/drawing/2014/main" id="{CF3E4782-68C5-CD93-3CCE-FF28B81EA5C7}"/>
              </a:ext>
            </a:extLst>
          </p:cNvPr>
          <p:cNvCxnSpPr>
            <a:cxnSpLocks/>
            <a:endCxn id="52" idx="0"/>
          </p:cNvCxnSpPr>
          <p:nvPr/>
        </p:nvCxnSpPr>
        <p:spPr>
          <a:xfrm flipH="1">
            <a:off x="4592087" y="4369073"/>
            <a:ext cx="2903725" cy="82441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91" name="Straight Arrow Connector 90">
            <a:extLst>
              <a:ext uri="{FF2B5EF4-FFF2-40B4-BE49-F238E27FC236}">
                <a16:creationId xmlns:a16="http://schemas.microsoft.com/office/drawing/2014/main" id="{F601076F-A2A3-8FA7-ADFA-2AB45C73A16B}"/>
              </a:ext>
            </a:extLst>
          </p:cNvPr>
          <p:cNvCxnSpPr>
            <a:cxnSpLocks/>
            <a:stCxn id="51" idx="2"/>
            <a:endCxn id="52" idx="3"/>
          </p:cNvCxnSpPr>
          <p:nvPr/>
        </p:nvCxnSpPr>
        <p:spPr>
          <a:xfrm flipH="1">
            <a:off x="5653885" y="5588446"/>
            <a:ext cx="1118747" cy="8545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76276263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160" y="264478"/>
            <a:ext cx="8763000" cy="868362"/>
          </a:xfrm>
        </p:spPr>
        <p:txBody>
          <a:bodyPr>
            <a:noAutofit/>
          </a:bodyPr>
          <a:lstStyle/>
          <a:p>
            <a:r>
              <a:rPr lang="en-IN" sz="3200" b="1" dirty="0">
                <a:solidFill>
                  <a:srgbClr val="002060"/>
                </a:solidFill>
                <a:latin typeface="Times New Roman" panose="02020603050405020304" pitchFamily="18" charset="0"/>
                <a:cs typeface="Times New Roman" panose="02020603050405020304" pitchFamily="18" charset="0"/>
              </a:rPr>
              <a:t>SYSTEM ARCHITECTURE</a:t>
            </a:r>
          </a:p>
        </p:txBody>
      </p:sp>
      <p:sp>
        <p:nvSpPr>
          <p:cNvPr id="7"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a:spcBef>
                <a:spcPct val="0"/>
              </a:spcBef>
              <a:defRPr/>
            </a:pPr>
            <a:r>
              <a:rPr lang="sv-SE" b="1" dirty="0">
                <a:solidFill>
                  <a:prstClr val="black"/>
                </a:solidFill>
                <a:latin typeface="Book Antiqua" pitchFamily="18" charset="0"/>
              </a:rPr>
              <a:t>System Architecture</a:t>
            </a:r>
            <a:endParaRPr lang="en-US" b="1" dirty="0">
              <a:solidFill>
                <a:prstClr val="black"/>
              </a:solidFill>
              <a:latin typeface="Book Antiqua" pitchFamily="18" charset="0"/>
            </a:endParaRPr>
          </a:p>
        </p:txBody>
      </p:sp>
      <p:sp>
        <p:nvSpPr>
          <p:cNvPr id="8"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9" name="Picture 1" descr="C:\Users\Administrator\Desktop\Comp\Ubi-Cam\Ubi-Cam\ic_launcher-web.png"/>
          <p:cNvPicPr>
            <a:picLocks noChangeAspect="1" noChangeArrowheads="1"/>
          </p:cNvPicPr>
          <p:nvPr/>
        </p:nvPicPr>
        <p:blipFill>
          <a:blip r:embed="rId3" cstate="print"/>
          <a:srcRect/>
          <a:stretch>
            <a:fillRect/>
          </a:stretch>
        </p:blipFill>
        <p:spPr bwMode="auto">
          <a:xfrm>
            <a:off x="10160" y="6505971"/>
            <a:ext cx="375082" cy="382509"/>
          </a:xfrm>
          <a:prstGeom prst="rect">
            <a:avLst/>
          </a:prstGeom>
          <a:noFill/>
        </p:spPr>
      </p:pic>
      <p:sp>
        <p:nvSpPr>
          <p:cNvPr id="3" name="Rectangle: Rounded Corners 2">
            <a:extLst>
              <a:ext uri="{FF2B5EF4-FFF2-40B4-BE49-F238E27FC236}">
                <a16:creationId xmlns:a16="http://schemas.microsoft.com/office/drawing/2014/main" id="{9535D60E-A750-8DB8-F948-395552E897EC}"/>
              </a:ext>
            </a:extLst>
          </p:cNvPr>
          <p:cNvSpPr/>
          <p:nvPr/>
        </p:nvSpPr>
        <p:spPr>
          <a:xfrm>
            <a:off x="580424" y="1211135"/>
            <a:ext cx="2142201" cy="1194967"/>
          </a:xfrm>
          <a:prstGeom prst="roundRect">
            <a:avLst/>
          </a:prstGeom>
          <a:ln>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User Interface (Web/Mobile App)</a:t>
            </a:r>
          </a:p>
        </p:txBody>
      </p:sp>
      <p:sp>
        <p:nvSpPr>
          <p:cNvPr id="4" name="Rectangle 3">
            <a:extLst>
              <a:ext uri="{FF2B5EF4-FFF2-40B4-BE49-F238E27FC236}">
                <a16:creationId xmlns:a16="http://schemas.microsoft.com/office/drawing/2014/main" id="{FEA55040-B16F-AA11-B28B-A5DE48C9E836}"/>
              </a:ext>
            </a:extLst>
          </p:cNvPr>
          <p:cNvSpPr/>
          <p:nvPr/>
        </p:nvSpPr>
        <p:spPr>
          <a:xfrm>
            <a:off x="4006912" y="1267707"/>
            <a:ext cx="1654139" cy="1052732"/>
          </a:xfrm>
          <a:prstGeom prst="rect">
            <a:avLst/>
          </a:prstGeom>
          <a:solidFill>
            <a:schemeClr val="accent1">
              <a:lumMod val="40000"/>
              <a:lumOff val="60000"/>
            </a:schemeClr>
          </a:solidFill>
          <a:ln>
            <a:solidFill>
              <a:schemeClr val="accent1">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API Gateway / Middleware</a:t>
            </a:r>
          </a:p>
        </p:txBody>
      </p:sp>
      <p:sp>
        <p:nvSpPr>
          <p:cNvPr id="5" name="Rectangle 4">
            <a:extLst>
              <a:ext uri="{FF2B5EF4-FFF2-40B4-BE49-F238E27FC236}">
                <a16:creationId xmlns:a16="http://schemas.microsoft.com/office/drawing/2014/main" id="{5EAC0DA3-1127-E5B8-9C79-CBE5CE6DD542}"/>
              </a:ext>
            </a:extLst>
          </p:cNvPr>
          <p:cNvSpPr/>
          <p:nvPr/>
        </p:nvSpPr>
        <p:spPr>
          <a:xfrm>
            <a:off x="6945339" y="1207605"/>
            <a:ext cx="1654139" cy="1194968"/>
          </a:xfrm>
          <a:prstGeom prst="rect">
            <a:avLst/>
          </a:prstGeom>
          <a:solidFill>
            <a:schemeClr val="accent6"/>
          </a:solidFill>
          <a:ln>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Fraud Detection Engine</a:t>
            </a:r>
          </a:p>
        </p:txBody>
      </p:sp>
      <p:sp>
        <p:nvSpPr>
          <p:cNvPr id="6" name="Rectangle: Rounded Corners 5">
            <a:extLst>
              <a:ext uri="{FF2B5EF4-FFF2-40B4-BE49-F238E27FC236}">
                <a16:creationId xmlns:a16="http://schemas.microsoft.com/office/drawing/2014/main" id="{AB08BE56-56A3-FC54-3A52-2CE6D916A0FF}"/>
              </a:ext>
            </a:extLst>
          </p:cNvPr>
          <p:cNvSpPr/>
          <p:nvPr/>
        </p:nvSpPr>
        <p:spPr>
          <a:xfrm>
            <a:off x="7087937" y="3134230"/>
            <a:ext cx="1374136" cy="928217"/>
          </a:xfrm>
          <a:prstGeom prst="roundRect">
            <a:avLst/>
          </a:prstGeom>
          <a:solidFill>
            <a:schemeClr val="accent6">
              <a:lumMod val="75000"/>
            </a:schemeClr>
          </a:solidFill>
          <a:ln>
            <a:solidFill>
              <a:schemeClr val="accent6">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Alerts System</a:t>
            </a:r>
          </a:p>
        </p:txBody>
      </p:sp>
      <p:sp>
        <p:nvSpPr>
          <p:cNvPr id="10" name="Flowchart: Data 9">
            <a:extLst>
              <a:ext uri="{FF2B5EF4-FFF2-40B4-BE49-F238E27FC236}">
                <a16:creationId xmlns:a16="http://schemas.microsoft.com/office/drawing/2014/main" id="{870D5DBE-7D82-8AA1-EE08-79CD080FC782}"/>
              </a:ext>
            </a:extLst>
          </p:cNvPr>
          <p:cNvSpPr/>
          <p:nvPr/>
        </p:nvSpPr>
        <p:spPr>
          <a:xfrm>
            <a:off x="3770291" y="2981672"/>
            <a:ext cx="2079867" cy="1052733"/>
          </a:xfrm>
          <a:prstGeom prst="flowChartInputOutpu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Dashboard View</a:t>
            </a:r>
          </a:p>
        </p:txBody>
      </p:sp>
      <p:sp>
        <p:nvSpPr>
          <p:cNvPr id="11" name="Flowchart: Data 10">
            <a:extLst>
              <a:ext uri="{FF2B5EF4-FFF2-40B4-BE49-F238E27FC236}">
                <a16:creationId xmlns:a16="http://schemas.microsoft.com/office/drawing/2014/main" id="{9C60804D-AF70-9D14-03AA-5E7CB1F88FD3}"/>
              </a:ext>
            </a:extLst>
          </p:cNvPr>
          <p:cNvSpPr/>
          <p:nvPr/>
        </p:nvSpPr>
        <p:spPr>
          <a:xfrm>
            <a:off x="6444515" y="4884853"/>
            <a:ext cx="2234572" cy="1288065"/>
          </a:xfrm>
          <a:prstGeom prst="flowChartInputOutpu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t>Notification Service (SMS/Email)</a:t>
            </a:r>
          </a:p>
        </p:txBody>
      </p:sp>
      <p:sp>
        <p:nvSpPr>
          <p:cNvPr id="12" name="Cylinder 11">
            <a:extLst>
              <a:ext uri="{FF2B5EF4-FFF2-40B4-BE49-F238E27FC236}">
                <a16:creationId xmlns:a16="http://schemas.microsoft.com/office/drawing/2014/main" id="{D3AF6523-5805-C04F-B095-B1F6452D7C7C}"/>
              </a:ext>
            </a:extLst>
          </p:cNvPr>
          <p:cNvSpPr/>
          <p:nvPr/>
        </p:nvSpPr>
        <p:spPr>
          <a:xfrm>
            <a:off x="3960744" y="4602822"/>
            <a:ext cx="1592380" cy="1683621"/>
          </a:xfrm>
          <a:prstGeom prst="can">
            <a:avLst/>
          </a:prstGeom>
          <a:solidFill>
            <a:srgbClr val="FFC000"/>
          </a:solidFill>
          <a:ln>
            <a:solidFill>
              <a:srgbClr val="FFC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Data Layer (DB, Preprocessing)</a:t>
            </a:r>
          </a:p>
        </p:txBody>
      </p:sp>
      <p:sp>
        <p:nvSpPr>
          <p:cNvPr id="13" name="Hexagon 12">
            <a:extLst>
              <a:ext uri="{FF2B5EF4-FFF2-40B4-BE49-F238E27FC236}">
                <a16:creationId xmlns:a16="http://schemas.microsoft.com/office/drawing/2014/main" id="{695284DA-8F38-1A66-6DF5-444765FA39DD}"/>
              </a:ext>
            </a:extLst>
          </p:cNvPr>
          <p:cNvSpPr/>
          <p:nvPr/>
        </p:nvSpPr>
        <p:spPr>
          <a:xfrm>
            <a:off x="580424" y="2687598"/>
            <a:ext cx="1952089" cy="1654139"/>
          </a:xfrm>
          <a:prstGeom prst="hexagon">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Feedback System (Retraining)</a:t>
            </a:r>
          </a:p>
        </p:txBody>
      </p:sp>
      <p:sp>
        <p:nvSpPr>
          <p:cNvPr id="14" name="Cloud 13">
            <a:extLst>
              <a:ext uri="{FF2B5EF4-FFF2-40B4-BE49-F238E27FC236}">
                <a16:creationId xmlns:a16="http://schemas.microsoft.com/office/drawing/2014/main" id="{70E88CE3-65B6-DC8B-B5A6-B6FFC6513B0A}"/>
              </a:ext>
            </a:extLst>
          </p:cNvPr>
          <p:cNvSpPr/>
          <p:nvPr/>
        </p:nvSpPr>
        <p:spPr>
          <a:xfrm>
            <a:off x="580463" y="4723176"/>
            <a:ext cx="2332233" cy="1654139"/>
          </a:xfrm>
          <a:prstGeom prst="cloud">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a:t>Deployment Layer (Cloud)</a:t>
            </a:r>
          </a:p>
        </p:txBody>
      </p:sp>
      <p:cxnSp>
        <p:nvCxnSpPr>
          <p:cNvPr id="16" name="Straight Arrow Connector 15">
            <a:extLst>
              <a:ext uri="{FF2B5EF4-FFF2-40B4-BE49-F238E27FC236}">
                <a16:creationId xmlns:a16="http://schemas.microsoft.com/office/drawing/2014/main" id="{7B8B3DC3-7D27-594E-4C44-F7F44C57B4D2}"/>
              </a:ext>
            </a:extLst>
          </p:cNvPr>
          <p:cNvCxnSpPr>
            <a:stCxn id="3" idx="3"/>
            <a:endCxn id="4" idx="1"/>
          </p:cNvCxnSpPr>
          <p:nvPr/>
        </p:nvCxnSpPr>
        <p:spPr>
          <a:xfrm flipV="1">
            <a:off x="2722625" y="1794073"/>
            <a:ext cx="1284287" cy="145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7" name="Straight Arrow Connector 16">
            <a:extLst>
              <a:ext uri="{FF2B5EF4-FFF2-40B4-BE49-F238E27FC236}">
                <a16:creationId xmlns:a16="http://schemas.microsoft.com/office/drawing/2014/main" id="{21EFB7CE-69ED-5217-9807-5A2A8339B36A}"/>
              </a:ext>
            </a:extLst>
          </p:cNvPr>
          <p:cNvCxnSpPr>
            <a:cxnSpLocks/>
            <a:stCxn id="5" idx="2"/>
          </p:cNvCxnSpPr>
          <p:nvPr/>
        </p:nvCxnSpPr>
        <p:spPr>
          <a:xfrm flipH="1">
            <a:off x="4926427" y="2402573"/>
            <a:ext cx="2845982" cy="57040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52EDE18D-9C45-4D5A-2903-4CD0C8AE80CC}"/>
              </a:ext>
            </a:extLst>
          </p:cNvPr>
          <p:cNvCxnSpPr>
            <a:cxnSpLocks/>
            <a:stCxn id="5" idx="2"/>
            <a:endCxn id="6" idx="0"/>
          </p:cNvCxnSpPr>
          <p:nvPr/>
        </p:nvCxnSpPr>
        <p:spPr>
          <a:xfrm>
            <a:off x="7772409" y="2402573"/>
            <a:ext cx="2596" cy="7316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9" name="Straight Arrow Connector 18">
            <a:extLst>
              <a:ext uri="{FF2B5EF4-FFF2-40B4-BE49-F238E27FC236}">
                <a16:creationId xmlns:a16="http://schemas.microsoft.com/office/drawing/2014/main" id="{6B67AB8A-7FB4-9958-E680-F150FD0E30B3}"/>
              </a:ext>
            </a:extLst>
          </p:cNvPr>
          <p:cNvCxnSpPr/>
          <p:nvPr/>
        </p:nvCxnSpPr>
        <p:spPr>
          <a:xfrm flipV="1">
            <a:off x="5661051" y="1808618"/>
            <a:ext cx="1284287" cy="1454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Arrow Connector 22">
            <a:extLst>
              <a:ext uri="{FF2B5EF4-FFF2-40B4-BE49-F238E27FC236}">
                <a16:creationId xmlns:a16="http://schemas.microsoft.com/office/drawing/2014/main" id="{DCD4C8B8-978F-553E-5372-CAF9808747E8}"/>
              </a:ext>
            </a:extLst>
          </p:cNvPr>
          <p:cNvCxnSpPr>
            <a:cxnSpLocks/>
            <a:stCxn id="10" idx="2"/>
            <a:endCxn id="13" idx="0"/>
          </p:cNvCxnSpPr>
          <p:nvPr/>
        </p:nvCxnSpPr>
        <p:spPr>
          <a:xfrm flipH="1">
            <a:off x="2532513" y="3508039"/>
            <a:ext cx="1445765" cy="6629"/>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7" name="Straight Arrow Connector 26">
            <a:extLst>
              <a:ext uri="{FF2B5EF4-FFF2-40B4-BE49-F238E27FC236}">
                <a16:creationId xmlns:a16="http://schemas.microsoft.com/office/drawing/2014/main" id="{B87E2197-C944-63E5-7EA5-766DE6BA7316}"/>
              </a:ext>
            </a:extLst>
          </p:cNvPr>
          <p:cNvCxnSpPr>
            <a:cxnSpLocks/>
            <a:endCxn id="12" idx="2"/>
          </p:cNvCxnSpPr>
          <p:nvPr/>
        </p:nvCxnSpPr>
        <p:spPr>
          <a:xfrm>
            <a:off x="2911724" y="5444632"/>
            <a:ext cx="1049020"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543B94B6-8AE5-AED4-ECA8-17FF7F0B0B17}"/>
              </a:ext>
            </a:extLst>
          </p:cNvPr>
          <p:cNvCxnSpPr>
            <a:cxnSpLocks/>
            <a:stCxn id="6" idx="2"/>
            <a:endCxn id="11" idx="0"/>
          </p:cNvCxnSpPr>
          <p:nvPr/>
        </p:nvCxnSpPr>
        <p:spPr>
          <a:xfrm>
            <a:off x="7775005" y="4062447"/>
            <a:ext cx="10253" cy="82240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5" name="Straight Arrow Connector 44">
            <a:extLst>
              <a:ext uri="{FF2B5EF4-FFF2-40B4-BE49-F238E27FC236}">
                <a16:creationId xmlns:a16="http://schemas.microsoft.com/office/drawing/2014/main" id="{3F3D0713-91BF-75C1-D563-A6E5E0211547}"/>
              </a:ext>
            </a:extLst>
          </p:cNvPr>
          <p:cNvCxnSpPr>
            <a:cxnSpLocks/>
          </p:cNvCxnSpPr>
          <p:nvPr/>
        </p:nvCxnSpPr>
        <p:spPr>
          <a:xfrm>
            <a:off x="1591952" y="4341737"/>
            <a:ext cx="0" cy="4273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77180198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83F28-5045-46A1-87F4-BA7378F69E4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52A9F8B-D15C-6681-73EC-FCDF7AA4BB4C}"/>
              </a:ext>
            </a:extLst>
          </p:cNvPr>
          <p:cNvSpPr>
            <a:spLocks noGrp="1"/>
          </p:cNvSpPr>
          <p:nvPr>
            <p:ph type="title"/>
          </p:nvPr>
        </p:nvSpPr>
        <p:spPr>
          <a:xfrm>
            <a:off x="10160" y="264478"/>
            <a:ext cx="8763000" cy="868362"/>
          </a:xfrm>
        </p:spPr>
        <p:txBody>
          <a:bodyPr>
            <a:noAutofit/>
          </a:bodyPr>
          <a:lstStyle/>
          <a:p>
            <a:r>
              <a:rPr lang="en-IN" sz="3200" b="1" dirty="0">
                <a:solidFill>
                  <a:srgbClr val="002060"/>
                </a:solidFill>
                <a:latin typeface="Times New Roman" panose="02020603050405020304" pitchFamily="18" charset="0"/>
                <a:cs typeface="Times New Roman" panose="02020603050405020304" pitchFamily="18" charset="0"/>
              </a:rPr>
              <a:t>SYSTEM WORKFLOW</a:t>
            </a:r>
          </a:p>
        </p:txBody>
      </p:sp>
      <p:sp>
        <p:nvSpPr>
          <p:cNvPr id="7" name="Title 1">
            <a:extLst>
              <a:ext uri="{FF2B5EF4-FFF2-40B4-BE49-F238E27FC236}">
                <a16:creationId xmlns:a16="http://schemas.microsoft.com/office/drawing/2014/main" id="{AF1DD21F-54CC-4A01-A5C1-D0FE656A8ECB}"/>
              </a:ext>
            </a:extLst>
          </p:cNvPr>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a:spcBef>
                <a:spcPct val="0"/>
              </a:spcBef>
              <a:defRPr/>
            </a:pPr>
            <a:r>
              <a:rPr lang="sv-SE" b="1" dirty="0">
                <a:solidFill>
                  <a:prstClr val="black"/>
                </a:solidFill>
                <a:latin typeface="Book Antiqua" pitchFamily="18" charset="0"/>
              </a:rPr>
              <a:t>System Workflow</a:t>
            </a:r>
            <a:endParaRPr lang="en-US" b="1" dirty="0">
              <a:solidFill>
                <a:prstClr val="black"/>
              </a:solidFill>
              <a:latin typeface="Book Antiqua" pitchFamily="18" charset="0"/>
            </a:endParaRPr>
          </a:p>
        </p:txBody>
      </p:sp>
      <p:sp>
        <p:nvSpPr>
          <p:cNvPr id="8" name="Footer Placeholder 6">
            <a:extLst>
              <a:ext uri="{FF2B5EF4-FFF2-40B4-BE49-F238E27FC236}">
                <a16:creationId xmlns:a16="http://schemas.microsoft.com/office/drawing/2014/main" id="{687F9976-F118-344E-A222-F9962AB6F516}"/>
              </a:ext>
            </a:extLst>
          </p:cNvPr>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9" name="Picture 1" descr="C:\Users\Administrator\Desktop\Comp\Ubi-Cam\Ubi-Cam\ic_launcher-web.png">
            <a:extLst>
              <a:ext uri="{FF2B5EF4-FFF2-40B4-BE49-F238E27FC236}">
                <a16:creationId xmlns:a16="http://schemas.microsoft.com/office/drawing/2014/main" id="{4FE12B3F-10CE-EA57-5078-20783B8EA393}"/>
              </a:ext>
            </a:extLst>
          </p:cNvPr>
          <p:cNvPicPr>
            <a:picLocks noChangeAspect="1" noChangeArrowheads="1"/>
          </p:cNvPicPr>
          <p:nvPr/>
        </p:nvPicPr>
        <p:blipFill>
          <a:blip r:embed="rId3" cstate="print"/>
          <a:srcRect/>
          <a:stretch>
            <a:fillRect/>
          </a:stretch>
        </p:blipFill>
        <p:spPr bwMode="auto">
          <a:xfrm>
            <a:off x="10160" y="6505971"/>
            <a:ext cx="375082" cy="382509"/>
          </a:xfrm>
          <a:prstGeom prst="rect">
            <a:avLst/>
          </a:prstGeom>
          <a:noFill/>
        </p:spPr>
      </p:pic>
      <p:sp>
        <p:nvSpPr>
          <p:cNvPr id="29" name="Rectangle 28">
            <a:extLst>
              <a:ext uri="{FF2B5EF4-FFF2-40B4-BE49-F238E27FC236}">
                <a16:creationId xmlns:a16="http://schemas.microsoft.com/office/drawing/2014/main" id="{FB18DE07-6FCB-027D-DB1B-19A1BDF6F187}"/>
              </a:ext>
            </a:extLst>
          </p:cNvPr>
          <p:cNvSpPr/>
          <p:nvPr/>
        </p:nvSpPr>
        <p:spPr>
          <a:xfrm>
            <a:off x="599440" y="1201024"/>
            <a:ext cx="2194560" cy="1552450"/>
          </a:xfrm>
          <a:prstGeom prst="rect">
            <a:avLst/>
          </a:prstGeom>
          <a:solidFill>
            <a:schemeClr val="tx2">
              <a:lumMod val="60000"/>
              <a:lumOff val="40000"/>
            </a:schemeClr>
          </a:solidFill>
          <a:ln>
            <a:solidFill>
              <a:schemeClr val="tx2">
                <a:lumMod val="60000"/>
                <a:lumOff val="40000"/>
              </a:schemeClr>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83A42"/>
                </a:solidFill>
                <a:latin typeface="Times New Roman" panose="02020603050405020304" pitchFamily="18" charset="0"/>
                <a:cs typeface="Times New Roman" panose="02020603050405020304" pitchFamily="18" charset="0"/>
              </a:rPr>
              <a:t>Data Layer(Data Sources, Data Storage, Preprocessing)</a:t>
            </a:r>
            <a:endParaRPr lang="en-IN" dirty="0">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E40B4E2A-6ACC-FF07-299E-40A2D13DB3CA}"/>
              </a:ext>
            </a:extLst>
          </p:cNvPr>
          <p:cNvSpPr/>
          <p:nvPr/>
        </p:nvSpPr>
        <p:spPr>
          <a:xfrm>
            <a:off x="6313441" y="1158296"/>
            <a:ext cx="2280919" cy="1712950"/>
          </a:xfrm>
          <a:prstGeom prst="rect">
            <a:avLst/>
          </a:prstGeom>
          <a:solidFill>
            <a:schemeClr val="accent6"/>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solidFill>
                  <a:srgbClr val="383A42"/>
                </a:solidFill>
                <a:latin typeface="Times New Roman" panose="02020603050405020304" pitchFamily="18" charset="0"/>
                <a:cs typeface="Times New Roman" panose="02020603050405020304" pitchFamily="18" charset="0"/>
              </a:rPr>
              <a:t>Detection Layer(Fraud Detection System, Real Time Processing, Alert Mechanism)</a:t>
            </a:r>
            <a:endParaRPr lang="en-IN" dirty="0">
              <a:solidFill>
                <a:srgbClr val="383A42"/>
              </a:solidFill>
              <a:latin typeface="Times New Roman" panose="02020603050405020304" pitchFamily="18" charset="0"/>
              <a:cs typeface="Times New Roman" panose="02020603050405020304" pitchFamily="18" charset="0"/>
            </a:endParaRPr>
          </a:p>
        </p:txBody>
      </p:sp>
      <p:sp>
        <p:nvSpPr>
          <p:cNvPr id="3" name="Rectangle: Rounded Corners 2">
            <a:extLst>
              <a:ext uri="{FF2B5EF4-FFF2-40B4-BE49-F238E27FC236}">
                <a16:creationId xmlns:a16="http://schemas.microsoft.com/office/drawing/2014/main" id="{4467DAC7-7D84-C2CE-AD3F-272CCE8EEF43}"/>
              </a:ext>
            </a:extLst>
          </p:cNvPr>
          <p:cNvSpPr/>
          <p:nvPr/>
        </p:nvSpPr>
        <p:spPr>
          <a:xfrm>
            <a:off x="3395981" y="1158232"/>
            <a:ext cx="2280917" cy="1798532"/>
          </a:xfrm>
          <a:prstGeom prst="roundRect">
            <a:avLst/>
          </a:prstGeom>
          <a:solidFill>
            <a:srgbClr val="FFFF00"/>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383A42"/>
                </a:solidFill>
                <a:latin typeface="Times New Roman" panose="02020603050405020304" pitchFamily="18" charset="0"/>
                <a:cs typeface="Times New Roman" panose="02020603050405020304" pitchFamily="18" charset="0"/>
              </a:rPr>
              <a:t>Model Development Layer(</a:t>
            </a:r>
            <a:r>
              <a:rPr lang="en-IN">
                <a:solidFill>
                  <a:srgbClr val="383A42"/>
                </a:solidFill>
                <a:latin typeface="Times New Roman" panose="02020603050405020304" pitchFamily="18" charset="0"/>
                <a:cs typeface="Times New Roman" panose="02020603050405020304" pitchFamily="18" charset="0"/>
              </a:rPr>
              <a:t>Feature Engineering, ML Models, Model Ealuatiion)</a:t>
            </a:r>
            <a:endParaRPr lang="en-IN" dirty="0">
              <a:solidFill>
                <a:srgbClr val="383A42"/>
              </a:solidFill>
              <a:latin typeface="Times New Roman" panose="02020603050405020304" pitchFamily="18" charset="0"/>
              <a:cs typeface="Times New Roman" panose="02020603050405020304" pitchFamily="18" charset="0"/>
            </a:endParaRPr>
          </a:p>
        </p:txBody>
      </p:sp>
      <p:sp>
        <p:nvSpPr>
          <p:cNvPr id="4" name="Flowchart: Data 3">
            <a:extLst>
              <a:ext uri="{FF2B5EF4-FFF2-40B4-BE49-F238E27FC236}">
                <a16:creationId xmlns:a16="http://schemas.microsoft.com/office/drawing/2014/main" id="{2CA1AB46-3C08-6FB9-7136-FDCE1DD038E6}"/>
              </a:ext>
            </a:extLst>
          </p:cNvPr>
          <p:cNvSpPr/>
          <p:nvPr/>
        </p:nvSpPr>
        <p:spPr>
          <a:xfrm>
            <a:off x="6246688" y="3834403"/>
            <a:ext cx="2414426" cy="1712929"/>
          </a:xfrm>
          <a:prstGeom prst="flowChartInputOutput">
            <a:avLst/>
          </a:prstGeom>
          <a:solidFill>
            <a:srgbClr val="92D050"/>
          </a:solidFill>
          <a:ln>
            <a:solidFill>
              <a:srgbClr val="92D05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383A42"/>
                </a:solidFill>
                <a:latin typeface="Times New Roman" panose="02020603050405020304" pitchFamily="18" charset="0"/>
                <a:cs typeface="Times New Roman" panose="02020603050405020304" pitchFamily="18" charset="0"/>
              </a:rPr>
              <a:t>Integration Layer(API Services, Real Time Dashboard)</a:t>
            </a:r>
          </a:p>
          <a:p>
            <a:pPr algn="ctr"/>
            <a:endParaRPr lang="en-IN" dirty="0"/>
          </a:p>
        </p:txBody>
      </p:sp>
      <p:sp>
        <p:nvSpPr>
          <p:cNvPr id="5" name="Hexagon 4">
            <a:extLst>
              <a:ext uri="{FF2B5EF4-FFF2-40B4-BE49-F238E27FC236}">
                <a16:creationId xmlns:a16="http://schemas.microsoft.com/office/drawing/2014/main" id="{1ECB7255-203E-43DA-27C7-428DDC685FDF}"/>
              </a:ext>
            </a:extLst>
          </p:cNvPr>
          <p:cNvSpPr/>
          <p:nvPr/>
        </p:nvSpPr>
        <p:spPr>
          <a:xfrm>
            <a:off x="3345467" y="3699286"/>
            <a:ext cx="2414425" cy="1953295"/>
          </a:xfrm>
          <a:prstGeom prst="hexagon">
            <a:avLst/>
          </a:prstGeom>
          <a:solidFill>
            <a:schemeClr val="accent4"/>
          </a:solidFill>
          <a:ln>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rgbClr val="383A42"/>
                </a:solidFill>
                <a:latin typeface="Times New Roman" panose="02020603050405020304" pitchFamily="18" charset="0"/>
                <a:cs typeface="Times New Roman" panose="02020603050405020304" pitchFamily="18" charset="0"/>
              </a:rPr>
              <a:t>Feedback and Refinement Layer(User Feedback, Model Updates)</a:t>
            </a:r>
            <a:endParaRPr lang="en-IN" dirty="0">
              <a:solidFill>
                <a:srgbClr val="383A42"/>
              </a:solidFill>
              <a:latin typeface="Times New Roman" panose="02020603050405020304" pitchFamily="18" charset="0"/>
              <a:cs typeface="Times New Roman" panose="02020603050405020304" pitchFamily="18" charset="0"/>
            </a:endParaRPr>
          </a:p>
        </p:txBody>
      </p:sp>
      <p:sp>
        <p:nvSpPr>
          <p:cNvPr id="10" name="Cloud 9">
            <a:extLst>
              <a:ext uri="{FF2B5EF4-FFF2-40B4-BE49-F238E27FC236}">
                <a16:creationId xmlns:a16="http://schemas.microsoft.com/office/drawing/2014/main" id="{4094757C-F7BF-9967-27F6-3B7CEF820E64}"/>
              </a:ext>
            </a:extLst>
          </p:cNvPr>
          <p:cNvSpPr/>
          <p:nvPr/>
        </p:nvSpPr>
        <p:spPr>
          <a:xfrm>
            <a:off x="482886" y="3630209"/>
            <a:ext cx="2075380" cy="2065106"/>
          </a:xfrm>
          <a:prstGeom prst="cloud">
            <a:avLst/>
          </a:prstGeom>
          <a:solidFill>
            <a:schemeClr val="bg1">
              <a:lumMod val="6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dirty="0">
                <a:solidFill>
                  <a:srgbClr val="383A42"/>
                </a:solidFill>
                <a:latin typeface="Times New Roman" panose="02020603050405020304" pitchFamily="18" charset="0"/>
                <a:cs typeface="Times New Roman" panose="02020603050405020304" pitchFamily="18" charset="0"/>
              </a:rPr>
              <a:t>Deployment Layer(Infrastructure, Containerization)</a:t>
            </a:r>
          </a:p>
        </p:txBody>
      </p:sp>
      <p:cxnSp>
        <p:nvCxnSpPr>
          <p:cNvPr id="12" name="Straight Arrow Connector 11">
            <a:extLst>
              <a:ext uri="{FF2B5EF4-FFF2-40B4-BE49-F238E27FC236}">
                <a16:creationId xmlns:a16="http://schemas.microsoft.com/office/drawing/2014/main" id="{9CF8FF41-A97A-7FCE-D232-BAEE95F9E71A}"/>
              </a:ext>
            </a:extLst>
          </p:cNvPr>
          <p:cNvCxnSpPr>
            <a:stCxn id="29" idx="3"/>
          </p:cNvCxnSpPr>
          <p:nvPr/>
        </p:nvCxnSpPr>
        <p:spPr>
          <a:xfrm>
            <a:off x="2794000" y="1977249"/>
            <a:ext cx="678665"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5" name="Straight Arrow Connector 14">
            <a:extLst>
              <a:ext uri="{FF2B5EF4-FFF2-40B4-BE49-F238E27FC236}">
                <a16:creationId xmlns:a16="http://schemas.microsoft.com/office/drawing/2014/main" id="{F4E6A3E8-F270-2CA0-9905-B769232C9497}"/>
              </a:ext>
            </a:extLst>
          </p:cNvPr>
          <p:cNvCxnSpPr>
            <a:cxnSpLocks/>
            <a:stCxn id="31" idx="2"/>
            <a:endCxn id="4" idx="1"/>
          </p:cNvCxnSpPr>
          <p:nvPr/>
        </p:nvCxnSpPr>
        <p:spPr>
          <a:xfrm>
            <a:off x="7453901" y="2871246"/>
            <a:ext cx="0" cy="963157"/>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6" name="Straight Arrow Connector 15">
            <a:extLst>
              <a:ext uri="{FF2B5EF4-FFF2-40B4-BE49-F238E27FC236}">
                <a16:creationId xmlns:a16="http://schemas.microsoft.com/office/drawing/2014/main" id="{262EFA5D-D09F-B4A7-6F7D-5D4328A59A99}"/>
              </a:ext>
            </a:extLst>
          </p:cNvPr>
          <p:cNvCxnSpPr>
            <a:cxnSpLocks/>
            <a:endCxn id="31" idx="1"/>
          </p:cNvCxnSpPr>
          <p:nvPr/>
        </p:nvCxnSpPr>
        <p:spPr>
          <a:xfrm flipV="1">
            <a:off x="5711460" y="2014771"/>
            <a:ext cx="601981" cy="118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0" name="Straight Arrow Connector 19">
            <a:extLst>
              <a:ext uri="{FF2B5EF4-FFF2-40B4-BE49-F238E27FC236}">
                <a16:creationId xmlns:a16="http://schemas.microsoft.com/office/drawing/2014/main" id="{A329946C-505D-1F84-C820-AAC4DEAECCFD}"/>
              </a:ext>
            </a:extLst>
          </p:cNvPr>
          <p:cNvCxnSpPr>
            <a:cxnSpLocks/>
            <a:endCxn id="10" idx="0"/>
          </p:cNvCxnSpPr>
          <p:nvPr/>
        </p:nvCxnSpPr>
        <p:spPr>
          <a:xfrm flipH="1" flipV="1">
            <a:off x="2556537" y="4662762"/>
            <a:ext cx="772689" cy="13172"/>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2" name="Straight Arrow Connector 21">
            <a:extLst>
              <a:ext uri="{FF2B5EF4-FFF2-40B4-BE49-F238E27FC236}">
                <a16:creationId xmlns:a16="http://schemas.microsoft.com/office/drawing/2014/main" id="{B258D4E3-A150-3623-9345-294483D429DD}"/>
              </a:ext>
            </a:extLst>
          </p:cNvPr>
          <p:cNvCxnSpPr>
            <a:cxnSpLocks/>
            <a:stCxn id="4" idx="2"/>
          </p:cNvCxnSpPr>
          <p:nvPr/>
        </p:nvCxnSpPr>
        <p:spPr>
          <a:xfrm flipH="1" flipV="1">
            <a:off x="5776133" y="4689692"/>
            <a:ext cx="711998" cy="1176"/>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83370258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Comparison Table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COMPARISON TABLE</a:t>
            </a:r>
          </a:p>
        </p:txBody>
      </p:sp>
      <p:graphicFrame>
        <p:nvGraphicFramePr>
          <p:cNvPr id="3" name="Table 5">
            <a:extLst>
              <a:ext uri="{FF2B5EF4-FFF2-40B4-BE49-F238E27FC236}">
                <a16:creationId xmlns:a16="http://schemas.microsoft.com/office/drawing/2014/main" id="{CE957270-F71C-B325-E2B7-2DE836E63A57}"/>
              </a:ext>
            </a:extLst>
          </p:cNvPr>
          <p:cNvGraphicFramePr>
            <a:graphicFrameLocks noGrp="1"/>
          </p:cNvGraphicFramePr>
          <p:nvPr>
            <p:extLst>
              <p:ext uri="{D42A27DB-BD31-4B8C-83A1-F6EECF244321}">
                <p14:modId xmlns:p14="http://schemas.microsoft.com/office/powerpoint/2010/main" val="992609776"/>
              </p:ext>
            </p:extLst>
          </p:nvPr>
        </p:nvGraphicFramePr>
        <p:xfrm>
          <a:off x="558800" y="1134308"/>
          <a:ext cx="8128002" cy="5212080"/>
        </p:xfrm>
        <a:graphic>
          <a:graphicData uri="http://schemas.openxmlformats.org/drawingml/2006/table">
            <a:tbl>
              <a:tblPr firstRow="1" bandRow="1">
                <a:tableStyleId>{93296810-A885-4BE3-A3E7-6D5BEEA58F35}</a:tableStyleId>
              </a:tblPr>
              <a:tblGrid>
                <a:gridCol w="1066800">
                  <a:extLst>
                    <a:ext uri="{9D8B030D-6E8A-4147-A177-3AD203B41FA5}">
                      <a16:colId xmlns:a16="http://schemas.microsoft.com/office/drawing/2014/main" val="1098599399"/>
                    </a:ext>
                  </a:extLst>
                </a:gridCol>
                <a:gridCol w="772160">
                  <a:extLst>
                    <a:ext uri="{9D8B030D-6E8A-4147-A177-3AD203B41FA5}">
                      <a16:colId xmlns:a16="http://schemas.microsoft.com/office/drawing/2014/main" val="1482940532"/>
                    </a:ext>
                  </a:extLst>
                </a:gridCol>
                <a:gridCol w="1422400">
                  <a:extLst>
                    <a:ext uri="{9D8B030D-6E8A-4147-A177-3AD203B41FA5}">
                      <a16:colId xmlns:a16="http://schemas.microsoft.com/office/drawing/2014/main" val="3815545130"/>
                    </a:ext>
                  </a:extLst>
                </a:gridCol>
                <a:gridCol w="1737360">
                  <a:extLst>
                    <a:ext uri="{9D8B030D-6E8A-4147-A177-3AD203B41FA5}">
                      <a16:colId xmlns:a16="http://schemas.microsoft.com/office/drawing/2014/main" val="2749966635"/>
                    </a:ext>
                  </a:extLst>
                </a:gridCol>
                <a:gridCol w="2032000">
                  <a:extLst>
                    <a:ext uri="{9D8B030D-6E8A-4147-A177-3AD203B41FA5}">
                      <a16:colId xmlns:a16="http://schemas.microsoft.com/office/drawing/2014/main" val="3797374642"/>
                    </a:ext>
                  </a:extLst>
                </a:gridCol>
                <a:gridCol w="1097282">
                  <a:extLst>
                    <a:ext uri="{9D8B030D-6E8A-4147-A177-3AD203B41FA5}">
                      <a16:colId xmlns:a16="http://schemas.microsoft.com/office/drawing/2014/main" val="1155905127"/>
                    </a:ext>
                  </a:extLst>
                </a:gridCol>
              </a:tblGrid>
              <a:tr h="909309">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b="1" dirty="0">
                          <a:latin typeface="Times New Roman" panose="02020603050405020304" pitchFamily="18" charset="0"/>
                          <a:cs typeface="Times New Roman" panose="02020603050405020304" pitchFamily="18" charset="0"/>
                        </a:rPr>
                        <a:t>Type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376911"/>
                  </a:ext>
                </a:extLst>
              </a:tr>
              <a:tr h="0">
                <a:tc>
                  <a:txBody>
                    <a:bodyPr/>
                    <a:lstStyle/>
                    <a:p>
                      <a:r>
                        <a:rPr lang="en-IN" b="1" dirty="0">
                          <a:latin typeface="Times New Roman" panose="02020603050405020304" pitchFamily="18" charset="0"/>
                          <a:cs typeface="Times New Roman" panose="02020603050405020304" pitchFamily="18" charset="0"/>
                        </a:rPr>
                        <a:t>[1] Logistic Regression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Linear Model</a:t>
                      </a:r>
                    </a:p>
                  </a:txBody>
                  <a:tcPr anchor="ctr"/>
                </a:tc>
                <a:tc>
                  <a:txBody>
                    <a:bodyPr/>
                    <a:lstStyle/>
                    <a:p>
                      <a:r>
                        <a:rPr lang="en-IN" dirty="0">
                          <a:latin typeface="Times New Roman" panose="02020603050405020304" pitchFamily="18" charset="0"/>
                          <a:cs typeface="Times New Roman" panose="02020603050405020304" pitchFamily="18" charset="0"/>
                        </a:rPr>
                        <a:t>Binary classification, interpretable coefficients</a:t>
                      </a:r>
                    </a:p>
                  </a:txBody>
                  <a:tcPr anchor="ctr"/>
                </a:tc>
                <a:tc>
                  <a:txBody>
                    <a:bodyPr/>
                    <a:lstStyle/>
                    <a:p>
                      <a:r>
                        <a:rPr lang="en-US" dirty="0">
                          <a:latin typeface="Times New Roman" panose="02020603050405020304" pitchFamily="18" charset="0"/>
                          <a:cs typeface="Times New Roman" panose="02020603050405020304" pitchFamily="18" charset="0"/>
                        </a:rPr>
                        <a:t>Simple, interpretable, efficient for small datasets</a:t>
                      </a:r>
                    </a:p>
                  </a:txBody>
                  <a:tcPr anchor="ctr"/>
                </a:tc>
                <a:tc>
                  <a:txBody>
                    <a:bodyPr/>
                    <a:lstStyle/>
                    <a:p>
                      <a:r>
                        <a:rPr lang="en-US" dirty="0">
                          <a:latin typeface="Times New Roman" panose="02020603050405020304" pitchFamily="18" charset="0"/>
                          <a:cs typeface="Times New Roman" panose="02020603050405020304" pitchFamily="18" charset="0"/>
                        </a:rPr>
                        <a:t>Assumes linearity, struggles with complex, high-dimensional data; lower test </a:t>
                      </a:r>
                      <a:r>
                        <a:rPr lang="en-US" dirty="0" err="1">
                          <a:latin typeface="Times New Roman" panose="02020603050405020304" pitchFamily="18" charset="0"/>
                          <a:cs typeface="Times New Roman" panose="02020603050405020304" pitchFamily="18" charset="0"/>
                        </a:rPr>
                        <a:t>aaccuracy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97.05%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92.21% (Test)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2578517"/>
                  </a:ext>
                </a:extLst>
              </a:tr>
              <a:tr h="1019708">
                <a:tc>
                  <a:txBody>
                    <a:bodyPr/>
                    <a:lstStyle/>
                    <a:p>
                      <a:r>
                        <a:rPr lang="en-IN" b="1" dirty="0">
                          <a:latin typeface="Times New Roman" panose="02020603050405020304" pitchFamily="18" charset="0"/>
                          <a:cs typeface="Times New Roman" panose="02020603050405020304" pitchFamily="18" charset="0"/>
                        </a:rPr>
                        <a:t>[2] Random Forest</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Ensemble, Decision Trees</a:t>
                      </a:r>
                    </a:p>
                  </a:txBody>
                  <a:tcPr anchor="ctr"/>
                </a:tc>
                <a:tc>
                  <a:txBody>
                    <a:bodyPr/>
                    <a:lstStyle/>
                    <a:p>
                      <a:r>
                        <a:rPr lang="en-IN" dirty="0">
                          <a:latin typeface="Times New Roman" panose="02020603050405020304" pitchFamily="18" charset="0"/>
                          <a:cs typeface="Times New Roman" panose="02020603050405020304" pitchFamily="18" charset="0"/>
                        </a:rPr>
                        <a:t>Uses multiple decision trees, random sampling, handles feature importance</a:t>
                      </a:r>
                    </a:p>
                  </a:txBody>
                  <a:tcPr anchor="ctr"/>
                </a:tc>
                <a:tc>
                  <a:txBody>
                    <a:bodyPr/>
                    <a:lstStyle/>
                    <a:p>
                      <a:r>
                        <a:rPr lang="en-US" dirty="0">
                          <a:latin typeface="Times New Roman" panose="02020603050405020304" pitchFamily="18" charset="0"/>
                          <a:cs typeface="Times New Roman" panose="02020603050405020304" pitchFamily="18" charset="0"/>
                        </a:rPr>
                        <a:t>Robust to overfitting, handles missing data well</a:t>
                      </a:r>
                    </a:p>
                  </a:txBody>
                  <a:tcPr anchor="ctr"/>
                </a:tc>
                <a:tc>
                  <a:txBody>
                    <a:bodyPr/>
                    <a:lstStyle/>
                    <a:p>
                      <a:r>
                        <a:rPr lang="en-US" dirty="0">
                          <a:latin typeface="Times New Roman" panose="02020603050405020304" pitchFamily="18" charset="0"/>
                          <a:cs typeface="Times New Roman" panose="02020603050405020304" pitchFamily="18" charset="0"/>
                        </a:rPr>
                        <a:t>Computationally expensive; </a:t>
                      </a:r>
                      <a:r>
                        <a:rPr lang="en-US" b="1" dirty="0">
                          <a:latin typeface="Times New Roman" panose="02020603050405020304" pitchFamily="18" charset="0"/>
                          <a:cs typeface="Times New Roman" panose="02020603050405020304" pitchFamily="18" charset="0"/>
                        </a:rPr>
                        <a:t>similar test accuracy to Logistic Regression</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100%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92.21% (Test)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428818"/>
                  </a:ext>
                </a:extLst>
              </a:tr>
            </a:tbl>
          </a:graphicData>
        </a:graphic>
      </p:graphicFrame>
    </p:spTree>
    <p:extLst>
      <p:ext uri="{BB962C8B-B14F-4D97-AF65-F5344CB8AC3E}">
        <p14:creationId xmlns:p14="http://schemas.microsoft.com/office/powerpoint/2010/main" val="2027321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Comparison Table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COMPARISON TABLE</a:t>
            </a:r>
          </a:p>
        </p:txBody>
      </p:sp>
      <p:graphicFrame>
        <p:nvGraphicFramePr>
          <p:cNvPr id="3" name="Table 5">
            <a:extLst>
              <a:ext uri="{FF2B5EF4-FFF2-40B4-BE49-F238E27FC236}">
                <a16:creationId xmlns:a16="http://schemas.microsoft.com/office/drawing/2014/main" id="{CE957270-F71C-B325-E2B7-2DE836E63A57}"/>
              </a:ext>
            </a:extLst>
          </p:cNvPr>
          <p:cNvGraphicFramePr>
            <a:graphicFrameLocks noGrp="1"/>
          </p:cNvGraphicFramePr>
          <p:nvPr>
            <p:extLst>
              <p:ext uri="{D42A27DB-BD31-4B8C-83A1-F6EECF244321}">
                <p14:modId xmlns:p14="http://schemas.microsoft.com/office/powerpoint/2010/main" val="2766967208"/>
              </p:ext>
            </p:extLst>
          </p:nvPr>
        </p:nvGraphicFramePr>
        <p:xfrm>
          <a:off x="558800" y="1134308"/>
          <a:ext cx="8128002" cy="4900733"/>
        </p:xfrm>
        <a:graphic>
          <a:graphicData uri="http://schemas.openxmlformats.org/drawingml/2006/table">
            <a:tbl>
              <a:tblPr firstRow="1" bandRow="1">
                <a:tableStyleId>{93296810-A885-4BE3-A3E7-6D5BEEA58F35}</a:tableStyleId>
              </a:tblPr>
              <a:tblGrid>
                <a:gridCol w="1066800">
                  <a:extLst>
                    <a:ext uri="{9D8B030D-6E8A-4147-A177-3AD203B41FA5}">
                      <a16:colId xmlns:a16="http://schemas.microsoft.com/office/drawing/2014/main" val="1098599399"/>
                    </a:ext>
                  </a:extLst>
                </a:gridCol>
                <a:gridCol w="772160">
                  <a:extLst>
                    <a:ext uri="{9D8B030D-6E8A-4147-A177-3AD203B41FA5}">
                      <a16:colId xmlns:a16="http://schemas.microsoft.com/office/drawing/2014/main" val="1482940532"/>
                    </a:ext>
                  </a:extLst>
                </a:gridCol>
                <a:gridCol w="1605280">
                  <a:extLst>
                    <a:ext uri="{9D8B030D-6E8A-4147-A177-3AD203B41FA5}">
                      <a16:colId xmlns:a16="http://schemas.microsoft.com/office/drawing/2014/main" val="3815545130"/>
                    </a:ext>
                  </a:extLst>
                </a:gridCol>
                <a:gridCol w="1554480">
                  <a:extLst>
                    <a:ext uri="{9D8B030D-6E8A-4147-A177-3AD203B41FA5}">
                      <a16:colId xmlns:a16="http://schemas.microsoft.com/office/drawing/2014/main" val="2749966635"/>
                    </a:ext>
                  </a:extLst>
                </a:gridCol>
                <a:gridCol w="2032000">
                  <a:extLst>
                    <a:ext uri="{9D8B030D-6E8A-4147-A177-3AD203B41FA5}">
                      <a16:colId xmlns:a16="http://schemas.microsoft.com/office/drawing/2014/main" val="3797374642"/>
                    </a:ext>
                  </a:extLst>
                </a:gridCol>
                <a:gridCol w="1097282">
                  <a:extLst>
                    <a:ext uri="{9D8B030D-6E8A-4147-A177-3AD203B41FA5}">
                      <a16:colId xmlns:a16="http://schemas.microsoft.com/office/drawing/2014/main" val="1155905127"/>
                    </a:ext>
                  </a:extLst>
                </a:gridCol>
              </a:tblGrid>
              <a:tr h="960928">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b="1" dirty="0">
                          <a:latin typeface="Times New Roman" panose="02020603050405020304" pitchFamily="18" charset="0"/>
                          <a:cs typeface="Times New Roman" panose="02020603050405020304" pitchFamily="18" charset="0"/>
                        </a:rPr>
                        <a:t>Type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Key Features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Disadvantages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522376911"/>
                  </a:ext>
                </a:extLst>
              </a:tr>
              <a:tr h="2402320">
                <a:tc>
                  <a:txBody>
                    <a:bodyPr/>
                    <a:lstStyle/>
                    <a:p>
                      <a:r>
                        <a:rPr lang="en-IN" b="1" dirty="0">
                          <a:latin typeface="Times New Roman" panose="02020603050405020304" pitchFamily="18" charset="0"/>
                          <a:cs typeface="Times New Roman" panose="02020603050405020304" pitchFamily="18" charset="0"/>
                        </a:rPr>
                        <a:t>[3]</a:t>
                      </a:r>
                    </a:p>
                    <a:p>
                      <a:r>
                        <a:rPr lang="en-IN" b="1" dirty="0" err="1">
                          <a:latin typeface="Times New Roman" panose="02020603050405020304" pitchFamily="18" charset="0"/>
                          <a:cs typeface="Times New Roman" panose="02020603050405020304" pitchFamily="18" charset="0"/>
                        </a:rPr>
                        <a:t>XGBoost</a:t>
                      </a:r>
                      <a:r>
                        <a:rPr lang="en-IN" dirty="0">
                          <a:latin typeface="Times New Roman" panose="02020603050405020304" pitchFamily="18" charset="0"/>
                          <a:cs typeface="Times New Roman" panose="02020603050405020304" pitchFamily="18" charset="0"/>
                        </a:rPr>
                        <a:t> </a:t>
                      </a:r>
                      <a:r>
                        <a:rPr lang="en-IN" b="1" i="0" dirty="0">
                          <a:latin typeface="Times New Roman" panose="02020603050405020304" pitchFamily="18" charset="0"/>
                          <a:cs typeface="Times New Roman" panose="02020603050405020304" pitchFamily="18" charset="0"/>
                        </a:rPr>
                        <a:t>(Preferred)</a:t>
                      </a:r>
                    </a:p>
                  </a:txBody>
                  <a:tcPr anchor="ctr"/>
                </a:tc>
                <a:tc>
                  <a:txBody>
                    <a:bodyPr/>
                    <a:lstStyle/>
                    <a:p>
                      <a:r>
                        <a:rPr lang="en-IN" dirty="0">
                          <a:latin typeface="Times New Roman" panose="02020603050405020304" pitchFamily="18" charset="0"/>
                          <a:cs typeface="Times New Roman" panose="02020603050405020304" pitchFamily="18" charset="0"/>
                        </a:rPr>
                        <a:t>Boosting, Ensemble</a:t>
                      </a:r>
                    </a:p>
                  </a:txBody>
                  <a:tcPr anchor="ctr"/>
                </a:tc>
                <a:tc>
                  <a:txBody>
                    <a:bodyPr/>
                    <a:lstStyle/>
                    <a:p>
                      <a:r>
                        <a:rPr lang="en-US" dirty="0">
                          <a:latin typeface="Times New Roman" panose="02020603050405020304" pitchFamily="18" charset="0"/>
                          <a:cs typeface="Times New Roman" panose="02020603050405020304" pitchFamily="18" charset="0"/>
                        </a:rPr>
                        <a:t>Gradient boosting framework, handles imbalanced datasets with </a:t>
                      </a:r>
                      <a:r>
                        <a:rPr lang="en-US" dirty="0" err="1">
                          <a:latin typeface="Times New Roman" panose="02020603050405020304" pitchFamily="18" charset="0"/>
                          <a:cs typeface="Times New Roman" panose="02020603050405020304" pitchFamily="18" charset="0"/>
                        </a:rPr>
                        <a:t>scale_pos_weight</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High accuracy, robust to non-linear patterns, best test performance</a:t>
                      </a:r>
                    </a:p>
                  </a:txBody>
                  <a:tcPr anchor="ctr"/>
                </a:tc>
                <a:tc>
                  <a:txBody>
                    <a:bodyPr/>
                    <a:lstStyle/>
                    <a:p>
                      <a:r>
                        <a:rPr lang="en-US" dirty="0">
                          <a:latin typeface="Times New Roman" panose="02020603050405020304" pitchFamily="18" charset="0"/>
                          <a:cs typeface="Times New Roman" panose="02020603050405020304" pitchFamily="18" charset="0"/>
                        </a:rPr>
                        <a:t>Computationally intensive but </a:t>
                      </a:r>
                      <a:r>
                        <a:rPr lang="en-US" b="1" dirty="0">
                          <a:latin typeface="Times New Roman" panose="02020603050405020304" pitchFamily="18" charset="0"/>
                          <a:cs typeface="Times New Roman" panose="02020603050405020304" pitchFamily="18" charset="0"/>
                        </a:rPr>
                        <a:t>achieves the best test accuracy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100%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93.51% (Test)</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(Best)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3012578517"/>
                  </a:ext>
                </a:extLst>
              </a:tr>
              <a:tr h="1537485">
                <a:tc>
                  <a:txBody>
                    <a:bodyPr/>
                    <a:lstStyle/>
                    <a:p>
                      <a:r>
                        <a:rPr lang="en-IN" b="1" dirty="0">
                          <a:latin typeface="Times New Roman" panose="02020603050405020304" pitchFamily="18" charset="0"/>
                          <a:cs typeface="Times New Roman" panose="02020603050405020304" pitchFamily="18" charset="0"/>
                        </a:rPr>
                        <a:t>[4] Decision Tree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Decision Trees</a:t>
                      </a:r>
                    </a:p>
                  </a:txBody>
                  <a:tcPr anchor="ctr"/>
                </a:tc>
                <a:tc>
                  <a:txBody>
                    <a:bodyPr/>
                    <a:lstStyle/>
                    <a:p>
                      <a:r>
                        <a:rPr lang="en-US" dirty="0">
                          <a:latin typeface="Times New Roman" panose="02020603050405020304" pitchFamily="18" charset="0"/>
                          <a:cs typeface="Times New Roman" panose="02020603050405020304" pitchFamily="18" charset="0"/>
                        </a:rPr>
                        <a:t>Rule-based classification, interpretable, splits data hierarchically</a:t>
                      </a:r>
                    </a:p>
                  </a:txBody>
                  <a:tcPr anchor="ctr"/>
                </a:tc>
                <a:tc>
                  <a:txBody>
                    <a:bodyPr/>
                    <a:lstStyle/>
                    <a:p>
                      <a:r>
                        <a:rPr lang="en-IN" dirty="0">
                          <a:latin typeface="Times New Roman" panose="02020603050405020304" pitchFamily="18" charset="0"/>
                          <a:cs typeface="Times New Roman" panose="02020603050405020304" pitchFamily="18" charset="0"/>
                        </a:rPr>
                        <a:t>Simple, interpretable, fast to train</a:t>
                      </a:r>
                    </a:p>
                  </a:txBody>
                  <a:tcPr anchor="ctr"/>
                </a:tc>
                <a:tc>
                  <a:txBody>
                    <a:bodyPr/>
                    <a:lstStyle/>
                    <a:p>
                      <a:r>
                        <a:rPr lang="en-US" b="1" dirty="0">
                          <a:latin typeface="Times New Roman" panose="02020603050405020304" pitchFamily="18" charset="0"/>
                          <a:cs typeface="Times New Roman" panose="02020603050405020304" pitchFamily="18" charset="0"/>
                        </a:rPr>
                        <a:t>Prone to overfitting</a:t>
                      </a:r>
                      <a:r>
                        <a:rPr lang="en-US" dirty="0">
                          <a:latin typeface="Times New Roman" panose="02020603050405020304" pitchFamily="18" charset="0"/>
                          <a:cs typeface="Times New Roman" panose="02020603050405020304" pitchFamily="18" charset="0"/>
                        </a:rPr>
                        <a:t>, lowest test accuracy of all models</a:t>
                      </a:r>
                    </a:p>
                  </a:txBody>
                  <a:tcPr anchor="ctr"/>
                </a:tc>
                <a:tc>
                  <a:txBody>
                    <a:bodyPr/>
                    <a:lstStyle/>
                    <a:p>
                      <a:r>
                        <a:rPr lang="en-US" dirty="0">
                          <a:latin typeface="Times New Roman" panose="02020603050405020304" pitchFamily="18" charset="0"/>
                          <a:cs typeface="Times New Roman" panose="02020603050405020304" pitchFamily="18" charset="0"/>
                        </a:rPr>
                        <a:t>Accuracy: </a:t>
                      </a:r>
                      <a:r>
                        <a:rPr lang="en-US" b="1" dirty="0">
                          <a:latin typeface="Times New Roman" panose="02020603050405020304" pitchFamily="18" charset="0"/>
                          <a:cs typeface="Times New Roman" panose="02020603050405020304" pitchFamily="18" charset="0"/>
                        </a:rPr>
                        <a:t>100% (Train)</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89.61% (Test)</a:t>
                      </a:r>
                      <a:endParaRPr lang="en-US"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412428818"/>
                  </a:ext>
                </a:extLst>
              </a:tr>
            </a:tbl>
          </a:graphicData>
        </a:graphic>
      </p:graphicFrame>
    </p:spTree>
    <p:extLst>
      <p:ext uri="{BB962C8B-B14F-4D97-AF65-F5344CB8AC3E}">
        <p14:creationId xmlns:p14="http://schemas.microsoft.com/office/powerpoint/2010/main" val="339677715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Confusion Metrix</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CONFUSION METRIX</a:t>
            </a:r>
          </a:p>
        </p:txBody>
      </p:sp>
      <p:graphicFrame>
        <p:nvGraphicFramePr>
          <p:cNvPr id="2" name="Table 2">
            <a:extLst>
              <a:ext uri="{FF2B5EF4-FFF2-40B4-BE49-F238E27FC236}">
                <a16:creationId xmlns:a16="http://schemas.microsoft.com/office/drawing/2014/main" id="{0D8AEC06-76BD-9D39-D47A-942757C3A3CF}"/>
              </a:ext>
            </a:extLst>
          </p:cNvPr>
          <p:cNvGraphicFramePr>
            <a:graphicFrameLocks noGrp="1"/>
          </p:cNvGraphicFramePr>
          <p:nvPr>
            <p:extLst>
              <p:ext uri="{D42A27DB-BD31-4B8C-83A1-F6EECF244321}">
                <p14:modId xmlns:p14="http://schemas.microsoft.com/office/powerpoint/2010/main" val="1299554253"/>
              </p:ext>
            </p:extLst>
          </p:nvPr>
        </p:nvGraphicFramePr>
        <p:xfrm>
          <a:off x="589280" y="1397000"/>
          <a:ext cx="7975600" cy="4947920"/>
        </p:xfrm>
        <a:graphic>
          <a:graphicData uri="http://schemas.openxmlformats.org/drawingml/2006/table">
            <a:tbl>
              <a:tblPr firstRow="1" bandRow="1">
                <a:tableStyleId>{93296810-A885-4BE3-A3E7-6D5BEEA58F35}</a:tableStyleId>
              </a:tblPr>
              <a:tblGrid>
                <a:gridCol w="996950">
                  <a:extLst>
                    <a:ext uri="{9D8B030D-6E8A-4147-A177-3AD203B41FA5}">
                      <a16:colId xmlns:a16="http://schemas.microsoft.com/office/drawing/2014/main" val="1107554015"/>
                    </a:ext>
                  </a:extLst>
                </a:gridCol>
                <a:gridCol w="996950">
                  <a:extLst>
                    <a:ext uri="{9D8B030D-6E8A-4147-A177-3AD203B41FA5}">
                      <a16:colId xmlns:a16="http://schemas.microsoft.com/office/drawing/2014/main" val="989874566"/>
                    </a:ext>
                  </a:extLst>
                </a:gridCol>
                <a:gridCol w="996950">
                  <a:extLst>
                    <a:ext uri="{9D8B030D-6E8A-4147-A177-3AD203B41FA5}">
                      <a16:colId xmlns:a16="http://schemas.microsoft.com/office/drawing/2014/main" val="1340471625"/>
                    </a:ext>
                  </a:extLst>
                </a:gridCol>
                <a:gridCol w="996950">
                  <a:extLst>
                    <a:ext uri="{9D8B030D-6E8A-4147-A177-3AD203B41FA5}">
                      <a16:colId xmlns:a16="http://schemas.microsoft.com/office/drawing/2014/main" val="45253243"/>
                    </a:ext>
                  </a:extLst>
                </a:gridCol>
                <a:gridCol w="996950">
                  <a:extLst>
                    <a:ext uri="{9D8B030D-6E8A-4147-A177-3AD203B41FA5}">
                      <a16:colId xmlns:a16="http://schemas.microsoft.com/office/drawing/2014/main" val="1738476752"/>
                    </a:ext>
                  </a:extLst>
                </a:gridCol>
                <a:gridCol w="996950">
                  <a:extLst>
                    <a:ext uri="{9D8B030D-6E8A-4147-A177-3AD203B41FA5}">
                      <a16:colId xmlns:a16="http://schemas.microsoft.com/office/drawing/2014/main" val="1035223511"/>
                    </a:ext>
                  </a:extLst>
                </a:gridCol>
                <a:gridCol w="996950">
                  <a:extLst>
                    <a:ext uri="{9D8B030D-6E8A-4147-A177-3AD203B41FA5}">
                      <a16:colId xmlns:a16="http://schemas.microsoft.com/office/drawing/2014/main" val="2809607952"/>
                    </a:ext>
                  </a:extLst>
                </a:gridCol>
                <a:gridCol w="996950">
                  <a:extLst>
                    <a:ext uri="{9D8B030D-6E8A-4147-A177-3AD203B41FA5}">
                      <a16:colId xmlns:a16="http://schemas.microsoft.com/office/drawing/2014/main" val="1871029355"/>
                    </a:ext>
                  </a:extLst>
                </a:gridCol>
              </a:tblGrid>
              <a:tr h="939800">
                <a:tc>
                  <a:txBody>
                    <a:bodyPr/>
                    <a:lstStyle/>
                    <a:p>
                      <a:r>
                        <a:rPr lang="en-IN" b="1" dirty="0">
                          <a:latin typeface="Times New Roman" panose="02020603050405020304" pitchFamily="18" charset="0"/>
                          <a:cs typeface="Times New Roman" panose="02020603050405020304" pitchFamily="18" charset="0"/>
                        </a:rPr>
                        <a:t>Algorithm</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Accuracy</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Precision (Class 1)</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Recall (Class 1)</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F1-Score (Class 1)</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Precision (Class 0)</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Recall (Class 0)</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b="1" dirty="0">
                          <a:latin typeface="Times New Roman" panose="02020603050405020304" pitchFamily="18" charset="0"/>
                          <a:cs typeface="Times New Roman" panose="02020603050405020304" pitchFamily="18" charset="0"/>
                        </a:rPr>
                        <a:t>F1-Score (Class 0)</a:t>
                      </a:r>
                      <a:endParaRPr lang="en-IN" dirty="0">
                        <a:latin typeface="Times New Roman" panose="02020603050405020304" pitchFamily="18" charset="0"/>
                        <a:cs typeface="Times New Roman" panose="02020603050405020304" pitchFamily="18" charset="0"/>
                      </a:endParaRPr>
                    </a:p>
                  </a:txBody>
                  <a:tcPr anchor="ctr"/>
                </a:tc>
                <a:extLst>
                  <a:ext uri="{0D108BD9-81ED-4DB2-BD59-A6C34878D82A}">
                    <a16:rowId xmlns:a16="http://schemas.microsoft.com/office/drawing/2014/main" val="815900135"/>
                  </a:ext>
                </a:extLst>
              </a:tr>
              <a:tr h="939800">
                <a:tc>
                  <a:txBody>
                    <a:bodyPr/>
                    <a:lstStyle/>
                    <a:p>
                      <a:r>
                        <a:rPr lang="en-IN" b="1" dirty="0">
                          <a:latin typeface="Times New Roman" panose="02020603050405020304" pitchFamily="18" charset="0"/>
                          <a:cs typeface="Times New Roman" panose="02020603050405020304" pitchFamily="18" charset="0"/>
                        </a:rPr>
                        <a:t>Logistic Regression</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92.21%</a:t>
                      </a:r>
                    </a:p>
                  </a:txBody>
                  <a:tcPr anchor="ctr"/>
                </a:tc>
                <a:tc>
                  <a:txBody>
                    <a:bodyPr/>
                    <a:lstStyle/>
                    <a:p>
                      <a:r>
                        <a:rPr lang="en-IN" dirty="0">
                          <a:latin typeface="Times New Roman" panose="02020603050405020304" pitchFamily="18" charset="0"/>
                          <a:cs typeface="Times New Roman" panose="02020603050405020304" pitchFamily="18" charset="0"/>
                        </a:rPr>
                        <a:t>0.36</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0.72</a:t>
                      </a:r>
                    </a:p>
                  </a:txBody>
                  <a:tcPr/>
                </a:tc>
                <a:tc>
                  <a:txBody>
                    <a:bodyPr/>
                    <a:lstStyle/>
                    <a:p>
                      <a:r>
                        <a:rPr lang="en-IN" dirty="0">
                          <a:latin typeface="Times New Roman" panose="02020603050405020304" pitchFamily="18" charset="0"/>
                          <a:cs typeface="Times New Roman" panose="02020603050405020304" pitchFamily="18" charset="0"/>
                        </a:rPr>
                        <a:t>0.48</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0.97</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0.88</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0.93</a:t>
                      </a:r>
                    </a:p>
                  </a:txBody>
                  <a:tcPr/>
                </a:tc>
                <a:extLst>
                  <a:ext uri="{0D108BD9-81ED-4DB2-BD59-A6C34878D82A}">
                    <a16:rowId xmlns:a16="http://schemas.microsoft.com/office/drawing/2014/main" val="1699132813"/>
                  </a:ext>
                </a:extLst>
              </a:tr>
              <a:tr h="939800">
                <a:tc>
                  <a:txBody>
                    <a:bodyPr/>
                    <a:lstStyle/>
                    <a:p>
                      <a:r>
                        <a:rPr lang="en-IN" b="1" dirty="0">
                          <a:latin typeface="Times New Roman" panose="02020603050405020304" pitchFamily="18" charset="0"/>
                          <a:cs typeface="Times New Roman" panose="02020603050405020304" pitchFamily="18" charset="0"/>
                        </a:rPr>
                        <a:t>Random Forest</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92.21%</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0.76</a:t>
                      </a:r>
                    </a:p>
                  </a:txBody>
                  <a:tcPr/>
                </a:tc>
                <a:tc>
                  <a:txBody>
                    <a:bodyPr/>
                    <a:lstStyle/>
                    <a:p>
                      <a:r>
                        <a:rPr lang="en-IN" dirty="0">
                          <a:latin typeface="Times New Roman" panose="02020603050405020304" pitchFamily="18" charset="0"/>
                          <a:cs typeface="Times New Roman" panose="02020603050405020304" pitchFamily="18" charset="0"/>
                        </a:rPr>
                        <a:t>0.64</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0.70</a:t>
                      </a:r>
                    </a:p>
                  </a:txBody>
                  <a:tcPr/>
                </a:tc>
                <a:tc>
                  <a:txBody>
                    <a:bodyPr/>
                    <a:lstStyle/>
                    <a:p>
                      <a:r>
                        <a:rPr lang="en-IN" dirty="0">
                          <a:latin typeface="Times New Roman" panose="02020603050405020304" pitchFamily="18" charset="0"/>
                          <a:cs typeface="Times New Roman" panose="02020603050405020304" pitchFamily="18" charset="0"/>
                        </a:rPr>
                        <a:t>0.97</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0.98</a:t>
                      </a:r>
                    </a:p>
                  </a:txBody>
                  <a:tcPr/>
                </a:tc>
                <a:tc>
                  <a:txBody>
                    <a:bodyPr/>
                    <a:lstStyle/>
                    <a:p>
                      <a:r>
                        <a:rPr lang="en-IN" dirty="0">
                          <a:latin typeface="Times New Roman" panose="02020603050405020304" pitchFamily="18" charset="0"/>
                          <a:cs typeface="Times New Roman" panose="02020603050405020304" pitchFamily="18" charset="0"/>
                        </a:rPr>
                        <a:t>0.97</a:t>
                      </a:r>
                    </a:p>
                  </a:txBody>
                  <a:tcPr anchor="ctr"/>
                </a:tc>
                <a:extLst>
                  <a:ext uri="{0D108BD9-81ED-4DB2-BD59-A6C34878D82A}">
                    <a16:rowId xmlns:a16="http://schemas.microsoft.com/office/drawing/2014/main" val="952324707"/>
                  </a:ext>
                </a:extLst>
              </a:tr>
              <a:tr h="939800">
                <a:tc>
                  <a:txBody>
                    <a:bodyPr/>
                    <a:lstStyle/>
                    <a:p>
                      <a:r>
                        <a:rPr lang="en-IN" b="1" dirty="0" err="1">
                          <a:latin typeface="Times New Roman" panose="02020603050405020304" pitchFamily="18" charset="0"/>
                          <a:cs typeface="Times New Roman" panose="02020603050405020304" pitchFamily="18" charset="0"/>
                        </a:rPr>
                        <a:t>XGBoost</a:t>
                      </a:r>
                      <a:r>
                        <a:rPr lang="en-IN" b="1" dirty="0">
                          <a:latin typeface="Times New Roman" panose="02020603050405020304" pitchFamily="18" charset="0"/>
                          <a:cs typeface="Times New Roman" panose="02020603050405020304" pitchFamily="18" charset="0"/>
                        </a:rPr>
                        <a:t>(</a:t>
                      </a:r>
                      <a:r>
                        <a:rPr lang="en-IN" b="1" dirty="0" err="1">
                          <a:latin typeface="Times New Roman" panose="02020603050405020304" pitchFamily="18" charset="0"/>
                          <a:cs typeface="Times New Roman" panose="02020603050405020304" pitchFamily="18" charset="0"/>
                        </a:rPr>
                        <a:t>Prefered</a:t>
                      </a:r>
                      <a:r>
                        <a:rPr lang="en-IN" b="1" dirty="0">
                          <a:latin typeface="Times New Roman" panose="02020603050405020304" pitchFamily="18" charset="0"/>
                          <a:cs typeface="Times New Roman" panose="02020603050405020304" pitchFamily="18" charset="0"/>
                        </a:rPr>
                        <a:t>)</a:t>
                      </a:r>
                    </a:p>
                  </a:txBody>
                  <a:tcPr/>
                </a:tc>
                <a:tc>
                  <a:txBody>
                    <a:bodyPr/>
                    <a:lstStyle/>
                    <a:p>
                      <a:r>
                        <a:rPr lang="en-IN" b="1" dirty="0">
                          <a:latin typeface="Times New Roman" panose="02020603050405020304" pitchFamily="18" charset="0"/>
                          <a:cs typeface="Times New Roman" panose="02020603050405020304" pitchFamily="18" charset="0"/>
                        </a:rPr>
                        <a:t>93.51% </a:t>
                      </a:r>
                    </a:p>
                  </a:txBody>
                  <a:tcPr anchor="ctr"/>
                </a:tc>
                <a:tc>
                  <a:txBody>
                    <a:bodyPr/>
                    <a:lstStyle/>
                    <a:p>
                      <a:r>
                        <a:rPr lang="en-IN" b="1" dirty="0">
                          <a:latin typeface="Times New Roman" panose="02020603050405020304" pitchFamily="18" charset="0"/>
                          <a:cs typeface="Times New Roman" panose="02020603050405020304" pitchFamily="18" charset="0"/>
                        </a:rPr>
                        <a:t>0.79</a:t>
                      </a:r>
                    </a:p>
                  </a:txBody>
                  <a:tcPr anchor="ctr"/>
                </a:tc>
                <a:tc>
                  <a:txBody>
                    <a:bodyPr/>
                    <a:lstStyle/>
                    <a:p>
                      <a:r>
                        <a:rPr lang="en-IN" b="1" dirty="0">
                          <a:latin typeface="Times New Roman" panose="02020603050405020304" pitchFamily="18" charset="0"/>
                          <a:cs typeface="Times New Roman" panose="02020603050405020304" pitchFamily="18" charset="0"/>
                        </a:rPr>
                        <a:t>0.76</a:t>
                      </a:r>
                    </a:p>
                  </a:txBody>
                  <a:tcPr anchor="ctr"/>
                </a:tc>
                <a:tc>
                  <a:txBody>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0.78</a:t>
                      </a:r>
                    </a:p>
                  </a:txBody>
                  <a:tcPr/>
                </a:tc>
                <a:tc>
                  <a:txBody>
                    <a:bodyPr/>
                    <a:lstStyle/>
                    <a:p>
                      <a:r>
                        <a:rPr lang="en-IN" b="1" dirty="0">
                          <a:latin typeface="Times New Roman" panose="02020603050405020304" pitchFamily="18" charset="0"/>
                          <a:cs typeface="Times New Roman" panose="02020603050405020304" pitchFamily="18" charset="0"/>
                        </a:rPr>
                        <a:t>0.98</a:t>
                      </a:r>
                    </a:p>
                  </a:txBody>
                  <a:tcPr anchor="ctr"/>
                </a:tc>
                <a:tc>
                  <a:txBody>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0.98</a:t>
                      </a:r>
                    </a:p>
                  </a:txBody>
                  <a:tcPr/>
                </a:tc>
                <a:tc>
                  <a:txBody>
                    <a:bodyPr/>
                    <a:lstStyle/>
                    <a:p>
                      <a:endParaRPr lang="en-IN" b="1" dirty="0">
                        <a:latin typeface="Times New Roman" panose="02020603050405020304" pitchFamily="18" charset="0"/>
                        <a:cs typeface="Times New Roman" panose="02020603050405020304" pitchFamily="18" charset="0"/>
                      </a:endParaRPr>
                    </a:p>
                    <a:p>
                      <a:r>
                        <a:rPr lang="en-IN" b="1" dirty="0">
                          <a:latin typeface="Times New Roman" panose="02020603050405020304" pitchFamily="18" charset="0"/>
                          <a:cs typeface="Times New Roman" panose="02020603050405020304" pitchFamily="18" charset="0"/>
                        </a:rPr>
                        <a:t>0.98</a:t>
                      </a:r>
                    </a:p>
                  </a:txBody>
                  <a:tcPr/>
                </a:tc>
                <a:extLst>
                  <a:ext uri="{0D108BD9-81ED-4DB2-BD59-A6C34878D82A}">
                    <a16:rowId xmlns:a16="http://schemas.microsoft.com/office/drawing/2014/main" val="3002657944"/>
                  </a:ext>
                </a:extLst>
              </a:tr>
              <a:tr h="939800">
                <a:tc>
                  <a:txBody>
                    <a:bodyPr/>
                    <a:lstStyle/>
                    <a:p>
                      <a:r>
                        <a:rPr lang="en-IN" b="1" dirty="0">
                          <a:latin typeface="Times New Roman" panose="02020603050405020304" pitchFamily="18" charset="0"/>
                          <a:cs typeface="Times New Roman" panose="02020603050405020304" pitchFamily="18" charset="0"/>
                        </a:rPr>
                        <a:t>Decision Tree</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IN" dirty="0">
                          <a:latin typeface="Times New Roman" panose="02020603050405020304" pitchFamily="18" charset="0"/>
                          <a:cs typeface="Times New Roman" panose="02020603050405020304" pitchFamily="18" charset="0"/>
                        </a:rPr>
                        <a:t>89.61%</a:t>
                      </a:r>
                    </a:p>
                  </a:txBody>
                  <a:tcPr anchor="ctr"/>
                </a:tc>
                <a:tc>
                  <a:txBody>
                    <a:bodyPr/>
                    <a:lstStyle/>
                    <a:p>
                      <a:r>
                        <a:rPr lang="en-IN" dirty="0">
                          <a:latin typeface="Times New Roman" panose="02020603050405020304" pitchFamily="18" charset="0"/>
                          <a:cs typeface="Times New Roman" panose="02020603050405020304" pitchFamily="18" charset="0"/>
                        </a:rPr>
                        <a:t>0.44</a:t>
                      </a:r>
                    </a:p>
                  </a:txBody>
                  <a:tcPr anchor="ctr"/>
                </a:tc>
                <a:tc>
                  <a:txBody>
                    <a:bodyPr/>
                    <a:lstStyle/>
                    <a:p>
                      <a:r>
                        <a:rPr lang="en-IN" dirty="0">
                          <a:latin typeface="Times New Roman" panose="02020603050405020304" pitchFamily="18" charset="0"/>
                          <a:cs typeface="Times New Roman" panose="02020603050405020304" pitchFamily="18" charset="0"/>
                        </a:rPr>
                        <a:t>0.44</a:t>
                      </a:r>
                    </a:p>
                  </a:txBody>
                  <a:tcPr anchor="ctr"/>
                </a:tc>
                <a:tc>
                  <a:txBody>
                    <a:bodyPr/>
                    <a:lstStyle/>
                    <a:p>
                      <a:r>
                        <a:rPr lang="en-IN" dirty="0">
                          <a:latin typeface="Times New Roman" panose="02020603050405020304" pitchFamily="18" charset="0"/>
                          <a:cs typeface="Times New Roman" panose="02020603050405020304" pitchFamily="18" charset="0"/>
                        </a:rPr>
                        <a:t>0.44</a:t>
                      </a:r>
                    </a:p>
                  </a:txBody>
                  <a:tcPr anchor="ctr"/>
                </a:tc>
                <a:tc>
                  <a:txBody>
                    <a:bodyPr/>
                    <a:lstStyle/>
                    <a:p>
                      <a:r>
                        <a:rPr lang="en-IN" dirty="0">
                          <a:latin typeface="Times New Roman" panose="02020603050405020304" pitchFamily="18" charset="0"/>
                          <a:cs typeface="Times New Roman" panose="02020603050405020304" pitchFamily="18" charset="0"/>
                        </a:rPr>
                        <a:t>0.95</a:t>
                      </a:r>
                    </a:p>
                  </a:txBody>
                  <a:tcPr anchor="ct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0.95</a:t>
                      </a:r>
                    </a:p>
                  </a:txBody>
                  <a:tcPr/>
                </a:tc>
                <a:tc>
                  <a:txBody>
                    <a:bodyPr/>
                    <a:lstStyle/>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0.95</a:t>
                      </a:r>
                    </a:p>
                  </a:txBody>
                  <a:tcPr/>
                </a:tc>
                <a:extLst>
                  <a:ext uri="{0D108BD9-81ED-4DB2-BD59-A6C34878D82A}">
                    <a16:rowId xmlns:a16="http://schemas.microsoft.com/office/drawing/2014/main" val="2143635418"/>
                  </a:ext>
                </a:extLst>
              </a:tr>
            </a:tbl>
          </a:graphicData>
        </a:graphic>
      </p:graphicFrame>
    </p:spTree>
    <p:extLst>
      <p:ext uri="{BB962C8B-B14F-4D97-AF65-F5344CB8AC3E}">
        <p14:creationId xmlns:p14="http://schemas.microsoft.com/office/powerpoint/2010/main" val="114841171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APPLICATION</a:t>
            </a:r>
          </a:p>
        </p:txBody>
      </p:sp>
      <p:sp>
        <p:nvSpPr>
          <p:cNvPr id="3" name="Content Placeholder 2"/>
          <p:cNvSpPr>
            <a:spLocks noGrp="1"/>
          </p:cNvSpPr>
          <p:nvPr>
            <p:ph idx="1"/>
          </p:nvPr>
        </p:nvSpPr>
        <p:spPr>
          <a:xfrm>
            <a:off x="457200" y="990600"/>
            <a:ext cx="8229600" cy="5562600"/>
          </a:xfrm>
        </p:spPr>
        <p:txBody>
          <a:bodyPr>
            <a:noAutofit/>
          </a:bodyPr>
          <a:lstStyle/>
          <a:p>
            <a:pPr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Financial Institutions</a:t>
            </a:r>
            <a:r>
              <a:rPr lang="en-US" sz="2000" b="0" i="0" dirty="0">
                <a:solidFill>
                  <a:srgbClr val="0D0D0D"/>
                </a:solidFill>
                <a:effectLst/>
                <a:latin typeface="Times New Roman" panose="02020603050405020304" pitchFamily="18" charset="0"/>
                <a:cs typeface="Times New Roman" panose="02020603050405020304" pitchFamily="18" charset="0"/>
              </a:rPr>
              <a:t>: Implement real-time fraud detection systems to identify and mitigate fraudulent transactions across banking, credit card, and payment systems, enhancing customer trust and security.</a:t>
            </a:r>
          </a:p>
          <a:p>
            <a:pPr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E-Commerce Platforms</a:t>
            </a:r>
            <a:r>
              <a:rPr lang="en-US" sz="2000" b="0" i="0" dirty="0">
                <a:solidFill>
                  <a:srgbClr val="0D0D0D"/>
                </a:solidFill>
                <a:effectLst/>
                <a:latin typeface="Times New Roman" panose="02020603050405020304" pitchFamily="18" charset="0"/>
                <a:cs typeface="Times New Roman" panose="02020603050405020304" pitchFamily="18" charset="0"/>
              </a:rPr>
              <a:t>: Utilize machine learning algorithms to monitor transactions, preventing chargebacks and losses while improving user experience through reduced false positives.</a:t>
            </a:r>
          </a:p>
          <a:p>
            <a:pPr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Insurance Companies</a:t>
            </a:r>
            <a:r>
              <a:rPr lang="en-US" sz="2000" b="0" i="0" dirty="0">
                <a:solidFill>
                  <a:srgbClr val="0D0D0D"/>
                </a:solidFill>
                <a:effectLst/>
                <a:latin typeface="Times New Roman" panose="02020603050405020304" pitchFamily="18" charset="0"/>
                <a:cs typeface="Times New Roman" panose="02020603050405020304" pitchFamily="18" charset="0"/>
              </a:rPr>
              <a:t>: Apply fraud detection models to claims processing, identifying suspicious patterns to reduce fraudulent claims and enhance operational efficiency.</a:t>
            </a:r>
          </a:p>
          <a:p>
            <a:pPr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Regulatory Compliance</a:t>
            </a:r>
            <a:r>
              <a:rPr lang="en-US" sz="2000" b="0" i="0" dirty="0">
                <a:solidFill>
                  <a:srgbClr val="0D0D0D"/>
                </a:solidFill>
                <a:effectLst/>
                <a:latin typeface="Times New Roman" panose="02020603050405020304" pitchFamily="18" charset="0"/>
                <a:cs typeface="Times New Roman" panose="02020603050405020304" pitchFamily="18" charset="0"/>
              </a:rPr>
              <a:t>: Aid organizations in adhering to Anti-Money </a:t>
            </a:r>
            <a:r>
              <a:rPr lang="en-US" sz="2000" dirty="0">
                <a:solidFill>
                  <a:srgbClr val="0D0D0D"/>
                </a:solidFill>
                <a:latin typeface="Times New Roman" panose="02020603050405020304" pitchFamily="18" charset="0"/>
                <a:cs typeface="Times New Roman" panose="02020603050405020304" pitchFamily="18" charset="0"/>
              </a:rPr>
              <a:t>L</a:t>
            </a:r>
            <a:r>
              <a:rPr lang="en-US" sz="2000" b="0" i="0" dirty="0">
                <a:solidFill>
                  <a:srgbClr val="0D0D0D"/>
                </a:solidFill>
                <a:effectLst/>
                <a:latin typeface="Times New Roman" panose="02020603050405020304" pitchFamily="18" charset="0"/>
                <a:cs typeface="Times New Roman" panose="02020603050405020304" pitchFamily="18" charset="0"/>
              </a:rPr>
              <a:t>aundering (AML) and Know Your Customer (KYC) regulations by employing advanced analytics to monitor transactions for suspicious activity.</a:t>
            </a:r>
          </a:p>
          <a:p>
            <a:pPr algn="just">
              <a:buFont typeface="Wingdings" panose="05000000000000000000" pitchFamily="2" charset="2"/>
              <a:buChar char="Ø"/>
            </a:pPr>
            <a:r>
              <a:rPr lang="en-US" sz="2000" b="1" i="0" dirty="0">
                <a:solidFill>
                  <a:srgbClr val="0D0D0D"/>
                </a:solidFill>
                <a:effectLst/>
                <a:latin typeface="Times New Roman" panose="02020603050405020304" pitchFamily="18" charset="0"/>
                <a:cs typeface="Times New Roman" panose="02020603050405020304" pitchFamily="18" charset="0"/>
              </a:rPr>
              <a:t>Risk Assessment</a:t>
            </a:r>
            <a:r>
              <a:rPr lang="en-US" sz="2000" b="0" i="0" dirty="0">
                <a:solidFill>
                  <a:srgbClr val="0D0D0D"/>
                </a:solidFill>
                <a:effectLst/>
                <a:latin typeface="Times New Roman" panose="02020603050405020304" pitchFamily="18" charset="0"/>
                <a:cs typeface="Times New Roman" panose="02020603050405020304" pitchFamily="18" charset="0"/>
              </a:rPr>
              <a:t>: Integrate AI-driven solutions to evaluate risk profiles of customers and transactions, allowing organizations to make informed decisions and minimize exposure to fraud.</a:t>
            </a:r>
          </a:p>
          <a:p>
            <a:pPr algn="just">
              <a:buFont typeface="Wingdings" panose="05000000000000000000" pitchFamily="2" charset="2"/>
              <a:buChar char="Ø"/>
            </a:pPr>
            <a:endParaRPr lang="en-US" sz="2400" b="1" dirty="0">
              <a:latin typeface="Times New Roman" panose="02020603050405020304" pitchFamily="18" charset="0"/>
              <a:cs typeface="Times New Roman" pitchFamily="18" charset="0"/>
            </a:endParaRP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Application</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extLst>
      <p:ext uri="{BB962C8B-B14F-4D97-AF65-F5344CB8AC3E}">
        <p14:creationId xmlns:p14="http://schemas.microsoft.com/office/powerpoint/2010/main" val="16595313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0" name="Content Placeholder 9">
            <a:extLst>
              <a:ext uri="{FF2B5EF4-FFF2-40B4-BE49-F238E27FC236}">
                <a16:creationId xmlns:a16="http://schemas.microsoft.com/office/drawing/2014/main" id="{F92583B2-4404-4326-B68A-7D179F93E062}"/>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bwMode="auto">
          <a:xfrm>
            <a:off x="1064737" y="1035684"/>
            <a:ext cx="7014525" cy="41652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TextBox 14">
            <a:extLst>
              <a:ext uri="{FF2B5EF4-FFF2-40B4-BE49-F238E27FC236}">
                <a16:creationId xmlns:a16="http://schemas.microsoft.com/office/drawing/2014/main" id="{52503E9F-8D5A-CD7C-5364-3913E333FD01}"/>
              </a:ext>
            </a:extLst>
          </p:cNvPr>
          <p:cNvSpPr txBox="1"/>
          <p:nvPr/>
        </p:nvSpPr>
        <p:spPr>
          <a:xfrm>
            <a:off x="2984498" y="5477588"/>
            <a:ext cx="4655821" cy="369332"/>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1. Cloned Website Overview</a:t>
            </a:r>
          </a:p>
        </p:txBody>
      </p:sp>
    </p:spTree>
    <p:extLst>
      <p:ext uri="{BB962C8B-B14F-4D97-AF65-F5344CB8AC3E}">
        <p14:creationId xmlns:p14="http://schemas.microsoft.com/office/powerpoint/2010/main" val="50781772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75082" y="159220"/>
            <a:ext cx="8229600" cy="954424"/>
          </a:xfrm>
        </p:spPr>
        <p:txBody>
          <a:bodyPr>
            <a:noAutofit/>
          </a:bodyPr>
          <a:lstStyle/>
          <a:p>
            <a:r>
              <a:rPr lang="en-US" sz="3200" b="1" u="sng" dirty="0">
                <a:latin typeface="Times New Roman" panose="02020603050405020304" pitchFamily="18" charset="0"/>
                <a:cs typeface="Times New Roman" panose="02020603050405020304" pitchFamily="18" charset="0"/>
              </a:rPr>
              <a:t>OUTLINE</a:t>
            </a:r>
          </a:p>
        </p:txBody>
      </p:sp>
      <p:sp>
        <p:nvSpPr>
          <p:cNvPr id="3" name="Content Placeholder 2"/>
          <p:cNvSpPr>
            <a:spLocks noGrp="1"/>
          </p:cNvSpPr>
          <p:nvPr>
            <p:ph idx="1"/>
          </p:nvPr>
        </p:nvSpPr>
        <p:spPr>
          <a:xfrm>
            <a:off x="609600" y="998588"/>
            <a:ext cx="8077200" cy="4663973"/>
          </a:xfrm>
        </p:spPr>
        <p:txBody>
          <a:bodyPr>
            <a:noAutofit/>
          </a:bodyPr>
          <a:lstStyle/>
          <a:p>
            <a:pPr>
              <a:spcBef>
                <a:spcPts val="0"/>
              </a:spcBef>
            </a:pPr>
            <a:r>
              <a:rPr lang="en-US" sz="1800" b="1" dirty="0">
                <a:solidFill>
                  <a:srgbClr val="002060"/>
                </a:solidFill>
                <a:latin typeface="Times New Roman" panose="02020603050405020304" pitchFamily="18" charset="0"/>
                <a:cs typeface="Times New Roman" panose="02020603050405020304" pitchFamily="18" charset="0"/>
              </a:rPr>
              <a:t>Introduction</a:t>
            </a:r>
          </a:p>
          <a:p>
            <a:pPr>
              <a:spcBef>
                <a:spcPts val="0"/>
              </a:spcBef>
            </a:pPr>
            <a:r>
              <a:rPr lang="en-US" sz="1800" b="1" dirty="0">
                <a:solidFill>
                  <a:srgbClr val="002060"/>
                </a:solidFill>
                <a:latin typeface="Times New Roman" panose="02020603050405020304" pitchFamily="18" charset="0"/>
                <a:cs typeface="Times New Roman" panose="02020603050405020304" pitchFamily="18" charset="0"/>
              </a:rPr>
              <a:t>Problem statement</a:t>
            </a:r>
          </a:p>
          <a:p>
            <a:r>
              <a:rPr lang="en-US" sz="1800" b="1" dirty="0">
                <a:solidFill>
                  <a:srgbClr val="002060"/>
                </a:solidFill>
                <a:latin typeface="Times New Roman" panose="02020603050405020304" pitchFamily="18" charset="0"/>
                <a:cs typeface="Times New Roman" panose="02020603050405020304" pitchFamily="18" charset="0"/>
              </a:rPr>
              <a:t>Objectives</a:t>
            </a:r>
          </a:p>
          <a:p>
            <a:r>
              <a:rPr lang="en-US" sz="1800" b="1" dirty="0">
                <a:solidFill>
                  <a:srgbClr val="002060"/>
                </a:solidFill>
                <a:latin typeface="Times New Roman" panose="02020603050405020304" pitchFamily="18" charset="0"/>
                <a:cs typeface="Times New Roman" panose="02020603050405020304" pitchFamily="18" charset="0"/>
              </a:rPr>
              <a:t>Literature Survey</a:t>
            </a:r>
          </a:p>
          <a:p>
            <a:r>
              <a:rPr lang="en-US" sz="1800" b="1" dirty="0">
                <a:solidFill>
                  <a:srgbClr val="002060"/>
                </a:solidFill>
                <a:latin typeface="Times New Roman" panose="02020603050405020304" pitchFamily="18" charset="0"/>
                <a:cs typeface="Times New Roman" panose="02020603050405020304" pitchFamily="18" charset="0"/>
              </a:rPr>
              <a:t>Dataset Overview</a:t>
            </a:r>
          </a:p>
          <a:p>
            <a:r>
              <a:rPr lang="en-US" sz="1800" b="1" dirty="0">
                <a:solidFill>
                  <a:srgbClr val="002060"/>
                </a:solidFill>
                <a:latin typeface="Times New Roman" panose="02020603050405020304" pitchFamily="18" charset="0"/>
                <a:cs typeface="Times New Roman" panose="02020603050405020304" pitchFamily="18" charset="0"/>
              </a:rPr>
              <a:t>Proposed Work</a:t>
            </a:r>
          </a:p>
          <a:p>
            <a:pPr lvl="1">
              <a:buFont typeface="Wingdings" pitchFamily="2" charset="2"/>
              <a:buChar char="Ø"/>
            </a:pPr>
            <a:r>
              <a:rPr lang="en-IN" sz="1800" dirty="0"/>
              <a:t>Block Diagram of Proposed Work</a:t>
            </a:r>
          </a:p>
          <a:p>
            <a:pPr lvl="1">
              <a:buFont typeface="Wingdings" pitchFamily="2" charset="2"/>
              <a:buChar char="Ø"/>
            </a:pPr>
            <a:r>
              <a:rPr lang="en-IN" sz="1800" dirty="0"/>
              <a:t>System Architecture</a:t>
            </a:r>
          </a:p>
          <a:p>
            <a:pPr lvl="1">
              <a:buFont typeface="Wingdings" pitchFamily="2" charset="2"/>
              <a:buChar char="Ø"/>
            </a:pPr>
            <a:r>
              <a:rPr lang="en-IN" sz="1800" dirty="0"/>
              <a:t>System Workflow</a:t>
            </a:r>
          </a:p>
          <a:p>
            <a:r>
              <a:rPr lang="en-US" sz="1800" b="1" dirty="0">
                <a:solidFill>
                  <a:srgbClr val="002060"/>
                </a:solidFill>
                <a:latin typeface="Times New Roman" panose="02020603050405020304" pitchFamily="18" charset="0"/>
                <a:cs typeface="Times New Roman" panose="02020603050405020304" pitchFamily="18" charset="0"/>
              </a:rPr>
              <a:t>Comparison Table</a:t>
            </a:r>
          </a:p>
          <a:p>
            <a:r>
              <a:rPr lang="en-US" sz="1800" b="1" dirty="0">
                <a:solidFill>
                  <a:srgbClr val="002060"/>
                </a:solidFill>
                <a:latin typeface="Times New Roman" panose="02020603050405020304" pitchFamily="18" charset="0"/>
                <a:cs typeface="Times New Roman" panose="02020603050405020304" pitchFamily="18" charset="0"/>
              </a:rPr>
              <a:t>Confusion Metrix</a:t>
            </a:r>
          </a:p>
          <a:p>
            <a:r>
              <a:rPr lang="en-US" sz="1800" b="1" dirty="0">
                <a:solidFill>
                  <a:srgbClr val="002060"/>
                </a:solidFill>
                <a:latin typeface="Times New Roman" panose="02020603050405020304" pitchFamily="18" charset="0"/>
                <a:cs typeface="Times New Roman" panose="02020603050405020304" pitchFamily="18" charset="0"/>
              </a:rPr>
              <a:t>Applications</a:t>
            </a:r>
          </a:p>
          <a:p>
            <a:r>
              <a:rPr lang="en-US" sz="1800" b="1" dirty="0">
                <a:solidFill>
                  <a:srgbClr val="002060"/>
                </a:solidFill>
                <a:latin typeface="Times New Roman" panose="02020603050405020304" pitchFamily="18" charset="0"/>
                <a:cs typeface="Times New Roman" panose="02020603050405020304" pitchFamily="18" charset="0"/>
              </a:rPr>
              <a:t>Results</a:t>
            </a:r>
          </a:p>
          <a:p>
            <a:r>
              <a:rPr lang="en-US" sz="1800" b="1" dirty="0">
                <a:solidFill>
                  <a:srgbClr val="002060"/>
                </a:solidFill>
                <a:latin typeface="Times New Roman" panose="02020603050405020304" pitchFamily="18" charset="0"/>
                <a:cs typeface="Times New Roman" panose="02020603050405020304" pitchFamily="18" charset="0"/>
              </a:rPr>
              <a:t>Conclusion</a:t>
            </a:r>
          </a:p>
          <a:p>
            <a:r>
              <a:rPr lang="en-US" sz="1800" b="1" dirty="0">
                <a:solidFill>
                  <a:srgbClr val="002060"/>
                </a:solidFill>
                <a:latin typeface="Times New Roman" panose="02020603050405020304" pitchFamily="18" charset="0"/>
                <a:cs typeface="Times New Roman" panose="02020603050405020304" pitchFamily="18" charset="0"/>
              </a:rPr>
              <a:t>Future Scope</a:t>
            </a:r>
          </a:p>
          <a:p>
            <a:r>
              <a:rPr lang="en-US" sz="1800" b="1" dirty="0">
                <a:solidFill>
                  <a:srgbClr val="002060"/>
                </a:solidFill>
                <a:latin typeface="Times New Roman" panose="02020603050405020304" pitchFamily="18" charset="0"/>
                <a:cs typeface="Times New Roman" panose="02020603050405020304" pitchFamily="18" charset="0"/>
              </a:rPr>
              <a:t>References</a:t>
            </a:r>
          </a:p>
        </p:txBody>
      </p:sp>
      <p:sp>
        <p:nvSpPr>
          <p:cNvPr id="10" name="Slide Number Placeholder 9"/>
          <p:cNvSpPr>
            <a:spLocks noGrp="1"/>
          </p:cNvSpPr>
          <p:nvPr>
            <p:ph type="sldNum" sz="quarter" idx="12"/>
          </p:nvPr>
        </p:nvSpPr>
        <p:spPr/>
        <p:txBody>
          <a:bodyPr/>
          <a:lstStyle/>
          <a:p>
            <a:fld id="{DFFA8894-9BB9-4840-9552-2631AF7E8A18}" type="slidenum">
              <a:rPr lang="en-US" smtClean="0"/>
              <a:pPr/>
              <a:t>2</a:t>
            </a:fld>
            <a:endParaRPr lang="en-US"/>
          </a:p>
        </p:txBody>
      </p:sp>
      <p:sp>
        <p:nvSpPr>
          <p:cNvPr id="5"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rPr>
              <a:t>Contents</a:t>
            </a:r>
            <a:endParaRPr kumimoji="0" lang="en-US" b="1" i="0" u="none" strike="noStrike" kern="1200" cap="none" spc="0" normalizeH="0" baseline="0" noProof="0" dirty="0">
              <a:ln>
                <a:noFill/>
              </a:ln>
              <a:solidFill>
                <a:schemeClr val="tx1"/>
              </a:solidFill>
              <a:effectLst/>
              <a:uLnTx/>
              <a:uFillTx/>
              <a:latin typeface="Book Antiqua" pitchFamily="18" charset="0"/>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5" name="Content Placeholder 4">
            <a:extLst>
              <a:ext uri="{FF2B5EF4-FFF2-40B4-BE49-F238E27FC236}">
                <a16:creationId xmlns:a16="http://schemas.microsoft.com/office/drawing/2014/main" id="{55F69A4C-155C-2D25-5730-751E06E7CE4A}"/>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bwMode="auto">
          <a:xfrm>
            <a:off x="959557" y="1137921"/>
            <a:ext cx="7224886" cy="406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53C7617C-E246-A1ED-A37F-F5926F9E8E3C}"/>
              </a:ext>
            </a:extLst>
          </p:cNvPr>
          <p:cNvSpPr txBox="1"/>
          <p:nvPr/>
        </p:nvSpPr>
        <p:spPr>
          <a:xfrm>
            <a:off x="3223260" y="5493940"/>
            <a:ext cx="45974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2. Buying the product </a:t>
            </a:r>
            <a:endParaRPr lang="en-IN" dirty="0"/>
          </a:p>
        </p:txBody>
      </p:sp>
    </p:spTree>
    <p:extLst>
      <p:ext uri="{BB962C8B-B14F-4D97-AF65-F5344CB8AC3E}">
        <p14:creationId xmlns:p14="http://schemas.microsoft.com/office/powerpoint/2010/main" val="11141933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5" name="Content Placeholder 4">
            <a:extLst>
              <a:ext uri="{FF2B5EF4-FFF2-40B4-BE49-F238E27FC236}">
                <a16:creationId xmlns:a16="http://schemas.microsoft.com/office/drawing/2014/main" id="{657C7B7E-0F0D-6C96-1120-9302EBB2C42A}"/>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bwMode="auto">
          <a:xfrm>
            <a:off x="986084" y="1218722"/>
            <a:ext cx="7171831" cy="40341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extBox 13">
            <a:extLst>
              <a:ext uri="{FF2B5EF4-FFF2-40B4-BE49-F238E27FC236}">
                <a16:creationId xmlns:a16="http://schemas.microsoft.com/office/drawing/2014/main" id="{1F5FB615-C025-4F7B-EA82-FC8B4E07D623}"/>
              </a:ext>
            </a:extLst>
          </p:cNvPr>
          <p:cNvSpPr txBox="1"/>
          <p:nvPr/>
        </p:nvSpPr>
        <p:spPr>
          <a:xfrm>
            <a:off x="2413000" y="5518785"/>
            <a:ext cx="45974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3.Making the payment through credit card </a:t>
            </a:r>
            <a:endParaRPr lang="en-IN" dirty="0"/>
          </a:p>
        </p:txBody>
      </p:sp>
    </p:spTree>
    <p:extLst>
      <p:ext uri="{BB962C8B-B14F-4D97-AF65-F5344CB8AC3E}">
        <p14:creationId xmlns:p14="http://schemas.microsoft.com/office/powerpoint/2010/main" val="209621443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5652"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5" name="Content Placeholder 4">
            <a:extLst>
              <a:ext uri="{FF2B5EF4-FFF2-40B4-BE49-F238E27FC236}">
                <a16:creationId xmlns:a16="http://schemas.microsoft.com/office/drawing/2014/main" id="{BB92B8BB-84A5-4CF8-A31C-B2189511FD99}"/>
              </a:ext>
            </a:extLst>
          </p:cNvPr>
          <p:cNvPicPr>
            <a:picLocks noGrp="1" noChangeAspect="1"/>
          </p:cNvPicPr>
          <p:nvPr>
            <p:ph idx="1"/>
          </p:nvPr>
        </p:nvPicPr>
        <p:blipFill rotWithShape="1">
          <a:blip r:embed="rId4">
            <a:extLst>
              <a:ext uri="{28A0092B-C50C-407E-A947-70E740481C1C}">
                <a14:useLocalDpi xmlns:a14="http://schemas.microsoft.com/office/drawing/2010/main" val="0"/>
              </a:ext>
            </a:extLst>
          </a:blip>
          <a:srcRect l="32446" t="11489" r="32298" b="54190"/>
          <a:stretch/>
        </p:blipFill>
        <p:spPr bwMode="auto">
          <a:xfrm>
            <a:off x="762148" y="1102185"/>
            <a:ext cx="7619703" cy="4172607"/>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4" name="TextBox 13">
            <a:extLst>
              <a:ext uri="{FF2B5EF4-FFF2-40B4-BE49-F238E27FC236}">
                <a16:creationId xmlns:a16="http://schemas.microsoft.com/office/drawing/2014/main" id="{997D8ECC-B75D-5229-8C57-4B09070EB124}"/>
              </a:ext>
            </a:extLst>
          </p:cNvPr>
          <p:cNvSpPr txBox="1"/>
          <p:nvPr/>
        </p:nvSpPr>
        <p:spPr>
          <a:xfrm>
            <a:off x="3045459" y="5571149"/>
            <a:ext cx="4597400"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4. Credit Card Fraud </a:t>
            </a:r>
            <a:r>
              <a:rPr lang="en-US" dirty="0" err="1">
                <a:latin typeface="Times New Roman" panose="02020603050405020304" pitchFamily="18" charset="0"/>
                <a:cs typeface="Times New Roman" panose="02020603050405020304" pitchFamily="18" charset="0"/>
              </a:rPr>
              <a:t>Happend</a:t>
            </a:r>
            <a:endParaRPr lang="en-IN" dirty="0"/>
          </a:p>
        </p:txBody>
      </p:sp>
    </p:spTree>
    <p:extLst>
      <p:ext uri="{BB962C8B-B14F-4D97-AF65-F5344CB8AC3E}">
        <p14:creationId xmlns:p14="http://schemas.microsoft.com/office/powerpoint/2010/main" val="167453926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5" name="Content Placeholder 4">
            <a:extLst>
              <a:ext uri="{FF2B5EF4-FFF2-40B4-BE49-F238E27FC236}">
                <a16:creationId xmlns:a16="http://schemas.microsoft.com/office/drawing/2014/main" id="{9DEAA5FE-3CB7-732E-756B-1EB271EF45E8}"/>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bwMode="auto">
          <a:xfrm>
            <a:off x="1179688" y="1218247"/>
            <a:ext cx="6967781" cy="3919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a:extLst>
              <a:ext uri="{FF2B5EF4-FFF2-40B4-BE49-F238E27FC236}">
                <a16:creationId xmlns:a16="http://schemas.microsoft.com/office/drawing/2014/main" id="{0C63D30D-712A-5A68-4737-143E3459093A}"/>
              </a:ext>
            </a:extLst>
          </p:cNvPr>
          <p:cNvSpPr txBox="1"/>
          <p:nvPr/>
        </p:nvSpPr>
        <p:spPr>
          <a:xfrm>
            <a:off x="2853648" y="5514261"/>
            <a:ext cx="4597684" cy="369332"/>
          </a:xfrm>
          <a:prstGeom prst="rect">
            <a:avLst/>
          </a:prstGeom>
          <a:noFill/>
        </p:spPr>
        <p:txBody>
          <a:bodyPr wrap="square">
            <a:spAutoFit/>
          </a:bodyPr>
          <a:lstStyle/>
          <a:p>
            <a:r>
              <a:rPr lang="en-US" dirty="0">
                <a:latin typeface="Times New Roman" panose="02020603050405020304" pitchFamily="18" charset="0"/>
                <a:cs typeface="Times New Roman" panose="02020603050405020304" pitchFamily="18" charset="0"/>
              </a:rPr>
              <a:t>5. Credit Card Fraud Happened Message</a:t>
            </a:r>
            <a:endParaRPr lang="en-IN" dirty="0"/>
          </a:p>
        </p:txBody>
      </p:sp>
    </p:spTree>
    <p:extLst>
      <p:ext uri="{BB962C8B-B14F-4D97-AF65-F5344CB8AC3E}">
        <p14:creationId xmlns:p14="http://schemas.microsoft.com/office/powerpoint/2010/main" val="268875182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7" name="Content Placeholder 6">
            <a:extLst>
              <a:ext uri="{FF2B5EF4-FFF2-40B4-BE49-F238E27FC236}">
                <a16:creationId xmlns:a16="http://schemas.microsoft.com/office/drawing/2014/main" id="{7DC8AFBC-078D-31F7-1C9E-A42D67953CBE}"/>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868820" y="1125378"/>
            <a:ext cx="7406359" cy="4166077"/>
          </a:xfrm>
        </p:spPr>
      </p:pic>
      <p:sp>
        <p:nvSpPr>
          <p:cNvPr id="14" name="TextBox 13">
            <a:extLst>
              <a:ext uri="{FF2B5EF4-FFF2-40B4-BE49-F238E27FC236}">
                <a16:creationId xmlns:a16="http://schemas.microsoft.com/office/drawing/2014/main" id="{2F1E366B-D1BE-7429-7AE6-A7FEBB158D99}"/>
              </a:ext>
            </a:extLst>
          </p:cNvPr>
          <p:cNvSpPr txBox="1"/>
          <p:nvPr/>
        </p:nvSpPr>
        <p:spPr>
          <a:xfrm>
            <a:off x="2847340" y="5507593"/>
            <a:ext cx="4597400" cy="369332"/>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5. Checking the Fraudulent Activity</a:t>
            </a:r>
          </a:p>
        </p:txBody>
      </p:sp>
    </p:spTree>
    <p:extLst>
      <p:ext uri="{BB962C8B-B14F-4D97-AF65-F5344CB8AC3E}">
        <p14:creationId xmlns:p14="http://schemas.microsoft.com/office/powerpoint/2010/main" val="249076693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7" name="Content Placeholder 6">
            <a:extLst>
              <a:ext uri="{FF2B5EF4-FFF2-40B4-BE49-F238E27FC236}">
                <a16:creationId xmlns:a16="http://schemas.microsoft.com/office/drawing/2014/main" id="{75883A85-1E4D-46EE-4571-9E34EA0188B2}"/>
              </a:ext>
            </a:extLst>
          </p:cNvPr>
          <p:cNvPicPr>
            <a:picLocks noGrp="1" noChangeAspect="1"/>
          </p:cNvPicPr>
          <p:nvPr>
            <p:ph idx="1"/>
          </p:nvPr>
        </p:nvPicPr>
        <p:blipFill>
          <a:blip r:embed="rId4" cstate="print">
            <a:extLst>
              <a:ext uri="{28A0092B-C50C-407E-A947-70E740481C1C}">
                <a14:useLocalDpi xmlns:a14="http://schemas.microsoft.com/office/drawing/2010/main" val="0"/>
              </a:ext>
            </a:extLst>
          </a:blip>
          <a:stretch>
            <a:fillRect/>
          </a:stretch>
        </p:blipFill>
        <p:spPr>
          <a:xfrm>
            <a:off x="995961" y="1115219"/>
            <a:ext cx="7314919" cy="4114642"/>
          </a:xfrm>
        </p:spPr>
      </p:pic>
      <p:sp>
        <p:nvSpPr>
          <p:cNvPr id="14" name="TextBox 13">
            <a:extLst>
              <a:ext uri="{FF2B5EF4-FFF2-40B4-BE49-F238E27FC236}">
                <a16:creationId xmlns:a16="http://schemas.microsoft.com/office/drawing/2014/main" id="{46E14FCC-AFCC-E854-BB46-42A4F6005E98}"/>
              </a:ext>
            </a:extLst>
          </p:cNvPr>
          <p:cNvSpPr txBox="1"/>
          <p:nvPr/>
        </p:nvSpPr>
        <p:spPr>
          <a:xfrm>
            <a:off x="1138201" y="5476796"/>
            <a:ext cx="7314919" cy="646331"/>
          </a:xfrm>
          <a:prstGeom prst="rect">
            <a:avLst/>
          </a:prstGeom>
          <a:noFill/>
        </p:spPr>
        <p:txBody>
          <a:bodyPr wrap="square">
            <a:spAutoFit/>
          </a:bodyPr>
          <a:lstStyle/>
          <a:p>
            <a:r>
              <a:rPr lang="en-IN" dirty="0">
                <a:latin typeface="Times New Roman" panose="02020603050405020304" pitchFamily="18" charset="0"/>
                <a:cs typeface="Times New Roman" panose="02020603050405020304" pitchFamily="18" charset="0"/>
              </a:rPr>
              <a:t>6. Detection of Fraudulent Activity and </a:t>
            </a:r>
            <a:r>
              <a:rPr lang="en-IN">
                <a:latin typeface="Times New Roman" panose="02020603050405020304" pitchFamily="18" charset="0"/>
                <a:cs typeface="Times New Roman" panose="02020603050405020304" pitchFamily="18" charset="0"/>
              </a:rPr>
              <a:t>not allowing the </a:t>
            </a:r>
            <a:r>
              <a:rPr lang="en-IN" dirty="0">
                <a:latin typeface="Times New Roman" panose="02020603050405020304" pitchFamily="18" charset="0"/>
                <a:cs typeface="Times New Roman" panose="02020603050405020304" pitchFamily="18" charset="0"/>
              </a:rPr>
              <a:t>user to enter the credentials.</a:t>
            </a:r>
          </a:p>
        </p:txBody>
      </p:sp>
    </p:spTree>
    <p:extLst>
      <p:ext uri="{BB962C8B-B14F-4D97-AF65-F5344CB8AC3E}">
        <p14:creationId xmlns:p14="http://schemas.microsoft.com/office/powerpoint/2010/main" val="364191720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04800"/>
            <a:ext cx="86868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RESULTS</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Results</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8" name="Rectangle 4">
            <a:extLst>
              <a:ext uri="{FF2B5EF4-FFF2-40B4-BE49-F238E27FC236}">
                <a16:creationId xmlns:a16="http://schemas.microsoft.com/office/drawing/2014/main" id="{463E4ACB-C41E-6D31-8847-12227BAA0C00}"/>
              </a:ext>
            </a:extLst>
          </p:cNvPr>
          <p:cNvSpPr>
            <a:spLocks noGrp="1" noChangeArrowheads="1"/>
          </p:cNvSpPr>
          <p:nvPr>
            <p:ph idx="1"/>
          </p:nvPr>
        </p:nvSpPr>
        <p:spPr bwMode="auto">
          <a:xfrm>
            <a:off x="482600" y="1067932"/>
            <a:ext cx="8178800"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Performance:</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machine learning model achieved an accuracy of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over 90%</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demonstrating its strong capability in detecting fraud.</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Reduction in False Positives: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effectively minimized false positives, ensuring a smooth transaction experience for legitimate users.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Operational Efficiency:</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automated fraud detection system helped reduce manual efforts and response times, improving financial security measures.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Detection Success:</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successfully flagged fraudulent transactions in real time, showcasing its practical usability in financial environments.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27395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CONCLUSION</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a:latin typeface="Book Antiqua" pitchFamily="18" charset="0"/>
              </a:rPr>
              <a:t>Conclusion</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32880"/>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Rectangle 2">
            <a:extLst>
              <a:ext uri="{FF2B5EF4-FFF2-40B4-BE49-F238E27FC236}">
                <a16:creationId xmlns:a16="http://schemas.microsoft.com/office/drawing/2014/main" id="{5A6AAA43-2E6F-7201-0138-5FB1BB4AAC92}"/>
              </a:ext>
            </a:extLst>
          </p:cNvPr>
          <p:cNvSpPr>
            <a:spLocks noGrp="1" noChangeArrowheads="1"/>
          </p:cNvSpPr>
          <p:nvPr>
            <p:ph idx="1"/>
          </p:nvPr>
        </p:nvSpPr>
        <p:spPr bwMode="auto">
          <a:xfrm>
            <a:off x="533400" y="993260"/>
            <a:ext cx="8072120" cy="3477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Proven Effectiveness:</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project confirms that ML-based fraud detection is a reliable solution for financial security challenges.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Future Potential:</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can be further improved by integrating behavioral analytics and real-world deployment.</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Scalability and Adaptability:</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model can be scaled and adapted to evolving fraud patterns, making it a long-term solution.</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Industry Readiness:</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With proper enhancements, the system can meet industry standards and be deployed across different financial sectors​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0105368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FUTURE SCOPE</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Future Scope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32880"/>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Rectangle 2">
            <a:extLst>
              <a:ext uri="{FF2B5EF4-FFF2-40B4-BE49-F238E27FC236}">
                <a16:creationId xmlns:a16="http://schemas.microsoft.com/office/drawing/2014/main" id="{A74AA515-1729-CD0E-1A19-797C718C00D1}"/>
              </a:ext>
            </a:extLst>
          </p:cNvPr>
          <p:cNvSpPr>
            <a:spLocks noGrp="1" noChangeArrowheads="1"/>
          </p:cNvSpPr>
          <p:nvPr>
            <p:ph idx="1"/>
          </p:nvPr>
        </p:nvSpPr>
        <p:spPr bwMode="auto">
          <a:xfrm>
            <a:off x="622423" y="1021537"/>
            <a:ext cx="7899154"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Behavioral Analytics Integration: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Introducing behavioral analysis to monitor user activities over time, identifying unusual patterns that may indicate fraudulent behavior. This will enhance fraud detection accuracy and further reduce false positives.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Real-World Implementation:</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Deploying the system in real-time financial environments to test its performance with live transaction data. Continuous improvement based on user feedback and evolving fraud patterns.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Adaptive Machine Learning Models:</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Developing self-learning models that automatically update based on new fraud trends and patterns. Ensuring the system remains effective against constantly changing fraud techniques.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Cloud-Based Scalability:</a:t>
            </a:r>
            <a:r>
              <a:rPr lang="en-US" altLang="en-US" sz="2000" dirty="0">
                <a:latin typeface="Times New Roman" panose="02020603050405020304" pitchFamily="18" charset="0"/>
                <a:cs typeface="Times New Roman" panose="02020603050405020304" pitchFamily="18" charset="0"/>
              </a:rPr>
              <a:t> </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Expanding the system to handle large transaction volumes using cloud infrastructure for scalability and better performance.</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7061992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3048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FUTURE SCOPE</a:t>
            </a: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dirty="0">
                <a:latin typeface="Book Antiqua" pitchFamily="18" charset="0"/>
              </a:rPr>
              <a:t>Future Scope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32880"/>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6" name="Rectangle 2">
            <a:extLst>
              <a:ext uri="{FF2B5EF4-FFF2-40B4-BE49-F238E27FC236}">
                <a16:creationId xmlns:a16="http://schemas.microsoft.com/office/drawing/2014/main" id="{A74AA515-1729-CD0E-1A19-797C718C00D1}"/>
              </a:ext>
            </a:extLst>
          </p:cNvPr>
          <p:cNvSpPr>
            <a:spLocks noGrp="1" noChangeArrowheads="1"/>
          </p:cNvSpPr>
          <p:nvPr>
            <p:ph idx="1"/>
          </p:nvPr>
        </p:nvSpPr>
        <p:spPr bwMode="auto">
          <a:xfrm>
            <a:off x="622423" y="1452424"/>
            <a:ext cx="7899154"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Cross-Domain Application:</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Applying the fraud detection system in other domains such as e-commerce, insurance, and healthcare to combat fraudulent activities across industries.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Enhanced Security Measures: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Implementing advanced encryption and authentication techniques to protect sensitive transaction data while ensuring compliance with financial regulations.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User-Friendly Dashboard and Reporting:</a:t>
            </a:r>
            <a:r>
              <a:rPr lang="en-US" altLang="en-US" sz="2200" dirty="0">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Developing an intuitive dashboard for real-time monitoring, analytics, and automated reporting to help organizations make informed decisions</a:t>
            </a:r>
          </a:p>
          <a:p>
            <a:pPr marR="0" lvl="0" algn="just"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7355773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5875"/>
            <a:ext cx="9144000" cy="304800"/>
          </a:xfrm>
          <a:prstGeom prst="rect">
            <a:avLst/>
          </a:prstGeom>
          <a:solidFill>
            <a:schemeClr val="accent6"/>
          </a:solidFill>
        </p:spPr>
        <p:txBody>
          <a:bodyPr vert="horz" lIns="91440" tIns="45720" rIns="91440" bIns="45720" rtlCol="0" anchor="ctr">
            <a:noAutofit/>
          </a:bodyPr>
          <a:lstStyle/>
          <a:p>
            <a:pPr>
              <a:spcBef>
                <a:spcPct val="0"/>
              </a:spcBef>
              <a:defRPr/>
            </a:pPr>
            <a:r>
              <a:rPr lang="sv-SE" b="1">
                <a:solidFill>
                  <a:prstClr val="black"/>
                </a:solidFill>
                <a:latin typeface="Book Antiqua" pitchFamily="18" charset="0"/>
              </a:rPr>
              <a:t>Introduction</a:t>
            </a:r>
            <a:endParaRPr lang="en-US" b="1">
              <a:solidFill>
                <a:prstClr val="black"/>
              </a:solidFill>
              <a:latin typeface="Book Antiqua" pitchFamily="18" charset="0"/>
            </a:endParaRPr>
          </a:p>
        </p:txBody>
      </p:sp>
      <p:sp>
        <p:nvSpPr>
          <p:cNvPr id="5" name="Title 1"/>
          <p:cNvSpPr txBox="1">
            <a:spLocks/>
          </p:cNvSpPr>
          <p:nvPr/>
        </p:nvSpPr>
        <p:spPr>
          <a:xfrm>
            <a:off x="451282" y="1034756"/>
            <a:ext cx="8117684" cy="5366043"/>
          </a:xfrm>
          <a:prstGeom prst="rect">
            <a:avLst/>
          </a:prstGeom>
        </p:spPr>
        <p:txBody>
          <a:bodyPr vert="horz" lIns="91440" tIns="45720" rIns="91440" bIns="45720" rtlCol="0" anchor="ctr">
            <a:noAutofit/>
          </a:bodyPr>
          <a:lstStyle/>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a:p>
            <a:pPr algn="just">
              <a:spcBef>
                <a:spcPct val="0"/>
              </a:spcBef>
              <a:defRPr/>
            </a:pPr>
            <a:endParaRPr lang="en-US" sz="2300" dirty="0">
              <a:latin typeface="Times New Roman" panose="02020603050405020304" pitchFamily="18" charset="0"/>
              <a:cs typeface="Times New Roman" panose="02020603050405020304" pitchFamily="18" charset="0"/>
            </a:endParaRPr>
          </a:p>
        </p:txBody>
      </p:sp>
      <p:sp>
        <p:nvSpPr>
          <p:cNvPr id="9" name="Title 1"/>
          <p:cNvSpPr>
            <a:spLocks noGrp="1"/>
          </p:cNvSpPr>
          <p:nvPr>
            <p:ph type="title"/>
          </p:nvPr>
        </p:nvSpPr>
        <p:spPr>
          <a:xfrm>
            <a:off x="457200" y="396876"/>
            <a:ext cx="8229600" cy="545804"/>
          </a:xfrm>
        </p:spPr>
        <p:txBody>
          <a:bodyPr>
            <a:normAutofit fontScale="90000"/>
          </a:bodyPr>
          <a:lstStyle/>
          <a:p>
            <a:r>
              <a:rPr lang="en-US" sz="3200" b="1" dirty="0">
                <a:solidFill>
                  <a:srgbClr val="002060"/>
                </a:solidFill>
                <a:latin typeface="Times New Roman" panose="02020603050405020304" pitchFamily="18" charset="0"/>
                <a:ea typeface="+mn-ea"/>
                <a:cs typeface="Times New Roman" panose="02020603050405020304" pitchFamily="18" charset="0"/>
              </a:rPr>
              <a:t>INTRODUCTION</a:t>
            </a:r>
          </a:p>
        </p:txBody>
      </p:sp>
      <p:sp>
        <p:nvSpPr>
          <p:cNvPr id="7" name="Slide Number Placeholder 6"/>
          <p:cNvSpPr>
            <a:spLocks noGrp="1"/>
          </p:cNvSpPr>
          <p:nvPr>
            <p:ph type="sldNum" sz="quarter" idx="12"/>
          </p:nvPr>
        </p:nvSpPr>
        <p:spPr>
          <a:xfrm>
            <a:off x="6553200" y="6338413"/>
            <a:ext cx="2133600" cy="365125"/>
          </a:xfrm>
        </p:spPr>
        <p:txBody>
          <a:bodyPr/>
          <a:lstStyle/>
          <a:p>
            <a:fld id="{DFFA8894-9BB9-4840-9552-2631AF7E8A18}" type="slidenum">
              <a:rPr lang="en-US" smtClean="0">
                <a:solidFill>
                  <a:prstClr val="black">
                    <a:tint val="75000"/>
                  </a:prstClr>
                </a:solidFill>
              </a:rPr>
              <a:pPr/>
              <a:t>3</a:t>
            </a:fld>
            <a:endParaRPr lang="en-US">
              <a:solidFill>
                <a:prstClr val="black">
                  <a:tint val="75000"/>
                </a:prstClr>
              </a:solidFill>
            </a:endParaRPr>
          </a:p>
        </p:txBody>
      </p:sp>
      <p:sp>
        <p:nvSpPr>
          <p:cNvPr id="8" name="Footer Placeholder 6"/>
          <p:cNvSpPr txBox="1">
            <a:spLocks/>
          </p:cNvSpPr>
          <p:nvPr/>
        </p:nvSpPr>
        <p:spPr>
          <a:xfrm>
            <a:off x="0" y="6520976"/>
            <a:ext cx="9144000" cy="365125"/>
          </a:xfrm>
          <a:prstGeom prst="rect">
            <a:avLst/>
          </a:prstGeom>
          <a:solidFill>
            <a:schemeClr val="accent6"/>
          </a:solidFill>
        </p:spPr>
        <p:txBody>
          <a:bodyPr vert="horz" lIns="91440" tIns="45720" rIns="91440" bIns="45720" rtlCol="0" anchor="ctr"/>
          <a:lstStyle/>
          <a:p>
            <a:pPr algn="ctr">
              <a:defRPr/>
            </a:pPr>
            <a:r>
              <a:rPr lang="en-IN" sz="1200">
                <a:solidFill>
                  <a:prstClr val="black"/>
                </a:solidFill>
              </a:rPr>
              <a:t>Dept. of ISE, SIT, Tumkur</a:t>
            </a:r>
            <a:endParaRPr lang="en-US" sz="1200">
              <a:solidFill>
                <a:prstClr val="black"/>
              </a:solidFill>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algn="r">
              <a:defRPr/>
            </a:pPr>
            <a:fld id="{DFFA8894-9BB9-4840-9552-2631AF7E8A18}" type="slidenum">
              <a:rPr lang="en-US" sz="1200" smtClean="0">
                <a:solidFill>
                  <a:prstClr val="black"/>
                </a:solidFill>
              </a:rPr>
              <a:pPr algn="r">
                <a:defRPr/>
              </a:pPr>
              <a:t>3</a:t>
            </a:fld>
            <a:endParaRPr lang="en-US" sz="1200">
              <a:solidFill>
                <a:prstClr val="black"/>
              </a:solidFill>
            </a:endParaRPr>
          </a:p>
        </p:txBody>
      </p:sp>
      <p:sp>
        <p:nvSpPr>
          <p:cNvPr id="13" name="TextBox 12">
            <a:extLst>
              <a:ext uri="{FF2B5EF4-FFF2-40B4-BE49-F238E27FC236}">
                <a16:creationId xmlns:a16="http://schemas.microsoft.com/office/drawing/2014/main" id="{72DB0041-ECE1-F299-663E-C0F2D10727E5}"/>
              </a:ext>
            </a:extLst>
          </p:cNvPr>
          <p:cNvSpPr txBox="1"/>
          <p:nvPr/>
        </p:nvSpPr>
        <p:spPr>
          <a:xfrm>
            <a:off x="575034" y="1170157"/>
            <a:ext cx="8117684" cy="4524315"/>
          </a:xfrm>
          <a:prstGeom prst="rect">
            <a:avLst/>
          </a:prstGeom>
          <a:noFill/>
        </p:spPr>
        <p:txBody>
          <a:bodyPr wrap="square">
            <a:spAutoFit/>
          </a:bodyPr>
          <a:lstStyle/>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Online transactions are growing rapidly, increasing the risk of financial fraud.</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Traditional rule-based methods struggle to detect sophisticated fraud patterns.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Delays in detecting fraud lead to financial losses for consumers and organizations.</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Machine Learning (ML) offers advanced capabilities to analyze transaction patterns and identify fraud effectively.</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project uses ML algorithms to classify transactions as legitimate or fraudulent in real time.</a:t>
            </a:r>
          </a:p>
          <a:p>
            <a:pPr marL="342900" marR="0" lvl="0" indent="-342900" algn="just" defTabSz="914400" rtl="0" eaLnBrk="0" fontAlgn="base" latinLnBrk="0" hangingPunct="0">
              <a:lnSpc>
                <a:spcPct val="100000"/>
              </a:lnSpc>
              <a:spcBef>
                <a:spcPct val="0"/>
              </a:spcBef>
              <a:spcAft>
                <a:spcPct val="0"/>
              </a:spcAft>
              <a:buClrTx/>
              <a:buSzTx/>
              <a:buFont typeface="+mj-lt"/>
              <a:buAutoNum type="arabicParen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aims to improve accuracy, reduce false positives, and enhance security in financial transactions. </a:t>
            </a:r>
          </a:p>
        </p:txBody>
      </p:sp>
    </p:spTree>
    <p:extLst>
      <p:ext uri="{BB962C8B-B14F-4D97-AF65-F5344CB8AC3E}">
        <p14:creationId xmlns:p14="http://schemas.microsoft.com/office/powerpoint/2010/main" val="62676525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563562"/>
          </a:xfrm>
        </p:spPr>
        <p:txBody>
          <a:bodyPr>
            <a:noAutofit/>
          </a:bodyPr>
          <a:lstStyle/>
          <a:p>
            <a:br>
              <a:rPr lang="en-US" sz="3200" b="1" dirty="0">
                <a:solidFill>
                  <a:srgbClr val="00B050"/>
                </a:solidFill>
                <a:latin typeface="Times New Roman" panose="02020603050405020304" pitchFamily="18" charset="0"/>
                <a:cs typeface="Times New Roman" panose="02020603050405020304" pitchFamily="18" charset="0"/>
              </a:rPr>
            </a:br>
            <a:r>
              <a:rPr lang="en-US" sz="3200" b="1" dirty="0">
                <a:solidFill>
                  <a:srgbClr val="002060"/>
                </a:solidFill>
                <a:latin typeface="Times New Roman" panose="02020603050405020304" pitchFamily="18" charset="0"/>
                <a:cs typeface="Times New Roman" panose="02020603050405020304" pitchFamily="18" charset="0"/>
              </a:rPr>
              <a:t>REFERENCES</a:t>
            </a:r>
            <a:br>
              <a:rPr lang="en-US" sz="3200" b="1" dirty="0">
                <a:solidFill>
                  <a:srgbClr val="00B050"/>
                </a:solidFill>
                <a:latin typeface="Times New Roman" panose="02020603050405020304" pitchFamily="18" charset="0"/>
                <a:cs typeface="Times New Roman" panose="02020603050405020304" pitchFamily="18" charset="0"/>
              </a:rPr>
            </a:br>
            <a:endParaRPr lang="en-US" sz="32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48640" y="886064"/>
            <a:ext cx="8229600" cy="4925456"/>
          </a:xfrm>
        </p:spPr>
        <p:txBody>
          <a:bodyPr vert="horz" lIns="91440" tIns="45720" rIns="91440" bIns="45720" rtlCol="0" anchor="t">
            <a:noAutofit/>
          </a:bodyPr>
          <a:lstStyle/>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Almeida, F., &amp; Lima, L. (2022).</a:t>
            </a:r>
            <a:r>
              <a:rPr lang="en-IN" sz="2200" b="0" i="0" dirty="0">
                <a:solidFill>
                  <a:srgbClr val="0D0D0D"/>
                </a:solidFill>
                <a:effectLst/>
                <a:latin typeface="Times New Roman" panose="02020603050405020304" pitchFamily="18" charset="0"/>
                <a:cs typeface="Times New Roman" panose="02020603050405020304" pitchFamily="18" charset="0"/>
              </a:rPr>
              <a:t> “An AI-Driven Approach for Fraud Detection in Financial Transactions.” </a:t>
            </a:r>
            <a:r>
              <a:rPr lang="en-IN" sz="2200" b="0" i="1" dirty="0">
                <a:solidFill>
                  <a:srgbClr val="0D0D0D"/>
                </a:solidFill>
                <a:effectLst/>
                <a:latin typeface="Times New Roman" panose="02020603050405020304" pitchFamily="18" charset="0"/>
                <a:cs typeface="Times New Roman" panose="02020603050405020304" pitchFamily="18" charset="0"/>
              </a:rPr>
              <a:t>IEEE Transactions on Information Forensics and Security</a:t>
            </a:r>
            <a:r>
              <a:rPr lang="en-IN" sz="2200" b="0" i="0" dirty="0">
                <a:solidFill>
                  <a:srgbClr val="0D0D0D"/>
                </a:solidFill>
                <a:effectLst/>
                <a:latin typeface="Times New Roman" panose="02020603050405020304" pitchFamily="18" charset="0"/>
                <a:cs typeface="Times New Roman" panose="02020603050405020304" pitchFamily="18" charset="0"/>
              </a:rPr>
              <a:t>, 17(5), 1153-1165.</a:t>
            </a:r>
          </a:p>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Sharma, R., &amp; Gupta, M. (2023).</a:t>
            </a:r>
            <a:r>
              <a:rPr lang="en-IN" sz="2200" b="0" i="0" dirty="0">
                <a:solidFill>
                  <a:srgbClr val="0D0D0D"/>
                </a:solidFill>
                <a:effectLst/>
                <a:latin typeface="Times New Roman" panose="02020603050405020304" pitchFamily="18" charset="0"/>
                <a:cs typeface="Times New Roman" panose="02020603050405020304" pitchFamily="18" charset="0"/>
              </a:rPr>
              <a:t> “Real-Time Fraud Detection Using Machine Learning Techniques.” </a:t>
            </a:r>
            <a:r>
              <a:rPr lang="en-IN" sz="2200" b="0" i="1" dirty="0">
                <a:solidFill>
                  <a:srgbClr val="0D0D0D"/>
                </a:solidFill>
                <a:effectLst/>
                <a:latin typeface="Times New Roman" panose="02020603050405020304" pitchFamily="18" charset="0"/>
                <a:cs typeface="Times New Roman" panose="02020603050405020304" pitchFamily="18" charset="0"/>
              </a:rPr>
              <a:t>Journal of Financial Crime</a:t>
            </a:r>
            <a:r>
              <a:rPr lang="en-IN" sz="2200" b="0" i="0" dirty="0">
                <a:solidFill>
                  <a:srgbClr val="0D0D0D"/>
                </a:solidFill>
                <a:effectLst/>
                <a:latin typeface="Times New Roman" panose="02020603050405020304" pitchFamily="18" charset="0"/>
                <a:cs typeface="Times New Roman" panose="02020603050405020304" pitchFamily="18" charset="0"/>
              </a:rPr>
              <a:t>, 30(2), 329-345.</a:t>
            </a:r>
          </a:p>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Kumar, A., &amp; Patel, S. (2023).</a:t>
            </a:r>
            <a:r>
              <a:rPr lang="en-IN" sz="2200" b="0" i="0" dirty="0">
                <a:solidFill>
                  <a:srgbClr val="0D0D0D"/>
                </a:solidFill>
                <a:effectLst/>
                <a:latin typeface="Times New Roman" panose="02020603050405020304" pitchFamily="18" charset="0"/>
                <a:cs typeface="Times New Roman" panose="02020603050405020304" pitchFamily="18" charset="0"/>
              </a:rPr>
              <a:t> “Enhancing Fraud Detection Accuracy with Neural Networks.” </a:t>
            </a:r>
            <a:r>
              <a:rPr lang="en-IN" sz="2200" b="0" i="1" dirty="0">
                <a:solidFill>
                  <a:srgbClr val="0D0D0D"/>
                </a:solidFill>
                <a:effectLst/>
                <a:latin typeface="Times New Roman" panose="02020603050405020304" pitchFamily="18" charset="0"/>
                <a:cs typeface="Times New Roman" panose="02020603050405020304" pitchFamily="18" charset="0"/>
              </a:rPr>
              <a:t>International Journal of Computer Applications</a:t>
            </a:r>
            <a:r>
              <a:rPr lang="en-IN" sz="2200" b="0" i="0" dirty="0">
                <a:solidFill>
                  <a:srgbClr val="0D0D0D"/>
                </a:solidFill>
                <a:effectLst/>
                <a:latin typeface="Times New Roman" panose="02020603050405020304" pitchFamily="18" charset="0"/>
                <a:cs typeface="Times New Roman" panose="02020603050405020304" pitchFamily="18" charset="0"/>
              </a:rPr>
              <a:t>, 179(1), 12-18.</a:t>
            </a:r>
          </a:p>
          <a:p>
            <a:pPr marL="457200" indent="-457200" algn="just">
              <a:buFont typeface="+mj-lt"/>
              <a:buAutoNum type="arabicParenR"/>
            </a:pPr>
            <a:r>
              <a:rPr lang="en-IN" sz="2200" b="1" i="0" dirty="0">
                <a:solidFill>
                  <a:srgbClr val="0D0D0D"/>
                </a:solidFill>
                <a:effectLst/>
                <a:latin typeface="Times New Roman" panose="02020603050405020304" pitchFamily="18" charset="0"/>
                <a:cs typeface="Times New Roman" panose="02020603050405020304" pitchFamily="18" charset="0"/>
              </a:rPr>
              <a:t>Zhou, Y., &amp; Wang, X. (2023).</a:t>
            </a:r>
            <a:r>
              <a:rPr lang="en-IN" sz="2200" b="0" i="0" dirty="0">
                <a:solidFill>
                  <a:srgbClr val="0D0D0D"/>
                </a:solidFill>
                <a:effectLst/>
                <a:latin typeface="Times New Roman" panose="02020603050405020304" pitchFamily="18" charset="0"/>
                <a:cs typeface="Times New Roman" panose="02020603050405020304" pitchFamily="18" charset="0"/>
              </a:rPr>
              <a:t> “Cloud-Based Solutions for Scalable Fraud Detection Systems.” </a:t>
            </a:r>
            <a:r>
              <a:rPr lang="en-IN" sz="2200" b="0" i="1" dirty="0">
                <a:solidFill>
                  <a:srgbClr val="0D0D0D"/>
                </a:solidFill>
                <a:effectLst/>
                <a:latin typeface="Times New Roman" panose="02020603050405020304" pitchFamily="18" charset="0"/>
                <a:cs typeface="Times New Roman" panose="02020603050405020304" pitchFamily="18" charset="0"/>
              </a:rPr>
              <a:t>Journal of Cloud Computing: Advances, Systems and Applications</a:t>
            </a:r>
            <a:r>
              <a:rPr lang="en-IN" sz="2200" b="0" i="0" dirty="0">
                <a:solidFill>
                  <a:srgbClr val="0D0D0D"/>
                </a:solidFill>
                <a:effectLst/>
                <a:latin typeface="Times New Roman" panose="02020603050405020304" pitchFamily="18" charset="0"/>
                <a:cs typeface="Times New Roman" panose="02020603050405020304" pitchFamily="18" charset="0"/>
              </a:rPr>
              <a:t>, 12(1), 1-15.</a:t>
            </a:r>
          </a:p>
          <a:p>
            <a:pPr marL="0" indent="0" algn="just">
              <a:lnSpc>
                <a:spcPct val="120000"/>
              </a:lnSpc>
              <a:spcBef>
                <a:spcPts val="400"/>
              </a:spcBef>
              <a:buNone/>
            </a:pPr>
            <a:endParaRPr lang="en-US" sz="2400" dirty="0">
              <a:solidFill>
                <a:prstClr val="black"/>
              </a:solidFill>
              <a:latin typeface="Times New Roman" panose="02020603050405020304" pitchFamily="18" charset="0"/>
              <a:ea typeface="+mn-lt"/>
              <a:cs typeface="Times New Roman" panose="02020603050405020304" pitchFamily="18" charset="0"/>
            </a:endParaRPr>
          </a:p>
          <a:p>
            <a:pPr marL="0" indent="0" algn="just">
              <a:lnSpc>
                <a:spcPct val="120000"/>
              </a:lnSpc>
              <a:spcBef>
                <a:spcPts val="400"/>
              </a:spcBef>
              <a:buNone/>
            </a:pPr>
            <a:endParaRPr lang="en-US" sz="2400" dirty="0">
              <a:solidFill>
                <a:prstClr val="black"/>
              </a:solidFill>
              <a:latin typeface="Times New Roman" panose="02020603050405020304" pitchFamily="18" charset="0"/>
              <a:ea typeface="+mn-lt"/>
              <a:cs typeface="Times New Roman" panose="02020603050405020304" pitchFamily="18" charset="0"/>
            </a:endParaRPr>
          </a:p>
          <a:p>
            <a:pPr marL="365125" indent="-365125" algn="just">
              <a:lnSpc>
                <a:spcPct val="120000"/>
              </a:lnSpc>
              <a:spcBef>
                <a:spcPts val="400"/>
              </a:spcBef>
              <a:buNone/>
            </a:pPr>
            <a:endParaRPr lang="it-IT" sz="2400" dirty="0">
              <a:solidFill>
                <a:prstClr val="black"/>
              </a:solidFill>
              <a:latin typeface="Times New Roman" panose="02020603050405020304" pitchFamily="18" charset="0"/>
              <a:cs typeface="Times New Roman" panose="02020603050405020304" pitchFamily="18" charset="0"/>
            </a:endParaRPr>
          </a:p>
        </p:txBody>
      </p:sp>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lang="sv-SE" b="1">
                <a:latin typeface="Book Antiqua" pitchFamily="18" charset="0"/>
              </a:rPr>
              <a:t>References</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75491"/>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2">
            <a:lumMod val="20000"/>
            <a:lumOff val="80000"/>
            <a:alpha val="28000"/>
          </a:schemeClr>
        </a:solidFill>
        <a:effectLst/>
      </p:bgPr>
    </p:bg>
    <p:spTree>
      <p:nvGrpSpPr>
        <p:cNvPr id="1" name=""/>
        <p:cNvGrpSpPr/>
        <p:nvPr/>
      </p:nvGrpSpPr>
      <p:grpSpPr>
        <a:xfrm>
          <a:off x="0" y="0"/>
          <a:ext cx="0" cy="0"/>
          <a:chOff x="0" y="0"/>
          <a:chExt cx="0" cy="0"/>
        </a:xfrm>
      </p:grpSpPr>
      <p:sp>
        <p:nvSpPr>
          <p:cNvPr id="3" name="Platshållare för innehåll 2"/>
          <p:cNvSpPr>
            <a:spLocks noGrp="1"/>
          </p:cNvSpPr>
          <p:nvPr>
            <p:ph idx="1"/>
          </p:nvPr>
        </p:nvSpPr>
        <p:spPr>
          <a:xfrm>
            <a:off x="448394" y="1365539"/>
            <a:ext cx="8229600" cy="3874619"/>
          </a:xfrm>
        </p:spPr>
        <p:txBody>
          <a:bodyPr rtlCol="0">
            <a:normAutofit/>
          </a:bodyPr>
          <a:lstStyle/>
          <a:p>
            <a:pPr algn="ctr">
              <a:buNone/>
              <a:defRPr/>
            </a:pPr>
            <a:r>
              <a:rPr lang="sv-SE" sz="9600" b="1" i="1" dirty="0">
                <a:solidFill>
                  <a:schemeClr val="accent6"/>
                </a:solidFill>
                <a:latin typeface="Brush Script MT" pitchFamily="66" charset="0"/>
              </a:rPr>
              <a:t>Thank You one &amp; all</a:t>
            </a:r>
            <a:endParaRPr lang="sv-SE" sz="9600" i="1" dirty="0">
              <a:solidFill>
                <a:schemeClr val="accent6"/>
              </a:solidFill>
              <a:latin typeface="Brush Script MT" pitchFamily="66" charset="0"/>
            </a:endParaRPr>
          </a:p>
        </p:txBody>
      </p:sp>
      <p:sp>
        <p:nvSpPr>
          <p:cNvPr id="6" name="Slide Number Placeholder 5"/>
          <p:cNvSpPr>
            <a:spLocks noGrp="1"/>
          </p:cNvSpPr>
          <p:nvPr>
            <p:ph type="sldNum" sz="quarter" idx="12"/>
          </p:nvPr>
        </p:nvSpPr>
        <p:spPr/>
        <p:txBody>
          <a:bodyPr/>
          <a:lstStyle/>
          <a:p>
            <a:fld id="{DFFA8894-9BB9-4840-9552-2631AF7E8A18}" type="slidenum">
              <a:rPr lang="en-US" smtClean="0"/>
              <a:pPr/>
              <a:t>31</a:t>
            </a:fld>
            <a:endParaRPr lang="en-US"/>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15875"/>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en-US" b="1" i="0" u="none" strike="noStrike" kern="1200" cap="none" spc="0" normalizeH="0" baseline="0" noProof="0">
                <a:ln>
                  <a:noFill/>
                </a:ln>
                <a:solidFill>
                  <a:schemeClr val="tx1"/>
                </a:solidFill>
                <a:effectLst/>
                <a:uLnTx/>
                <a:uFillTx/>
                <a:latin typeface="Book Antiqua" pitchFamily="18" charset="0"/>
                <a:ea typeface="+mn-ea"/>
                <a:cs typeface="+mn-cs"/>
              </a:rPr>
              <a:t>Problem statement</a:t>
            </a:r>
          </a:p>
        </p:txBody>
      </p:sp>
      <p:sp>
        <p:nvSpPr>
          <p:cNvPr id="5" name="Title 1"/>
          <p:cNvSpPr txBox="1">
            <a:spLocks/>
          </p:cNvSpPr>
          <p:nvPr/>
        </p:nvSpPr>
        <p:spPr>
          <a:xfrm>
            <a:off x="673100" y="777081"/>
            <a:ext cx="7797800" cy="1760299"/>
          </a:xfrm>
          <a:prstGeom prst="rect">
            <a:avLst/>
          </a:prstGeom>
        </p:spPr>
        <p:txBody>
          <a:bodyPr vert="horz" lIns="91440" tIns="45720" rIns="91440" bIns="45720" rtlCol="0" anchor="ctr">
            <a:noAutofit/>
          </a:bodyPr>
          <a:lstStyle/>
          <a:p>
            <a:pPr marL="0" marR="0" lvl="0" indent="0" algn="just"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a:p>
            <a:pPr marL="533400" marR="0" lvl="0" indent="-533400" algn="just" defTabSz="914400" rtl="0" eaLnBrk="1" fontAlgn="auto" latinLnBrk="0" hangingPunct="1">
              <a:lnSpc>
                <a:spcPct val="150000"/>
              </a:lnSpc>
              <a:spcBef>
                <a:spcPct val="0"/>
              </a:spcBef>
              <a:spcAft>
                <a:spcPts val="0"/>
              </a:spcAft>
              <a:buClrTx/>
              <a:buSzTx/>
              <a:tabLst/>
              <a:defRPr/>
            </a:pPr>
            <a:endParaRPr kumimoji="0" lang="en-US" sz="2800" b="1" i="0" u="none" strike="noStrike" kern="1200" cap="none" spc="0" normalizeH="0" baseline="0" noProof="0" dirty="0">
              <a:ln>
                <a:noFill/>
              </a:ln>
              <a:solidFill>
                <a:schemeClr val="accent6">
                  <a:lumMod val="75000"/>
                </a:schemeClr>
              </a:solidFill>
              <a:effectLst/>
              <a:uLnTx/>
              <a:uFillTx/>
              <a:latin typeface="Times New Roman" panose="02020603050405020304" pitchFamily="18" charset="0"/>
              <a:ea typeface="+mj-ea"/>
              <a:cs typeface="Times New Roman" panose="02020603050405020304" pitchFamily="18" charset="0"/>
            </a:endParaRPr>
          </a:p>
          <a:p>
            <a:pPr marL="342900" indent="-342900" algn="just" eaLnBrk="0" fontAlgn="base" hangingPunct="0">
              <a:spcBef>
                <a:spcPct val="0"/>
              </a:spcBef>
              <a:spcAft>
                <a:spcPct val="0"/>
              </a:spcAft>
              <a:buFont typeface="Wingdings" panose="05000000000000000000" pitchFamily="2" charset="2"/>
              <a:buChar char="Ø"/>
              <a:defRPr/>
            </a:pPr>
            <a:r>
              <a:rPr lang="en-US" sz="2400" dirty="0">
                <a:latin typeface="Times New Roman" panose="02020603050405020304" pitchFamily="18" charset="0"/>
                <a:cs typeface="Times New Roman" panose="02020603050405020304" pitchFamily="18" charset="0"/>
              </a:rPr>
              <a:t>With the increasing number of online transactions, detecting fraud has become a major challenge. This project uses machine learning to quickly and accurately classify transactions as either legitimate or fraudulent, improving security and reducing financial losses.</a:t>
            </a:r>
            <a:endPar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j-ea"/>
              <a:cs typeface="Times New Roman" panose="02020603050405020304" pitchFamily="18" charset="0"/>
            </a:endParaRPr>
          </a:p>
        </p:txBody>
      </p:sp>
      <p:sp>
        <p:nvSpPr>
          <p:cNvPr id="9"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ea typeface="+mn-ea"/>
                <a:cs typeface="Times New Roman" panose="02020603050405020304" pitchFamily="18" charset="0"/>
              </a:rPr>
              <a:t>PROBLEM STATEMENT</a:t>
            </a:r>
          </a:p>
        </p:txBody>
      </p:sp>
      <p:sp>
        <p:nvSpPr>
          <p:cNvPr id="7" name="Slide Number Placeholder 6"/>
          <p:cNvSpPr>
            <a:spLocks noGrp="1"/>
          </p:cNvSpPr>
          <p:nvPr>
            <p:ph type="sldNum" sz="quarter" idx="12"/>
          </p:nvPr>
        </p:nvSpPr>
        <p:spPr/>
        <p:txBody>
          <a:bodyPr/>
          <a:lstStyle/>
          <a:p>
            <a:fld id="{DFFA8894-9BB9-4840-9552-2631AF7E8A18}" type="slidenum">
              <a:rPr lang="en-US" smtClean="0"/>
              <a:pPr/>
              <a:t>4</a:t>
            </a:fld>
            <a:endParaRPr lang="en-US"/>
          </a:p>
        </p:txBody>
      </p:sp>
      <p:sp>
        <p:nvSpPr>
          <p:cNvPr id="8" name="Footer Placeholder 6"/>
          <p:cNvSpPr txBox="1">
            <a:spLocks/>
          </p:cNvSpPr>
          <p:nvPr/>
        </p:nvSpPr>
        <p:spPr>
          <a:xfrm>
            <a:off x="0" y="652335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0215"/>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3048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OBJECTIVES</a:t>
            </a:r>
          </a:p>
        </p:txBody>
      </p:sp>
      <p:sp>
        <p:nvSpPr>
          <p:cNvPr id="4" name="Title 1"/>
          <p:cNvSpPr txBox="1">
            <a:spLocks/>
          </p:cNvSpPr>
          <p:nvPr/>
        </p:nvSpPr>
        <p:spPr>
          <a:xfrm>
            <a:off x="0" y="-1016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dirty="0">
                <a:ln>
                  <a:noFill/>
                </a:ln>
                <a:solidFill>
                  <a:schemeClr val="tx1"/>
                </a:solidFill>
                <a:effectLst/>
                <a:uLnTx/>
                <a:uFillTx/>
                <a:latin typeface="Book Antiqua" pitchFamily="18" charset="0"/>
                <a:ea typeface="+mn-ea"/>
                <a:cs typeface="+mn-cs"/>
              </a:rPr>
              <a:t>Objective</a:t>
            </a:r>
            <a:endParaRPr kumimoji="0" lang="en-US" b="1" i="0" u="none" strike="noStrike" kern="1200" cap="none" spc="0" normalizeH="0" baseline="0" noProof="0" dirty="0">
              <a:ln>
                <a:noFill/>
              </a:ln>
              <a:solidFill>
                <a:schemeClr val="tx1"/>
              </a:solidFill>
              <a:effectLst/>
              <a:uLnTx/>
              <a:uFillTx/>
              <a:latin typeface="Book Antiqua" pitchFamily="18" charset="0"/>
              <a:ea typeface="+mn-ea"/>
              <a:cs typeface="+mn-cs"/>
            </a:endParaRPr>
          </a:p>
        </p:txBody>
      </p:sp>
      <p:sp>
        <p:nvSpPr>
          <p:cNvPr id="11"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a:ln>
                  <a:noFill/>
                </a:ln>
                <a:solidFill>
                  <a:schemeClr val="tx1"/>
                </a:solidFill>
                <a:effectLst/>
                <a:uLnTx/>
                <a:uFillTx/>
                <a:latin typeface="+mn-lt"/>
                <a:ea typeface="+mn-ea"/>
                <a:cs typeface="+mn-cs"/>
              </a:rPr>
              <a:t>Dept. of ISE, SIT, Tumkur</a:t>
            </a:r>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pic>
        <p:nvPicPr>
          <p:cNvPr id="12" name="Picture 1" descr="C:\Users\Administrator\Desktop\Comp\Ubi-Cam\Ubi-Cam\ic_launcher-web.png"/>
          <p:cNvPicPr>
            <a:picLocks noChangeAspect="1" noChangeArrowheads="1"/>
          </p:cNvPicPr>
          <p:nvPr/>
        </p:nvPicPr>
        <p:blipFill>
          <a:blip r:embed="rId3" cstate="print"/>
          <a:srcRect/>
          <a:stretch>
            <a:fillRect/>
          </a:stretch>
        </p:blipFill>
        <p:spPr bwMode="auto">
          <a:xfrm>
            <a:off x="5918" y="6484182"/>
            <a:ext cx="375082" cy="382509"/>
          </a:xfrm>
          <a:prstGeom prst="rect">
            <a:avLst/>
          </a:prstGeom>
          <a:noFill/>
        </p:spPr>
      </p:pic>
      <p:sp>
        <p:nvSpPr>
          <p:cNvPr id="13"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Rectangle 3">
            <a:extLst>
              <a:ext uri="{FF2B5EF4-FFF2-40B4-BE49-F238E27FC236}">
                <a16:creationId xmlns:a16="http://schemas.microsoft.com/office/drawing/2014/main" id="{47563E95-1B9F-BACF-DA8F-366C34B76F1B}"/>
              </a:ext>
            </a:extLst>
          </p:cNvPr>
          <p:cNvSpPr>
            <a:spLocks noGrp="1" noChangeArrowheads="1"/>
          </p:cNvSpPr>
          <p:nvPr>
            <p:ph idx="1"/>
          </p:nvPr>
        </p:nvSpPr>
        <p:spPr bwMode="auto">
          <a:xfrm>
            <a:off x="591820" y="1132611"/>
            <a:ext cx="796036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advanced machine learning techniques to detect complex and evolving fraud patterns in real-time, ensuring prompt intervention during online transactions.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improving the accuracy of fraud detection while minimizing false positives, ensuring seamless transaction processing without disrupting legitimate users.</a:t>
            </a:r>
          </a:p>
          <a:p>
            <a:pPr marL="457200" marR="0" lvl="0" indent="-457200" algn="just" defTabSz="914400" rtl="0" eaLnBrk="0" fontAlgn="base" latinLnBrk="0" hangingPunct="0">
              <a:lnSpc>
                <a:spcPct val="100000"/>
              </a:lnSpc>
              <a:spcBef>
                <a:spcPct val="0"/>
              </a:spcBef>
              <a:spcAft>
                <a:spcPct val="0"/>
              </a:spcAft>
              <a:buClrTx/>
              <a:buSzTx/>
              <a:buFont typeface="+mj-lt"/>
              <a:buAutoNum type="arabicPeriod"/>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Develop a scalable system that adapts to changing fraud tactics, maintaining its effectiveness and reliability over time as fraudulent methods evolve.</a:t>
            </a:r>
          </a:p>
        </p:txBody>
      </p:sp>
    </p:spTree>
    <p:extLst>
      <p:ext uri="{BB962C8B-B14F-4D97-AF65-F5344CB8AC3E}">
        <p14:creationId xmlns:p14="http://schemas.microsoft.com/office/powerpoint/2010/main" val="2019199019"/>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61442" y="1143001"/>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18" name="Table 18">
            <a:extLst>
              <a:ext uri="{FF2B5EF4-FFF2-40B4-BE49-F238E27FC236}">
                <a16:creationId xmlns:a16="http://schemas.microsoft.com/office/drawing/2014/main" id="{F45C5584-F816-A52D-4077-A830B70DE85F}"/>
              </a:ext>
            </a:extLst>
          </p:cNvPr>
          <p:cNvGraphicFramePr>
            <a:graphicFrameLocks noGrp="1"/>
          </p:cNvGraphicFramePr>
          <p:nvPr>
            <p:extLst>
              <p:ext uri="{D42A27DB-BD31-4B8C-83A1-F6EECF244321}">
                <p14:modId xmlns:p14="http://schemas.microsoft.com/office/powerpoint/2010/main" val="445573047"/>
              </p:ext>
            </p:extLst>
          </p:nvPr>
        </p:nvGraphicFramePr>
        <p:xfrm>
          <a:off x="741680" y="1143001"/>
          <a:ext cx="7650481" cy="4800600"/>
        </p:xfrm>
        <a:graphic>
          <a:graphicData uri="http://schemas.openxmlformats.org/drawingml/2006/table">
            <a:tbl>
              <a:tblPr firstRow="1" bandRow="1">
                <a:tableStyleId>{93296810-A885-4BE3-A3E7-6D5BEEA58F35}</a:tableStyleId>
              </a:tblPr>
              <a:tblGrid>
                <a:gridCol w="751840">
                  <a:extLst>
                    <a:ext uri="{9D8B030D-6E8A-4147-A177-3AD203B41FA5}">
                      <a16:colId xmlns:a16="http://schemas.microsoft.com/office/drawing/2014/main" val="105411331"/>
                    </a:ext>
                  </a:extLst>
                </a:gridCol>
                <a:gridCol w="1127760">
                  <a:extLst>
                    <a:ext uri="{9D8B030D-6E8A-4147-A177-3AD203B41FA5}">
                      <a16:colId xmlns:a16="http://schemas.microsoft.com/office/drawing/2014/main" val="3292897853"/>
                    </a:ext>
                  </a:extLst>
                </a:gridCol>
                <a:gridCol w="1908138">
                  <a:extLst>
                    <a:ext uri="{9D8B030D-6E8A-4147-A177-3AD203B41FA5}">
                      <a16:colId xmlns:a16="http://schemas.microsoft.com/office/drawing/2014/main" val="2663704881"/>
                    </a:ext>
                  </a:extLst>
                </a:gridCol>
                <a:gridCol w="1007782">
                  <a:extLst>
                    <a:ext uri="{9D8B030D-6E8A-4147-A177-3AD203B41FA5}">
                      <a16:colId xmlns:a16="http://schemas.microsoft.com/office/drawing/2014/main" val="3424749134"/>
                    </a:ext>
                  </a:extLst>
                </a:gridCol>
                <a:gridCol w="1567380">
                  <a:extLst>
                    <a:ext uri="{9D8B030D-6E8A-4147-A177-3AD203B41FA5}">
                      <a16:colId xmlns:a16="http://schemas.microsoft.com/office/drawing/2014/main" val="3313008980"/>
                    </a:ext>
                  </a:extLst>
                </a:gridCol>
                <a:gridCol w="1287581">
                  <a:extLst>
                    <a:ext uri="{9D8B030D-6E8A-4147-A177-3AD203B41FA5}">
                      <a16:colId xmlns:a16="http://schemas.microsoft.com/office/drawing/2014/main" val="2538075132"/>
                    </a:ext>
                  </a:extLst>
                </a:gridCol>
              </a:tblGrid>
              <a:tr h="819614">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 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US" b="1" dirty="0">
                          <a:effectLst/>
                          <a:latin typeface="Times New Roman" panose="02020603050405020304" pitchFamily="18" charset="0"/>
                          <a:cs typeface="Times New Roman" panose="02020603050405020304" pitchFamily="18" charset="0"/>
                        </a:rPr>
                        <a:t>O</a:t>
                      </a:r>
                      <a:r>
                        <a:rPr lang="en-IN" b="1" dirty="0">
                          <a:effectLst/>
                          <a:latin typeface="Times New Roman" panose="02020603050405020304" pitchFamily="18" charset="0"/>
                          <a:cs typeface="Times New Roman" panose="02020603050405020304" pitchFamily="18" charset="0"/>
                        </a:rPr>
                        <a:t>UTCOME</a:t>
                      </a:r>
                    </a:p>
                  </a:txBody>
                  <a:tcPr anchor="b"/>
                </a:tc>
                <a:extLst>
                  <a:ext uri="{0D108BD9-81ED-4DB2-BD59-A6C34878D82A}">
                    <a16:rowId xmlns:a16="http://schemas.microsoft.com/office/drawing/2014/main" val="2783175026"/>
                  </a:ext>
                </a:extLst>
              </a:tr>
              <a:tr h="3980986">
                <a:tc>
                  <a:txBody>
                    <a:bodyPr/>
                    <a:lstStyle/>
                    <a:p>
                      <a:pPr fontAlgn="base"/>
                      <a:r>
                        <a:rPr lang="en-IN" dirty="0">
                          <a:effectLst/>
                          <a:latin typeface="Times New Roman" panose="02020603050405020304" pitchFamily="18" charset="0"/>
                          <a:cs typeface="Times New Roman" panose="02020603050405020304" pitchFamily="18" charset="0"/>
                        </a:rPr>
                        <a:t>1]</a:t>
                      </a:r>
                    </a:p>
                  </a:txBody>
                  <a:tcPr anchor="ctr"/>
                </a:tc>
                <a:tc>
                  <a:txBody>
                    <a:bodyPr/>
                    <a:lstStyle/>
                    <a:p>
                      <a:pPr fontAlgn="base"/>
                      <a:r>
                        <a:rPr lang="en-US" b="1" dirty="0">
                          <a:effectLst/>
                          <a:latin typeface="Times New Roman" panose="02020603050405020304" pitchFamily="18" charset="0"/>
                          <a:cs typeface="Times New Roman" panose="02020603050405020304" pitchFamily="18" charset="0"/>
                        </a:rPr>
                        <a:t>An Ensemble Method for Credit Card Fraud Detection</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This study proposes an ensemble approach combining various classifiers to improve detection rates of fraudulent transactions, achieving 96% accuracy.</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IEEE Xplore</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The model's complexity may lead to longer processing times and requires extensive tuning.</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Obtained 96% accuracy.</a:t>
                      </a:r>
                    </a:p>
                  </a:txBody>
                  <a:tcPr anchor="ctr"/>
                </a:tc>
                <a:extLst>
                  <a:ext uri="{0D108BD9-81ED-4DB2-BD59-A6C34878D82A}">
                    <a16:rowId xmlns:a16="http://schemas.microsoft.com/office/drawing/2014/main" val="850464266"/>
                  </a:ext>
                </a:extLst>
              </a:tr>
            </a:tbl>
          </a:graphicData>
        </a:graphic>
      </p:graphicFrame>
    </p:spTree>
    <p:extLst>
      <p:ext uri="{BB962C8B-B14F-4D97-AF65-F5344CB8AC3E}">
        <p14:creationId xmlns:p14="http://schemas.microsoft.com/office/powerpoint/2010/main" val="172547711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8" name="Table 8">
            <a:extLst>
              <a:ext uri="{FF2B5EF4-FFF2-40B4-BE49-F238E27FC236}">
                <a16:creationId xmlns:a16="http://schemas.microsoft.com/office/drawing/2014/main" id="{D6265751-D2FF-AB6F-4D34-62A560780728}"/>
              </a:ext>
            </a:extLst>
          </p:cNvPr>
          <p:cNvGraphicFramePr>
            <a:graphicFrameLocks noGrp="1"/>
          </p:cNvGraphicFramePr>
          <p:nvPr>
            <p:extLst>
              <p:ext uri="{D42A27DB-BD31-4B8C-83A1-F6EECF244321}">
                <p14:modId xmlns:p14="http://schemas.microsoft.com/office/powerpoint/2010/main" val="3718580490"/>
              </p:ext>
            </p:extLst>
          </p:nvPr>
        </p:nvGraphicFramePr>
        <p:xfrm>
          <a:off x="680720" y="1249362"/>
          <a:ext cx="7843518" cy="4704019"/>
        </p:xfrm>
        <a:graphic>
          <a:graphicData uri="http://schemas.openxmlformats.org/drawingml/2006/table">
            <a:tbl>
              <a:tblPr firstRow="1" bandRow="1">
                <a:tableStyleId>{93296810-A885-4BE3-A3E7-6D5BEEA58F35}</a:tableStyleId>
              </a:tblPr>
              <a:tblGrid>
                <a:gridCol w="548640">
                  <a:extLst>
                    <a:ext uri="{9D8B030D-6E8A-4147-A177-3AD203B41FA5}">
                      <a16:colId xmlns:a16="http://schemas.microsoft.com/office/drawing/2014/main" val="2348602800"/>
                    </a:ext>
                  </a:extLst>
                </a:gridCol>
                <a:gridCol w="1290320">
                  <a:extLst>
                    <a:ext uri="{9D8B030D-6E8A-4147-A177-3AD203B41FA5}">
                      <a16:colId xmlns:a16="http://schemas.microsoft.com/office/drawing/2014/main" val="2627158018"/>
                    </a:ext>
                  </a:extLst>
                </a:gridCol>
                <a:gridCol w="2082799">
                  <a:extLst>
                    <a:ext uri="{9D8B030D-6E8A-4147-A177-3AD203B41FA5}">
                      <a16:colId xmlns:a16="http://schemas.microsoft.com/office/drawing/2014/main" val="3988470545"/>
                    </a:ext>
                  </a:extLst>
                </a:gridCol>
                <a:gridCol w="965201">
                  <a:extLst>
                    <a:ext uri="{9D8B030D-6E8A-4147-A177-3AD203B41FA5}">
                      <a16:colId xmlns:a16="http://schemas.microsoft.com/office/drawing/2014/main" val="434872651"/>
                    </a:ext>
                  </a:extLst>
                </a:gridCol>
                <a:gridCol w="1649305">
                  <a:extLst>
                    <a:ext uri="{9D8B030D-6E8A-4147-A177-3AD203B41FA5}">
                      <a16:colId xmlns:a16="http://schemas.microsoft.com/office/drawing/2014/main" val="3124997440"/>
                    </a:ext>
                  </a:extLst>
                </a:gridCol>
                <a:gridCol w="1307253">
                  <a:extLst>
                    <a:ext uri="{9D8B030D-6E8A-4147-A177-3AD203B41FA5}">
                      <a16:colId xmlns:a16="http://schemas.microsoft.com/office/drawing/2014/main" val="3003262865"/>
                    </a:ext>
                  </a:extLst>
                </a:gridCol>
              </a:tblGrid>
              <a:tr h="699059">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OUTCOME</a:t>
                      </a:r>
                    </a:p>
                  </a:txBody>
                  <a:tcPr anchor="b"/>
                </a:tc>
                <a:extLst>
                  <a:ext uri="{0D108BD9-81ED-4DB2-BD59-A6C34878D82A}">
                    <a16:rowId xmlns:a16="http://schemas.microsoft.com/office/drawing/2014/main" val="568449573"/>
                  </a:ext>
                </a:extLst>
              </a:tr>
              <a:tr h="4004960">
                <a:tc>
                  <a:txBody>
                    <a:bodyPr/>
                    <a:lstStyle/>
                    <a:p>
                      <a:pPr fontAlgn="base"/>
                      <a:r>
                        <a:rPr lang="en-IN" dirty="0">
                          <a:effectLst/>
                          <a:latin typeface="Times New Roman" panose="02020603050405020304" pitchFamily="18" charset="0"/>
                          <a:cs typeface="Times New Roman" panose="02020603050405020304" pitchFamily="18" charset="0"/>
                        </a:rPr>
                        <a:t>2]</a:t>
                      </a:r>
                    </a:p>
                  </a:txBody>
                  <a:tcPr anchor="ctr"/>
                </a:tc>
                <a:tc>
                  <a:txBody>
                    <a:bodyPr/>
                    <a:lstStyle/>
                    <a:p>
                      <a:pPr fontAlgn="base"/>
                      <a:r>
                        <a:rPr lang="en-US" b="1" dirty="0">
                          <a:effectLst/>
                          <a:latin typeface="Times New Roman" panose="02020603050405020304" pitchFamily="18" charset="0"/>
                          <a:cs typeface="Times New Roman" panose="02020603050405020304" pitchFamily="18" charset="0"/>
                        </a:rPr>
                        <a:t>Deep Learning for Fraud Detection in Financial Transactions</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Explores the use of deep learning techniques, particularly LSTM networks, to detect fraudulent activities in real-time with an accuracy of 94%.</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IEEE Xplore</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The dependency on high-quality data limits its applicability in environments with poor data quality.</a:t>
                      </a:r>
                    </a:p>
                  </a:txBody>
                  <a:tcPr anchor="ctr"/>
                </a:tc>
                <a:tc>
                  <a:txBody>
                    <a:bodyPr/>
                    <a:lstStyle/>
                    <a:p>
                      <a:pPr fontAlgn="base"/>
                      <a:r>
                        <a:rPr lang="en-IN" dirty="0">
                          <a:effectLst/>
                          <a:latin typeface="Times New Roman" panose="02020603050405020304" pitchFamily="18" charset="0"/>
                          <a:cs typeface="Times New Roman" panose="02020603050405020304" pitchFamily="18" charset="0"/>
                        </a:rPr>
                        <a:t>Obtained 94% accuracy.</a:t>
                      </a:r>
                    </a:p>
                  </a:txBody>
                  <a:tcPr anchor="ctr"/>
                </a:tc>
                <a:extLst>
                  <a:ext uri="{0D108BD9-81ED-4DB2-BD59-A6C34878D82A}">
                    <a16:rowId xmlns:a16="http://schemas.microsoft.com/office/drawing/2014/main" val="1914119540"/>
                  </a:ext>
                </a:extLst>
              </a:tr>
            </a:tbl>
          </a:graphicData>
        </a:graphic>
      </p:graphicFrame>
    </p:spTree>
    <p:extLst>
      <p:ext uri="{BB962C8B-B14F-4D97-AF65-F5344CB8AC3E}">
        <p14:creationId xmlns:p14="http://schemas.microsoft.com/office/powerpoint/2010/main" val="191631535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92875"/>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8" name="Table 8">
            <a:extLst>
              <a:ext uri="{FF2B5EF4-FFF2-40B4-BE49-F238E27FC236}">
                <a16:creationId xmlns:a16="http://schemas.microsoft.com/office/drawing/2014/main" id="{D6265751-D2FF-AB6F-4D34-62A560780728}"/>
              </a:ext>
            </a:extLst>
          </p:cNvPr>
          <p:cNvGraphicFramePr>
            <a:graphicFrameLocks noGrp="1"/>
          </p:cNvGraphicFramePr>
          <p:nvPr>
            <p:extLst>
              <p:ext uri="{D42A27DB-BD31-4B8C-83A1-F6EECF244321}">
                <p14:modId xmlns:p14="http://schemas.microsoft.com/office/powerpoint/2010/main" val="264771733"/>
              </p:ext>
            </p:extLst>
          </p:nvPr>
        </p:nvGraphicFramePr>
        <p:xfrm>
          <a:off x="660400" y="1249362"/>
          <a:ext cx="7843518" cy="4704019"/>
        </p:xfrm>
        <a:graphic>
          <a:graphicData uri="http://schemas.openxmlformats.org/drawingml/2006/table">
            <a:tbl>
              <a:tblPr firstRow="1" bandRow="1">
                <a:tableStyleId>{93296810-A885-4BE3-A3E7-6D5BEEA58F35}</a:tableStyleId>
              </a:tblPr>
              <a:tblGrid>
                <a:gridCol w="548640">
                  <a:extLst>
                    <a:ext uri="{9D8B030D-6E8A-4147-A177-3AD203B41FA5}">
                      <a16:colId xmlns:a16="http://schemas.microsoft.com/office/drawing/2014/main" val="2348602800"/>
                    </a:ext>
                  </a:extLst>
                </a:gridCol>
                <a:gridCol w="1290320">
                  <a:extLst>
                    <a:ext uri="{9D8B030D-6E8A-4147-A177-3AD203B41FA5}">
                      <a16:colId xmlns:a16="http://schemas.microsoft.com/office/drawing/2014/main" val="2627158018"/>
                    </a:ext>
                  </a:extLst>
                </a:gridCol>
                <a:gridCol w="2082799">
                  <a:extLst>
                    <a:ext uri="{9D8B030D-6E8A-4147-A177-3AD203B41FA5}">
                      <a16:colId xmlns:a16="http://schemas.microsoft.com/office/drawing/2014/main" val="3988470545"/>
                    </a:ext>
                  </a:extLst>
                </a:gridCol>
                <a:gridCol w="965201">
                  <a:extLst>
                    <a:ext uri="{9D8B030D-6E8A-4147-A177-3AD203B41FA5}">
                      <a16:colId xmlns:a16="http://schemas.microsoft.com/office/drawing/2014/main" val="434872651"/>
                    </a:ext>
                  </a:extLst>
                </a:gridCol>
                <a:gridCol w="1649305">
                  <a:extLst>
                    <a:ext uri="{9D8B030D-6E8A-4147-A177-3AD203B41FA5}">
                      <a16:colId xmlns:a16="http://schemas.microsoft.com/office/drawing/2014/main" val="3124997440"/>
                    </a:ext>
                  </a:extLst>
                </a:gridCol>
                <a:gridCol w="1307253">
                  <a:extLst>
                    <a:ext uri="{9D8B030D-6E8A-4147-A177-3AD203B41FA5}">
                      <a16:colId xmlns:a16="http://schemas.microsoft.com/office/drawing/2014/main" val="3003262865"/>
                    </a:ext>
                  </a:extLst>
                </a:gridCol>
              </a:tblGrid>
              <a:tr h="699059">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US" b="1" dirty="0">
                          <a:effectLst/>
                          <a:latin typeface="Times New Roman" panose="02020603050405020304" pitchFamily="18" charset="0"/>
                          <a:cs typeface="Times New Roman" panose="02020603050405020304" pitchFamily="18" charset="0"/>
                        </a:rPr>
                        <a:t>O</a:t>
                      </a:r>
                      <a:r>
                        <a:rPr lang="en-IN" b="1" dirty="0">
                          <a:effectLst/>
                          <a:latin typeface="Times New Roman" panose="02020603050405020304" pitchFamily="18" charset="0"/>
                          <a:cs typeface="Times New Roman" panose="02020603050405020304" pitchFamily="18" charset="0"/>
                        </a:rPr>
                        <a:t>UTCOME</a:t>
                      </a:r>
                    </a:p>
                  </a:txBody>
                  <a:tcPr anchor="b"/>
                </a:tc>
                <a:extLst>
                  <a:ext uri="{0D108BD9-81ED-4DB2-BD59-A6C34878D82A}">
                    <a16:rowId xmlns:a16="http://schemas.microsoft.com/office/drawing/2014/main" val="568449573"/>
                  </a:ext>
                </a:extLst>
              </a:tr>
              <a:tr h="4004960">
                <a:tc>
                  <a:txBody>
                    <a:bodyPr/>
                    <a:lstStyle/>
                    <a:p>
                      <a:pPr algn="l" fontAlgn="base"/>
                      <a:r>
                        <a:rPr lang="en-IN" dirty="0">
                          <a:effectLst/>
                          <a:latin typeface="Times New Roman" panose="02020603050405020304" pitchFamily="18" charset="0"/>
                          <a:cs typeface="Times New Roman" panose="02020603050405020304" pitchFamily="18" charset="0"/>
                        </a:rPr>
                        <a:t>3]</a:t>
                      </a:r>
                    </a:p>
                  </a:txBody>
                  <a:tcPr anchor="ctr"/>
                </a:tc>
                <a:tc>
                  <a:txBody>
                    <a:bodyPr/>
                    <a:lstStyle/>
                    <a:p>
                      <a:pPr algn="l" fontAlgn="base"/>
                      <a:r>
                        <a:rPr lang="en-US" b="1" dirty="0">
                          <a:effectLst/>
                          <a:latin typeface="Times New Roman" panose="02020603050405020304" pitchFamily="18" charset="0"/>
                          <a:cs typeface="Times New Roman" panose="02020603050405020304" pitchFamily="18" charset="0"/>
                        </a:rPr>
                        <a:t>Fraud Detection Using Machine Learning Techniques</a:t>
                      </a:r>
                      <a:endParaRPr lang="en-US" dirty="0">
                        <a:effectLst/>
                        <a:latin typeface="Times New Roman" panose="02020603050405020304" pitchFamily="18" charset="0"/>
                        <a:cs typeface="Times New Roman" panose="02020603050405020304" pitchFamily="18" charset="0"/>
                      </a:endParaRPr>
                    </a:p>
                  </a:txBody>
                  <a:tcPr anchor="ctr"/>
                </a:tc>
                <a:tc>
                  <a:txBody>
                    <a:bodyPr/>
                    <a:lstStyle/>
                    <a:p>
                      <a:pPr algn="l" fontAlgn="base"/>
                      <a:r>
                        <a:rPr lang="en-US" dirty="0">
                          <a:effectLst/>
                          <a:latin typeface="Times New Roman" panose="02020603050405020304" pitchFamily="18" charset="0"/>
                          <a:cs typeface="Times New Roman" panose="02020603050405020304" pitchFamily="18" charset="0"/>
                        </a:rPr>
                        <a:t>Utilizes various machine learning algorithms, including SVM and Random Forest, to identify fraudulent transactions with a detection accuracy of 91%.</a:t>
                      </a:r>
                    </a:p>
                  </a:txBody>
                  <a:tcPr anchor="ctr"/>
                </a:tc>
                <a:tc>
                  <a:txBody>
                    <a:bodyPr/>
                    <a:lstStyle/>
                    <a:p>
                      <a:pPr algn="l" fontAlgn="base"/>
                      <a:r>
                        <a:rPr lang="en-IN" dirty="0">
                          <a:effectLst/>
                          <a:latin typeface="Times New Roman" panose="02020603050405020304" pitchFamily="18" charset="0"/>
                          <a:cs typeface="Times New Roman" panose="02020603050405020304" pitchFamily="18" charset="0"/>
                        </a:rPr>
                        <a:t>IEEE Xplore</a:t>
                      </a:r>
                    </a:p>
                  </a:txBody>
                  <a:tcPr anchor="ctr"/>
                </a:tc>
                <a:tc>
                  <a:txBody>
                    <a:bodyPr/>
                    <a:lstStyle/>
                    <a:p>
                      <a:pPr algn="l" fontAlgn="base"/>
                      <a:r>
                        <a:rPr lang="en-US" dirty="0">
                          <a:effectLst/>
                          <a:latin typeface="Times New Roman" panose="02020603050405020304" pitchFamily="18" charset="0"/>
                          <a:cs typeface="Times New Roman" panose="02020603050405020304" pitchFamily="18" charset="0"/>
                        </a:rPr>
                        <a:t>The need for ongoing model retraining to maintain effectiveness against evolving fraud patterns.</a:t>
                      </a:r>
                    </a:p>
                  </a:txBody>
                  <a:tcPr anchor="ctr"/>
                </a:tc>
                <a:tc>
                  <a:txBody>
                    <a:bodyPr/>
                    <a:lstStyle/>
                    <a:p>
                      <a:pPr algn="l" fontAlgn="base"/>
                      <a:r>
                        <a:rPr lang="en-IN" dirty="0">
                          <a:effectLst/>
                          <a:latin typeface="Times New Roman" panose="02020603050405020304" pitchFamily="18" charset="0"/>
                          <a:cs typeface="Times New Roman" panose="02020603050405020304" pitchFamily="18" charset="0"/>
                        </a:rPr>
                        <a:t>Obtained 91% accuracy.</a:t>
                      </a:r>
                    </a:p>
                  </a:txBody>
                  <a:tcPr anchor="ctr"/>
                </a:tc>
                <a:extLst>
                  <a:ext uri="{0D108BD9-81ED-4DB2-BD59-A6C34878D82A}">
                    <a16:rowId xmlns:a16="http://schemas.microsoft.com/office/drawing/2014/main" val="1914119540"/>
                  </a:ext>
                </a:extLst>
              </a:tr>
            </a:tbl>
          </a:graphicData>
        </a:graphic>
      </p:graphicFrame>
    </p:spTree>
    <p:extLst>
      <p:ext uri="{BB962C8B-B14F-4D97-AF65-F5344CB8AC3E}">
        <p14:creationId xmlns:p14="http://schemas.microsoft.com/office/powerpoint/2010/main" val="3218920121"/>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0" y="0"/>
            <a:ext cx="9144000" cy="304800"/>
          </a:xfrm>
          <a:prstGeom prst="rect">
            <a:avLst/>
          </a:prstGeom>
          <a:solidFill>
            <a:schemeClr val="accent6"/>
          </a:solidFill>
        </p:spPr>
        <p:txBody>
          <a:bodyPr vert="horz" lIns="91440" tIns="45720" rIns="91440" bIns="45720" rtlCol="0" anchor="ctr">
            <a:noAutofit/>
          </a:bodyPr>
          <a:lstStyle/>
          <a:p>
            <a:pPr marL="0" marR="0" lvl="0" indent="0" defTabSz="914400" rtl="0" eaLnBrk="1" fontAlgn="auto" latinLnBrk="0" hangingPunct="1">
              <a:lnSpc>
                <a:spcPct val="100000"/>
              </a:lnSpc>
              <a:spcBef>
                <a:spcPct val="0"/>
              </a:spcBef>
              <a:spcAft>
                <a:spcPts val="0"/>
              </a:spcAft>
              <a:buClrTx/>
              <a:buSzTx/>
              <a:buFontTx/>
              <a:buNone/>
              <a:tabLst/>
              <a:defRPr/>
            </a:pPr>
            <a:r>
              <a:rPr kumimoji="0" lang="sv-SE" b="1" i="0" u="none" strike="noStrike" kern="1200" cap="none" spc="0" normalizeH="0" baseline="0" noProof="0">
                <a:ln>
                  <a:noFill/>
                </a:ln>
                <a:solidFill>
                  <a:schemeClr val="tx1"/>
                </a:solidFill>
                <a:effectLst/>
                <a:uLnTx/>
                <a:uFillTx/>
                <a:latin typeface="Book Antiqua" pitchFamily="18" charset="0"/>
                <a:ea typeface="+mn-ea"/>
                <a:cs typeface="+mn-cs"/>
              </a:rPr>
              <a:t>Literature Survey</a:t>
            </a:r>
            <a:endParaRPr kumimoji="0" lang="en-US" b="1" i="0" u="none" strike="noStrike" kern="1200" cap="none" spc="0" normalizeH="0" baseline="0" noProof="0">
              <a:ln>
                <a:noFill/>
              </a:ln>
              <a:solidFill>
                <a:schemeClr val="tx1"/>
              </a:solidFill>
              <a:effectLst/>
              <a:uLnTx/>
              <a:uFillTx/>
              <a:latin typeface="Book Antiqua" pitchFamily="18" charset="0"/>
              <a:ea typeface="+mn-ea"/>
              <a:cs typeface="+mn-cs"/>
            </a:endParaRPr>
          </a:p>
        </p:txBody>
      </p:sp>
      <p:sp>
        <p:nvSpPr>
          <p:cNvPr id="5" name="Title 1"/>
          <p:cNvSpPr txBox="1">
            <a:spLocks/>
          </p:cNvSpPr>
          <p:nvPr/>
        </p:nvSpPr>
        <p:spPr>
          <a:xfrm>
            <a:off x="457200" y="1143000"/>
            <a:ext cx="8382000" cy="4800600"/>
          </a:xfrm>
          <a:prstGeom prst="rect">
            <a:avLst/>
          </a:prstGeom>
        </p:spPr>
        <p:txBody>
          <a:bodyPr vert="horz" lIns="91440" tIns="45720" rIns="91440" bIns="45720" rtlCol="0" anchor="ctr">
            <a:normAutofit/>
          </a:bodyPr>
          <a:lstStyle/>
          <a:p>
            <a:pPr algn="just"/>
            <a:endParaRPr lang="en-US" sz="800" b="1"/>
          </a:p>
          <a:p>
            <a:pPr algn="just"/>
            <a:endParaRPr lang="en-US" sz="800" b="1"/>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a:p>
            <a:pPr marL="0" marR="0" lvl="0" indent="0" defTabSz="914400" rtl="0" eaLnBrk="1" fontAlgn="auto" latinLnBrk="0" hangingPunct="1">
              <a:lnSpc>
                <a:spcPct val="100000"/>
              </a:lnSpc>
              <a:spcBef>
                <a:spcPct val="0"/>
              </a:spcBef>
              <a:spcAft>
                <a:spcPts val="0"/>
              </a:spcAft>
              <a:buClrTx/>
              <a:buSzTx/>
              <a:buFontTx/>
              <a:buNone/>
              <a:tabLst/>
              <a:defRPr/>
            </a:pPr>
            <a:endParaRPr kumimoji="0" lang="en-US" sz="2800" b="1" i="0" u="none" strike="noStrike" kern="1200" cap="none" spc="0" normalizeH="0" baseline="0" noProof="0">
              <a:ln>
                <a:noFill/>
              </a:ln>
              <a:solidFill>
                <a:schemeClr val="tx1"/>
              </a:solidFill>
              <a:effectLst/>
              <a:uLnTx/>
              <a:uFillTx/>
              <a:latin typeface="+mj-lt"/>
              <a:ea typeface="+mj-ea"/>
              <a:cs typeface="+mj-cs"/>
            </a:endParaRPr>
          </a:p>
        </p:txBody>
      </p:sp>
      <p:sp>
        <p:nvSpPr>
          <p:cNvPr id="10" name="Footer Placeholder 6"/>
          <p:cNvSpPr txBox="1">
            <a:spLocks/>
          </p:cNvSpPr>
          <p:nvPr/>
        </p:nvSpPr>
        <p:spPr>
          <a:xfrm>
            <a:off x="0" y="6492875"/>
            <a:ext cx="9144000" cy="365125"/>
          </a:xfrm>
          <a:prstGeom prst="rect">
            <a:avLst/>
          </a:prstGeom>
          <a:solidFill>
            <a:schemeClr val="accent6"/>
          </a:solidFill>
        </p:spPr>
        <p:txBody>
          <a:bodyPr vert="horz" lIns="91440" tIns="45720" rIns="91440" bIns="457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schemeClr val="tx1"/>
                </a:solidFill>
                <a:effectLst/>
                <a:uLnTx/>
                <a:uFillTx/>
                <a:latin typeface="+mn-lt"/>
                <a:ea typeface="+mn-ea"/>
                <a:cs typeface="+mn-cs"/>
              </a:rPr>
              <a:t>Dept. of ISE, SIT, </a:t>
            </a:r>
            <a:r>
              <a:rPr kumimoji="0" lang="en-IN" sz="1200" b="0" i="0" u="none" strike="noStrike" kern="1200" cap="none" spc="0" normalizeH="0" baseline="0" noProof="0" dirty="0" err="1">
                <a:ln>
                  <a:noFill/>
                </a:ln>
                <a:solidFill>
                  <a:schemeClr val="tx1"/>
                </a:solidFill>
                <a:effectLst/>
                <a:uLnTx/>
                <a:uFillTx/>
                <a:latin typeface="+mn-lt"/>
                <a:ea typeface="+mn-ea"/>
                <a:cs typeface="+mn-cs"/>
              </a:rPr>
              <a:t>Tumkur</a:t>
            </a:r>
            <a:endParaRPr kumimoji="0" lang="en-US" sz="1200" b="0" i="0" u="none" strike="noStrike" kern="1200" cap="none" spc="0" normalizeH="0" baseline="0" noProof="0" dirty="0">
              <a:ln>
                <a:noFill/>
              </a:ln>
              <a:solidFill>
                <a:schemeClr val="tx1"/>
              </a:solidFill>
              <a:effectLst/>
              <a:uLnTx/>
              <a:uFillTx/>
              <a:latin typeface="+mn-lt"/>
              <a:ea typeface="+mn-ea"/>
              <a:cs typeface="+mn-cs"/>
            </a:endParaRPr>
          </a:p>
        </p:txBody>
      </p:sp>
      <p:pic>
        <p:nvPicPr>
          <p:cNvPr id="11" name="Picture 1" descr="C:\Users\Administrator\Desktop\Comp\Ubi-Cam\Ubi-Cam\ic_launcher-web.png"/>
          <p:cNvPicPr>
            <a:picLocks noChangeAspect="1" noChangeArrowheads="1"/>
          </p:cNvPicPr>
          <p:nvPr/>
        </p:nvPicPr>
        <p:blipFill>
          <a:blip r:embed="rId3" cstate="print"/>
          <a:srcRect/>
          <a:stretch>
            <a:fillRect/>
          </a:stretch>
        </p:blipFill>
        <p:spPr bwMode="auto">
          <a:xfrm>
            <a:off x="0" y="6484182"/>
            <a:ext cx="375082" cy="382509"/>
          </a:xfrm>
          <a:prstGeom prst="rect">
            <a:avLst/>
          </a:prstGeom>
          <a:noFill/>
        </p:spPr>
      </p:pic>
      <p:sp>
        <p:nvSpPr>
          <p:cNvPr id="12" name="Slide Number Placeholder 8"/>
          <p:cNvSpPr txBox="1">
            <a:spLocks/>
          </p:cNvSpPr>
          <p:nvPr/>
        </p:nvSpPr>
        <p:spPr>
          <a:xfrm>
            <a:off x="7010400" y="6492875"/>
            <a:ext cx="2133600" cy="365125"/>
          </a:xfrm>
          <a:prstGeom prst="rect">
            <a:avLst/>
          </a:prstGeom>
        </p:spPr>
        <p:txBody>
          <a:bodyPr vert="horz" lIns="91440" tIns="45720" rIns="91440" bIns="45720" rtlCol="0" anchor="ctr"/>
          <a:lstStyle/>
          <a:p>
            <a:pPr marL="0" marR="0" lvl="0" indent="0" algn="r" defTabSz="914400" rtl="0" eaLnBrk="1" fontAlgn="auto" latinLnBrk="0" hangingPunct="1">
              <a:lnSpc>
                <a:spcPct val="100000"/>
              </a:lnSpc>
              <a:spcBef>
                <a:spcPts val="0"/>
              </a:spcBef>
              <a:spcAft>
                <a:spcPts val="0"/>
              </a:spcAft>
              <a:buClrTx/>
              <a:buSzTx/>
              <a:buFontTx/>
              <a:buNone/>
              <a:tabLst/>
              <a:defRPr/>
            </a:pPr>
            <a:fld id="{DFFA8894-9BB9-4840-9552-2631AF7E8A18}" type="slidenum">
              <a:rPr kumimoji="0" lang="en-US" sz="12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schemeClr val="tx1"/>
              </a:solidFill>
              <a:effectLst/>
              <a:uLnTx/>
              <a:uFillTx/>
              <a:latin typeface="+mn-lt"/>
              <a:ea typeface="+mn-ea"/>
              <a:cs typeface="+mn-cs"/>
            </a:endParaRPr>
          </a:p>
        </p:txBody>
      </p:sp>
      <p:sp>
        <p:nvSpPr>
          <p:cNvPr id="7" name="Title 1"/>
          <p:cNvSpPr>
            <a:spLocks noGrp="1"/>
          </p:cNvSpPr>
          <p:nvPr>
            <p:ph type="title"/>
          </p:nvPr>
        </p:nvSpPr>
        <p:spPr>
          <a:xfrm>
            <a:off x="457200" y="457200"/>
            <a:ext cx="8229600" cy="639762"/>
          </a:xfrm>
        </p:spPr>
        <p:txBody>
          <a:bodyPr>
            <a:normAutofit/>
          </a:bodyPr>
          <a:lstStyle/>
          <a:p>
            <a:r>
              <a:rPr lang="en-US" sz="3200" b="1" dirty="0">
                <a:solidFill>
                  <a:srgbClr val="002060"/>
                </a:solidFill>
                <a:latin typeface="Times New Roman" panose="02020603050405020304" pitchFamily="18" charset="0"/>
                <a:cs typeface="Times New Roman" panose="02020603050405020304" pitchFamily="18" charset="0"/>
              </a:rPr>
              <a:t>LITERATURE SURVEY</a:t>
            </a:r>
          </a:p>
        </p:txBody>
      </p:sp>
      <p:graphicFrame>
        <p:nvGraphicFramePr>
          <p:cNvPr id="8" name="Table 8">
            <a:extLst>
              <a:ext uri="{FF2B5EF4-FFF2-40B4-BE49-F238E27FC236}">
                <a16:creationId xmlns:a16="http://schemas.microsoft.com/office/drawing/2014/main" id="{D6265751-D2FF-AB6F-4D34-62A560780728}"/>
              </a:ext>
            </a:extLst>
          </p:cNvPr>
          <p:cNvGraphicFramePr>
            <a:graphicFrameLocks noGrp="1"/>
          </p:cNvGraphicFramePr>
          <p:nvPr>
            <p:extLst>
              <p:ext uri="{D42A27DB-BD31-4B8C-83A1-F6EECF244321}">
                <p14:modId xmlns:p14="http://schemas.microsoft.com/office/powerpoint/2010/main" val="3321362376"/>
              </p:ext>
            </p:extLst>
          </p:nvPr>
        </p:nvGraphicFramePr>
        <p:xfrm>
          <a:off x="660400" y="1249362"/>
          <a:ext cx="7853678" cy="4704019"/>
        </p:xfrm>
        <a:graphic>
          <a:graphicData uri="http://schemas.openxmlformats.org/drawingml/2006/table">
            <a:tbl>
              <a:tblPr firstRow="1" bandRow="1">
                <a:tableStyleId>{93296810-A885-4BE3-A3E7-6D5BEEA58F35}</a:tableStyleId>
              </a:tblPr>
              <a:tblGrid>
                <a:gridCol w="558800">
                  <a:extLst>
                    <a:ext uri="{9D8B030D-6E8A-4147-A177-3AD203B41FA5}">
                      <a16:colId xmlns:a16="http://schemas.microsoft.com/office/drawing/2014/main" val="2348602800"/>
                    </a:ext>
                  </a:extLst>
                </a:gridCol>
                <a:gridCol w="1290320">
                  <a:extLst>
                    <a:ext uri="{9D8B030D-6E8A-4147-A177-3AD203B41FA5}">
                      <a16:colId xmlns:a16="http://schemas.microsoft.com/office/drawing/2014/main" val="2627158018"/>
                    </a:ext>
                  </a:extLst>
                </a:gridCol>
                <a:gridCol w="1869440">
                  <a:extLst>
                    <a:ext uri="{9D8B030D-6E8A-4147-A177-3AD203B41FA5}">
                      <a16:colId xmlns:a16="http://schemas.microsoft.com/office/drawing/2014/main" val="3988470545"/>
                    </a:ext>
                  </a:extLst>
                </a:gridCol>
                <a:gridCol w="944880">
                  <a:extLst>
                    <a:ext uri="{9D8B030D-6E8A-4147-A177-3AD203B41FA5}">
                      <a16:colId xmlns:a16="http://schemas.microsoft.com/office/drawing/2014/main" val="434872651"/>
                    </a:ext>
                  </a:extLst>
                </a:gridCol>
                <a:gridCol w="1828800">
                  <a:extLst>
                    <a:ext uri="{9D8B030D-6E8A-4147-A177-3AD203B41FA5}">
                      <a16:colId xmlns:a16="http://schemas.microsoft.com/office/drawing/2014/main" val="3124997440"/>
                    </a:ext>
                  </a:extLst>
                </a:gridCol>
                <a:gridCol w="1361438">
                  <a:extLst>
                    <a:ext uri="{9D8B030D-6E8A-4147-A177-3AD203B41FA5}">
                      <a16:colId xmlns:a16="http://schemas.microsoft.com/office/drawing/2014/main" val="3003262865"/>
                    </a:ext>
                  </a:extLst>
                </a:gridCol>
              </a:tblGrid>
              <a:tr h="699059">
                <a:tc>
                  <a:txBody>
                    <a:bodyPr/>
                    <a:lstStyle/>
                    <a:p>
                      <a:pPr fontAlgn="b"/>
                      <a:r>
                        <a:rPr lang="en-IN" b="1" dirty="0">
                          <a:effectLst/>
                          <a:latin typeface="Times New Roman" panose="02020603050405020304" pitchFamily="18" charset="0"/>
                          <a:cs typeface="Times New Roman" panose="02020603050405020304" pitchFamily="18" charset="0"/>
                        </a:rPr>
                        <a:t>SI. NO</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TITLE</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SUMMARY</a:t>
                      </a:r>
                    </a:p>
                  </a:txBody>
                  <a:tcPr anchor="b"/>
                </a:tc>
                <a:tc>
                  <a:txBody>
                    <a:bodyPr/>
                    <a:lstStyle/>
                    <a:p>
                      <a:pPr fontAlgn="b"/>
                      <a:r>
                        <a:rPr lang="en-IN" b="1" dirty="0">
                          <a:effectLst/>
                          <a:latin typeface="Times New Roman" panose="02020603050405020304" pitchFamily="18" charset="0"/>
                          <a:cs typeface="Times New Roman" panose="02020603050405020304" pitchFamily="18" charset="0"/>
                        </a:rPr>
                        <a:t>SOURCE</a:t>
                      </a:r>
                    </a:p>
                  </a:txBody>
                  <a:tcPr anchor="b"/>
                </a:tc>
                <a:tc>
                  <a:txBody>
                    <a:bodyPr/>
                    <a:lstStyle/>
                    <a:p>
                      <a:pPr fontAlgn="b"/>
                      <a:r>
                        <a:rPr lang="en-IN" b="1">
                          <a:effectLst/>
                          <a:latin typeface="Times New Roman" panose="02020603050405020304" pitchFamily="18" charset="0"/>
                          <a:cs typeface="Times New Roman" panose="02020603050405020304" pitchFamily="18" charset="0"/>
                        </a:rPr>
                        <a:t>LIMITATIONS</a:t>
                      </a:r>
                    </a:p>
                  </a:txBody>
                  <a:tcPr anchor="b"/>
                </a:tc>
                <a:tc>
                  <a:txBody>
                    <a:bodyPr/>
                    <a:lstStyle/>
                    <a:p>
                      <a:pPr fontAlgn="b"/>
                      <a:r>
                        <a:rPr lang="en-US" b="1" dirty="0">
                          <a:effectLst/>
                          <a:latin typeface="Times New Roman" panose="02020603050405020304" pitchFamily="18" charset="0"/>
                          <a:cs typeface="Times New Roman" panose="02020603050405020304" pitchFamily="18" charset="0"/>
                        </a:rPr>
                        <a:t>O</a:t>
                      </a:r>
                      <a:r>
                        <a:rPr lang="en-IN" b="1" dirty="0">
                          <a:effectLst/>
                          <a:latin typeface="Times New Roman" panose="02020603050405020304" pitchFamily="18" charset="0"/>
                          <a:cs typeface="Times New Roman" panose="02020603050405020304" pitchFamily="18" charset="0"/>
                        </a:rPr>
                        <a:t>UTCOME</a:t>
                      </a:r>
                    </a:p>
                  </a:txBody>
                  <a:tcPr anchor="b"/>
                </a:tc>
                <a:extLst>
                  <a:ext uri="{0D108BD9-81ED-4DB2-BD59-A6C34878D82A}">
                    <a16:rowId xmlns:a16="http://schemas.microsoft.com/office/drawing/2014/main" val="568449573"/>
                  </a:ext>
                </a:extLst>
              </a:tr>
              <a:tr h="4004960">
                <a:tc>
                  <a:txBody>
                    <a:bodyPr/>
                    <a:lstStyle/>
                    <a:p>
                      <a:pPr fontAlgn="base"/>
                      <a:r>
                        <a:rPr lang="en-IN" dirty="0">
                          <a:effectLst/>
                          <a:latin typeface="Times New Roman" panose="02020603050405020304" pitchFamily="18" charset="0"/>
                          <a:cs typeface="Times New Roman" panose="02020603050405020304" pitchFamily="18" charset="0"/>
                        </a:rPr>
                        <a:t>4]</a:t>
                      </a:r>
                    </a:p>
                  </a:txBody>
                  <a:tcPr anchor="ctr"/>
                </a:tc>
                <a:tc>
                  <a:txBody>
                    <a:bodyPr/>
                    <a:lstStyle/>
                    <a:p>
                      <a:pPr fontAlgn="base"/>
                      <a:r>
                        <a:rPr lang="en-IN" b="1">
                          <a:effectLst/>
                          <a:latin typeface="Times New Roman" panose="02020603050405020304" pitchFamily="18" charset="0"/>
                          <a:cs typeface="Times New Roman" panose="02020603050405020304" pitchFamily="18" charset="0"/>
                        </a:rPr>
                        <a:t>A Survey on Financial Fraud Detection Techniques</a:t>
                      </a:r>
                      <a:endParaRPr lang="en-IN">
                        <a:effectLst/>
                        <a:latin typeface="Times New Roman" panose="02020603050405020304" pitchFamily="18" charset="0"/>
                        <a:cs typeface="Times New Roman" panose="02020603050405020304" pitchFamily="18" charset="0"/>
                      </a:endParaRP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Provides a comprehensive review of existing fraud detection methods, comparing their performance and applicability in different financial contexts.</a:t>
                      </a:r>
                    </a:p>
                  </a:txBody>
                  <a:tcPr anchor="ctr"/>
                </a:tc>
                <a:tc>
                  <a:txBody>
                    <a:bodyPr/>
                    <a:lstStyle/>
                    <a:p>
                      <a:pPr fontAlgn="base"/>
                      <a:r>
                        <a:rPr lang="en-IN">
                          <a:effectLst/>
                          <a:latin typeface="Times New Roman" panose="02020603050405020304" pitchFamily="18" charset="0"/>
                          <a:cs typeface="Times New Roman" panose="02020603050405020304" pitchFamily="18" charset="0"/>
                        </a:rPr>
                        <a:t>Google Scholar</a:t>
                      </a:r>
                    </a:p>
                  </a:txBody>
                  <a:tcPr anchor="ctr"/>
                </a:tc>
                <a:tc>
                  <a:txBody>
                    <a:bodyPr/>
                    <a:lstStyle/>
                    <a:p>
                      <a:pPr fontAlgn="base"/>
                      <a:r>
                        <a:rPr lang="en-US" dirty="0">
                          <a:effectLst/>
                          <a:latin typeface="Times New Roman" panose="02020603050405020304" pitchFamily="18" charset="0"/>
                          <a:cs typeface="Times New Roman" panose="02020603050405020304" pitchFamily="18" charset="0"/>
                        </a:rPr>
                        <a:t>Limited focus on practical implementations; mainly theoretical analysis of existing methods.</a:t>
                      </a:r>
                    </a:p>
                  </a:txBody>
                  <a:tcPr anchor="ctr"/>
                </a:tc>
                <a:tc>
                  <a:txBody>
                    <a:bodyPr/>
                    <a:lstStyle/>
                    <a:p>
                      <a:pPr fontAlgn="base"/>
                      <a:r>
                        <a:rPr lang="en-US" dirty="0" err="1">
                          <a:effectLst/>
                          <a:latin typeface="Times New Roman" panose="02020603050405020304" pitchFamily="18" charset="0"/>
                          <a:cs typeface="Times New Roman" panose="02020603050405020304" pitchFamily="18" charset="0"/>
                        </a:rPr>
                        <a:t>Comprehen</a:t>
                      </a:r>
                      <a:r>
                        <a:rPr lang="en-US" dirty="0">
                          <a:effectLst/>
                          <a:latin typeface="Times New Roman" panose="02020603050405020304" pitchFamily="18" charset="0"/>
                          <a:cs typeface="Times New Roman" panose="02020603050405020304" pitchFamily="18" charset="0"/>
                        </a:rPr>
                        <a:t>--</a:t>
                      </a:r>
                      <a:r>
                        <a:rPr lang="en-US" dirty="0" err="1">
                          <a:effectLst/>
                          <a:latin typeface="Times New Roman" panose="02020603050405020304" pitchFamily="18" charset="0"/>
                          <a:cs typeface="Times New Roman" panose="02020603050405020304" pitchFamily="18" charset="0"/>
                        </a:rPr>
                        <a:t>sive</a:t>
                      </a:r>
                      <a:r>
                        <a:rPr lang="en-US" dirty="0">
                          <a:effectLst/>
                          <a:latin typeface="Times New Roman" panose="02020603050405020304" pitchFamily="18" charset="0"/>
                          <a:cs typeface="Times New Roman" panose="02020603050405020304" pitchFamily="18" charset="0"/>
                        </a:rPr>
                        <a:t> </a:t>
                      </a:r>
                      <a:r>
                        <a:rPr lang="en-US" dirty="0" err="1">
                          <a:effectLst/>
                          <a:latin typeface="Times New Roman" panose="02020603050405020304" pitchFamily="18" charset="0"/>
                          <a:cs typeface="Times New Roman" panose="02020603050405020304" pitchFamily="18" charset="0"/>
                        </a:rPr>
                        <a:t>understandi</a:t>
                      </a:r>
                      <a:r>
                        <a:rPr lang="en-US" dirty="0">
                          <a:effectLst/>
                          <a:latin typeface="Times New Roman" panose="02020603050405020304" pitchFamily="18" charset="0"/>
                          <a:cs typeface="Times New Roman" panose="02020603050405020304" pitchFamily="18" charset="0"/>
                        </a:rPr>
                        <a:t>-ng of the field.</a:t>
                      </a:r>
                    </a:p>
                  </a:txBody>
                  <a:tcPr anchor="ctr"/>
                </a:tc>
                <a:extLst>
                  <a:ext uri="{0D108BD9-81ED-4DB2-BD59-A6C34878D82A}">
                    <a16:rowId xmlns:a16="http://schemas.microsoft.com/office/drawing/2014/main" val="1914119540"/>
                  </a:ext>
                </a:extLst>
              </a:tr>
            </a:tbl>
          </a:graphicData>
        </a:graphic>
      </p:graphicFrame>
    </p:spTree>
    <p:extLst>
      <p:ext uri="{BB962C8B-B14F-4D97-AF65-F5344CB8AC3E}">
        <p14:creationId xmlns:p14="http://schemas.microsoft.com/office/powerpoint/2010/main" val="319657137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11280</TotalTime>
  <Words>2266</Words>
  <Application>Microsoft Office PowerPoint</Application>
  <PresentationFormat>On-screen Show (4:3)</PresentationFormat>
  <Paragraphs>407</Paragraphs>
  <Slides>31</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31</vt:i4>
      </vt:variant>
    </vt:vector>
  </HeadingPairs>
  <TitlesOfParts>
    <vt:vector size="39" baseType="lpstr">
      <vt:lpstr>Arial</vt:lpstr>
      <vt:lpstr>Book Antiqua</vt:lpstr>
      <vt:lpstr>Bookman Old Style</vt:lpstr>
      <vt:lpstr>Brush Script MT</vt:lpstr>
      <vt:lpstr>Calibri</vt:lpstr>
      <vt:lpstr>Times New Roman</vt:lpstr>
      <vt:lpstr>Wingdings</vt:lpstr>
      <vt:lpstr>Office Theme</vt:lpstr>
      <vt:lpstr>  Mini Project Final Review Presentation  on Detection of Legitimate Transaction using ML Approach   </vt:lpstr>
      <vt:lpstr>OUTLINE</vt:lpstr>
      <vt:lpstr>INTRODUCTION</vt:lpstr>
      <vt:lpstr>PROBLEM STATEMENT</vt:lpstr>
      <vt:lpstr>OBJECTIVES</vt:lpstr>
      <vt:lpstr>LITERATURE SURVEY</vt:lpstr>
      <vt:lpstr>LITERATURE SURVEY</vt:lpstr>
      <vt:lpstr>LITERATURE SURVEY</vt:lpstr>
      <vt:lpstr>LITERATURE SURVEY</vt:lpstr>
      <vt:lpstr>LITERATURE SURVEY OUTCOME</vt:lpstr>
      <vt:lpstr>DATASET OVERVIEW</vt:lpstr>
      <vt:lpstr>BLOCK DIAGRAM OF PROPOSED WORK</vt:lpstr>
      <vt:lpstr>SYSTEM ARCHITECTURE</vt:lpstr>
      <vt:lpstr>SYSTEM WORKFLOW</vt:lpstr>
      <vt:lpstr>COMPARISON TABLE</vt:lpstr>
      <vt:lpstr>COMPARISON TABLE</vt:lpstr>
      <vt:lpstr>CONFUSION METRIX</vt:lpstr>
      <vt:lpstr>APPLICATION</vt:lpstr>
      <vt:lpstr>RESULTS</vt:lpstr>
      <vt:lpstr>RESULTS</vt:lpstr>
      <vt:lpstr>RESULTS</vt:lpstr>
      <vt:lpstr>RESULTS</vt:lpstr>
      <vt:lpstr>RESULTS</vt:lpstr>
      <vt:lpstr>RESULTS</vt:lpstr>
      <vt:lpstr>RESULTS</vt:lpstr>
      <vt:lpstr>RESULTS</vt:lpstr>
      <vt:lpstr>CONCLUSION</vt:lpstr>
      <vt:lpstr>FUTURE SCOPE</vt:lpstr>
      <vt:lpstr>FUTURE SCOPE</vt:lpstr>
      <vt:lpstr> REFERENCES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ISEStaff</dc:creator>
  <cp:lastModifiedBy>manojrohinigowda1@gmail.com</cp:lastModifiedBy>
  <cp:revision>59</cp:revision>
  <dcterms:created xsi:type="dcterms:W3CDTF">2014-04-21T11:37:19Z</dcterms:created>
  <dcterms:modified xsi:type="dcterms:W3CDTF">2025-07-12T08:11:06Z</dcterms:modified>
</cp:coreProperties>
</file>