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1" r:id="rId2"/>
    <p:sldId id="513" r:id="rId3"/>
    <p:sldId id="538" r:id="rId4"/>
    <p:sldId id="518" r:id="rId5"/>
    <p:sldId id="529" r:id="rId6"/>
    <p:sldId id="539" r:id="rId7"/>
    <p:sldId id="540" r:id="rId8"/>
    <p:sldId id="541" r:id="rId9"/>
    <p:sldId id="542" r:id="rId10"/>
    <p:sldId id="435" r:id="rId11"/>
    <p:sldId id="543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8"/>
          </p14:sldIdLst>
        </p14:section>
        <p14:section name="08-1 헤더와 푸터" id="{F148A0B5-E2EA-44F3-9BBA-D96BE21FB6BC}">
          <p14:sldIdLst>
            <p14:sldId id="518"/>
            <p14:sldId id="529"/>
            <p14:sldId id="539"/>
            <p14:sldId id="540"/>
            <p14:sldId id="541"/>
            <p14:sldId id="542"/>
            <p14:sldId id="435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>
    <p:extLst/>
  </p:cmAuthor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99317" autoAdjust="0"/>
  </p:normalViewPr>
  <p:slideViewPr>
    <p:cSldViewPr>
      <p:cViewPr varScale="1">
        <p:scale>
          <a:sx n="96" d="100"/>
          <a:sy n="96" d="100"/>
        </p:scale>
        <p:origin x="15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5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2018-04-16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maomina/work-basic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3.png"/><Relationship Id="rId5" Type="http://schemas.openxmlformats.org/officeDocument/2006/relationships/tags" Target="../tags/tag9.xml"/><Relationship Id="rId10" Type="http://schemas.openxmlformats.org/officeDocument/2006/relationships/image" Target="../media/image2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마켓 </a:t>
            </a:r>
            <a:r>
              <a:rPr lang="ko-KR" altLang="en-US" dirty="0" err="1" smtClean="0"/>
              <a:t>컬리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(Market </a:t>
            </a:r>
            <a:r>
              <a:rPr lang="en-US" altLang="ko-KR" dirty="0" err="1" smtClean="0"/>
              <a:t>Kurly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/>
          <a:lstStyle/>
          <a:p>
            <a:r>
              <a:rPr lang="ko-KR" altLang="en-US" dirty="0"/>
              <a:t>이용자</a:t>
            </a:r>
            <a:r>
              <a:rPr lang="en-US" altLang="ko-KR" dirty="0"/>
              <a:t>(user)</a:t>
            </a:r>
            <a:r>
              <a:rPr lang="ko-KR" altLang="en-US" dirty="0"/>
              <a:t> 스토리보드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더조은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김민아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</a:t>
            </a:r>
            <a:r>
              <a:rPr lang="en-US" altLang="ko-KR" sz="1200" dirty="0" smtClean="0">
                <a:solidFill>
                  <a:schemeClr val="tx1"/>
                </a:solidFill>
              </a:rPr>
              <a:t>0.1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2017. 10. 27. ~ 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 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 bwMode="auto">
          <a:xfrm>
            <a:off x="388348" y="692696"/>
            <a:ext cx="7117986" cy="6048672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72" name="Border"/>
          <p:cNvSpPr>
            <a:spLocks/>
          </p:cNvSpPr>
          <p:nvPr/>
        </p:nvSpPr>
        <p:spPr bwMode="auto">
          <a:xfrm>
            <a:off x="-21741" y="774080"/>
            <a:ext cx="7764324" cy="17082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56676" y="315912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퍼블리싱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파트너사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배너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</a:rPr>
              <a:t>full-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</a:rPr>
              <a:t>bg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CS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 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푸터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네비게이션 메뉴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full-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</a:t>
            </a:r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마켓컬리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소개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이용약관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개인정보처리방침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고객센터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판매자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42618"/>
              </p:ext>
            </p:extLst>
          </p:nvPr>
        </p:nvGraphicFramePr>
        <p:xfrm>
          <a:off x="200472" y="4133106"/>
          <a:ext cx="755620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마켓컬리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소개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판매자 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39" y="4611860"/>
            <a:ext cx="1235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마켓컬리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57450" y="4611860"/>
            <a:ext cx="2207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마켓컬리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51770" y="5665744"/>
            <a:ext cx="4958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서울시 서초구 ○○○○○ ○○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TEL: 070-000-0000   | FAX: (02)000-0000   | Email: :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kurly@kurly.com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Copyright 2017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마켓컬리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Corp.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79081" y="4579331"/>
            <a:ext cx="30662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서울서초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임꺽정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36539" y="4931292"/>
            <a:ext cx="1235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Market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Kruly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902724" y="6818241"/>
            <a:ext cx="2413000" cy="125525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95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950" noProof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386484" y="1004692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파트너사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11903" y="1035469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Kurly’s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parters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7530" y="9278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60574"/>
              </p:ext>
            </p:extLst>
          </p:nvPr>
        </p:nvGraphicFramePr>
        <p:xfrm>
          <a:off x="409499" y="1491162"/>
          <a:ext cx="1186163" cy="624564"/>
        </p:xfrm>
        <a:graphic>
          <a:graphicData uri="http://schemas.openxmlformats.org/drawingml/2006/table">
            <a:tbl>
              <a:tblPr/>
              <a:tblGrid>
                <a:gridCol w="118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56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702934" y="1739529"/>
            <a:ext cx="7098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55584"/>
              </p:ext>
            </p:extLst>
          </p:nvPr>
        </p:nvGraphicFramePr>
        <p:xfrm>
          <a:off x="517500" y="2713362"/>
          <a:ext cx="68929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148">
                  <a:extLst>
                    <a:ext uri="{9D8B030D-6E8A-4147-A177-3AD203B41FA5}">
                      <a16:colId xmlns:a16="http://schemas.microsoft.com/office/drawing/2014/main" val="718244972"/>
                    </a:ext>
                  </a:extLst>
                </a:gridCol>
                <a:gridCol w="511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고객 행복 센터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</a:rPr>
                        <a:t>164-1107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9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|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점심시간 오후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토요일 오후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9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고객센터가 종료된 오후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이후와 일요일 공휴일에는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1:1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문의하기 게시판을 이용해 주세요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409500" y="25938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595662" y="40562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14510"/>
              </p:ext>
            </p:extLst>
          </p:nvPr>
        </p:nvGraphicFramePr>
        <p:xfrm>
          <a:off x="1636480" y="1491162"/>
          <a:ext cx="1186163" cy="624564"/>
        </p:xfrm>
        <a:graphic>
          <a:graphicData uri="http://schemas.openxmlformats.org/drawingml/2006/table">
            <a:tbl>
              <a:tblPr/>
              <a:tblGrid>
                <a:gridCol w="118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56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1929915" y="1739529"/>
            <a:ext cx="7098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44552"/>
              </p:ext>
            </p:extLst>
          </p:nvPr>
        </p:nvGraphicFramePr>
        <p:xfrm>
          <a:off x="2895000" y="1489124"/>
          <a:ext cx="1193904" cy="628640"/>
        </p:xfrm>
        <a:graphic>
          <a:graphicData uri="http://schemas.openxmlformats.org/drawingml/2006/table">
            <a:tbl>
              <a:tblPr/>
              <a:tblGrid>
                <a:gridCol w="119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4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563" marR="66563" marT="33281" marB="3328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3189989" y="1739078"/>
            <a:ext cx="714524" cy="1394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61170"/>
              </p:ext>
            </p:extLst>
          </p:nvPr>
        </p:nvGraphicFramePr>
        <p:xfrm>
          <a:off x="4135391" y="1489124"/>
          <a:ext cx="1193904" cy="628640"/>
        </p:xfrm>
        <a:graphic>
          <a:graphicData uri="http://schemas.openxmlformats.org/drawingml/2006/table">
            <a:tbl>
              <a:tblPr/>
              <a:tblGrid>
                <a:gridCol w="119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4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563" marR="66563" marT="33281" marB="3328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4430380" y="1739078"/>
            <a:ext cx="714524" cy="1394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72297"/>
              </p:ext>
            </p:extLst>
          </p:nvPr>
        </p:nvGraphicFramePr>
        <p:xfrm>
          <a:off x="5370113" y="1489124"/>
          <a:ext cx="1146199" cy="628640"/>
        </p:xfrm>
        <a:graphic>
          <a:graphicData uri="http://schemas.openxmlformats.org/drawingml/2006/table">
            <a:tbl>
              <a:tblPr/>
              <a:tblGrid>
                <a:gridCol w="114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4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563" marR="66563" marT="33281" marB="3328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5665102" y="1739078"/>
            <a:ext cx="714524" cy="1394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8727"/>
              </p:ext>
            </p:extLst>
          </p:nvPr>
        </p:nvGraphicFramePr>
        <p:xfrm>
          <a:off x="6564017" y="1489124"/>
          <a:ext cx="988804" cy="628640"/>
        </p:xfrm>
        <a:graphic>
          <a:graphicData uri="http://schemas.openxmlformats.org/drawingml/2006/table">
            <a:tbl>
              <a:tblPr/>
              <a:tblGrid>
                <a:gridCol w="98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4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563" marR="66563" marT="33281" marB="33281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6700047" y="1678964"/>
            <a:ext cx="714524" cy="1394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59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미션내용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89606"/>
              </p:ext>
            </p:extLst>
          </p:nvPr>
        </p:nvGraphicFramePr>
        <p:xfrm>
          <a:off x="326170" y="836712"/>
          <a:ext cx="7075102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스터디 미션 </a:t>
                      </a:r>
                      <a:r>
                        <a:rPr lang="en-US" altLang="ko-KR" sz="1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마켓컬리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사이트 제작하기 </a:t>
                      </a:r>
                      <a:endParaRPr lang="ko-KR" altLang="en-US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기획서와 가이드를 참고하여 홈페이지를 제작합니다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주의사항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Github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common setting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기준으로 작업 세팅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000" dirty="0" smtClean="0">
                          <a:hlinkClick r:id="rId2"/>
                        </a:rPr>
                        <a:t>https://github.com/rmaomina/work-basic.git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작업 공유는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신이사님이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공유한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깃허브에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자기 폴더 안에 커밋할 것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사용된 이미지만 추출해서 이미지 폴더에 넣을 것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jQuery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외 다른 플러그인 사용하지 않기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SEO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관련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meta tag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신경쓸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것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가이드대로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참고하되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제시되지 않은 부분은 최대한 규칙적으로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표현하는 것으로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신경쓸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것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리뷰 포인트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가이드에 맞게 화면이 구성되었는지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 및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레이어팝업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탭화면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등 기획서에 작성된 기능을 잘 구현하였는지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SEO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위해 어떤 부분을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신경썼는지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(meta tag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설명할 수 있어야함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일정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HTML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구조잡기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CSS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스타일입히기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JS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구현하기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1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7266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2017-10-27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김민아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2205"/>
              </p:ext>
            </p:extLst>
          </p:nvPr>
        </p:nvGraphicFramePr>
        <p:xfrm>
          <a:off x="266469" y="744957"/>
          <a:ext cx="9367053" cy="254002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1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20770611"/>
                    </a:ext>
                  </a:extLst>
                </a:gridCol>
                <a:gridCol w="1440162">
                  <a:extLst>
                    <a:ext uri="{9D8B030D-6E8A-4147-A177-3AD203B41FA5}">
                      <a16:colId xmlns:a16="http://schemas.microsoft.com/office/drawing/2014/main" val="3670207439"/>
                    </a:ext>
                  </a:extLst>
                </a:gridCol>
              </a:tblGrid>
              <a:tr h="305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 가입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전체카테고리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62170"/>
                  </a:ext>
                </a:extLst>
              </a:tr>
              <a:tr h="305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신선식품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가공식품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홈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다이닝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델리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베이커리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과일 및 견과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곡류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Premium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소고기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돼지고기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오리고기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양고기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돈가스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시리얼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그래놀라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샐러드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도시락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즉석면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즉석밥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볶음밥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떡볶이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간편식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장아찌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밑반찬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찌개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소시지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통조림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메인요리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주방용품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테이블웨어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생활용품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홈데코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빵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디저트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케이크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올리브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안티파스토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치즈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델리미트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33848"/>
              </p:ext>
            </p:extLst>
          </p:nvPr>
        </p:nvGraphicFramePr>
        <p:xfrm>
          <a:off x="266468" y="3530754"/>
          <a:ext cx="9367055" cy="254002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3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411">
                  <a:extLst>
                    <a:ext uri="{9D8B030D-6E8A-4147-A177-3AD203B41FA5}">
                      <a16:colId xmlns:a16="http://schemas.microsoft.com/office/drawing/2014/main" val="3414270971"/>
                    </a:ext>
                  </a:extLst>
                </a:gridCol>
                <a:gridCol w="1873411">
                  <a:extLst>
                    <a:ext uri="{9D8B030D-6E8A-4147-A177-3AD203B41FA5}">
                      <a16:colId xmlns:a16="http://schemas.microsoft.com/office/drawing/2014/main" val="3826748042"/>
                    </a:ext>
                  </a:extLst>
                </a:gridCol>
              </a:tblGrid>
              <a:tr h="305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신상품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인기상품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기획전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장바구니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62170"/>
                  </a:ext>
                </a:extLst>
              </a:tr>
              <a:tr h="305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3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23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06307"/>
              </p:ext>
            </p:extLst>
          </p:nvPr>
        </p:nvGraphicFramePr>
        <p:xfrm>
          <a:off x="388347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388348" y="863248"/>
            <a:ext cx="7117986" cy="587812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49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컨텐츠 영역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1280px</a:t>
            </a:r>
          </a:p>
          <a:p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</a:rPr>
              <a:t>▶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</a:rPr>
              <a:t>full-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</a:rPr>
              <a:t>bg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</a:rPr>
              <a:t>영역은 따로 표기 </a:t>
            </a:r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띠배너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</a:rPr>
              <a:t>/ full-</a:t>
            </a:r>
            <a:r>
              <a:rPr lang="en-US" altLang="ko-KR" sz="900" b="1" dirty="0" err="1">
                <a:solidFill>
                  <a:srgbClr val="FF0000"/>
                </a:solidFill>
                <a:latin typeface="맑은 고딕" pitchFamily="50" charset="-127"/>
              </a:rPr>
              <a:t>bg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가장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상위에 위치하며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닫으면 영역 사라짐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GNB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hover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자주하는 질문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1:1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대량주문 문의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회원가입 유도 애니메이션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Gif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배너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제자리에서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바운스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적당히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 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Gif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배너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[5]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로고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로고 이미지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SEO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H1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마켓컬리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[6]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LNB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전체카테고리 항목은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3p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확인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신상품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인기상품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알뜰쇼핑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이벤트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hover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드롭다운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항목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3p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확인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[7]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검색 바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검색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장바구니 아이콘 버튼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[8]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슬라이드 배너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</a:rPr>
              <a:t>/ full-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</a:rPr>
              <a:t>bg</a:t>
            </a:r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슬라이드 영역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hover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좌우 버튼 나타남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 화살표 버튼 클릭하면 슬라이드 이미지 이동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등록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갯수는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제한 없음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관리자에서 이미지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업로드시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링크여부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 선택 가능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[9]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추천 섹션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이미지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hover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시 자세히 보기 버튼 노출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.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-10978" y="49815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388349" y="868358"/>
            <a:ext cx="7117986" cy="2484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777690" y="932498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169040" y="1636687"/>
            <a:ext cx="1447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마켓컬리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Placeholder"/>
          <p:cNvGrpSpPr>
            <a:grpSpLocks/>
          </p:cNvGrpSpPr>
          <p:nvPr/>
        </p:nvGrpSpPr>
        <p:grpSpPr bwMode="auto">
          <a:xfrm>
            <a:off x="388348" y="1544558"/>
            <a:ext cx="1580272" cy="7414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988851" y="1832838"/>
            <a:ext cx="367657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88348" y="2487541"/>
            <a:ext cx="4383756" cy="252000"/>
            <a:chOff x="388347" y="2487541"/>
            <a:chExt cx="5930152" cy="252000"/>
          </a:xfrm>
        </p:grpSpPr>
        <p:grpSp>
          <p:nvGrpSpPr>
            <p:cNvPr id="65" name="Menu Item"/>
            <p:cNvGrpSpPr/>
            <p:nvPr/>
          </p:nvGrpSpPr>
          <p:grpSpPr>
            <a:xfrm>
              <a:off x="388347" y="2487541"/>
              <a:ext cx="1454009" cy="252000"/>
              <a:chOff x="595686" y="1261242"/>
              <a:chExt cx="1226694" cy="240299"/>
            </a:xfrm>
            <a:solidFill>
              <a:srgbClr val="FFFFFF"/>
            </a:solidFill>
          </p:grpSpPr>
          <p:sp>
            <p:nvSpPr>
              <p:cNvPr id="85" name="Item"/>
              <p:cNvSpPr/>
              <p:nvPr/>
            </p:nvSpPr>
            <p:spPr>
              <a:xfrm>
                <a:off x="595686" y="1261242"/>
                <a:ext cx="1226694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전체카테고리</a:t>
                </a:r>
                <a:endParaRPr 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532676" y="1351395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Item"/>
            <p:cNvSpPr/>
            <p:nvPr/>
          </p:nvSpPr>
          <p:spPr>
            <a:xfrm>
              <a:off x="1663802" y="2487541"/>
              <a:ext cx="1098011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Item"/>
            <p:cNvSpPr/>
            <p:nvPr/>
          </p:nvSpPr>
          <p:spPr>
            <a:xfrm>
              <a:off x="2755073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인기상품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Item"/>
            <p:cNvSpPr/>
            <p:nvPr/>
          </p:nvSpPr>
          <p:spPr>
            <a:xfrm>
              <a:off x="3942747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알뜰쇼핑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Item"/>
            <p:cNvSpPr/>
            <p:nvPr/>
          </p:nvSpPr>
          <p:spPr>
            <a:xfrm>
              <a:off x="5130694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6" name="Item"/>
          <p:cNvSpPr/>
          <p:nvPr/>
        </p:nvSpPr>
        <p:spPr>
          <a:xfrm>
            <a:off x="4808403" y="2487541"/>
            <a:ext cx="269793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609710" y="7921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3" name="모서리가 둥근 사각형 설명선 86"/>
          <p:cNvSpPr/>
          <p:nvPr/>
        </p:nvSpPr>
        <p:spPr>
          <a:xfrm>
            <a:off x="4558649" y="1667013"/>
            <a:ext cx="1408450" cy="342291"/>
          </a:xfrm>
          <a:prstGeom prst="wedgeRoundRectCallout">
            <a:avLst>
              <a:gd name="adj1" fmla="val -4467"/>
              <a:gd name="adj2" fmla="val -129778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신규가입시</a:t>
            </a:r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3,000</a:t>
            </a:r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지급</a:t>
            </a:r>
            <a:r>
              <a:rPr lang="en-US" altLang="ko-KR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318318" y="932498"/>
            <a:ext cx="112152" cy="10853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86357" y="12441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4473" y="1193040"/>
            <a:ext cx="3357975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고객센터  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50" dirty="0" err="1" smtClean="0">
                <a:latin typeface="맑은 고딕" pitchFamily="50" charset="-127"/>
                <a:ea typeface="맑은 고딕" pitchFamily="50" charset="-127"/>
              </a:rPr>
              <a:t>배송지역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검색</a:t>
            </a: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02234" y="14478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3242781" y="14665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모서리가 둥근 직사각형 54"/>
          <p:cNvSpPr/>
          <p:nvPr/>
        </p:nvSpPr>
        <p:spPr>
          <a:xfrm>
            <a:off x="6069419" y="2529704"/>
            <a:ext cx="558848" cy="180347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latinLnBrk="0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검색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859862" y="2541853"/>
            <a:ext cx="1173258" cy="159186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입력하세요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54"/>
          <p:cNvSpPr/>
          <p:nvPr/>
        </p:nvSpPr>
        <p:spPr>
          <a:xfrm>
            <a:off x="6683827" y="2529705"/>
            <a:ext cx="746643" cy="180346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latinLnBrk="0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장바구니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33" name="Placeholder"/>
          <p:cNvGrpSpPr>
            <a:grpSpLocks/>
          </p:cNvGrpSpPr>
          <p:nvPr/>
        </p:nvGrpSpPr>
        <p:grpSpPr bwMode="auto">
          <a:xfrm>
            <a:off x="0" y="2745594"/>
            <a:ext cx="7768126" cy="183372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3423073" y="3546526"/>
            <a:ext cx="805276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 슬라이드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376752" y="3340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10" y="2529704"/>
            <a:ext cx="23812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36" y="2547668"/>
            <a:ext cx="160154" cy="140936"/>
          </a:xfrm>
          <a:prstGeom prst="rect">
            <a:avLst/>
          </a:prstGeom>
        </p:spPr>
      </p:pic>
      <p:sp>
        <p:nvSpPr>
          <p:cNvPr id="148" name="타원 147"/>
          <p:cNvSpPr/>
          <p:nvPr/>
        </p:nvSpPr>
        <p:spPr>
          <a:xfrm>
            <a:off x="302234" y="23775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715396" y="23775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0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16200000">
            <a:off x="6859402" y="3515298"/>
            <a:ext cx="624320" cy="29431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1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5400000">
            <a:off x="471318" y="3515297"/>
            <a:ext cx="624320" cy="29431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88347" y="4731363"/>
            <a:ext cx="859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MD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985210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0322"/>
              </p:ext>
            </p:extLst>
          </p:nvPr>
        </p:nvGraphicFramePr>
        <p:xfrm>
          <a:off x="2210120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74101"/>
              </p:ext>
            </p:extLst>
          </p:nvPr>
        </p:nvGraphicFramePr>
        <p:xfrm>
          <a:off x="4031893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22611"/>
              </p:ext>
            </p:extLst>
          </p:nvPr>
        </p:nvGraphicFramePr>
        <p:xfrm>
          <a:off x="5853667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직사각형 165"/>
          <p:cNvSpPr/>
          <p:nvPr/>
        </p:nvSpPr>
        <p:spPr>
          <a:xfrm>
            <a:off x="2759736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4603725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6484520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69" name="타원 168"/>
          <p:cNvSpPr/>
          <p:nvPr/>
        </p:nvSpPr>
        <p:spPr>
          <a:xfrm>
            <a:off x="362895" y="50232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04340" y="5110227"/>
            <a:ext cx="1678119" cy="1631141"/>
          </a:xfrm>
          <a:prstGeom prst="rect">
            <a:avLst/>
          </a:prstGeom>
          <a:solidFill>
            <a:schemeClr val="tx1">
              <a:alpha val="4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7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575493" y="6297902"/>
            <a:ext cx="929997" cy="26822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자세히 보기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507242" y="5678111"/>
            <a:ext cx="1017259" cy="356872"/>
          </a:xfrm>
          <a:prstGeom prst="roundRect">
            <a:avLst>
              <a:gd name="adj" fmla="val 8776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제품명</a:t>
            </a:r>
            <a:endParaRPr lang="en-US" sz="20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2" name="직사각형 171"/>
          <p:cNvSpPr>
            <a:spLocks/>
          </p:cNvSpPr>
          <p:nvPr/>
        </p:nvSpPr>
        <p:spPr>
          <a:xfrm>
            <a:off x="6052711" y="1522504"/>
            <a:ext cx="944082" cy="84833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공지사항</a:t>
            </a:r>
            <a:endParaRPr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자주하는질문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1:1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문의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대량주문문의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431746" y="15261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3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flipH="1">
            <a:off x="6512203" y="1340768"/>
            <a:ext cx="96981" cy="4571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9525" cap="sq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139717" y="4800353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Kurly’s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pick!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표 161"/>
          <p:cNvGraphicFramePr>
            <a:graphicFrameLocks noGrp="1"/>
          </p:cNvGraphicFramePr>
          <p:nvPr>
            <p:extLst/>
          </p:nvPr>
        </p:nvGraphicFramePr>
        <p:xfrm>
          <a:off x="388347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388348" y="863248"/>
            <a:ext cx="7117986" cy="587812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49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 팝업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한장의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레이어 팝업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링크로 이동 가능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 버튼 누르면 사라짐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로그인 레이어 팝업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로그인 버튼 누르면 위에서 아래로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/>
            </a:r>
            <a:b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로그인 필드 나타남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이동가능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해야함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  <a:latin typeface="맑은 고딕" pitchFamily="50" charset="-127"/>
              </a:rPr>
              <a:t>draggable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)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레이어 팝업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-10978" y="49815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388349" y="868358"/>
            <a:ext cx="7117986" cy="2484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777690" y="932498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169040" y="1636687"/>
            <a:ext cx="1447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마켓컬리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Placeholder"/>
          <p:cNvGrpSpPr>
            <a:grpSpLocks/>
          </p:cNvGrpSpPr>
          <p:nvPr/>
        </p:nvGrpSpPr>
        <p:grpSpPr bwMode="auto">
          <a:xfrm>
            <a:off x="388348" y="1544558"/>
            <a:ext cx="1580272" cy="74140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988851" y="1832838"/>
            <a:ext cx="367657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88348" y="2487541"/>
            <a:ext cx="4383756" cy="252000"/>
            <a:chOff x="388347" y="2487541"/>
            <a:chExt cx="5930152" cy="252000"/>
          </a:xfrm>
        </p:grpSpPr>
        <p:grpSp>
          <p:nvGrpSpPr>
            <p:cNvPr id="65" name="Menu Item"/>
            <p:cNvGrpSpPr/>
            <p:nvPr/>
          </p:nvGrpSpPr>
          <p:grpSpPr>
            <a:xfrm>
              <a:off x="388347" y="2487541"/>
              <a:ext cx="1454009" cy="252000"/>
              <a:chOff x="595686" y="1261242"/>
              <a:chExt cx="1226694" cy="240299"/>
            </a:xfrm>
            <a:solidFill>
              <a:srgbClr val="FFFFFF"/>
            </a:solidFill>
          </p:grpSpPr>
          <p:sp>
            <p:nvSpPr>
              <p:cNvPr id="85" name="Item"/>
              <p:cNvSpPr/>
              <p:nvPr/>
            </p:nvSpPr>
            <p:spPr>
              <a:xfrm>
                <a:off x="595686" y="1261242"/>
                <a:ext cx="1226694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전체카테고리</a:t>
                </a:r>
                <a:endParaRPr 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532676" y="1351395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Item"/>
            <p:cNvSpPr/>
            <p:nvPr/>
          </p:nvSpPr>
          <p:spPr>
            <a:xfrm>
              <a:off x="1663802" y="2487541"/>
              <a:ext cx="1098011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Item"/>
            <p:cNvSpPr/>
            <p:nvPr/>
          </p:nvSpPr>
          <p:spPr>
            <a:xfrm>
              <a:off x="2755073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인기상품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Item"/>
            <p:cNvSpPr/>
            <p:nvPr/>
          </p:nvSpPr>
          <p:spPr>
            <a:xfrm>
              <a:off x="3942747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알뜰쇼핑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Item"/>
            <p:cNvSpPr/>
            <p:nvPr/>
          </p:nvSpPr>
          <p:spPr>
            <a:xfrm>
              <a:off x="5130694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6" name="Item"/>
          <p:cNvSpPr/>
          <p:nvPr/>
        </p:nvSpPr>
        <p:spPr>
          <a:xfrm>
            <a:off x="4808403" y="2487541"/>
            <a:ext cx="269793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모서리가 둥근 사각형 설명선 86"/>
          <p:cNvSpPr/>
          <p:nvPr/>
        </p:nvSpPr>
        <p:spPr>
          <a:xfrm>
            <a:off x="5133703" y="1596283"/>
            <a:ext cx="1408450" cy="342291"/>
          </a:xfrm>
          <a:prstGeom prst="wedgeRoundRectCallout">
            <a:avLst>
              <a:gd name="adj1" fmla="val -50336"/>
              <a:gd name="adj2" fmla="val -97837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신규가입시</a:t>
            </a:r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3,000</a:t>
            </a:r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지급</a:t>
            </a:r>
            <a:r>
              <a:rPr lang="en-US" altLang="ko-KR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318318" y="932498"/>
            <a:ext cx="112152" cy="10853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4473" y="1193040"/>
            <a:ext cx="3357975" cy="31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950" dirty="0" smtClean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50" dirty="0" err="1" smtClean="0">
                <a:latin typeface="맑은 고딕" pitchFamily="50" charset="-127"/>
                <a:ea typeface="맑은 고딕" pitchFamily="50" charset="-127"/>
              </a:rPr>
              <a:t>배송지역</a:t>
            </a:r>
            <a:r>
              <a:rPr lang="ko-KR" altLang="en-US" sz="950" dirty="0" smtClean="0">
                <a:latin typeface="맑은 고딕" pitchFamily="50" charset="-127"/>
                <a:ea typeface="맑은 고딕" pitchFamily="50" charset="-127"/>
              </a:rPr>
              <a:t> 검색</a:t>
            </a: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54"/>
          <p:cNvSpPr/>
          <p:nvPr/>
        </p:nvSpPr>
        <p:spPr>
          <a:xfrm>
            <a:off x="6069419" y="2529704"/>
            <a:ext cx="558848" cy="180347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latinLnBrk="0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검색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859862" y="2541853"/>
            <a:ext cx="1173258" cy="159186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입력하세요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54"/>
          <p:cNvSpPr/>
          <p:nvPr/>
        </p:nvSpPr>
        <p:spPr>
          <a:xfrm>
            <a:off x="6683827" y="2529705"/>
            <a:ext cx="746643" cy="180346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latinLnBrk="0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장바구니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33" name="Placeholder"/>
          <p:cNvGrpSpPr>
            <a:grpSpLocks/>
          </p:cNvGrpSpPr>
          <p:nvPr/>
        </p:nvGrpSpPr>
        <p:grpSpPr bwMode="auto">
          <a:xfrm>
            <a:off x="0" y="2745594"/>
            <a:ext cx="7768126" cy="183372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3641882" y="3546526"/>
            <a:ext cx="367657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376752" y="3340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10" y="2529704"/>
            <a:ext cx="23812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36" y="2547668"/>
            <a:ext cx="160154" cy="140936"/>
          </a:xfrm>
          <a:prstGeom prst="rect">
            <a:avLst/>
          </a:prstGeom>
        </p:spPr>
      </p:pic>
      <p:sp>
        <p:nvSpPr>
          <p:cNvPr id="150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16200000">
            <a:off x="6859402" y="3515298"/>
            <a:ext cx="624320" cy="29431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1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5400000">
            <a:off x="471318" y="3515297"/>
            <a:ext cx="624320" cy="29431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88347" y="4731363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MD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985210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/>
          </p:nvPr>
        </p:nvGraphicFramePr>
        <p:xfrm>
          <a:off x="2210120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/>
          </p:nvPr>
        </p:nvGraphicFramePr>
        <p:xfrm>
          <a:off x="4031893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/>
          </p:nvPr>
        </p:nvGraphicFramePr>
        <p:xfrm>
          <a:off x="5853667" y="511022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직사각형 165"/>
          <p:cNvSpPr/>
          <p:nvPr/>
        </p:nvSpPr>
        <p:spPr>
          <a:xfrm>
            <a:off x="2759736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4603725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6484520" y="589209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204340" y="5110227"/>
            <a:ext cx="1678119" cy="1695281"/>
          </a:xfrm>
          <a:prstGeom prst="rect">
            <a:avLst/>
          </a:prstGeom>
          <a:solidFill>
            <a:schemeClr val="tx1">
              <a:alpha val="4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7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575493" y="6297902"/>
            <a:ext cx="929997" cy="26822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자세히 보기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507242" y="5678111"/>
            <a:ext cx="1017259" cy="356872"/>
          </a:xfrm>
          <a:prstGeom prst="roundRect">
            <a:avLst>
              <a:gd name="adj" fmla="val 8776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제품명</a:t>
            </a:r>
            <a:endParaRPr lang="en-US" sz="20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1048" y="1657372"/>
            <a:ext cx="6312208" cy="3889279"/>
            <a:chOff x="619278" y="1051988"/>
            <a:chExt cx="6312208" cy="3889279"/>
          </a:xfrm>
        </p:grpSpPr>
        <p:sp>
          <p:nvSpPr>
            <p:cNvPr id="70" name="직사각형 69"/>
            <p:cNvSpPr/>
            <p:nvPr/>
          </p:nvSpPr>
          <p:spPr>
            <a:xfrm>
              <a:off x="619278" y="1079248"/>
              <a:ext cx="3471275" cy="38620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Button"/>
            <p:cNvSpPr>
              <a:spLocks/>
            </p:cNvSpPr>
            <p:nvPr/>
          </p:nvSpPr>
          <p:spPr bwMode="auto">
            <a:xfrm>
              <a:off x="2582207" y="4631543"/>
              <a:ext cx="1320161" cy="209319"/>
            </a:xfrm>
            <a:prstGeom prst="roundRect">
              <a:avLst>
                <a:gd name="adj" fmla="val 8776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닫기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8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1036496" y="4636177"/>
              <a:ext cx="1202620" cy="212366"/>
              <a:chOff x="554563" y="2592240"/>
              <a:chExt cx="1202620" cy="212366"/>
            </a:xfrm>
          </p:grpSpPr>
          <p:sp>
            <p:nvSpPr>
              <p:cNvPr id="8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>
                <a:off x="554563" y="2632646"/>
                <a:ext cx="131555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86121" y="2592240"/>
                <a:ext cx="1071062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오늘하루보지않기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76251" y="2653644"/>
                <a:ext cx="88180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Placeholder"/>
            <p:cNvGrpSpPr>
              <a:grpSpLocks/>
            </p:cNvGrpSpPr>
            <p:nvPr/>
          </p:nvGrpSpPr>
          <p:grpSpPr bwMode="auto">
            <a:xfrm>
              <a:off x="704733" y="1160571"/>
              <a:ext cx="3290432" cy="338288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4472932" y="1051988"/>
              <a:ext cx="2458554" cy="13717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타원 95"/>
          <p:cNvSpPr/>
          <p:nvPr/>
        </p:nvSpPr>
        <p:spPr>
          <a:xfrm>
            <a:off x="854934" y="16135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479317" y="11676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t="7906" r="1743" b="2343"/>
          <a:stretch/>
        </p:blipFill>
        <p:spPr>
          <a:xfrm>
            <a:off x="4812984" y="1667746"/>
            <a:ext cx="2440271" cy="1361347"/>
          </a:xfrm>
          <a:prstGeom prst="rect">
            <a:avLst/>
          </a:prstGeom>
        </p:spPr>
      </p:pic>
      <p:sp>
        <p:nvSpPr>
          <p:cNvPr id="100" name="타원 99"/>
          <p:cNvSpPr/>
          <p:nvPr/>
        </p:nvSpPr>
        <p:spPr>
          <a:xfrm>
            <a:off x="4674114" y="15651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75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4645"/>
              </p:ext>
            </p:extLst>
          </p:nvPr>
        </p:nvGraphicFramePr>
        <p:xfrm>
          <a:off x="388347" y="79269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직사각형 151"/>
          <p:cNvSpPr/>
          <p:nvPr/>
        </p:nvSpPr>
        <p:spPr>
          <a:xfrm>
            <a:off x="388347" y="413833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MD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985210" y="157456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47692"/>
              </p:ext>
            </p:extLst>
          </p:nvPr>
        </p:nvGraphicFramePr>
        <p:xfrm>
          <a:off x="2210120" y="79269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63770"/>
              </p:ext>
            </p:extLst>
          </p:nvPr>
        </p:nvGraphicFramePr>
        <p:xfrm>
          <a:off x="4031893" y="79269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75772"/>
              </p:ext>
            </p:extLst>
          </p:nvPr>
        </p:nvGraphicFramePr>
        <p:xfrm>
          <a:off x="5853667" y="792697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직사각형 165"/>
          <p:cNvSpPr/>
          <p:nvPr/>
        </p:nvSpPr>
        <p:spPr>
          <a:xfrm>
            <a:off x="2759736" y="157456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4603725" y="157456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6484520" y="157456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204340" y="792697"/>
            <a:ext cx="1678119" cy="1696877"/>
          </a:xfrm>
          <a:prstGeom prst="rect">
            <a:avLst/>
          </a:prstGeom>
          <a:solidFill>
            <a:schemeClr val="tx1">
              <a:alpha val="4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7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575493" y="1980372"/>
            <a:ext cx="929997" cy="26822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자세히 보기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507242" y="1360581"/>
            <a:ext cx="1017259" cy="356872"/>
          </a:xfrm>
          <a:prstGeom prst="roundRect">
            <a:avLst>
              <a:gd name="adj" fmla="val 8776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제품명</a:t>
            </a:r>
            <a:endParaRPr lang="en-US" sz="20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88348" y="863248"/>
            <a:ext cx="7117986" cy="587812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49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컨텐츠 영역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1280px</a:t>
            </a:r>
          </a:p>
          <a:p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</a:rPr>
              <a:t>▶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</a:rPr>
              <a:t>full-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</a:rPr>
              <a:t>bg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</a:rPr>
              <a:t>영역은 따로 표기 </a:t>
            </a:r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스크롤시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LNB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LNB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상단에 고정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사이드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리모콘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 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리모콘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 안내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등급별 혜택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레시피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베스트 후기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위치는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1280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콘텐츠 영역 을 벗어나 우측에 위치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스크롤시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항시 브라우저 세로 중앙에 오도록 위치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신상품 섹션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네비게이션이 있는 슬라이드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[4]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</a:rPr>
              <a:t>맴버십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 정책 탭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각 탭에 대한 정보는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8page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참고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</a:rPr>
              <a:t>더보기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 버튼으로 서브페이지 링크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.  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5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]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</a:rPr>
              <a:t>퀵메뉴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 아이콘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아이콘 버튼 서브 페이지 링크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.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8348" y="869342"/>
            <a:ext cx="4383756" cy="252000"/>
            <a:chOff x="388347" y="2487541"/>
            <a:chExt cx="5930152" cy="252000"/>
          </a:xfrm>
        </p:grpSpPr>
        <p:grpSp>
          <p:nvGrpSpPr>
            <p:cNvPr id="65" name="Menu Item"/>
            <p:cNvGrpSpPr/>
            <p:nvPr/>
          </p:nvGrpSpPr>
          <p:grpSpPr>
            <a:xfrm>
              <a:off x="388347" y="2487541"/>
              <a:ext cx="1454009" cy="252000"/>
              <a:chOff x="595686" y="1261242"/>
              <a:chExt cx="1226694" cy="240299"/>
            </a:xfrm>
            <a:solidFill>
              <a:srgbClr val="FFFFFF"/>
            </a:solidFill>
          </p:grpSpPr>
          <p:sp>
            <p:nvSpPr>
              <p:cNvPr id="85" name="Item"/>
              <p:cNvSpPr/>
              <p:nvPr/>
            </p:nvSpPr>
            <p:spPr>
              <a:xfrm>
                <a:off x="595686" y="1261242"/>
                <a:ext cx="1226694" cy="24029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전체카테고리</a:t>
                </a:r>
                <a:endParaRPr 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vron" descr="&lt;SmartSettings&gt;&lt;SmartResize anchorLeft=&quot;None&quot; anchorTop=&quot;None&quot; anchorRight=&quot;Relativ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532676" y="1351395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Item"/>
            <p:cNvSpPr/>
            <p:nvPr/>
          </p:nvSpPr>
          <p:spPr>
            <a:xfrm>
              <a:off x="1663802" y="2487541"/>
              <a:ext cx="1098011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Item"/>
            <p:cNvSpPr/>
            <p:nvPr/>
          </p:nvSpPr>
          <p:spPr>
            <a:xfrm>
              <a:off x="2755073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인기상품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Item"/>
            <p:cNvSpPr/>
            <p:nvPr/>
          </p:nvSpPr>
          <p:spPr>
            <a:xfrm>
              <a:off x="3942747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알뜰쇼핑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4" name="Item"/>
            <p:cNvSpPr/>
            <p:nvPr/>
          </p:nvSpPr>
          <p:spPr>
            <a:xfrm>
              <a:off x="5130694" y="2487541"/>
              <a:ext cx="1187805" cy="252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6" name="Item"/>
          <p:cNvSpPr/>
          <p:nvPr/>
        </p:nvSpPr>
        <p:spPr>
          <a:xfrm>
            <a:off x="4808403" y="869342"/>
            <a:ext cx="269793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0" name="모서리가 둥근 직사각형 54"/>
          <p:cNvSpPr/>
          <p:nvPr/>
        </p:nvSpPr>
        <p:spPr>
          <a:xfrm>
            <a:off x="6069419" y="911505"/>
            <a:ext cx="558848" cy="180347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latinLnBrk="0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검색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859862" y="923654"/>
            <a:ext cx="1173258" cy="159186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입력하세요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54"/>
          <p:cNvSpPr/>
          <p:nvPr/>
        </p:nvSpPr>
        <p:spPr>
          <a:xfrm>
            <a:off x="6683827" y="911506"/>
            <a:ext cx="746643" cy="180346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latinLnBrk="0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장바구니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10" y="911505"/>
            <a:ext cx="23812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36" y="929469"/>
            <a:ext cx="160154" cy="14093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438935"/>
            <a:ext cx="7714757" cy="2154614"/>
            <a:chOff x="0" y="438935"/>
            <a:chExt cx="7714757" cy="2154614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0" y="438935"/>
              <a:ext cx="388243" cy="215461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7523604" y="438935"/>
              <a:ext cx="191153" cy="215461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  <p:sp>
          <p:nvSpPr>
            <p:cNvPr id="64" name="직사각형 63"/>
            <p:cNvSpPr/>
            <p:nvPr/>
          </p:nvSpPr>
          <p:spPr bwMode="auto">
            <a:xfrm rot="5400000">
              <a:off x="3676846" y="-3149210"/>
              <a:ext cx="403589" cy="762132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</p:grpSp>
      <p:sp>
        <p:nvSpPr>
          <p:cNvPr id="148" name="타원 147"/>
          <p:cNvSpPr/>
          <p:nvPr/>
        </p:nvSpPr>
        <p:spPr>
          <a:xfrm>
            <a:off x="302234" y="7593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6" name="Item"/>
          <p:cNvSpPr/>
          <p:nvPr/>
        </p:nvSpPr>
        <p:spPr>
          <a:xfrm>
            <a:off x="7675441" y="3502988"/>
            <a:ext cx="1098678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배송안내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Item"/>
          <p:cNvSpPr/>
          <p:nvPr/>
        </p:nvSpPr>
        <p:spPr>
          <a:xfrm>
            <a:off x="7675441" y="3754988"/>
            <a:ext cx="1098678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등급별 혜택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Item"/>
          <p:cNvSpPr/>
          <p:nvPr/>
        </p:nvSpPr>
        <p:spPr>
          <a:xfrm>
            <a:off x="7675441" y="4006988"/>
            <a:ext cx="1098678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레시피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Item"/>
          <p:cNvSpPr/>
          <p:nvPr/>
        </p:nvSpPr>
        <p:spPr>
          <a:xfrm>
            <a:off x="7675441" y="4258988"/>
            <a:ext cx="1098678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베스트 후기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Item"/>
          <p:cNvSpPr/>
          <p:nvPr/>
        </p:nvSpPr>
        <p:spPr>
          <a:xfrm>
            <a:off x="7675441" y="4510988"/>
            <a:ext cx="1098678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TOP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11" name="직선 화살표 연결선 10"/>
          <p:cNvCxnSpPr>
            <a:endCxn id="66" idx="0"/>
          </p:cNvCxnSpPr>
          <p:nvPr/>
        </p:nvCxnSpPr>
        <p:spPr>
          <a:xfrm flipH="1">
            <a:off x="8224780" y="2879847"/>
            <a:ext cx="328620" cy="62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7599019" y="33877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17602"/>
              </p:ext>
            </p:extLst>
          </p:nvPr>
        </p:nvGraphicFramePr>
        <p:xfrm>
          <a:off x="386484" y="3040438"/>
          <a:ext cx="3495975" cy="2692818"/>
        </p:xfrm>
        <a:graphic>
          <a:graphicData uri="http://schemas.openxmlformats.org/drawingml/2006/table">
            <a:tbl>
              <a:tblPr/>
              <a:tblGrid>
                <a:gridCol w="349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81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386484" y="2661574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신상품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886752" y="433942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97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5400000">
            <a:off x="408598" y="4296955"/>
            <a:ext cx="381366" cy="1797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16200000">
            <a:off x="3425854" y="4296955"/>
            <a:ext cx="381366" cy="1797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683405" y="5314768"/>
            <a:ext cx="885507" cy="112893"/>
            <a:chOff x="2575493" y="4762988"/>
            <a:chExt cx="1486771" cy="189548"/>
          </a:xfrm>
        </p:grpSpPr>
        <p:sp>
          <p:nvSpPr>
            <p:cNvPr id="13" name="타원 12"/>
            <p:cNvSpPr/>
            <p:nvPr/>
          </p:nvSpPr>
          <p:spPr bwMode="auto">
            <a:xfrm>
              <a:off x="2575493" y="4762988"/>
              <a:ext cx="184243" cy="189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  <p:sp>
          <p:nvSpPr>
            <p:cNvPr id="99" name="타원 98"/>
            <p:cNvSpPr/>
            <p:nvPr/>
          </p:nvSpPr>
          <p:spPr bwMode="auto">
            <a:xfrm>
              <a:off x="2878509" y="4762988"/>
              <a:ext cx="184243" cy="189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  <p:sp>
          <p:nvSpPr>
            <p:cNvPr id="100" name="타원 99"/>
            <p:cNvSpPr/>
            <p:nvPr/>
          </p:nvSpPr>
          <p:spPr bwMode="auto">
            <a:xfrm>
              <a:off x="3219960" y="4762988"/>
              <a:ext cx="184243" cy="1895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  <p:sp>
          <p:nvSpPr>
            <p:cNvPr id="101" name="타원 100"/>
            <p:cNvSpPr/>
            <p:nvPr/>
          </p:nvSpPr>
          <p:spPr bwMode="auto">
            <a:xfrm>
              <a:off x="3569047" y="4762988"/>
              <a:ext cx="184243" cy="189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  <p:sp>
          <p:nvSpPr>
            <p:cNvPr id="102" name="타원 101"/>
            <p:cNvSpPr/>
            <p:nvPr/>
          </p:nvSpPr>
          <p:spPr bwMode="auto">
            <a:xfrm>
              <a:off x="3878021" y="4762988"/>
              <a:ext cx="184243" cy="189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 smtClean="0"/>
            </a:p>
          </p:txBody>
        </p:sp>
      </p:grpSp>
      <p:sp>
        <p:nvSpPr>
          <p:cNvPr id="103" name="Border"/>
          <p:cNvSpPr>
            <a:spLocks/>
          </p:cNvSpPr>
          <p:nvPr/>
        </p:nvSpPr>
        <p:spPr bwMode="auto">
          <a:xfrm>
            <a:off x="3968220" y="3040437"/>
            <a:ext cx="3538113" cy="14374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968221" y="2728813"/>
            <a:ext cx="2924669" cy="303480"/>
            <a:chOff x="3968221" y="4887240"/>
            <a:chExt cx="3443333" cy="303480"/>
          </a:xfrm>
        </p:grpSpPr>
        <p:sp>
          <p:nvSpPr>
            <p:cNvPr id="104" name="Border"/>
            <p:cNvSpPr>
              <a:spLocks/>
            </p:cNvSpPr>
            <p:nvPr/>
          </p:nvSpPr>
          <p:spPr bwMode="auto">
            <a:xfrm>
              <a:off x="3968221" y="4887240"/>
              <a:ext cx="1147778" cy="303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무료배송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Border"/>
            <p:cNvSpPr>
              <a:spLocks/>
            </p:cNvSpPr>
            <p:nvPr/>
          </p:nvSpPr>
          <p:spPr bwMode="auto">
            <a:xfrm>
              <a:off x="5115998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회원혜택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8" name="Border"/>
            <p:cNvSpPr>
              <a:spLocks/>
            </p:cNvSpPr>
            <p:nvPr/>
          </p:nvSpPr>
          <p:spPr bwMode="auto">
            <a:xfrm>
              <a:off x="6263776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가격조정안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7175458" y="2716428"/>
            <a:ext cx="307848" cy="280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04226" y="2602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3923893" y="2602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2" name="Border"/>
          <p:cNvSpPr>
            <a:spLocks/>
          </p:cNvSpPr>
          <p:nvPr/>
        </p:nvSpPr>
        <p:spPr bwMode="auto">
          <a:xfrm>
            <a:off x="3968221" y="4577530"/>
            <a:ext cx="3462250" cy="115572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055202" y="4639764"/>
            <a:ext cx="3279876" cy="1026950"/>
            <a:chOff x="4055202" y="4639764"/>
            <a:chExt cx="3164207" cy="1026950"/>
          </a:xfrm>
        </p:grpSpPr>
        <p:sp>
          <p:nvSpPr>
            <p:cNvPr id="113" name="Border"/>
            <p:cNvSpPr>
              <a:spLocks/>
            </p:cNvSpPr>
            <p:nvPr/>
          </p:nvSpPr>
          <p:spPr bwMode="auto">
            <a:xfrm>
              <a:off x="4055202" y="4639764"/>
              <a:ext cx="975709" cy="10269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4" name="Border"/>
            <p:cNvSpPr>
              <a:spLocks/>
            </p:cNvSpPr>
            <p:nvPr/>
          </p:nvSpPr>
          <p:spPr bwMode="auto">
            <a:xfrm>
              <a:off x="5141977" y="4639764"/>
              <a:ext cx="975709" cy="10269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5" name="Border"/>
            <p:cNvSpPr>
              <a:spLocks/>
            </p:cNvSpPr>
            <p:nvPr/>
          </p:nvSpPr>
          <p:spPr bwMode="auto">
            <a:xfrm>
              <a:off x="6243700" y="4639764"/>
              <a:ext cx="975709" cy="10269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24" y="4706978"/>
            <a:ext cx="911974" cy="9026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64" y="4689143"/>
            <a:ext cx="852508" cy="9204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63" y="4724189"/>
            <a:ext cx="823191" cy="928162"/>
          </a:xfrm>
          <a:prstGeom prst="rect">
            <a:avLst/>
          </a:prstGeom>
        </p:spPr>
      </p:pic>
      <p:sp>
        <p:nvSpPr>
          <p:cNvPr id="116" name="직사각형 115"/>
          <p:cNvSpPr/>
          <p:nvPr/>
        </p:nvSpPr>
        <p:spPr>
          <a:xfrm>
            <a:off x="386484" y="5902803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인기상품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923893" y="45401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64568" y="2723129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Kurly’s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new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211903" y="5933580"/>
            <a:ext cx="928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Kurly’s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favorite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15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맴버십</a:t>
            </a:r>
            <a:r>
              <a:rPr lang="ko-KR" altLang="en-US" dirty="0">
                <a:solidFill>
                  <a:schemeClr val="bg1"/>
                </a:solidFill>
              </a:rPr>
              <a:t> 정책 탭 </a:t>
            </a:r>
            <a:r>
              <a:rPr lang="ko-KR" altLang="en-US" dirty="0" smtClean="0">
                <a:solidFill>
                  <a:schemeClr val="bg1"/>
                </a:solidFill>
              </a:rPr>
              <a:t>메뉴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Border"/>
          <p:cNvSpPr>
            <a:spLocks/>
          </p:cNvSpPr>
          <p:nvPr/>
        </p:nvSpPr>
        <p:spPr bwMode="auto">
          <a:xfrm>
            <a:off x="2072679" y="1220344"/>
            <a:ext cx="3538113" cy="14374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72680" y="908720"/>
            <a:ext cx="2924669" cy="303480"/>
            <a:chOff x="3968221" y="4887240"/>
            <a:chExt cx="3443333" cy="303480"/>
          </a:xfrm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3968221" y="4887240"/>
              <a:ext cx="1147778" cy="303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무료배송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Border"/>
            <p:cNvSpPr>
              <a:spLocks/>
            </p:cNvSpPr>
            <p:nvPr/>
          </p:nvSpPr>
          <p:spPr bwMode="auto">
            <a:xfrm>
              <a:off x="5115998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회원혜택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Border"/>
            <p:cNvSpPr>
              <a:spLocks/>
            </p:cNvSpPr>
            <p:nvPr/>
          </p:nvSpPr>
          <p:spPr bwMode="auto">
            <a:xfrm>
              <a:off x="6263776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가격조정안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5279917" y="896335"/>
            <a:ext cx="307848" cy="280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Border"/>
          <p:cNvSpPr>
            <a:spLocks/>
          </p:cNvSpPr>
          <p:nvPr/>
        </p:nvSpPr>
        <p:spPr bwMode="auto">
          <a:xfrm>
            <a:off x="2072679" y="3191685"/>
            <a:ext cx="3538113" cy="14374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72680" y="2880061"/>
            <a:ext cx="2924669" cy="303480"/>
            <a:chOff x="3968221" y="4887240"/>
            <a:chExt cx="3443333" cy="303480"/>
          </a:xfrm>
        </p:grpSpPr>
        <p:sp>
          <p:nvSpPr>
            <p:cNvPr id="12" name="Border"/>
            <p:cNvSpPr>
              <a:spLocks/>
            </p:cNvSpPr>
            <p:nvPr/>
          </p:nvSpPr>
          <p:spPr bwMode="auto">
            <a:xfrm>
              <a:off x="3968221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무료배송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Border"/>
            <p:cNvSpPr>
              <a:spLocks/>
            </p:cNvSpPr>
            <p:nvPr/>
          </p:nvSpPr>
          <p:spPr bwMode="auto">
            <a:xfrm>
              <a:off x="5115998" y="4887240"/>
              <a:ext cx="1147778" cy="303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회원혜택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Border"/>
            <p:cNvSpPr>
              <a:spLocks/>
            </p:cNvSpPr>
            <p:nvPr/>
          </p:nvSpPr>
          <p:spPr bwMode="auto">
            <a:xfrm>
              <a:off x="6263776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가격조정안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5279917" y="2867676"/>
            <a:ext cx="307848" cy="280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Border"/>
          <p:cNvSpPr>
            <a:spLocks/>
          </p:cNvSpPr>
          <p:nvPr/>
        </p:nvSpPr>
        <p:spPr bwMode="auto">
          <a:xfrm>
            <a:off x="2072679" y="5163026"/>
            <a:ext cx="3538113" cy="14374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072680" y="4851402"/>
            <a:ext cx="2924669" cy="303480"/>
            <a:chOff x="3968221" y="4887240"/>
            <a:chExt cx="3443333" cy="303480"/>
          </a:xfrm>
        </p:grpSpPr>
        <p:sp>
          <p:nvSpPr>
            <p:cNvPr id="19" name="Border"/>
            <p:cNvSpPr>
              <a:spLocks/>
            </p:cNvSpPr>
            <p:nvPr/>
          </p:nvSpPr>
          <p:spPr bwMode="auto">
            <a:xfrm>
              <a:off x="3968221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무료배송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Border"/>
            <p:cNvSpPr>
              <a:spLocks/>
            </p:cNvSpPr>
            <p:nvPr/>
          </p:nvSpPr>
          <p:spPr bwMode="auto">
            <a:xfrm>
              <a:off x="5115998" y="4887240"/>
              <a:ext cx="1147778" cy="303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회원혜택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Border"/>
            <p:cNvSpPr>
              <a:spLocks/>
            </p:cNvSpPr>
            <p:nvPr/>
          </p:nvSpPr>
          <p:spPr bwMode="auto">
            <a:xfrm>
              <a:off x="6263776" y="4887240"/>
              <a:ext cx="1147778" cy="3034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가격조정안</a:t>
              </a:r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5279917" y="4839017"/>
            <a:ext cx="307848" cy="280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Button"/>
          <p:cNvSpPr>
            <a:spLocks/>
          </p:cNvSpPr>
          <p:nvPr/>
        </p:nvSpPr>
        <p:spPr bwMode="auto">
          <a:xfrm>
            <a:off x="3181654" y="2227799"/>
            <a:ext cx="1320161" cy="289399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자세히 알아보기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8704" y="1384422"/>
            <a:ext cx="3153068" cy="723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컬리패스란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algn="ctr"/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결제액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9,800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이상 결제 시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무료배송 혜택 제공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 결제 금액은 쿠폰 적립금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할인금액을 제외한 금액입니다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704" y="3355763"/>
            <a:ext cx="3153068" cy="723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KURLY LOVER? </a:t>
            </a:r>
          </a:p>
          <a:p>
            <a:pPr algn="ctr"/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매월 실 결제 금액에 따라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KURLY LOVERS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라는 프로그램으로 단계별 혜택을 제공하는 </a:t>
            </a:r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마켓컬리의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할인등급제도 입니다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3047569" y="4199140"/>
            <a:ext cx="1555322" cy="289399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나의 </a:t>
            </a:r>
            <a:r>
              <a:rPr lang="ko-KR" altLang="en-US" sz="9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실 결제금액 보기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6"/>
          <a:stretch/>
        </p:blipFill>
        <p:spPr>
          <a:xfrm>
            <a:off x="2242565" y="5223365"/>
            <a:ext cx="3245346" cy="1316801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2939569" y="13081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68126" y="315913"/>
            <a:ext cx="2137873" cy="649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텍스트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일반 텍스트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[4]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서브페이지 링크 버튼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52125" y="169667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31954" y="36933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723569" y="32934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134565" y="51986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02792" y="8204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502792" y="28282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02792" y="47631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42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 bwMode="auto">
          <a:xfrm>
            <a:off x="388348" y="692696"/>
            <a:ext cx="7117986" cy="6048672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33" name="Border"/>
          <p:cNvSpPr>
            <a:spLocks/>
          </p:cNvSpPr>
          <p:nvPr/>
        </p:nvSpPr>
        <p:spPr bwMode="auto">
          <a:xfrm>
            <a:off x="-21741" y="774080"/>
            <a:ext cx="7764324" cy="27817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49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</a:rPr>
              <a:t> </a:t>
            </a:r>
            <a:endParaRPr lang="en-US" altLang="ko-KR" sz="900" b="1" dirty="0" smtClean="0">
              <a:solidFill>
                <a:srgbClr val="FF0000"/>
              </a:solidFill>
              <a:latin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인기상품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섹션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/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itchFamily="50" charset="-127"/>
              </a:rPr>
              <a:t>full-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itchFamily="50" charset="-127"/>
              </a:rPr>
              <a:t>bg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상단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</a:rPr>
              <a:t>MD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</a:rPr>
              <a:t>추천 섹션과 동일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레시피 섹션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타이틀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옆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레시피 전체보기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[3]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</a:rPr>
              <a:t>요리 슬라이드 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초마다 다음 슬라이드로 이동 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125" name="타원 124"/>
          <p:cNvSpPr/>
          <p:nvPr/>
        </p:nvSpPr>
        <p:spPr>
          <a:xfrm>
            <a:off x="278484" y="9714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4" name="Border"/>
          <p:cNvSpPr>
            <a:spLocks/>
          </p:cNvSpPr>
          <p:nvPr/>
        </p:nvSpPr>
        <p:spPr bwMode="auto">
          <a:xfrm>
            <a:off x="5777245" y="4209537"/>
            <a:ext cx="1729088" cy="207522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6484" y="3834512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레시피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064568" y="3896067"/>
            <a:ext cx="1050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레시피 전체보기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24651"/>
              </p:ext>
            </p:extLst>
          </p:nvPr>
        </p:nvGraphicFramePr>
        <p:xfrm>
          <a:off x="386484" y="4200651"/>
          <a:ext cx="5298076" cy="2085957"/>
        </p:xfrm>
        <a:graphic>
          <a:graphicData uri="http://schemas.openxmlformats.org/drawingml/2006/table">
            <a:tbl>
              <a:tblPr/>
              <a:tblGrid>
                <a:gridCol w="5298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95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직사각형 137"/>
          <p:cNvSpPr/>
          <p:nvPr/>
        </p:nvSpPr>
        <p:spPr>
          <a:xfrm>
            <a:off x="2779385" y="517438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970355" y="4337277"/>
            <a:ext cx="1400003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50" b="1" smtClean="0">
                <a:latin typeface="맑은 고딕" pitchFamily="50" charset="-127"/>
                <a:ea typeface="맑은 고딕" pitchFamily="50" charset="-127"/>
              </a:rPr>
              <a:t>레시피에 나온 상품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5777245" y="4626600"/>
            <a:ext cx="17290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16200000">
            <a:off x="7161703" y="5352276"/>
            <a:ext cx="283610" cy="1337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2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5400000">
            <a:off x="5832442" y="5352276"/>
            <a:ext cx="283610" cy="1337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16200000">
            <a:off x="5306798" y="5176779"/>
            <a:ext cx="283610" cy="1337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4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 rot="5400000">
            <a:off x="480635" y="5176779"/>
            <a:ext cx="283610" cy="13370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27373"/>
              </p:ext>
            </p:extLst>
          </p:nvPr>
        </p:nvGraphicFramePr>
        <p:xfrm>
          <a:off x="6171249" y="4747657"/>
          <a:ext cx="929434" cy="977117"/>
        </p:xfrm>
        <a:graphic>
          <a:graphicData uri="http://schemas.openxmlformats.org/drawingml/2006/table">
            <a:tbl>
              <a:tblPr/>
              <a:tblGrid>
                <a:gridCol w="92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711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5970355" y="5843187"/>
            <a:ext cx="140000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무농약 </a:t>
            </a:r>
            <a:r>
              <a:rPr lang="ko-KR" altLang="en-US" sz="1050" b="1" dirty="0" err="1" smtClean="0">
                <a:latin typeface="맑은 고딕" pitchFamily="50" charset="-127"/>
                <a:ea typeface="맑은 고딕" pitchFamily="50" charset="-127"/>
              </a:rPr>
              <a:t>송화버섯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9,900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278484" y="37532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435101" y="5174380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50" name="타원 149"/>
          <p:cNvSpPr/>
          <p:nvPr/>
        </p:nvSpPr>
        <p:spPr>
          <a:xfrm>
            <a:off x="2603398" y="49677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6103427" y="46694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86484" y="1004692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인기상품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211903" y="1035469"/>
            <a:ext cx="928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Kurly’s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favorite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74927"/>
              </p:ext>
            </p:extLst>
          </p:nvPr>
        </p:nvGraphicFramePr>
        <p:xfrm>
          <a:off x="388347" y="1455521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직사각형 181"/>
          <p:cNvSpPr/>
          <p:nvPr/>
        </p:nvSpPr>
        <p:spPr>
          <a:xfrm>
            <a:off x="985210" y="2237384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32203"/>
              </p:ext>
            </p:extLst>
          </p:nvPr>
        </p:nvGraphicFramePr>
        <p:xfrm>
          <a:off x="2210120" y="1455521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37395"/>
              </p:ext>
            </p:extLst>
          </p:nvPr>
        </p:nvGraphicFramePr>
        <p:xfrm>
          <a:off x="4031893" y="1455521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" name="표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47915"/>
              </p:ext>
            </p:extLst>
          </p:nvPr>
        </p:nvGraphicFramePr>
        <p:xfrm>
          <a:off x="5853667" y="1455521"/>
          <a:ext cx="1678119" cy="1702227"/>
        </p:xfrm>
        <a:graphic>
          <a:graphicData uri="http://schemas.openxmlformats.org/drawingml/2006/table">
            <a:tbl>
              <a:tblPr/>
              <a:tblGrid>
                <a:gridCol w="167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2227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" name="직사각형 185"/>
          <p:cNvSpPr/>
          <p:nvPr/>
        </p:nvSpPr>
        <p:spPr>
          <a:xfrm>
            <a:off x="2759736" y="2237384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4603725" y="2237384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88" name="직사각형 187"/>
          <p:cNvSpPr/>
          <p:nvPr/>
        </p:nvSpPr>
        <p:spPr>
          <a:xfrm>
            <a:off x="6484520" y="2237384"/>
            <a:ext cx="51227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2204340" y="1455521"/>
            <a:ext cx="1678119" cy="1702227"/>
          </a:xfrm>
          <a:prstGeom prst="rect">
            <a:avLst/>
          </a:prstGeom>
          <a:solidFill>
            <a:schemeClr val="tx1">
              <a:alpha val="4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9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575493" y="2643196"/>
            <a:ext cx="929997" cy="26822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자세히 보기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92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507242" y="2023405"/>
            <a:ext cx="1017259" cy="356872"/>
          </a:xfrm>
          <a:prstGeom prst="roundRect">
            <a:avLst>
              <a:gd name="adj" fmla="val 8776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제품명</a:t>
            </a:r>
            <a:endParaRPr lang="en-US" sz="20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21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39171</TotalTime>
  <Words>1055</Words>
  <Application>Microsoft Office PowerPoint</Application>
  <PresentationFormat>A4 용지(210x297mm)</PresentationFormat>
  <Paragraphs>394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맑은 고딕 Semilight</vt:lpstr>
      <vt:lpstr>타이포_씨고딕 140</vt:lpstr>
      <vt:lpstr>Arial</vt:lpstr>
      <vt:lpstr>Segoe UI</vt:lpstr>
      <vt:lpstr>Wingdings</vt:lpstr>
      <vt:lpstr>Office 테마</vt:lpstr>
      <vt:lpstr>마켓 컬리 (Market Kurly)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Windows 사용자</cp:lastModifiedBy>
  <cp:revision>2054</cp:revision>
  <cp:lastPrinted>2017-02-07T10:07:29Z</cp:lastPrinted>
  <dcterms:created xsi:type="dcterms:W3CDTF">2016-01-03T07:52:51Z</dcterms:created>
  <dcterms:modified xsi:type="dcterms:W3CDTF">2018-04-16T06:29:25Z</dcterms:modified>
</cp:coreProperties>
</file>