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72" r:id="rId6"/>
    <p:sldId id="267" r:id="rId7"/>
    <p:sldId id="268" r:id="rId8"/>
    <p:sldId id="270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1709BE4-457D-46D8-99AF-D8F3CA3F23C6}">
          <p14:sldIdLst>
            <p14:sldId id="256"/>
            <p14:sldId id="257"/>
            <p14:sldId id="272"/>
            <p14:sldId id="267"/>
            <p14:sldId id="268"/>
            <p14:sldId id="270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29" autoAdjust="0"/>
  </p:normalViewPr>
  <p:slideViewPr>
    <p:cSldViewPr showGuides="1">
      <p:cViewPr varScale="1">
        <p:scale>
          <a:sx n="51" d="100"/>
          <a:sy n="51" d="100"/>
        </p:scale>
        <p:origin x="-108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-2652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Click to edit the notes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 dirty="0"/>
              <a:t>&lt;</a:t>
            </a:r>
            <a:r>
              <a:rPr lang="es-ES" dirty="0" err="1"/>
              <a:t>header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&lt;date/time&gt;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&lt;footer&gt;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6151C1-D1E1-4151-B1C1-E131D181B151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6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/>
              <a:t>Software developed for EM 3D reconstruction is used by default in the XR-field. Therefore researcher  in x-ray field assume that the relation that exists between 3D structure and images in X-ray and electron microscopy is similar, in this talk we will claimthis claim.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358920" cy="358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E12171-2171-4181-A121-61D13181E1C1}" type="slidenum">
              <a:rPr lang="es-E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might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rapid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takeng</a:t>
            </a:r>
            <a:r>
              <a:rPr lang="es-ES" dirty="0" smtClean="0"/>
              <a:t> place (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tumors</a:t>
            </a:r>
            <a:r>
              <a:rPr lang="es-ES" dirty="0" smtClean="0"/>
              <a:t>).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different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from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viewing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tissue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9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Where are the detectors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94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Blader</a:t>
            </a:r>
            <a:r>
              <a:rPr lang="en-US" dirty="0" smtClean="0"/>
              <a:t>, kidneys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7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LORs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90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N:</a:t>
            </a:r>
            <a:r>
              <a:rPr lang="es-ES" baseline="0" dirty="0" smtClean="0"/>
              <a:t> total </a:t>
            </a:r>
            <a:r>
              <a:rPr lang="es-ES" baseline="0" dirty="0" err="1" smtClean="0"/>
              <a:t>number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measured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events</a:t>
            </a:r>
            <a:endParaRPr lang="es-ES" baseline="0" dirty="0" smtClean="0"/>
          </a:p>
          <a:p>
            <a:r>
              <a:rPr lang="es-ES" baseline="0" dirty="0" smtClean="0"/>
              <a:t>P(</a:t>
            </a:r>
            <a:r>
              <a:rPr lang="es-ES" baseline="0" dirty="0" err="1" smtClean="0"/>
              <a:t>b,d</a:t>
            </a:r>
            <a:r>
              <a:rPr lang="es-ES" baseline="0" dirty="0" smtClean="0"/>
              <a:t>) </a:t>
            </a:r>
            <a:r>
              <a:rPr lang="es-ES" baseline="0" dirty="0" err="1" smtClean="0"/>
              <a:t>probability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emission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from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basis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function</a:t>
            </a:r>
            <a:r>
              <a:rPr lang="es-ES" baseline="0" dirty="0" smtClean="0"/>
              <a:t> b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detected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along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LOR d </a:t>
            </a:r>
            <a:r>
              <a:rPr lang="es-ES" baseline="0" dirty="0" err="1" smtClean="0"/>
              <a:t>defided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n-</a:t>
            </a:r>
            <a:r>
              <a:rPr lang="es-ES" baseline="0" dirty="0" err="1" smtClean="0"/>
              <a:t>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event</a:t>
            </a:r>
            <a:endParaRPr lang="es-ES" baseline="0" dirty="0" smtClean="0"/>
          </a:p>
          <a:p>
            <a:r>
              <a:rPr lang="es-ES" baseline="0" dirty="0" smtClean="0"/>
              <a:t>P(b,) </a:t>
            </a:r>
            <a:r>
              <a:rPr lang="es-ES" baseline="0" dirty="0" err="1" smtClean="0"/>
              <a:t>probability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detecting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emission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b </a:t>
            </a:r>
            <a:r>
              <a:rPr lang="es-ES" baseline="0" dirty="0" err="1" smtClean="0"/>
              <a:t>basis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function</a:t>
            </a:r>
            <a:endParaRPr lang="es-ES" baseline="0" dirty="0" smtClean="0"/>
          </a:p>
          <a:p>
            <a:r>
              <a:rPr lang="es-ES" baseline="0" dirty="0" err="1" smtClean="0"/>
              <a:t>Lamda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volume</a:t>
            </a:r>
            <a:r>
              <a:rPr lang="es-ES" baseline="0" dirty="0" smtClean="0"/>
              <a:t> </a:t>
            </a:r>
          </a:p>
          <a:p>
            <a:endParaRPr lang="es-ES" baseline="0" dirty="0" smtClean="0"/>
          </a:p>
          <a:p>
            <a:r>
              <a:rPr lang="es-ES" baseline="0" dirty="0" smtClean="0"/>
              <a:t>Ignore time </a:t>
            </a:r>
            <a:r>
              <a:rPr lang="es-ES" baseline="0" dirty="0" err="1" smtClean="0"/>
              <a:t>decay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6151C1-D1E1-4151-B1C1-E131D181B15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4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7600" y="1800000"/>
            <a:ext cx="1791000" cy="130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8000" dirty="0" smtClean="0">
                <a:solidFill>
                  <a:srgbClr val="808080"/>
                </a:solidFill>
                <a:latin typeface="Gill Sans MT Condensed"/>
              </a:rPr>
              <a:t>PET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3144960" y="4183560"/>
            <a:ext cx="3437640" cy="753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 dirty="0">
                <a:solidFill>
                  <a:srgbClr val="000000"/>
                </a:solidFill>
                <a:latin typeface="Calibri"/>
              </a:rPr>
              <a:t>Roberto </a:t>
            </a:r>
            <a:r>
              <a:rPr lang="es-ES" sz="2400" dirty="0" err="1">
                <a:solidFill>
                  <a:srgbClr val="000000"/>
                </a:solidFill>
                <a:latin typeface="Calibri"/>
              </a:rPr>
              <a:t>Marabini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solidFill>
                  <a:srgbClr val="92D050"/>
                </a:solidFill>
              </a:rPr>
              <a:t>PET </a:t>
            </a:r>
            <a:r>
              <a:rPr lang="es-ES" sz="4000" dirty="0" err="1" smtClean="0">
                <a:solidFill>
                  <a:srgbClr val="92D050"/>
                </a:solidFill>
              </a:rPr>
              <a:t>reconstruction</a:t>
            </a:r>
            <a:r>
              <a:rPr lang="es-ES" sz="4000" dirty="0" smtClean="0">
                <a:solidFill>
                  <a:srgbClr val="92D050"/>
                </a:solidFill>
              </a:rPr>
              <a:t> (</a:t>
            </a:r>
            <a:r>
              <a:rPr lang="es-ES" sz="4000" dirty="0" err="1" smtClean="0">
                <a:solidFill>
                  <a:srgbClr val="92D050"/>
                </a:solidFill>
              </a:rPr>
              <a:t>vardi</a:t>
            </a:r>
            <a:r>
              <a:rPr lang="es-ES" sz="4000" dirty="0" smtClean="0">
                <a:solidFill>
                  <a:srgbClr val="92D050"/>
                </a:solidFill>
              </a:rPr>
              <a:t> 1985)</a:t>
            </a:r>
            <a:endParaRPr lang="es-ES" sz="4000" dirty="0">
              <a:solidFill>
                <a:srgbClr val="92D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E:\Docencia\Doctorado\BIP\2016-17\Guia\images\p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640960" cy="27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79720" y="1843920"/>
            <a:ext cx="6783480" cy="3136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5400" dirty="0" err="1">
                <a:solidFill>
                  <a:srgbClr val="92D050"/>
                </a:solidFill>
                <a:latin typeface="Calibri"/>
              </a:rPr>
              <a:t>The</a:t>
            </a:r>
            <a:r>
              <a:rPr lang="es-ES" sz="5400" dirty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5400" dirty="0" err="1" smtClean="0">
                <a:solidFill>
                  <a:srgbClr val="92D050"/>
                </a:solidFill>
                <a:latin typeface="Calibri"/>
              </a:rPr>
              <a:t>Goal</a:t>
            </a:r>
            <a:r>
              <a:rPr lang="es-ES" sz="5400" dirty="0" smtClean="0">
                <a:solidFill>
                  <a:srgbClr val="92D050"/>
                </a:solidFill>
                <a:latin typeface="Calibri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Understand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</a:t>
            </a:r>
            <a:r>
              <a:rPr lang="es-ES" sz="4000" dirty="0" err="1" smtClean="0">
                <a:solidFill>
                  <a:srgbClr val="92D050"/>
                </a:solidFill>
                <a:latin typeface="Calibri"/>
              </a:rPr>
              <a:t>How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 a 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PET Scanner </a:t>
            </a:r>
            <a:r>
              <a:rPr lang="es-ES" sz="4000" dirty="0" smtClean="0">
                <a:solidFill>
                  <a:srgbClr val="92D050"/>
                </a:solidFill>
                <a:latin typeface="Calibri"/>
              </a:rPr>
              <a:t>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2D050"/>
                </a:solidFill>
              </a:rPr>
              <a:t>PET: </a:t>
            </a:r>
            <a:r>
              <a:rPr lang="en-US" sz="4000" dirty="0" smtClean="0">
                <a:solidFill>
                  <a:srgbClr val="92D050"/>
                </a:solidFill>
              </a:rPr>
              <a:t>Positron Emission </a:t>
            </a:r>
            <a:r>
              <a:rPr lang="en-US" sz="4000" dirty="0">
                <a:solidFill>
                  <a:srgbClr val="92D050"/>
                </a:solidFill>
              </a:rPr>
              <a:t>T</a:t>
            </a:r>
            <a:r>
              <a:rPr lang="en-US" sz="4000" dirty="0" smtClean="0">
                <a:solidFill>
                  <a:srgbClr val="92D050"/>
                </a:solidFill>
              </a:rPr>
              <a:t>omography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95536" y="1988840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Different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CT Scanner </a:t>
            </a:r>
            <a:r>
              <a:rPr lang="es-ES" sz="2400" dirty="0" err="1" smtClean="0"/>
              <a:t>because</a:t>
            </a:r>
            <a:r>
              <a:rPr lang="es-ES" sz="2400" dirty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radiation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is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emitted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from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inside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body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 smtClean="0"/>
              <a:t>rather</a:t>
            </a:r>
            <a:r>
              <a:rPr lang="es-ES" sz="2400" dirty="0" smtClean="0"/>
              <a:t> </a:t>
            </a:r>
            <a:r>
              <a:rPr lang="es-ES" sz="2400" dirty="0" err="1" smtClean="0"/>
              <a:t>than</a:t>
            </a:r>
            <a:r>
              <a:rPr lang="es-ES" sz="2400" dirty="0" smtClean="0"/>
              <a:t> </a:t>
            </a:r>
            <a:r>
              <a:rPr lang="es-ES" sz="2400" dirty="0" err="1" smtClean="0"/>
              <a:t>being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transmitted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through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body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PET </a:t>
            </a:r>
            <a:r>
              <a:rPr lang="es-ES" sz="2400" dirty="0" err="1" smtClean="0"/>
              <a:t>is</a:t>
            </a:r>
            <a:r>
              <a:rPr lang="es-ES" sz="2400" dirty="0" smtClean="0"/>
              <a:t> a </a:t>
            </a:r>
            <a:r>
              <a:rPr lang="es-ES" sz="2400" dirty="0" err="1" smtClean="0">
                <a:solidFill>
                  <a:srgbClr val="FF0000"/>
                </a:solidFill>
              </a:rPr>
              <a:t>functional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/>
              <a:t>imaging</a:t>
            </a:r>
            <a:r>
              <a:rPr lang="es-ES" sz="2400" dirty="0" smtClean="0"/>
              <a:t> </a:t>
            </a:r>
            <a:r>
              <a:rPr lang="es-ES" sz="2400" dirty="0" err="1" smtClean="0"/>
              <a:t>modality</a:t>
            </a:r>
            <a:r>
              <a:rPr lang="es-ES" sz="2400" dirty="0" smtClean="0"/>
              <a:t>: </a:t>
            </a:r>
            <a:r>
              <a:rPr lang="es-ES" sz="2400" dirty="0" err="1" smtClean="0"/>
              <a:t>This</a:t>
            </a:r>
            <a:r>
              <a:rPr lang="es-ES" sz="2400" dirty="0" smtClean="0"/>
              <a:t> </a:t>
            </a:r>
            <a:r>
              <a:rPr lang="es-ES" sz="2400" dirty="0" err="1" smtClean="0"/>
              <a:t>means</a:t>
            </a:r>
            <a:r>
              <a:rPr lang="es-ES" sz="2400" dirty="0" smtClean="0"/>
              <a:t> </a:t>
            </a: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used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observe </a:t>
            </a:r>
            <a:r>
              <a:rPr lang="es-ES" sz="2400" dirty="0" err="1" smtClean="0">
                <a:solidFill>
                  <a:srgbClr val="FF0000"/>
                </a:solidFill>
              </a:rPr>
              <a:t>where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/>
              <a:t>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body</a:t>
            </a:r>
            <a:r>
              <a:rPr lang="es-ES" sz="2400" dirty="0" smtClean="0"/>
              <a:t> a particular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ocurrs</a:t>
            </a:r>
            <a:r>
              <a:rPr lang="es-ES" sz="2400" dirty="0" smtClean="0"/>
              <a:t>.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 smtClean="0"/>
              <a:t>example</a:t>
            </a:r>
            <a:r>
              <a:rPr lang="es-ES" sz="2400" dirty="0" smtClean="0"/>
              <a:t>,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might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rapid</a:t>
            </a:r>
            <a:r>
              <a:rPr lang="es-ES" sz="2400" dirty="0"/>
              <a:t> </a:t>
            </a:r>
            <a:r>
              <a:rPr lang="es-ES" sz="2400" dirty="0" err="1"/>
              <a:t>tissue</a:t>
            </a:r>
            <a:r>
              <a:rPr lang="es-ES" sz="2400" dirty="0"/>
              <a:t> </a:t>
            </a:r>
            <a:r>
              <a:rPr lang="es-ES" sz="2400" dirty="0" err="1"/>
              <a:t>growth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takeng</a:t>
            </a:r>
            <a:r>
              <a:rPr lang="es-ES" sz="2400" dirty="0"/>
              <a:t> place (</a:t>
            </a:r>
            <a:r>
              <a:rPr lang="es-ES" sz="2400" dirty="0" err="1"/>
              <a:t>detect</a:t>
            </a:r>
            <a:r>
              <a:rPr lang="es-ES" sz="2400" dirty="0"/>
              <a:t> </a:t>
            </a:r>
            <a:r>
              <a:rPr lang="es-ES" sz="2400" dirty="0" err="1"/>
              <a:t>tumors</a:t>
            </a:r>
            <a:r>
              <a:rPr lang="es-ES" sz="2400" dirty="0"/>
              <a:t>).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>
                <a:solidFill>
                  <a:srgbClr val="FF0000"/>
                </a:solidFill>
              </a:rPr>
              <a:t>viewing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tissue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Resultado de imagen de x-ray scanner pi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How does it works</a:t>
            </a:r>
            <a:endParaRPr lang="en-US" sz="4400" dirty="0">
              <a:solidFill>
                <a:srgbClr val="92D050"/>
              </a:solidFill>
            </a:endParaRPr>
          </a:p>
        </p:txBody>
      </p:sp>
      <p:pic>
        <p:nvPicPr>
          <p:cNvPr id="1026" name="Picture 2" descr="Resultado de imagen de positron emission tomography inject radioactive mate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285"/>
            <a:ext cx="7640017" cy="54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07975" y="6026460"/>
            <a:ext cx="759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Fluoro-2-deoxy-D-glucose(FDG)          511KeV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31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92D050"/>
                </a:solidFill>
              </a:rPr>
              <a:t>Raw Data: Radon Transforms</a:t>
            </a:r>
            <a:endParaRPr lang="en-US" sz="4000" dirty="0"/>
          </a:p>
        </p:txBody>
      </p:sp>
      <p:pic>
        <p:nvPicPr>
          <p:cNvPr id="4" name="Picture 2" descr="Pet scan abnormal lymph nodes tcm8 3267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7762"/>
            <a:ext cx="381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16017" y="227687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FDG </a:t>
            </a:r>
            <a:r>
              <a:rPr lang="es-ES" sz="2400" dirty="0" err="1" smtClean="0"/>
              <a:t>migrates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site</a:t>
            </a:r>
            <a:r>
              <a:rPr lang="es-ES" sz="2400" dirty="0" smtClean="0"/>
              <a:t> </a:t>
            </a:r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glucose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being</a:t>
            </a:r>
            <a:r>
              <a:rPr lang="es-ES" sz="2400" dirty="0" smtClean="0"/>
              <a:t> </a:t>
            </a:r>
            <a:r>
              <a:rPr lang="es-ES" sz="2400" dirty="0" err="1" smtClean="0"/>
              <a:t>consumed</a:t>
            </a:r>
            <a:r>
              <a:rPr lang="es-ES" sz="2400" dirty="0" smtClean="0"/>
              <a:t>. </a:t>
            </a:r>
            <a:r>
              <a:rPr lang="es-ES" sz="2400" dirty="0" err="1" smtClean="0"/>
              <a:t>Malignat</a:t>
            </a:r>
            <a:r>
              <a:rPr lang="es-ES" sz="2400" dirty="0" smtClean="0"/>
              <a:t> </a:t>
            </a:r>
            <a:r>
              <a:rPr lang="es-ES" sz="2400" dirty="0" err="1" smtClean="0"/>
              <a:t>tumors</a:t>
            </a:r>
            <a:r>
              <a:rPr lang="es-ES" sz="2400" dirty="0" smtClean="0"/>
              <a:t> </a:t>
            </a:r>
            <a:r>
              <a:rPr lang="es-ES" sz="2400" dirty="0" err="1" smtClean="0"/>
              <a:t>require</a:t>
            </a:r>
            <a:r>
              <a:rPr lang="es-ES" sz="2400" dirty="0" smtClean="0"/>
              <a:t> a </a:t>
            </a:r>
            <a:r>
              <a:rPr lang="es-ES" sz="2400" dirty="0" err="1" smtClean="0"/>
              <a:t>lot</a:t>
            </a:r>
            <a:r>
              <a:rPr lang="es-ES" sz="2400" dirty="0" smtClean="0"/>
              <a:t> of </a:t>
            </a:r>
            <a:r>
              <a:rPr lang="es-ES" sz="2400" dirty="0" err="1" smtClean="0"/>
              <a:t>glucose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grow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36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LORs: </a:t>
            </a:r>
            <a:r>
              <a:rPr lang="en-US" sz="3600" dirty="0" smtClean="0">
                <a:solidFill>
                  <a:srgbClr val="92D050"/>
                </a:solidFill>
              </a:rPr>
              <a:t>Lines of </a:t>
            </a:r>
            <a:r>
              <a:rPr lang="en-US" sz="3600" dirty="0" smtClean="0">
                <a:solidFill>
                  <a:srgbClr val="92D050"/>
                </a:solidFill>
              </a:rPr>
              <a:t>Response</a:t>
            </a: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3" name="Picture 2" descr="http://www.triumf.ca/radiochemistry-for-pet-ima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6771"/>
            <a:ext cx="5472608" cy="41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22920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If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scanner </a:t>
            </a:r>
            <a:r>
              <a:rPr lang="es-ES" sz="2400" dirty="0" err="1" smtClean="0"/>
              <a:t>detects</a:t>
            </a:r>
            <a:r>
              <a:rPr lang="es-ES" sz="2400" dirty="0" smtClean="0"/>
              <a:t> </a:t>
            </a:r>
            <a:r>
              <a:rPr lang="es-ES" sz="2400" dirty="0" err="1" smtClean="0"/>
              <a:t>two</a:t>
            </a:r>
            <a:r>
              <a:rPr lang="es-ES" sz="2400" dirty="0" smtClean="0"/>
              <a:t> gamma </a:t>
            </a:r>
            <a:r>
              <a:rPr lang="es-ES" sz="2400" dirty="0" err="1" smtClean="0"/>
              <a:t>rays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at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same</a:t>
            </a:r>
            <a:r>
              <a:rPr lang="es-ES" sz="2400" dirty="0" smtClean="0">
                <a:solidFill>
                  <a:srgbClr val="FF0000"/>
                </a:solidFill>
              </a:rPr>
              <a:t> time </a:t>
            </a:r>
            <a:r>
              <a:rPr lang="es-ES" sz="2400" dirty="0" err="1" smtClean="0"/>
              <a:t>these</a:t>
            </a:r>
            <a:r>
              <a:rPr lang="es-ES" sz="2400" dirty="0" smtClean="0"/>
              <a:t> 2 </a:t>
            </a:r>
            <a:r>
              <a:rPr lang="es-ES" sz="2400" dirty="0" err="1" smtClean="0"/>
              <a:t>rays</a:t>
            </a:r>
            <a:r>
              <a:rPr lang="es-ES" sz="2400" dirty="0" smtClean="0"/>
              <a:t> </a:t>
            </a:r>
            <a:r>
              <a:rPr lang="es-ES" sz="2400" dirty="0" err="1" smtClean="0"/>
              <a:t>likely</a:t>
            </a:r>
            <a:r>
              <a:rPr lang="es-ES" sz="2400" dirty="0" smtClean="0"/>
              <a:t> </a:t>
            </a:r>
            <a:r>
              <a:rPr lang="es-ES" sz="2400" dirty="0" err="1" smtClean="0"/>
              <a:t>originated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same</a:t>
            </a:r>
            <a:r>
              <a:rPr lang="es-ES" sz="2400" dirty="0" smtClean="0"/>
              <a:t> </a:t>
            </a:r>
            <a:r>
              <a:rPr lang="es-ES" sz="2400" dirty="0" err="1" smtClean="0"/>
              <a:t>annihilation</a:t>
            </a:r>
            <a:r>
              <a:rPr lang="es-ES" sz="2400" dirty="0" smtClean="0"/>
              <a:t> </a:t>
            </a:r>
            <a:r>
              <a:rPr lang="es-ES" sz="2400" dirty="0" err="1" smtClean="0"/>
              <a:t>event</a:t>
            </a:r>
            <a:r>
              <a:rPr lang="es-ES" sz="2400" dirty="0" smtClean="0"/>
              <a:t>. </a:t>
            </a:r>
            <a:r>
              <a:rPr lang="es-ES" sz="2400" dirty="0" err="1" smtClean="0"/>
              <a:t>Hence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know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radioisotope</a:t>
            </a:r>
            <a:r>
              <a:rPr lang="es-ES" sz="2400" dirty="0" smtClean="0"/>
              <a:t> </a:t>
            </a:r>
            <a:r>
              <a:rPr lang="es-ES" sz="2400" dirty="0" err="1" smtClean="0"/>
              <a:t>was</a:t>
            </a:r>
            <a:r>
              <a:rPr lang="es-ES" sz="2400" dirty="0" smtClean="0"/>
              <a:t> </a:t>
            </a:r>
            <a:r>
              <a:rPr lang="es-ES" sz="2400" dirty="0" err="1" smtClean="0"/>
              <a:t>somewhere</a:t>
            </a:r>
            <a:r>
              <a:rPr lang="es-ES" sz="2400" dirty="0" smtClean="0"/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along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the</a:t>
            </a:r>
            <a:r>
              <a:rPr lang="es-ES" sz="2400" dirty="0" smtClean="0">
                <a:solidFill>
                  <a:srgbClr val="FF0000"/>
                </a:solidFill>
              </a:rPr>
              <a:t> line </a:t>
            </a:r>
            <a:r>
              <a:rPr lang="es-ES" sz="2400" dirty="0" err="1" smtClean="0">
                <a:solidFill>
                  <a:srgbClr val="FF0000"/>
                </a:solidFill>
              </a:rPr>
              <a:t>connecting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both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detectors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 descr="Resultado de imagen de positron emission tomography lors sin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1697"/>
            <a:ext cx="7272808" cy="54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Resultado de imagen de pet true coincidence random coinci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5" y="-38742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/>
          <a:lstStyle/>
          <a:p>
            <a:r>
              <a:rPr lang="en-US" sz="4400" dirty="0" smtClean="0">
                <a:solidFill>
                  <a:srgbClr val="92D050"/>
                </a:solidFill>
              </a:rPr>
              <a:t>System Matrix</a:t>
            </a: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6147" name="Picture 3" descr="E:\Docencia\Doctorado\BIP\2017-18\bip\PPT\p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096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305</Words>
  <Application>Microsoft Office PowerPoint</Application>
  <PresentationFormat>Presentación en pantalla (4:3)</PresentationFormat>
  <Paragraphs>34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Presentación de PowerPoint</vt:lpstr>
      <vt:lpstr>Presentación de PowerPoint</vt:lpstr>
      <vt:lpstr>PET: Positron Emission Tomography</vt:lpstr>
      <vt:lpstr>How does it works</vt:lpstr>
      <vt:lpstr>Raw Data: Radon Transforms</vt:lpstr>
      <vt:lpstr>LORs: Lines of Response</vt:lpstr>
      <vt:lpstr>Presentación de PowerPoint</vt:lpstr>
      <vt:lpstr>Presentación de PowerPoint</vt:lpstr>
      <vt:lpstr>System Matrix</vt:lpstr>
      <vt:lpstr>PET reconstruction (vardi 1985)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</dc:creator>
  <cp:lastModifiedBy>CARMEN SAN MARTIN</cp:lastModifiedBy>
  <cp:revision>36</cp:revision>
  <dcterms:modified xsi:type="dcterms:W3CDTF">2018-04-03T08:44:59Z</dcterms:modified>
</cp:coreProperties>
</file>