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58" r:id="rId17"/>
    <p:sldId id="269" r:id="rId18"/>
    <p:sldId id="279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29" autoAdjust="0"/>
  </p:normalViewPr>
  <p:slideViewPr>
    <p:cSldViewPr showGuides="1">
      <p:cViewPr>
        <p:scale>
          <a:sx n="66" d="100"/>
          <a:sy n="66" d="100"/>
        </p:scale>
        <p:origin x="-119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Click to edit the notes format</a:t>
            </a:r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&lt;header&gt;</a:t>
            </a:r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/>
              <a:t>&lt;date/time&gt;</a:t>
            </a:r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/>
              <a:t>&lt;footer&gt;</a:t>
            </a:r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16151C1-D1E1-4151-B1C1-E131D181B151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1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6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Einstein</a:t>
            </a:r>
            <a:r>
              <a:rPr lang="en-US" baseline="0" dirty="0" smtClean="0"/>
              <a:t> awarded Nobel price 1921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Draw: (a) x-ray knocks electron out of the shell [creates lower energy photon plus electron]; (b) cascade of photons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Z^3 (atomic number) / E ^3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Tissues, atoms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X-ray attenuation maps.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r>
              <a:rPr lang="en-US" baseline="0" dirty="0" smtClean="0"/>
              <a:t>no shell cascade [output x-ray lower energy plus electron]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Most of its energy [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previous case that </a:t>
            </a:r>
            <a:r>
              <a:rPr lang="en-US" baseline="0" dirty="0" err="1" smtClean="0"/>
              <a:t>Xray</a:t>
            </a:r>
            <a:r>
              <a:rPr lang="en-US" baseline="0" dirty="0" smtClean="0"/>
              <a:t> are at random]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A little direction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Proportional to e density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Small variation in electron density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Not____ It is noise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dirty="0" smtClean="0"/>
              <a:t>Energy</a:t>
            </a:r>
          </a:p>
          <a:p>
            <a:pPr marL="228600" indent="-228600">
              <a:buAutoNum type="arabicParenR"/>
            </a:pP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io</a:t>
            </a:r>
            <a:r>
              <a:rPr lang="en-US" dirty="0" smtClean="0"/>
              <a:t> e - (mu)d; </a:t>
            </a:r>
            <a:r>
              <a:rPr lang="en-US" dirty="0" err="1" smtClean="0"/>
              <a:t>Berr</a:t>
            </a:r>
            <a:r>
              <a:rPr lang="en-US" dirty="0" smtClean="0"/>
              <a:t> Lambert law</a:t>
            </a:r>
          </a:p>
          <a:p>
            <a:pPr marL="228600" indent="-228600">
              <a:buAutoNum type="arabicParenR"/>
            </a:pPr>
            <a:r>
              <a:rPr lang="en-US" dirty="0" smtClean="0"/>
              <a:t>i1</a:t>
            </a:r>
            <a:r>
              <a:rPr lang="en-US" dirty="0" smtClean="0"/>
              <a:t>=</a:t>
            </a:r>
            <a:r>
              <a:rPr lang="en-US" dirty="0" err="1" smtClean="0"/>
              <a:t>io</a:t>
            </a:r>
            <a:r>
              <a:rPr lang="en-US" dirty="0" smtClean="0"/>
              <a:t> e - (mu1)d (intensity</a:t>
            </a:r>
            <a:r>
              <a:rPr lang="en-US" baseline="0" dirty="0" smtClean="0"/>
              <a:t> that comes out of slab 1)</a:t>
            </a:r>
            <a:r>
              <a:rPr lang="en-US" dirty="0" smtClean="0"/>
              <a:t> </a:t>
            </a:r>
          </a:p>
          <a:p>
            <a:pPr marL="228600" indent="-228600">
              <a:buAutoNum type="arabicParenR"/>
            </a:pPr>
            <a:r>
              <a:rPr lang="en-US" dirty="0" smtClean="0"/>
              <a:t>I2</a:t>
            </a:r>
            <a:r>
              <a:rPr lang="en-US" baseline="0" dirty="0" smtClean="0"/>
              <a:t> =</a:t>
            </a:r>
            <a:r>
              <a:rPr lang="en-US" dirty="0" smtClean="0"/>
              <a:t> i1 e - (mu2)d  </a:t>
            </a:r>
          </a:p>
          <a:p>
            <a:pPr marL="228600" indent="-228600">
              <a:buAutoNum type="arabicParenR"/>
            </a:pPr>
            <a:r>
              <a:rPr lang="en-US" dirty="0" smtClean="0"/>
              <a:t>I3</a:t>
            </a:r>
            <a:r>
              <a:rPr lang="en-US" baseline="0" dirty="0" smtClean="0"/>
              <a:t> = i2</a:t>
            </a:r>
            <a:r>
              <a:rPr lang="en-US" dirty="0" smtClean="0"/>
              <a:t> e - (mu3)d</a:t>
            </a:r>
          </a:p>
          <a:p>
            <a:pPr marL="228600" indent="-228600">
              <a:buAutoNum type="arabicParenR"/>
            </a:pPr>
            <a:r>
              <a:rPr lang="en-US" dirty="0" smtClean="0"/>
              <a:t>All </a:t>
            </a:r>
            <a:r>
              <a:rPr lang="en-US" dirty="0" err="1" smtClean="0"/>
              <a:t>togheter</a:t>
            </a:r>
            <a:r>
              <a:rPr lang="en-US" dirty="0" smtClean="0"/>
              <a:t>  </a:t>
            </a:r>
            <a:r>
              <a:rPr lang="en-US" dirty="0" err="1" smtClean="0"/>
              <a:t>io</a:t>
            </a:r>
            <a:r>
              <a:rPr lang="en-US" dirty="0" smtClean="0"/>
              <a:t> e - (mu1)d</a:t>
            </a:r>
            <a:r>
              <a:rPr lang="en-US" baseline="0" dirty="0" smtClean="0"/>
              <a:t> * </a:t>
            </a:r>
            <a:r>
              <a:rPr lang="en-US" dirty="0" smtClean="0"/>
              <a:t> e - (mu2)d</a:t>
            </a:r>
            <a:r>
              <a:rPr lang="en-US" baseline="0" dirty="0" smtClean="0"/>
              <a:t> * </a:t>
            </a:r>
            <a:r>
              <a:rPr lang="en-US" dirty="0" smtClean="0"/>
              <a:t> e - (mu3)d = Io e – (mu1 + mu2 +mu3)d =Io e</a:t>
            </a:r>
            <a:r>
              <a:rPr lang="en-US" baseline="0" dirty="0" smtClean="0"/>
              <a:t> –Sum(</a:t>
            </a:r>
            <a:r>
              <a:rPr lang="en-US" baseline="0" dirty="0" err="1" smtClean="0"/>
              <a:t>mu_n</a:t>
            </a:r>
            <a:r>
              <a:rPr lang="en-US" baseline="0" dirty="0" smtClean="0"/>
              <a:t>)*d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 = Io 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– mu(x))dx (where mu(x) is the attenuation function)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Ln(I/Io)=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(mu(x)dx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dirty="0" smtClean="0"/>
              <a:t>So</a:t>
            </a:r>
            <a:r>
              <a:rPr lang="es-ES" baseline="0" dirty="0" smtClean="0"/>
              <a:t> I/</a:t>
            </a:r>
            <a:r>
              <a:rPr lang="es-ES" baseline="0" dirty="0" err="1" smtClean="0"/>
              <a:t>io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</a:t>
            </a:r>
            <a:endParaRPr dirty="0"/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81D171-0101-4141-8101-0131E1A1F121}" type="slidenum">
              <a:rPr lang="es-ES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47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All structures</a:t>
            </a:r>
            <a:r>
              <a:rPr lang="en-US" baseline="0" dirty="0" smtClean="0"/>
              <a:t> are projected project on top of each other, they are superimposed </a:t>
            </a:r>
          </a:p>
          <a:p>
            <a:r>
              <a:rPr lang="en-US" dirty="0" smtClean="0"/>
              <a:t>b) A slice though the body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77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/>
              <a:t>Software developed for EM 3D reconstruction is used by default in the XR-field. Therefore researcher  in x-ray field assume that the relation that exists between 3D structure and images in X-ray and electron microscopy is similar, in this talk we will claimthis claim.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E12171-2171-4181-A121-61D13181E1C1}" type="slidenum">
              <a:rPr lang="es-ES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94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37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Particle or wave</a:t>
            </a:r>
          </a:p>
          <a:p>
            <a:pPr marL="228600" indent="-228600">
              <a:buAutoNum type="arabicParenR"/>
            </a:pPr>
            <a:r>
              <a:rPr lang="en-US" dirty="0" smtClean="0"/>
              <a:t>E = h* v [h= </a:t>
            </a:r>
            <a:r>
              <a:rPr lang="en-US" dirty="0" err="1" smtClean="0"/>
              <a:t>planck’s</a:t>
            </a:r>
            <a:r>
              <a:rPr lang="en-US" dirty="0" smtClean="0"/>
              <a:t> constant &amp; v photon </a:t>
            </a:r>
            <a:r>
              <a:rPr lang="en-US" dirty="0" err="1" smtClean="0"/>
              <a:t>frecuency</a:t>
            </a:r>
            <a:r>
              <a:rPr lang="en-US" dirty="0" smtClean="0"/>
              <a:t>]</a:t>
            </a:r>
            <a:r>
              <a:rPr lang="en-US" baseline="0" dirty="0" smtClean="0"/>
              <a:t> = h * c /l [c speed of light, l wavelength] [Thanks to Einstein 1905]</a:t>
            </a:r>
          </a:p>
          <a:p>
            <a:pPr marL="228600" indent="-228600">
              <a:buAutoNum type="arabicParenR"/>
            </a:pPr>
            <a:r>
              <a:rPr lang="es-ES" sz="1200" dirty="0" err="1" smtClean="0"/>
              <a:t>Bremsstrahlung</a:t>
            </a:r>
            <a:r>
              <a:rPr lang="es-ES" sz="1200" dirty="0" smtClean="0"/>
              <a:t>: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an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electron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is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decelerated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by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charge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nucleus</a:t>
            </a:r>
            <a:r>
              <a:rPr lang="es-ES" sz="1200" baseline="0" dirty="0" smtClean="0"/>
              <a:t> (</a:t>
            </a:r>
            <a:r>
              <a:rPr lang="es-ES" sz="1200" baseline="0" dirty="0" err="1" smtClean="0"/>
              <a:t>change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direction</a:t>
            </a:r>
            <a:r>
              <a:rPr lang="es-ES" sz="1200" baseline="0" dirty="0" smtClean="0"/>
              <a:t>). </a:t>
            </a:r>
            <a:r>
              <a:rPr lang="es-ES" sz="1200" baseline="0" dirty="0" err="1" smtClean="0"/>
              <a:t>ray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energy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photon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depends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on</a:t>
            </a:r>
            <a:r>
              <a:rPr lang="es-ES" sz="1200" baseline="0" dirty="0" smtClean="0"/>
              <a:t> Z and </a:t>
            </a:r>
            <a:r>
              <a:rPr lang="es-ES" sz="1200" baseline="0" dirty="0" err="1" smtClean="0"/>
              <a:t>electron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trajectory</a:t>
            </a:r>
            <a:endParaRPr lang="es-ES" sz="1200" baseline="0" dirty="0" smtClean="0"/>
          </a:p>
          <a:p>
            <a:pPr marL="228600" indent="-228600">
              <a:buAutoNum type="arabicParenR"/>
            </a:pPr>
            <a:r>
              <a:rPr lang="es-ES" sz="1200" baseline="0" dirty="0" err="1" smtClean="0"/>
              <a:t>Characteristic</a:t>
            </a:r>
            <a:r>
              <a:rPr lang="es-ES" sz="1200" baseline="0" dirty="0" smtClean="0"/>
              <a:t>: </a:t>
            </a:r>
            <a:r>
              <a:rPr lang="es-ES" sz="1200" baseline="0" dirty="0" err="1" smtClean="0"/>
              <a:t>knocks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an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electron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out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its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shell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causing</a:t>
            </a:r>
            <a:r>
              <a:rPr lang="es-ES" sz="1200" baseline="0" dirty="0" smtClean="0"/>
              <a:t> a </a:t>
            </a:r>
            <a:r>
              <a:rPr lang="es-ES" sz="1200" baseline="0" dirty="0" err="1" smtClean="0"/>
              <a:t>cascade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electrons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dropping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shells</a:t>
            </a:r>
            <a:r>
              <a:rPr lang="es-ES" sz="1200" baseline="0" dirty="0" smtClean="0"/>
              <a:t> ||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energy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photons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depends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on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binding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energy</a:t>
            </a:r>
            <a:r>
              <a:rPr lang="es-ES" sz="1200" baseline="0" dirty="0" smtClean="0"/>
              <a:t> of </a:t>
            </a:r>
            <a:r>
              <a:rPr lang="es-ES" sz="1200" baseline="0" dirty="0" err="1" smtClean="0"/>
              <a:t>the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electrons</a:t>
            </a:r>
            <a:r>
              <a:rPr lang="es-ES" sz="1200" baseline="0" dirty="0" smtClean="0"/>
              <a:t> | </a:t>
            </a:r>
            <a:r>
              <a:rPr lang="es-ES" sz="1200" baseline="0" dirty="0" err="1" smtClean="0"/>
              <a:t>discrete</a:t>
            </a:r>
            <a:r>
              <a:rPr lang="es-ES" sz="1200" baseline="0" dirty="0" smtClean="0"/>
              <a:t> set of </a:t>
            </a:r>
            <a:r>
              <a:rPr lang="es-ES" sz="1200" baseline="0" dirty="0" err="1" smtClean="0"/>
              <a:t>energies</a:t>
            </a:r>
            <a:endParaRPr lang="en-US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39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baseline="0" dirty="0" smtClean="0"/>
              <a:t> </a:t>
            </a:r>
            <a:r>
              <a:rPr lang="en-US" dirty="0" smtClean="0"/>
              <a:t>=</a:t>
            </a:r>
            <a:r>
              <a:rPr lang="en-US" baseline="0" dirty="0" smtClean="0"/>
              <a:t> energy</a:t>
            </a:r>
          </a:p>
          <a:p>
            <a:pPr marL="0" indent="0">
              <a:buNone/>
            </a:pPr>
            <a:r>
              <a:rPr lang="en-US" baseline="0" dirty="0" smtClean="0"/>
              <a:t>Y = number of photons</a:t>
            </a:r>
          </a:p>
          <a:p>
            <a:pPr marL="0" indent="0">
              <a:buNone/>
            </a:pPr>
            <a:r>
              <a:rPr lang="en-US" baseline="0" dirty="0" smtClean="0"/>
              <a:t>Draw first </a:t>
            </a:r>
            <a:r>
              <a:rPr lang="es-ES" sz="1200" dirty="0" err="1" smtClean="0"/>
              <a:t>Bremsstrahlung</a:t>
            </a:r>
            <a:r>
              <a:rPr lang="es-ES" sz="1200" dirty="0" smtClean="0"/>
              <a:t> (</a:t>
            </a:r>
            <a:r>
              <a:rPr lang="es-ES" sz="1200" dirty="0" err="1" smtClean="0"/>
              <a:t>label</a:t>
            </a:r>
            <a:r>
              <a:rPr lang="es-ES" sz="1200" dirty="0" smtClean="0"/>
              <a:t> </a:t>
            </a:r>
            <a:r>
              <a:rPr lang="es-ES" sz="1200" dirty="0" err="1" smtClean="0"/>
              <a:t>it</a:t>
            </a:r>
            <a:r>
              <a:rPr lang="es-ES" sz="1200" dirty="0" smtClean="0"/>
              <a:t>) </a:t>
            </a:r>
            <a:r>
              <a:rPr lang="es-ES" sz="1200" dirty="0" err="1" smtClean="0"/>
              <a:t>then</a:t>
            </a:r>
            <a:r>
              <a:rPr lang="es-ES" sz="1200" dirty="0" smtClean="0"/>
              <a:t> </a:t>
            </a:r>
            <a:r>
              <a:rPr lang="es-ES" sz="1200" dirty="0" err="1" smtClean="0"/>
              <a:t>draw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Characteristic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label</a:t>
            </a:r>
            <a:r>
              <a:rPr lang="es-ES" sz="1200" baseline="0" dirty="0" smtClean="0"/>
              <a:t> </a:t>
            </a:r>
            <a:r>
              <a:rPr lang="es-ES" sz="1200" baseline="0" dirty="0" err="1" smtClean="0"/>
              <a:t>it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</a:t>
            </a:r>
            <a:r>
              <a:rPr lang="en-US" smtClean="0"/>
              <a:t>=</a:t>
            </a:r>
            <a:r>
              <a:rPr lang="en-US" baseline="0" smtClean="0"/>
              <a:t> energy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5800" cy="39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5800" cy="39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57600" y="1800000"/>
            <a:ext cx="1791000" cy="1308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8000" dirty="0" smtClean="0">
                <a:solidFill>
                  <a:srgbClr val="808080"/>
                </a:solidFill>
                <a:latin typeface="Gill Sans MT Condensed"/>
              </a:rPr>
              <a:t>X-</a:t>
            </a:r>
            <a:r>
              <a:rPr lang="es-ES" sz="8000" dirty="0" err="1" smtClean="0">
                <a:solidFill>
                  <a:srgbClr val="808080"/>
                </a:solidFill>
                <a:latin typeface="Gill Sans MT Condensed"/>
              </a:rPr>
              <a:t>Ray</a:t>
            </a:r>
            <a:r>
              <a:rPr lang="es-ES" sz="8000" dirty="0" smtClean="0">
                <a:solidFill>
                  <a:srgbClr val="808080"/>
                </a:solidFill>
                <a:latin typeface="Gill Sans MT Condensed"/>
              </a:rPr>
              <a:t> (CT)</a:t>
            </a:r>
            <a:endParaRPr dirty="0"/>
          </a:p>
        </p:txBody>
      </p:sp>
      <p:sp>
        <p:nvSpPr>
          <p:cNvPr id="143" name="CustomShape 2"/>
          <p:cNvSpPr/>
          <p:nvPr/>
        </p:nvSpPr>
        <p:spPr>
          <a:xfrm>
            <a:off x="3144960" y="4183560"/>
            <a:ext cx="3437640" cy="753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</a:rPr>
              <a:t>Roberto Marabini                              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Photoelectric </a:t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4400" dirty="0" smtClean="0">
                <a:solidFill>
                  <a:srgbClr val="92D050"/>
                </a:solidFill>
              </a:rPr>
              <a:t>absorption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122480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x-ray photon 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Probability of interaction___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effect is the principal effect that makes x-ray useful since different ----- have different ----.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Therefore, x-rays images are -----</a:t>
            </a:r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9220" name="Picture 4" descr="Resultado de imagen de calcium at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7"/>
          <a:stretch/>
        </p:blipFill>
        <p:spPr bwMode="auto">
          <a:xfrm>
            <a:off x="5076056" y="116632"/>
            <a:ext cx="4065316" cy="41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Compton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122480"/>
            <a:ext cx="75608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Interaction with outer shell,                                     no 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Weak interaction,                                                       X-ray keeps most of 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 changes___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Probability 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Tissues in the body have ___ variation in 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___ useful </a:t>
            </a:r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7" name="Picture 4" descr="Resultado de imagen de calcium at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7"/>
          <a:stretch/>
        </p:blipFill>
        <p:spPr bwMode="auto">
          <a:xfrm>
            <a:off x="5076056" y="116632"/>
            <a:ext cx="4065316" cy="41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Rayleigh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122480"/>
            <a:ext cx="75608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No </a:t>
            </a:r>
            <a:r>
              <a:rPr lang="es-ES" sz="2400" dirty="0" err="1" smtClean="0"/>
              <a:t>change</a:t>
            </a:r>
            <a:r>
              <a:rPr lang="es-ES" sz="2400" dirty="0" smtClean="0"/>
              <a:t> of _____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But</a:t>
            </a:r>
            <a:r>
              <a:rPr lang="es-ES" sz="2400" dirty="0" smtClean="0"/>
              <a:t> </a:t>
            </a:r>
            <a:r>
              <a:rPr lang="es-ES" sz="2400" dirty="0" err="1" smtClean="0"/>
              <a:t>Change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____</a:t>
            </a:r>
            <a:r>
              <a:rPr lang="es-ES" sz="2400" dirty="0"/>
              <a:t/>
            </a:r>
            <a:br>
              <a:rPr lang="es-ES" sz="2400" dirty="0"/>
            </a:b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interaction does </a:t>
            </a:r>
            <a:r>
              <a:rPr lang="es-ES" sz="2400" dirty="0" smtClean="0"/>
              <a:t>___ </a:t>
            </a:r>
            <a:r>
              <a:rPr lang="es-ES" sz="2400" dirty="0" err="1" smtClean="0"/>
              <a:t>give</a:t>
            </a:r>
            <a:r>
              <a:rPr lang="es-ES" sz="2400" dirty="0" smtClean="0"/>
              <a:t> </a:t>
            </a:r>
            <a:r>
              <a:rPr lang="es-ES" sz="2400" dirty="0" err="1" smtClean="0"/>
              <a:t>us</a:t>
            </a:r>
            <a:r>
              <a:rPr lang="es-ES" sz="2400" dirty="0" smtClean="0"/>
              <a:t> </a:t>
            </a:r>
            <a:r>
              <a:rPr lang="es-ES" sz="2400" dirty="0" err="1" smtClean="0"/>
              <a:t>anatomical</a:t>
            </a:r>
            <a:r>
              <a:rPr lang="es-ES" sz="2400" dirty="0" smtClean="0"/>
              <a:t> </a:t>
            </a:r>
            <a:r>
              <a:rPr lang="es-ES" sz="2400" dirty="0" err="1" smtClean="0"/>
              <a:t>information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242" name="Picture 2" descr="Resultado de imagen de misty g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404664"/>
            <a:ext cx="4562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X-Ray attenuation</a:t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4400" dirty="0" smtClean="0">
                <a:solidFill>
                  <a:srgbClr val="92D050"/>
                </a:solidFill>
              </a:rPr>
              <a:t>Beer Lambert Law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122480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724128" y="98072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homogenous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585588" y="2157580"/>
            <a:ext cx="75608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I=____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I= _____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Integral </a:t>
            </a:r>
            <a:r>
              <a:rPr lang="en-US" sz="2400" dirty="0" smtClean="0"/>
              <a:t>form</a:t>
            </a:r>
            <a:r>
              <a:rPr lang="es-ES" sz="2400" dirty="0" smtClean="0"/>
              <a:t>: 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Therefore</a:t>
            </a:r>
            <a:r>
              <a:rPr lang="es-ES" sz="2400" dirty="0" smtClean="0"/>
              <a:t> I/</a:t>
            </a:r>
            <a:r>
              <a:rPr lang="es-ES" sz="2400" dirty="0" err="1" smtClean="0"/>
              <a:t>Io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a _____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" name="Picture 4" descr="Resultado de imagen de xray  attenuation la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7"/>
          <a:stretch/>
        </p:blipFill>
        <p:spPr bwMode="auto">
          <a:xfrm>
            <a:off x="3544100" y="3789040"/>
            <a:ext cx="534838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n de xray  attenuation la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7"/>
          <a:stretch/>
        </p:blipFill>
        <p:spPr bwMode="auto">
          <a:xfrm>
            <a:off x="6025691" y="1724024"/>
            <a:ext cx="2120737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5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3D Reconstruction</a:t>
            </a:r>
            <a:endParaRPr/>
          </a:p>
        </p:txBody>
      </p:sp>
      <p:pic>
        <p:nvPicPr>
          <p:cNvPr id="14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57800" y="1282680"/>
            <a:ext cx="7588080" cy="5177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CuadroTexto"/>
          <p:cNvSpPr txBox="1"/>
          <p:nvPr/>
        </p:nvSpPr>
        <p:spPr>
          <a:xfrm>
            <a:off x="755577" y="1916832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beam intensity (number of x-ray photons) that transmit through  the tissue  and emerges at the other side of the specimen encodes attenuation information of the matter along its path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4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The problem with X-ray is that___</a:t>
            </a:r>
          </a:p>
          <a:p>
            <a:endParaRPr lang="en-US" dirty="0"/>
          </a:p>
          <a:p>
            <a:r>
              <a:rPr lang="en-US" dirty="0" smtClean="0"/>
              <a:t>An X-ray is not</a:t>
            </a:r>
            <a:endParaRPr lang="en-US" dirty="0"/>
          </a:p>
        </p:txBody>
      </p:sp>
      <p:pic>
        <p:nvPicPr>
          <p:cNvPr id="14338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4762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179720" y="1843920"/>
            <a:ext cx="6783480" cy="3136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5400" dirty="0" err="1">
                <a:solidFill>
                  <a:srgbClr val="92D050"/>
                </a:solidFill>
                <a:latin typeface="Calibri"/>
              </a:rPr>
              <a:t>The</a:t>
            </a:r>
            <a:r>
              <a:rPr lang="es-ES" sz="5400" dirty="0">
                <a:solidFill>
                  <a:srgbClr val="92D050"/>
                </a:solidFill>
                <a:latin typeface="Calibri"/>
              </a:rPr>
              <a:t> </a:t>
            </a:r>
            <a:r>
              <a:rPr lang="es-ES" sz="5400" dirty="0" err="1" smtClean="0">
                <a:solidFill>
                  <a:srgbClr val="92D050"/>
                </a:solidFill>
                <a:latin typeface="Calibri"/>
              </a:rPr>
              <a:t>Goal</a:t>
            </a:r>
            <a:r>
              <a:rPr lang="es-ES" sz="5400" dirty="0" smtClean="0">
                <a:solidFill>
                  <a:srgbClr val="92D050"/>
                </a:solidFill>
                <a:latin typeface="Calibri"/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es-ES" sz="4000" dirty="0" err="1" smtClean="0">
                <a:solidFill>
                  <a:srgbClr val="92D050"/>
                </a:solidFill>
                <a:latin typeface="Calibri"/>
              </a:rPr>
              <a:t>Physics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 </a:t>
            </a:r>
            <a:r>
              <a:rPr lang="es-ES" sz="4000" dirty="0" err="1" smtClean="0">
                <a:solidFill>
                  <a:srgbClr val="92D050"/>
                </a:solidFill>
                <a:latin typeface="Calibri"/>
              </a:rPr>
              <a:t>behind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 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What are X-rays?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62880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X-ray are electromagnetic radiation similar to visible light. </a:t>
            </a:r>
            <a:r>
              <a:rPr lang="en-US" sz="1200" dirty="0" smtClean="0"/>
              <a:t>(Phone)</a:t>
            </a:r>
            <a:endParaRPr lang="en-US" sz="1200" dirty="0"/>
          </a:p>
        </p:txBody>
      </p:sp>
      <p:pic>
        <p:nvPicPr>
          <p:cNvPr id="1026" name="Picture 2" descr="Resultado de imagen de electro magnetic spect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93532"/>
            <a:ext cx="6552728" cy="39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4869160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1895 </a:t>
            </a:r>
            <a:r>
              <a:rPr lang="en-US" sz="2400" dirty="0" err="1" smtClean="0"/>
              <a:t>Röntgen</a:t>
            </a:r>
            <a:r>
              <a:rPr lang="en-US" sz="2400" dirty="0" smtClean="0"/>
              <a:t> discover this “light” that could pass through wood and tissues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 called it X-Rays. X stands for unknown, NP 1901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Died </a:t>
            </a:r>
            <a:r>
              <a:rPr lang="en-US" sz="2400" dirty="0"/>
              <a:t>from carcinoma of the intestine</a:t>
            </a:r>
          </a:p>
        </p:txBody>
      </p:sp>
      <p:pic>
        <p:nvPicPr>
          <p:cNvPr id="6" name="Picture 2" descr="Resultado de imagen de x ray roent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4495"/>
            <a:ext cx="4464496" cy="45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e/e3/First_medical_X-ray_by_Wilhelm_R%C3%B6ntgen_of_his_wife_Anna_Bertha_Ludwig%27s_hand_-_18951222.gif/220px-First_medical_X-ray_by_Wilhelm_R%C3%B6ntgen_of_his_wife_Anna_Bertha_Ludwig%27s_hand_-_189512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9900"/>
            <a:ext cx="2880320" cy="421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CuadroTexto"/>
          <p:cNvSpPr txBox="1"/>
          <p:nvPr/>
        </p:nvSpPr>
        <p:spPr>
          <a:xfrm>
            <a:off x="7025883" y="457183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seem my death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Physics: Produce X-rays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628800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Like visible light x-rays can be seems either as __ or as 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Energy of a X-ray photon _________________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Produce X-rays: shoot electrons into matter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Bremsstrahlung</a:t>
            </a:r>
            <a:r>
              <a:rPr lang="es-ES" sz="2400" dirty="0" smtClean="0"/>
              <a:t> (</a:t>
            </a:r>
            <a:r>
              <a:rPr lang="es-ES" sz="2400" dirty="0" err="1" smtClean="0"/>
              <a:t>nucleus</a:t>
            </a:r>
            <a:r>
              <a:rPr lang="es-ES" sz="2400" dirty="0" smtClean="0"/>
              <a:t>)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Characteristic</a:t>
            </a:r>
            <a:r>
              <a:rPr lang="es-ES" sz="2400" dirty="0" smtClean="0"/>
              <a:t> X-</a:t>
            </a:r>
            <a:r>
              <a:rPr lang="es-ES" sz="2400" dirty="0" err="1" smtClean="0"/>
              <a:t>ray</a:t>
            </a:r>
            <a:r>
              <a:rPr lang="es-ES" sz="2400" dirty="0" smtClean="0"/>
              <a:t> (</a:t>
            </a:r>
            <a:r>
              <a:rPr lang="es-ES" sz="2400" dirty="0" err="1" smtClean="0"/>
              <a:t>shell</a:t>
            </a:r>
            <a:r>
              <a:rPr lang="es-ES" sz="2400" dirty="0" smtClean="0"/>
              <a:t>)</a:t>
            </a:r>
            <a:endParaRPr lang="es-E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6" name="5 Grupo"/>
          <p:cNvGrpSpPr/>
          <p:nvPr/>
        </p:nvGrpSpPr>
        <p:grpSpPr>
          <a:xfrm>
            <a:off x="5724128" y="3861048"/>
            <a:ext cx="2952328" cy="2448272"/>
            <a:chOff x="5220072" y="3789040"/>
            <a:chExt cx="2952328" cy="2448272"/>
          </a:xfrm>
        </p:grpSpPr>
        <p:sp>
          <p:nvSpPr>
            <p:cNvPr id="3" name="2 Rectángulo"/>
            <p:cNvSpPr/>
            <p:nvPr/>
          </p:nvSpPr>
          <p:spPr>
            <a:xfrm>
              <a:off x="5220072" y="3789040"/>
              <a:ext cx="2952328" cy="24482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3 Elipse"/>
            <p:cNvSpPr/>
            <p:nvPr/>
          </p:nvSpPr>
          <p:spPr>
            <a:xfrm>
              <a:off x="6372200" y="515719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8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upload.wikimedia.org/wikipedia/commons/thumb/1/1e/Bremsstrahlung.svg/220px-Bremsstrahlu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66" y="1772816"/>
            <a:ext cx="3096344" cy="38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Characteristic X-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94333"/>
            <a:ext cx="3430723" cy="28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1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Resulting X-ray Spectrum</a:t>
            </a:r>
            <a:endParaRPr lang="en-US" sz="4400" dirty="0">
              <a:solidFill>
                <a:srgbClr val="92D050"/>
              </a:solidFill>
            </a:endParaRPr>
          </a:p>
        </p:txBody>
      </p:sp>
      <p:pic>
        <p:nvPicPr>
          <p:cNvPr id="6150" name="Picture 6" descr="https://upload.wikimedia.org/wikipedia/commons/5/5c/TubeSpectru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b="5564"/>
          <a:stretch/>
        </p:blipFill>
        <p:spPr bwMode="auto">
          <a:xfrm>
            <a:off x="1395662" y="1772816"/>
            <a:ext cx="6650469" cy="44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835696" y="1628800"/>
            <a:ext cx="6552728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Resulting X-ray Spectrum</a:t>
            </a:r>
            <a:endParaRPr lang="en-US" sz="4400" dirty="0">
              <a:solidFill>
                <a:srgbClr val="92D050"/>
              </a:solidFill>
            </a:endParaRPr>
          </a:p>
        </p:txBody>
      </p:sp>
      <p:pic>
        <p:nvPicPr>
          <p:cNvPr id="6150" name="Picture 6" descr="https://upload.wikimedia.org/wikipedia/commons/5/5c/TubeSpect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8" y="1772816"/>
            <a:ext cx="6948264" cy="47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1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5648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Physics: Interaction between </a:t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4400" dirty="0" smtClean="0">
                <a:solidFill>
                  <a:srgbClr val="92D050"/>
                </a:solidFill>
              </a:rPr>
              <a:t>X-rays and Matter </a:t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4400" dirty="0" smtClean="0">
                <a:solidFill>
                  <a:srgbClr val="92D050"/>
                </a:solidFill>
              </a:rPr>
              <a:t>(produce images)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2122480"/>
            <a:ext cx="75608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Three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Photoelectric absorption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Compton </a:t>
            </a:r>
            <a:r>
              <a:rPr lang="en-US" sz="2400" dirty="0" smtClean="0"/>
              <a:t>scattering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Rayleigh scattering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73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651</Words>
  <Application>Microsoft Office PowerPoint</Application>
  <PresentationFormat>Presentación en pantalla (4:3)</PresentationFormat>
  <Paragraphs>154</Paragraphs>
  <Slides>16</Slides>
  <Notes>16</Notes>
  <HiddenSlides>2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Presentación de PowerPoint</vt:lpstr>
      <vt:lpstr>Presentación de PowerPoint</vt:lpstr>
      <vt:lpstr>What are X-rays?</vt:lpstr>
      <vt:lpstr>Presentación de PowerPoint</vt:lpstr>
      <vt:lpstr>Physics: Produce X-rays</vt:lpstr>
      <vt:lpstr>Presentación de PowerPoint</vt:lpstr>
      <vt:lpstr>Resulting X-ray Spectrum</vt:lpstr>
      <vt:lpstr>Resulting X-ray Spectrum</vt:lpstr>
      <vt:lpstr>Physics: Interaction between  X-rays and Matter  (produce images)</vt:lpstr>
      <vt:lpstr>Photoelectric  absorption</vt:lpstr>
      <vt:lpstr>Compton </vt:lpstr>
      <vt:lpstr>Rayleigh </vt:lpstr>
      <vt:lpstr>X-Ray attenuation Beer Lambert Law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</dc:creator>
  <cp:lastModifiedBy>CARMEN SAN MARTIN</cp:lastModifiedBy>
  <cp:revision>23</cp:revision>
  <dcterms:modified xsi:type="dcterms:W3CDTF">2018-02-27T13:09:45Z</dcterms:modified>
</cp:coreProperties>
</file>