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3"/>
  </p:notesMasterIdLst>
  <p:sldIdLst>
    <p:sldId id="256" r:id="rId4"/>
    <p:sldId id="257" r:id="rId5"/>
    <p:sldId id="258" r:id="rId6"/>
    <p:sldId id="259" r:id="rId7"/>
    <p:sldId id="260" r:id="rId8"/>
    <p:sldId id="262" r:id="rId9"/>
    <p:sldId id="265" r:id="rId10"/>
    <p:sldId id="266" r:id="rId11"/>
    <p:sldId id="263"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3" d="100"/>
          <a:sy n="63" d="100"/>
        </p:scale>
        <p:origin x="-1272"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PlaceHolder 1"/>
          <p:cNvSpPr>
            <a:spLocks noGrp="1"/>
          </p:cNvSpPr>
          <p:nvPr>
            <p:ph type="body"/>
          </p:nvPr>
        </p:nvSpPr>
        <p:spPr>
          <a:xfrm>
            <a:off x="777240" y="4777560"/>
            <a:ext cx="6217560" cy="4525920"/>
          </a:xfrm>
          <a:prstGeom prst="rect">
            <a:avLst/>
          </a:prstGeom>
        </p:spPr>
        <p:txBody>
          <a:bodyPr wrap="none" lIns="0" tIns="0" rIns="0" bIns="0"/>
          <a:lstStyle/>
          <a:p>
            <a:r>
              <a:rPr lang="es-ES"/>
              <a:t>Click to edit the notes format</a:t>
            </a:r>
            <a:endParaRPr/>
          </a:p>
        </p:txBody>
      </p:sp>
      <p:sp>
        <p:nvSpPr>
          <p:cNvPr id="138" name="PlaceHolder 2"/>
          <p:cNvSpPr>
            <a:spLocks noGrp="1"/>
          </p:cNvSpPr>
          <p:nvPr>
            <p:ph type="hdr"/>
          </p:nvPr>
        </p:nvSpPr>
        <p:spPr>
          <a:xfrm>
            <a:off x="0" y="0"/>
            <a:ext cx="3372840" cy="502560"/>
          </a:xfrm>
          <a:prstGeom prst="rect">
            <a:avLst/>
          </a:prstGeom>
        </p:spPr>
        <p:txBody>
          <a:bodyPr wrap="none" lIns="0" tIns="0" rIns="0" bIns="0"/>
          <a:lstStyle/>
          <a:p>
            <a:r>
              <a:rPr lang="es-ES"/>
              <a:t>&lt;header&gt;</a:t>
            </a:r>
            <a:endParaRPr/>
          </a:p>
        </p:txBody>
      </p:sp>
      <p:sp>
        <p:nvSpPr>
          <p:cNvPr id="139" name="PlaceHolder 3"/>
          <p:cNvSpPr>
            <a:spLocks noGrp="1"/>
          </p:cNvSpPr>
          <p:nvPr>
            <p:ph type="dt"/>
          </p:nvPr>
        </p:nvSpPr>
        <p:spPr>
          <a:xfrm>
            <a:off x="4399200" y="0"/>
            <a:ext cx="3372840" cy="502560"/>
          </a:xfrm>
          <a:prstGeom prst="rect">
            <a:avLst/>
          </a:prstGeom>
        </p:spPr>
        <p:txBody>
          <a:bodyPr wrap="none" lIns="0" tIns="0" rIns="0" bIns="0"/>
          <a:lstStyle/>
          <a:p>
            <a:pPr algn="r"/>
            <a:r>
              <a:rPr lang="es-ES"/>
              <a:t>&lt;date/time&gt;</a:t>
            </a:r>
            <a:endParaRPr/>
          </a:p>
        </p:txBody>
      </p:sp>
      <p:sp>
        <p:nvSpPr>
          <p:cNvPr id="140" name="PlaceHolder 4"/>
          <p:cNvSpPr>
            <a:spLocks noGrp="1"/>
          </p:cNvSpPr>
          <p:nvPr>
            <p:ph type="ftr"/>
          </p:nvPr>
        </p:nvSpPr>
        <p:spPr>
          <a:xfrm>
            <a:off x="0" y="9555480"/>
            <a:ext cx="3372840" cy="502560"/>
          </a:xfrm>
          <a:prstGeom prst="rect">
            <a:avLst/>
          </a:prstGeom>
        </p:spPr>
        <p:txBody>
          <a:bodyPr wrap="none" lIns="0" tIns="0" rIns="0" bIns="0" anchor="b"/>
          <a:lstStyle/>
          <a:p>
            <a:r>
              <a:rPr lang="es-ES"/>
              <a:t>&lt;footer&gt;</a:t>
            </a:r>
            <a:endParaRPr/>
          </a:p>
        </p:txBody>
      </p:sp>
      <p:sp>
        <p:nvSpPr>
          <p:cNvPr id="141"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C16151C1-D1E1-4151-B1C1-E131D181B151}" type="slidenum">
              <a:rPr lang="es-ES"/>
              <a:t>‹Nº›</a:t>
            </a:fld>
            <a:endParaRPr/>
          </a:p>
        </p:txBody>
      </p:sp>
    </p:spTree>
    <p:extLst>
      <p:ext uri="{BB962C8B-B14F-4D97-AF65-F5344CB8AC3E}">
        <p14:creationId xmlns:p14="http://schemas.microsoft.com/office/powerpoint/2010/main" val="34001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0" y="0"/>
            <a:ext cx="358920" cy="358920"/>
          </a:xfrm>
          <a:prstGeom prst="rect">
            <a:avLst/>
          </a:prstGeom>
        </p:spPr>
        <p:txBody>
          <a:bodyPr lIns="90000" tIns="45000" rIns="90000" bIns="45000"/>
          <a:lstStyle/>
          <a:p>
            <a:pPr>
              <a:lnSpc>
                <a:spcPct val="100000"/>
              </a:lnSpc>
            </a:pPr>
            <a:r>
              <a:rPr lang="es-ES"/>
              <a:t>Software developed for EM 3D reconstruction is used by default in the XR-field. Therefore researcher  in x-ray field assume that the relation that exists between 3D structure and images in X-ray and electron microscopy is similar, in this talk we will claimthis claim.</a:t>
            </a:r>
            <a:endParaRPr/>
          </a:p>
          <a:p>
            <a:pPr>
              <a:lnSpc>
                <a:spcPct val="100000"/>
              </a:lnSpc>
            </a:pPr>
            <a:endParaRPr/>
          </a:p>
        </p:txBody>
      </p:sp>
      <p:sp>
        <p:nvSpPr>
          <p:cNvPr id="158" name="CustomShape 2"/>
          <p:cNvSpPr/>
          <p:nvPr/>
        </p:nvSpPr>
        <p:spPr>
          <a:xfrm>
            <a:off x="0" y="0"/>
            <a:ext cx="358920" cy="358920"/>
          </a:xfrm>
          <a:prstGeom prst="rect">
            <a:avLst/>
          </a:prstGeom>
        </p:spPr>
        <p:txBody>
          <a:bodyPr lIns="90000" tIns="45000" rIns="90000" bIns="45000"/>
          <a:lstStyle/>
          <a:p>
            <a:pPr>
              <a:lnSpc>
                <a:spcPct val="100000"/>
              </a:lnSpc>
            </a:pPr>
            <a:fld id="{31E12171-2171-4181-A121-61D13181E1C1}" type="slidenum">
              <a:rPr lang="es-ES">
                <a:solidFill>
                  <a:srgbClr val="000000"/>
                </a:solidFill>
                <a:latin typeface="+mn-lt"/>
                <a:ea typeface="+mn-ea"/>
              </a:r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0" y="0"/>
            <a:ext cx="358920" cy="358920"/>
          </a:xfrm>
          <a:prstGeom prst="rect">
            <a:avLst/>
          </a:prstGeom>
        </p:spPr>
        <p:txBody>
          <a:bodyPr lIns="90000" tIns="45000" rIns="90000" bIns="45000"/>
          <a:lstStyle/>
          <a:p>
            <a:r>
              <a:rPr lang="es-ES"/>
              <a:t>X-ray microscopy may be used to obtain structural 3D information from 2D images. Carolyn has just show some very nice examples. In this talk we will center in x-ray image formation model, that is,  how the experimental data represented here by these two images is related with the </a:t>
            </a:r>
            <a:endParaRPr/>
          </a:p>
          <a:p>
            <a:r>
              <a:rPr lang="es-ES"/>
              <a:t>3D object.</a:t>
            </a:r>
            <a:endParaRPr/>
          </a:p>
          <a:p>
            <a:endParaRPr/>
          </a:p>
          <a:p>
            <a:r>
              <a:rPr lang="es-ES" sz="1200">
                <a:solidFill>
                  <a:srgbClr val="000000"/>
                </a:solidFill>
                <a:latin typeface="+mn-lt"/>
                <a:ea typeface="+mn-ea"/>
              </a:rPr>
              <a:t>WE are interested in the image formation process because is the first step in performing the inverse problem: reconstructing properly a real object</a:t>
            </a:r>
            <a:endParaRPr/>
          </a:p>
          <a:p>
            <a:endParaRPr/>
          </a:p>
        </p:txBody>
      </p:sp>
      <p:sp>
        <p:nvSpPr>
          <p:cNvPr id="160" name="CustomShape 2"/>
          <p:cNvSpPr/>
          <p:nvPr/>
        </p:nvSpPr>
        <p:spPr>
          <a:xfrm>
            <a:off x="0" y="0"/>
            <a:ext cx="358920" cy="358920"/>
          </a:xfrm>
          <a:prstGeom prst="rect">
            <a:avLst/>
          </a:prstGeom>
        </p:spPr>
        <p:txBody>
          <a:bodyPr lIns="90000" tIns="45000" rIns="90000" bIns="45000"/>
          <a:lstStyle/>
          <a:p>
            <a:pPr>
              <a:lnSpc>
                <a:spcPct val="100000"/>
              </a:lnSpc>
            </a:pPr>
            <a:fld id="{8181D171-0101-4141-8101-0131E1A1F121}" type="slidenum">
              <a:rPr lang="es-ES">
                <a:solidFill>
                  <a:srgbClr val="000000"/>
                </a:solidFill>
                <a:latin typeface="+mn-lt"/>
                <a:ea typeface="+mn-ea"/>
              </a:r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0" y="0"/>
            <a:ext cx="358920" cy="358920"/>
          </a:xfrm>
          <a:prstGeom prst="rect">
            <a:avLst/>
          </a:prstGeom>
        </p:spPr>
        <p:txBody>
          <a:bodyPr lIns="90000" tIns="45000" rIns="90000" bIns="45000"/>
          <a:lstStyle/>
          <a:p>
            <a:pPr>
              <a:lnSpc>
                <a:spcPct val="100000"/>
              </a:lnSpc>
            </a:pPr>
            <a:r>
              <a:rPr lang="es-ES"/>
              <a:t>Software developed for EM 3D reconstruction is used by default in the XR-field. Therefore researcher  in x-ray field assume that the relation that exists between 3D structure and images in X-ray and electron microscopy is similar, in this talk we will claimthis claim.</a:t>
            </a:r>
            <a:endParaRPr/>
          </a:p>
          <a:p>
            <a:pPr>
              <a:lnSpc>
                <a:spcPct val="100000"/>
              </a:lnSpc>
            </a:pPr>
            <a:endParaRPr/>
          </a:p>
        </p:txBody>
      </p:sp>
      <p:sp>
        <p:nvSpPr>
          <p:cNvPr id="162" name="CustomShape 2"/>
          <p:cNvSpPr/>
          <p:nvPr/>
        </p:nvSpPr>
        <p:spPr>
          <a:xfrm>
            <a:off x="0" y="0"/>
            <a:ext cx="358920" cy="358920"/>
          </a:xfrm>
          <a:prstGeom prst="rect">
            <a:avLst/>
          </a:prstGeom>
        </p:spPr>
        <p:txBody>
          <a:bodyPr lIns="90000" tIns="45000" rIns="90000" bIns="45000"/>
          <a:lstStyle/>
          <a:p>
            <a:pPr>
              <a:lnSpc>
                <a:spcPct val="100000"/>
              </a:lnSpc>
            </a:pPr>
            <a:fld id="{413131A1-8181-41C1-9161-01E19151A111}" type="slidenum">
              <a:rPr lang="es-ES">
                <a:solidFill>
                  <a:srgbClr val="000000"/>
                </a:solidFill>
                <a:latin typeface="+mn-lt"/>
                <a:ea typeface="+mn-ea"/>
              </a:r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0" y="0"/>
            <a:ext cx="358920" cy="358920"/>
          </a:xfrm>
          <a:prstGeom prst="rect">
            <a:avLst/>
          </a:prstGeom>
        </p:spPr>
        <p:txBody>
          <a:bodyPr lIns="90000" tIns="45000" rIns="90000" bIns="45000"/>
          <a:lstStyle/>
          <a:p>
            <a:pPr>
              <a:lnSpc>
                <a:spcPct val="100000"/>
              </a:lnSpc>
            </a:pPr>
            <a:fld id="{4181C1D1-21A1-4191-B121-C18191C1E181}" type="slidenum">
              <a:rPr lang="es-ES">
                <a:solidFill>
                  <a:srgbClr val="000000"/>
                </a:solidFill>
                <a:latin typeface="+mn-lt"/>
                <a:ea typeface="+mn-ea"/>
              </a:rPr>
              <a:t>5</a:t>
            </a:fld>
            <a:endParaRPr/>
          </a:p>
        </p:txBody>
      </p:sp>
      <p:sp>
        <p:nvSpPr>
          <p:cNvPr id="164" name="PlaceHolder 2"/>
          <p:cNvSpPr>
            <a:spLocks noGrp="1"/>
          </p:cNvSpPr>
          <p:nvPr>
            <p:ph type="body"/>
          </p:nvPr>
        </p:nvSpPr>
        <p:spPr>
          <a:xfrm>
            <a:off x="0" y="0"/>
            <a:ext cx="358920" cy="358920"/>
          </a:xfrm>
          <a:prstGeom prst="rect">
            <a:avLst/>
          </a:prstGeom>
        </p:spPr>
        <p:txBody>
          <a:bodyPr lIns="90000" tIns="45000" rIns="90000" bIns="45000"/>
          <a:lstStyle/>
          <a:p>
            <a:r>
              <a:rPr lang="es-ES"/>
              <a:t>This slide shows our claim in a graphical way. The well-known monalisa picture represents the ideal data, the data that the 3D reconstruction algorithms has been created for. This Mona Lisa represents the actual data. Understanding the difference between the ideal data and the experimental one will help us to design better 3D reconstruction algorithms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9"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2"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47"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48"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3"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4"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2"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4"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77"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82"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83"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5"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6"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87"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89"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9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91"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3"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94"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6"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9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9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99"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01"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02"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18"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ES"/>
              <a:t>Click to edit the title text format</a:t>
            </a:r>
            <a:endParaRPr/>
          </a:p>
        </p:txBody>
      </p:sp>
      <p:sp>
        <p:nvSpPr>
          <p:cNvPr id="3"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ES"/>
              <a:t>Click to edit the outline text format</a:t>
            </a:r>
            <a:endParaRPr/>
          </a:p>
          <a:p>
            <a:pPr lvl="1">
              <a:buSzPct val="75000"/>
              <a:buFont typeface="StarSymbol"/>
              <a:buChar char=""/>
            </a:pPr>
            <a:r>
              <a:rPr lang="es-ES"/>
              <a:t>Second Outline Level</a:t>
            </a:r>
            <a:endParaRPr/>
          </a:p>
          <a:p>
            <a:pPr lvl="2">
              <a:buSzPct val="45000"/>
              <a:buFont typeface="StarSymbol"/>
              <a:buChar char=""/>
            </a:pPr>
            <a:r>
              <a:rPr lang="es-ES"/>
              <a:t>Third Outline Level</a:t>
            </a:r>
            <a:endParaRPr/>
          </a:p>
          <a:p>
            <a:pPr lvl="3">
              <a:buSzPct val="75000"/>
              <a:buFont typeface="StarSymbol"/>
              <a:buChar char=""/>
            </a:pPr>
            <a:r>
              <a:rPr lang="es-ES"/>
              <a:t>Fourth Outline Level</a:t>
            </a:r>
            <a:endParaRPr/>
          </a:p>
          <a:p>
            <a:pPr lvl="4">
              <a:buSzPct val="45000"/>
              <a:buFont typeface="StarSymbol"/>
              <a:buChar char=""/>
            </a:pPr>
            <a:r>
              <a:rPr lang="es-ES"/>
              <a:t>Fifth Outline Level</a:t>
            </a:r>
            <a:endParaRPr/>
          </a:p>
          <a:p>
            <a:pPr lvl="5">
              <a:buSzPct val="45000"/>
              <a:buFont typeface="StarSymbol"/>
              <a:buChar char=""/>
            </a:pPr>
            <a:r>
              <a:rPr lang="es-ES"/>
              <a:t>Sixth Outline Level</a:t>
            </a:r>
            <a:endParaRPr/>
          </a:p>
          <a:p>
            <a:pPr lvl="6">
              <a:buSzPct val="45000"/>
              <a:buFont typeface="StarSymbol"/>
              <a:buChar char=""/>
            </a:pPr>
            <a:r>
              <a:rPr lang="es-E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s-ES"/>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s-ES"/>
              <a:t>Click to edit the outline text format</a:t>
            </a:r>
            <a:endParaRPr/>
          </a:p>
          <a:p>
            <a:pPr lvl="1">
              <a:buSzPct val="75000"/>
              <a:buFont typeface="StarSymbol"/>
              <a:buChar char=""/>
            </a:pPr>
            <a:r>
              <a:rPr lang="es-ES"/>
              <a:t>Second Outline Level</a:t>
            </a:r>
            <a:endParaRPr/>
          </a:p>
          <a:p>
            <a:pPr lvl="2">
              <a:buSzPct val="45000"/>
              <a:buFont typeface="StarSymbol"/>
              <a:buChar char=""/>
            </a:pPr>
            <a:r>
              <a:rPr lang="es-ES"/>
              <a:t>Third Outline Level</a:t>
            </a:r>
            <a:endParaRPr/>
          </a:p>
          <a:p>
            <a:pPr lvl="3">
              <a:buSzPct val="75000"/>
              <a:buFont typeface="StarSymbol"/>
              <a:buChar char=""/>
            </a:pPr>
            <a:r>
              <a:rPr lang="es-ES"/>
              <a:t>Fourth Outline Level</a:t>
            </a:r>
            <a:endParaRPr/>
          </a:p>
          <a:p>
            <a:pPr lvl="4">
              <a:buSzPct val="45000"/>
              <a:buFont typeface="StarSymbol"/>
              <a:buChar char=""/>
            </a:pPr>
            <a:r>
              <a:rPr lang="es-ES"/>
              <a:t>Fifth Outline Level</a:t>
            </a:r>
            <a:endParaRPr/>
          </a:p>
          <a:p>
            <a:pPr lvl="5">
              <a:buSzPct val="45000"/>
              <a:buFont typeface="StarSymbol"/>
              <a:buChar char=""/>
            </a:pPr>
            <a:r>
              <a:rPr lang="es-ES"/>
              <a:t>Sixth Outline Level</a:t>
            </a:r>
            <a:endParaRPr/>
          </a:p>
          <a:p>
            <a:pPr lvl="6">
              <a:buSzPct val="45000"/>
              <a:buFont typeface="StarSymbol"/>
              <a:buChar char=""/>
            </a:pPr>
            <a:r>
              <a:rPr lang="es-E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8880" cy="1144800"/>
          </a:xfrm>
          <a:prstGeom prst="rect">
            <a:avLst/>
          </a:prstGeom>
        </p:spPr>
        <p:txBody>
          <a:bodyPr wrap="none" lIns="0" tIns="0" rIns="0" bIns="0" anchor="ctr"/>
          <a:lstStyle/>
          <a:p>
            <a:r>
              <a:rPr lang="es-ES"/>
              <a:t>Click to edit the title text format</a:t>
            </a:r>
            <a:endParaRPr/>
          </a:p>
        </p:txBody>
      </p:sp>
      <p:sp>
        <p:nvSpPr>
          <p:cNvPr id="69" name="PlaceHolder 2"/>
          <p:cNvSpPr>
            <a:spLocks noGrp="1"/>
          </p:cNvSpPr>
          <p:nvPr>
            <p:ph type="body"/>
          </p:nvPr>
        </p:nvSpPr>
        <p:spPr>
          <a:xfrm>
            <a:off x="457200" y="1604520"/>
            <a:ext cx="3925800" cy="3976920"/>
          </a:xfrm>
          <a:prstGeom prst="rect">
            <a:avLst/>
          </a:prstGeom>
        </p:spPr>
        <p:txBody>
          <a:bodyPr wrap="none" lIns="0" tIns="0" rIns="0" bIns="0" anchor="ctr"/>
          <a:lstStyle/>
          <a:p>
            <a:r>
              <a:rPr lang="es-ES"/>
              <a:t>Click to edit the outline text format</a:t>
            </a:r>
            <a:endParaRPr/>
          </a:p>
          <a:p>
            <a:pPr lvl="1">
              <a:buSzPct val="75000"/>
              <a:buFont typeface="StarSymbol"/>
              <a:buChar char=""/>
            </a:pPr>
            <a:r>
              <a:rPr lang="es-ES"/>
              <a:t>Second Outline Level</a:t>
            </a:r>
            <a:endParaRPr/>
          </a:p>
          <a:p>
            <a:pPr lvl="2">
              <a:buSzPct val="45000"/>
              <a:buFont typeface="StarSymbol"/>
              <a:buChar char=""/>
            </a:pPr>
            <a:r>
              <a:rPr lang="es-ES"/>
              <a:t>Third Outline Level</a:t>
            </a:r>
            <a:endParaRPr/>
          </a:p>
          <a:p>
            <a:pPr lvl="3">
              <a:buSzPct val="75000"/>
              <a:buFont typeface="StarSymbol"/>
              <a:buChar char=""/>
            </a:pPr>
            <a:r>
              <a:rPr lang="es-ES"/>
              <a:t>Fourth Outline Level</a:t>
            </a:r>
            <a:endParaRPr/>
          </a:p>
          <a:p>
            <a:pPr lvl="4">
              <a:buSzPct val="45000"/>
              <a:buFont typeface="StarSymbol"/>
              <a:buChar char=""/>
            </a:pPr>
            <a:r>
              <a:rPr lang="es-ES"/>
              <a:t>Fifth Outline Level</a:t>
            </a:r>
            <a:endParaRPr/>
          </a:p>
          <a:p>
            <a:pPr lvl="5">
              <a:buSzPct val="45000"/>
              <a:buFont typeface="StarSymbol"/>
              <a:buChar char=""/>
            </a:pPr>
            <a:r>
              <a:rPr lang="es-ES"/>
              <a:t>Sixth Outline Level</a:t>
            </a:r>
            <a:endParaRPr/>
          </a:p>
          <a:p>
            <a:pPr lvl="6">
              <a:buSzPct val="45000"/>
              <a:buFont typeface="StarSymbol"/>
              <a:buChar char=""/>
            </a:pPr>
            <a:r>
              <a:rPr lang="es-ES"/>
              <a:t>Seventh Outline Level</a:t>
            </a:r>
            <a:endParaRPr/>
          </a:p>
        </p:txBody>
      </p:sp>
      <p:sp>
        <p:nvSpPr>
          <p:cNvPr id="70" name="PlaceHolder 3"/>
          <p:cNvSpPr>
            <a:spLocks noGrp="1"/>
          </p:cNvSpPr>
          <p:nvPr>
            <p:ph type="body"/>
          </p:nvPr>
        </p:nvSpPr>
        <p:spPr>
          <a:xfrm>
            <a:off x="4579920" y="1604520"/>
            <a:ext cx="3925800" cy="3976920"/>
          </a:xfrm>
          <a:prstGeom prst="rect">
            <a:avLst/>
          </a:prstGeom>
        </p:spPr>
        <p:txBody>
          <a:bodyPr wrap="none" lIns="0" tIns="0" rIns="0" bIns="0" anchor="ctr"/>
          <a:lstStyle/>
          <a:p>
            <a:r>
              <a:rPr lang="es-ES"/>
              <a:t>Click to edit the outline text format</a:t>
            </a:r>
            <a:endParaRPr/>
          </a:p>
          <a:p>
            <a:pPr lvl="1">
              <a:buSzPct val="75000"/>
              <a:buFont typeface="StarSymbol"/>
              <a:buChar char=""/>
            </a:pPr>
            <a:r>
              <a:rPr lang="es-ES"/>
              <a:t>Second Outline Level</a:t>
            </a:r>
            <a:endParaRPr/>
          </a:p>
          <a:p>
            <a:pPr lvl="2">
              <a:buSzPct val="45000"/>
              <a:buFont typeface="StarSymbol"/>
              <a:buChar char=""/>
            </a:pPr>
            <a:r>
              <a:rPr lang="es-ES"/>
              <a:t>Third Outline Level</a:t>
            </a:r>
            <a:endParaRPr/>
          </a:p>
          <a:p>
            <a:pPr lvl="3">
              <a:buSzPct val="75000"/>
              <a:buFont typeface="StarSymbol"/>
              <a:buChar char=""/>
            </a:pPr>
            <a:r>
              <a:rPr lang="es-ES"/>
              <a:t>Fourth Outline Level</a:t>
            </a:r>
            <a:endParaRPr/>
          </a:p>
          <a:p>
            <a:pPr lvl="4">
              <a:buSzPct val="45000"/>
              <a:buFont typeface="StarSymbol"/>
              <a:buChar char=""/>
            </a:pPr>
            <a:r>
              <a:rPr lang="es-ES"/>
              <a:t>Fifth Outline Level</a:t>
            </a:r>
            <a:endParaRPr/>
          </a:p>
          <a:p>
            <a:pPr lvl="5">
              <a:buSzPct val="45000"/>
              <a:buFont typeface="StarSymbol"/>
              <a:buChar char=""/>
            </a:pPr>
            <a:r>
              <a:rPr lang="es-ES"/>
              <a:t>Sixth Outline Level</a:t>
            </a:r>
            <a:endParaRPr/>
          </a:p>
          <a:p>
            <a:pPr lvl="6">
              <a:buSzPct val="45000"/>
              <a:buFont typeface="StarSymbol"/>
              <a:buChar char=""/>
            </a:pPr>
            <a:r>
              <a:rPr lang="es-E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4.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657600" y="1800000"/>
            <a:ext cx="1791000" cy="1308240"/>
          </a:xfrm>
          <a:prstGeom prst="rect">
            <a:avLst/>
          </a:prstGeom>
        </p:spPr>
        <p:txBody>
          <a:bodyPr wrap="none" lIns="90000" tIns="45000" rIns="90000" bIns="45000"/>
          <a:lstStyle/>
          <a:p>
            <a:pPr algn="ctr">
              <a:lnSpc>
                <a:spcPct val="100000"/>
              </a:lnSpc>
            </a:pPr>
            <a:r>
              <a:rPr lang="es-ES" sz="8000">
                <a:solidFill>
                  <a:srgbClr val="808080"/>
                </a:solidFill>
                <a:latin typeface="Gill Sans MT Condensed"/>
              </a:rPr>
              <a:t>BIP</a:t>
            </a:r>
            <a:endParaRPr/>
          </a:p>
        </p:txBody>
      </p:sp>
      <p:sp>
        <p:nvSpPr>
          <p:cNvPr id="143" name="CustomShape 2"/>
          <p:cNvSpPr/>
          <p:nvPr/>
        </p:nvSpPr>
        <p:spPr>
          <a:xfrm>
            <a:off x="3144960" y="4183560"/>
            <a:ext cx="3437640" cy="753120"/>
          </a:xfrm>
          <a:prstGeom prst="rect">
            <a:avLst/>
          </a:prstGeom>
        </p:spPr>
        <p:txBody>
          <a:bodyPr lIns="90000" tIns="45000" rIns="90000" bIns="45000"/>
          <a:lstStyle/>
          <a:p>
            <a:pPr algn="ctr">
              <a:lnSpc>
                <a:spcPct val="100000"/>
              </a:lnSpc>
            </a:pPr>
            <a:r>
              <a:rPr lang="es-ES" sz="2400">
                <a:solidFill>
                  <a:srgbClr val="000000"/>
                </a:solidFill>
                <a:latin typeface="Calibri"/>
              </a:rPr>
              <a:t>Roberto Marabini                                       </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179720" y="1843920"/>
            <a:ext cx="6783480" cy="3136680"/>
          </a:xfrm>
          <a:prstGeom prst="rect">
            <a:avLst/>
          </a:prstGeom>
        </p:spPr>
        <p:txBody>
          <a:bodyPr lIns="90000" tIns="45000" rIns="90000" bIns="45000"/>
          <a:lstStyle/>
          <a:p>
            <a:pPr algn="ctr">
              <a:lnSpc>
                <a:spcPct val="100000"/>
              </a:lnSpc>
            </a:pPr>
            <a:r>
              <a:rPr lang="es-ES" sz="4000">
                <a:solidFill>
                  <a:srgbClr val="92D050"/>
                </a:solidFill>
                <a:latin typeface="Calibri"/>
              </a:rPr>
              <a:t>The Goal.</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57200" y="274680"/>
            <a:ext cx="8228160" cy="1141560"/>
          </a:xfrm>
          <a:prstGeom prst="rect">
            <a:avLst/>
          </a:prstGeom>
        </p:spPr>
        <p:txBody>
          <a:bodyPr lIns="90000" tIns="45000" rIns="90000" bIns="45000" anchor="ctr"/>
          <a:lstStyle/>
          <a:p>
            <a:pPr algn="ctr">
              <a:lnSpc>
                <a:spcPct val="100000"/>
              </a:lnSpc>
            </a:pPr>
            <a:r>
              <a:rPr lang="es-ES" sz="4400">
                <a:solidFill>
                  <a:srgbClr val="000000"/>
                </a:solidFill>
                <a:latin typeface="Calibri"/>
              </a:rPr>
              <a:t>3D Reconstruction</a:t>
            </a:r>
            <a:endParaRPr/>
          </a:p>
        </p:txBody>
      </p:sp>
      <p:pic>
        <p:nvPicPr>
          <p:cNvPr id="146" name="Picture 3"/>
          <p:cNvPicPr/>
          <p:nvPr/>
        </p:nvPicPr>
        <p:blipFill>
          <a:blip r:embed="rId3"/>
          <a:stretch>
            <a:fillRect/>
          </a:stretch>
        </p:blipFill>
        <p:spPr>
          <a:xfrm>
            <a:off x="757800" y="1282680"/>
            <a:ext cx="7588080" cy="5177160"/>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179720" y="1843920"/>
            <a:ext cx="6783480" cy="3136680"/>
          </a:xfrm>
          <a:prstGeom prst="rect">
            <a:avLst/>
          </a:prstGeom>
        </p:spPr>
        <p:txBody>
          <a:bodyPr lIns="90000" tIns="45000" rIns="90000" bIns="45000"/>
          <a:lstStyle/>
          <a:p>
            <a:pPr algn="ctr">
              <a:lnSpc>
                <a:spcPct val="100000"/>
              </a:lnSpc>
            </a:pPr>
            <a:r>
              <a:rPr lang="es-ES" sz="4000" dirty="0" err="1">
                <a:solidFill>
                  <a:srgbClr val="92D050"/>
                </a:solidFill>
                <a:latin typeface="Calibri"/>
              </a:rPr>
              <a:t>The</a:t>
            </a:r>
            <a:r>
              <a:rPr lang="es-ES" sz="4000" dirty="0">
                <a:solidFill>
                  <a:srgbClr val="92D050"/>
                </a:solidFill>
                <a:latin typeface="Calibri"/>
              </a:rPr>
              <a:t> </a:t>
            </a:r>
            <a:r>
              <a:rPr lang="es-ES" sz="4000" dirty="0" err="1">
                <a:solidFill>
                  <a:srgbClr val="92D050"/>
                </a:solidFill>
                <a:latin typeface="Calibri"/>
              </a:rPr>
              <a:t>Problem</a:t>
            </a:r>
            <a:r>
              <a:rPr lang="es-ES" sz="4000" dirty="0">
                <a:solidFill>
                  <a:srgbClr val="92D050"/>
                </a:solidFill>
                <a:latin typeface="Calibri"/>
              </a:rPr>
              <a:t>.</a:t>
            </a: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5"/>
          <p:cNvPicPr/>
          <p:nvPr/>
        </p:nvPicPr>
        <p:blipFill>
          <a:blip r:embed="rId3"/>
          <a:stretch>
            <a:fillRect/>
          </a:stretch>
        </p:blipFill>
        <p:spPr>
          <a:xfrm>
            <a:off x="4429080" y="0"/>
            <a:ext cx="4713480" cy="6856560"/>
          </a:xfrm>
          <a:prstGeom prst="rect">
            <a:avLst/>
          </a:prstGeom>
        </p:spPr>
      </p:pic>
      <p:pic>
        <p:nvPicPr>
          <p:cNvPr id="149" name="Picture 6"/>
          <p:cNvPicPr/>
          <p:nvPr/>
        </p:nvPicPr>
        <p:blipFill>
          <a:blip r:embed="rId4"/>
          <a:stretch>
            <a:fillRect/>
          </a:stretch>
        </p:blipFill>
        <p:spPr>
          <a:xfrm>
            <a:off x="0" y="-27000"/>
            <a:ext cx="4427640" cy="6883560"/>
          </a:xfrm>
          <a:prstGeom prst="rect">
            <a:avLst/>
          </a:prstGeom>
        </p:spPr>
      </p:pic>
      <p:pic>
        <p:nvPicPr>
          <p:cNvPr id="1026" name="Picture 2" descr="Resultado de imagen de no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345111" y="1073191"/>
            <a:ext cx="6916488" cy="4751431"/>
          </a:xfrm>
          <a:prstGeom prst="rect">
            <a:avLst/>
          </a:prstGeom>
          <a:noFill/>
          <a:effectLst>
            <a:glow rad="127000">
              <a:schemeClr val="accent1">
                <a:alpha val="15000"/>
              </a:schemeClr>
            </a:glow>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texto"/>
          <p:cNvSpPr>
            <a:spLocks noGrp="1"/>
          </p:cNvSpPr>
          <p:nvPr>
            <p:ph type="body"/>
          </p:nvPr>
        </p:nvSpPr>
        <p:spPr/>
        <p:txBody>
          <a:bodyPr/>
          <a:lstStyle/>
          <a:p>
            <a:endParaRPr lang="es-ES"/>
          </a:p>
        </p:txBody>
      </p:sp>
      <p:sp>
        <p:nvSpPr>
          <p:cNvPr id="4" name="3 Marcador de texto"/>
          <p:cNvSpPr>
            <a:spLocks noGrp="1"/>
          </p:cNvSpPr>
          <p:nvPr>
            <p:ph type="body"/>
          </p:nvPr>
        </p:nvSpPr>
        <p:spPr/>
        <p:txBody>
          <a:bodyPr/>
          <a:lstStyle/>
          <a:p>
            <a:endParaRPr lang="es-ES"/>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513" y="731837"/>
            <a:ext cx="6530975" cy="5394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65885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100000"/>
              </a:lnSpc>
            </a:pPr>
            <a:r>
              <a:rPr lang="es-ES" sz="7200" dirty="0" smtClean="0">
                <a:solidFill>
                  <a:srgbClr val="92D050"/>
                </a:solidFill>
                <a:latin typeface="Calibri"/>
              </a:rPr>
              <a:t>CT Scanner</a:t>
            </a:r>
            <a:endParaRPr lang="es-ES" sz="7200" dirty="0"/>
          </a:p>
        </p:txBody>
      </p:sp>
      <p:sp>
        <p:nvSpPr>
          <p:cNvPr id="4" name="3 Marcador de texto"/>
          <p:cNvSpPr>
            <a:spLocks noGrp="1"/>
          </p:cNvSpPr>
          <p:nvPr>
            <p:ph type="body"/>
          </p:nvPr>
        </p:nvSpPr>
        <p:spPr/>
        <p:txBody>
          <a:bodyPr/>
          <a:lstStyle/>
          <a:p>
            <a:endParaRPr lang="es-ES" dirty="0"/>
          </a:p>
        </p:txBody>
      </p:sp>
      <p:pic>
        <p:nvPicPr>
          <p:cNvPr id="6" name="Picture 8" descr="Resultado de imagen de rayos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293096"/>
            <a:ext cx="5915047" cy="24415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n de CT sca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88640"/>
            <a:ext cx="5914593" cy="431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45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100000"/>
              </a:lnSpc>
            </a:pPr>
            <a:r>
              <a:rPr lang="es-ES" sz="7200" dirty="0" smtClean="0">
                <a:solidFill>
                  <a:srgbClr val="92D050"/>
                </a:solidFill>
                <a:latin typeface="Calibri"/>
              </a:rPr>
              <a:t>PET</a:t>
            </a:r>
            <a:endParaRPr lang="es-ES" sz="7200" dirty="0"/>
          </a:p>
        </p:txBody>
      </p:sp>
      <p:pic>
        <p:nvPicPr>
          <p:cNvPr id="7" name="Picture 6" descr="Resultado de imagen de positron emission tom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564" y="692696"/>
            <a:ext cx="5400600" cy="328858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esultado de imagen de positron emission tomography gamma 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43605"/>
            <a:ext cx="3888432" cy="2779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00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100000"/>
              </a:lnSpc>
            </a:pPr>
            <a:r>
              <a:rPr lang="es-ES" sz="7200" dirty="0" smtClean="0">
                <a:solidFill>
                  <a:srgbClr val="92D050"/>
                </a:solidFill>
                <a:latin typeface="Calibri"/>
              </a:rPr>
              <a:t>TEM </a:t>
            </a:r>
            <a:endParaRPr lang="es-ES" sz="7200" dirty="0"/>
          </a:p>
        </p:txBody>
      </p:sp>
      <p:sp>
        <p:nvSpPr>
          <p:cNvPr id="4" name="3 Marcador de texto"/>
          <p:cNvSpPr>
            <a:spLocks noGrp="1"/>
          </p:cNvSpPr>
          <p:nvPr>
            <p:ph type="body"/>
          </p:nvPr>
        </p:nvSpPr>
        <p:spPr/>
        <p:txBody>
          <a:bodyPr/>
          <a:lstStyle/>
          <a:p>
            <a:endParaRPr lang="es-ES" dirty="0"/>
          </a:p>
        </p:txBody>
      </p:sp>
      <p:pic>
        <p:nvPicPr>
          <p:cNvPr id="8" name="Picture 4" descr="Resultado de imagen de transmission electron microscopy"/>
          <p:cNvPicPr>
            <a:picLocks noChangeAspect="1" noChangeArrowheads="1"/>
          </p:cNvPicPr>
          <p:nvPr/>
        </p:nvPicPr>
        <p:blipFill rotWithShape="1">
          <a:blip r:embed="rId2">
            <a:extLst>
              <a:ext uri="{28A0092B-C50C-407E-A947-70E740481C1C}">
                <a14:useLocalDpi xmlns:a14="http://schemas.microsoft.com/office/drawing/2010/main" val="0"/>
              </a:ext>
            </a:extLst>
          </a:blip>
          <a:srcRect b="12399"/>
          <a:stretch/>
        </p:blipFill>
        <p:spPr bwMode="auto">
          <a:xfrm>
            <a:off x="5004048" y="620689"/>
            <a:ext cx="3637786" cy="45341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Resultado de imagen de phase contr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77790"/>
            <a:ext cx="4609400" cy="2363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16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249</Words>
  <Application>Microsoft Office PowerPoint</Application>
  <PresentationFormat>Presentación en pantalla (4:3)</PresentationFormat>
  <Paragraphs>19</Paragraphs>
  <Slides>9</Slides>
  <Notes>4</Notes>
  <HiddenSlides>0</HiddenSlides>
  <MMClips>0</MMClips>
  <ScaleCrop>false</ScaleCrop>
  <HeadingPairs>
    <vt:vector size="4" baseType="variant">
      <vt:variant>
        <vt:lpstr>Tema</vt:lpstr>
      </vt:variant>
      <vt:variant>
        <vt:i4>3</vt:i4>
      </vt:variant>
      <vt:variant>
        <vt:lpstr>Títulos de diapositiva</vt:lpstr>
      </vt:variant>
      <vt:variant>
        <vt:i4>9</vt:i4>
      </vt:variant>
    </vt:vector>
  </HeadingPairs>
  <TitlesOfParts>
    <vt:vector size="12"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CT Scanner</vt:lpstr>
      <vt:lpstr>PET</vt:lpstr>
      <vt:lpstr>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carmen</dc:creator>
  <cp:lastModifiedBy>CARMEN SAN MARTIN</cp:lastModifiedBy>
  <cp:revision>5</cp:revision>
  <dcterms:modified xsi:type="dcterms:W3CDTF">2018-02-27T13:08:21Z</dcterms:modified>
</cp:coreProperties>
</file>