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67" r:id="rId6"/>
    <p:sldId id="268" r:id="rId7"/>
    <p:sldId id="270" r:id="rId8"/>
    <p:sldId id="271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29" autoAdjust="0"/>
  </p:normalViewPr>
  <p:slideViewPr>
    <p:cSldViewPr showGuides="1">
      <p:cViewPr>
        <p:scale>
          <a:sx n="66" d="100"/>
          <a:sy n="66" d="100"/>
        </p:scale>
        <p:origin x="-12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-2652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897C0-557C-4E8A-9991-A7B641C26256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82B0F10-0930-438F-8B78-1179AF6DD4B1}">
      <dgm:prSet phldrT="[Texto]"/>
      <dgm:spPr/>
      <dgm:t>
        <a:bodyPr/>
        <a:lstStyle/>
        <a:p>
          <a:r>
            <a:rPr lang="es-ES" dirty="0" err="1" smtClean="0"/>
            <a:t>Dose</a:t>
          </a:r>
          <a:endParaRPr lang="es-ES" dirty="0"/>
        </a:p>
      </dgm:t>
    </dgm:pt>
    <dgm:pt modelId="{7AA5EAF3-3CB1-4FAC-A57D-8AEF286FEEAB}" type="parTrans" cxnId="{AEB9FF3E-B5D1-47CE-910A-D6DFB6341165}">
      <dgm:prSet/>
      <dgm:spPr/>
      <dgm:t>
        <a:bodyPr/>
        <a:lstStyle/>
        <a:p>
          <a:endParaRPr lang="es-ES"/>
        </a:p>
      </dgm:t>
    </dgm:pt>
    <dgm:pt modelId="{0481F9F8-000D-425D-85A9-E617E10FDB3D}" type="sibTrans" cxnId="{AEB9FF3E-B5D1-47CE-910A-D6DFB6341165}">
      <dgm:prSet/>
      <dgm:spPr/>
      <dgm:t>
        <a:bodyPr/>
        <a:lstStyle/>
        <a:p>
          <a:endParaRPr lang="es-ES"/>
        </a:p>
      </dgm:t>
    </dgm:pt>
    <dgm:pt modelId="{3EC9A62D-1BF2-4D81-AA2F-6F69A80F956A}">
      <dgm:prSet phldrT="[Texto]"/>
      <dgm:spPr/>
      <dgm:t>
        <a:bodyPr/>
        <a:lstStyle/>
        <a:p>
          <a:r>
            <a:rPr lang="es-ES" dirty="0" err="1" smtClean="0"/>
            <a:t>Resolution</a:t>
          </a:r>
          <a:endParaRPr lang="es-ES" dirty="0"/>
        </a:p>
      </dgm:t>
    </dgm:pt>
    <dgm:pt modelId="{1C01502F-46EC-4434-A54C-B764468ADED1}" type="parTrans" cxnId="{EBA5B17A-F615-404B-956A-283423A35936}">
      <dgm:prSet/>
      <dgm:spPr/>
      <dgm:t>
        <a:bodyPr/>
        <a:lstStyle/>
        <a:p>
          <a:endParaRPr lang="es-ES"/>
        </a:p>
      </dgm:t>
    </dgm:pt>
    <dgm:pt modelId="{6167C099-C2CB-4AA1-9716-ED4969F46DE7}" type="sibTrans" cxnId="{EBA5B17A-F615-404B-956A-283423A35936}">
      <dgm:prSet/>
      <dgm:spPr/>
      <dgm:t>
        <a:bodyPr/>
        <a:lstStyle/>
        <a:p>
          <a:endParaRPr lang="es-ES"/>
        </a:p>
      </dgm:t>
    </dgm:pt>
    <dgm:pt modelId="{4FAF7AD7-B90B-4807-8ED9-FFEB151F81EA}">
      <dgm:prSet phldrT="[Texto]"/>
      <dgm:spPr/>
      <dgm:t>
        <a:bodyPr/>
        <a:lstStyle/>
        <a:p>
          <a:r>
            <a:rPr lang="es-ES" dirty="0" smtClean="0"/>
            <a:t>SNR</a:t>
          </a:r>
          <a:endParaRPr lang="es-ES" dirty="0"/>
        </a:p>
      </dgm:t>
    </dgm:pt>
    <dgm:pt modelId="{8E1535B1-F94D-45E6-8730-3D20B5441F22}" type="parTrans" cxnId="{695DEDF9-7756-4277-A055-26626DDE6F55}">
      <dgm:prSet/>
      <dgm:spPr/>
      <dgm:t>
        <a:bodyPr/>
        <a:lstStyle/>
        <a:p>
          <a:endParaRPr lang="es-ES"/>
        </a:p>
      </dgm:t>
    </dgm:pt>
    <dgm:pt modelId="{4CD4CB3C-4A11-46AC-8E12-6CD89F9ABAD1}" type="sibTrans" cxnId="{695DEDF9-7756-4277-A055-26626DDE6F55}">
      <dgm:prSet/>
      <dgm:spPr/>
      <dgm:t>
        <a:bodyPr/>
        <a:lstStyle/>
        <a:p>
          <a:endParaRPr lang="es-ES"/>
        </a:p>
      </dgm:t>
    </dgm:pt>
    <dgm:pt modelId="{FE14B24C-B7E0-4E0C-872C-CD5478086CEC}" type="pres">
      <dgm:prSet presAssocID="{136897C0-557C-4E8A-9991-A7B641C26256}" presName="cycle" presStyleCnt="0">
        <dgm:presLayoutVars>
          <dgm:dir/>
          <dgm:resizeHandles val="exact"/>
        </dgm:presLayoutVars>
      </dgm:prSet>
      <dgm:spPr/>
    </dgm:pt>
    <dgm:pt modelId="{AFEF8D6A-F0F0-4CF1-9B38-72879C524FF4}" type="pres">
      <dgm:prSet presAssocID="{882B0F10-0930-438F-8B78-1179AF6DD4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5C383D-B226-427E-AF03-5E5DE4D416DD}" type="pres">
      <dgm:prSet presAssocID="{0481F9F8-000D-425D-85A9-E617E10FDB3D}" presName="sibTrans" presStyleLbl="sibTrans2D1" presStyleIdx="0" presStyleCnt="3"/>
      <dgm:spPr/>
    </dgm:pt>
    <dgm:pt modelId="{6EE144E0-7006-473D-B447-56390A88324C}" type="pres">
      <dgm:prSet presAssocID="{0481F9F8-000D-425D-85A9-E617E10FDB3D}" presName="connectorText" presStyleLbl="sibTrans2D1" presStyleIdx="0" presStyleCnt="3"/>
      <dgm:spPr/>
    </dgm:pt>
    <dgm:pt modelId="{59A03ADC-18B7-4241-9E10-C405AC49CC8A}" type="pres">
      <dgm:prSet presAssocID="{3EC9A62D-1BF2-4D81-AA2F-6F69A80F956A}" presName="node" presStyleLbl="node1" presStyleIdx="1" presStyleCnt="3">
        <dgm:presLayoutVars>
          <dgm:bulletEnabled val="1"/>
        </dgm:presLayoutVars>
      </dgm:prSet>
      <dgm:spPr/>
    </dgm:pt>
    <dgm:pt modelId="{12107BC8-AB1E-4D0E-9515-6D86EAF3F62C}" type="pres">
      <dgm:prSet presAssocID="{6167C099-C2CB-4AA1-9716-ED4969F46DE7}" presName="sibTrans" presStyleLbl="sibTrans2D1" presStyleIdx="1" presStyleCnt="3"/>
      <dgm:spPr/>
    </dgm:pt>
    <dgm:pt modelId="{1C0DD67A-92A3-4E47-863D-A3ADEE5BC9C9}" type="pres">
      <dgm:prSet presAssocID="{6167C099-C2CB-4AA1-9716-ED4969F46DE7}" presName="connectorText" presStyleLbl="sibTrans2D1" presStyleIdx="1" presStyleCnt="3"/>
      <dgm:spPr/>
    </dgm:pt>
    <dgm:pt modelId="{EED93F3A-D7ED-4947-8D78-DB827360CD25}" type="pres">
      <dgm:prSet presAssocID="{4FAF7AD7-B90B-4807-8ED9-FFEB151F81EA}" presName="node" presStyleLbl="node1" presStyleIdx="2" presStyleCnt="3">
        <dgm:presLayoutVars>
          <dgm:bulletEnabled val="1"/>
        </dgm:presLayoutVars>
      </dgm:prSet>
      <dgm:spPr/>
    </dgm:pt>
    <dgm:pt modelId="{CABE986A-8FC4-4976-8677-BE9D6EC99D73}" type="pres">
      <dgm:prSet presAssocID="{4CD4CB3C-4A11-46AC-8E12-6CD89F9ABAD1}" presName="sibTrans" presStyleLbl="sibTrans2D1" presStyleIdx="2" presStyleCnt="3"/>
      <dgm:spPr/>
    </dgm:pt>
    <dgm:pt modelId="{C1BEB0ED-8B7C-41E5-8215-A475DB0993EE}" type="pres">
      <dgm:prSet presAssocID="{4CD4CB3C-4A11-46AC-8E12-6CD89F9ABAD1}" presName="connectorText" presStyleLbl="sibTrans2D1" presStyleIdx="2" presStyleCnt="3"/>
      <dgm:spPr/>
    </dgm:pt>
  </dgm:ptLst>
  <dgm:cxnLst>
    <dgm:cxn modelId="{254158D5-1AB5-4735-93EA-12CBDB825B37}" type="presOf" srcId="{136897C0-557C-4E8A-9991-A7B641C26256}" destId="{FE14B24C-B7E0-4E0C-872C-CD5478086CEC}" srcOrd="0" destOrd="0" presId="urn:microsoft.com/office/officeart/2005/8/layout/cycle2"/>
    <dgm:cxn modelId="{58DA8FA6-2AED-4CA7-80FB-53086552DFDA}" type="presOf" srcId="{0481F9F8-000D-425D-85A9-E617E10FDB3D}" destId="{215C383D-B226-427E-AF03-5E5DE4D416DD}" srcOrd="0" destOrd="0" presId="urn:microsoft.com/office/officeart/2005/8/layout/cycle2"/>
    <dgm:cxn modelId="{9165824B-B58B-4126-A5C2-8CDCF31ADC4D}" type="presOf" srcId="{4CD4CB3C-4A11-46AC-8E12-6CD89F9ABAD1}" destId="{CABE986A-8FC4-4976-8677-BE9D6EC99D73}" srcOrd="0" destOrd="0" presId="urn:microsoft.com/office/officeart/2005/8/layout/cycle2"/>
    <dgm:cxn modelId="{01632753-7FA1-4ADC-B4EB-A579FB8431A0}" type="presOf" srcId="{6167C099-C2CB-4AA1-9716-ED4969F46DE7}" destId="{1C0DD67A-92A3-4E47-863D-A3ADEE5BC9C9}" srcOrd="1" destOrd="0" presId="urn:microsoft.com/office/officeart/2005/8/layout/cycle2"/>
    <dgm:cxn modelId="{69153D9B-C19A-4A8B-8B43-A53291690042}" type="presOf" srcId="{6167C099-C2CB-4AA1-9716-ED4969F46DE7}" destId="{12107BC8-AB1E-4D0E-9515-6D86EAF3F62C}" srcOrd="0" destOrd="0" presId="urn:microsoft.com/office/officeart/2005/8/layout/cycle2"/>
    <dgm:cxn modelId="{EBA5B17A-F615-404B-956A-283423A35936}" srcId="{136897C0-557C-4E8A-9991-A7B641C26256}" destId="{3EC9A62D-1BF2-4D81-AA2F-6F69A80F956A}" srcOrd="1" destOrd="0" parTransId="{1C01502F-46EC-4434-A54C-B764468ADED1}" sibTransId="{6167C099-C2CB-4AA1-9716-ED4969F46DE7}"/>
    <dgm:cxn modelId="{062B41E8-96F4-4518-9CD5-621A370520E8}" type="presOf" srcId="{3EC9A62D-1BF2-4D81-AA2F-6F69A80F956A}" destId="{59A03ADC-18B7-4241-9E10-C405AC49CC8A}" srcOrd="0" destOrd="0" presId="urn:microsoft.com/office/officeart/2005/8/layout/cycle2"/>
    <dgm:cxn modelId="{63A6E9DE-B067-4A64-AD50-2BB68F2A2840}" type="presOf" srcId="{0481F9F8-000D-425D-85A9-E617E10FDB3D}" destId="{6EE144E0-7006-473D-B447-56390A88324C}" srcOrd="1" destOrd="0" presId="urn:microsoft.com/office/officeart/2005/8/layout/cycle2"/>
    <dgm:cxn modelId="{AEB9FF3E-B5D1-47CE-910A-D6DFB6341165}" srcId="{136897C0-557C-4E8A-9991-A7B641C26256}" destId="{882B0F10-0930-438F-8B78-1179AF6DD4B1}" srcOrd="0" destOrd="0" parTransId="{7AA5EAF3-3CB1-4FAC-A57D-8AEF286FEEAB}" sibTransId="{0481F9F8-000D-425D-85A9-E617E10FDB3D}"/>
    <dgm:cxn modelId="{A9713ADA-B011-4738-9851-94037323023F}" type="presOf" srcId="{882B0F10-0930-438F-8B78-1179AF6DD4B1}" destId="{AFEF8D6A-F0F0-4CF1-9B38-72879C524FF4}" srcOrd="0" destOrd="0" presId="urn:microsoft.com/office/officeart/2005/8/layout/cycle2"/>
    <dgm:cxn modelId="{7BEB5E52-6D4C-44CB-B5D9-9683CF424D48}" type="presOf" srcId="{4CD4CB3C-4A11-46AC-8E12-6CD89F9ABAD1}" destId="{C1BEB0ED-8B7C-41E5-8215-A475DB0993EE}" srcOrd="1" destOrd="0" presId="urn:microsoft.com/office/officeart/2005/8/layout/cycle2"/>
    <dgm:cxn modelId="{C7DD6704-1928-4F91-B69F-D8103AB92553}" type="presOf" srcId="{4FAF7AD7-B90B-4807-8ED9-FFEB151F81EA}" destId="{EED93F3A-D7ED-4947-8D78-DB827360CD25}" srcOrd="0" destOrd="0" presId="urn:microsoft.com/office/officeart/2005/8/layout/cycle2"/>
    <dgm:cxn modelId="{695DEDF9-7756-4277-A055-26626DDE6F55}" srcId="{136897C0-557C-4E8A-9991-A7B641C26256}" destId="{4FAF7AD7-B90B-4807-8ED9-FFEB151F81EA}" srcOrd="2" destOrd="0" parTransId="{8E1535B1-F94D-45E6-8730-3D20B5441F22}" sibTransId="{4CD4CB3C-4A11-46AC-8E12-6CD89F9ABAD1}"/>
    <dgm:cxn modelId="{CE502750-6557-4999-91B3-174F66B46F86}" type="presParOf" srcId="{FE14B24C-B7E0-4E0C-872C-CD5478086CEC}" destId="{AFEF8D6A-F0F0-4CF1-9B38-72879C524FF4}" srcOrd="0" destOrd="0" presId="urn:microsoft.com/office/officeart/2005/8/layout/cycle2"/>
    <dgm:cxn modelId="{A7B0795E-FD96-4EF1-AC0D-7998B0014447}" type="presParOf" srcId="{FE14B24C-B7E0-4E0C-872C-CD5478086CEC}" destId="{215C383D-B226-427E-AF03-5E5DE4D416DD}" srcOrd="1" destOrd="0" presId="urn:microsoft.com/office/officeart/2005/8/layout/cycle2"/>
    <dgm:cxn modelId="{0CB7AF31-9B30-4E9A-B180-9A9DEB91E662}" type="presParOf" srcId="{215C383D-B226-427E-AF03-5E5DE4D416DD}" destId="{6EE144E0-7006-473D-B447-56390A88324C}" srcOrd="0" destOrd="0" presId="urn:microsoft.com/office/officeart/2005/8/layout/cycle2"/>
    <dgm:cxn modelId="{94B5A308-A195-45FC-B6AE-8D1A1159C5A1}" type="presParOf" srcId="{FE14B24C-B7E0-4E0C-872C-CD5478086CEC}" destId="{59A03ADC-18B7-4241-9E10-C405AC49CC8A}" srcOrd="2" destOrd="0" presId="urn:microsoft.com/office/officeart/2005/8/layout/cycle2"/>
    <dgm:cxn modelId="{5B9B9D37-5C16-40DE-B329-9B0ACBD5BFA4}" type="presParOf" srcId="{FE14B24C-B7E0-4E0C-872C-CD5478086CEC}" destId="{12107BC8-AB1E-4D0E-9515-6D86EAF3F62C}" srcOrd="3" destOrd="0" presId="urn:microsoft.com/office/officeart/2005/8/layout/cycle2"/>
    <dgm:cxn modelId="{CF1987BE-8B58-4452-BB08-94E374CD921B}" type="presParOf" srcId="{12107BC8-AB1E-4D0E-9515-6D86EAF3F62C}" destId="{1C0DD67A-92A3-4E47-863D-A3ADEE5BC9C9}" srcOrd="0" destOrd="0" presId="urn:microsoft.com/office/officeart/2005/8/layout/cycle2"/>
    <dgm:cxn modelId="{04E6EE48-8399-42AE-A201-F7B7158749FF}" type="presParOf" srcId="{FE14B24C-B7E0-4E0C-872C-CD5478086CEC}" destId="{EED93F3A-D7ED-4947-8D78-DB827360CD25}" srcOrd="4" destOrd="0" presId="urn:microsoft.com/office/officeart/2005/8/layout/cycle2"/>
    <dgm:cxn modelId="{105EF84C-D3E8-43EF-970F-59471B357EF3}" type="presParOf" srcId="{FE14B24C-B7E0-4E0C-872C-CD5478086CEC}" destId="{CABE986A-8FC4-4976-8677-BE9D6EC99D73}" srcOrd="5" destOrd="0" presId="urn:microsoft.com/office/officeart/2005/8/layout/cycle2"/>
    <dgm:cxn modelId="{28481A90-1AC9-49A5-B2AF-60FFC1258304}" type="presParOf" srcId="{CABE986A-8FC4-4976-8677-BE9D6EC99D73}" destId="{C1BEB0ED-8B7C-41E5-8215-A475DB0993E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F8D6A-F0F0-4CF1-9B38-72879C524FF4}">
      <dsp:nvSpPr>
        <dsp:cNvPr id="0" name=""/>
        <dsp:cNvSpPr/>
      </dsp:nvSpPr>
      <dsp:spPr>
        <a:xfrm>
          <a:off x="2165449" y="606"/>
          <a:ext cx="1765101" cy="1765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Dose</a:t>
          </a:r>
          <a:endParaRPr lang="es-ES" sz="1900" kern="1200" dirty="0"/>
        </a:p>
      </dsp:txBody>
      <dsp:txXfrm>
        <a:off x="2423942" y="259099"/>
        <a:ext cx="1248115" cy="1248115"/>
      </dsp:txXfrm>
    </dsp:sp>
    <dsp:sp modelId="{215C383D-B226-427E-AF03-5E5DE4D416DD}">
      <dsp:nvSpPr>
        <dsp:cNvPr id="0" name=""/>
        <dsp:cNvSpPr/>
      </dsp:nvSpPr>
      <dsp:spPr>
        <a:xfrm rot="3600000">
          <a:off x="3469294" y="1722603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3504594" y="1780606"/>
        <a:ext cx="329462" cy="357433"/>
      </dsp:txXfrm>
    </dsp:sp>
    <dsp:sp modelId="{59A03ADC-18B7-4241-9E10-C405AC49CC8A}">
      <dsp:nvSpPr>
        <dsp:cNvPr id="0" name=""/>
        <dsp:cNvSpPr/>
      </dsp:nvSpPr>
      <dsp:spPr>
        <a:xfrm>
          <a:off x="3492018" y="2298292"/>
          <a:ext cx="1765101" cy="17651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Resolution</a:t>
          </a:r>
          <a:endParaRPr lang="es-ES" sz="1900" kern="1200" dirty="0"/>
        </a:p>
      </dsp:txBody>
      <dsp:txXfrm>
        <a:off x="3750511" y="2556785"/>
        <a:ext cx="1248115" cy="1248115"/>
      </dsp:txXfrm>
    </dsp:sp>
    <dsp:sp modelId="{12107BC8-AB1E-4D0E-9515-6D86EAF3F62C}">
      <dsp:nvSpPr>
        <dsp:cNvPr id="0" name=""/>
        <dsp:cNvSpPr/>
      </dsp:nvSpPr>
      <dsp:spPr>
        <a:xfrm rot="10800000">
          <a:off x="2825990" y="2882982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 rot="10800000">
        <a:off x="2967188" y="3002126"/>
        <a:ext cx="329462" cy="357433"/>
      </dsp:txXfrm>
    </dsp:sp>
    <dsp:sp modelId="{EED93F3A-D7ED-4947-8D78-DB827360CD25}">
      <dsp:nvSpPr>
        <dsp:cNvPr id="0" name=""/>
        <dsp:cNvSpPr/>
      </dsp:nvSpPr>
      <dsp:spPr>
        <a:xfrm>
          <a:off x="838879" y="2298292"/>
          <a:ext cx="1765101" cy="17651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SNR</a:t>
          </a:r>
          <a:endParaRPr lang="es-ES" sz="1900" kern="1200" dirty="0"/>
        </a:p>
      </dsp:txBody>
      <dsp:txXfrm>
        <a:off x="1097372" y="2556785"/>
        <a:ext cx="1248115" cy="1248115"/>
      </dsp:txXfrm>
    </dsp:sp>
    <dsp:sp modelId="{CABE986A-8FC4-4976-8677-BE9D6EC99D73}">
      <dsp:nvSpPr>
        <dsp:cNvPr id="0" name=""/>
        <dsp:cNvSpPr/>
      </dsp:nvSpPr>
      <dsp:spPr>
        <a:xfrm rot="18000000">
          <a:off x="2142724" y="1745675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2178024" y="1925960"/>
        <a:ext cx="329462" cy="357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Click to edit the notes format</a:t>
            </a:r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 dirty="0"/>
              <a:t>&lt;</a:t>
            </a:r>
            <a:r>
              <a:rPr lang="es-ES" dirty="0" err="1"/>
              <a:t>header</a:t>
            </a:r>
            <a:r>
              <a:rPr lang="es-ES" dirty="0"/>
              <a:t>&gt;</a:t>
            </a:r>
            <a:endParaRPr dirty="0"/>
          </a:p>
        </p:txBody>
      </p:sp>
      <p:sp>
        <p:nvSpPr>
          <p:cNvPr id="1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ES"/>
              <a:t>&lt;date/time&gt;</a:t>
            </a:r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ES"/>
              <a:t>&lt;footer&gt;</a:t>
            </a:r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C16151C1-D1E1-4151-B1C1-E131D181B151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1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6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/>
              <a:t>Software developed for EM 3D reconstruction is used by default in the XR-field. Therefore researcher  in x-ray field assume that the relation that exists between 3D structure and images in X-ray and electron microscopy is similar, in this talk we will claimthis claim.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E12171-2171-4181-A121-61D13181E1C1}" type="slidenum">
              <a:rPr lang="es-ES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Where are the detectors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94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 = detector</a:t>
            </a:r>
          </a:p>
          <a:p>
            <a:r>
              <a:rPr lang="en-US" dirty="0" smtClean="0"/>
              <a:t>X = angle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37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s-ES" dirty="0" err="1" smtClean="0"/>
              <a:t>Bone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soft</a:t>
            </a:r>
            <a:r>
              <a:rPr lang="es-ES" dirty="0" smtClean="0"/>
              <a:t>  </a:t>
            </a:r>
            <a:r>
              <a:rPr lang="es-ES" dirty="0" err="1" smtClean="0"/>
              <a:t>tissue</a:t>
            </a:r>
            <a:r>
              <a:rPr lang="es-ES" dirty="0" smtClean="0"/>
              <a:t>. Z^3 </a:t>
            </a:r>
          </a:p>
          <a:p>
            <a:pPr marL="228600" indent="-228600">
              <a:buAutoNum type="arabicParenR"/>
            </a:pPr>
            <a:r>
              <a:rPr lang="es-ES" dirty="0" smtClean="0"/>
              <a:t>X-</a:t>
            </a:r>
            <a:r>
              <a:rPr lang="es-ES" dirty="0" err="1" smtClean="0"/>
              <a:t>Ray</a:t>
            </a:r>
            <a:r>
              <a:rPr lang="es-ES" dirty="0" smtClean="0"/>
              <a:t> vs NMR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</a:t>
            </a:r>
            <a:r>
              <a:rPr lang="en-US" baseline="0" dirty="0" smtClean="0"/>
              <a:t> achieve higher resolution &amp; higher SNR if we increase X-ray dose. Scanner should try to minimize dose while still acquiring image that server for diagnostic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739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5800" cy="39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5800" cy="39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57600" y="1800000"/>
            <a:ext cx="1791000" cy="1308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8000" dirty="0" smtClean="0">
                <a:solidFill>
                  <a:srgbClr val="808080"/>
                </a:solidFill>
                <a:latin typeface="Gill Sans MT Condensed"/>
              </a:rPr>
              <a:t>CAT Scanner</a:t>
            </a:r>
            <a:endParaRPr dirty="0"/>
          </a:p>
        </p:txBody>
      </p:sp>
      <p:sp>
        <p:nvSpPr>
          <p:cNvPr id="143" name="CustomShape 2"/>
          <p:cNvSpPr/>
          <p:nvPr/>
        </p:nvSpPr>
        <p:spPr>
          <a:xfrm>
            <a:off x="3144960" y="4183560"/>
            <a:ext cx="3437640" cy="753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400" dirty="0">
                <a:solidFill>
                  <a:srgbClr val="000000"/>
                </a:solidFill>
                <a:latin typeface="Calibri"/>
              </a:rPr>
              <a:t>Roberto </a:t>
            </a:r>
            <a:r>
              <a:rPr lang="es-ES" sz="2400" dirty="0" err="1">
                <a:solidFill>
                  <a:srgbClr val="000000"/>
                </a:solidFill>
                <a:latin typeface="Calibri"/>
              </a:rPr>
              <a:t>Marabini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                              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179720" y="1843920"/>
            <a:ext cx="6783480" cy="31366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5400" dirty="0" err="1">
                <a:solidFill>
                  <a:srgbClr val="92D050"/>
                </a:solidFill>
                <a:latin typeface="Calibri"/>
              </a:rPr>
              <a:t>The</a:t>
            </a:r>
            <a:r>
              <a:rPr lang="es-ES" sz="5400" dirty="0">
                <a:solidFill>
                  <a:srgbClr val="92D050"/>
                </a:solidFill>
                <a:latin typeface="Calibri"/>
              </a:rPr>
              <a:t> </a:t>
            </a:r>
            <a:r>
              <a:rPr lang="es-ES" sz="5400" dirty="0" err="1" smtClean="0">
                <a:solidFill>
                  <a:srgbClr val="92D050"/>
                </a:solidFill>
                <a:latin typeface="Calibri"/>
              </a:rPr>
              <a:t>Goal</a:t>
            </a:r>
            <a:r>
              <a:rPr lang="es-ES" sz="5400" dirty="0" smtClean="0">
                <a:solidFill>
                  <a:srgbClr val="92D050"/>
                </a:solidFill>
                <a:latin typeface="Calibri"/>
              </a:rPr>
              <a:t>:</a:t>
            </a:r>
          </a:p>
          <a:p>
            <a:pPr algn="ctr">
              <a:lnSpc>
                <a:spcPct val="100000"/>
              </a:lnSpc>
            </a:pPr>
            <a:r>
              <a:rPr lang="es-ES" sz="4000" dirty="0" err="1" smtClean="0">
                <a:solidFill>
                  <a:srgbClr val="92D050"/>
                </a:solidFill>
                <a:latin typeface="Calibri"/>
              </a:rPr>
              <a:t>Understand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 </a:t>
            </a:r>
            <a:r>
              <a:rPr lang="es-ES" sz="4000" dirty="0" err="1" smtClean="0">
                <a:solidFill>
                  <a:srgbClr val="92D050"/>
                </a:solidFill>
                <a:latin typeface="Calibri"/>
              </a:rPr>
              <a:t>How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 a CAT Scanner 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W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orks</a:t>
            </a:r>
            <a:endParaRPr lang="es-ES" sz="4000" dirty="0" smtClean="0">
              <a:solidFill>
                <a:srgbClr val="92D05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CAT Scanner</a:t>
            </a:r>
            <a:endParaRPr lang="en-US" sz="4400" dirty="0">
              <a:solidFill>
                <a:srgbClr val="92D050"/>
              </a:solidFill>
            </a:endParaRPr>
          </a:p>
        </p:txBody>
      </p:sp>
      <p:pic>
        <p:nvPicPr>
          <p:cNvPr id="1028" name="Picture 4" descr="amber diagnostics refurbished and used 16 slice computed tomography or ct sc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196752"/>
            <a:ext cx="2967881" cy="22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57017" y="4893938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Reconstruct</a:t>
            </a:r>
            <a:r>
              <a:rPr lang="es-ES" dirty="0" smtClean="0"/>
              <a:t> a single </a:t>
            </a:r>
            <a:r>
              <a:rPr lang="es-ES" dirty="0" err="1" smtClean="0"/>
              <a:t>slice</a:t>
            </a:r>
            <a:r>
              <a:rPr lang="es-ES" dirty="0" smtClean="0"/>
              <a:t> of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x-</a:t>
            </a:r>
            <a:r>
              <a:rPr lang="es-ES" dirty="0" err="1" smtClean="0"/>
              <a:t>ray</a:t>
            </a:r>
            <a:r>
              <a:rPr lang="es-ES" dirty="0" smtClean="0"/>
              <a:t> </a:t>
            </a:r>
            <a:r>
              <a:rPr lang="es-ES" dirty="0" err="1" smtClean="0"/>
              <a:t>projections</a:t>
            </a:r>
            <a:endParaRPr lang="es-ES" dirty="0"/>
          </a:p>
        </p:txBody>
      </p:sp>
      <p:pic>
        <p:nvPicPr>
          <p:cNvPr id="1030" name="Picture 6" descr="Resultado de imagen de cat scanner s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08720"/>
            <a:ext cx="4845358" cy="191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Resultado de imagen de x-ray scanner pit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52662"/>
            <a:ext cx="24765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8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2D050"/>
                </a:solidFill>
              </a:rPr>
              <a:t>Raw Data: Radon Transforms</a:t>
            </a:r>
            <a:endParaRPr 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96169"/>
            <a:ext cx="2912282" cy="394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5" y="1556792"/>
            <a:ext cx="3253891" cy="32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99592" y="5949280"/>
            <a:ext cx="523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https://www.youtube.com/watch?v=q7Rt_OY_7tU</a:t>
            </a:r>
          </a:p>
        </p:txBody>
      </p:sp>
    </p:spTree>
    <p:extLst>
      <p:ext uri="{BB962C8B-B14F-4D97-AF65-F5344CB8AC3E}">
        <p14:creationId xmlns:p14="http://schemas.microsoft.com/office/powerpoint/2010/main" val="19369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Properties of CT: Contrast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1628800"/>
            <a:ext cx="7560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CT is great for distinguishing ____ from ___. Why?</a:t>
            </a:r>
            <a:endParaRPr lang="en-US" sz="2400" dirty="0" smtClean="0"/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3074" name="Picture 2" descr="E:\Docencia\Doctorado\BIP\2017-18\bip\PPT\contra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31" y="2204864"/>
            <a:ext cx="6713537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606555" y="594928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err="1" smtClean="0">
                <a:solidFill>
                  <a:srgbClr val="92D050"/>
                </a:solidFill>
              </a:rPr>
              <a:t>TradeOFFs</a:t>
            </a:r>
            <a:endParaRPr lang="en-US" sz="4400" dirty="0">
              <a:solidFill>
                <a:srgbClr val="92D050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55990292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811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155</Words>
  <Application>Microsoft Office PowerPoint</Application>
  <PresentationFormat>Presentación en pantalla (4:3)</PresentationFormat>
  <Paragraphs>31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Presentación de PowerPoint</vt:lpstr>
      <vt:lpstr>Presentación de PowerPoint</vt:lpstr>
      <vt:lpstr>CAT Scanner</vt:lpstr>
      <vt:lpstr>Raw Data: Radon Transforms</vt:lpstr>
      <vt:lpstr>Properties of CT: Contrast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</dc:creator>
  <cp:lastModifiedBy>CARMEN SAN MARTIN</cp:lastModifiedBy>
  <cp:revision>29</cp:revision>
  <dcterms:modified xsi:type="dcterms:W3CDTF">2018-03-06T10:54:22Z</dcterms:modified>
</cp:coreProperties>
</file>