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7.png" ContentType="image/png"/>
  <Override PartName="/ppt/media/image5.png" ContentType="image/png"/>
  <Override PartName="/ppt/media/image12.png" ContentType="image/png"/>
  <Override PartName="/ppt/media/image6.jpeg" ContentType="image/jpeg"/>
  <Override PartName="/ppt/media/image8.png" ContentType="image/png"/>
  <Override PartName="/ppt/media/image10.png" ContentType="image/png"/>
  <Override PartName="/ppt/media/image9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00" spc="-1" strike="noStrike">
              <a:solidFill>
                <a:srgbClr val="74808c"/>
              </a:solidFill>
              <a:uFill>
                <a:solidFill>
                  <a:srgbClr val="ffffff"/>
                </a:solidFill>
              </a:uFill>
              <a:latin typeface="Poppi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7920" y="504000"/>
            <a:ext cx="1917000" cy="121896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7920" y="1839240"/>
            <a:ext cx="1917000" cy="121896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00" spc="-1" strike="noStrike">
              <a:solidFill>
                <a:srgbClr val="74808c"/>
              </a:solidFill>
              <a:uFill>
                <a:solidFill>
                  <a:srgbClr val="ffffff"/>
                </a:solidFill>
              </a:uFill>
              <a:latin typeface="Poppin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47920" y="504000"/>
            <a:ext cx="935280" cy="121896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530360" y="504000"/>
            <a:ext cx="935280" cy="121896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530360" y="1839240"/>
            <a:ext cx="935280" cy="121896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47920" y="1839240"/>
            <a:ext cx="935280" cy="121896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00" spc="-1" strike="noStrike">
              <a:solidFill>
                <a:srgbClr val="74808c"/>
              </a:solidFill>
              <a:uFill>
                <a:solidFill>
                  <a:srgbClr val="ffffff"/>
                </a:solidFill>
              </a:uFill>
              <a:latin typeface="Poppin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47920" y="504000"/>
            <a:ext cx="1917000" cy="255564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47920" y="504000"/>
            <a:ext cx="1917000" cy="255564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547560" y="1017000"/>
            <a:ext cx="1917000" cy="1529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547560" y="1017000"/>
            <a:ext cx="1917000" cy="1529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00" spc="-1" strike="noStrike">
              <a:solidFill>
                <a:srgbClr val="74808c"/>
              </a:solidFill>
              <a:uFill>
                <a:solidFill>
                  <a:srgbClr val="ffffff"/>
                </a:solidFill>
              </a:uFill>
              <a:latin typeface="Poppi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47920" y="504000"/>
            <a:ext cx="1917000" cy="255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00" spc="-1" strike="noStrike">
              <a:solidFill>
                <a:srgbClr val="74808c"/>
              </a:solidFill>
              <a:uFill>
                <a:solidFill>
                  <a:srgbClr val="ffffff"/>
                </a:solidFill>
              </a:uFill>
              <a:latin typeface="Poppi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47920" y="504000"/>
            <a:ext cx="1917000" cy="255564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00" spc="-1" strike="noStrike">
              <a:solidFill>
                <a:srgbClr val="74808c"/>
              </a:solidFill>
              <a:uFill>
                <a:solidFill>
                  <a:srgbClr val="ffffff"/>
                </a:solidFill>
              </a:uFill>
              <a:latin typeface="Poppin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47920" y="504000"/>
            <a:ext cx="935280" cy="255564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530360" y="504000"/>
            <a:ext cx="935280" cy="255564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00" spc="-1" strike="noStrike">
              <a:solidFill>
                <a:srgbClr val="74808c"/>
              </a:solidFill>
              <a:uFill>
                <a:solidFill>
                  <a:srgbClr val="ffffff"/>
                </a:solidFill>
              </a:uFill>
              <a:latin typeface="Poppi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00" spc="-1" strike="noStrike">
              <a:solidFill>
                <a:srgbClr val="74808c"/>
              </a:solidFill>
              <a:uFill>
                <a:solidFill>
                  <a:srgbClr val="ffffff"/>
                </a:solidFill>
              </a:uFill>
              <a:latin typeface="Poppi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47920" y="504000"/>
            <a:ext cx="935280" cy="121896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7920" y="1839240"/>
            <a:ext cx="935280" cy="121896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30360" y="504000"/>
            <a:ext cx="935280" cy="255564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00" spc="-1" strike="noStrike">
              <a:solidFill>
                <a:srgbClr val="74808c"/>
              </a:solidFill>
              <a:uFill>
                <a:solidFill>
                  <a:srgbClr val="ffffff"/>
                </a:solidFill>
              </a:uFill>
              <a:latin typeface="Poppi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47920" y="504000"/>
            <a:ext cx="935280" cy="255564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30360" y="504000"/>
            <a:ext cx="935280" cy="121896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530360" y="1839240"/>
            <a:ext cx="935280" cy="121896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00" spc="-1" strike="noStrike">
              <a:solidFill>
                <a:srgbClr val="74808c"/>
              </a:solidFill>
              <a:uFill>
                <a:solidFill>
                  <a:srgbClr val="ffffff"/>
                </a:solidFill>
              </a:uFill>
              <a:latin typeface="Poppi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47920" y="504000"/>
            <a:ext cx="935280" cy="121896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30360" y="504000"/>
            <a:ext cx="935280" cy="121896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47920" y="1839240"/>
            <a:ext cx="1917000" cy="1218960"/>
          </a:xfrm>
          <a:prstGeom prst="rect">
            <a:avLst/>
          </a:prstGeom>
        </p:spPr>
        <p:txBody>
          <a:bodyPr lIns="0" rIns="0" tIns="0" bIns="0"/>
          <a:p>
            <a:endParaRPr b="0" lang="en-US" sz="9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547920" y="504000"/>
            <a:ext cx="1917000" cy="2555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573640" y="504000"/>
            <a:ext cx="1917000" cy="2555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99720" y="504000"/>
            <a:ext cx="1917000" cy="2555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625800" y="504000"/>
            <a:ext cx="1917000" cy="2555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47920" y="3249000"/>
            <a:ext cx="1917000" cy="2555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2573640" y="3249000"/>
            <a:ext cx="1917000" cy="2555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99720" y="3249000"/>
            <a:ext cx="1917000" cy="2555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625800" y="3249000"/>
            <a:ext cx="1917000" cy="2555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292729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  <a:endParaRPr b="0" lang="en-US" sz="800" spc="-1" strike="noStrike">
              <a:solidFill>
                <a:srgbClr val="292729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8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</a:rPr>
              <a:t>Click to edit the title text format</a:t>
            </a:r>
            <a:endParaRPr b="0" lang="en-US" sz="800" spc="-1" strike="noStrike">
              <a:solidFill>
                <a:srgbClr val="74808c"/>
              </a:solidFill>
              <a:uFill>
                <a:solidFill>
                  <a:srgbClr val="ffffff"/>
                </a:solidFill>
              </a:uFill>
              <a:latin typeface="Poppi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I2PC/scipion/wiki/Scipion-EM-Classes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I2PC/scipion/wiki/Creating-a-Protocol" TargetMode="External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rmarabini/scipioncourseprotocols.git" TargetMode="External"/><Relationship Id="rId2" Type="http://schemas.openxmlformats.org/officeDocument/2006/relationships/hyperlink" Target="https://github.com/rmarabini/scipioncourseprotocols.git" TargetMode="External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007640" y="2421000"/>
            <a:ext cx="25380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840" rIns="15840" tIns="15840" bIns="15840"/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Writing Protocols with Scipion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1007640" y="5211360"/>
            <a:ext cx="2538000" cy="102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840" rIns="15840" tIns="15840" bIns="15840"/>
          <a:p>
            <a:pPr>
              <a:lnSpc>
                <a:spcPct val="120000"/>
              </a:lnSpc>
            </a:pPr>
            <a:r>
              <a:rPr b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Roberto Marabini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June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Picture 10" descr=""/>
          <p:cNvPicPr/>
          <p:nvPr/>
        </p:nvPicPr>
        <p:blipFill>
          <a:blip r:embed="rId1"/>
          <a:stretch/>
        </p:blipFill>
        <p:spPr>
          <a:xfrm>
            <a:off x="899640" y="1484640"/>
            <a:ext cx="935640" cy="93564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pic>
        <p:nvPicPr>
          <p:cNvPr id="46" name="Picture 2" descr=""/>
          <p:cNvPicPr/>
          <p:nvPr/>
        </p:nvPicPr>
        <p:blipFill>
          <a:blip r:embed="rId2"/>
          <a:stretch/>
        </p:blipFill>
        <p:spPr>
          <a:xfrm>
            <a:off x="3852000" y="573480"/>
            <a:ext cx="4643640" cy="3215160"/>
          </a:xfrm>
          <a:prstGeom prst="rect">
            <a:avLst/>
          </a:prstGeom>
          <a:ln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2" descr=""/>
          <p:cNvPicPr/>
          <p:nvPr/>
        </p:nvPicPr>
        <p:blipFill>
          <a:blip r:embed="rId3"/>
          <a:stretch/>
        </p:blipFill>
        <p:spPr>
          <a:xfrm>
            <a:off x="5089680" y="3491280"/>
            <a:ext cx="3628440" cy="274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457200"/>
            <a:ext cx="8410320" cy="556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def _defineFilenames(self):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  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self.inputFn =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      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self._getTmpPath('input_particles.xmd')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  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self.outputMd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      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self._getExtraPath('output_images.xmd')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  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self.outputStk =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      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self._getExtraPath('output_images.stk')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Test: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   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Export SCIPION_DEBUG_NOCLEAN=1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   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Import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   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Browse tmp directory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   </a:t>
            </a:r>
            <a:r>
              <a:rPr b="0" lang="en-US" sz="2400" spc="-1" strike="noStrike" u="sng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Protocol_1.py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11640" y="332640"/>
            <a:ext cx="7200360" cy="56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Edit file </a:t>
            </a:r>
            <a:r>
              <a:rPr b="0" lang="en-US" sz="2400" spc="-1" strike="noStrike" u="sng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myprotocol.py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Edit functioninsertAllSteps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4132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xmipp_image_operate –i image1.xmd - -–abs –o image2.stk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Tip_1: $SCIPION_HOME/pyworkflow/em/packages/xmipp3/protocol_break_symmetry.py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Tip_2: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908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self._getExtraPath(‘nameoutputfile.stk’)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908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Self.runJob(“program_name”, “string with arguments”)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908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Start scipion and check the log file.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908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Protocol_2.py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55640" y="260640"/>
            <a:ext cx="7344360" cy="8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Step 3: Add runOperateStep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5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55640" y="260640"/>
            <a:ext cx="7056360" cy="8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Step 4: Create OutputStep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755640" y="1013760"/>
            <a:ext cx="720036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Tip_1: $SCIPION_HOME/pyworkflow/em/packages/xmipp3/protocol_break_symmetry.py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See </a:t>
            </a:r>
            <a:r>
              <a:rPr b="0" lang="en-US" sz="2400" spc="-1" strike="noStrike" u="sng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protocol_3.py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55640" y="260640"/>
            <a:ext cx="720036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Step 5: citation, methods, summary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755640" y="1013760"/>
            <a:ext cx="720036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Bbitex.py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_citations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protocol_4.py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55640" y="260640"/>
            <a:ext cx="720036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Step 6: Do it yourself ***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755640" y="1013760"/>
            <a:ext cx="720036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Use xmipp_image_operate to sum two sets of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Input 2 set of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Output a single set of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55640" y="260640"/>
            <a:ext cx="720036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Step 6: Do it yourself ***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755640" y="1013760"/>
            <a:ext cx="7200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Add validate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55640" y="260640"/>
            <a:ext cx="7056360" cy="8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Step 7: your turn, xmipp_transform_filter ***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9 Imagen" descr=""/>
          <p:cNvPicPr/>
          <p:nvPr/>
        </p:nvPicPr>
        <p:blipFill>
          <a:blip r:embed="rId1"/>
          <a:stretch/>
        </p:blipFill>
        <p:spPr>
          <a:xfrm>
            <a:off x="2065320" y="2133000"/>
            <a:ext cx="5571720" cy="2276280"/>
          </a:xfrm>
          <a:prstGeom prst="rect">
            <a:avLst/>
          </a:prstGeom>
          <a:ln>
            <a:noFill/>
          </a:ln>
        </p:spPr>
      </p:pic>
      <p:pic>
        <p:nvPicPr>
          <p:cNvPr id="51" name="Picture 12" descr=""/>
          <p:cNvPicPr/>
          <p:nvPr/>
        </p:nvPicPr>
        <p:blipFill>
          <a:blip r:embed="rId2"/>
          <a:stretch/>
        </p:blipFill>
        <p:spPr>
          <a:xfrm>
            <a:off x="5089680" y="4286160"/>
            <a:ext cx="2578320" cy="195084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3"/>
          <a:stretch/>
        </p:blipFill>
        <p:spPr>
          <a:xfrm>
            <a:off x="6948360" y="188640"/>
            <a:ext cx="1637280" cy="2179440"/>
          </a:xfrm>
          <a:prstGeom prst="rect">
            <a:avLst/>
          </a:prstGeom>
          <a:ln>
            <a:noFill/>
          </a:ln>
        </p:spPr>
      </p:pic>
      <p:pic>
        <p:nvPicPr>
          <p:cNvPr id="53" name="Picture 6" descr=""/>
          <p:cNvPicPr/>
          <p:nvPr/>
        </p:nvPicPr>
        <p:blipFill>
          <a:blip r:embed="rId4"/>
          <a:stretch/>
        </p:blipFill>
        <p:spPr>
          <a:xfrm>
            <a:off x="2555640" y="188640"/>
            <a:ext cx="2761920" cy="276192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179640" y="5589360"/>
            <a:ext cx="5215320" cy="8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Programing Framework: Paradigm MVC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755640" y="260640"/>
            <a:ext cx="5688360" cy="8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The Controler: workflow + workflow engine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Picture 2" descr=""/>
          <p:cNvPicPr/>
          <p:nvPr/>
        </p:nvPicPr>
        <p:blipFill>
          <a:blip r:embed="rId1"/>
          <a:stretch/>
        </p:blipFill>
        <p:spPr>
          <a:xfrm>
            <a:off x="611640" y="1545120"/>
            <a:ext cx="3744000" cy="3744000"/>
          </a:xfrm>
          <a:prstGeom prst="rect">
            <a:avLst/>
          </a:prstGeom>
          <a:ln>
            <a:noFill/>
          </a:ln>
        </p:spPr>
      </p:pic>
      <p:pic>
        <p:nvPicPr>
          <p:cNvPr id="57" name="Picture 4" descr=""/>
          <p:cNvPicPr/>
          <p:nvPr/>
        </p:nvPicPr>
        <p:blipFill>
          <a:blip r:embed="rId2"/>
          <a:stretch/>
        </p:blipFill>
        <p:spPr>
          <a:xfrm>
            <a:off x="5868000" y="4005000"/>
            <a:ext cx="2496600" cy="2097000"/>
          </a:xfrm>
          <a:prstGeom prst="rect">
            <a:avLst/>
          </a:prstGeom>
          <a:ln>
            <a:noFill/>
          </a:ln>
        </p:spPr>
      </p:pic>
      <p:pic>
        <p:nvPicPr>
          <p:cNvPr id="58" name="Picture 4" descr=""/>
          <p:cNvPicPr/>
          <p:nvPr/>
        </p:nvPicPr>
        <p:blipFill>
          <a:blip r:embed="rId3"/>
          <a:stretch/>
        </p:blipFill>
        <p:spPr>
          <a:xfrm>
            <a:off x="5382720" y="1304280"/>
            <a:ext cx="1637280" cy="217944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3852000" y="2853000"/>
            <a:ext cx="1223640" cy="143640"/>
          </a:xfrm>
          <a:prstGeom prst="rightArrow">
            <a:avLst>
              <a:gd name="adj1" fmla="val 50000"/>
              <a:gd name="adj2" fmla="val 50000"/>
            </a:avLst>
          </a:prstGeom>
          <a:blipFill>
            <a:blip r:embed="rId4"/>
            <a:tile/>
          </a:blipFill>
          <a:ln w="12600">
            <a:solidFill>
              <a:srgbClr val="000000"/>
            </a:solidFill>
            <a:miter/>
          </a:ln>
          <a:effectLst>
            <a:outerShdw algn="ctr" blurRad="2540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" name="CustomShape 3"/>
          <p:cNvSpPr/>
          <p:nvPr/>
        </p:nvSpPr>
        <p:spPr>
          <a:xfrm rot="14467200">
            <a:off x="6315120" y="3861360"/>
            <a:ext cx="742320" cy="143640"/>
          </a:xfrm>
          <a:prstGeom prst="rightArrow">
            <a:avLst>
              <a:gd name="adj1" fmla="val 50000"/>
              <a:gd name="adj2" fmla="val 50000"/>
            </a:avLst>
          </a:prstGeom>
          <a:blipFill>
            <a:blip r:embed="rId5"/>
            <a:tile/>
          </a:blipFill>
          <a:ln w="12600">
            <a:solidFill>
              <a:srgbClr val="000000"/>
            </a:solidFill>
            <a:miter/>
          </a:ln>
          <a:effectLst>
            <a:outerShdw algn="ctr" blurRad="2540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26000" y="6044760"/>
            <a:ext cx="802980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136da9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  <a:hlinkClick r:id="rId1"/>
              </a:rPr>
              <a:t>https://github.com/I2PC/scipion/wiki/Scipion-EM-Classes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755640" y="260640"/>
            <a:ext cx="5688360" cy="8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The DataModel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Picture 2" descr=""/>
          <p:cNvPicPr/>
          <p:nvPr/>
        </p:nvPicPr>
        <p:blipFill>
          <a:blip r:embed="rId2"/>
          <a:stretch/>
        </p:blipFill>
        <p:spPr>
          <a:xfrm>
            <a:off x="1979640" y="734400"/>
            <a:ext cx="4706280" cy="504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>
                <p:childTnLst>
                  <p:par>
                    <p:cTn id="33" fill="freeze">
                      <p:stCondLst>
                        <p:cond delay="indefinite"/>
                      </p:stCondLst>
                      <p:childTnLst>
                        <p:par>
                          <p:cTn id="34" fill="freeze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freeze">
                      <p:stCondLst>
                        <p:cond delay="indefinite"/>
                      </p:stCondLst>
                      <p:childTnLst>
                        <p:par>
                          <p:cTn id="38" fill="freeze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1547640" y="2565000"/>
            <a:ext cx="5688360" cy="8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 algn="ctr">
              <a:lnSpc>
                <a:spcPct val="100000"/>
              </a:lnSpc>
            </a:pPr>
            <a:r>
              <a:rPr b="1" lang="en-US" sz="72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My very first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72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Protocol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755640" y="260640"/>
            <a:ext cx="5688360" cy="8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My very first Protocol-1: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858240" y="1136520"/>
            <a:ext cx="4602240" cy="486792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tIns="0" bIns="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class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r>
              <a:rPr b="0" lang="en-US" sz="1600" spc="-1" strike="noStrike">
                <a:solidFill>
                  <a:srgbClr val="6f42c1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YYYYYProtXXX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(</a:t>
            </a:r>
            <a:r>
              <a:rPr b="0" lang="en-US" sz="1600" spc="-1" strike="noStrike">
                <a:solidFill>
                  <a:srgbClr val="6f42c1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EMProtocol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):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   </a:t>
            </a:r>
            <a:r>
              <a:rPr b="0" lang="en-US" sz="1600" spc="-1" strike="noStrike">
                <a:solidFill>
                  <a:srgbClr val="032f62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"""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r>
              <a:rPr b="0" lang="en-US" sz="1600" spc="-1" strike="noStrike">
                <a:solidFill>
                  <a:srgbClr val="032f62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Help messsage.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r>
              <a:rPr b="0" lang="en-US" sz="1600" spc="-1" strike="noStrike">
                <a:solidFill>
                  <a:srgbClr val="032f62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"""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    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_label </a:t>
            </a:r>
            <a:r>
              <a:rPr b="0" lang="en-US" sz="16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=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r>
              <a:rPr b="0" lang="en-US" sz="1600" spc="-1" strike="noStrike">
                <a:solidFill>
                  <a:srgbClr val="032f62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‘protocolnamegoeshere'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a737d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  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a737d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    </a:t>
            </a:r>
            <a:r>
              <a:rPr b="0" lang="en-US" sz="1600" spc="-1" strike="noStrike">
                <a:solidFill>
                  <a:srgbClr val="6a737d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#--------------- DEFINE param functions ---------------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    </a:t>
            </a:r>
            <a:r>
              <a:rPr b="0" lang="en-US" sz="16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def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r>
              <a:rPr b="0" lang="en-US" sz="1600" spc="-1" strike="noStrike">
                <a:solidFill>
                  <a:srgbClr val="6f42c1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_defineParams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(self, form):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        </a:t>
            </a:r>
            <a:r>
              <a:rPr b="0" lang="en-US" sz="16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pass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  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   </a:t>
            </a:r>
            <a:r>
              <a:rPr b="0" lang="en-US" sz="1600" spc="-1" strike="noStrike">
                <a:solidFill>
                  <a:srgbClr val="6a737d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#--------------- INSERT steps functions ----------------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   </a:t>
            </a:r>
            <a:r>
              <a:rPr b="0" lang="en-US" sz="16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def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r>
              <a:rPr b="0" lang="en-US" sz="1600" spc="-1" strike="noStrike">
                <a:solidFill>
                  <a:srgbClr val="6f42c1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_insertAllSteps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(self): </a:t>
            </a:r>
            <a:r>
              <a:rPr b="0" lang="en-US" sz="16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pass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   </a:t>
            </a:r>
            <a:r>
              <a:rPr b="0" lang="en-US" sz="1600" spc="-1" strike="noStrike">
                <a:solidFill>
                  <a:srgbClr val="6a737d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#--------------- STEPS functions -----------------------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   </a:t>
            </a:r>
            <a:r>
              <a:rPr b="0" lang="en-US" sz="16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def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r>
              <a:rPr b="0" lang="en-US" sz="1600" spc="-1" strike="noStrike">
                <a:solidFill>
                  <a:srgbClr val="6f42c1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convertInputStep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(self):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      </a:t>
            </a:r>
            <a:r>
              <a:rPr b="0" lang="en-US" sz="16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pass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   </a:t>
            </a:r>
            <a:r>
              <a:rPr b="0" lang="en-US" sz="16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def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r>
              <a:rPr b="0" lang="en-US" sz="1600" spc="-1" strike="noStrike">
                <a:solidFill>
                  <a:srgbClr val="6f42c1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runMLStep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(self, params):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       </a:t>
            </a:r>
            <a:r>
              <a:rPr b="0" lang="en-US" sz="16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pass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   </a:t>
            </a:r>
            <a:r>
              <a:rPr b="0" lang="en-US" sz="16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def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</a:t>
            </a:r>
            <a:r>
              <a:rPr b="0" lang="en-US" sz="1600" spc="-1" strike="noStrike">
                <a:solidFill>
                  <a:srgbClr val="6f42c1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createOutputStep</a:t>
            </a: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(self):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        </a:t>
            </a:r>
            <a:r>
              <a:rPr b="0" lang="en-US" sz="16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Poppins"/>
              </a:rPr>
              <a:t>pass</a:t>
            </a:r>
            <a:r>
              <a:rPr b="0" lang="en-US" sz="1600" spc="-1" strike="noStrike">
                <a:solidFill>
                  <a:srgbClr val="fdfcff"/>
                </a:solidFill>
                <a:uFill>
                  <a:solidFill>
                    <a:srgbClr val="ffffff"/>
                  </a:solidFill>
                </a:uFill>
                <a:latin typeface="Arial"/>
                <a:ea typeface="Poppins"/>
              </a:rPr>
              <a:t>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75120" y="6309360"/>
            <a:ext cx="669492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136da9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  <a:hlinkClick r:id="rId1"/>
              </a:rPr>
              <a:t>https://github.com/I2PC/scipion/wiki/Creating-a-Protocol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4"/>
          <p:cNvSpPr/>
          <p:nvPr/>
        </p:nvSpPr>
        <p:spPr>
          <a:xfrm>
            <a:off x="5994000" y="2493000"/>
            <a:ext cx="276732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Where: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    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YYYY =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    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XXXX = protocol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                  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755640" y="260640"/>
            <a:ext cx="5688360" cy="8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My very first Protocol-2: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611640" y="1917000"/>
            <a:ext cx="7200360" cy="398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Create a protocol that: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908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Takes as input a set of particles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908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Produces as output a set of particles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908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For each input image create an output image such as I</a:t>
            </a:r>
            <a:r>
              <a:rPr b="0" lang="en-US" sz="2800" spc="-1" strike="noStrike" baseline="-25000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o</a:t>
            </a:r>
            <a:r>
              <a:rPr b="0" lang="en-US" sz="28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(x,y)=||I</a:t>
            </a:r>
            <a:r>
              <a:rPr b="0" lang="en-US" sz="2800" spc="-1" strike="noStrike" baseline="-25000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i</a:t>
            </a:r>
            <a:r>
              <a:rPr b="0" lang="en-US" sz="28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(x,y)||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908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Use xmipp_image_operate -&gt;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4132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xmipp_image_operate –i image1 --abs –o image2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4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8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96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69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96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611640" y="404640"/>
            <a:ext cx="7200360" cy="601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Download auxiliary files: git clone </a:t>
            </a:r>
            <a:r>
              <a:rPr b="0" lang="en-US" sz="2400" spc="-1" strike="noStrike" u="sng">
                <a:solidFill>
                  <a:srgbClr val="136da9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  <a:hlinkClick r:id="rId1"/>
              </a:rPr>
              <a:t>https://</a:t>
            </a:r>
            <a:r>
              <a:rPr b="0" lang="en-US" sz="2400" spc="-1" strike="noStrike" u="sng">
                <a:solidFill>
                  <a:srgbClr val="136da9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  <a:hlinkClick r:id="rId2"/>
              </a:rPr>
              <a:t>github.com/rmarabini/scipioncourseprotocols.git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Place file template_0.py in directory $SCIPION_HOME/pyworkflow/em/packages/xmipp3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Call it myprotocol.py. Edit file myprotocol.py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Add Class XmippProtABS to $SCIPION_HOME/pyworkflow/em/packages/xmipp3/__init__.py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908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From myprotocol import XmippProtABS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Start scipion. Search for new protocol CTRL-F (abs)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Protocol_0.py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Add IntParam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755640" y="260640"/>
            <a:ext cx="5688360" cy="8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Step 1: Create Gui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93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75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22" end="3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04" end="3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40" end="3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92" end="4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755640" y="260640"/>
            <a:ext cx="5688360" cy="8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Semi"/>
                <a:ea typeface="Montserrat Semi"/>
              </a:rPr>
              <a:t>Step 2: Prepare Data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83640" y="680400"/>
            <a:ext cx="8440920" cy="57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In function _insertAllSteps: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9080" indent="-456840">
              <a:lnSpc>
                <a:spcPct val="100000"/>
              </a:lnSpc>
              <a:buClr>
                <a:srgbClr val="74808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Self._insertFunctionStep(‘convertInputStep’)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Poppins"/>
                <a:ea typeface="Poppins"/>
              </a:rPr>
              <a:t>Tip_1: $SCIPION_HOME/pyworkflow/em/packages/xmipp3/protocol_break_symmetry.py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from pyworkflow.em.packages.xmipp3.convert 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	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          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import (writeSetOfParticles)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WriteSetOfParticles(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          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self.inputParticles.get(),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          </a:t>
            </a:r>
            <a:r>
              <a:rPr b="0" lang="en-US" sz="2400" spc="-1" strike="noStrike">
                <a:solidFill>
                  <a:srgbClr val="74808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Poppins"/>
              </a:rPr>
              <a:t>self.inputFn)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Line 3"/>
          <p:cNvSpPr/>
          <p:nvPr/>
        </p:nvSpPr>
        <p:spPr>
          <a:xfrm>
            <a:off x="7132320" y="5669280"/>
            <a:ext cx="12801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13978</TotalTime>
  <Application>LibreOffice/5.2.5.1$Linux_X86_64 LibreOffice_project/20m0$Build-1</Application>
  <Words>378</Words>
  <Paragraphs>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carmen</dc:creator>
  <dc:description/>
  <dc:language>en-US</dc:language>
  <cp:lastModifiedBy/>
  <dcterms:modified xsi:type="dcterms:W3CDTF">2018-06-27T22:04:23Z</dcterms:modified>
  <cp:revision>315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