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300" r:id="rId3"/>
    <p:sldId id="304" r:id="rId4"/>
    <p:sldId id="309" r:id="rId5"/>
    <p:sldId id="310" r:id="rId6"/>
    <p:sldId id="305" r:id="rId7"/>
    <p:sldId id="307" r:id="rId8"/>
    <p:sldId id="308" r:id="rId9"/>
    <p:sldId id="313" r:id="rId10"/>
    <p:sldId id="311" r:id="rId11"/>
    <p:sldId id="312" r:id="rId12"/>
    <p:sldId id="315" r:id="rId13"/>
    <p:sldId id="316" r:id="rId14"/>
    <p:sldId id="317" r:id="rId15"/>
    <p:sldId id="319" r:id="rId16"/>
  </p:sldIdLst>
  <p:sldSz cx="9144000" cy="6858000" type="screen4x3"/>
  <p:notesSz cx="6858000" cy="9144000"/>
  <p:defaultTextStyle>
    <a:defPPr>
      <a:defRPr lang="en-US"/>
    </a:defPPr>
    <a:lvl1pPr algn="l" defTabSz="346710" rtl="0" eaLnBrk="0" fontAlgn="base" hangingPunct="0">
      <a:spcBef>
        <a:spcPct val="0"/>
      </a:spcBef>
      <a:spcAft>
        <a:spcPct val="0"/>
      </a:spcAft>
      <a:defRPr sz="8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1pPr>
    <a:lvl2pPr marL="192024" indent="-96012" algn="l" defTabSz="346710" rtl="0" eaLnBrk="0" fontAlgn="base" hangingPunct="0">
      <a:spcBef>
        <a:spcPct val="0"/>
      </a:spcBef>
      <a:spcAft>
        <a:spcPct val="0"/>
      </a:spcAft>
      <a:defRPr sz="8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2pPr>
    <a:lvl3pPr marL="384048" indent="-192024" algn="l" defTabSz="346710" rtl="0" eaLnBrk="0" fontAlgn="base" hangingPunct="0">
      <a:spcBef>
        <a:spcPct val="0"/>
      </a:spcBef>
      <a:spcAft>
        <a:spcPct val="0"/>
      </a:spcAft>
      <a:defRPr sz="8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3pPr>
    <a:lvl4pPr marL="576072" indent="-288036" algn="l" defTabSz="346710" rtl="0" eaLnBrk="0" fontAlgn="base" hangingPunct="0">
      <a:spcBef>
        <a:spcPct val="0"/>
      </a:spcBef>
      <a:spcAft>
        <a:spcPct val="0"/>
      </a:spcAft>
      <a:defRPr sz="8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4pPr>
    <a:lvl5pPr marL="768096" indent="-384048" algn="l" defTabSz="346710" rtl="0" eaLnBrk="0" fontAlgn="base" hangingPunct="0">
      <a:spcBef>
        <a:spcPct val="0"/>
      </a:spcBef>
      <a:spcAft>
        <a:spcPct val="0"/>
      </a:spcAft>
      <a:defRPr sz="8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5pPr>
    <a:lvl6pPr marL="960120" algn="l" defTabSz="384048" rtl="0" eaLnBrk="1" latinLnBrk="0" hangingPunct="1">
      <a:defRPr sz="8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6pPr>
    <a:lvl7pPr marL="1152144" algn="l" defTabSz="384048" rtl="0" eaLnBrk="1" latinLnBrk="0" hangingPunct="1">
      <a:defRPr sz="8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7pPr>
    <a:lvl8pPr marL="1344168" algn="l" defTabSz="384048" rtl="0" eaLnBrk="1" latinLnBrk="0" hangingPunct="1">
      <a:defRPr sz="8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8pPr>
    <a:lvl9pPr marL="1536192" algn="l" defTabSz="384048" rtl="0" eaLnBrk="1" latinLnBrk="0" hangingPunct="1">
      <a:defRPr sz="8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09BEA71-6F25-49FE-97FB-6F73A20ED6D7}">
          <p14:sldIdLst>
            <p14:sldId id="259"/>
            <p14:sldId id="300"/>
            <p14:sldId id="304"/>
            <p14:sldId id="309"/>
            <p14:sldId id="310"/>
            <p14:sldId id="305"/>
            <p14:sldId id="307"/>
            <p14:sldId id="308"/>
            <p14:sldId id="313"/>
            <p14:sldId id="311"/>
            <p14:sldId id="312"/>
            <p14:sldId id="315"/>
            <p14:sldId id="316"/>
            <p14:sldId id="317"/>
            <p14:sldId id="319"/>
          </p14:sldIdLst>
        </p14:section>
      </p14:sectionLst>
    </p:ext>
    <p:ext uri="{EFAFB233-063F-42B5-8137-9DF3F51BA10A}">
      <p15:sldGuideLst xmlns="" xmlns:p15="http://schemas.microsoft.com/office/powerpoint/2012/main">
        <p15:guide id="1" pos="740">
          <p15:clr>
            <a:srgbClr val="A4A3A4"/>
          </p15:clr>
        </p15:guide>
        <p15:guide id="2" orient="horz" pos="691">
          <p15:clr>
            <a:srgbClr val="A4A3A4"/>
          </p15:clr>
        </p15:guide>
        <p15:guide id="3" orient="horz" pos="7903" userDrawn="1">
          <p15:clr>
            <a:srgbClr val="A4A3A4"/>
          </p15:clr>
        </p15:guide>
        <p15:guide id="4" pos="14620">
          <p15:clr>
            <a:srgbClr val="A4A3A4"/>
          </p15:clr>
        </p15:guide>
        <p15:guide id="5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4B53"/>
    <a:srgbClr val="FFFFFF"/>
    <a:srgbClr val="292829"/>
    <a:srgbClr val="C4CBD1"/>
    <a:srgbClr val="416FFE"/>
    <a:srgbClr val="000000"/>
    <a:srgbClr val="F0F4F7"/>
    <a:srgbClr val="7E7C80"/>
    <a:srgbClr val="878588"/>
    <a:srgbClr val="262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6"/>
    <p:restoredTop sz="92876"/>
  </p:normalViewPr>
  <p:slideViewPr>
    <p:cSldViewPr showGuides="1">
      <p:cViewPr varScale="1">
        <p:scale>
          <a:sx n="97" d="100"/>
          <a:sy n="97" d="100"/>
        </p:scale>
        <p:origin x="-2454" y="-96"/>
      </p:cViewPr>
      <p:guideLst>
        <p:guide orient="horz" pos="347"/>
        <p:guide orient="horz" pos="3974"/>
        <p:guide pos="278"/>
        <p:guide pos="54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fld id="{7C28E385-EB9C-564E-9211-E232FEF8F4E8}" type="datetimeFigureOut">
              <a:rPr lang="en-US" altLang="en-US"/>
              <a:pPr/>
              <a:t>6/25/2018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fld id="{E826F3B1-BF39-5742-BB1D-197BBAEAA9B1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2743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8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 noProof="0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x-none" altLang="x-none" noProof="0" smtClean="0">
                <a:sym typeface="Helvetica Neue" charset="0"/>
              </a:rPr>
              <a:t>Second level</a:t>
            </a:r>
          </a:p>
          <a:p>
            <a:pPr lvl="2"/>
            <a:r>
              <a:rPr lang="x-none" altLang="x-none" noProof="0" smtClean="0">
                <a:sym typeface="Helvetica Neue" charset="0"/>
              </a:rPr>
              <a:t>Third level</a:t>
            </a:r>
          </a:p>
          <a:p>
            <a:pPr lvl="3"/>
            <a:r>
              <a:rPr lang="x-none" altLang="x-none" noProof="0" smtClean="0">
                <a:sym typeface="Helvetica Neue" charset="0"/>
              </a:rPr>
              <a:t>Fourth level</a:t>
            </a:r>
          </a:p>
          <a:p>
            <a:pPr lvl="4"/>
            <a:r>
              <a:rPr lang="x-none" altLang="x-none" noProof="0" smtClean="0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470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92024" rtl="0" eaLnBrk="0" fontAlgn="base" hangingPunct="0">
      <a:lnSpc>
        <a:spcPct val="117000"/>
      </a:lnSpc>
      <a:spcBef>
        <a:spcPct val="0"/>
      </a:spcBef>
      <a:spcAft>
        <a:spcPct val="0"/>
      </a:spcAft>
      <a:defRPr sz="9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96012" algn="l" defTabSz="192024" rtl="0" eaLnBrk="0" fontAlgn="base" hangingPunct="0">
      <a:lnSpc>
        <a:spcPct val="117000"/>
      </a:lnSpc>
      <a:spcBef>
        <a:spcPct val="0"/>
      </a:spcBef>
      <a:spcAft>
        <a:spcPct val="0"/>
      </a:spcAft>
      <a:defRPr sz="9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192024" algn="l" defTabSz="192024" rtl="0" eaLnBrk="0" fontAlgn="base" hangingPunct="0">
      <a:lnSpc>
        <a:spcPct val="117000"/>
      </a:lnSpc>
      <a:spcBef>
        <a:spcPct val="0"/>
      </a:spcBef>
      <a:spcAft>
        <a:spcPct val="0"/>
      </a:spcAft>
      <a:defRPr sz="9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288036" algn="l" defTabSz="192024" rtl="0" eaLnBrk="0" fontAlgn="base" hangingPunct="0">
      <a:lnSpc>
        <a:spcPct val="117000"/>
      </a:lnSpc>
      <a:spcBef>
        <a:spcPct val="0"/>
      </a:spcBef>
      <a:spcAft>
        <a:spcPct val="0"/>
      </a:spcAft>
      <a:defRPr sz="9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384048" algn="l" defTabSz="192024" rtl="0" eaLnBrk="0" fontAlgn="base" hangingPunct="0">
      <a:lnSpc>
        <a:spcPct val="117000"/>
      </a:lnSpc>
      <a:spcBef>
        <a:spcPct val="0"/>
      </a:spcBef>
      <a:spcAft>
        <a:spcPct val="0"/>
      </a:spcAft>
      <a:defRPr sz="9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960120" algn="l" defTabSz="38404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152144" algn="l" defTabSz="38404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344168" algn="l" defTabSz="38404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536192" algn="l" defTabSz="38404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892" y="864669"/>
            <a:ext cx="7314056" cy="1089025"/>
          </a:xfrm>
        </p:spPr>
        <p:txBody>
          <a:bodyPr/>
          <a:lstStyle>
            <a:lvl1pPr>
              <a:lnSpc>
                <a:spcPct val="100000"/>
              </a:lnSpc>
              <a:defRPr b="1" i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892" y="2060848"/>
            <a:ext cx="7678936" cy="3509963"/>
          </a:xfrm>
        </p:spPr>
        <p:txBody>
          <a:bodyPr/>
          <a:lstStyle>
            <a:lvl1pPr algn="just">
              <a:lnSpc>
                <a:spcPct val="180000"/>
              </a:lnSpc>
              <a:defRPr sz="900"/>
            </a:lvl1pPr>
            <a:lvl2pPr algn="just">
              <a:lnSpc>
                <a:spcPct val="180000"/>
              </a:lnSpc>
              <a:defRPr sz="900"/>
            </a:lvl2pPr>
            <a:lvl3pPr algn="just">
              <a:lnSpc>
                <a:spcPct val="180000"/>
              </a:lnSpc>
              <a:defRPr sz="900"/>
            </a:lvl3pPr>
            <a:lvl4pPr algn="just">
              <a:lnSpc>
                <a:spcPct val="180000"/>
              </a:lnSpc>
              <a:defRPr sz="900"/>
            </a:lvl4pPr>
            <a:lvl5pPr algn="just">
              <a:lnSpc>
                <a:spcPct val="180000"/>
              </a:lnSpc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/>
          </p:cNvSpPr>
          <p:nvPr userDrawn="1">
            <p:ph type="sldNum" sz="quarter" idx="10"/>
          </p:nvPr>
        </p:nvSpPr>
        <p:spPr>
          <a:xfrm>
            <a:off x="8433429" y="6173969"/>
            <a:ext cx="335756" cy="241300"/>
          </a:xfrm>
          <a:prstGeom prst="rect">
            <a:avLst/>
          </a:prstGeom>
        </p:spPr>
        <p:txBody>
          <a:bodyPr lIns="38405" tIns="19202" rIns="38405" bIns="19202"/>
          <a:lstStyle>
            <a:lvl1pPr>
              <a:defRPr b="0" i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>
              <a:defRPr/>
            </a:pPr>
            <a:fld id="{C4EB2ADA-83FC-0547-8CB3-FE1D4EC3A4C0}" type="slidenum">
              <a:rPr lang="x-none" altLang="x-none" smtClean="0"/>
              <a:pPr>
                <a:defRPr/>
              </a:pPr>
              <a:t>‹Nº›</a:t>
            </a:fld>
            <a:endParaRPr lang="x-none" altLang="x-none"/>
          </a:p>
        </p:txBody>
      </p:sp>
      <p:sp>
        <p:nvSpPr>
          <p:cNvPr id="8" name="Text Box 3"/>
          <p:cNvSpPr txBox="1">
            <a:spLocks/>
          </p:cNvSpPr>
          <p:nvPr userDrawn="1"/>
        </p:nvSpPr>
        <p:spPr bwMode="auto">
          <a:xfrm>
            <a:off x="754561" y="6173968"/>
            <a:ext cx="658088" cy="250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6002" tIns="16002" rIns="16002" bIns="16002"/>
          <a:lstStyle/>
          <a:p>
            <a:pPr eaLnBrk="1">
              <a:defRPr/>
            </a:pPr>
            <a:r>
              <a:rPr lang="en-US" altLang="x-none" sz="1000" b="1" dirty="0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Window</a:t>
            </a:r>
            <a:endParaRPr lang="x-none" altLang="x-none" sz="1000" b="1" dirty="0">
              <a:solidFill>
                <a:srgbClr val="000000"/>
              </a:solidFill>
              <a:latin typeface="Montserrat Semi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9" name="Shape"/>
          <p:cNvSpPr/>
          <p:nvPr userDrawn="1"/>
        </p:nvSpPr>
        <p:spPr>
          <a:xfrm>
            <a:off x="445412" y="6160170"/>
            <a:ext cx="180965" cy="280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30" y="0"/>
                </a:moveTo>
                <a:lnTo>
                  <a:pt x="9128" y="841"/>
                </a:lnTo>
                <a:lnTo>
                  <a:pt x="19152" y="5887"/>
                </a:lnTo>
                <a:cubicBezTo>
                  <a:pt x="19035" y="5944"/>
                  <a:pt x="18918" y="6002"/>
                  <a:pt x="18801" y="6060"/>
                </a:cubicBezTo>
                <a:cubicBezTo>
                  <a:pt x="18359" y="6277"/>
                  <a:pt x="17917" y="6494"/>
                  <a:pt x="17475" y="6711"/>
                </a:cubicBezTo>
                <a:lnTo>
                  <a:pt x="7457" y="1668"/>
                </a:lnTo>
                <a:lnTo>
                  <a:pt x="5755" y="2510"/>
                </a:lnTo>
                <a:lnTo>
                  <a:pt x="15766" y="7550"/>
                </a:lnTo>
                <a:cubicBezTo>
                  <a:pt x="15515" y="7673"/>
                  <a:pt x="15264" y="7797"/>
                  <a:pt x="15012" y="7920"/>
                </a:cubicBezTo>
                <a:cubicBezTo>
                  <a:pt x="14761" y="8044"/>
                  <a:pt x="14509" y="8167"/>
                  <a:pt x="14258" y="8291"/>
                </a:cubicBezTo>
                <a:lnTo>
                  <a:pt x="4251" y="3254"/>
                </a:lnTo>
                <a:lnTo>
                  <a:pt x="2548" y="4096"/>
                </a:lnTo>
                <a:lnTo>
                  <a:pt x="12549" y="9130"/>
                </a:lnTo>
                <a:cubicBezTo>
                  <a:pt x="12279" y="9263"/>
                  <a:pt x="12009" y="9395"/>
                  <a:pt x="11738" y="9528"/>
                </a:cubicBezTo>
                <a:cubicBezTo>
                  <a:pt x="11468" y="9661"/>
                  <a:pt x="11198" y="9794"/>
                  <a:pt x="10928" y="9927"/>
                </a:cubicBezTo>
                <a:lnTo>
                  <a:pt x="932" y="4896"/>
                </a:lnTo>
                <a:lnTo>
                  <a:pt x="0" y="5393"/>
                </a:lnTo>
                <a:lnTo>
                  <a:pt x="6" y="16134"/>
                </a:lnTo>
                <a:lnTo>
                  <a:pt x="1711" y="16993"/>
                </a:lnTo>
                <a:lnTo>
                  <a:pt x="1711" y="6987"/>
                </a:lnTo>
                <a:cubicBezTo>
                  <a:pt x="1840" y="7051"/>
                  <a:pt x="1970" y="7116"/>
                  <a:pt x="2099" y="7181"/>
                </a:cubicBezTo>
                <a:cubicBezTo>
                  <a:pt x="2509" y="7387"/>
                  <a:pt x="2919" y="7594"/>
                  <a:pt x="3329" y="7801"/>
                </a:cubicBezTo>
                <a:lnTo>
                  <a:pt x="3329" y="17809"/>
                </a:lnTo>
                <a:lnTo>
                  <a:pt x="5032" y="18668"/>
                </a:lnTo>
                <a:lnTo>
                  <a:pt x="5032" y="8658"/>
                </a:lnTo>
                <a:cubicBezTo>
                  <a:pt x="5302" y="8793"/>
                  <a:pt x="5571" y="8929"/>
                  <a:pt x="5841" y="9065"/>
                </a:cubicBezTo>
                <a:cubicBezTo>
                  <a:pt x="6111" y="9200"/>
                  <a:pt x="6380" y="9336"/>
                  <a:pt x="6650" y="9472"/>
                </a:cubicBezTo>
                <a:lnTo>
                  <a:pt x="6650" y="19484"/>
                </a:lnTo>
                <a:lnTo>
                  <a:pt x="8354" y="20343"/>
                </a:lnTo>
                <a:lnTo>
                  <a:pt x="8354" y="10331"/>
                </a:lnTo>
                <a:cubicBezTo>
                  <a:pt x="8624" y="10466"/>
                  <a:pt x="8893" y="10602"/>
                  <a:pt x="9163" y="10737"/>
                </a:cubicBezTo>
                <a:cubicBezTo>
                  <a:pt x="9432" y="10873"/>
                  <a:pt x="9702" y="11008"/>
                  <a:pt x="9971" y="11144"/>
                </a:cubicBezTo>
                <a:lnTo>
                  <a:pt x="9971" y="21159"/>
                </a:lnTo>
                <a:lnTo>
                  <a:pt x="10839" y="21600"/>
                </a:lnTo>
                <a:lnTo>
                  <a:pt x="21596" y="16286"/>
                </a:lnTo>
                <a:lnTo>
                  <a:pt x="21596" y="14597"/>
                </a:lnTo>
                <a:lnTo>
                  <a:pt x="11666" y="19475"/>
                </a:lnTo>
                <a:lnTo>
                  <a:pt x="11667" y="17764"/>
                </a:lnTo>
                <a:lnTo>
                  <a:pt x="21596" y="12887"/>
                </a:lnTo>
                <a:lnTo>
                  <a:pt x="21596" y="11198"/>
                </a:lnTo>
                <a:lnTo>
                  <a:pt x="11669" y="16074"/>
                </a:lnTo>
                <a:lnTo>
                  <a:pt x="11671" y="14553"/>
                </a:lnTo>
                <a:lnTo>
                  <a:pt x="21596" y="9678"/>
                </a:lnTo>
                <a:lnTo>
                  <a:pt x="21596" y="7990"/>
                </a:lnTo>
                <a:lnTo>
                  <a:pt x="11672" y="12863"/>
                </a:lnTo>
                <a:lnTo>
                  <a:pt x="11674" y="11248"/>
                </a:lnTo>
                <a:lnTo>
                  <a:pt x="21596" y="6374"/>
                </a:lnTo>
                <a:lnTo>
                  <a:pt x="21600" y="5426"/>
                </a:lnTo>
                <a:lnTo>
                  <a:pt x="21595" y="5426"/>
                </a:lnTo>
                <a:lnTo>
                  <a:pt x="21599" y="5420"/>
                </a:lnTo>
                <a:lnTo>
                  <a:pt x="10830" y="0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60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/>
          </p:cNvSpPr>
          <p:nvPr userDrawn="1">
            <p:ph type="sldNum" sz="quarter" idx="10"/>
          </p:nvPr>
        </p:nvSpPr>
        <p:spPr>
          <a:xfrm>
            <a:off x="8433429" y="6173969"/>
            <a:ext cx="335756" cy="241300"/>
          </a:xfrm>
          <a:prstGeom prst="rect">
            <a:avLst/>
          </a:prstGeom>
        </p:spPr>
        <p:txBody>
          <a:bodyPr lIns="38405" tIns="19202" rIns="38405" bIns="19202"/>
          <a:lstStyle>
            <a:lvl1pPr>
              <a:defRPr b="0" i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>
              <a:defRPr/>
            </a:pPr>
            <a:fld id="{C4EB2ADA-83FC-0547-8CB3-FE1D4EC3A4C0}" type="slidenum">
              <a:rPr lang="x-none" altLang="x-none" smtClean="0"/>
              <a:pPr>
                <a:defRPr/>
              </a:pPr>
              <a:t>‹Nº›</a:t>
            </a:fld>
            <a:endParaRPr lang="x-none" altLang="x-none"/>
          </a:p>
        </p:txBody>
      </p:sp>
      <p:sp>
        <p:nvSpPr>
          <p:cNvPr id="8" name="Text Box 3"/>
          <p:cNvSpPr txBox="1">
            <a:spLocks/>
          </p:cNvSpPr>
          <p:nvPr userDrawn="1"/>
        </p:nvSpPr>
        <p:spPr bwMode="auto">
          <a:xfrm>
            <a:off x="754561" y="6173968"/>
            <a:ext cx="658088" cy="250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6002" tIns="16002" rIns="16002" bIns="16002"/>
          <a:lstStyle/>
          <a:p>
            <a:pPr eaLnBrk="1">
              <a:defRPr/>
            </a:pPr>
            <a:r>
              <a:rPr lang="en-US" altLang="x-none" sz="1000" b="1" dirty="0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Window</a:t>
            </a:r>
            <a:endParaRPr lang="x-none" altLang="x-none" sz="1000" b="1" dirty="0">
              <a:solidFill>
                <a:srgbClr val="000000"/>
              </a:solidFill>
              <a:latin typeface="Montserrat Semi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9" name="Shape"/>
          <p:cNvSpPr/>
          <p:nvPr userDrawn="1"/>
        </p:nvSpPr>
        <p:spPr>
          <a:xfrm>
            <a:off x="445412" y="6160170"/>
            <a:ext cx="180965" cy="280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30" y="0"/>
                </a:moveTo>
                <a:lnTo>
                  <a:pt x="9128" y="841"/>
                </a:lnTo>
                <a:lnTo>
                  <a:pt x="19152" y="5887"/>
                </a:lnTo>
                <a:cubicBezTo>
                  <a:pt x="19035" y="5944"/>
                  <a:pt x="18918" y="6002"/>
                  <a:pt x="18801" y="6060"/>
                </a:cubicBezTo>
                <a:cubicBezTo>
                  <a:pt x="18359" y="6277"/>
                  <a:pt x="17917" y="6494"/>
                  <a:pt x="17475" y="6711"/>
                </a:cubicBezTo>
                <a:lnTo>
                  <a:pt x="7457" y="1668"/>
                </a:lnTo>
                <a:lnTo>
                  <a:pt x="5755" y="2510"/>
                </a:lnTo>
                <a:lnTo>
                  <a:pt x="15766" y="7550"/>
                </a:lnTo>
                <a:cubicBezTo>
                  <a:pt x="15515" y="7673"/>
                  <a:pt x="15264" y="7797"/>
                  <a:pt x="15012" y="7920"/>
                </a:cubicBezTo>
                <a:cubicBezTo>
                  <a:pt x="14761" y="8044"/>
                  <a:pt x="14509" y="8167"/>
                  <a:pt x="14258" y="8291"/>
                </a:cubicBezTo>
                <a:lnTo>
                  <a:pt x="4251" y="3254"/>
                </a:lnTo>
                <a:lnTo>
                  <a:pt x="2548" y="4096"/>
                </a:lnTo>
                <a:lnTo>
                  <a:pt x="12549" y="9130"/>
                </a:lnTo>
                <a:cubicBezTo>
                  <a:pt x="12279" y="9263"/>
                  <a:pt x="12009" y="9395"/>
                  <a:pt x="11738" y="9528"/>
                </a:cubicBezTo>
                <a:cubicBezTo>
                  <a:pt x="11468" y="9661"/>
                  <a:pt x="11198" y="9794"/>
                  <a:pt x="10928" y="9927"/>
                </a:cubicBezTo>
                <a:lnTo>
                  <a:pt x="932" y="4896"/>
                </a:lnTo>
                <a:lnTo>
                  <a:pt x="0" y="5393"/>
                </a:lnTo>
                <a:lnTo>
                  <a:pt x="6" y="16134"/>
                </a:lnTo>
                <a:lnTo>
                  <a:pt x="1711" y="16993"/>
                </a:lnTo>
                <a:lnTo>
                  <a:pt x="1711" y="6987"/>
                </a:lnTo>
                <a:cubicBezTo>
                  <a:pt x="1840" y="7051"/>
                  <a:pt x="1970" y="7116"/>
                  <a:pt x="2099" y="7181"/>
                </a:cubicBezTo>
                <a:cubicBezTo>
                  <a:pt x="2509" y="7387"/>
                  <a:pt x="2919" y="7594"/>
                  <a:pt x="3329" y="7801"/>
                </a:cubicBezTo>
                <a:lnTo>
                  <a:pt x="3329" y="17809"/>
                </a:lnTo>
                <a:lnTo>
                  <a:pt x="5032" y="18668"/>
                </a:lnTo>
                <a:lnTo>
                  <a:pt x="5032" y="8658"/>
                </a:lnTo>
                <a:cubicBezTo>
                  <a:pt x="5302" y="8793"/>
                  <a:pt x="5571" y="8929"/>
                  <a:pt x="5841" y="9065"/>
                </a:cubicBezTo>
                <a:cubicBezTo>
                  <a:pt x="6111" y="9200"/>
                  <a:pt x="6380" y="9336"/>
                  <a:pt x="6650" y="9472"/>
                </a:cubicBezTo>
                <a:lnTo>
                  <a:pt x="6650" y="19484"/>
                </a:lnTo>
                <a:lnTo>
                  <a:pt x="8354" y="20343"/>
                </a:lnTo>
                <a:lnTo>
                  <a:pt x="8354" y="10331"/>
                </a:lnTo>
                <a:cubicBezTo>
                  <a:pt x="8624" y="10466"/>
                  <a:pt x="8893" y="10602"/>
                  <a:pt x="9163" y="10737"/>
                </a:cubicBezTo>
                <a:cubicBezTo>
                  <a:pt x="9432" y="10873"/>
                  <a:pt x="9702" y="11008"/>
                  <a:pt x="9971" y="11144"/>
                </a:cubicBezTo>
                <a:lnTo>
                  <a:pt x="9971" y="21159"/>
                </a:lnTo>
                <a:lnTo>
                  <a:pt x="10839" y="21600"/>
                </a:lnTo>
                <a:lnTo>
                  <a:pt x="21596" y="16286"/>
                </a:lnTo>
                <a:lnTo>
                  <a:pt x="21596" y="14597"/>
                </a:lnTo>
                <a:lnTo>
                  <a:pt x="11666" y="19475"/>
                </a:lnTo>
                <a:lnTo>
                  <a:pt x="11667" y="17764"/>
                </a:lnTo>
                <a:lnTo>
                  <a:pt x="21596" y="12887"/>
                </a:lnTo>
                <a:lnTo>
                  <a:pt x="21596" y="11198"/>
                </a:lnTo>
                <a:lnTo>
                  <a:pt x="11669" y="16074"/>
                </a:lnTo>
                <a:lnTo>
                  <a:pt x="11671" y="14553"/>
                </a:lnTo>
                <a:lnTo>
                  <a:pt x="21596" y="9678"/>
                </a:lnTo>
                <a:lnTo>
                  <a:pt x="21596" y="7990"/>
                </a:lnTo>
                <a:lnTo>
                  <a:pt x="11672" y="12863"/>
                </a:lnTo>
                <a:lnTo>
                  <a:pt x="11674" y="11248"/>
                </a:lnTo>
                <a:lnTo>
                  <a:pt x="21596" y="6374"/>
                </a:lnTo>
                <a:lnTo>
                  <a:pt x="21600" y="5426"/>
                </a:lnTo>
                <a:lnTo>
                  <a:pt x="21595" y="5426"/>
                </a:lnTo>
                <a:lnTo>
                  <a:pt x="21599" y="5420"/>
                </a:lnTo>
                <a:lnTo>
                  <a:pt x="10830" y="0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47826" y="504141"/>
            <a:ext cx="1917501" cy="2555875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2573780" y="504141"/>
            <a:ext cx="1917501" cy="2555875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599734" y="504141"/>
            <a:ext cx="1917501" cy="2555875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25689" y="504141"/>
            <a:ext cx="1917501" cy="2555875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47826" y="3248981"/>
            <a:ext cx="1917501" cy="2555875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2573780" y="3248981"/>
            <a:ext cx="1917501" cy="2555875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4599734" y="3248981"/>
            <a:ext cx="1917501" cy="2555875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6625689" y="3248981"/>
            <a:ext cx="1917501" cy="2555875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47826" y="504141"/>
            <a:ext cx="1917501" cy="2555875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2573780" y="504141"/>
            <a:ext cx="1917501" cy="2555875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599734" y="504141"/>
            <a:ext cx="1917501" cy="2555875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25689" y="504141"/>
            <a:ext cx="1917501" cy="2555875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47826" y="3248981"/>
            <a:ext cx="1917501" cy="2555875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2573780" y="3248981"/>
            <a:ext cx="1917501" cy="2555875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4599734" y="3248981"/>
            <a:ext cx="1917501" cy="2555875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6625689" y="3248981"/>
            <a:ext cx="1917501" cy="2555875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75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 bwMode="auto">
          <a:xfrm>
            <a:off x="795337" y="1139033"/>
            <a:ext cx="7735491" cy="108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6002" tIns="16002" rIns="16002" bIns="160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 Medium" charset="0"/>
              </a:rPr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851892" y="2335212"/>
            <a:ext cx="7678936" cy="350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6002" tIns="16002" rIns="16002" bIns="160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" charset="0"/>
              </a:rPr>
              <a:t>Click to edit Master text styles</a:t>
            </a:r>
          </a:p>
          <a:p>
            <a:pPr lvl="1"/>
            <a:r>
              <a:rPr lang="x-none" altLang="x-none" dirty="0">
                <a:sym typeface="Poppins" charset="0"/>
              </a:rPr>
              <a:t>Second level</a:t>
            </a:r>
          </a:p>
          <a:p>
            <a:pPr lvl="2"/>
            <a:r>
              <a:rPr lang="x-none" altLang="x-none" dirty="0">
                <a:sym typeface="Poppins" charset="0"/>
              </a:rPr>
              <a:t>Third level</a:t>
            </a:r>
          </a:p>
          <a:p>
            <a:pPr lvl="3"/>
            <a:r>
              <a:rPr lang="x-none" altLang="x-none" dirty="0">
                <a:sym typeface="Poppins" charset="0"/>
              </a:rPr>
              <a:t>Fourth level</a:t>
            </a:r>
          </a:p>
          <a:p>
            <a:pPr lvl="4"/>
            <a:r>
              <a:rPr lang="x-none" altLang="x-none" dirty="0">
                <a:sym typeface="Poppi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0" r:id="rId1"/>
    <p:sldLayoutId id="2147483792" r:id="rId2"/>
    <p:sldLayoutId id="2147483793" r:id="rId3"/>
    <p:sldLayoutId id="2147483791" r:id="rId4"/>
  </p:sldLayoutIdLst>
  <p:timing>
    <p:tnLst>
      <p:par>
        <p:cTn id="1" dur="indefinite" restart="never" nodeType="tmRoot"/>
      </p:par>
    </p:tnLst>
  </p:timing>
  <p:txStyles>
    <p:titleStyle>
      <a:lvl1pPr algn="l" defTabSz="346710" rtl="0" eaLnBrk="0" fontAlgn="base" hangingPunct="0">
        <a:spcBef>
          <a:spcPct val="0"/>
        </a:spcBef>
        <a:spcAft>
          <a:spcPct val="0"/>
        </a:spcAft>
        <a:defRPr sz="4200" b="1" i="0" kern="1200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 charset="0"/>
        </a:defRPr>
      </a:lvl1pPr>
      <a:lvl2pPr algn="l" defTabSz="346710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272D30"/>
          </a:solidFill>
          <a:latin typeface="Open Sans Semibold" charset="0"/>
          <a:ea typeface="Open Sans Semibold" charset="0"/>
          <a:cs typeface="Open Sans Semibold" charset="0"/>
          <a:sym typeface="Poppins Medium" charset="0"/>
        </a:defRPr>
      </a:lvl2pPr>
      <a:lvl3pPr algn="l" defTabSz="346710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272D30"/>
          </a:solidFill>
          <a:latin typeface="Open Sans Semibold" charset="0"/>
          <a:ea typeface="Open Sans Semibold" charset="0"/>
          <a:cs typeface="Open Sans Semibold" charset="0"/>
          <a:sym typeface="Poppins Medium" charset="0"/>
        </a:defRPr>
      </a:lvl3pPr>
      <a:lvl4pPr algn="l" defTabSz="346710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272D30"/>
          </a:solidFill>
          <a:latin typeface="Open Sans Semibold" charset="0"/>
          <a:ea typeface="Open Sans Semibold" charset="0"/>
          <a:cs typeface="Open Sans Semibold" charset="0"/>
          <a:sym typeface="Poppins Medium" charset="0"/>
        </a:defRPr>
      </a:lvl4pPr>
      <a:lvl5pPr algn="l" defTabSz="346710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272D30"/>
          </a:solidFill>
          <a:latin typeface="Open Sans Semibold" charset="0"/>
          <a:ea typeface="Open Sans Semibold" charset="0"/>
          <a:cs typeface="Open Sans Semibold" charset="0"/>
          <a:sym typeface="Poppins Medium" charset="0"/>
        </a:defRPr>
      </a:lvl5pPr>
      <a:lvl6pPr marL="192024" algn="l" defTabSz="346710" rtl="0" fontAlgn="base" hangingPunct="0">
        <a:lnSpc>
          <a:spcPct val="80000"/>
        </a:lnSpc>
        <a:spcBef>
          <a:spcPct val="0"/>
        </a:spcBef>
        <a:spcAft>
          <a:spcPct val="0"/>
        </a:spcAft>
        <a:defRPr sz="42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6pPr>
      <a:lvl7pPr marL="384048" algn="l" defTabSz="346710" rtl="0" fontAlgn="base" hangingPunct="0">
        <a:lnSpc>
          <a:spcPct val="80000"/>
        </a:lnSpc>
        <a:spcBef>
          <a:spcPct val="0"/>
        </a:spcBef>
        <a:spcAft>
          <a:spcPct val="0"/>
        </a:spcAft>
        <a:defRPr sz="42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7pPr>
      <a:lvl8pPr marL="576072" algn="l" defTabSz="346710" rtl="0" fontAlgn="base" hangingPunct="0">
        <a:lnSpc>
          <a:spcPct val="80000"/>
        </a:lnSpc>
        <a:spcBef>
          <a:spcPct val="0"/>
        </a:spcBef>
        <a:spcAft>
          <a:spcPct val="0"/>
        </a:spcAft>
        <a:defRPr sz="42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8pPr>
      <a:lvl9pPr marL="768096" algn="l" defTabSz="346710" rtl="0" fontAlgn="base" hangingPunct="0">
        <a:lnSpc>
          <a:spcPct val="80000"/>
        </a:lnSpc>
        <a:spcBef>
          <a:spcPct val="0"/>
        </a:spcBef>
        <a:spcAft>
          <a:spcPct val="0"/>
        </a:spcAft>
        <a:defRPr sz="42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9pPr>
    </p:titleStyle>
    <p:bodyStyle>
      <a:lvl1pPr algn="l" defTabSz="34671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9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 charset="0"/>
        </a:defRPr>
      </a:lvl1pPr>
      <a:lvl2pPr indent="96012" algn="l" defTabSz="34671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9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 charset="0"/>
        </a:defRPr>
      </a:lvl2pPr>
      <a:lvl3pPr indent="192024" algn="l" defTabSz="34671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9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 charset="0"/>
        </a:defRPr>
      </a:lvl3pPr>
      <a:lvl4pPr indent="288036" algn="l" defTabSz="34671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9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 charset="0"/>
        </a:defRPr>
      </a:lvl4pPr>
      <a:lvl5pPr indent="384048" algn="l" defTabSz="34671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9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 charset="0"/>
        </a:defRPr>
      </a:lvl5pPr>
      <a:lvl6pPr marL="1056132" indent="-96012" algn="l" defTabSz="384048" rtl="0" eaLnBrk="1" latinLnBrk="0" hangingPunct="1">
        <a:lnSpc>
          <a:spcPct val="90000"/>
        </a:lnSpc>
        <a:spcBef>
          <a:spcPts val="21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" indent="-96012" algn="l" defTabSz="384048" rtl="0" eaLnBrk="1" latinLnBrk="0" hangingPunct="1">
        <a:lnSpc>
          <a:spcPct val="90000"/>
        </a:lnSpc>
        <a:spcBef>
          <a:spcPts val="21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indent="-96012" algn="l" defTabSz="384048" rtl="0" eaLnBrk="1" latinLnBrk="0" hangingPunct="1">
        <a:lnSpc>
          <a:spcPct val="90000"/>
        </a:lnSpc>
        <a:spcBef>
          <a:spcPts val="21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" indent="-96012" algn="l" defTabSz="384048" rtl="0" eaLnBrk="1" latinLnBrk="0" hangingPunct="1">
        <a:lnSpc>
          <a:spcPct val="90000"/>
        </a:lnSpc>
        <a:spcBef>
          <a:spcPts val="21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" algn="l" defTabSz="38404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" algn="l" defTabSz="38404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" algn="l" defTabSz="38404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" algn="l" defTabSz="38404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" algn="l" defTabSz="38404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algn="l" defTabSz="38404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" algn="l" defTabSz="38404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" algn="l" defTabSz="38404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I2PC/scipion/wiki/Scipion-EM-Classe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2PC/scipion/wiki/Creating-a-Protoco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marabini/scipioncourseprotocols.git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/>
          </p:cNvSpPr>
          <p:nvPr/>
        </p:nvSpPr>
        <p:spPr bwMode="auto">
          <a:xfrm>
            <a:off x="1007583" y="2420888"/>
            <a:ext cx="2538236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6002" tIns="16002" rIns="16002" bIns="16002"/>
          <a:lstStyle/>
          <a:p>
            <a:pPr eaLnBrk="1">
              <a:defRPr/>
            </a:pPr>
            <a:r>
              <a:rPr lang="en-US" altLang="x-none" sz="42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Writing Protocols </a:t>
            </a:r>
            <a:r>
              <a:rPr lang="en-US" altLang="x-none" sz="42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with Scipion</a:t>
            </a:r>
            <a:endParaRPr lang="x-none" altLang="x-none" sz="42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ontserrat Semi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3" name="Text Box 3"/>
          <p:cNvSpPr txBox="1">
            <a:spLocks/>
          </p:cNvSpPr>
          <p:nvPr/>
        </p:nvSpPr>
        <p:spPr bwMode="auto">
          <a:xfrm>
            <a:off x="1007582" y="5211365"/>
            <a:ext cx="2538236" cy="102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6002" tIns="16002" rIns="16002" bIns="16002"/>
          <a:lstStyle/>
          <a:p>
            <a:pPr eaLnBrk="1">
              <a:lnSpc>
                <a:spcPct val="120000"/>
              </a:lnSpc>
              <a:defRPr/>
            </a:pPr>
            <a:r>
              <a:rPr lang="en-US" altLang="x-none" sz="1300" b="1" dirty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Roberto Marabini</a:t>
            </a:r>
          </a:p>
          <a:p>
            <a:pPr eaLnBrk="1">
              <a:lnSpc>
                <a:spcPct val="120000"/>
              </a:lnSpc>
              <a:defRPr/>
            </a:pPr>
            <a:r>
              <a:rPr lang="en-US" altLang="x-none" sz="1300" b="1" dirty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June 2018</a:t>
            </a:r>
            <a:endParaRPr lang="x-none" altLang="x-none" sz="1300" b="1" dirty="0">
              <a:solidFill>
                <a:srgbClr val="000000"/>
              </a:solidFill>
              <a:latin typeface="Montserrat Semi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pic>
        <p:nvPicPr>
          <p:cNvPr id="1034" name="Picture 10" descr="Resultado de imagen de scipio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936104" cy="936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de Scipion protoc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73451"/>
            <a:ext cx="4644074" cy="32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Resultado de imagen de Scipion protoc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6" descr="Resultado de imagen de Scipion protoco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Picture 12" descr="Resultado de imagen de Scipion protoco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693" y="3491452"/>
            <a:ext cx="3628651" cy="274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67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611560" y="332656"/>
            <a:ext cx="72008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Edit file </a:t>
            </a:r>
            <a:r>
              <a:rPr lang="en-US" sz="2800" u="sng" dirty="0" smtClean="0"/>
              <a:t>myprotocol.py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Edit </a:t>
            </a:r>
            <a:r>
              <a:rPr lang="en-US" sz="2800" dirty="0" err="1" smtClean="0"/>
              <a:t>functioninsertAllSteps</a:t>
            </a:r>
            <a:endParaRPr lang="en-US" sz="2800" dirty="0"/>
          </a:p>
          <a:p>
            <a:pPr marL="841248" lvl="2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Xmipp_image_operate</a:t>
            </a:r>
            <a:r>
              <a:rPr lang="en-US" sz="2800" dirty="0"/>
              <a:t> –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smtClean="0"/>
              <a:t>image1.xmd </a:t>
            </a:r>
            <a:r>
              <a:rPr lang="en-US" sz="2800" dirty="0"/>
              <a:t>–abs –o </a:t>
            </a:r>
            <a:r>
              <a:rPr lang="en-US" sz="2800" dirty="0" smtClean="0"/>
              <a:t>image2.stk   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Tip_1: </a:t>
            </a:r>
            <a:r>
              <a:rPr lang="en-US" sz="2800" dirty="0"/>
              <a:t>$</a:t>
            </a:r>
            <a:r>
              <a:rPr lang="en-US" sz="2800" dirty="0" smtClean="0"/>
              <a:t>SCIPION_HOME/pyworkflow/em/packages/xmipp3/protocol_break_symmetry.py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Tip_2: </a:t>
            </a:r>
          </a:p>
          <a:p>
            <a:pPr marL="649224" lvl="1" indent="-457200">
              <a:buFont typeface="Arial" charset="0"/>
              <a:buChar char="•"/>
            </a:pPr>
            <a:r>
              <a:rPr lang="en-US" sz="2800" dirty="0" err="1"/>
              <a:t>s</a:t>
            </a:r>
            <a:r>
              <a:rPr lang="en-US" sz="2800" dirty="0" err="1" smtClean="0"/>
              <a:t>elf.inputImages.get</a:t>
            </a:r>
            <a:r>
              <a:rPr lang="en-US" sz="2800" dirty="0" smtClean="0"/>
              <a:t>().</a:t>
            </a:r>
            <a:r>
              <a:rPr lang="en-US" sz="2800" dirty="0" err="1" smtClean="0"/>
              <a:t>getFileName</a:t>
            </a:r>
            <a:r>
              <a:rPr lang="en-US" sz="2800" dirty="0" smtClean="0"/>
              <a:t>()</a:t>
            </a:r>
          </a:p>
          <a:p>
            <a:pPr marL="649224" lvl="1" indent="-457200">
              <a:buFont typeface="Arial" charset="0"/>
              <a:buChar char="•"/>
            </a:pPr>
            <a:r>
              <a:rPr lang="en-US" sz="2800" dirty="0" smtClean="0"/>
              <a:t>self._</a:t>
            </a:r>
            <a:r>
              <a:rPr lang="en-US" sz="2800" dirty="0" err="1" smtClean="0"/>
              <a:t>getExtraPath</a:t>
            </a:r>
            <a:r>
              <a:rPr lang="en-US" sz="2800" dirty="0" smtClean="0"/>
              <a:t>(‘</a:t>
            </a:r>
            <a:r>
              <a:rPr lang="en-US" sz="2800" dirty="0" err="1" smtClean="0"/>
              <a:t>nameoutputfile.stk</a:t>
            </a:r>
            <a:r>
              <a:rPr lang="en-US" sz="2800" dirty="0" smtClean="0"/>
              <a:t>’)</a:t>
            </a:r>
          </a:p>
          <a:p>
            <a:pPr marL="649224" lvl="1" indent="-457200">
              <a:buFont typeface="Arial" charset="0"/>
              <a:buChar char="•"/>
            </a:pPr>
            <a:r>
              <a:rPr lang="en-US" sz="2800" dirty="0" err="1" smtClean="0"/>
              <a:t>Self.runJob</a:t>
            </a:r>
            <a:r>
              <a:rPr lang="en-US" sz="2800" dirty="0" smtClean="0"/>
              <a:t>(“</a:t>
            </a:r>
            <a:r>
              <a:rPr lang="en-US" sz="2800" dirty="0" err="1" smtClean="0"/>
              <a:t>program_name</a:t>
            </a:r>
            <a:r>
              <a:rPr lang="en-US" sz="2800" dirty="0" smtClean="0"/>
              <a:t>”, “string with arguments”)</a:t>
            </a:r>
          </a:p>
          <a:p>
            <a:pPr marL="649224" lvl="1" indent="-457200">
              <a:buFont typeface="Arial" charset="0"/>
              <a:buChar char="•"/>
            </a:pPr>
            <a:r>
              <a:rPr lang="en-US" sz="2800" dirty="0" smtClean="0"/>
              <a:t>Start </a:t>
            </a:r>
            <a:r>
              <a:rPr lang="en-US" sz="2800" dirty="0" err="1" smtClean="0"/>
              <a:t>scipion</a:t>
            </a:r>
            <a:r>
              <a:rPr lang="en-US" sz="2800" dirty="0" smtClean="0"/>
              <a:t> and check the log file</a:t>
            </a:r>
            <a:r>
              <a:rPr lang="en-US" sz="2800" dirty="0" smtClean="0"/>
              <a:t>.</a:t>
            </a:r>
          </a:p>
          <a:p>
            <a:pPr marL="649224" lvl="1" indent="-457200">
              <a:buFont typeface="Arial" charset="0"/>
              <a:buChar char="•"/>
            </a:pPr>
            <a:r>
              <a:rPr lang="en-US" sz="2800" dirty="0" smtClean="0"/>
              <a:t>Protocol_2.py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10" name="Text Box 3"/>
          <p:cNvSpPr txBox="1">
            <a:spLocks/>
          </p:cNvSpPr>
          <p:nvPr/>
        </p:nvSpPr>
        <p:spPr bwMode="auto">
          <a:xfrm>
            <a:off x="755576" y="260648"/>
            <a:ext cx="7344816" cy="84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600" b="1" dirty="0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Step </a:t>
            </a:r>
            <a:r>
              <a:rPr lang="en-US" altLang="x-none" sz="3600" b="1" dirty="0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3: </a:t>
            </a:r>
            <a:r>
              <a:rPr lang="en-US" altLang="x-none" sz="3600" b="1" dirty="0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Add </a:t>
            </a:r>
            <a:r>
              <a:rPr lang="en-US" altLang="x-none" sz="3600" b="1" dirty="0" err="1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runOperate</a:t>
            </a:r>
            <a:r>
              <a:rPr lang="en-US" altLang="x-none" sz="3600" b="1" dirty="0" err="1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S</a:t>
            </a:r>
            <a:r>
              <a:rPr lang="en-US" altLang="x-none" sz="3600" b="1" dirty="0" err="1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tep</a:t>
            </a:r>
            <a:endParaRPr lang="x-none" altLang="x-none" sz="3600" b="1" dirty="0">
              <a:solidFill>
                <a:srgbClr val="000000"/>
              </a:solidFill>
              <a:latin typeface="Montserrat Semi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46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/>
          </p:cNvSpPr>
          <p:nvPr/>
        </p:nvSpPr>
        <p:spPr bwMode="auto">
          <a:xfrm>
            <a:off x="755576" y="260648"/>
            <a:ext cx="7056784" cy="84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600" b="1" dirty="0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Step </a:t>
            </a:r>
            <a:r>
              <a:rPr lang="en-US" altLang="x-none" sz="3600" b="1" dirty="0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4: Create </a:t>
            </a:r>
            <a:r>
              <a:rPr lang="en-US" altLang="x-none" sz="3600" b="1" dirty="0" err="1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OutputStep</a:t>
            </a:r>
            <a:r>
              <a:rPr lang="en-US" altLang="x-none" sz="3600" b="1" dirty="0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 </a:t>
            </a:r>
            <a:endParaRPr lang="x-none" altLang="x-none" sz="3600" b="1" dirty="0">
              <a:solidFill>
                <a:srgbClr val="000000"/>
              </a:solidFill>
              <a:latin typeface="Montserrat Semi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55576" y="1013827"/>
            <a:ext cx="72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Tip_1: $</a:t>
            </a:r>
            <a:r>
              <a:rPr lang="en-US" sz="2400" dirty="0" smtClean="0"/>
              <a:t>SCIPION_HOME/pyworkflow/em/packages/xmipp3/protocol_break_symmetry.py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/>
              <a:t>See </a:t>
            </a:r>
            <a:r>
              <a:rPr lang="en-US" sz="2400" u="sng" dirty="0" smtClean="0"/>
              <a:t>protocol_3.py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43966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/>
          </p:cNvSpPr>
          <p:nvPr/>
        </p:nvSpPr>
        <p:spPr bwMode="auto">
          <a:xfrm>
            <a:off x="755576" y="260648"/>
            <a:ext cx="720080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600" b="1" dirty="0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Step </a:t>
            </a:r>
            <a:r>
              <a:rPr lang="en-US" altLang="x-none" sz="3600" b="1" dirty="0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5: citation, methods, summary</a:t>
            </a:r>
            <a:endParaRPr lang="x-none" altLang="x-none" sz="3600" b="1" dirty="0">
              <a:solidFill>
                <a:srgbClr val="000000"/>
              </a:solidFill>
              <a:latin typeface="Montserrat Semi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55576" y="1013827"/>
            <a:ext cx="72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/>
              <a:t>Bbitex.py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/>
              <a:t>_citations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/>
              <a:t>protocol_4.py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110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/>
          </p:cNvSpPr>
          <p:nvPr/>
        </p:nvSpPr>
        <p:spPr bwMode="auto">
          <a:xfrm>
            <a:off x="755576" y="260648"/>
            <a:ext cx="720080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600" b="1" dirty="0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Step </a:t>
            </a:r>
            <a:r>
              <a:rPr lang="en-US" altLang="x-none" sz="3600" b="1" dirty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6</a:t>
            </a:r>
            <a:r>
              <a:rPr lang="en-US" altLang="x-none" sz="3600" b="1" dirty="0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: Do it yourself ***</a:t>
            </a:r>
            <a:endParaRPr lang="x-none" altLang="x-none" sz="3600" b="1" dirty="0">
              <a:solidFill>
                <a:srgbClr val="000000"/>
              </a:solidFill>
              <a:latin typeface="Montserrat Semi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55576" y="1013827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 err="1" smtClean="0"/>
              <a:t>xmipp_image_operate</a:t>
            </a:r>
            <a:r>
              <a:rPr lang="en-US" sz="2400" dirty="0" smtClean="0"/>
              <a:t> to sum two sets of images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/>
              <a:t>Input 2 set of images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/>
              <a:t>Output a single set of images</a:t>
            </a:r>
          </a:p>
          <a:p>
            <a:pPr marL="457200" indent="-457200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540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/>
          </p:cNvSpPr>
          <p:nvPr/>
        </p:nvSpPr>
        <p:spPr bwMode="auto">
          <a:xfrm>
            <a:off x="755576" y="260648"/>
            <a:ext cx="720080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600" b="1" dirty="0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Step </a:t>
            </a:r>
            <a:r>
              <a:rPr lang="en-US" altLang="x-none" sz="3600" b="1" dirty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6</a:t>
            </a:r>
            <a:r>
              <a:rPr lang="en-US" altLang="x-none" sz="3600" b="1" dirty="0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: Do it yourself ***</a:t>
            </a:r>
            <a:endParaRPr lang="x-none" altLang="x-none" sz="3600" b="1" dirty="0">
              <a:solidFill>
                <a:srgbClr val="000000"/>
              </a:solidFill>
              <a:latin typeface="Montserrat Semi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55576" y="1013827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/>
              <a:t>Add validate</a:t>
            </a:r>
          </a:p>
          <a:p>
            <a:pPr marL="457200" indent="-457200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896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/>
          </p:cNvSpPr>
          <p:nvPr/>
        </p:nvSpPr>
        <p:spPr bwMode="auto">
          <a:xfrm>
            <a:off x="755576" y="260648"/>
            <a:ext cx="7056784" cy="84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600" b="1" dirty="0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Step </a:t>
            </a:r>
            <a:r>
              <a:rPr lang="en-US" altLang="x-none" sz="3600" b="1" dirty="0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7: your turn, </a:t>
            </a:r>
            <a:r>
              <a:rPr lang="en-US" altLang="x-none" sz="3600" b="1" dirty="0" err="1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xmipp_transform_filter</a:t>
            </a:r>
            <a:r>
              <a:rPr lang="en-US" altLang="x-none" sz="3600" b="1" dirty="0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 ***</a:t>
            </a:r>
            <a:endParaRPr lang="x-none" altLang="x-none" sz="3600" b="1" dirty="0">
              <a:solidFill>
                <a:srgbClr val="000000"/>
              </a:solidFill>
              <a:latin typeface="Montserrat Semi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69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74" y="2132856"/>
            <a:ext cx="5572125" cy="2276475"/>
          </a:xfrm>
          <a:prstGeom prst="rect">
            <a:avLst/>
          </a:prstGeom>
        </p:spPr>
      </p:pic>
      <p:pic>
        <p:nvPicPr>
          <p:cNvPr id="12" name="Picture 12" descr="Resultado de imagen de Scipion protoc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693" y="4286004"/>
            <a:ext cx="2578651" cy="195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de sqlite data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88640"/>
            <a:ext cx="1637653" cy="217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de business log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88640"/>
            <a:ext cx="276225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3"/>
          <p:cNvSpPr txBox="1">
            <a:spLocks/>
          </p:cNvSpPr>
          <p:nvPr/>
        </p:nvSpPr>
        <p:spPr bwMode="auto">
          <a:xfrm>
            <a:off x="179512" y="5589240"/>
            <a:ext cx="4896544" cy="84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600" b="1" dirty="0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Developer’s point of view: </a:t>
            </a:r>
            <a:r>
              <a:rPr lang="en-US" altLang="x-none" sz="3600" b="1" dirty="0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Paradigm </a:t>
            </a:r>
            <a:r>
              <a:rPr lang="en-US" altLang="x-none" sz="3600" b="1" dirty="0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MVC</a:t>
            </a:r>
            <a:endParaRPr lang="x-none" altLang="x-none" sz="3600" b="1" dirty="0">
              <a:solidFill>
                <a:srgbClr val="000000"/>
              </a:solidFill>
              <a:latin typeface="Montserrat Semi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9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/>
          </p:cNvSpPr>
          <p:nvPr/>
        </p:nvSpPr>
        <p:spPr bwMode="auto">
          <a:xfrm>
            <a:off x="755576" y="260648"/>
            <a:ext cx="5688632" cy="84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600" b="1" dirty="0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The </a:t>
            </a:r>
            <a:r>
              <a:rPr lang="en-US" altLang="x-none" sz="3600" b="1" dirty="0" err="1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Controler</a:t>
            </a:r>
            <a:r>
              <a:rPr lang="en-US" altLang="x-none" sz="3600" b="1" dirty="0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: workflow + workflow engine</a:t>
            </a:r>
            <a:endParaRPr lang="x-none" altLang="x-none" sz="3600" b="1" dirty="0">
              <a:solidFill>
                <a:srgbClr val="000000"/>
              </a:solidFill>
              <a:latin typeface="Montserrat Semi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pic>
        <p:nvPicPr>
          <p:cNvPr id="6146" name="Picture 2" descr="Resultado de imagen de what is a workflow engin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45054"/>
            <a:ext cx="374441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n de workflow en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005064"/>
            <a:ext cx="2496840" cy="209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de sqlite data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619" y="1304448"/>
            <a:ext cx="1637653" cy="217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Flecha derecha"/>
          <p:cNvSpPr/>
          <p:nvPr/>
        </p:nvSpPr>
        <p:spPr bwMode="auto">
          <a:xfrm>
            <a:off x="3851920" y="2852936"/>
            <a:ext cx="1224136" cy="144016"/>
          </a:xfrm>
          <a:prstGeom prst="rightArrow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7" name="6 Flecha derecha"/>
          <p:cNvSpPr/>
          <p:nvPr/>
        </p:nvSpPr>
        <p:spPr bwMode="auto">
          <a:xfrm rot="14466944">
            <a:off x="6315180" y="3860975"/>
            <a:ext cx="742859" cy="144161"/>
          </a:xfrm>
          <a:prstGeom prst="rightArrow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70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197320" y="6044604"/>
            <a:ext cx="7887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https://github.com/I2PC/scipion/wiki/Scipion-EM-Classes</a:t>
            </a:r>
            <a:endParaRPr lang="en-US" sz="2400" dirty="0"/>
          </a:p>
        </p:txBody>
      </p:sp>
      <p:sp>
        <p:nvSpPr>
          <p:cNvPr id="11" name="Text Box 3"/>
          <p:cNvSpPr txBox="1">
            <a:spLocks/>
          </p:cNvSpPr>
          <p:nvPr/>
        </p:nvSpPr>
        <p:spPr bwMode="auto">
          <a:xfrm>
            <a:off x="755576" y="260648"/>
            <a:ext cx="5688632" cy="84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600" b="1" dirty="0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The </a:t>
            </a:r>
            <a:r>
              <a:rPr lang="en-US" altLang="x-none" sz="3600" b="1" dirty="0" err="1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DataModel</a:t>
            </a:r>
            <a:endParaRPr lang="x-none" altLang="x-none" sz="3600" b="1" dirty="0">
              <a:solidFill>
                <a:srgbClr val="000000"/>
              </a:solidFill>
              <a:latin typeface="Montserrat Semi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pic>
        <p:nvPicPr>
          <p:cNvPr id="1026" name="Picture 2" descr="Resultado de imagen de er diagram libra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34504"/>
            <a:ext cx="4706725" cy="504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1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/>
          </p:cNvSpPr>
          <p:nvPr/>
        </p:nvSpPr>
        <p:spPr bwMode="auto">
          <a:xfrm>
            <a:off x="1547664" y="2564904"/>
            <a:ext cx="5688632" cy="84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en-US" altLang="x-none" sz="7200" b="1" dirty="0" smtClean="0">
                <a:solidFill>
                  <a:srgbClr val="92D05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My very first </a:t>
            </a:r>
          </a:p>
          <a:p>
            <a:pPr algn="ctr" eaLnBrk="1">
              <a:defRPr/>
            </a:pPr>
            <a:r>
              <a:rPr lang="en-US" altLang="x-none" sz="7200" b="1" dirty="0" smtClean="0">
                <a:solidFill>
                  <a:srgbClr val="92D05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Protocol</a:t>
            </a:r>
            <a:endParaRPr lang="x-none" altLang="x-none" sz="7200" b="1" dirty="0">
              <a:solidFill>
                <a:srgbClr val="92D050"/>
              </a:solidFill>
              <a:latin typeface="Montserrat Semi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03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/>
          </p:cNvSpPr>
          <p:nvPr/>
        </p:nvSpPr>
        <p:spPr bwMode="auto">
          <a:xfrm>
            <a:off x="755576" y="260648"/>
            <a:ext cx="5688632" cy="84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600" b="1" dirty="0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My very first Protocol-1:</a:t>
            </a:r>
            <a:endParaRPr lang="x-none" altLang="x-none" sz="3600" b="1" dirty="0">
              <a:solidFill>
                <a:srgbClr val="000000"/>
              </a:solidFill>
              <a:latin typeface="Montserrat Semi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11560" y="1108584"/>
            <a:ext cx="5096267" cy="4924425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class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lang="es-ES" altLang="es-ES" sz="1600" dirty="0" err="1" smtClean="0">
                <a:solidFill>
                  <a:srgbClr val="6F42C1"/>
                </a:solidFill>
                <a:latin typeface="SFMono-Regular"/>
                <a:cs typeface="Arial" pitchFamily="34" charset="0"/>
              </a:rPr>
              <a:t>YYYYY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  <a:cs typeface="Arial" pitchFamily="34" charset="0"/>
              </a:rPr>
              <a:t>ProtXXX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(</a:t>
            </a:r>
            <a:r>
              <a:rPr lang="es-ES" altLang="es-ES" sz="1600" dirty="0" err="1" smtClean="0">
                <a:solidFill>
                  <a:srgbClr val="6F42C1"/>
                </a:solidFill>
                <a:latin typeface="SFMono-Regular"/>
                <a:cs typeface="Arial" pitchFamily="34" charset="0"/>
              </a:rPr>
              <a:t>EMProtocol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): </a:t>
            </a:r>
            <a:endParaRPr lang="es-ES" altLang="es-ES" sz="1600" dirty="0">
              <a:solidFill>
                <a:srgbClr val="24292E"/>
              </a:solidFill>
              <a:latin typeface="SFMono-Regular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  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"""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Help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messsage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.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"""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600" dirty="0">
                <a:solidFill>
                  <a:srgbClr val="24292E"/>
                </a:solidFill>
                <a:latin typeface="SFMono-Regular"/>
                <a:cs typeface="Arial" pitchFamily="34" charset="0"/>
              </a:rPr>
              <a:t> </a:t>
            </a:r>
            <a:r>
              <a:rPr lang="es-ES" altLang="es-ES" sz="1600" dirty="0" smtClean="0">
                <a:solidFill>
                  <a:srgbClr val="24292E"/>
                </a:solidFill>
                <a:latin typeface="SFMono-Regular"/>
                <a:cs typeface="Arial" pitchFamily="34" charset="0"/>
              </a:rPr>
              <a:t>   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_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label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=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‘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protocolnamegoeshere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  <a:cs typeface="Arial" pitchFamily="34" charset="0"/>
              </a:rPr>
              <a:t>'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dirty="0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  <a:cs typeface="Arial" pitchFamily="34" charset="0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600" dirty="0">
                <a:solidFill>
                  <a:srgbClr val="6A737D"/>
                </a:solidFill>
                <a:latin typeface="SFMono-Regular"/>
                <a:cs typeface="Arial" pitchFamily="34" charset="0"/>
              </a:rPr>
              <a:t> </a:t>
            </a:r>
            <a:r>
              <a:rPr lang="es-ES" altLang="es-ES" sz="1600" dirty="0" smtClean="0">
                <a:solidFill>
                  <a:srgbClr val="6A737D"/>
                </a:solidFill>
                <a:latin typeface="SFMono-Regular"/>
                <a:cs typeface="Arial" pitchFamily="34" charset="0"/>
              </a:rPr>
              <a:t>   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  <a:cs typeface="Arial" pitchFamily="34" charset="0"/>
              </a:rPr>
              <a:t>#--------------- DEFINE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  <a:cs typeface="Arial" pitchFamily="34" charset="0"/>
              </a:rPr>
              <a:t>param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  <a:cs typeface="Arial" pitchFamily="34" charset="0"/>
              </a:rPr>
              <a:t>functions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  <a:cs typeface="Arial" pitchFamily="34" charset="0"/>
              </a:rPr>
              <a:t> ---------------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600" dirty="0">
                <a:solidFill>
                  <a:srgbClr val="24292E"/>
                </a:solidFill>
                <a:latin typeface="SFMono-Regular"/>
                <a:cs typeface="Arial" pitchFamily="34" charset="0"/>
              </a:rPr>
              <a:t> </a:t>
            </a:r>
            <a:r>
              <a:rPr lang="es-ES" altLang="es-ES" sz="1600" dirty="0" smtClean="0">
                <a:solidFill>
                  <a:srgbClr val="24292E"/>
                </a:solidFill>
                <a:latin typeface="SFMono-Regular"/>
                <a:cs typeface="Arial" pitchFamily="34" charset="0"/>
              </a:rPr>
              <a:t> 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def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  <a:cs typeface="Arial" pitchFamily="34" charset="0"/>
              </a:rPr>
              <a:t>_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  <a:cs typeface="Arial" pitchFamily="34" charset="0"/>
              </a:rPr>
              <a:t>defineParams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(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self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,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form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):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600" dirty="0">
                <a:solidFill>
                  <a:srgbClr val="24292E"/>
                </a:solidFill>
                <a:latin typeface="SFMono-Regular"/>
                <a:cs typeface="Arial" pitchFamily="34" charset="0"/>
              </a:rPr>
              <a:t> </a:t>
            </a:r>
            <a:r>
              <a:rPr lang="es-ES" altLang="es-ES" sz="1600" dirty="0" smtClean="0">
                <a:solidFill>
                  <a:srgbClr val="24292E"/>
                </a:solidFill>
                <a:latin typeface="SFMono-Regular"/>
                <a:cs typeface="Arial" pitchFamily="34" charset="0"/>
              </a:rPr>
              <a:t>     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pass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600" dirty="0">
                <a:solidFill>
                  <a:srgbClr val="24292E"/>
                </a:solidFill>
                <a:latin typeface="SFMono-Regular"/>
                <a:cs typeface="Arial" pitchFamily="34" charset="0"/>
              </a:rPr>
              <a:t> </a:t>
            </a:r>
            <a:r>
              <a:rPr lang="es-ES" altLang="es-ES" sz="1600" dirty="0" smtClean="0">
                <a:solidFill>
                  <a:srgbClr val="24292E"/>
                </a:solidFill>
                <a:latin typeface="SFMono-Regular"/>
                <a:cs typeface="Arial" pitchFamily="34" charset="0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600" dirty="0">
                <a:solidFill>
                  <a:srgbClr val="24292E"/>
                </a:solidFill>
                <a:latin typeface="SFMono-Regular"/>
                <a:cs typeface="Arial" pitchFamily="34" charset="0"/>
              </a:rPr>
              <a:t> </a:t>
            </a:r>
            <a:r>
              <a:rPr lang="es-ES" altLang="es-ES" sz="1600" dirty="0" smtClean="0">
                <a:solidFill>
                  <a:srgbClr val="24292E"/>
                </a:solidFill>
                <a:latin typeface="SFMono-Regular"/>
                <a:cs typeface="Arial" pitchFamily="34" charset="0"/>
              </a:rPr>
              <a:t>  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  <a:cs typeface="Arial" pitchFamily="34" charset="0"/>
              </a:rPr>
              <a:t>#--------------- INSERT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  <a:cs typeface="Arial" pitchFamily="34" charset="0"/>
              </a:rPr>
              <a:t>steps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  <a:cs typeface="Arial" pitchFamily="34" charset="0"/>
              </a:rPr>
              <a:t>functions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  <a:cs typeface="Arial" pitchFamily="34" charset="0"/>
              </a:rPr>
              <a:t> ----------------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600" dirty="0">
                <a:solidFill>
                  <a:srgbClr val="24292E"/>
                </a:solidFill>
                <a:latin typeface="SFMono-Regular"/>
                <a:cs typeface="Arial" pitchFamily="34" charset="0"/>
              </a:rPr>
              <a:t> </a:t>
            </a:r>
            <a:r>
              <a:rPr lang="es-ES" altLang="es-ES" sz="1600" dirty="0" smtClean="0">
                <a:solidFill>
                  <a:srgbClr val="24292E"/>
                </a:solidFill>
                <a:latin typeface="SFMono-Regular"/>
                <a:cs typeface="Arial" pitchFamily="34" charset="0"/>
              </a:rPr>
              <a:t>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def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  <a:cs typeface="Arial" pitchFamily="34" charset="0"/>
              </a:rPr>
              <a:t>_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  <a:cs typeface="Arial" pitchFamily="34" charset="0"/>
              </a:rPr>
              <a:t>insertAllSteps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(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self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):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pass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1600" dirty="0">
              <a:solidFill>
                <a:srgbClr val="24292E"/>
              </a:solidFill>
              <a:latin typeface="SFMono-Regular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  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  <a:cs typeface="Arial" pitchFamily="34" charset="0"/>
              </a:rPr>
              <a:t>#--------------- STEPS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  <a:cs typeface="Arial" pitchFamily="34" charset="0"/>
              </a:rPr>
              <a:t>functions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  <a:cs typeface="Arial" pitchFamily="34" charset="0"/>
              </a:rPr>
              <a:t> -----------------------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600" dirty="0">
                <a:solidFill>
                  <a:srgbClr val="24292E"/>
                </a:solidFill>
                <a:latin typeface="SFMono-Regular"/>
                <a:cs typeface="Arial" pitchFamily="34" charset="0"/>
              </a:rPr>
              <a:t> </a:t>
            </a:r>
            <a:r>
              <a:rPr lang="es-ES" altLang="es-ES" sz="1600" dirty="0" smtClean="0">
                <a:solidFill>
                  <a:srgbClr val="24292E"/>
                </a:solidFill>
                <a:latin typeface="SFMono-Regular"/>
                <a:cs typeface="Arial" pitchFamily="34" charset="0"/>
              </a:rPr>
              <a:t>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def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  <a:cs typeface="Arial" pitchFamily="34" charset="0"/>
              </a:rPr>
              <a:t>convertInputStep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(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self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):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600" dirty="0">
                <a:solidFill>
                  <a:srgbClr val="24292E"/>
                </a:solidFill>
                <a:latin typeface="SFMono-Regular"/>
                <a:cs typeface="Arial" pitchFamily="34" charset="0"/>
              </a:rPr>
              <a:t> </a:t>
            </a:r>
            <a:r>
              <a:rPr lang="es-ES" altLang="es-ES" sz="1600" dirty="0" smtClean="0">
                <a:solidFill>
                  <a:srgbClr val="24292E"/>
                </a:solidFill>
                <a:latin typeface="SFMono-Regular"/>
                <a:cs typeface="Arial" pitchFamily="34" charset="0"/>
              </a:rPr>
              <a:t>   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pass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1600" dirty="0">
              <a:solidFill>
                <a:srgbClr val="24292E"/>
              </a:solidFill>
              <a:latin typeface="SFMono-Regular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def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  <a:cs typeface="Arial" pitchFamily="34" charset="0"/>
              </a:rPr>
              <a:t>runMLStep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(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self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,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params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):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600" dirty="0">
                <a:solidFill>
                  <a:srgbClr val="24292E"/>
                </a:solidFill>
                <a:latin typeface="SFMono-Regular"/>
                <a:cs typeface="Arial" pitchFamily="34" charset="0"/>
              </a:rPr>
              <a:t> </a:t>
            </a:r>
            <a:r>
              <a:rPr lang="es-ES" altLang="es-ES" sz="1600" dirty="0" smtClean="0">
                <a:solidFill>
                  <a:srgbClr val="24292E"/>
                </a:solidFill>
                <a:latin typeface="SFMono-Regular"/>
                <a:cs typeface="Arial" pitchFamily="34" charset="0"/>
              </a:rPr>
              <a:t>    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pass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1600" dirty="0">
              <a:solidFill>
                <a:srgbClr val="24292E"/>
              </a:solidFill>
              <a:latin typeface="SFMono-Regular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def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  <a:cs typeface="Arial" pitchFamily="34" charset="0"/>
              </a:rPr>
              <a:t>createOutputStep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(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self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  <a:cs typeface="Arial" pitchFamily="34" charset="0"/>
              </a:rPr>
              <a:t>):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600" dirty="0">
                <a:solidFill>
                  <a:srgbClr val="24292E"/>
                </a:solidFill>
                <a:latin typeface="SFMono-Regular"/>
                <a:cs typeface="Arial" pitchFamily="34" charset="0"/>
              </a:rPr>
              <a:t> </a:t>
            </a:r>
            <a:r>
              <a:rPr lang="es-ES" altLang="es-ES" sz="1600" dirty="0" smtClean="0">
                <a:solidFill>
                  <a:srgbClr val="24292E"/>
                </a:solidFill>
                <a:latin typeface="SFMono-Regular"/>
                <a:cs typeface="Arial" pitchFamily="34" charset="0"/>
              </a:rPr>
              <a:t>    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  <a:cs typeface="Arial" pitchFamily="34" charset="0"/>
              </a:rPr>
              <a:t>pass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467544" y="6309320"/>
            <a:ext cx="6510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2"/>
              </a:rPr>
              <a:t>https://github.com/I2PC/scipion/wiki/Creating-a-Protocol</a:t>
            </a:r>
            <a:endParaRPr lang="en-US" sz="2000" dirty="0"/>
          </a:p>
        </p:txBody>
      </p:sp>
      <p:sp>
        <p:nvSpPr>
          <p:cNvPr id="2" name="1 CuadroTexto"/>
          <p:cNvSpPr txBox="1"/>
          <p:nvPr/>
        </p:nvSpPr>
        <p:spPr>
          <a:xfrm>
            <a:off x="5940152" y="2492896"/>
            <a:ext cx="2876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Where: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YYYY = package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XXXX = protocol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name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03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/>
          </p:cNvSpPr>
          <p:nvPr/>
        </p:nvSpPr>
        <p:spPr bwMode="auto">
          <a:xfrm>
            <a:off x="755576" y="260648"/>
            <a:ext cx="5688632" cy="84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600" b="1" dirty="0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My very first Protocol-2:</a:t>
            </a:r>
            <a:endParaRPr lang="x-none" altLang="x-none" sz="3600" b="1" dirty="0">
              <a:solidFill>
                <a:srgbClr val="000000"/>
              </a:solidFill>
              <a:latin typeface="Montserrat Semi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11560" y="1916832"/>
            <a:ext cx="72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Create a protocol that:</a:t>
            </a:r>
          </a:p>
          <a:p>
            <a:pPr marL="649224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Takes as input a set of </a:t>
            </a:r>
            <a:r>
              <a:rPr lang="en-US" sz="2800" dirty="0" smtClean="0"/>
              <a:t>particles</a:t>
            </a:r>
            <a:endParaRPr lang="en-US" sz="2800" dirty="0" smtClean="0"/>
          </a:p>
          <a:p>
            <a:pPr marL="649224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Produces as output a set of </a:t>
            </a:r>
            <a:r>
              <a:rPr lang="en-US" sz="2800" dirty="0"/>
              <a:t>particles</a:t>
            </a:r>
            <a:endParaRPr lang="en-US" sz="2800" dirty="0" smtClean="0"/>
          </a:p>
          <a:p>
            <a:pPr marL="649224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For each input image create an output image such as I</a:t>
            </a:r>
            <a:r>
              <a:rPr lang="en-US" sz="2800" baseline="-25000" dirty="0" smtClean="0"/>
              <a:t>o</a:t>
            </a:r>
            <a:r>
              <a:rPr lang="en-US" sz="2800" dirty="0" smtClean="0"/>
              <a:t>(</a:t>
            </a:r>
            <a:r>
              <a:rPr lang="en-US" sz="2800" dirty="0" err="1" smtClean="0"/>
              <a:t>x,y</a:t>
            </a:r>
            <a:r>
              <a:rPr lang="en-US" sz="2800" dirty="0" smtClean="0"/>
              <a:t>)=||I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(</a:t>
            </a:r>
            <a:r>
              <a:rPr lang="en-US" sz="2800" dirty="0" err="1" smtClean="0"/>
              <a:t>x,y</a:t>
            </a:r>
            <a:r>
              <a:rPr lang="en-US" sz="2800" dirty="0" smtClean="0"/>
              <a:t>)|| </a:t>
            </a:r>
          </a:p>
          <a:p>
            <a:pPr marL="649224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Use </a:t>
            </a:r>
            <a:r>
              <a:rPr lang="en-US" sz="2800" dirty="0" err="1" smtClean="0"/>
              <a:t>xmipp_image_operate</a:t>
            </a:r>
            <a:r>
              <a:rPr lang="en-US" sz="2800" dirty="0" smtClean="0"/>
              <a:t> -&gt;</a:t>
            </a:r>
          </a:p>
          <a:p>
            <a:pPr marL="841248" lvl="2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Xmipp_image_operate</a:t>
            </a:r>
            <a:r>
              <a:rPr lang="en-US" sz="2800" dirty="0" smtClean="0"/>
              <a:t> –</a:t>
            </a:r>
            <a:r>
              <a:rPr lang="en-US" sz="2800" dirty="0" err="1"/>
              <a:t>i</a:t>
            </a:r>
            <a:r>
              <a:rPr lang="en-US" sz="2800" dirty="0" smtClean="0"/>
              <a:t> image1 –abs –o image2  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093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611560" y="404664"/>
            <a:ext cx="7200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Download auxiliary </a:t>
            </a:r>
            <a:r>
              <a:rPr lang="en-US" sz="2400" dirty="0" smtClean="0"/>
              <a:t>files: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clone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github.com/rmarabini/scipioncourseprotocols.git</a:t>
            </a: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Place file </a:t>
            </a:r>
            <a:r>
              <a:rPr lang="en-US" sz="2400" dirty="0"/>
              <a:t>template_0.py in </a:t>
            </a:r>
            <a:r>
              <a:rPr lang="en-US" sz="2400" dirty="0" smtClean="0"/>
              <a:t>directory </a:t>
            </a:r>
            <a:r>
              <a:rPr lang="en-US" sz="2400" dirty="0"/>
              <a:t>$</a:t>
            </a:r>
            <a:r>
              <a:rPr lang="en-US" sz="2400" dirty="0" smtClean="0"/>
              <a:t>SCIPION_HOME/</a:t>
            </a:r>
            <a:r>
              <a:rPr lang="en-US" sz="2400" dirty="0" err="1" smtClean="0"/>
              <a:t>pyworkflow</a:t>
            </a:r>
            <a:r>
              <a:rPr lang="en-US" sz="2400" dirty="0" smtClean="0"/>
              <a:t>/</a:t>
            </a:r>
            <a:r>
              <a:rPr lang="en-US" sz="2400" dirty="0" err="1" smtClean="0"/>
              <a:t>em</a:t>
            </a:r>
            <a:r>
              <a:rPr lang="en-US" sz="2400" dirty="0" smtClean="0"/>
              <a:t>/packages/xmipp3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Call it myprotocol.py. Edit file myprotocol.py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Add Class </a:t>
            </a:r>
            <a:r>
              <a:rPr lang="en-US" sz="2400" dirty="0" err="1" smtClean="0"/>
              <a:t>XmippProtABS</a:t>
            </a:r>
            <a:r>
              <a:rPr lang="en-US" sz="2400" dirty="0" smtClean="0"/>
              <a:t> to </a:t>
            </a:r>
            <a:r>
              <a:rPr lang="en-US" sz="2400" dirty="0"/>
              <a:t>$</a:t>
            </a:r>
            <a:r>
              <a:rPr lang="en-US" sz="2400" dirty="0" smtClean="0"/>
              <a:t>SCIPION_HOME/pyworkflow/em/packages/xmipp3/__init__.</a:t>
            </a:r>
            <a:r>
              <a:rPr lang="en-US" sz="2400" dirty="0" smtClean="0"/>
              <a:t>py</a:t>
            </a:r>
          </a:p>
          <a:p>
            <a:pPr marL="649224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From </a:t>
            </a:r>
            <a:r>
              <a:rPr lang="en-US" sz="2400" dirty="0" err="1" smtClean="0"/>
              <a:t>myprotocol</a:t>
            </a:r>
            <a:r>
              <a:rPr lang="en-US" sz="2400" dirty="0" smtClean="0"/>
              <a:t> import </a:t>
            </a:r>
            <a:r>
              <a:rPr lang="en-US" sz="2400" dirty="0" err="1" smtClean="0"/>
              <a:t>XmippProtABS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Start </a:t>
            </a:r>
            <a:r>
              <a:rPr lang="en-US" sz="2400" dirty="0" err="1" smtClean="0"/>
              <a:t>scipion</a:t>
            </a:r>
            <a:r>
              <a:rPr lang="en-US" sz="2400" dirty="0" smtClean="0"/>
              <a:t>. Search for new protocol CTRL-F (abs</a:t>
            </a:r>
            <a:r>
              <a:rPr lang="en-US" sz="24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Protocol_0.py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10" name="Text Box 3"/>
          <p:cNvSpPr txBox="1">
            <a:spLocks/>
          </p:cNvSpPr>
          <p:nvPr/>
        </p:nvSpPr>
        <p:spPr bwMode="auto">
          <a:xfrm>
            <a:off x="755576" y="260648"/>
            <a:ext cx="5688632" cy="84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600" b="1" dirty="0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Step </a:t>
            </a:r>
            <a:r>
              <a:rPr lang="en-US" altLang="x-none" sz="3600" b="1" dirty="0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1</a:t>
            </a:r>
            <a:r>
              <a:rPr lang="en-US" altLang="x-none" sz="3600" b="1" dirty="0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: Create </a:t>
            </a:r>
            <a:r>
              <a:rPr lang="en-US" altLang="x-none" sz="3600" b="1" dirty="0" err="1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Gui</a:t>
            </a:r>
            <a:r>
              <a:rPr lang="en-US" altLang="x-none" sz="3600" b="1" dirty="0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 </a:t>
            </a:r>
            <a:endParaRPr lang="x-none" altLang="x-none" sz="3600" b="1" dirty="0">
              <a:solidFill>
                <a:srgbClr val="000000"/>
              </a:solidFill>
              <a:latin typeface="Montserrat Semi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/>
          </p:cNvSpPr>
          <p:nvPr/>
        </p:nvSpPr>
        <p:spPr bwMode="auto">
          <a:xfrm>
            <a:off x="755576" y="260648"/>
            <a:ext cx="5688632" cy="84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3600" b="1" dirty="0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Step </a:t>
            </a:r>
            <a:r>
              <a:rPr lang="en-US" altLang="x-none" sz="3600" b="1" dirty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2</a:t>
            </a:r>
            <a:r>
              <a:rPr lang="en-US" altLang="x-none" sz="3600" b="1" dirty="0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: Prepare Data </a:t>
            </a:r>
            <a:endParaRPr lang="x-none" altLang="x-none" sz="3600" b="1" dirty="0">
              <a:solidFill>
                <a:srgbClr val="000000"/>
              </a:solidFill>
              <a:latin typeface="Montserrat Semi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11560" y="716503"/>
            <a:ext cx="7200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In function _</a:t>
            </a:r>
            <a:r>
              <a:rPr lang="en-US" sz="2400" dirty="0" err="1" smtClean="0"/>
              <a:t>insertAllSteps</a:t>
            </a:r>
            <a:r>
              <a:rPr lang="en-US" sz="2400" dirty="0" smtClean="0"/>
              <a:t>:</a:t>
            </a:r>
          </a:p>
          <a:p>
            <a:pPr marL="649224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Self._</a:t>
            </a:r>
            <a:r>
              <a:rPr lang="en-US" sz="2400" dirty="0" err="1" smtClean="0"/>
              <a:t>insertFunctionStep</a:t>
            </a:r>
            <a:r>
              <a:rPr lang="en-US" sz="2400" dirty="0" smtClean="0"/>
              <a:t>(‘</a:t>
            </a:r>
            <a:r>
              <a:rPr lang="en-US" sz="2400" dirty="0" err="1" smtClean="0"/>
              <a:t>convertInputStep</a:t>
            </a:r>
            <a:r>
              <a:rPr lang="en-US" sz="2400" dirty="0" smtClean="0"/>
              <a:t>’)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Show: _</a:t>
            </a:r>
            <a:r>
              <a:rPr lang="en-US" sz="2400" dirty="0" err="1" smtClean="0"/>
              <a:t>getExtraPath</a:t>
            </a:r>
            <a:r>
              <a:rPr lang="en-US" sz="2400" dirty="0" smtClean="0"/>
              <a:t>, </a:t>
            </a:r>
            <a:r>
              <a:rPr lang="en-US" sz="2400" dirty="0" err="1" smtClean="0"/>
              <a:t>writeSetOfParticles</a:t>
            </a: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Copy file to </a:t>
            </a:r>
            <a:r>
              <a:rPr lang="en-US" sz="2400" dirty="0"/>
              <a:t>$</a:t>
            </a:r>
            <a:r>
              <a:rPr lang="en-US" sz="2400" dirty="0" smtClean="0"/>
              <a:t>SCIPION_HOME/</a:t>
            </a:r>
            <a:r>
              <a:rPr lang="en-US" sz="2400" dirty="0" err="1" smtClean="0"/>
              <a:t>pyworkflow</a:t>
            </a:r>
            <a:r>
              <a:rPr lang="en-US" sz="2400" dirty="0" smtClean="0"/>
              <a:t>/</a:t>
            </a:r>
            <a:r>
              <a:rPr lang="en-US" sz="2400" dirty="0" err="1" smtClean="0"/>
              <a:t>em</a:t>
            </a:r>
            <a:r>
              <a:rPr lang="en-US" sz="2400" dirty="0" smtClean="0"/>
              <a:t>/packages/xmipp3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Test: </a:t>
            </a:r>
          </a:p>
          <a:p>
            <a:pPr marL="649224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Import Data</a:t>
            </a:r>
          </a:p>
          <a:p>
            <a:pPr marL="649224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Browse 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u="sng" dirty="0" smtClean="0"/>
              <a:t>Protocol_1.py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43966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-Blue 2">
      <a:dk1>
        <a:srgbClr val="292729"/>
      </a:dk1>
      <a:lt1>
        <a:srgbClr val="FDFCFF"/>
      </a:lt1>
      <a:dk2>
        <a:srgbClr val="000000"/>
      </a:dk2>
      <a:lt2>
        <a:srgbClr val="FEFFFF"/>
      </a:lt2>
      <a:accent1>
        <a:srgbClr val="F0F4F7"/>
      </a:accent1>
      <a:accent2>
        <a:srgbClr val="C3CBD0"/>
      </a:accent2>
      <a:accent3>
        <a:srgbClr val="146DA9"/>
      </a:accent3>
      <a:accent4>
        <a:srgbClr val="136DA9"/>
      </a:accent4>
      <a:accent5>
        <a:srgbClr val="136DA9"/>
      </a:accent5>
      <a:accent6>
        <a:srgbClr val="136DA9"/>
      </a:accent6>
      <a:hlink>
        <a:srgbClr val="136DA9"/>
      </a:hlink>
      <a:folHlink>
        <a:srgbClr val="0D6095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13954</TotalTime>
  <Words>378</Words>
  <Application>Microsoft Office PowerPoint</Application>
  <PresentationFormat>Presentación en pantalla (4:3)</PresentationFormat>
  <Paragraphs>91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White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carmen</dc:creator>
  <cp:lastModifiedBy>bioinfo</cp:lastModifiedBy>
  <cp:revision>312</cp:revision>
  <dcterms:modified xsi:type="dcterms:W3CDTF">2018-06-25T23:05:57Z</dcterms:modified>
</cp:coreProperties>
</file>