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324" r:id="rId3"/>
    <p:sldId id="325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6" r:id="rId13"/>
    <p:sldId id="319" r:id="rId14"/>
    <p:sldId id="321" r:id="rId15"/>
    <p:sldId id="327" r:id="rId16"/>
    <p:sldId id="322" r:id="rId17"/>
    <p:sldId id="323" r:id="rId18"/>
    <p:sldId id="283" r:id="rId19"/>
    <p:sldId id="271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74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346"/>
        <p:guide pos="461"/>
        <p:guide orient="horz" pos="3997"/>
        <p:guide orient="horz" pos="2160"/>
        <p:guide pos="3931"/>
        <p:guide pos="7174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r="6529"/>
          <a:stretch/>
        </p:blipFill>
        <p:spPr>
          <a:xfrm>
            <a:off x="5059681" y="0"/>
            <a:ext cx="7083375" cy="6858000"/>
          </a:xfrm>
          <a:prstGeom prst="rect">
            <a:avLst/>
          </a:prstGeom>
          <a:noFill/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0" y="0"/>
            <a:ext cx="6571462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068505"/>
            <a:ext cx="5026025" cy="2477892"/>
          </a:xfrm>
        </p:spPr>
        <p:txBody>
          <a:bodyPr>
            <a:noAutofit/>
          </a:bodyPr>
          <a:lstStyle/>
          <a:p>
            <a:pPr algn="l">
              <a:lnSpc>
                <a:spcPts val="5100"/>
              </a:lnSpc>
              <a:spcBef>
                <a:spcPts val="600"/>
              </a:spcBef>
              <a:defRPr/>
            </a:pPr>
            <a:r>
              <a:rPr lang="it-IT" sz="48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COMPETITIVE POKÉMON GRAPH DATABASE</a:t>
            </a:r>
            <a:endParaRPr lang="it-IT" sz="4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Giorgio CARBONE matricola n. 811974	                                 Gianluca CAVALLARO matricola n. 826049 Remo MARCONZINI matricola n. 883256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Quality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AFC5CD-BEF2-5741-3084-AB84E6B7C422}"/>
              </a:ext>
            </a:extLst>
          </p:cNvPr>
          <p:cNvSpPr txBox="1"/>
          <p:nvPr/>
        </p:nvSpPr>
        <p:spPr>
          <a:xfrm>
            <a:off x="704846" y="2028826"/>
            <a:ext cx="517484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Alcuni dataset, in fase di integrazione, presentavano le medesime informazioni: sono state mantenute quelle provenienti dallo </a:t>
            </a:r>
            <a:r>
              <a:rPr lang="it-IT" err="1">
                <a:latin typeface="Poppins Light" panose="00000400000000000000" pitchFamily="50" charset="0"/>
                <a:cs typeface="Poppins Light" panose="00000400000000000000" pitchFamily="50" charset="0"/>
              </a:rPr>
              <a:t>scraping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in quanto più aggiornate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Specialmente per i dati relativi al competitivo di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Pikalytics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err="1">
                <a:latin typeface="Poppins Light" panose="00000400000000000000" pitchFamily="50" charset="0"/>
                <a:cs typeface="Poppins Light" panose="00000400000000000000" pitchFamily="50" charset="0"/>
              </a:rPr>
              <a:t>currency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 diminuisce mensilmente, con l’aggiornamento dei dati delle competizioni del mese precedente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AC4704-B1AF-EC6C-F37D-4406D12458A6}"/>
              </a:ext>
            </a:extLst>
          </p:cNvPr>
          <p:cNvSpPr txBox="1"/>
          <p:nvPr/>
        </p:nvSpPr>
        <p:spPr>
          <a:xfrm>
            <a:off x="704844" y="1289050"/>
            <a:ext cx="51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Currency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2BB2FF-5E46-FDAA-8705-D2BC56DE138F}"/>
              </a:ext>
            </a:extLst>
          </p:cNvPr>
          <p:cNvSpPr txBox="1"/>
          <p:nvPr/>
        </p:nvSpPr>
        <p:spPr>
          <a:xfrm>
            <a:off x="6312313" y="1289050"/>
            <a:ext cx="51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Completeness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72B6B1-062A-6380-861B-FC9901CFFF96}"/>
              </a:ext>
            </a:extLst>
          </p:cNvPr>
          <p:cNvSpPr txBox="1"/>
          <p:nvPr/>
        </p:nvSpPr>
        <p:spPr>
          <a:xfrm>
            <a:off x="6312313" y="2028825"/>
            <a:ext cx="51748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A livello di attributi, la presenza di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missing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values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è ampiamente giustificabile, ad eccezione dell’attributo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Usage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Attributes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Items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particolarmente sparso sin dall’inizio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Per i dataset finali relativi alle 6 entità risulta:</a:t>
            </a:r>
          </a:p>
          <a:p>
            <a:pPr>
              <a:spcAft>
                <a:spcPts val="3000"/>
              </a:spcAft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E9BFC1A-FF24-1C48-569F-E6F00A5F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92" y="4477252"/>
            <a:ext cx="4679085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Quality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AFC5CD-BEF2-5741-3084-AB84E6B7C422}"/>
              </a:ext>
            </a:extLst>
          </p:cNvPr>
          <p:cNvSpPr txBox="1"/>
          <p:nvPr/>
        </p:nvSpPr>
        <p:spPr>
          <a:xfrm>
            <a:off x="704846" y="2028826"/>
            <a:ext cx="106415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Inizialmente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è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stata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riscontrata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dell’incoerenza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fra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le diverse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rappresentazioni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stessa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entità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nei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23 dataset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partenza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Durante la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fase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integrazione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sono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state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effettuate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operazioni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(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rimozione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-, conversion in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maiuscolo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prima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lettera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ogni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parola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) al fine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ricondurle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tutte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allo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stesso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formato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così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migliorare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la 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consistenza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nei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dati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In modo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particolare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è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lavorato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sul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nome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dell’entità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che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al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termine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del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processo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assume la forma </a:t>
            </a:r>
            <a:r>
              <a:rPr lang="en-US" b="1" i="1">
                <a:latin typeface="Poppins Light" panose="00000400000000000000" pitchFamily="50" charset="0"/>
                <a:cs typeface="Poppins Light" panose="00000400000000000000" pitchFamily="50" charset="0"/>
              </a:rPr>
              <a:t>Nome Pokémon + Nome </a:t>
            </a:r>
            <a:r>
              <a:rPr lang="en-US" b="1" i="1" err="1">
                <a:latin typeface="Poppins Light" panose="00000400000000000000" pitchFamily="50" charset="0"/>
                <a:cs typeface="Poppins Light" panose="00000400000000000000" pitchFamily="50" charset="0"/>
              </a:rPr>
              <a:t>Variante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così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poterla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utilizzare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per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identificare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univocamente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ciascuna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entità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questo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tipo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AC4704-B1AF-EC6C-F37D-4406D12458A6}"/>
              </a:ext>
            </a:extLst>
          </p:cNvPr>
          <p:cNvSpPr txBox="1"/>
          <p:nvPr/>
        </p:nvSpPr>
        <p:spPr>
          <a:xfrm>
            <a:off x="704844" y="1289050"/>
            <a:ext cx="51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Consistency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1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1977065"/>
            <a:ext cx="11018140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MODEL AND STORAGE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404528-2F46-460C-A43A-B6D2AB43D377}"/>
              </a:ext>
            </a:extLst>
          </p:cNvPr>
          <p:cNvCxnSpPr>
            <a:cxnSpLocks/>
          </p:cNvCxnSpPr>
          <p:nvPr/>
        </p:nvCxnSpPr>
        <p:spPr>
          <a:xfrm>
            <a:off x="794004" y="2519536"/>
            <a:ext cx="83865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25102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 Model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25102" y="2073297"/>
            <a:ext cx="7841891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Perché un database a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grafo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?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Per la natura relazionale dei dati</a:t>
            </a:r>
          </a:p>
          <a:p>
            <a:pPr marL="1200150" lvl="2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Volontà di mettere in risalto le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relazioni tra gli elementi più importanti 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del mondo competitivo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Per il rapporto tra operazioni di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scrittura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e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lettura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1200150" lvl="2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Operazioni di scrittura molto minori di quelle di lettura</a:t>
            </a:r>
          </a:p>
          <a:p>
            <a:pPr marL="1200150" lvl="2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Costo computazionale delle operazioni di scrittura maggiore di quelle di lettura</a:t>
            </a:r>
          </a:p>
          <a:p>
            <a:pPr lvl="2">
              <a:spcAft>
                <a:spcPts val="3000"/>
              </a:spcAft>
            </a:pPr>
            <a:endParaRPr lang="it-IT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3000"/>
              </a:spcAft>
            </a:pPr>
            <a:endParaRPr lang="it-IT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01DCF433-0EED-CE6E-62B1-180A6D03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1" y="142567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25102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 Model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72998" y="2153433"/>
            <a:ext cx="799979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Perché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Neo4J 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?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Piattaforma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Open Source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Database a grafo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nativo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Database totalmente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transazionale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F080554-6DAB-01B6-5587-D8D2D98C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1" y="142567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6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25102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 Model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25102" y="2205806"/>
            <a:ext cx="47809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La progettazione del DBMS ha visto la definizione di: 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6 tipi di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nodi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: </a:t>
            </a:r>
            <a:r>
              <a:rPr lang="it-IT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i="1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Items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i="1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Natures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i="1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Type</a:t>
            </a:r>
            <a:endParaRPr lang="it-IT" i="1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13 tipi di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relazioni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: HAS_VARIANT, EVOLVES_FROM, IS_OF_TYPE, MAY_LEARN ecc..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57A6221A-6DCE-A8D7-34CA-6DD6323A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10" y="1789471"/>
            <a:ext cx="5984515" cy="45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8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25102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 Model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56277" y="2125840"/>
            <a:ext cx="53292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Vincoli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: 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vincolo di </a:t>
            </a:r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unicità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per la proprietà </a:t>
            </a:r>
            <a:r>
              <a:rPr lang="it-IT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Name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Consistenza e qualità dei dati	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Indici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: per ogni tipo di è stato aggiunto un </a:t>
            </a:r>
            <a:r>
              <a:rPr lang="it-IT" b="1" dirty="0">
                <a:latin typeface="Poppins Light" panose="00000400000000000000" pitchFamily="50" charset="0"/>
                <a:cs typeface="Poppins Light" panose="00000400000000000000" pitchFamily="50" charset="0"/>
              </a:rPr>
              <a:t>indice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 per la proprietà </a:t>
            </a:r>
            <a:r>
              <a:rPr lang="it-IT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Name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Performance delle query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it-IT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30ED76-9F88-E145-C1DD-85DAB2D9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21" y="2060575"/>
            <a:ext cx="3310040" cy="2356505"/>
          </a:xfrm>
          <a:prstGeom prst="rect">
            <a:avLst/>
          </a:prstGeom>
        </p:spPr>
      </p:pic>
      <p:pic>
        <p:nvPicPr>
          <p:cNvPr id="9" name="Immagine 8" descr="Immagine che contiene testo, monitor, televisione, schermo&#10;&#10;Descrizione generata automaticamente">
            <a:extLst>
              <a:ext uri="{FF2B5EF4-FFF2-40B4-BE49-F238E27FC236}">
                <a16:creationId xmlns:a16="http://schemas.microsoft.com/office/drawing/2014/main" id="{325CF9B0-BE1E-6FA3-C37F-93CA8F08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99" y="4869472"/>
            <a:ext cx="5008307" cy="14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25102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 Storage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56277" y="2125840"/>
            <a:ext cx="53292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Le operazioni di CREATE, UPDATE e DELETE sono state effettuate tramite Python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Driver ufficiale </a:t>
            </a:r>
            <a:r>
              <a:rPr lang="it-IT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Neo4J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Breve fase di </a:t>
            </a:r>
            <a:r>
              <a:rPr lang="it-IT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-processing dei dati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 dirty="0">
                <a:latin typeface="Poppins Light" panose="00000400000000000000" pitchFamily="50" charset="0"/>
                <a:cs typeface="Poppins Light" panose="00000400000000000000" pitchFamily="50" charset="0"/>
              </a:rPr>
              <a:t>Convenzioni/regole di Neo4J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it-IT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3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11836400" cy="1771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829" y="1902106"/>
            <a:ext cx="5344342" cy="23684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it-IT" sz="4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GRAZIE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it-IT" sz="4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it-IT" sz="4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L’ATTENZIONE </a:t>
            </a:r>
            <a:endParaRPr lang="it-IT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di Scienze Triennale in Scienze e Tecnologie Chimiche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2019/2020</a:t>
            </a:r>
          </a:p>
          <a:p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484CAE-D5D3-467D-949B-72740B3EF79F}"/>
              </a:ext>
            </a:extLst>
          </p:cNvPr>
          <p:cNvSpPr txBox="1"/>
          <p:nvPr/>
        </p:nvSpPr>
        <p:spPr>
          <a:xfrm>
            <a:off x="3611562" y="5326070"/>
            <a:ext cx="23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/Conclusioni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919653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Identificata la presenza di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isole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 e/o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layer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nelle diverse regioni dell’isoterma di adsorbimento, confermando le interpretazioni dei dati sperimentali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Potenzialità del metodo di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clustering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(DBSCAN) utilizzato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nell’analisi dei dati delle simulazioni molecolari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Visione di dettaglio del processo di adsorbimento di acqua su particolato atmosferico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1977065"/>
            <a:ext cx="11018140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REALIZZAZIONE DELL’INFOGRAFICA: </a:t>
            </a:r>
          </a:p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DASHBOARD e VISUALIZZAZIONI 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6E1D3-F7D7-4AD0-9490-0F16752E9883}"/>
              </a:ext>
            </a:extLst>
          </p:cNvPr>
          <p:cNvCxnSpPr>
            <a:cxnSpLocks/>
          </p:cNvCxnSpPr>
          <p:nvPr/>
        </p:nvCxnSpPr>
        <p:spPr>
          <a:xfrm>
            <a:off x="794004" y="3116944"/>
            <a:ext cx="75727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404528-2F46-460C-A43A-B6D2AB43D377}"/>
              </a:ext>
            </a:extLst>
          </p:cNvPr>
          <p:cNvCxnSpPr>
            <a:cxnSpLocks/>
          </p:cNvCxnSpPr>
          <p:nvPr/>
        </p:nvCxnSpPr>
        <p:spPr>
          <a:xfrm>
            <a:off x="794004" y="2519536"/>
            <a:ext cx="83865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4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/Appendice: parametri di DBSCAN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55631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63D098-067C-4589-8E1D-1701BA462CC4}"/>
              </a:ext>
            </a:extLst>
          </p:cNvPr>
          <p:cNvSpPr txBox="1"/>
          <p:nvPr/>
        </p:nvSpPr>
        <p:spPr>
          <a:xfrm>
            <a:off x="578716" y="1982847"/>
            <a:ext cx="2888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i="1">
                <a:latin typeface="Poppins SemiBold" panose="00000700000000000000" pitchFamily="50" charset="0"/>
                <a:cs typeface="Poppins SemiBold" panose="00000700000000000000" pitchFamily="50" charset="0"/>
              </a:rPr>
              <a:t>Eps </a:t>
            </a:r>
            <a:r>
              <a:rPr lang="en-US" sz="1600" i="1">
                <a:latin typeface="Poppins Light" panose="00000400000000000000" pitchFamily="50" charset="0"/>
                <a:cs typeface="Poppins Light" panose="00000400000000000000" pitchFamily="50" charset="0"/>
              </a:rPr>
              <a:t>= 4 </a:t>
            </a:r>
            <a:r>
              <a:rPr lang="it-IT" sz="1600">
                <a:latin typeface="Poppins Light" panose="00000400000000000000" pitchFamily="50" charset="0"/>
                <a:cs typeface="Poppins Light" panose="00000400000000000000" pitchFamily="50" charset="0"/>
              </a:rPr>
              <a:t>Å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600" i="1" err="1">
                <a:latin typeface="Poppins SemiBold" panose="00000700000000000000" pitchFamily="50" charset="0"/>
                <a:cs typeface="Poppins SemiBold" panose="00000700000000000000" pitchFamily="50" charset="0"/>
              </a:rPr>
              <a:t>minPts</a:t>
            </a:r>
            <a:r>
              <a:rPr lang="it-IT" sz="1600" i="1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600">
                <a:latin typeface="Poppins Light" panose="00000400000000000000" pitchFamily="50" charset="0"/>
                <a:cs typeface="Poppins Light" panose="00000400000000000000" pitchFamily="50" charset="0"/>
              </a:rPr>
              <a:t>= 3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600" i="1" err="1">
                <a:latin typeface="Poppins SemiBold" panose="00000700000000000000" pitchFamily="50" charset="0"/>
                <a:cs typeface="Poppins SemiBold" panose="00000700000000000000" pitchFamily="50" charset="0"/>
              </a:rPr>
              <a:t>dist</a:t>
            </a:r>
            <a:r>
              <a:rPr lang="it-IT" sz="1600" i="1">
                <a:latin typeface="Poppins SemiBold" panose="00000700000000000000" pitchFamily="50" charset="0"/>
                <a:cs typeface="Poppins SemiBold" panose="00000700000000000000" pitchFamily="50" charset="0"/>
              </a:rPr>
              <a:t>(</a:t>
            </a:r>
            <a:r>
              <a:rPr lang="it-IT" sz="1600" i="1" err="1">
                <a:latin typeface="Poppins SemiBold" panose="00000700000000000000" pitchFamily="50" charset="0"/>
                <a:cs typeface="Poppins SemiBold" panose="00000700000000000000" pitchFamily="50" charset="0"/>
              </a:rPr>
              <a:t>p,q</a:t>
            </a:r>
            <a:r>
              <a:rPr lang="it-IT" sz="1600" i="1">
                <a:latin typeface="Poppins SemiBold" panose="00000700000000000000" pitchFamily="50" charset="0"/>
                <a:cs typeface="Poppins SemiBold" panose="00000700000000000000" pitchFamily="50" charset="0"/>
              </a:rPr>
              <a:t>):  </a:t>
            </a:r>
            <a:r>
              <a:rPr lang="it-IT" sz="1600">
                <a:latin typeface="Poppins Light" panose="00000400000000000000" pitchFamily="50" charset="0"/>
                <a:cs typeface="Poppins Light" panose="00000400000000000000" pitchFamily="50" charset="0"/>
              </a:rPr>
              <a:t>distanza euclidea modificata per il sistema periodico</a:t>
            </a:r>
            <a:r>
              <a:rPr lang="it-IT" sz="1600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endParaRPr lang="en-US" sz="1600" i="1"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pic>
        <p:nvPicPr>
          <p:cNvPr id="1028" name="Picture 4" descr="A cluster consists of core points (red) and border points (green). Core points have at least minPts in their neighborhood N ε (constrained by ε), whereas border points have less than minPts in their N ε , but are inside N ε of a core point. Points that are outside N ε of any core point and have less than minPts in their N ε are considered noise (blue)  ">
            <a:extLst>
              <a:ext uri="{FF2B5EF4-FFF2-40B4-BE49-F238E27FC236}">
                <a16:creationId xmlns:a16="http://schemas.microsoft.com/office/drawing/2014/main" id="{93D394A8-F19B-466F-85E8-6E777723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60575"/>
            <a:ext cx="6440757" cy="4284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1977065"/>
            <a:ext cx="6044912" cy="2477892"/>
          </a:xfrm>
        </p:spPr>
        <p:txBody>
          <a:bodyPr>
            <a:noAutofit/>
          </a:bodyPr>
          <a:lstStyle/>
          <a:p>
            <a:pPr algn="l">
              <a:lnSpc>
                <a:spcPts val="4200"/>
              </a:lnSpc>
              <a:spcBef>
                <a:spcPts val="600"/>
              </a:spcBef>
              <a:defRPr/>
            </a:pPr>
            <a:r>
              <a:rPr lang="en-US" sz="40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it-IT" sz="40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 CLEANSING, DATA INTEGRATION &amp; DATA ENRICHMENT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6E1D3-F7D7-4AD0-9490-0F16752E9883}"/>
              </a:ext>
            </a:extLst>
          </p:cNvPr>
          <p:cNvCxnSpPr>
            <a:cxnSpLocks/>
          </p:cNvCxnSpPr>
          <p:nvPr/>
        </p:nvCxnSpPr>
        <p:spPr>
          <a:xfrm>
            <a:off x="794004" y="3073125"/>
            <a:ext cx="570377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404528-2F46-460C-A43A-B6D2AB43D377}"/>
              </a:ext>
            </a:extLst>
          </p:cNvPr>
          <p:cNvCxnSpPr>
            <a:cxnSpLocks/>
          </p:cNvCxnSpPr>
          <p:nvPr/>
        </p:nvCxnSpPr>
        <p:spPr>
          <a:xfrm>
            <a:off x="794004" y="2547245"/>
            <a:ext cx="46640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42A5E0E-4425-0BE2-3594-97AD6522572A}"/>
              </a:ext>
            </a:extLst>
          </p:cNvPr>
          <p:cNvCxnSpPr>
            <a:cxnSpLocks/>
          </p:cNvCxnSpPr>
          <p:nvPr/>
        </p:nvCxnSpPr>
        <p:spPr>
          <a:xfrm>
            <a:off x="794004" y="3605991"/>
            <a:ext cx="507339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9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6514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Generare i 6 dataset e le 13 tabelle ponte finali a partire dai 23 dataset ottenuti in fase di acquisizione dati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Pulire i dati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Utilizzare lo stesso formato per indicare le stesse entità in tabelle diverse, per garantire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consistenza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fra le entità corrispondenti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1689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Obiettivi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9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651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Normalizzazione degli attributi di tipo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lista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o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dizionario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con estrazione delle informazioni necessarie. Generazione attributo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Rarity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in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Species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API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 e trasformazione in valori interi degli attributi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Generation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Introducted_in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. Rimozione dei record con valore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False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dell’attributo </a:t>
            </a:r>
            <a:r>
              <a:rPr lang="it-IT" i="1" err="1">
                <a:latin typeface="Poppins Light" panose="00000400000000000000" pitchFamily="50" charset="0"/>
                <a:cs typeface="Poppins Light" panose="00000400000000000000" pitchFamily="50" charset="0"/>
              </a:rPr>
              <a:t>Is_main_series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Abilities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API</a:t>
            </a:r>
            <a:endParaRPr lang="it-IT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Creazione delle tabelle ponte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Abilities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-Pokémon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-Pokémon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Integrazione dei dataset relativi a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Items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Abilities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con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record linkage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basato sugli attributi 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Name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</a:t>
            </a:r>
            <a:r>
              <a:rPr lang="it-IT" i="1">
                <a:latin typeface="Poppins Light" panose="00000400000000000000" pitchFamily="50" charset="0"/>
                <a:cs typeface="Poppins Light" panose="00000400000000000000" pitchFamily="50" charset="0"/>
              </a:rPr>
              <a:t> ID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Controllo manuale dei record scartati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Estrazione del dataset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G-Max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da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Pokémon Database</a:t>
            </a:r>
            <a:endParaRPr lang="it-IT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120C90-75B9-F8DE-9833-7FA3B45831F2}"/>
              </a:ext>
            </a:extLst>
          </p:cNvPr>
          <p:cNvSpPr txBox="1"/>
          <p:nvPr/>
        </p:nvSpPr>
        <p:spPr>
          <a:xfrm>
            <a:off x="704846" y="1105078"/>
            <a:ext cx="802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/Dataset API e </a:t>
            </a:r>
            <a:r>
              <a:rPr lang="it-IT" sz="20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scraping</a:t>
            </a:r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di Pokémon Database</a:t>
            </a:r>
            <a:endParaRPr lang="it-IT" sz="24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Cleansing, Integration ed Enrichment - 1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6514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Matching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schema del dataset 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Gigantamax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 Pokémon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Bulbapedia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con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quello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del dataset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precedentemente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integrato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successiva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concatenazione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di un nuovo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attributo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i="1">
                <a:latin typeface="Poppins Light" panose="00000400000000000000" pitchFamily="50" charset="0"/>
                <a:cs typeface="Poppins Light" panose="00000400000000000000" pitchFamily="50" charset="0"/>
              </a:rPr>
              <a:t>Name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in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correzione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di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alcuni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errori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Integrazione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fra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G-Max Moves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Bulbapedia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e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G-Max Moves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 Database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con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record linkage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sul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nome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mossa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e successive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concatenazione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col dataset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Pokémon-G-Max Moves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che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collega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ogni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variante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Gigantamax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con la propria G-Max Move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120C90-75B9-F8DE-9833-7FA3B45831F2}"/>
              </a:ext>
            </a:extLst>
          </p:cNvPr>
          <p:cNvSpPr txBox="1"/>
          <p:nvPr/>
        </p:nvSpPr>
        <p:spPr>
          <a:xfrm>
            <a:off x="704846" y="1105078"/>
            <a:ext cx="802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/Dataset </a:t>
            </a:r>
            <a:r>
              <a:rPr lang="it-IT" sz="20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Gigantamax</a:t>
            </a:r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Pokémon e G-Max </a:t>
            </a:r>
            <a:r>
              <a:rPr lang="it-IT" sz="20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Moves</a:t>
            </a:r>
            <a:endParaRPr lang="it-IT" sz="24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Cleansing, Integration ed Enrichment - 2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4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651412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Cleaning del dataset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Types API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con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mantenimento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sole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informazioni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utili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Conversione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Type Chart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di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 Database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(18x18)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Type-</a:t>
            </a:r>
            <a:r>
              <a:rPr lang="en-US" b="1" err="1">
                <a:latin typeface="Poppins Light" panose="00000400000000000000" pitchFamily="2" charset="0"/>
                <a:cs typeface="Poppins Light" panose="00000400000000000000" pitchFamily="2" charset="0"/>
              </a:rPr>
              <a:t>Type_MOVE_EFFECTIVENESS_ON_POKEMON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err="1">
                <a:latin typeface="Poppins Light" panose="00000400000000000000" pitchFamily="2" charset="0"/>
                <a:cs typeface="Poppins Light" panose="00000400000000000000" pitchFamily="2" charset="0"/>
              </a:rPr>
              <a:t>formata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 da 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324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righe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(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una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per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ciascuna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coppia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type-type)</a:t>
            </a:r>
            <a:endParaRPr lang="en-US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-</a:t>
            </a:r>
            <a:r>
              <a:rPr lang="en-US" b="1" err="1">
                <a:latin typeface="Poppins Light" panose="00000400000000000000" pitchFamily="2" charset="0"/>
                <a:cs typeface="Poppins Light" panose="00000400000000000000" pitchFamily="2" charset="0"/>
              </a:rPr>
              <a:t>Type_IS_OF_TYPE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 Moves-</a:t>
            </a:r>
            <a:r>
              <a:rPr lang="en-US" b="1" err="1">
                <a:latin typeface="Poppins Light" panose="00000400000000000000" pitchFamily="2" charset="0"/>
                <a:cs typeface="Poppins Light" panose="00000400000000000000" pitchFamily="2" charset="0"/>
              </a:rPr>
              <a:t>Type_MOVE_IS_TYPE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120C90-75B9-F8DE-9833-7FA3B45831F2}"/>
              </a:ext>
            </a:extLst>
          </p:cNvPr>
          <p:cNvSpPr txBox="1"/>
          <p:nvPr/>
        </p:nvSpPr>
        <p:spPr>
          <a:xfrm>
            <a:off x="704846" y="1105078"/>
            <a:ext cx="802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/Dataset </a:t>
            </a:r>
            <a:r>
              <a:rPr lang="it-IT" sz="20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</a:t>
            </a:r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e relative tabelle ponte</a:t>
            </a:r>
            <a:endParaRPr lang="it-IT" sz="24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Cleansing, Integration ed Enrichment - 3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7203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Pokémon-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Pokémon_EVOLVES_FROM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estraendo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gli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attributi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necessari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tabella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Pokémon-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Pokémon_HAS_VARIANT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estraendo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gli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attributi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necessari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Creazione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tabelle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ponte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-</a:t>
            </a:r>
            <a:r>
              <a:rPr lang="en-US" b="1" err="1">
                <a:latin typeface="Poppins Light" panose="00000400000000000000" pitchFamily="2" charset="0"/>
                <a:cs typeface="Poppins Light" panose="00000400000000000000" pitchFamily="2" charset="0"/>
              </a:rPr>
              <a:t>Abilities_MAY_HAS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 Pokémon-</a:t>
            </a:r>
            <a:r>
              <a:rPr lang="en-US" b="1" err="1">
                <a:latin typeface="Poppins Light" panose="00000400000000000000" pitchFamily="2" charset="0"/>
                <a:cs typeface="Poppins Light" panose="00000400000000000000" pitchFamily="2" charset="0"/>
              </a:rPr>
              <a:t>Moves_MAY_LEARN</a:t>
            </a:r>
            <a:r>
              <a:rPr lang="en-US" b="1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a </a:t>
            </a:r>
            <a:r>
              <a:rPr lang="en-US" err="1">
                <a:latin typeface="Poppins Light" panose="00000400000000000000" pitchFamily="2" charset="0"/>
                <a:cs typeface="Poppins Light" panose="00000400000000000000" pitchFamily="2" charset="0"/>
              </a:rPr>
              <a:t>partire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 dale </a:t>
            </a:r>
            <a:r>
              <a:rPr lang="en-US" err="1">
                <a:latin typeface="Poppins Light" panose="00000400000000000000" pitchFamily="2" charset="0"/>
                <a:cs typeface="Poppins Light" panose="00000400000000000000" pitchFamily="2" charset="0"/>
              </a:rPr>
              <a:t>tabelle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err="1">
                <a:latin typeface="Poppins Light" panose="00000400000000000000" pitchFamily="2" charset="0"/>
                <a:cs typeface="Poppins Light" panose="00000400000000000000" pitchFamily="2" charset="0"/>
              </a:rPr>
              <a:t>ponte</a:t>
            </a:r>
            <a:r>
              <a:rPr lang="en-US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Abilities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-Pokémon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e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Moves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-Pokémon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ottenute in precedenza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È stato necessario correggere i nomi dei Pokémon nelle due tabelle ponte di partenza, per ricondurli al formato utilizzato in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Pokémon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120C90-75B9-F8DE-9833-7FA3B45831F2}"/>
              </a:ext>
            </a:extLst>
          </p:cNvPr>
          <p:cNvSpPr txBox="1"/>
          <p:nvPr/>
        </p:nvSpPr>
        <p:spPr>
          <a:xfrm>
            <a:off x="704846" y="1105078"/>
            <a:ext cx="802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/Tabelle ponte relative a Pokémon</a:t>
            </a:r>
            <a:endParaRPr lang="it-IT" sz="24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Cleansing, Integration ed Enrichment - 4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5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6" y="2028826"/>
            <a:ext cx="1072039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Manipolazione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liste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acquisite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 </a:t>
            </a:r>
            <a:r>
              <a:rPr lang="en-US" b="1" err="1">
                <a:latin typeface="Poppins Light" panose="00000400000000000000" pitchFamily="50" charset="0"/>
                <a:cs typeface="Poppins Light" panose="00000400000000000000" pitchFamily="50" charset="0"/>
              </a:rPr>
              <a:t>VictoryRoad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in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particolare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le 4 relative ai Pokémon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ammessi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dal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regolamento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, e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ottenimento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delle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err="1">
                <a:latin typeface="Poppins Light" panose="00000400000000000000" pitchFamily="50" charset="0"/>
                <a:cs typeface="Poppins Light" panose="00000400000000000000" pitchFamily="50" charset="0"/>
              </a:rPr>
              <a:t>liste</a:t>
            </a:r>
            <a:r>
              <a:rPr lang="en-US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b="1">
                <a:latin typeface="Poppins Light" panose="00000400000000000000" pitchFamily="2" charset="0"/>
                <a:cs typeface="Poppins Light" panose="00000400000000000000" pitchFamily="2" charset="0"/>
              </a:rPr>
              <a:t>permitted_VGC2022</a:t>
            </a: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b="1">
                <a:latin typeface="Poppins Light" panose="00000400000000000000" pitchFamily="2" charset="0"/>
                <a:cs typeface="Poppins Light" panose="00000400000000000000" pitchFamily="2" charset="0"/>
              </a:rPr>
              <a:t>restricted_VGC2022</a:t>
            </a: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b="1">
                <a:latin typeface="Poppins Light" panose="00000400000000000000" pitchFamily="2" charset="0"/>
                <a:cs typeface="Poppins Light" panose="00000400000000000000" pitchFamily="2" charset="0"/>
              </a:rPr>
              <a:t>banned_VGC2022 </a:t>
            </a: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e </a:t>
            </a:r>
            <a:r>
              <a:rPr lang="it-IT" b="1">
                <a:latin typeface="Poppins Light" panose="00000400000000000000" pitchFamily="2" charset="0"/>
                <a:cs typeface="Poppins Light" panose="00000400000000000000" pitchFamily="2" charset="0"/>
              </a:rPr>
              <a:t>gigantamax_allowed_VGC2022</a:t>
            </a: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Creazione dell’attributo </a:t>
            </a:r>
            <a:r>
              <a:rPr lang="it-IT" i="1">
                <a:latin typeface="Poppins Light" panose="00000400000000000000" pitchFamily="2" charset="0"/>
                <a:cs typeface="Poppins Light" panose="00000400000000000000" pitchFamily="2" charset="0"/>
              </a:rPr>
              <a:t>VGC2022_rules </a:t>
            </a: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it-IT" b="1">
                <a:latin typeface="Poppins Light" panose="00000400000000000000" pitchFamily="2" charset="0"/>
                <a:cs typeface="Poppins Light" panose="00000400000000000000" pitchFamily="2" charset="0"/>
              </a:rPr>
              <a:t>Pokémon</a:t>
            </a:r>
            <a:r>
              <a:rPr lang="it-IT">
                <a:latin typeface="Poppins Light" panose="00000400000000000000" pitchFamily="2" charset="0"/>
                <a:cs typeface="Poppins Light" panose="00000400000000000000" pitchFamily="2" charset="0"/>
              </a:rPr>
              <a:t>, contenente l’informazione data dalle 4 precedenti liste</a:t>
            </a:r>
            <a:endParaRPr lang="en-US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Integrazione dei dati estratti da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Pikalytics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con i dataset principali delle rispettive entità, con </a:t>
            </a:r>
            <a:r>
              <a:rPr lang="it-IT" b="1">
                <a:latin typeface="Poppins Light" panose="00000400000000000000" pitchFamily="50" charset="0"/>
                <a:cs typeface="Poppins Light" panose="00000400000000000000" pitchFamily="50" charset="0"/>
              </a:rPr>
              <a:t>record linkage 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basato sui nomi delle entità stesse</a:t>
            </a:r>
          </a:p>
          <a:p>
            <a:pPr marL="742950" lvl="1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Anche in questo caso è stato necessario correggere i nomi delle entità dei dataset di </a:t>
            </a:r>
            <a:r>
              <a:rPr lang="it-IT" b="1" err="1">
                <a:latin typeface="Poppins Light" panose="00000400000000000000" pitchFamily="50" charset="0"/>
                <a:cs typeface="Poppins Light" panose="00000400000000000000" pitchFamily="50" charset="0"/>
              </a:rPr>
              <a:t>Pikalytics</a:t>
            </a:r>
            <a:r>
              <a:rPr lang="it-IT">
                <a:latin typeface="Poppins Light" panose="00000400000000000000" pitchFamily="50" charset="0"/>
                <a:cs typeface="Poppins Light" panose="00000400000000000000" pitchFamily="50" charset="0"/>
              </a:rPr>
              <a:t>, «traducendoli» nel formato usato nei dataset principali</a:t>
            </a: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3000"/>
              </a:spcAft>
              <a:buFont typeface="Wingdings" panose="05000000000000000000" pitchFamily="2" charset="2"/>
              <a:buChar char="q"/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072495"/>
            <a:ext cx="20697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120C90-75B9-F8DE-9833-7FA3B45831F2}"/>
              </a:ext>
            </a:extLst>
          </p:cNvPr>
          <p:cNvSpPr txBox="1"/>
          <p:nvPr/>
        </p:nvSpPr>
        <p:spPr>
          <a:xfrm>
            <a:off x="704846" y="1105078"/>
            <a:ext cx="802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/Integrazione dati del competitivo</a:t>
            </a:r>
            <a:endParaRPr lang="it-IT" sz="24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9525C9-CABD-E06A-D9CF-A9FB373363D4}"/>
              </a:ext>
            </a:extLst>
          </p:cNvPr>
          <p:cNvSpPr txBox="1"/>
          <p:nvPr/>
        </p:nvSpPr>
        <p:spPr>
          <a:xfrm>
            <a:off x="704845" y="549275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en-US" sz="2800" b="1"/>
              <a:t>Data Cleansing, Integration ed Enrichment - 5</a:t>
            </a:r>
            <a:endParaRPr lang="it-IT" sz="3200" b="1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1089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r.marconzini@campus.unimib.it</cp:lastModifiedBy>
  <cp:revision>3</cp:revision>
  <dcterms:created xsi:type="dcterms:W3CDTF">2020-10-19T14:05:00Z</dcterms:created>
  <dcterms:modified xsi:type="dcterms:W3CDTF">2022-06-21T13:29:11Z</dcterms:modified>
</cp:coreProperties>
</file>