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8" roundtripDataSignature="AMtx7miKYq1HZGqqkEMX6lQNt00jG8LN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IT"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 name="Google Shape;2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651c5fcb2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g11651c5fcb2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7" name="Google Shape;107;g11651c5fcb2_0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651c5fcb2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11651c5fcb2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6" name="Google Shape;116;g11651c5fcb2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651c5fcb2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11651c5fcb2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7" name="Google Shape;127;g11651c5fcb2_0_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651c5fcb2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11651c5fcb2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7" name="Google Shape;137;g11651c5fcb2_0_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8" name="Google Shape;14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651c5fcb2_2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11651c5fcb2_2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7" name="Google Shape;157;g11651c5fcb2_2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651c5fcb2_2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11651c5fcb2_2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6" name="Google Shape;166;g11651c5fcb2_2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651c5fcb2_2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11651c5fcb2_2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5" name="Google Shape;175;g11651c5fcb2_2_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651c5fcb2_2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11651c5fcb2_2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4" name="Google Shape;184;g11651c5fcb2_2_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651c5fcb2_2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11651c5fcb2_2_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4" name="Google Shape;194;g11651c5fcb2_2_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 name="Google Shape;3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651c5fcb2_2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11651c5fcb2_2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4" name="Google Shape;204;g11651c5fcb2_2_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651c5fcb2_2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11651c5fcb2_2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6" name="Google Shape;216;g11651c5fcb2_2_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5" name="Google Shape;22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4" name="Google Shape;4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f833fd3c3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10f833fd3c3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3" name="Google Shape;53;g10f833fd3c3_0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651c5fcb2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g11651c5fcb2_1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2" name="Google Shape;62;g11651c5fcb2_1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651c5fcb2_1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g11651c5fcb2_1_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 name="Google Shape;70;g11651c5fcb2_1_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651c5fcb2_1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g11651c5fcb2_1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9" name="Google Shape;79;g11651c5fcb2_1_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8" name="Google Shape;8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651c5fcb2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11651c5fcb2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8" name="Google Shape;98;g11651c5fcb2_0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it-I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p:cSld name="Diapositiva titolo">
    <p:spTree>
      <p:nvGrpSpPr>
        <p:cNvPr id="13" name="Shape 13"/>
        <p:cNvGrpSpPr/>
        <p:nvPr/>
      </p:nvGrpSpPr>
      <p:grpSpPr>
        <a:xfrm>
          <a:off x="0" y="0"/>
          <a:ext cx="0" cy="0"/>
          <a:chOff x="0" y="0"/>
          <a:chExt cx="0" cy="0"/>
        </a:xfrm>
      </p:grpSpPr>
      <p:sp>
        <p:nvSpPr>
          <p:cNvPr id="14" name="Google Shape;14;p13"/>
          <p:cNvSpPr/>
          <p:nvPr/>
        </p:nvSpPr>
        <p:spPr>
          <a:xfrm>
            <a:off x="0" y="0"/>
            <a:ext cx="1258888" cy="6858000"/>
          </a:xfrm>
          <a:prstGeom prst="rect">
            <a:avLst/>
          </a:prstGeom>
          <a:solidFill>
            <a:srgbClr val="AA003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C102E"/>
              </a:solidFill>
              <a:latin typeface="Arial"/>
              <a:ea typeface="Arial"/>
              <a:cs typeface="Arial"/>
              <a:sym typeface="Arial"/>
            </a:endParaRPr>
          </a:p>
        </p:txBody>
      </p:sp>
      <p:sp>
        <p:nvSpPr>
          <p:cNvPr id="15" name="Google Shape;15;p13"/>
          <p:cNvSpPr/>
          <p:nvPr/>
        </p:nvSpPr>
        <p:spPr>
          <a:xfrm>
            <a:off x="755651" y="549277"/>
            <a:ext cx="1089025" cy="1223963"/>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6" name="Google Shape;16;p13"/>
          <p:cNvPicPr preferRelativeResize="0"/>
          <p:nvPr/>
        </p:nvPicPr>
        <p:blipFill rotWithShape="1">
          <a:blip r:embed="rId2">
            <a:alphaModFix/>
          </a:blip>
          <a:srcRect b="0" l="0" r="0" t="0"/>
          <a:stretch/>
        </p:blipFill>
        <p:spPr>
          <a:xfrm>
            <a:off x="827089" y="701675"/>
            <a:ext cx="882650" cy="9271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p:cSld name="Vuota">
    <p:spTree>
      <p:nvGrpSpPr>
        <p:cNvPr id="17" name="Shape 17"/>
        <p:cNvGrpSpPr/>
        <p:nvPr/>
      </p:nvGrpSpPr>
      <p:grpSpPr>
        <a:xfrm>
          <a:off x="0" y="0"/>
          <a:ext cx="0" cy="0"/>
          <a:chOff x="0" y="0"/>
          <a:chExt cx="0" cy="0"/>
        </a:xfrm>
      </p:grpSpPr>
      <p:sp>
        <p:nvSpPr>
          <p:cNvPr id="18" name="Google Shape;18;p14"/>
          <p:cNvSpPr txBox="1"/>
          <p:nvPr/>
        </p:nvSpPr>
        <p:spPr>
          <a:xfrm>
            <a:off x="8662989" y="14587"/>
            <a:ext cx="446087" cy="20774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606060"/>
              </a:buClr>
              <a:buSzPts val="750"/>
              <a:buFont typeface="Verdana"/>
              <a:buNone/>
            </a:pPr>
            <a:fld id="{00000000-1234-1234-1234-123412341234}" type="slidenum">
              <a:rPr b="0" i="0" lang="it-IT" sz="750" u="none" cap="none" strike="noStrike">
                <a:solidFill>
                  <a:srgbClr val="606060"/>
                </a:solidFill>
                <a:latin typeface="Verdana"/>
                <a:ea typeface="Verdana"/>
                <a:cs typeface="Verdana"/>
                <a:sym typeface="Verdana"/>
              </a:rPr>
              <a:t>‹#›</a:t>
            </a:fld>
            <a:endParaRPr b="0" i="0" sz="900" u="none" cap="none" strike="noStrike">
              <a:solidFill>
                <a:srgbClr val="606060"/>
              </a:solidFill>
              <a:latin typeface="Verdana"/>
              <a:ea typeface="Verdana"/>
              <a:cs typeface="Verdana"/>
              <a:sym typeface="Verdana"/>
            </a:endParaRPr>
          </a:p>
        </p:txBody>
      </p:sp>
      <p:sp>
        <p:nvSpPr>
          <p:cNvPr id="19" name="Google Shape;19;p14"/>
          <p:cNvSpPr/>
          <p:nvPr/>
        </p:nvSpPr>
        <p:spPr>
          <a:xfrm>
            <a:off x="0" y="0"/>
            <a:ext cx="446856" cy="6858000"/>
          </a:xfrm>
          <a:prstGeom prst="rect">
            <a:avLst/>
          </a:prstGeom>
          <a:solidFill>
            <a:srgbClr val="9C102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5"/>
          <p:cNvSpPr txBox="1"/>
          <p:nvPr>
            <p:ph type="title"/>
          </p:nvPr>
        </p:nvSpPr>
        <p:spPr>
          <a:xfrm>
            <a:off x="457200" y="274638"/>
            <a:ext cx="8229600" cy="1143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b="0" i="0" sz="2700">
                <a:solidFill>
                  <a:schemeClr val="lt1"/>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15"/>
          <p:cNvSpPr txBox="1"/>
          <p:nvPr>
            <p:ph idx="1" type="body"/>
          </p:nvPr>
        </p:nvSpPr>
        <p:spPr>
          <a:xfrm>
            <a:off x="457200" y="1600202"/>
            <a:ext cx="8229600" cy="4525963"/>
          </a:xfrm>
          <a:prstGeom prst="rect">
            <a:avLst/>
          </a:prstGeom>
          <a:noFill/>
          <a:ln>
            <a:noFill/>
          </a:ln>
        </p:spPr>
        <p:txBody>
          <a:bodyPr anchorCtr="0" anchor="t" bIns="0" lIns="0" spcFirstLastPara="1" rIns="0" wrap="square" tIns="0">
            <a:noAutofit/>
          </a:bodyPr>
          <a:lstStyle>
            <a:lvl1pPr indent="-361950" lvl="0" marL="457200" algn="l">
              <a:lnSpc>
                <a:spcPct val="100000"/>
              </a:lnSpc>
              <a:spcBef>
                <a:spcPts val="420"/>
              </a:spcBef>
              <a:spcAft>
                <a:spcPts val="0"/>
              </a:spcAft>
              <a:buClr>
                <a:srgbClr val="FF0000"/>
              </a:buClr>
              <a:buSzPts val="2100"/>
              <a:buFont typeface="Arial"/>
              <a:buChar char="•"/>
              <a:defRPr b="1" i="0" sz="2100" u="sng">
                <a:solidFill>
                  <a:srgbClr val="FF0000"/>
                </a:solidFill>
                <a:latin typeface="Arial"/>
                <a:ea typeface="Arial"/>
                <a:cs typeface="Arial"/>
                <a:sym typeface="Arial"/>
              </a:defRPr>
            </a:lvl1pPr>
            <a:lvl2pPr indent="-342900" lvl="1" marL="914400" algn="l">
              <a:lnSpc>
                <a:spcPct val="100000"/>
              </a:lnSpc>
              <a:spcBef>
                <a:spcPts val="360"/>
              </a:spcBef>
              <a:spcAft>
                <a:spcPts val="0"/>
              </a:spcAft>
              <a:buClr>
                <a:srgbClr val="262626"/>
              </a:buClr>
              <a:buSzPts val="1800"/>
              <a:buChar char="–"/>
              <a:defRPr/>
            </a:lvl2pPr>
            <a:lvl3pPr indent="-342900" lvl="2" marL="1371600" algn="l">
              <a:lnSpc>
                <a:spcPct val="100000"/>
              </a:lnSpc>
              <a:spcBef>
                <a:spcPts val="360"/>
              </a:spcBef>
              <a:spcAft>
                <a:spcPts val="0"/>
              </a:spcAft>
              <a:buClr>
                <a:srgbClr val="262626"/>
              </a:buClr>
              <a:buSzPts val="1800"/>
              <a:buChar char="•"/>
              <a:defRPr/>
            </a:lvl3pPr>
            <a:lvl4pPr indent="-342900" lvl="3" marL="1828800" algn="l">
              <a:lnSpc>
                <a:spcPct val="100000"/>
              </a:lnSpc>
              <a:spcBef>
                <a:spcPts val="360"/>
              </a:spcBef>
              <a:spcAft>
                <a:spcPts val="0"/>
              </a:spcAft>
              <a:buClr>
                <a:srgbClr val="262626"/>
              </a:buClr>
              <a:buSzPts val="1800"/>
              <a:buChar char="–"/>
              <a:defRPr/>
            </a:lvl4pPr>
            <a:lvl5pPr indent="-342900" lvl="4" marL="2286000" algn="l">
              <a:lnSpc>
                <a:spcPct val="100000"/>
              </a:lnSpc>
              <a:spcBef>
                <a:spcPts val="360"/>
              </a:spcBef>
              <a:spcAft>
                <a:spcPts val="0"/>
              </a:spcAft>
              <a:buClr>
                <a:srgbClr val="262626"/>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 name="Google Shape;23;p15"/>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4" name="Google Shape;24;p15"/>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 name="Google Shape;25;p15"/>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1905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Arial"/>
                <a:ea typeface="Arial"/>
                <a:cs typeface="Arial"/>
                <a:sym typeface="Arial"/>
              </a:defRPr>
            </a:lvl1pPr>
            <a:lvl2pPr indent="0" lvl="1" marL="1905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Arial"/>
                <a:ea typeface="Arial"/>
                <a:cs typeface="Arial"/>
                <a:sym typeface="Arial"/>
              </a:defRPr>
            </a:lvl2pPr>
            <a:lvl3pPr indent="0" lvl="2" marL="1905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Arial"/>
                <a:ea typeface="Arial"/>
                <a:cs typeface="Arial"/>
                <a:sym typeface="Arial"/>
              </a:defRPr>
            </a:lvl3pPr>
            <a:lvl4pPr indent="0" lvl="3" marL="1905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Arial"/>
                <a:ea typeface="Arial"/>
                <a:cs typeface="Arial"/>
                <a:sym typeface="Arial"/>
              </a:defRPr>
            </a:lvl4pPr>
            <a:lvl5pPr indent="0" lvl="4" marL="1905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Arial"/>
                <a:ea typeface="Arial"/>
                <a:cs typeface="Arial"/>
                <a:sym typeface="Arial"/>
              </a:defRPr>
            </a:lvl5pPr>
            <a:lvl6pPr indent="0" lvl="5" marL="1905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Arial"/>
                <a:ea typeface="Arial"/>
                <a:cs typeface="Arial"/>
                <a:sym typeface="Arial"/>
              </a:defRPr>
            </a:lvl6pPr>
            <a:lvl7pPr indent="0" lvl="6" marL="1905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Arial"/>
                <a:ea typeface="Arial"/>
                <a:cs typeface="Arial"/>
                <a:sym typeface="Arial"/>
              </a:defRPr>
            </a:lvl7pPr>
            <a:lvl8pPr indent="0" lvl="7" marL="1905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Arial"/>
                <a:ea typeface="Arial"/>
                <a:cs typeface="Arial"/>
                <a:sym typeface="Arial"/>
              </a:defRPr>
            </a:lvl8pPr>
            <a:lvl9pPr indent="0" lvl="8" marL="1905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Arial"/>
                <a:ea typeface="Arial"/>
                <a:cs typeface="Arial"/>
                <a:sym typeface="Arial"/>
              </a:defRPr>
            </a:lvl9pPr>
          </a:lstStyle>
          <a:p>
            <a:pPr indent="0" lvl="0" marL="19050" rtl="0" algn="l">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2"/>
          <p:cNvPicPr preferRelativeResize="0"/>
          <p:nvPr/>
        </p:nvPicPr>
        <p:blipFill rotWithShape="1">
          <a:blip r:embed="rId1">
            <a:alphaModFix/>
          </a:blip>
          <a:srcRect b="0" l="0" r="0" t="0"/>
          <a:stretch/>
        </p:blipFill>
        <p:spPr>
          <a:xfrm>
            <a:off x="107504" y="-1"/>
            <a:ext cx="9055006" cy="6872438"/>
          </a:xfrm>
          <a:prstGeom prst="rect">
            <a:avLst/>
          </a:prstGeom>
          <a:noFill/>
          <a:ln>
            <a:noFill/>
          </a:ln>
        </p:spPr>
      </p:pic>
      <p:sp>
        <p:nvSpPr>
          <p:cNvPr id="11" name="Google Shape;1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2"/>
                </a:solidFill>
                <a:latin typeface="Verdana"/>
                <a:ea typeface="Verdana"/>
                <a:cs typeface="Verdana"/>
                <a:sym typeface="Verdana"/>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2"/>
                </a:solidFill>
                <a:latin typeface="Verdana"/>
                <a:ea typeface="Verdana"/>
                <a:cs typeface="Verdana"/>
                <a:sym typeface="Verdana"/>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2"/>
                </a:solidFill>
                <a:latin typeface="Verdana"/>
                <a:ea typeface="Verdana"/>
                <a:cs typeface="Verdana"/>
                <a:sym typeface="Verdana"/>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2"/>
                </a:solidFill>
                <a:latin typeface="Verdana"/>
                <a:ea typeface="Verdana"/>
                <a:cs typeface="Verdana"/>
                <a:sym typeface="Verdana"/>
              </a:defRPr>
            </a:lvl5pPr>
            <a:lvl6pPr lvl="5"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9pPr>
          </a:lstStyle>
          <a:p/>
        </p:txBody>
      </p:sp>
      <p:sp>
        <p:nvSpPr>
          <p:cNvPr id="12" name="Google Shape;12;p12"/>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lvl1pPr indent="-371475" lvl="0" marL="457200" marR="0" rtl="0" algn="l">
              <a:lnSpc>
                <a:spcPct val="100000"/>
              </a:lnSpc>
              <a:spcBef>
                <a:spcPts val="450"/>
              </a:spcBef>
              <a:spcAft>
                <a:spcPts val="0"/>
              </a:spcAft>
              <a:buClr>
                <a:schemeClr val="dk1"/>
              </a:buClr>
              <a:buSzPts val="2250"/>
              <a:buFont typeface="Calibri"/>
              <a:buChar char="•"/>
              <a:defRPr b="0" i="0" sz="2250" u="none" cap="none" strike="noStrike">
                <a:solidFill>
                  <a:schemeClr val="dk1"/>
                </a:solidFill>
                <a:latin typeface="Calibri"/>
                <a:ea typeface="Calibri"/>
                <a:cs typeface="Calibri"/>
                <a:sym typeface="Calibri"/>
              </a:defRPr>
            </a:lvl1pPr>
            <a:lvl2pPr indent="-352425" lvl="1" marL="914400" marR="0" rtl="0" algn="l">
              <a:lnSpc>
                <a:spcPct val="100000"/>
              </a:lnSpc>
              <a:spcBef>
                <a:spcPts val="390"/>
              </a:spcBef>
              <a:spcAft>
                <a:spcPts val="0"/>
              </a:spcAft>
              <a:buClr>
                <a:srgbClr val="262626"/>
              </a:buClr>
              <a:buSzPts val="1950"/>
              <a:buFont typeface="Calibri"/>
              <a:buChar char="–"/>
              <a:defRPr b="0" i="0" sz="1950" u="none" cap="none" strike="noStrike">
                <a:solidFill>
                  <a:srgbClr val="262626"/>
                </a:solidFill>
                <a:latin typeface="Calibri"/>
                <a:ea typeface="Calibri"/>
                <a:cs typeface="Calibri"/>
                <a:sym typeface="Calibri"/>
              </a:defRPr>
            </a:lvl2pPr>
            <a:lvl3pPr indent="-333375" lvl="2" marL="1371600" marR="0" rtl="0" algn="l">
              <a:lnSpc>
                <a:spcPct val="100000"/>
              </a:lnSpc>
              <a:spcBef>
                <a:spcPts val="330"/>
              </a:spcBef>
              <a:spcAft>
                <a:spcPts val="0"/>
              </a:spcAft>
              <a:buClr>
                <a:srgbClr val="262626"/>
              </a:buClr>
              <a:buSzPts val="1650"/>
              <a:buFont typeface="Calibri"/>
              <a:buChar char="•"/>
              <a:defRPr b="0" i="0" sz="1650" u="none" cap="none" strike="noStrike">
                <a:solidFill>
                  <a:srgbClr val="262626"/>
                </a:solidFill>
                <a:latin typeface="Calibri"/>
                <a:ea typeface="Calibri"/>
                <a:cs typeface="Calibri"/>
                <a:sym typeface="Calibri"/>
              </a:defRPr>
            </a:lvl3pPr>
            <a:lvl4pPr indent="-323850" lvl="3" marL="1828800" marR="0" rtl="0" algn="l">
              <a:lnSpc>
                <a:spcPct val="100000"/>
              </a:lnSpc>
              <a:spcBef>
                <a:spcPts val="300"/>
              </a:spcBef>
              <a:spcAft>
                <a:spcPts val="0"/>
              </a:spcAft>
              <a:buClr>
                <a:srgbClr val="262626"/>
              </a:buClr>
              <a:buSzPts val="1500"/>
              <a:buFont typeface="Calibri"/>
              <a:buChar char="–"/>
              <a:defRPr b="0" i="0" sz="1500" u="none" cap="none" strike="noStrike">
                <a:solidFill>
                  <a:srgbClr val="262626"/>
                </a:solidFill>
                <a:latin typeface="Calibri"/>
                <a:ea typeface="Calibri"/>
                <a:cs typeface="Calibri"/>
                <a:sym typeface="Calibri"/>
              </a:defRPr>
            </a:lvl4pPr>
            <a:lvl5pPr indent="-323850" lvl="4" marL="2286000" marR="0" rtl="0" algn="l">
              <a:lnSpc>
                <a:spcPct val="100000"/>
              </a:lnSpc>
              <a:spcBef>
                <a:spcPts val="300"/>
              </a:spcBef>
              <a:spcAft>
                <a:spcPts val="0"/>
              </a:spcAft>
              <a:buClr>
                <a:srgbClr val="262626"/>
              </a:buClr>
              <a:buSzPts val="1500"/>
              <a:buFont typeface="Calibri"/>
              <a:buChar char="»"/>
              <a:defRPr b="0" i="0" sz="1500" u="none" cap="none" strike="noStrike">
                <a:solidFill>
                  <a:srgbClr val="262626"/>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gif"/><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gif"/><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ai.stanford.edu/~amaas/data/sentiment/"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1"/>
          <p:cNvSpPr txBox="1"/>
          <p:nvPr/>
        </p:nvSpPr>
        <p:spPr>
          <a:xfrm>
            <a:off x="1681225" y="1825650"/>
            <a:ext cx="7070700" cy="2821800"/>
          </a:xfrm>
          <a:prstGeom prst="rect">
            <a:avLst/>
          </a:prstGeom>
          <a:solidFill>
            <a:srgbClr val="AB0030"/>
          </a:solid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342900" lvl="0" marL="342900" marR="0" rtl="0" algn="ctr">
              <a:lnSpc>
                <a:spcPct val="100000"/>
              </a:lnSpc>
              <a:spcBef>
                <a:spcPts val="520"/>
              </a:spcBef>
              <a:spcAft>
                <a:spcPts val="0"/>
              </a:spcAft>
              <a:buClr>
                <a:srgbClr val="000000"/>
              </a:buClr>
              <a:buSzPts val="2600"/>
              <a:buFont typeface="Arial"/>
              <a:buNone/>
            </a:pPr>
            <a:r>
              <a:rPr b="0" i="0" lang="it-IT" sz="2600" u="none" cap="none" strike="noStrike">
                <a:solidFill>
                  <a:schemeClr val="lt1"/>
                </a:solidFill>
                <a:latin typeface="Arial"/>
                <a:ea typeface="Arial"/>
                <a:cs typeface="Arial"/>
                <a:sym typeface="Arial"/>
              </a:rPr>
              <a:t>Data science </a:t>
            </a:r>
            <a:endParaRPr b="0" i="0" sz="2600" u="none" cap="none" strike="noStrike">
              <a:solidFill>
                <a:schemeClr val="lt1"/>
              </a:solidFill>
              <a:latin typeface="Arial"/>
              <a:ea typeface="Arial"/>
              <a:cs typeface="Arial"/>
              <a:sym typeface="Arial"/>
            </a:endParaRPr>
          </a:p>
          <a:p>
            <a:pPr indent="-342900" lvl="0" marL="342900" marR="0" rtl="0" algn="ctr">
              <a:lnSpc>
                <a:spcPct val="100000"/>
              </a:lnSpc>
              <a:spcBef>
                <a:spcPts val="520"/>
              </a:spcBef>
              <a:spcAft>
                <a:spcPts val="0"/>
              </a:spcAft>
              <a:buClr>
                <a:srgbClr val="000000"/>
              </a:buClr>
              <a:buSzPts val="2600"/>
              <a:buFont typeface="Arial"/>
              <a:buNone/>
            </a:pPr>
            <a:r>
              <a:rPr lang="it-IT" sz="2600">
                <a:solidFill>
                  <a:schemeClr val="lt1"/>
                </a:solidFill>
              </a:rPr>
              <a:t>Text Mining &amp; Search </a:t>
            </a:r>
            <a:r>
              <a:rPr lang="it-IT" sz="2600">
                <a:solidFill>
                  <a:schemeClr val="lt1"/>
                </a:solidFill>
              </a:rPr>
              <a:t>Project </a:t>
            </a:r>
            <a:endParaRPr b="0" i="0" sz="2600" u="none" cap="none" strike="noStrike">
              <a:solidFill>
                <a:schemeClr val="lt1"/>
              </a:solidFill>
              <a:latin typeface="Arial"/>
              <a:ea typeface="Arial"/>
              <a:cs typeface="Arial"/>
              <a:sym typeface="Arial"/>
            </a:endParaRPr>
          </a:p>
          <a:p>
            <a:pPr indent="-342900" lvl="0" marL="342900" marR="0" rtl="0" algn="ctr">
              <a:lnSpc>
                <a:spcPct val="100000"/>
              </a:lnSpc>
              <a:spcBef>
                <a:spcPts val="520"/>
              </a:spcBef>
              <a:spcAft>
                <a:spcPts val="0"/>
              </a:spcAft>
              <a:buClr>
                <a:srgbClr val="000000"/>
              </a:buClr>
              <a:buSzPts val="2600"/>
              <a:buFont typeface="Arial"/>
              <a:buNone/>
            </a:pPr>
            <a:r>
              <a:t/>
            </a:r>
            <a:endParaRPr b="0" i="0" sz="2600" u="none" cap="none" strike="noStrike">
              <a:solidFill>
                <a:schemeClr val="lt1"/>
              </a:solidFill>
              <a:latin typeface="Arial"/>
              <a:ea typeface="Arial"/>
              <a:cs typeface="Arial"/>
              <a:sym typeface="Arial"/>
            </a:endParaRPr>
          </a:p>
          <a:p>
            <a:pPr indent="-342900" lvl="0" marL="342900" marR="0" rtl="0" algn="ctr">
              <a:lnSpc>
                <a:spcPct val="100000"/>
              </a:lnSpc>
              <a:spcBef>
                <a:spcPts val="520"/>
              </a:spcBef>
              <a:spcAft>
                <a:spcPts val="0"/>
              </a:spcAft>
              <a:buClr>
                <a:srgbClr val="000000"/>
              </a:buClr>
              <a:buSzPts val="2500"/>
              <a:buFont typeface="Arial"/>
              <a:buNone/>
            </a:pPr>
            <a:r>
              <a:rPr b="1" i="0" lang="it-IT" sz="2500" u="none" cap="none" strike="noStrike">
                <a:solidFill>
                  <a:schemeClr val="lt1"/>
                </a:solidFill>
                <a:latin typeface="Arial"/>
                <a:ea typeface="Arial"/>
                <a:cs typeface="Arial"/>
                <a:sym typeface="Arial"/>
              </a:rPr>
              <a:t>Classification and clustering of IMDB  dataset</a:t>
            </a:r>
            <a:endParaRPr b="1" i="0" sz="2500" u="none" cap="none" strike="noStrike">
              <a:solidFill>
                <a:schemeClr val="lt1"/>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800"/>
              <a:buFont typeface="Arial"/>
              <a:buNone/>
            </a:pPr>
            <a:br>
              <a:rPr b="1" i="0" lang="it-IT" sz="1800" u="none" cap="none" strike="noStrike">
                <a:solidFill>
                  <a:schemeClr val="lt1"/>
                </a:solidFill>
                <a:latin typeface="Calibri"/>
                <a:ea typeface="Calibri"/>
                <a:cs typeface="Calibri"/>
                <a:sym typeface="Calibri"/>
              </a:rPr>
            </a:br>
            <a:endParaRPr b="1" i="0" sz="1800" u="none" cap="none" strike="noStrike">
              <a:solidFill>
                <a:schemeClr val="lt1"/>
              </a:solidFill>
              <a:latin typeface="Calibri"/>
              <a:ea typeface="Calibri"/>
              <a:cs typeface="Calibri"/>
              <a:sym typeface="Calibri"/>
            </a:endParaRPr>
          </a:p>
        </p:txBody>
      </p:sp>
      <p:sp>
        <p:nvSpPr>
          <p:cNvPr id="31" name="Google Shape;31;p1"/>
          <p:cNvSpPr txBox="1"/>
          <p:nvPr/>
        </p:nvSpPr>
        <p:spPr>
          <a:xfrm>
            <a:off x="5974800" y="5595900"/>
            <a:ext cx="2263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
          <p:cNvSpPr txBox="1"/>
          <p:nvPr/>
        </p:nvSpPr>
        <p:spPr>
          <a:xfrm>
            <a:off x="1552650" y="4734000"/>
            <a:ext cx="69996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Arial"/>
                <a:ea typeface="Arial"/>
                <a:cs typeface="Arial"/>
                <a:sym typeface="Arial"/>
              </a:rPr>
              <a:t>CdL Data Science a.a. 2021/2022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it-IT" sz="1400" u="none" cap="none" strike="noStrike">
                <a:solidFill>
                  <a:schemeClr val="dk1"/>
                </a:solidFill>
                <a:latin typeface="Arial"/>
                <a:ea typeface="Arial"/>
                <a:cs typeface="Arial"/>
                <a:sym typeface="Arial"/>
              </a:rPr>
              <a:t>Matteo Cesaro 867350</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it-IT" sz="1400" u="none" cap="none" strike="noStrike">
                <a:solidFill>
                  <a:schemeClr val="dk1"/>
                </a:solidFill>
                <a:latin typeface="Arial"/>
                <a:ea typeface="Arial"/>
                <a:cs typeface="Arial"/>
                <a:sym typeface="Arial"/>
              </a:rPr>
              <a:t>Francesco Martinelli 873685</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it-IT" sz="1400" u="none" cap="none" strike="noStrike">
                <a:solidFill>
                  <a:schemeClr val="dk1"/>
                </a:solidFill>
                <a:latin typeface="Arial"/>
                <a:ea typeface="Arial"/>
                <a:cs typeface="Arial"/>
                <a:sym typeface="Arial"/>
              </a:rPr>
              <a:t>Cristiano Ruttico 809360</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1651c5fcb2_0_14"/>
          <p:cNvSpPr txBox="1"/>
          <p:nvPr/>
        </p:nvSpPr>
        <p:spPr>
          <a:xfrm>
            <a:off x="2075900" y="593626"/>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lang="it-IT" sz="2200">
                <a:solidFill>
                  <a:srgbClr val="FFFFFF"/>
                </a:solidFill>
              </a:rPr>
              <a:t>Models and evaluations</a:t>
            </a:r>
            <a:endParaRPr b="0" i="0" sz="2400" u="none" cap="none" strike="noStrike">
              <a:solidFill>
                <a:srgbClr val="000000"/>
              </a:solidFill>
              <a:latin typeface="Arial"/>
              <a:ea typeface="Arial"/>
              <a:cs typeface="Arial"/>
              <a:sym typeface="Arial"/>
            </a:endParaRPr>
          </a:p>
        </p:txBody>
      </p:sp>
      <p:sp>
        <p:nvSpPr>
          <p:cNvPr id="110" name="Google Shape;110;g11651c5fcb2_0_14"/>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111" name="Google Shape;111;g11651c5fcb2_0_14"/>
          <p:cNvSpPr txBox="1"/>
          <p:nvPr/>
        </p:nvSpPr>
        <p:spPr>
          <a:xfrm>
            <a:off x="1977925" y="1509800"/>
            <a:ext cx="67110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IT"/>
              <a:t>The models chosen belong to different classes, in particular we have the following:</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i="1" lang="it-IT"/>
              <a:t>Decision Tree</a:t>
            </a:r>
            <a:endParaRPr i="1"/>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i="1" lang="it-IT"/>
              <a:t>Random Forest</a:t>
            </a:r>
            <a:endParaRPr i="1"/>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i="1" lang="it-IT"/>
              <a:t>Logistic Regression</a:t>
            </a:r>
            <a:endParaRPr i="1"/>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i="1" lang="it-IT"/>
              <a:t>SVM</a:t>
            </a:r>
            <a:endParaRPr i="1"/>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i="1" lang="it-IT"/>
              <a:t>AdaBoost</a:t>
            </a:r>
            <a:endParaRPr i="1"/>
          </a:p>
          <a:p>
            <a:pPr indent="0" lvl="0" marL="0" rtl="0" algn="just">
              <a:spcBef>
                <a:spcPts val="0"/>
              </a:spcBef>
              <a:spcAft>
                <a:spcPts val="0"/>
              </a:spcAft>
              <a:buNone/>
            </a:pPr>
            <a:r>
              <a:t/>
            </a:r>
            <a:endParaRPr/>
          </a:p>
        </p:txBody>
      </p:sp>
      <p:sp>
        <p:nvSpPr>
          <p:cNvPr id="112" name="Google Shape;112;g11651c5fcb2_0_14"/>
          <p:cNvSpPr txBox="1"/>
          <p:nvPr/>
        </p:nvSpPr>
        <p:spPr>
          <a:xfrm>
            <a:off x="1977925" y="4378275"/>
            <a:ext cx="6468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IT"/>
              <a:t>Different evaluation measures were taken into account: in particular we utilized </a:t>
            </a:r>
            <a:r>
              <a:rPr b="1" lang="it-IT"/>
              <a:t>Accuracy, Precision, Recall, F1-measure, ROC</a:t>
            </a:r>
            <a:r>
              <a:rPr lang="it-IT"/>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1651c5fcb2_0_22"/>
          <p:cNvSpPr txBox="1"/>
          <p:nvPr/>
        </p:nvSpPr>
        <p:spPr>
          <a:xfrm>
            <a:off x="2075900" y="593626"/>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lang="it-IT" sz="2200">
                <a:solidFill>
                  <a:srgbClr val="FFFFFF"/>
                </a:solidFill>
              </a:rPr>
              <a:t>Results analysis</a:t>
            </a:r>
            <a:endParaRPr b="0" i="0" sz="2400" u="none" cap="none" strike="noStrike">
              <a:solidFill>
                <a:srgbClr val="000000"/>
              </a:solidFill>
              <a:latin typeface="Arial"/>
              <a:ea typeface="Arial"/>
              <a:cs typeface="Arial"/>
              <a:sym typeface="Arial"/>
            </a:endParaRPr>
          </a:p>
        </p:txBody>
      </p:sp>
      <p:sp>
        <p:nvSpPr>
          <p:cNvPr id="119" name="Google Shape;119;g11651c5fcb2_0_22"/>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120" name="Google Shape;120;g11651c5fcb2_0_22"/>
          <p:cNvSpPr txBox="1"/>
          <p:nvPr/>
        </p:nvSpPr>
        <p:spPr>
          <a:xfrm>
            <a:off x="1965675" y="1387325"/>
            <a:ext cx="6711000" cy="89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800"/>
              </a:spcAft>
              <a:buNone/>
            </a:pPr>
            <a:r>
              <a:rPr lang="it-IT">
                <a:solidFill>
                  <a:schemeClr val="dk1"/>
                </a:solidFill>
              </a:rPr>
              <a:t>The results obtained by training the various models were quite satisfactory; below are the results obtained by applying only a </a:t>
            </a:r>
            <a:r>
              <a:rPr b="1" lang="it-IT">
                <a:solidFill>
                  <a:schemeClr val="dk1"/>
                </a:solidFill>
              </a:rPr>
              <a:t>whitespace tokenization</a:t>
            </a:r>
            <a:r>
              <a:rPr lang="it-IT">
                <a:solidFill>
                  <a:schemeClr val="dk1"/>
                </a:solidFill>
              </a:rPr>
              <a:t>, taking into account both </a:t>
            </a:r>
            <a:r>
              <a:rPr b="1" lang="it-IT">
                <a:solidFill>
                  <a:schemeClr val="dk1"/>
                </a:solidFill>
              </a:rPr>
              <a:t>uni-grams</a:t>
            </a:r>
            <a:r>
              <a:rPr lang="it-IT">
                <a:solidFill>
                  <a:schemeClr val="dk1"/>
                </a:solidFill>
              </a:rPr>
              <a:t> and </a:t>
            </a:r>
            <a:r>
              <a:rPr b="1" lang="it-IT">
                <a:solidFill>
                  <a:schemeClr val="dk1"/>
                </a:solidFill>
              </a:rPr>
              <a:t>bi-grams</a:t>
            </a:r>
            <a:r>
              <a:rPr lang="it-IT">
                <a:solidFill>
                  <a:schemeClr val="dk1"/>
                </a:solidFill>
              </a:rPr>
              <a:t>.</a:t>
            </a:r>
            <a:endParaRPr/>
          </a:p>
        </p:txBody>
      </p:sp>
      <p:pic>
        <p:nvPicPr>
          <p:cNvPr id="121" name="Google Shape;121;g11651c5fcb2_0_22"/>
          <p:cNvPicPr preferRelativeResize="0"/>
          <p:nvPr/>
        </p:nvPicPr>
        <p:blipFill>
          <a:blip r:embed="rId3">
            <a:alphaModFix/>
          </a:blip>
          <a:stretch>
            <a:fillRect/>
          </a:stretch>
        </p:blipFill>
        <p:spPr>
          <a:xfrm>
            <a:off x="1965675" y="2427275"/>
            <a:ext cx="3904749" cy="2927075"/>
          </a:xfrm>
          <a:prstGeom prst="rect">
            <a:avLst/>
          </a:prstGeom>
          <a:noFill/>
          <a:ln>
            <a:noFill/>
          </a:ln>
        </p:spPr>
      </p:pic>
      <p:sp>
        <p:nvSpPr>
          <p:cNvPr id="122" name="Google Shape;122;g11651c5fcb2_0_22"/>
          <p:cNvSpPr txBox="1"/>
          <p:nvPr/>
        </p:nvSpPr>
        <p:spPr>
          <a:xfrm>
            <a:off x="6054000" y="3195125"/>
            <a:ext cx="1949100" cy="139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t-IT"/>
              <a:t>Since we are in the presence of balanced classes, the value we are interested in is the </a:t>
            </a:r>
            <a:r>
              <a:rPr b="1" lang="it-IT"/>
              <a:t>accuracy.</a:t>
            </a:r>
            <a:endParaRPr b="1"/>
          </a:p>
        </p:txBody>
      </p:sp>
      <p:sp>
        <p:nvSpPr>
          <p:cNvPr id="123" name="Google Shape;123;g11651c5fcb2_0_22"/>
          <p:cNvSpPr txBox="1"/>
          <p:nvPr/>
        </p:nvSpPr>
        <p:spPr>
          <a:xfrm>
            <a:off x="1851075" y="5596625"/>
            <a:ext cx="5768100" cy="114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t-IT"/>
              <a:t>We tried performing our task on also </a:t>
            </a:r>
            <a:r>
              <a:rPr b="1" lang="it-IT"/>
              <a:t>lemmatized and stemmed data</a:t>
            </a:r>
            <a:r>
              <a:rPr lang="it-IT"/>
              <a:t>, we have also tried different tokenization techniques jointly with </a:t>
            </a:r>
            <a:r>
              <a:rPr b="1" lang="it-IT"/>
              <a:t>porter stemming</a:t>
            </a:r>
            <a:r>
              <a:rPr lang="it-IT"/>
              <a:t> but we obtained similar results, so they are not displayed.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1651c5fcb2_0_39"/>
          <p:cNvSpPr txBox="1"/>
          <p:nvPr/>
        </p:nvSpPr>
        <p:spPr>
          <a:xfrm>
            <a:off x="2075900" y="593626"/>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lang="it-IT" sz="2200">
                <a:solidFill>
                  <a:srgbClr val="FFFFFF"/>
                </a:solidFill>
              </a:rPr>
              <a:t>Results analysis</a:t>
            </a:r>
            <a:endParaRPr b="0" i="0" sz="2400" u="none" cap="none" strike="noStrike">
              <a:solidFill>
                <a:srgbClr val="000000"/>
              </a:solidFill>
              <a:latin typeface="Arial"/>
              <a:ea typeface="Arial"/>
              <a:cs typeface="Arial"/>
              <a:sym typeface="Arial"/>
            </a:endParaRPr>
          </a:p>
        </p:txBody>
      </p:sp>
      <p:sp>
        <p:nvSpPr>
          <p:cNvPr id="130" name="Google Shape;130;g11651c5fcb2_0_39"/>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131" name="Google Shape;131;g11651c5fcb2_0_39"/>
          <p:cNvSpPr txBox="1"/>
          <p:nvPr/>
        </p:nvSpPr>
        <p:spPr>
          <a:xfrm>
            <a:off x="1965675" y="1387325"/>
            <a:ext cx="6711000" cy="64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800"/>
              </a:spcAft>
              <a:buNone/>
            </a:pPr>
            <a:r>
              <a:rPr lang="it-IT">
                <a:solidFill>
                  <a:schemeClr val="dk1"/>
                </a:solidFill>
              </a:rPr>
              <a:t>In order to provide a graphical comparison between models we provide </a:t>
            </a:r>
            <a:r>
              <a:rPr b="1" lang="it-IT">
                <a:solidFill>
                  <a:schemeClr val="dk1"/>
                </a:solidFill>
              </a:rPr>
              <a:t>ROC</a:t>
            </a:r>
            <a:r>
              <a:rPr lang="it-IT">
                <a:solidFill>
                  <a:schemeClr val="dk1"/>
                </a:solidFill>
              </a:rPr>
              <a:t> curves.</a:t>
            </a:r>
            <a:endParaRPr/>
          </a:p>
        </p:txBody>
      </p:sp>
      <p:sp>
        <p:nvSpPr>
          <p:cNvPr id="132" name="Google Shape;132;g11651c5fcb2_0_39"/>
          <p:cNvSpPr txBox="1"/>
          <p:nvPr/>
        </p:nvSpPr>
        <p:spPr>
          <a:xfrm>
            <a:off x="1965675" y="5528575"/>
            <a:ext cx="5709300" cy="89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t-IT"/>
              <a:t>We denote that </a:t>
            </a:r>
            <a:r>
              <a:rPr b="1" lang="it-IT"/>
              <a:t>Logistic Regression</a:t>
            </a:r>
            <a:r>
              <a:rPr lang="it-IT"/>
              <a:t> performs better than  others models; instead, </a:t>
            </a:r>
            <a:r>
              <a:rPr b="1" lang="it-IT"/>
              <a:t>Decision Tree classifier</a:t>
            </a:r>
            <a:r>
              <a:rPr lang="it-IT"/>
              <a:t> and </a:t>
            </a:r>
            <a:r>
              <a:rPr b="1" lang="it-IT"/>
              <a:t>AdaBoost</a:t>
            </a:r>
            <a:r>
              <a:rPr lang="it-IT"/>
              <a:t> perform poorly.</a:t>
            </a:r>
            <a:endParaRPr b="1"/>
          </a:p>
        </p:txBody>
      </p:sp>
      <p:pic>
        <p:nvPicPr>
          <p:cNvPr id="133" name="Google Shape;133;g11651c5fcb2_0_39"/>
          <p:cNvPicPr preferRelativeResize="0"/>
          <p:nvPr/>
        </p:nvPicPr>
        <p:blipFill>
          <a:blip r:embed="rId3">
            <a:alphaModFix/>
          </a:blip>
          <a:stretch>
            <a:fillRect/>
          </a:stretch>
        </p:blipFill>
        <p:spPr>
          <a:xfrm>
            <a:off x="2480050" y="2194525"/>
            <a:ext cx="4855575" cy="302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1651c5fcb2_0_50"/>
          <p:cNvSpPr txBox="1"/>
          <p:nvPr/>
        </p:nvSpPr>
        <p:spPr>
          <a:xfrm>
            <a:off x="2075900" y="593626"/>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lang="it-IT" sz="2200">
                <a:solidFill>
                  <a:srgbClr val="FFFFFF"/>
                </a:solidFill>
              </a:rPr>
              <a:t>Results analysis</a:t>
            </a:r>
            <a:endParaRPr b="0" i="0" sz="2400" u="none" cap="none" strike="noStrike">
              <a:solidFill>
                <a:srgbClr val="000000"/>
              </a:solidFill>
              <a:latin typeface="Arial"/>
              <a:ea typeface="Arial"/>
              <a:cs typeface="Arial"/>
              <a:sym typeface="Arial"/>
            </a:endParaRPr>
          </a:p>
        </p:txBody>
      </p:sp>
      <p:sp>
        <p:nvSpPr>
          <p:cNvPr id="140" name="Google Shape;140;g11651c5fcb2_0_50"/>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141" name="Google Shape;141;g11651c5fcb2_0_50"/>
          <p:cNvSpPr txBox="1"/>
          <p:nvPr/>
        </p:nvSpPr>
        <p:spPr>
          <a:xfrm>
            <a:off x="1965675" y="1387325"/>
            <a:ext cx="6711000" cy="1246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t-IT">
                <a:solidFill>
                  <a:schemeClr val="dk1"/>
                </a:solidFill>
              </a:rPr>
              <a:t>In order to try to obtain better results, we tried to modify the </a:t>
            </a:r>
            <a:r>
              <a:rPr i="1" lang="it-IT">
                <a:solidFill>
                  <a:schemeClr val="dk1"/>
                </a:solidFill>
              </a:rPr>
              <a:t>ngram_range</a:t>
            </a:r>
            <a:r>
              <a:rPr lang="it-IT">
                <a:solidFill>
                  <a:schemeClr val="dk1"/>
                </a:solidFill>
              </a:rPr>
              <a:t> parameter of the </a:t>
            </a:r>
            <a:r>
              <a:rPr i="1" lang="it-IT">
                <a:solidFill>
                  <a:schemeClr val="dk1"/>
                </a:solidFill>
              </a:rPr>
              <a:t>TfidfVectorizer method</a:t>
            </a:r>
            <a:r>
              <a:rPr lang="it-IT">
                <a:solidFill>
                  <a:schemeClr val="dk1"/>
                </a:solidFill>
              </a:rPr>
              <a:t>: in particular, we tried to use only </a:t>
            </a:r>
            <a:r>
              <a:rPr b="1" lang="it-IT">
                <a:solidFill>
                  <a:schemeClr val="dk1"/>
                </a:solidFill>
              </a:rPr>
              <a:t>tri-grams</a:t>
            </a:r>
            <a:r>
              <a:rPr lang="it-IT">
                <a:solidFill>
                  <a:schemeClr val="dk1"/>
                </a:solidFill>
              </a:rPr>
              <a:t>.</a:t>
            </a:r>
            <a:endParaRPr>
              <a:solidFill>
                <a:schemeClr val="dk1"/>
              </a:solidFill>
            </a:endParaRPr>
          </a:p>
          <a:p>
            <a:pPr indent="0" lvl="0" marL="0" rtl="0" algn="just">
              <a:lnSpc>
                <a:spcPct val="115000"/>
              </a:lnSpc>
              <a:spcBef>
                <a:spcPts val="800"/>
              </a:spcBef>
              <a:spcAft>
                <a:spcPts val="800"/>
              </a:spcAft>
              <a:buNone/>
            </a:pPr>
            <a:r>
              <a:rPr lang="it-IT">
                <a:solidFill>
                  <a:schemeClr val="dk1"/>
                </a:solidFill>
              </a:rPr>
              <a:t>Here  we report our accuracy and ROC results:</a:t>
            </a:r>
            <a:endParaRPr>
              <a:solidFill>
                <a:schemeClr val="dk1"/>
              </a:solidFill>
            </a:endParaRPr>
          </a:p>
        </p:txBody>
      </p:sp>
      <p:sp>
        <p:nvSpPr>
          <p:cNvPr id="142" name="Google Shape;142;g11651c5fcb2_0_50"/>
          <p:cNvSpPr txBox="1"/>
          <p:nvPr/>
        </p:nvSpPr>
        <p:spPr>
          <a:xfrm>
            <a:off x="1965675" y="5528575"/>
            <a:ext cx="5709300" cy="64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t-IT"/>
              <a:t>We denote that </a:t>
            </a:r>
            <a:r>
              <a:rPr b="1" lang="it-IT"/>
              <a:t>Logistic Regression </a:t>
            </a:r>
            <a:r>
              <a:rPr lang="it-IT"/>
              <a:t>still</a:t>
            </a:r>
            <a:r>
              <a:rPr lang="it-IT"/>
              <a:t> performs better than  others models; instead, </a:t>
            </a:r>
            <a:r>
              <a:rPr b="1" lang="it-IT"/>
              <a:t>SVM</a:t>
            </a:r>
            <a:r>
              <a:rPr lang="it-IT"/>
              <a:t> and </a:t>
            </a:r>
            <a:r>
              <a:rPr b="1" lang="it-IT"/>
              <a:t>AdaBoost</a:t>
            </a:r>
            <a:r>
              <a:rPr lang="it-IT"/>
              <a:t> perform poorly.</a:t>
            </a:r>
            <a:endParaRPr b="1"/>
          </a:p>
        </p:txBody>
      </p:sp>
      <p:pic>
        <p:nvPicPr>
          <p:cNvPr id="143" name="Google Shape;143;g11651c5fcb2_0_50"/>
          <p:cNvPicPr preferRelativeResize="0"/>
          <p:nvPr/>
        </p:nvPicPr>
        <p:blipFill>
          <a:blip r:embed="rId3">
            <a:alphaModFix/>
          </a:blip>
          <a:stretch>
            <a:fillRect/>
          </a:stretch>
        </p:blipFill>
        <p:spPr>
          <a:xfrm>
            <a:off x="5480100" y="2947800"/>
            <a:ext cx="3339200" cy="2266500"/>
          </a:xfrm>
          <a:prstGeom prst="rect">
            <a:avLst/>
          </a:prstGeom>
          <a:noFill/>
          <a:ln>
            <a:noFill/>
          </a:ln>
        </p:spPr>
      </p:pic>
      <p:pic>
        <p:nvPicPr>
          <p:cNvPr id="144" name="Google Shape;144;g11651c5fcb2_0_50"/>
          <p:cNvPicPr preferRelativeResize="0"/>
          <p:nvPr/>
        </p:nvPicPr>
        <p:blipFill>
          <a:blip r:embed="rId4">
            <a:alphaModFix/>
          </a:blip>
          <a:stretch>
            <a:fillRect/>
          </a:stretch>
        </p:blipFill>
        <p:spPr>
          <a:xfrm>
            <a:off x="1965669" y="2996437"/>
            <a:ext cx="3413831" cy="182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0" i="0" lang="it-IT" sz="2200" u="none" cap="none" strike="noStrike">
                <a:solidFill>
                  <a:srgbClr val="FFFFFF"/>
                </a:solidFill>
                <a:latin typeface="Arial"/>
                <a:ea typeface="Arial"/>
                <a:cs typeface="Arial"/>
                <a:sym typeface="Arial"/>
              </a:rPr>
              <a:t>Clustering</a:t>
            </a:r>
            <a:endParaRPr b="0" i="0" sz="2400" u="none" cap="none" strike="noStrike">
              <a:solidFill>
                <a:srgbClr val="000000"/>
              </a:solidFill>
              <a:latin typeface="Arial"/>
              <a:ea typeface="Arial"/>
              <a:cs typeface="Arial"/>
              <a:sym typeface="Arial"/>
            </a:endParaRPr>
          </a:p>
        </p:txBody>
      </p:sp>
      <p:sp>
        <p:nvSpPr>
          <p:cNvPr id="151" name="Google Shape;151;p6"/>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152" name="Google Shape;152;p6"/>
          <p:cNvSpPr txBox="1"/>
          <p:nvPr/>
        </p:nvSpPr>
        <p:spPr>
          <a:xfrm>
            <a:off x="2075900" y="1065600"/>
            <a:ext cx="6743400" cy="287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t-IT">
                <a:solidFill>
                  <a:schemeClr val="dk1"/>
                </a:solidFill>
              </a:rPr>
              <a:t>Clustering is the most popular method of </a:t>
            </a:r>
            <a:r>
              <a:rPr b="1" lang="it-IT">
                <a:solidFill>
                  <a:schemeClr val="dk1"/>
                </a:solidFill>
              </a:rPr>
              <a:t>unsupervised learning</a:t>
            </a:r>
            <a:r>
              <a:rPr lang="it-IT">
                <a:solidFill>
                  <a:schemeClr val="dk1"/>
                </a:solidFill>
              </a:rPr>
              <a:t>, i.e., learning with unlabeled data. In this case, </a:t>
            </a:r>
            <a:r>
              <a:rPr b="1" lang="it-IT">
                <a:solidFill>
                  <a:schemeClr val="dk1"/>
                </a:solidFill>
              </a:rPr>
              <a:t>hard clustering</a:t>
            </a:r>
            <a:r>
              <a:rPr lang="it-IT">
                <a:solidFill>
                  <a:schemeClr val="dk1"/>
                </a:solidFill>
              </a:rPr>
              <a:t> will be used.</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it-IT">
                <a:solidFill>
                  <a:schemeClr val="dk1"/>
                </a:solidFill>
              </a:rPr>
              <a:t>The goal of clustering is to divide documents into </a:t>
            </a:r>
            <a:r>
              <a:rPr b="1" lang="it-IT">
                <a:solidFill>
                  <a:schemeClr val="dk1"/>
                </a:solidFill>
              </a:rPr>
              <a:t>groups</a:t>
            </a:r>
            <a:r>
              <a:rPr lang="it-IT">
                <a:solidFill>
                  <a:schemeClr val="dk1"/>
                </a:solidFill>
              </a:rPr>
              <a:t> (</a:t>
            </a:r>
            <a:r>
              <a:rPr i="1" lang="it-IT">
                <a:solidFill>
                  <a:schemeClr val="dk1"/>
                </a:solidFill>
              </a:rPr>
              <a:t>clusters</a:t>
            </a:r>
            <a:r>
              <a:rPr lang="it-IT">
                <a:solidFill>
                  <a:schemeClr val="dk1"/>
                </a:solidFill>
              </a:rPr>
              <a:t>) in which:</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it-IT">
                <a:solidFill>
                  <a:schemeClr val="dk1"/>
                </a:solidFill>
              </a:rPr>
              <a:t>Documents within the same cluster are as </a:t>
            </a:r>
            <a:r>
              <a:rPr b="1" lang="it-IT">
                <a:solidFill>
                  <a:schemeClr val="dk1"/>
                </a:solidFill>
              </a:rPr>
              <a:t>similar</a:t>
            </a:r>
            <a:r>
              <a:rPr lang="it-IT">
                <a:solidFill>
                  <a:schemeClr val="dk1"/>
                </a:solidFill>
              </a:rPr>
              <a:t> as possible</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it-IT">
                <a:solidFill>
                  <a:schemeClr val="dk1"/>
                </a:solidFill>
              </a:rPr>
              <a:t>Documents in different clusters are as </a:t>
            </a:r>
            <a:r>
              <a:rPr b="1" lang="it-IT">
                <a:solidFill>
                  <a:schemeClr val="dk1"/>
                </a:solidFill>
              </a:rPr>
              <a:t>different</a:t>
            </a:r>
            <a:r>
              <a:rPr lang="it-IT">
                <a:solidFill>
                  <a:schemeClr val="dk1"/>
                </a:solidFill>
              </a:rPr>
              <a:t> as possible</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it-IT">
                <a:solidFill>
                  <a:schemeClr val="dk1"/>
                </a:solidFill>
              </a:rPr>
              <a:t>The concept of similarity is addressed with mathematical measures of calculating the </a:t>
            </a:r>
            <a:r>
              <a:rPr b="1" lang="it-IT">
                <a:solidFill>
                  <a:schemeClr val="dk1"/>
                </a:solidFill>
              </a:rPr>
              <a:t>distance between vectors </a:t>
            </a:r>
            <a:r>
              <a:rPr lang="it-IT">
                <a:solidFill>
                  <a:schemeClr val="dk1"/>
                </a:solidFill>
              </a:rPr>
              <a:t>(</a:t>
            </a:r>
            <a:r>
              <a:rPr i="1" lang="it-IT">
                <a:solidFill>
                  <a:schemeClr val="dk1"/>
                </a:solidFill>
              </a:rPr>
              <a:t>Euclidean distance </a:t>
            </a:r>
            <a:r>
              <a:rPr lang="it-IT">
                <a:solidFill>
                  <a:schemeClr val="dk1"/>
                </a:solidFill>
              </a:rPr>
              <a:t>or </a:t>
            </a:r>
            <a:r>
              <a:rPr i="1" lang="it-IT">
                <a:solidFill>
                  <a:schemeClr val="dk1"/>
                </a:solidFill>
              </a:rPr>
              <a:t>cosine similarity </a:t>
            </a:r>
            <a:r>
              <a:rPr lang="it-IT">
                <a:solidFill>
                  <a:schemeClr val="dk1"/>
                </a:solidFill>
              </a:rPr>
              <a:t>for example).</a:t>
            </a:r>
            <a:endParaRPr>
              <a:solidFill>
                <a:schemeClr val="dk1"/>
              </a:solidFill>
            </a:endParaRPr>
          </a:p>
        </p:txBody>
      </p:sp>
      <p:pic>
        <p:nvPicPr>
          <p:cNvPr id="153" name="Google Shape;153;p6"/>
          <p:cNvPicPr preferRelativeResize="0"/>
          <p:nvPr/>
        </p:nvPicPr>
        <p:blipFill>
          <a:blip r:embed="rId3">
            <a:alphaModFix/>
          </a:blip>
          <a:stretch>
            <a:fillRect/>
          </a:stretch>
        </p:blipFill>
        <p:spPr>
          <a:xfrm>
            <a:off x="2981775" y="3984950"/>
            <a:ext cx="4931652" cy="238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1651c5fcb2_2_14"/>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lang="it-IT" sz="2200">
                <a:solidFill>
                  <a:srgbClr val="FFFFFF"/>
                </a:solidFill>
              </a:rPr>
              <a:t>Tf-Idf Representation</a:t>
            </a:r>
            <a:endParaRPr b="0" i="0" sz="2400" u="none" cap="none" strike="noStrike">
              <a:solidFill>
                <a:srgbClr val="000000"/>
              </a:solidFill>
              <a:latin typeface="Arial"/>
              <a:ea typeface="Arial"/>
              <a:cs typeface="Arial"/>
              <a:sym typeface="Arial"/>
            </a:endParaRPr>
          </a:p>
        </p:txBody>
      </p:sp>
      <p:sp>
        <p:nvSpPr>
          <p:cNvPr id="160" name="Google Shape;160;g11651c5fcb2_2_14"/>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161" name="Google Shape;161;g11651c5fcb2_2_14"/>
          <p:cNvSpPr txBox="1"/>
          <p:nvPr/>
        </p:nvSpPr>
        <p:spPr>
          <a:xfrm>
            <a:off x="2075900" y="1065600"/>
            <a:ext cx="6743400" cy="263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t-IT">
                <a:solidFill>
                  <a:schemeClr val="dk1"/>
                </a:solidFill>
              </a:rPr>
              <a:t>The clustering algorithms have been implemented also in this case on a </a:t>
            </a:r>
            <a:r>
              <a:rPr b="1" lang="it-IT">
                <a:solidFill>
                  <a:schemeClr val="dk1"/>
                </a:solidFill>
              </a:rPr>
              <a:t>Tf-Idf </a:t>
            </a:r>
            <a:r>
              <a:rPr lang="it-IT">
                <a:solidFill>
                  <a:schemeClr val="dk1"/>
                </a:solidFill>
              </a:rPr>
              <a:t>representation.</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it-IT">
                <a:solidFill>
                  <a:schemeClr val="dk1"/>
                </a:solidFill>
              </a:rPr>
              <a:t>Given the high computational cost of the processes, it was decided to </a:t>
            </a:r>
            <a:r>
              <a:rPr b="1" lang="it-IT">
                <a:solidFill>
                  <a:schemeClr val="dk1"/>
                </a:solidFill>
              </a:rPr>
              <a:t>cut</a:t>
            </a:r>
            <a:r>
              <a:rPr lang="it-IT">
                <a:solidFill>
                  <a:schemeClr val="dk1"/>
                </a:solidFill>
              </a:rPr>
              <a:t> some words considered </a:t>
            </a:r>
            <a:r>
              <a:rPr b="1" lang="it-IT">
                <a:solidFill>
                  <a:schemeClr val="dk1"/>
                </a:solidFill>
              </a:rPr>
              <a:t>not significant</a:t>
            </a:r>
            <a:r>
              <a:rPr lang="it-IT">
                <a:solidFill>
                  <a:schemeClr val="dk1"/>
                </a:solidFill>
              </a:rPr>
              <a:t>.</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it-IT">
                <a:solidFill>
                  <a:schemeClr val="dk1"/>
                </a:solidFill>
              </a:rPr>
              <a:t>For this purpose, we adopted the concept of </a:t>
            </a:r>
            <a:r>
              <a:rPr b="1" lang="it-IT">
                <a:solidFill>
                  <a:schemeClr val="dk1"/>
                </a:solidFill>
              </a:rPr>
              <a:t>Luhn's analysis applied to the Zipf's Curve</a:t>
            </a:r>
            <a:r>
              <a:rPr lang="it-IT">
                <a:solidFill>
                  <a:schemeClr val="dk1"/>
                </a:solidFill>
              </a:rPr>
              <a:t>: the words present in more than 97% of the documents and in less than 3% were eliminated, as they were considered uninformative and discriminative.</a:t>
            </a:r>
            <a:endParaRPr>
              <a:solidFill>
                <a:schemeClr val="dk1"/>
              </a:solidFill>
            </a:endParaRPr>
          </a:p>
        </p:txBody>
      </p:sp>
      <p:pic>
        <p:nvPicPr>
          <p:cNvPr id="162" name="Google Shape;162;g11651c5fcb2_2_14"/>
          <p:cNvPicPr preferRelativeResize="0"/>
          <p:nvPr/>
        </p:nvPicPr>
        <p:blipFill>
          <a:blip r:embed="rId3">
            <a:alphaModFix/>
          </a:blip>
          <a:stretch>
            <a:fillRect/>
          </a:stretch>
        </p:blipFill>
        <p:spPr>
          <a:xfrm>
            <a:off x="3054722" y="3648075"/>
            <a:ext cx="4785750" cy="2470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1651c5fcb2_2_23"/>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lang="it-IT" sz="2200">
                <a:solidFill>
                  <a:srgbClr val="FFFFFF"/>
                </a:solidFill>
              </a:rPr>
              <a:t>Data Visualization</a:t>
            </a:r>
            <a:endParaRPr b="0" i="0" sz="2400" u="none" cap="none" strike="noStrike">
              <a:solidFill>
                <a:srgbClr val="000000"/>
              </a:solidFill>
              <a:latin typeface="Arial"/>
              <a:ea typeface="Arial"/>
              <a:cs typeface="Arial"/>
              <a:sym typeface="Arial"/>
            </a:endParaRPr>
          </a:p>
        </p:txBody>
      </p:sp>
      <p:sp>
        <p:nvSpPr>
          <p:cNvPr id="169" name="Google Shape;169;g11651c5fcb2_2_23"/>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170" name="Google Shape;170;g11651c5fcb2_2_23"/>
          <p:cNvSpPr txBox="1"/>
          <p:nvPr/>
        </p:nvSpPr>
        <p:spPr>
          <a:xfrm>
            <a:off x="2075900" y="1065600"/>
            <a:ext cx="6743400" cy="2292600"/>
          </a:xfrm>
          <a:prstGeom prst="rect">
            <a:avLst/>
          </a:prstGeom>
          <a:noFill/>
          <a:ln>
            <a:noFill/>
          </a:ln>
        </p:spPr>
        <p:txBody>
          <a:bodyPr anchorCtr="0" anchor="t" bIns="91425" lIns="91425" spcFirstLastPara="1" rIns="91425" wrap="square" tIns="91425">
            <a:spAutoFit/>
          </a:bodyPr>
          <a:lstStyle/>
          <a:p>
            <a:pPr indent="0" lvl="0" marL="0" rtl="0" algn="just">
              <a:lnSpc>
                <a:spcPct val="125454"/>
              </a:lnSpc>
              <a:spcBef>
                <a:spcPts val="0"/>
              </a:spcBef>
              <a:spcAft>
                <a:spcPts val="0"/>
              </a:spcAft>
              <a:buNone/>
            </a:pPr>
            <a:r>
              <a:rPr lang="it-IT">
                <a:solidFill>
                  <a:schemeClr val="dk1"/>
                </a:solidFill>
              </a:rPr>
              <a:t>Many of the clustering algorithms do not automatically compute the number of clusters which optimizes the goodness of clusters.</a:t>
            </a:r>
            <a:endParaRPr>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25454"/>
              </a:lnSpc>
              <a:spcBef>
                <a:spcPts val="0"/>
              </a:spcBef>
              <a:spcAft>
                <a:spcPts val="0"/>
              </a:spcAft>
              <a:buNone/>
            </a:pPr>
            <a:r>
              <a:rPr lang="it-IT">
                <a:solidFill>
                  <a:schemeClr val="dk1"/>
                </a:solidFill>
              </a:rPr>
              <a:t>Visualizing the data attempts to identify a priori the </a:t>
            </a:r>
            <a:r>
              <a:rPr b="1" lang="it-IT">
                <a:solidFill>
                  <a:schemeClr val="dk1"/>
                </a:solidFill>
              </a:rPr>
              <a:t>best number of clusters</a:t>
            </a:r>
            <a:r>
              <a:rPr lang="it-IT">
                <a:solidFill>
                  <a:schemeClr val="dk1"/>
                </a:solidFill>
              </a:rPr>
              <a:t>.</a:t>
            </a:r>
            <a:endParaRPr>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25454"/>
              </a:lnSpc>
              <a:spcBef>
                <a:spcPts val="0"/>
              </a:spcBef>
              <a:spcAft>
                <a:spcPts val="0"/>
              </a:spcAft>
              <a:buNone/>
            </a:pPr>
            <a:r>
              <a:rPr lang="it-IT">
                <a:solidFill>
                  <a:schemeClr val="dk1"/>
                </a:solidFill>
              </a:rPr>
              <a:t>Given the high dimensionality to visualize the data, the use of </a:t>
            </a:r>
            <a:r>
              <a:rPr b="1" lang="it-IT">
                <a:solidFill>
                  <a:schemeClr val="dk1"/>
                </a:solidFill>
              </a:rPr>
              <a:t>dimensionality </a:t>
            </a:r>
            <a:endParaRPr b="1">
              <a:solidFill>
                <a:schemeClr val="dk1"/>
              </a:solidFill>
            </a:endParaRPr>
          </a:p>
          <a:p>
            <a:pPr indent="0" lvl="0" marL="0" rtl="0" algn="just">
              <a:lnSpc>
                <a:spcPct val="125454"/>
              </a:lnSpc>
              <a:spcBef>
                <a:spcPts val="0"/>
              </a:spcBef>
              <a:spcAft>
                <a:spcPts val="0"/>
              </a:spcAft>
              <a:buNone/>
            </a:pPr>
            <a:r>
              <a:rPr b="1" lang="it-IT">
                <a:solidFill>
                  <a:schemeClr val="dk1"/>
                </a:solidFill>
              </a:rPr>
              <a:t>reduction </a:t>
            </a:r>
            <a:r>
              <a:rPr lang="it-IT">
                <a:solidFill>
                  <a:schemeClr val="dk1"/>
                </a:solidFill>
              </a:rPr>
              <a:t>methods (</a:t>
            </a:r>
            <a:r>
              <a:rPr i="1" lang="it-IT">
                <a:solidFill>
                  <a:schemeClr val="dk1"/>
                </a:solidFill>
              </a:rPr>
              <a:t>word embedding</a:t>
            </a:r>
            <a:r>
              <a:rPr lang="it-IT">
                <a:solidFill>
                  <a:schemeClr val="dk1"/>
                </a:solidFill>
              </a:rPr>
              <a:t>) is necessary.</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pic>
        <p:nvPicPr>
          <p:cNvPr id="171" name="Google Shape;171;g11651c5fcb2_2_23"/>
          <p:cNvPicPr preferRelativeResize="0"/>
          <p:nvPr/>
        </p:nvPicPr>
        <p:blipFill rotWithShape="1">
          <a:blip r:embed="rId3">
            <a:alphaModFix/>
          </a:blip>
          <a:srcRect b="0" l="0" r="33279" t="0"/>
          <a:stretch/>
        </p:blipFill>
        <p:spPr>
          <a:xfrm>
            <a:off x="2498875" y="3246950"/>
            <a:ext cx="5897427" cy="2924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1651c5fcb2_2_33"/>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lang="it-IT" sz="2200">
                <a:solidFill>
                  <a:srgbClr val="FFFFFF"/>
                </a:solidFill>
              </a:rPr>
              <a:t>Number of Clusters</a:t>
            </a:r>
            <a:endParaRPr sz="2200">
              <a:solidFill>
                <a:srgbClr val="FFFFFF"/>
              </a:solidFill>
            </a:endParaRPr>
          </a:p>
        </p:txBody>
      </p:sp>
      <p:sp>
        <p:nvSpPr>
          <p:cNvPr id="178" name="Google Shape;178;g11651c5fcb2_2_33"/>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179" name="Google Shape;179;g11651c5fcb2_2_33"/>
          <p:cNvSpPr txBox="1"/>
          <p:nvPr/>
        </p:nvSpPr>
        <p:spPr>
          <a:xfrm>
            <a:off x="2075900" y="1065600"/>
            <a:ext cx="6743400" cy="1752000"/>
          </a:xfrm>
          <a:prstGeom prst="rect">
            <a:avLst/>
          </a:prstGeom>
          <a:noFill/>
          <a:ln>
            <a:noFill/>
          </a:ln>
        </p:spPr>
        <p:txBody>
          <a:bodyPr anchorCtr="0" anchor="t" bIns="91425" lIns="91425" spcFirstLastPara="1" rIns="91425" wrap="square" tIns="91425">
            <a:spAutoFit/>
          </a:bodyPr>
          <a:lstStyle/>
          <a:p>
            <a:pPr indent="0" lvl="0" marL="0" rtl="0" algn="just">
              <a:lnSpc>
                <a:spcPct val="125454"/>
              </a:lnSpc>
              <a:spcBef>
                <a:spcPts val="0"/>
              </a:spcBef>
              <a:spcAft>
                <a:spcPts val="0"/>
              </a:spcAft>
              <a:buNone/>
            </a:pPr>
            <a:r>
              <a:rPr lang="it-IT">
                <a:solidFill>
                  <a:schemeClr val="dk1"/>
                </a:solidFill>
              </a:rPr>
              <a:t>A </a:t>
            </a:r>
            <a:r>
              <a:rPr b="1" lang="it-IT">
                <a:solidFill>
                  <a:schemeClr val="dk1"/>
                </a:solidFill>
              </a:rPr>
              <a:t>brute force method </a:t>
            </a:r>
            <a:r>
              <a:rPr lang="it-IT">
                <a:solidFill>
                  <a:schemeClr val="dk1"/>
                </a:solidFill>
              </a:rPr>
              <a:t>is implemented to identify the best number of clusters.</a:t>
            </a:r>
            <a:endParaRPr>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25454"/>
              </a:lnSpc>
              <a:spcBef>
                <a:spcPts val="0"/>
              </a:spcBef>
              <a:spcAft>
                <a:spcPts val="0"/>
              </a:spcAft>
              <a:buNone/>
            </a:pPr>
            <a:r>
              <a:rPr lang="it-IT">
                <a:solidFill>
                  <a:schemeClr val="dk1"/>
                </a:solidFill>
              </a:rPr>
              <a:t>We show the result of the </a:t>
            </a:r>
            <a:r>
              <a:rPr i="1" lang="it-IT">
                <a:solidFill>
                  <a:schemeClr val="dk1"/>
                </a:solidFill>
              </a:rPr>
              <a:t>KElbowVisualizer</a:t>
            </a:r>
            <a:r>
              <a:rPr lang="it-IT">
                <a:solidFill>
                  <a:schemeClr val="dk1"/>
                </a:solidFill>
              </a:rPr>
              <a:t>, which computed the </a:t>
            </a:r>
            <a:r>
              <a:rPr i="1" lang="it-IT">
                <a:solidFill>
                  <a:schemeClr val="dk1"/>
                </a:solidFill>
              </a:rPr>
              <a:t>Silhouette Score</a:t>
            </a:r>
            <a:r>
              <a:rPr lang="it-IT">
                <a:solidFill>
                  <a:schemeClr val="dk1"/>
                </a:solidFill>
              </a:rPr>
              <a:t> of </a:t>
            </a:r>
            <a:r>
              <a:rPr i="1" lang="it-IT">
                <a:solidFill>
                  <a:schemeClr val="dk1"/>
                </a:solidFill>
              </a:rPr>
              <a:t>K-Means</a:t>
            </a:r>
            <a:r>
              <a:rPr lang="it-IT">
                <a:solidFill>
                  <a:schemeClr val="dk1"/>
                </a:solidFill>
              </a:rPr>
              <a:t> clustering on data with </a:t>
            </a:r>
            <a:r>
              <a:rPr b="1" lang="it-IT">
                <a:solidFill>
                  <a:schemeClr val="dk1"/>
                </a:solidFill>
              </a:rPr>
              <a:t>K = [1, 10].</a:t>
            </a:r>
            <a:endParaRPr b="1">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pic>
        <p:nvPicPr>
          <p:cNvPr id="180" name="Google Shape;180;g11651c5fcb2_2_33"/>
          <p:cNvPicPr preferRelativeResize="0"/>
          <p:nvPr/>
        </p:nvPicPr>
        <p:blipFill>
          <a:blip r:embed="rId3">
            <a:alphaModFix/>
          </a:blip>
          <a:stretch>
            <a:fillRect/>
          </a:stretch>
        </p:blipFill>
        <p:spPr>
          <a:xfrm>
            <a:off x="2106675" y="2669625"/>
            <a:ext cx="6681875" cy="337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1651c5fcb2_2_44"/>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lang="it-IT" sz="2200">
                <a:solidFill>
                  <a:srgbClr val="FFFFFF"/>
                </a:solidFill>
              </a:rPr>
              <a:t>K-Means Clustering</a:t>
            </a:r>
            <a:endParaRPr sz="2200">
              <a:solidFill>
                <a:srgbClr val="FFFFFF"/>
              </a:solidFill>
            </a:endParaRPr>
          </a:p>
        </p:txBody>
      </p:sp>
      <p:sp>
        <p:nvSpPr>
          <p:cNvPr id="187" name="Google Shape;187;g11651c5fcb2_2_44"/>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188" name="Google Shape;188;g11651c5fcb2_2_44"/>
          <p:cNvSpPr txBox="1"/>
          <p:nvPr/>
        </p:nvSpPr>
        <p:spPr>
          <a:xfrm>
            <a:off x="2075900" y="1065600"/>
            <a:ext cx="6743400" cy="3103500"/>
          </a:xfrm>
          <a:prstGeom prst="rect">
            <a:avLst/>
          </a:prstGeom>
          <a:noFill/>
          <a:ln>
            <a:noFill/>
          </a:ln>
        </p:spPr>
        <p:txBody>
          <a:bodyPr anchorCtr="0" anchor="t" bIns="91425" lIns="91425" spcFirstLastPara="1" rIns="91425" wrap="square" tIns="91425">
            <a:spAutoFit/>
          </a:bodyPr>
          <a:lstStyle/>
          <a:p>
            <a:pPr indent="0" lvl="0" marL="0" rtl="0" algn="just">
              <a:lnSpc>
                <a:spcPct val="125454"/>
              </a:lnSpc>
              <a:spcBef>
                <a:spcPts val="0"/>
              </a:spcBef>
              <a:spcAft>
                <a:spcPts val="0"/>
              </a:spcAft>
              <a:buNone/>
            </a:pPr>
            <a:r>
              <a:rPr b="1" lang="it-IT">
                <a:solidFill>
                  <a:schemeClr val="dk1"/>
                </a:solidFill>
              </a:rPr>
              <a:t>K-Means clustering</a:t>
            </a:r>
            <a:r>
              <a:rPr lang="it-IT">
                <a:solidFill>
                  <a:schemeClr val="dk1"/>
                </a:solidFill>
              </a:rPr>
              <a:t> is an algorithm for </a:t>
            </a:r>
            <a:r>
              <a:rPr b="1" lang="it-IT">
                <a:solidFill>
                  <a:schemeClr val="dk1"/>
                </a:solidFill>
              </a:rPr>
              <a:t>flat clustering </a:t>
            </a:r>
            <a:r>
              <a:rPr lang="it-IT">
                <a:solidFill>
                  <a:schemeClr val="dk1"/>
                </a:solidFill>
              </a:rPr>
              <a:t>with a </a:t>
            </a:r>
            <a:r>
              <a:rPr i="1" lang="it-IT">
                <a:solidFill>
                  <a:schemeClr val="dk1"/>
                </a:solidFill>
              </a:rPr>
              <a:t>top-down </a:t>
            </a:r>
            <a:r>
              <a:rPr lang="it-IT">
                <a:solidFill>
                  <a:schemeClr val="dk1"/>
                </a:solidFill>
              </a:rPr>
              <a:t>approach.</a:t>
            </a:r>
            <a:endParaRPr>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25454"/>
              </a:lnSpc>
              <a:spcBef>
                <a:spcPts val="0"/>
              </a:spcBef>
              <a:spcAft>
                <a:spcPts val="0"/>
              </a:spcAft>
              <a:buNone/>
            </a:pPr>
            <a:r>
              <a:rPr lang="it-IT">
                <a:solidFill>
                  <a:schemeClr val="dk1"/>
                </a:solidFill>
              </a:rPr>
              <a:t>The K-Means starting from </a:t>
            </a:r>
            <a:r>
              <a:rPr b="1" lang="it-IT">
                <a:solidFill>
                  <a:schemeClr val="dk1"/>
                </a:solidFill>
              </a:rPr>
              <a:t>K centroids </a:t>
            </a:r>
            <a:r>
              <a:rPr lang="it-IT">
                <a:solidFill>
                  <a:schemeClr val="dk1"/>
                </a:solidFill>
              </a:rPr>
              <a:t>computes the distance between document and centroid and assigns each observation to the cluster of the nearest centroid, after which it computes a new centroid as the </a:t>
            </a:r>
            <a:r>
              <a:rPr b="1" lang="it-IT">
                <a:solidFill>
                  <a:schemeClr val="dk1"/>
                </a:solidFill>
              </a:rPr>
              <a:t>average</a:t>
            </a:r>
            <a:r>
              <a:rPr lang="it-IT">
                <a:solidFill>
                  <a:schemeClr val="dk1"/>
                </a:solidFill>
              </a:rPr>
              <a:t> of the observations in the cluster and </a:t>
            </a:r>
            <a:r>
              <a:rPr b="1" lang="it-IT">
                <a:solidFill>
                  <a:schemeClr val="dk1"/>
                </a:solidFill>
              </a:rPr>
              <a:t>repeats the process </a:t>
            </a:r>
            <a:r>
              <a:rPr lang="it-IT">
                <a:solidFill>
                  <a:schemeClr val="dk1"/>
                </a:solidFill>
              </a:rPr>
              <a:t>until the stop condition is satisfied.</a:t>
            </a:r>
            <a:endParaRPr>
              <a:solidFill>
                <a:schemeClr val="dk1"/>
              </a:solidFill>
            </a:endParaRPr>
          </a:p>
          <a:p>
            <a:pPr indent="0" lvl="0" marL="0" rtl="0" algn="l">
              <a:lnSpc>
                <a:spcPct val="125454"/>
              </a:lnSpc>
              <a:spcBef>
                <a:spcPts val="0"/>
              </a:spcBef>
              <a:spcAft>
                <a:spcPts val="0"/>
              </a:spcAft>
              <a:buNone/>
            </a:pPr>
            <a:r>
              <a:t/>
            </a:r>
            <a:endParaRPr>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pic>
        <p:nvPicPr>
          <p:cNvPr id="189" name="Google Shape;189;g11651c5fcb2_2_44"/>
          <p:cNvPicPr preferRelativeResize="0"/>
          <p:nvPr/>
        </p:nvPicPr>
        <p:blipFill>
          <a:blip r:embed="rId3">
            <a:alphaModFix/>
          </a:blip>
          <a:stretch>
            <a:fillRect/>
          </a:stretch>
        </p:blipFill>
        <p:spPr>
          <a:xfrm>
            <a:off x="2252525" y="3406800"/>
            <a:ext cx="2742650" cy="2742650"/>
          </a:xfrm>
          <a:prstGeom prst="rect">
            <a:avLst/>
          </a:prstGeom>
          <a:noFill/>
          <a:ln>
            <a:noFill/>
          </a:ln>
        </p:spPr>
      </p:pic>
      <p:pic>
        <p:nvPicPr>
          <p:cNvPr id="190" name="Google Shape;190;g11651c5fcb2_2_44"/>
          <p:cNvPicPr preferRelativeResize="0"/>
          <p:nvPr/>
        </p:nvPicPr>
        <p:blipFill>
          <a:blip r:embed="rId4">
            <a:alphaModFix/>
          </a:blip>
          <a:stretch>
            <a:fillRect/>
          </a:stretch>
        </p:blipFill>
        <p:spPr>
          <a:xfrm>
            <a:off x="5133125" y="3752390"/>
            <a:ext cx="3136825" cy="20514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1651c5fcb2_2_59"/>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lang="it-IT" sz="2200">
                <a:solidFill>
                  <a:srgbClr val="FFFFFF"/>
                </a:solidFill>
              </a:rPr>
              <a:t>Agglomerative</a:t>
            </a:r>
            <a:r>
              <a:rPr lang="it-IT" sz="2200">
                <a:solidFill>
                  <a:srgbClr val="FFFFFF"/>
                </a:solidFill>
              </a:rPr>
              <a:t> Clustering</a:t>
            </a:r>
            <a:endParaRPr sz="2200">
              <a:solidFill>
                <a:srgbClr val="FFFFFF"/>
              </a:solidFill>
            </a:endParaRPr>
          </a:p>
        </p:txBody>
      </p:sp>
      <p:sp>
        <p:nvSpPr>
          <p:cNvPr id="197" name="Google Shape;197;g11651c5fcb2_2_59"/>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198" name="Google Shape;198;g11651c5fcb2_2_59"/>
          <p:cNvSpPr txBox="1"/>
          <p:nvPr/>
        </p:nvSpPr>
        <p:spPr>
          <a:xfrm>
            <a:off x="2075900" y="1065600"/>
            <a:ext cx="6743400" cy="3374100"/>
          </a:xfrm>
          <a:prstGeom prst="rect">
            <a:avLst/>
          </a:prstGeom>
          <a:noFill/>
          <a:ln>
            <a:noFill/>
          </a:ln>
        </p:spPr>
        <p:txBody>
          <a:bodyPr anchorCtr="0" anchor="t" bIns="91425" lIns="91425" spcFirstLastPara="1" rIns="91425" wrap="square" tIns="91425">
            <a:spAutoFit/>
          </a:bodyPr>
          <a:lstStyle/>
          <a:p>
            <a:pPr indent="0" lvl="0" marL="0" rtl="0" algn="just">
              <a:lnSpc>
                <a:spcPct val="125454"/>
              </a:lnSpc>
              <a:spcBef>
                <a:spcPts val="0"/>
              </a:spcBef>
              <a:spcAft>
                <a:spcPts val="0"/>
              </a:spcAft>
              <a:buNone/>
            </a:pPr>
            <a:r>
              <a:rPr b="1" lang="it-IT">
                <a:solidFill>
                  <a:schemeClr val="dk1"/>
                </a:solidFill>
              </a:rPr>
              <a:t>Agglomerative clustering </a:t>
            </a:r>
            <a:r>
              <a:rPr lang="it-IT">
                <a:solidFill>
                  <a:schemeClr val="dk1"/>
                </a:solidFill>
              </a:rPr>
              <a:t>is an algorithm for </a:t>
            </a:r>
            <a:r>
              <a:rPr b="1" lang="it-IT">
                <a:solidFill>
                  <a:schemeClr val="dk1"/>
                </a:solidFill>
              </a:rPr>
              <a:t>hierarchical clustering </a:t>
            </a:r>
            <a:r>
              <a:rPr lang="it-IT">
                <a:solidFill>
                  <a:schemeClr val="dk1"/>
                </a:solidFill>
              </a:rPr>
              <a:t>with a </a:t>
            </a:r>
            <a:r>
              <a:rPr i="1" lang="it-IT">
                <a:solidFill>
                  <a:schemeClr val="dk1"/>
                </a:solidFill>
              </a:rPr>
              <a:t>bottom-up </a:t>
            </a:r>
            <a:r>
              <a:rPr lang="it-IT">
                <a:solidFill>
                  <a:schemeClr val="dk1"/>
                </a:solidFill>
              </a:rPr>
              <a:t>approach.</a:t>
            </a:r>
            <a:endParaRPr>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25454"/>
              </a:lnSpc>
              <a:spcBef>
                <a:spcPts val="0"/>
              </a:spcBef>
              <a:spcAft>
                <a:spcPts val="0"/>
              </a:spcAft>
              <a:buNone/>
            </a:pPr>
            <a:r>
              <a:rPr lang="it-IT">
                <a:solidFill>
                  <a:schemeClr val="dk1"/>
                </a:solidFill>
              </a:rPr>
              <a:t>Only 35,000 of the 50,000 documents were used.</a:t>
            </a:r>
            <a:endParaRPr>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25454"/>
              </a:lnSpc>
              <a:spcBef>
                <a:spcPts val="0"/>
              </a:spcBef>
              <a:spcAft>
                <a:spcPts val="0"/>
              </a:spcAft>
              <a:buNone/>
            </a:pPr>
            <a:r>
              <a:rPr lang="it-IT">
                <a:solidFill>
                  <a:schemeClr val="dk1"/>
                </a:solidFill>
              </a:rPr>
              <a:t>Agglomerative clustering starts from </a:t>
            </a:r>
            <a:r>
              <a:rPr b="1" lang="it-IT">
                <a:solidFill>
                  <a:schemeClr val="dk1"/>
                </a:solidFill>
              </a:rPr>
              <a:t>individual documents </a:t>
            </a:r>
            <a:r>
              <a:rPr lang="it-IT">
                <a:solidFill>
                  <a:schemeClr val="dk1"/>
                </a:solidFill>
              </a:rPr>
              <a:t>and gradually computes the distance between observations and/or clusters and </a:t>
            </a:r>
            <a:r>
              <a:rPr b="1" lang="it-IT">
                <a:solidFill>
                  <a:schemeClr val="dk1"/>
                </a:solidFill>
              </a:rPr>
              <a:t>merges</a:t>
            </a:r>
            <a:r>
              <a:rPr lang="it-IT">
                <a:solidFill>
                  <a:schemeClr val="dk1"/>
                </a:solidFill>
              </a:rPr>
              <a:t> those with the</a:t>
            </a:r>
            <a:r>
              <a:rPr b="1" lang="it-IT">
                <a:solidFill>
                  <a:schemeClr val="dk1"/>
                </a:solidFill>
              </a:rPr>
              <a:t> smallest distance </a:t>
            </a:r>
            <a:r>
              <a:rPr lang="it-IT">
                <a:solidFill>
                  <a:schemeClr val="dk1"/>
                </a:solidFill>
              </a:rPr>
              <a:t>until the desired K is reached.</a:t>
            </a:r>
            <a:endParaRPr>
              <a:solidFill>
                <a:schemeClr val="dk1"/>
              </a:solidFill>
            </a:endParaRPr>
          </a:p>
          <a:p>
            <a:pPr indent="0" lvl="0" marL="0" rtl="0" algn="just">
              <a:lnSpc>
                <a:spcPct val="125454"/>
              </a:lnSpc>
              <a:spcBef>
                <a:spcPts val="0"/>
              </a:spcBef>
              <a:spcAft>
                <a:spcPts val="0"/>
              </a:spcAft>
              <a:buNone/>
            </a:pPr>
            <a:r>
              <a:t/>
            </a:r>
            <a:endParaRPr b="1">
              <a:solidFill>
                <a:schemeClr val="dk1"/>
              </a:solidFill>
            </a:endParaRPr>
          </a:p>
          <a:p>
            <a:pPr indent="0" lvl="0" marL="0" rtl="0" algn="l">
              <a:lnSpc>
                <a:spcPct val="125454"/>
              </a:lnSpc>
              <a:spcBef>
                <a:spcPts val="0"/>
              </a:spcBef>
              <a:spcAft>
                <a:spcPts val="0"/>
              </a:spcAft>
              <a:buNone/>
            </a:pPr>
            <a:r>
              <a:t/>
            </a:r>
            <a:endParaRPr>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pic>
        <p:nvPicPr>
          <p:cNvPr id="199" name="Google Shape;199;g11651c5fcb2_2_59"/>
          <p:cNvPicPr preferRelativeResize="0"/>
          <p:nvPr/>
        </p:nvPicPr>
        <p:blipFill rotWithShape="1">
          <a:blip r:embed="rId3">
            <a:alphaModFix/>
          </a:blip>
          <a:srcRect b="0" l="0" r="50951" t="0"/>
          <a:stretch/>
        </p:blipFill>
        <p:spPr>
          <a:xfrm>
            <a:off x="2193175" y="3509075"/>
            <a:ext cx="2695225" cy="2472725"/>
          </a:xfrm>
          <a:prstGeom prst="rect">
            <a:avLst/>
          </a:prstGeom>
          <a:noFill/>
          <a:ln>
            <a:noFill/>
          </a:ln>
        </p:spPr>
      </p:pic>
      <p:pic>
        <p:nvPicPr>
          <p:cNvPr id="200" name="Google Shape;200;g11651c5fcb2_2_59"/>
          <p:cNvPicPr preferRelativeResize="0"/>
          <p:nvPr/>
        </p:nvPicPr>
        <p:blipFill>
          <a:blip r:embed="rId4">
            <a:alphaModFix/>
          </a:blip>
          <a:stretch>
            <a:fillRect/>
          </a:stretch>
        </p:blipFill>
        <p:spPr>
          <a:xfrm>
            <a:off x="5035800" y="3661600"/>
            <a:ext cx="3310750" cy="211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2"/>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0" i="0" lang="it-IT" sz="2200" u="none" cap="none" strike="noStrike">
                <a:solidFill>
                  <a:srgbClr val="FFFFFF"/>
                </a:solidFill>
                <a:latin typeface="Arial"/>
                <a:ea typeface="Arial"/>
                <a:cs typeface="Arial"/>
                <a:sym typeface="Arial"/>
              </a:rPr>
              <a:t>Ind</a:t>
            </a:r>
            <a:r>
              <a:rPr lang="it-IT" sz="2200">
                <a:solidFill>
                  <a:srgbClr val="FFFFFF"/>
                </a:solidFill>
              </a:rPr>
              <a:t>ex</a:t>
            </a:r>
            <a:endParaRPr b="0" i="0" sz="1400" u="none" cap="none" strike="noStrike">
              <a:solidFill>
                <a:srgbClr val="000000"/>
              </a:solidFill>
              <a:latin typeface="Arial"/>
              <a:ea typeface="Arial"/>
              <a:cs typeface="Arial"/>
              <a:sym typeface="Arial"/>
            </a:endParaRPr>
          </a:p>
        </p:txBody>
      </p:sp>
      <p:sp>
        <p:nvSpPr>
          <p:cNvPr id="39" name="Google Shape;39;p2"/>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400" u="none" cap="none" strike="noStrike">
              <a:solidFill>
                <a:srgbClr val="000000"/>
              </a:solidFill>
              <a:latin typeface="Arial"/>
              <a:ea typeface="Arial"/>
              <a:cs typeface="Arial"/>
              <a:sym typeface="Arial"/>
            </a:endParaRPr>
          </a:p>
        </p:txBody>
      </p:sp>
      <p:sp>
        <p:nvSpPr>
          <p:cNvPr id="40" name="Google Shape;40;p2"/>
          <p:cNvSpPr txBox="1"/>
          <p:nvPr/>
        </p:nvSpPr>
        <p:spPr>
          <a:xfrm>
            <a:off x="2029925" y="1175125"/>
            <a:ext cx="5253900" cy="29784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rial"/>
              <a:buChar char="●"/>
            </a:pPr>
            <a:r>
              <a:rPr b="0" i="0" lang="it-IT" sz="1650" u="none" cap="none" strike="noStrike">
                <a:solidFill>
                  <a:schemeClr val="dk1"/>
                </a:solidFill>
                <a:latin typeface="Arial"/>
                <a:ea typeface="Arial"/>
                <a:cs typeface="Arial"/>
                <a:sym typeface="Arial"/>
              </a:rPr>
              <a:t>Introdu</a:t>
            </a:r>
            <a:r>
              <a:rPr lang="it-IT" sz="1650">
                <a:solidFill>
                  <a:schemeClr val="dk1"/>
                </a:solidFill>
              </a:rPr>
              <a:t>ction</a:t>
            </a:r>
            <a:endParaRPr sz="1650">
              <a:solidFill>
                <a:schemeClr val="dk1"/>
              </a:solidFill>
            </a:endParaRPr>
          </a:p>
          <a:p>
            <a:pPr indent="0" lvl="0" marL="457200" marR="0" rtl="0" algn="l">
              <a:lnSpc>
                <a:spcPct val="100000"/>
              </a:lnSpc>
              <a:spcBef>
                <a:spcPts val="0"/>
              </a:spcBef>
              <a:spcAft>
                <a:spcPts val="0"/>
              </a:spcAft>
              <a:buNone/>
            </a:pPr>
            <a:r>
              <a:t/>
            </a:r>
            <a:endParaRPr sz="1650">
              <a:solidFill>
                <a:schemeClr val="dk1"/>
              </a:solidFill>
            </a:endParaRPr>
          </a:p>
          <a:p>
            <a:pPr indent="-317500" lvl="0" marL="457200" marR="0" rtl="0" algn="l">
              <a:lnSpc>
                <a:spcPct val="100000"/>
              </a:lnSpc>
              <a:spcBef>
                <a:spcPts val="0"/>
              </a:spcBef>
              <a:spcAft>
                <a:spcPts val="0"/>
              </a:spcAft>
              <a:buClr>
                <a:schemeClr val="dk1"/>
              </a:buClr>
              <a:buSzPts val="1400"/>
              <a:buFont typeface="Arial"/>
              <a:buChar char="●"/>
            </a:pPr>
            <a:r>
              <a:rPr b="0" i="0" lang="it-IT" sz="1650" u="none" cap="none" strike="noStrike">
                <a:solidFill>
                  <a:schemeClr val="dk1"/>
                </a:solidFill>
                <a:latin typeface="Arial"/>
                <a:ea typeface="Arial"/>
                <a:cs typeface="Arial"/>
                <a:sym typeface="Arial"/>
              </a:rPr>
              <a:t>Dataset</a:t>
            </a:r>
            <a:endParaRPr b="0" i="0" sz="165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t/>
            </a:r>
            <a:endParaRPr sz="1650">
              <a:solidFill>
                <a:schemeClr val="dk1"/>
              </a:solidFill>
            </a:endParaRPr>
          </a:p>
          <a:p>
            <a:pPr indent="-317500" lvl="0" marL="457200" marR="0" rtl="0" algn="l">
              <a:lnSpc>
                <a:spcPct val="100000"/>
              </a:lnSpc>
              <a:spcBef>
                <a:spcPts val="0"/>
              </a:spcBef>
              <a:spcAft>
                <a:spcPts val="0"/>
              </a:spcAft>
              <a:buClr>
                <a:schemeClr val="dk1"/>
              </a:buClr>
              <a:buSzPts val="1400"/>
              <a:buFont typeface="Arial"/>
              <a:buChar char="●"/>
            </a:pPr>
            <a:r>
              <a:rPr b="0" i="0" lang="it-IT" sz="1650" u="none" cap="none" strike="noStrike">
                <a:solidFill>
                  <a:schemeClr val="dk1"/>
                </a:solidFill>
                <a:latin typeface="Arial"/>
                <a:ea typeface="Arial"/>
                <a:cs typeface="Arial"/>
                <a:sym typeface="Arial"/>
              </a:rPr>
              <a:t>Preprocessin</a:t>
            </a:r>
            <a:r>
              <a:rPr lang="it-IT" sz="1650">
                <a:solidFill>
                  <a:schemeClr val="dk1"/>
                </a:solidFill>
              </a:rPr>
              <a:t>g</a:t>
            </a:r>
            <a:endParaRPr sz="1650">
              <a:solidFill>
                <a:schemeClr val="dk1"/>
              </a:solidFill>
            </a:endParaRPr>
          </a:p>
          <a:p>
            <a:pPr indent="0" lvl="0" marL="457200" marR="0" rtl="0" algn="l">
              <a:lnSpc>
                <a:spcPct val="100000"/>
              </a:lnSpc>
              <a:spcBef>
                <a:spcPts val="0"/>
              </a:spcBef>
              <a:spcAft>
                <a:spcPts val="0"/>
              </a:spcAft>
              <a:buNone/>
            </a:pPr>
            <a:r>
              <a:t/>
            </a:r>
            <a:endParaRPr sz="1650">
              <a:solidFill>
                <a:schemeClr val="dk1"/>
              </a:solidFill>
            </a:endParaRPr>
          </a:p>
          <a:p>
            <a:pPr indent="-333375" lvl="0" marL="457200" marR="0" rtl="0" algn="l">
              <a:lnSpc>
                <a:spcPct val="100000"/>
              </a:lnSpc>
              <a:spcBef>
                <a:spcPts val="0"/>
              </a:spcBef>
              <a:spcAft>
                <a:spcPts val="0"/>
              </a:spcAft>
              <a:buClr>
                <a:schemeClr val="dk1"/>
              </a:buClr>
              <a:buSzPts val="1650"/>
              <a:buFont typeface="Arial"/>
              <a:buChar char="●"/>
            </a:pPr>
            <a:r>
              <a:rPr b="0" i="0" lang="it-IT" sz="1650" u="none" cap="none" strike="noStrike">
                <a:solidFill>
                  <a:schemeClr val="dk1"/>
                </a:solidFill>
                <a:latin typeface="Arial"/>
                <a:ea typeface="Arial"/>
                <a:cs typeface="Arial"/>
                <a:sym typeface="Arial"/>
              </a:rPr>
              <a:t>Classifica</a:t>
            </a:r>
            <a:r>
              <a:rPr lang="it-IT" sz="1650">
                <a:solidFill>
                  <a:schemeClr val="dk1"/>
                </a:solidFill>
              </a:rPr>
              <a:t>tion</a:t>
            </a:r>
            <a:endParaRPr sz="1650">
              <a:solidFill>
                <a:schemeClr val="dk1"/>
              </a:solidFill>
            </a:endParaRPr>
          </a:p>
          <a:p>
            <a:pPr indent="0" lvl="0" marL="457200" marR="0" rtl="0" algn="l">
              <a:lnSpc>
                <a:spcPct val="100000"/>
              </a:lnSpc>
              <a:spcBef>
                <a:spcPts val="0"/>
              </a:spcBef>
              <a:spcAft>
                <a:spcPts val="0"/>
              </a:spcAft>
              <a:buNone/>
            </a:pPr>
            <a:r>
              <a:t/>
            </a:r>
            <a:endParaRPr sz="1650">
              <a:solidFill>
                <a:schemeClr val="dk1"/>
              </a:solidFill>
            </a:endParaRPr>
          </a:p>
          <a:p>
            <a:pPr indent="-333375" lvl="0" marL="457200" marR="0" rtl="0" algn="l">
              <a:lnSpc>
                <a:spcPct val="100000"/>
              </a:lnSpc>
              <a:spcBef>
                <a:spcPts val="0"/>
              </a:spcBef>
              <a:spcAft>
                <a:spcPts val="0"/>
              </a:spcAft>
              <a:buClr>
                <a:schemeClr val="dk1"/>
              </a:buClr>
              <a:buSzPts val="1650"/>
              <a:buFont typeface="Arial"/>
              <a:buChar char="●"/>
            </a:pPr>
            <a:r>
              <a:rPr b="0" i="0" lang="it-IT" sz="1650" u="none" cap="none" strike="noStrike">
                <a:solidFill>
                  <a:schemeClr val="dk1"/>
                </a:solidFill>
                <a:latin typeface="Arial"/>
                <a:ea typeface="Arial"/>
                <a:cs typeface="Arial"/>
                <a:sym typeface="Arial"/>
              </a:rPr>
              <a:t>Clustering</a:t>
            </a:r>
            <a:endParaRPr b="0" i="0" sz="165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t/>
            </a:r>
            <a:endParaRPr sz="1650">
              <a:solidFill>
                <a:schemeClr val="dk1"/>
              </a:solidFill>
            </a:endParaRPr>
          </a:p>
          <a:p>
            <a:pPr indent="-333375" lvl="0" marL="457200" marR="0" rtl="0" algn="l">
              <a:lnSpc>
                <a:spcPct val="100000"/>
              </a:lnSpc>
              <a:spcBef>
                <a:spcPts val="0"/>
              </a:spcBef>
              <a:spcAft>
                <a:spcPts val="0"/>
              </a:spcAft>
              <a:buClr>
                <a:schemeClr val="dk1"/>
              </a:buClr>
              <a:buSzPts val="1650"/>
              <a:buFont typeface="Arial"/>
              <a:buChar char="●"/>
            </a:pPr>
            <a:r>
              <a:rPr b="0" i="0" lang="it-IT" sz="1650" u="none" cap="none" strike="noStrike">
                <a:solidFill>
                  <a:schemeClr val="dk1"/>
                </a:solidFill>
                <a:latin typeface="Arial"/>
                <a:ea typeface="Arial"/>
                <a:cs typeface="Arial"/>
                <a:sym typeface="Arial"/>
              </a:rPr>
              <a:t>Conclusion</a:t>
            </a:r>
            <a:r>
              <a:rPr lang="it-IT" sz="1650">
                <a:solidFill>
                  <a:schemeClr val="dk1"/>
                </a:solidFill>
              </a:rPr>
              <a: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1651c5fcb2_2_74"/>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lang="it-IT" sz="2200">
                <a:solidFill>
                  <a:srgbClr val="FFFFFF"/>
                </a:solidFill>
              </a:rPr>
              <a:t>Evaluation</a:t>
            </a:r>
            <a:endParaRPr sz="2200">
              <a:solidFill>
                <a:srgbClr val="FFFFFF"/>
              </a:solidFill>
            </a:endParaRPr>
          </a:p>
        </p:txBody>
      </p:sp>
      <p:sp>
        <p:nvSpPr>
          <p:cNvPr id="207" name="Google Shape;207;g11651c5fcb2_2_74"/>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208" name="Google Shape;208;g11651c5fcb2_2_74"/>
          <p:cNvSpPr txBox="1"/>
          <p:nvPr/>
        </p:nvSpPr>
        <p:spPr>
          <a:xfrm>
            <a:off x="2075900" y="1065600"/>
            <a:ext cx="6743400" cy="2022300"/>
          </a:xfrm>
          <a:prstGeom prst="rect">
            <a:avLst/>
          </a:prstGeom>
          <a:noFill/>
          <a:ln>
            <a:noFill/>
          </a:ln>
        </p:spPr>
        <p:txBody>
          <a:bodyPr anchorCtr="0" anchor="t" bIns="91425" lIns="91425" spcFirstLastPara="1" rIns="91425" wrap="square" tIns="91425">
            <a:spAutoFit/>
          </a:bodyPr>
          <a:lstStyle/>
          <a:p>
            <a:pPr indent="0" lvl="0" marL="0" rtl="0" algn="just">
              <a:lnSpc>
                <a:spcPct val="125454"/>
              </a:lnSpc>
              <a:spcBef>
                <a:spcPts val="0"/>
              </a:spcBef>
              <a:spcAft>
                <a:spcPts val="0"/>
              </a:spcAft>
              <a:buNone/>
            </a:pPr>
            <a:r>
              <a:rPr lang="it-IT">
                <a:solidFill>
                  <a:schemeClr val="dk1"/>
                </a:solidFill>
              </a:rPr>
              <a:t>Below shows the </a:t>
            </a:r>
            <a:r>
              <a:rPr b="1" lang="it-IT">
                <a:solidFill>
                  <a:schemeClr val="dk1"/>
                </a:solidFill>
              </a:rPr>
              <a:t>performance</a:t>
            </a:r>
            <a:r>
              <a:rPr lang="it-IT">
                <a:solidFill>
                  <a:schemeClr val="dk1"/>
                </a:solidFill>
              </a:rPr>
              <a:t> of the two methods with some of the main measures for cluster evaluation.</a:t>
            </a:r>
            <a:endParaRPr>
              <a:solidFill>
                <a:schemeClr val="dk1"/>
              </a:solidFill>
            </a:endParaRPr>
          </a:p>
          <a:p>
            <a:pPr indent="0" lvl="0" marL="0" rtl="0" algn="just">
              <a:lnSpc>
                <a:spcPct val="125454"/>
              </a:lnSpc>
              <a:spcBef>
                <a:spcPts val="0"/>
              </a:spcBef>
              <a:spcAft>
                <a:spcPts val="0"/>
              </a:spcAft>
              <a:buNone/>
            </a:pPr>
            <a:r>
              <a:t/>
            </a:r>
            <a:endParaRPr b="1">
              <a:solidFill>
                <a:schemeClr val="dk1"/>
              </a:solidFill>
            </a:endParaRPr>
          </a:p>
          <a:p>
            <a:pPr indent="0" lvl="0" marL="0" rtl="0" algn="just">
              <a:lnSpc>
                <a:spcPct val="125454"/>
              </a:lnSpc>
              <a:spcBef>
                <a:spcPts val="0"/>
              </a:spcBef>
              <a:spcAft>
                <a:spcPts val="0"/>
              </a:spcAft>
              <a:buNone/>
            </a:pPr>
            <a:r>
              <a:t/>
            </a:r>
            <a:endParaRPr b="1">
              <a:solidFill>
                <a:schemeClr val="dk1"/>
              </a:solidFill>
            </a:endParaRPr>
          </a:p>
          <a:p>
            <a:pPr indent="0" lvl="0" marL="0" rtl="0" algn="l">
              <a:lnSpc>
                <a:spcPct val="125454"/>
              </a:lnSpc>
              <a:spcBef>
                <a:spcPts val="0"/>
              </a:spcBef>
              <a:spcAft>
                <a:spcPts val="0"/>
              </a:spcAft>
              <a:buNone/>
            </a:pPr>
            <a:r>
              <a:t/>
            </a:r>
            <a:endParaRPr>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pic>
        <p:nvPicPr>
          <p:cNvPr id="209" name="Google Shape;209;g11651c5fcb2_2_74"/>
          <p:cNvPicPr preferRelativeResize="0"/>
          <p:nvPr/>
        </p:nvPicPr>
        <p:blipFill>
          <a:blip r:embed="rId3">
            <a:alphaModFix/>
          </a:blip>
          <a:stretch>
            <a:fillRect/>
          </a:stretch>
        </p:blipFill>
        <p:spPr>
          <a:xfrm>
            <a:off x="2366925" y="2098600"/>
            <a:ext cx="6197584" cy="1520425"/>
          </a:xfrm>
          <a:prstGeom prst="rect">
            <a:avLst/>
          </a:prstGeom>
          <a:noFill/>
          <a:ln>
            <a:noFill/>
          </a:ln>
        </p:spPr>
      </p:pic>
      <p:pic>
        <p:nvPicPr>
          <p:cNvPr id="210" name="Google Shape;210;g11651c5fcb2_2_74"/>
          <p:cNvPicPr preferRelativeResize="0"/>
          <p:nvPr/>
        </p:nvPicPr>
        <p:blipFill>
          <a:blip r:embed="rId4">
            <a:alphaModFix/>
          </a:blip>
          <a:stretch>
            <a:fillRect/>
          </a:stretch>
        </p:blipFill>
        <p:spPr>
          <a:xfrm>
            <a:off x="2240077" y="4336510"/>
            <a:ext cx="6324424" cy="1520415"/>
          </a:xfrm>
          <a:prstGeom prst="rect">
            <a:avLst/>
          </a:prstGeom>
          <a:noFill/>
          <a:ln>
            <a:noFill/>
          </a:ln>
        </p:spPr>
      </p:pic>
      <p:pic>
        <p:nvPicPr>
          <p:cNvPr id="211" name="Google Shape;211;g11651c5fcb2_2_74"/>
          <p:cNvPicPr preferRelativeResize="0"/>
          <p:nvPr/>
        </p:nvPicPr>
        <p:blipFill>
          <a:blip r:embed="rId5">
            <a:alphaModFix/>
          </a:blip>
          <a:stretch>
            <a:fillRect/>
          </a:stretch>
        </p:blipFill>
        <p:spPr>
          <a:xfrm>
            <a:off x="5392850" y="1825425"/>
            <a:ext cx="3095450" cy="196975"/>
          </a:xfrm>
          <a:prstGeom prst="rect">
            <a:avLst/>
          </a:prstGeom>
          <a:noFill/>
          <a:ln>
            <a:noFill/>
          </a:ln>
        </p:spPr>
      </p:pic>
      <p:pic>
        <p:nvPicPr>
          <p:cNvPr id="212" name="Google Shape;212;g11651c5fcb2_2_74"/>
          <p:cNvPicPr preferRelativeResize="0"/>
          <p:nvPr/>
        </p:nvPicPr>
        <p:blipFill>
          <a:blip r:embed="rId6">
            <a:alphaModFix/>
          </a:blip>
          <a:stretch>
            <a:fillRect/>
          </a:stretch>
        </p:blipFill>
        <p:spPr>
          <a:xfrm>
            <a:off x="5392850" y="4030376"/>
            <a:ext cx="3095449" cy="2251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1651c5fcb2_2_87"/>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lang="it-IT" sz="2200">
                <a:solidFill>
                  <a:srgbClr val="FFFFFF"/>
                </a:solidFill>
              </a:rPr>
              <a:t>Results Analysis</a:t>
            </a:r>
            <a:endParaRPr sz="2200">
              <a:solidFill>
                <a:srgbClr val="FFFFFF"/>
              </a:solidFill>
            </a:endParaRPr>
          </a:p>
        </p:txBody>
      </p:sp>
      <p:sp>
        <p:nvSpPr>
          <p:cNvPr id="219" name="Google Shape;219;g11651c5fcb2_2_87"/>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220" name="Google Shape;220;g11651c5fcb2_2_87"/>
          <p:cNvSpPr txBox="1"/>
          <p:nvPr/>
        </p:nvSpPr>
        <p:spPr>
          <a:xfrm>
            <a:off x="2075900" y="1065600"/>
            <a:ext cx="6743400" cy="3644400"/>
          </a:xfrm>
          <a:prstGeom prst="rect">
            <a:avLst/>
          </a:prstGeom>
          <a:noFill/>
          <a:ln>
            <a:noFill/>
          </a:ln>
        </p:spPr>
        <p:txBody>
          <a:bodyPr anchorCtr="0" anchor="t" bIns="91425" lIns="91425" spcFirstLastPara="1" rIns="91425" wrap="square" tIns="91425">
            <a:spAutoFit/>
          </a:bodyPr>
          <a:lstStyle/>
          <a:p>
            <a:pPr indent="0" lvl="0" marL="0" rtl="0" algn="just">
              <a:lnSpc>
                <a:spcPct val="125454"/>
              </a:lnSpc>
              <a:spcBef>
                <a:spcPts val="0"/>
              </a:spcBef>
              <a:spcAft>
                <a:spcPts val="0"/>
              </a:spcAft>
              <a:buNone/>
            </a:pPr>
            <a:r>
              <a:rPr lang="it-IT">
                <a:solidFill>
                  <a:schemeClr val="dk1"/>
                </a:solidFill>
              </a:rPr>
              <a:t>In both cases the results are </a:t>
            </a:r>
            <a:r>
              <a:rPr b="1" lang="it-IT">
                <a:solidFill>
                  <a:schemeClr val="dk1"/>
                </a:solidFill>
              </a:rPr>
              <a:t>disappointing</a:t>
            </a:r>
            <a:r>
              <a:rPr lang="it-IT">
                <a:solidFill>
                  <a:schemeClr val="dk1"/>
                </a:solidFill>
              </a:rPr>
              <a:t>.</a:t>
            </a:r>
            <a:endParaRPr>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25454"/>
              </a:lnSpc>
              <a:spcBef>
                <a:spcPts val="0"/>
              </a:spcBef>
              <a:spcAft>
                <a:spcPts val="0"/>
              </a:spcAft>
              <a:buNone/>
            </a:pPr>
            <a:r>
              <a:rPr lang="it-IT">
                <a:solidFill>
                  <a:schemeClr val="dk1"/>
                </a:solidFill>
              </a:rPr>
              <a:t>In detail, </a:t>
            </a:r>
            <a:r>
              <a:rPr b="1" lang="it-IT">
                <a:solidFill>
                  <a:schemeClr val="dk1"/>
                </a:solidFill>
              </a:rPr>
              <a:t>agglomerative clustering </a:t>
            </a:r>
            <a:r>
              <a:rPr lang="it-IT">
                <a:solidFill>
                  <a:schemeClr val="dk1"/>
                </a:solidFill>
              </a:rPr>
              <a:t>seems to perform slightly better, however the values are not such that they can be considered adequate.</a:t>
            </a:r>
            <a:endParaRPr>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25454"/>
              </a:lnSpc>
              <a:spcBef>
                <a:spcPts val="0"/>
              </a:spcBef>
              <a:spcAft>
                <a:spcPts val="0"/>
              </a:spcAft>
              <a:buNone/>
            </a:pPr>
            <a:r>
              <a:rPr lang="it-IT">
                <a:solidFill>
                  <a:schemeClr val="dk1"/>
                </a:solidFill>
              </a:rPr>
              <a:t>The performance clearly indicates clustering similar to </a:t>
            </a:r>
            <a:r>
              <a:rPr b="1" lang="it-IT">
                <a:solidFill>
                  <a:schemeClr val="dk1"/>
                </a:solidFill>
              </a:rPr>
              <a:t>random selection</a:t>
            </a:r>
            <a:r>
              <a:rPr lang="it-IT">
                <a:solidFill>
                  <a:schemeClr val="dk1"/>
                </a:solidFill>
              </a:rPr>
              <a:t>, offering values around 0 and 50% depending on the measures.</a:t>
            </a:r>
            <a:endParaRPr>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25454"/>
              </a:lnSpc>
              <a:spcBef>
                <a:spcPts val="0"/>
              </a:spcBef>
              <a:spcAft>
                <a:spcPts val="0"/>
              </a:spcAft>
              <a:buNone/>
            </a:pPr>
            <a:r>
              <a:t/>
            </a:r>
            <a:endParaRPr b="1">
              <a:solidFill>
                <a:schemeClr val="dk1"/>
              </a:solidFill>
            </a:endParaRPr>
          </a:p>
          <a:p>
            <a:pPr indent="0" lvl="0" marL="0" rtl="0" algn="just">
              <a:lnSpc>
                <a:spcPct val="125454"/>
              </a:lnSpc>
              <a:spcBef>
                <a:spcPts val="0"/>
              </a:spcBef>
              <a:spcAft>
                <a:spcPts val="0"/>
              </a:spcAft>
              <a:buNone/>
            </a:pPr>
            <a:r>
              <a:t/>
            </a:r>
            <a:endParaRPr b="1">
              <a:solidFill>
                <a:schemeClr val="dk1"/>
              </a:solidFill>
            </a:endParaRPr>
          </a:p>
          <a:p>
            <a:pPr indent="0" lvl="0" marL="0" rtl="0" algn="l">
              <a:lnSpc>
                <a:spcPct val="125454"/>
              </a:lnSpc>
              <a:spcBef>
                <a:spcPts val="0"/>
              </a:spcBef>
              <a:spcAft>
                <a:spcPts val="0"/>
              </a:spcAft>
              <a:buNone/>
            </a:pPr>
            <a:r>
              <a:t/>
            </a:r>
            <a:endParaRPr>
              <a:solidFill>
                <a:schemeClr val="dk1"/>
              </a:solidFill>
            </a:endParaRPr>
          </a:p>
          <a:p>
            <a:pPr indent="0" lvl="0" marL="0" rtl="0" algn="just">
              <a:lnSpc>
                <a:spcPct val="125454"/>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pic>
        <p:nvPicPr>
          <p:cNvPr id="221" name="Google Shape;221;g11651c5fcb2_2_87"/>
          <p:cNvPicPr preferRelativeResize="0"/>
          <p:nvPr/>
        </p:nvPicPr>
        <p:blipFill>
          <a:blip r:embed="rId3">
            <a:alphaModFix/>
          </a:blip>
          <a:stretch>
            <a:fillRect/>
          </a:stretch>
        </p:blipFill>
        <p:spPr>
          <a:xfrm>
            <a:off x="2722713" y="3351675"/>
            <a:ext cx="5449774" cy="259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9"/>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0" i="0" lang="it-IT" sz="2200" u="none" cap="none" strike="noStrike">
                <a:solidFill>
                  <a:srgbClr val="FFFFFF"/>
                </a:solidFill>
                <a:latin typeface="Arial"/>
                <a:ea typeface="Arial"/>
                <a:cs typeface="Arial"/>
                <a:sym typeface="Arial"/>
              </a:rPr>
              <a:t>Conclusion</a:t>
            </a:r>
            <a:r>
              <a:rPr lang="it-IT" sz="2200">
                <a:solidFill>
                  <a:srgbClr val="FFFFFF"/>
                </a:solidFill>
              </a:rPr>
              <a:t>s</a:t>
            </a:r>
            <a:endParaRPr b="0" i="0" sz="1400" u="none" cap="none" strike="noStrike">
              <a:solidFill>
                <a:srgbClr val="000000"/>
              </a:solidFill>
              <a:latin typeface="Arial"/>
              <a:ea typeface="Arial"/>
              <a:cs typeface="Arial"/>
              <a:sym typeface="Arial"/>
            </a:endParaRPr>
          </a:p>
        </p:txBody>
      </p:sp>
      <p:sp>
        <p:nvSpPr>
          <p:cNvPr id="228" name="Google Shape;228;p9"/>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229" name="Google Shape;229;p9"/>
          <p:cNvSpPr txBox="1"/>
          <p:nvPr/>
        </p:nvSpPr>
        <p:spPr>
          <a:xfrm>
            <a:off x="2350850" y="1233975"/>
            <a:ext cx="6193500" cy="3489900"/>
          </a:xfrm>
          <a:prstGeom prst="rect">
            <a:avLst/>
          </a:prstGeom>
          <a:noFill/>
          <a:ln>
            <a:noFill/>
          </a:ln>
        </p:spPr>
        <p:txBody>
          <a:bodyPr anchorCtr="0" anchor="t" bIns="91425" lIns="91425" spcFirstLastPara="1" rIns="91425" wrap="square" tIns="91425">
            <a:spAutoFit/>
          </a:bodyPr>
          <a:lstStyle/>
          <a:p>
            <a:pPr indent="-330200" lvl="0" marL="457200" rtl="0" algn="just">
              <a:lnSpc>
                <a:spcPct val="125454"/>
              </a:lnSpc>
              <a:spcBef>
                <a:spcPts val="0"/>
              </a:spcBef>
              <a:spcAft>
                <a:spcPts val="0"/>
              </a:spcAft>
              <a:buClr>
                <a:schemeClr val="dk1"/>
              </a:buClr>
              <a:buSzPts val="1600"/>
              <a:buChar char="➢"/>
            </a:pPr>
            <a:r>
              <a:rPr b="1" lang="it-IT" sz="1600">
                <a:solidFill>
                  <a:schemeClr val="dk1"/>
                </a:solidFill>
              </a:rPr>
              <a:t>Pre-processing</a:t>
            </a:r>
            <a:endParaRPr b="1" sz="1600">
              <a:solidFill>
                <a:schemeClr val="dk1"/>
              </a:solidFill>
            </a:endParaRPr>
          </a:p>
          <a:p>
            <a:pPr indent="0" lvl="0" marL="457200" rtl="0" algn="just">
              <a:lnSpc>
                <a:spcPct val="125454"/>
              </a:lnSpc>
              <a:spcBef>
                <a:spcPts val="0"/>
              </a:spcBef>
              <a:spcAft>
                <a:spcPts val="0"/>
              </a:spcAft>
              <a:buNone/>
            </a:pPr>
            <a:r>
              <a:rPr lang="it-IT">
                <a:solidFill>
                  <a:schemeClr val="dk1"/>
                </a:solidFill>
              </a:rPr>
              <a:t>NER, POS</a:t>
            </a:r>
            <a:endParaRPr>
              <a:solidFill>
                <a:schemeClr val="dk1"/>
              </a:solidFill>
            </a:endParaRPr>
          </a:p>
          <a:p>
            <a:pPr indent="0" lvl="0" marL="457200" rtl="0" algn="just">
              <a:lnSpc>
                <a:spcPct val="125454"/>
              </a:lnSpc>
              <a:spcBef>
                <a:spcPts val="0"/>
              </a:spcBef>
              <a:spcAft>
                <a:spcPts val="0"/>
              </a:spcAft>
              <a:buNone/>
            </a:pPr>
            <a:r>
              <a:t/>
            </a:r>
            <a:endParaRPr>
              <a:solidFill>
                <a:schemeClr val="dk1"/>
              </a:solidFill>
            </a:endParaRPr>
          </a:p>
          <a:p>
            <a:pPr indent="0" lvl="0" marL="457200" rtl="0" algn="just">
              <a:lnSpc>
                <a:spcPct val="125454"/>
              </a:lnSpc>
              <a:spcBef>
                <a:spcPts val="0"/>
              </a:spcBef>
              <a:spcAft>
                <a:spcPts val="0"/>
              </a:spcAft>
              <a:buNone/>
            </a:pPr>
            <a:r>
              <a:t/>
            </a:r>
            <a:endParaRPr>
              <a:solidFill>
                <a:schemeClr val="dk1"/>
              </a:solidFill>
            </a:endParaRPr>
          </a:p>
          <a:p>
            <a:pPr indent="-330200" lvl="0" marL="457200" rtl="0" algn="just">
              <a:lnSpc>
                <a:spcPct val="125454"/>
              </a:lnSpc>
              <a:spcBef>
                <a:spcPts val="0"/>
              </a:spcBef>
              <a:spcAft>
                <a:spcPts val="0"/>
              </a:spcAft>
              <a:buClr>
                <a:schemeClr val="dk1"/>
              </a:buClr>
              <a:buSzPts val="1600"/>
              <a:buChar char="➢"/>
            </a:pPr>
            <a:r>
              <a:rPr b="1" lang="it-IT" sz="1600">
                <a:solidFill>
                  <a:schemeClr val="dk1"/>
                </a:solidFill>
              </a:rPr>
              <a:t>Word Embedding</a:t>
            </a:r>
            <a:endParaRPr b="1" sz="1600">
              <a:solidFill>
                <a:schemeClr val="dk1"/>
              </a:solidFill>
            </a:endParaRPr>
          </a:p>
          <a:p>
            <a:pPr indent="0" lvl="0" marL="457200" rtl="0" algn="just">
              <a:lnSpc>
                <a:spcPct val="125454"/>
              </a:lnSpc>
              <a:spcBef>
                <a:spcPts val="0"/>
              </a:spcBef>
              <a:spcAft>
                <a:spcPts val="0"/>
              </a:spcAft>
              <a:buNone/>
            </a:pPr>
            <a:r>
              <a:rPr lang="it-IT">
                <a:solidFill>
                  <a:schemeClr val="dk1"/>
                </a:solidFill>
              </a:rPr>
              <a:t>To reduce the sparsity of the matrix and calculate more efficient features</a:t>
            </a:r>
            <a:endParaRPr>
              <a:solidFill>
                <a:schemeClr val="dk1"/>
              </a:solidFill>
            </a:endParaRPr>
          </a:p>
          <a:p>
            <a:pPr indent="0" lvl="0" marL="457200" rtl="0" algn="just">
              <a:lnSpc>
                <a:spcPct val="125454"/>
              </a:lnSpc>
              <a:spcBef>
                <a:spcPts val="0"/>
              </a:spcBef>
              <a:spcAft>
                <a:spcPts val="0"/>
              </a:spcAft>
              <a:buNone/>
            </a:pPr>
            <a:r>
              <a:t/>
            </a:r>
            <a:endParaRPr>
              <a:solidFill>
                <a:schemeClr val="dk1"/>
              </a:solidFill>
            </a:endParaRPr>
          </a:p>
          <a:p>
            <a:pPr indent="0" lvl="0" marL="457200" rtl="0" algn="just">
              <a:lnSpc>
                <a:spcPct val="125454"/>
              </a:lnSpc>
              <a:spcBef>
                <a:spcPts val="0"/>
              </a:spcBef>
              <a:spcAft>
                <a:spcPts val="0"/>
              </a:spcAft>
              <a:buNone/>
            </a:pPr>
            <a:r>
              <a:t/>
            </a:r>
            <a:endParaRPr>
              <a:solidFill>
                <a:schemeClr val="dk1"/>
              </a:solidFill>
            </a:endParaRPr>
          </a:p>
          <a:p>
            <a:pPr indent="-330200" lvl="0" marL="457200" rtl="0" algn="just">
              <a:lnSpc>
                <a:spcPct val="125454"/>
              </a:lnSpc>
              <a:spcBef>
                <a:spcPts val="0"/>
              </a:spcBef>
              <a:spcAft>
                <a:spcPts val="0"/>
              </a:spcAft>
              <a:buClr>
                <a:schemeClr val="dk1"/>
              </a:buClr>
              <a:buSzPts val="1600"/>
              <a:buChar char="➢"/>
            </a:pPr>
            <a:r>
              <a:rPr b="1" lang="it-IT" sz="1600">
                <a:solidFill>
                  <a:schemeClr val="dk1"/>
                </a:solidFill>
              </a:rPr>
              <a:t>Feature Selection</a:t>
            </a:r>
            <a:endParaRPr b="1" sz="1600">
              <a:solidFill>
                <a:schemeClr val="dk1"/>
              </a:solidFill>
            </a:endParaRPr>
          </a:p>
          <a:p>
            <a:pPr indent="0" lvl="0" marL="457200" rtl="0" algn="just">
              <a:lnSpc>
                <a:spcPct val="125454"/>
              </a:lnSpc>
              <a:spcBef>
                <a:spcPts val="0"/>
              </a:spcBef>
              <a:spcAft>
                <a:spcPts val="0"/>
              </a:spcAft>
              <a:buNone/>
            </a:pPr>
            <a:r>
              <a:rPr lang="it-IT">
                <a:solidFill>
                  <a:schemeClr val="dk1"/>
                </a:solidFill>
              </a:rPr>
              <a:t>Using only significant features</a:t>
            </a:r>
            <a:endParaRPr>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3"/>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0" i="0" lang="it-IT" sz="2200" u="none" cap="none" strike="noStrike">
                <a:solidFill>
                  <a:srgbClr val="FFFFFF"/>
                </a:solidFill>
                <a:latin typeface="Arial"/>
                <a:ea typeface="Arial"/>
                <a:cs typeface="Arial"/>
                <a:sym typeface="Arial"/>
              </a:rPr>
              <a:t>Introdu</a:t>
            </a:r>
            <a:r>
              <a:rPr lang="it-IT" sz="2200">
                <a:solidFill>
                  <a:srgbClr val="FFFFFF"/>
                </a:solidFill>
              </a:rPr>
              <a:t>ction</a:t>
            </a:r>
            <a:endParaRPr b="0" i="0" sz="1400" u="none" cap="none" strike="noStrike">
              <a:solidFill>
                <a:srgbClr val="000000"/>
              </a:solidFill>
              <a:latin typeface="Arial"/>
              <a:ea typeface="Arial"/>
              <a:cs typeface="Arial"/>
              <a:sym typeface="Arial"/>
            </a:endParaRPr>
          </a:p>
        </p:txBody>
      </p:sp>
      <p:sp>
        <p:nvSpPr>
          <p:cNvPr id="47" name="Google Shape;47;p3"/>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48" name="Google Shape;48;p3"/>
          <p:cNvSpPr txBox="1"/>
          <p:nvPr/>
        </p:nvSpPr>
        <p:spPr>
          <a:xfrm>
            <a:off x="2075900" y="1310125"/>
            <a:ext cx="6743400" cy="234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it-IT">
                <a:solidFill>
                  <a:schemeClr val="dk1"/>
                </a:solidFill>
              </a:rPr>
              <a:t>In recent years, the activity of texting data on the internet has increased dramatically. </a:t>
            </a:r>
            <a:endParaRPr>
              <a:solidFill>
                <a:schemeClr val="dk1"/>
              </a:solidFill>
            </a:endParaRPr>
          </a:p>
          <a:p>
            <a:pPr indent="0" lvl="0" marL="0" rtl="0" algn="just">
              <a:lnSpc>
                <a:spcPct val="115000"/>
              </a:lnSpc>
              <a:spcBef>
                <a:spcPts val="1200"/>
              </a:spcBef>
              <a:spcAft>
                <a:spcPts val="0"/>
              </a:spcAft>
              <a:buNone/>
            </a:pPr>
            <a:r>
              <a:rPr lang="it-IT">
                <a:solidFill>
                  <a:schemeClr val="dk1"/>
                </a:solidFill>
              </a:rPr>
              <a:t>As a matter of fact, there are several websites available where anyone can post comments after watching a movie, using a product, or reading a book.</a:t>
            </a:r>
            <a:endParaRPr>
              <a:solidFill>
                <a:schemeClr val="dk1"/>
              </a:solidFill>
            </a:endParaRPr>
          </a:p>
          <a:p>
            <a:pPr indent="0" lvl="0" marL="0" rtl="0" algn="just">
              <a:lnSpc>
                <a:spcPct val="115000"/>
              </a:lnSpc>
              <a:spcBef>
                <a:spcPts val="1200"/>
              </a:spcBef>
              <a:spcAft>
                <a:spcPts val="0"/>
              </a:spcAft>
              <a:buNone/>
            </a:pPr>
            <a:r>
              <a:rPr lang="it-IT">
                <a:solidFill>
                  <a:schemeClr val="dk1"/>
                </a:solidFill>
              </a:rPr>
              <a:t>These comments can be analyzed through NLP or text mining in order to better understand people’s opinion or feeling about everything.</a:t>
            </a:r>
            <a:endParaRPr>
              <a:solidFill>
                <a:schemeClr val="dk1"/>
              </a:solidFill>
            </a:endParaRPr>
          </a:p>
          <a:p>
            <a:pPr indent="0" lvl="0" marL="0" rtl="0" algn="just">
              <a:lnSpc>
                <a:spcPct val="115000"/>
              </a:lnSpc>
              <a:spcBef>
                <a:spcPts val="1200"/>
              </a:spcBef>
              <a:spcAft>
                <a:spcPts val="1200"/>
              </a:spcAft>
              <a:buNone/>
            </a:pPr>
            <a:r>
              <a:rPr lang="it-IT">
                <a:solidFill>
                  <a:schemeClr val="dk1"/>
                </a:solidFill>
              </a:rPr>
              <a:t>The main purpose of this study is to analyze the reviews on IMBD.</a:t>
            </a:r>
            <a:endParaRPr>
              <a:solidFill>
                <a:schemeClr val="dk1"/>
              </a:solidFill>
            </a:endParaRPr>
          </a:p>
        </p:txBody>
      </p:sp>
      <p:pic>
        <p:nvPicPr>
          <p:cNvPr id="49" name="Google Shape;49;p3"/>
          <p:cNvPicPr preferRelativeResize="0"/>
          <p:nvPr/>
        </p:nvPicPr>
        <p:blipFill>
          <a:blip r:embed="rId3">
            <a:alphaModFix/>
          </a:blip>
          <a:stretch>
            <a:fillRect/>
          </a:stretch>
        </p:blipFill>
        <p:spPr>
          <a:xfrm>
            <a:off x="3450600" y="3890000"/>
            <a:ext cx="3356199" cy="1865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10f833fd3c3_0_37"/>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200"/>
              <a:buFont typeface="Arial"/>
              <a:buNone/>
            </a:pPr>
            <a:r>
              <a:rPr b="0" i="0" lang="it-IT" sz="2200" u="none" cap="none" strike="noStrike">
                <a:solidFill>
                  <a:srgbClr val="FFFFFF"/>
                </a:solidFill>
                <a:latin typeface="Arial"/>
                <a:ea typeface="Arial"/>
                <a:cs typeface="Arial"/>
                <a:sym typeface="Arial"/>
              </a:rPr>
              <a:t>Dataset</a:t>
            </a:r>
            <a:endParaRPr b="0" i="0" sz="1400" u="none" cap="none" strike="noStrike">
              <a:solidFill>
                <a:srgbClr val="000000"/>
              </a:solidFill>
              <a:latin typeface="Arial"/>
              <a:ea typeface="Arial"/>
              <a:cs typeface="Arial"/>
              <a:sym typeface="Arial"/>
            </a:endParaRPr>
          </a:p>
        </p:txBody>
      </p:sp>
      <p:sp>
        <p:nvSpPr>
          <p:cNvPr id="56" name="Google Shape;56;g10f833fd3c3_0_37"/>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57" name="Google Shape;57;g10f833fd3c3_0_37"/>
          <p:cNvSpPr txBox="1"/>
          <p:nvPr/>
        </p:nvSpPr>
        <p:spPr>
          <a:xfrm>
            <a:off x="2075900" y="1237350"/>
            <a:ext cx="6743400" cy="2596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it-IT">
                <a:solidFill>
                  <a:schemeClr val="dk1"/>
                </a:solidFill>
              </a:rPr>
              <a:t>IMDB is the largest movie website globally and its archive contains over 150 million movie reviews.</a:t>
            </a:r>
            <a:endParaRPr>
              <a:solidFill>
                <a:schemeClr val="dk1"/>
              </a:solidFill>
            </a:endParaRPr>
          </a:p>
          <a:p>
            <a:pPr indent="0" lvl="0" marL="0" rtl="0" algn="just">
              <a:lnSpc>
                <a:spcPct val="115000"/>
              </a:lnSpc>
              <a:spcBef>
                <a:spcPts val="1200"/>
              </a:spcBef>
              <a:spcAft>
                <a:spcPts val="0"/>
              </a:spcAft>
              <a:buNone/>
            </a:pPr>
            <a:r>
              <a:rPr lang="it-IT">
                <a:solidFill>
                  <a:schemeClr val="dk1"/>
                </a:solidFill>
              </a:rPr>
              <a:t>For this analysis, the IMDB dataset available at the following website </a:t>
            </a:r>
            <a:r>
              <a:rPr lang="it-IT" u="sng">
                <a:solidFill>
                  <a:srgbClr val="6D9EEB"/>
                </a:solidFill>
              </a:rPr>
              <a:t>‘</a:t>
            </a:r>
            <a:r>
              <a:rPr lang="it-IT" u="sng">
                <a:solidFill>
                  <a:schemeClr val="hlink"/>
                </a:solidFill>
                <a:hlinkClick r:id="rId3"/>
              </a:rPr>
              <a:t>http://ai.stanford.edu/~amaas/data/sentiment/</a:t>
            </a:r>
            <a:r>
              <a:rPr b="1" i="1" lang="it-IT" u="sng">
                <a:solidFill>
                  <a:srgbClr val="6D9EEB"/>
                </a:solidFill>
              </a:rPr>
              <a:t>’</a:t>
            </a:r>
            <a:r>
              <a:rPr lang="it-IT">
                <a:solidFill>
                  <a:schemeClr val="dk1"/>
                </a:solidFill>
              </a:rPr>
              <a:t> is considered.</a:t>
            </a:r>
            <a:endParaRPr>
              <a:solidFill>
                <a:schemeClr val="dk1"/>
              </a:solidFill>
            </a:endParaRPr>
          </a:p>
          <a:p>
            <a:pPr indent="0" lvl="0" marL="0" rtl="0" algn="just">
              <a:lnSpc>
                <a:spcPct val="115000"/>
              </a:lnSpc>
              <a:spcBef>
                <a:spcPts val="1200"/>
              </a:spcBef>
              <a:spcAft>
                <a:spcPts val="0"/>
              </a:spcAft>
              <a:buNone/>
            </a:pPr>
            <a:r>
              <a:rPr lang="it-IT">
                <a:solidFill>
                  <a:schemeClr val="dk1"/>
                </a:solidFill>
              </a:rPr>
              <a:t>The dataset consists of 50,000 movie reviews divided into two different directories: training set and test set. Each movie review is saved as a txt file.</a:t>
            </a:r>
            <a:endParaRPr>
              <a:solidFill>
                <a:schemeClr val="dk1"/>
              </a:solidFill>
            </a:endParaRPr>
          </a:p>
          <a:p>
            <a:pPr indent="0" lvl="0" marL="0" rtl="0" algn="just">
              <a:lnSpc>
                <a:spcPct val="115000"/>
              </a:lnSpc>
              <a:spcBef>
                <a:spcPts val="1200"/>
              </a:spcBef>
              <a:spcAft>
                <a:spcPts val="1200"/>
              </a:spcAft>
              <a:buNone/>
            </a:pPr>
            <a:r>
              <a:rPr lang="it-IT">
                <a:solidFill>
                  <a:schemeClr val="dk1"/>
                </a:solidFill>
              </a:rPr>
              <a:t>Both training set and test set are also split into negative reviews and positive reviews.</a:t>
            </a:r>
            <a:endParaRPr>
              <a:solidFill>
                <a:schemeClr val="dk1"/>
              </a:solidFill>
            </a:endParaRPr>
          </a:p>
        </p:txBody>
      </p:sp>
      <p:pic>
        <p:nvPicPr>
          <p:cNvPr id="58" name="Google Shape;58;g10f833fd3c3_0_37"/>
          <p:cNvPicPr preferRelativeResize="0"/>
          <p:nvPr/>
        </p:nvPicPr>
        <p:blipFill>
          <a:blip r:embed="rId4">
            <a:alphaModFix/>
          </a:blip>
          <a:stretch>
            <a:fillRect/>
          </a:stretch>
        </p:blipFill>
        <p:spPr>
          <a:xfrm>
            <a:off x="3379225" y="3990450"/>
            <a:ext cx="3810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11651c5fcb2_1_2"/>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rtl="0" algn="ctr">
              <a:spcBef>
                <a:spcPts val="0"/>
              </a:spcBef>
              <a:spcAft>
                <a:spcPts val="0"/>
              </a:spcAft>
              <a:buNone/>
            </a:pPr>
            <a:r>
              <a:rPr lang="it-IT" sz="2200">
                <a:solidFill>
                  <a:schemeClr val="lt1"/>
                </a:solidFill>
              </a:rPr>
              <a:t>Preprocessing 1/2</a:t>
            </a:r>
            <a:endParaRPr b="0" i="0" sz="1400" u="none" cap="none" strike="noStrike">
              <a:solidFill>
                <a:srgbClr val="000000"/>
              </a:solidFill>
              <a:latin typeface="Arial"/>
              <a:ea typeface="Arial"/>
              <a:cs typeface="Arial"/>
              <a:sym typeface="Arial"/>
            </a:endParaRPr>
          </a:p>
        </p:txBody>
      </p:sp>
      <p:sp>
        <p:nvSpPr>
          <p:cNvPr id="65" name="Google Shape;65;g11651c5fcb2_1_2"/>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66" name="Google Shape;66;g11651c5fcb2_1_2"/>
          <p:cNvSpPr txBox="1"/>
          <p:nvPr/>
        </p:nvSpPr>
        <p:spPr>
          <a:xfrm>
            <a:off x="2075900" y="1455700"/>
            <a:ext cx="6743400" cy="5280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200"/>
              </a:spcBef>
              <a:spcAft>
                <a:spcPts val="0"/>
              </a:spcAft>
              <a:buClr>
                <a:schemeClr val="dk1"/>
              </a:buClr>
              <a:buSzPts val="1500"/>
              <a:buChar char="●"/>
            </a:pPr>
            <a:r>
              <a:rPr b="1" lang="it-IT" sz="1500">
                <a:solidFill>
                  <a:schemeClr val="dk1"/>
                </a:solidFill>
              </a:rPr>
              <a:t>Normalization</a:t>
            </a:r>
            <a:endParaRPr b="1" sz="1500">
              <a:solidFill>
                <a:schemeClr val="dk1"/>
              </a:solidFill>
            </a:endParaRPr>
          </a:p>
          <a:p>
            <a:pPr indent="0" lvl="0" marL="0" rtl="0" algn="just">
              <a:lnSpc>
                <a:spcPct val="115000"/>
              </a:lnSpc>
              <a:spcBef>
                <a:spcPts val="1200"/>
              </a:spcBef>
              <a:spcAft>
                <a:spcPts val="0"/>
              </a:spcAft>
              <a:buNone/>
            </a:pPr>
            <a:r>
              <a:rPr lang="it-IT">
                <a:solidFill>
                  <a:schemeClr val="dk1"/>
                </a:solidFill>
              </a:rPr>
              <a:t>Text data contains noise in various forms like emoji, punctuation or numbers, therefore </a:t>
            </a:r>
            <a:r>
              <a:rPr i="1" lang="it-IT">
                <a:solidFill>
                  <a:schemeClr val="dk1"/>
                </a:solidFill>
              </a:rPr>
              <a:t>removing the noise</a:t>
            </a:r>
            <a:r>
              <a:rPr lang="it-IT">
                <a:solidFill>
                  <a:schemeClr val="dk1"/>
                </a:solidFill>
              </a:rPr>
              <a:t> is essential.</a:t>
            </a:r>
            <a:endParaRPr>
              <a:solidFill>
                <a:schemeClr val="dk1"/>
              </a:solidFill>
            </a:endParaRPr>
          </a:p>
          <a:p>
            <a:pPr indent="-317500" lvl="0" marL="457200" rtl="0" algn="just">
              <a:lnSpc>
                <a:spcPct val="115000"/>
              </a:lnSpc>
              <a:spcBef>
                <a:spcPts val="1200"/>
              </a:spcBef>
              <a:spcAft>
                <a:spcPts val="0"/>
              </a:spcAft>
              <a:buClr>
                <a:schemeClr val="dk1"/>
              </a:buClr>
              <a:buSzPts val="1400"/>
              <a:buAutoNum type="arabicPeriod"/>
            </a:pPr>
            <a:r>
              <a:rPr lang="it-IT">
                <a:solidFill>
                  <a:schemeClr val="dk1"/>
                </a:solidFill>
              </a:rPr>
              <a:t>First of all, lower case and upper case are treated differently by a text mining algorithm, so it is necessary to transform each review to a </a:t>
            </a:r>
            <a:r>
              <a:rPr i="1" lang="it-IT">
                <a:solidFill>
                  <a:schemeClr val="dk1"/>
                </a:solidFill>
              </a:rPr>
              <a:t>fully lower structured sentence</a:t>
            </a:r>
            <a:r>
              <a:rPr lang="it-IT">
                <a:solidFill>
                  <a:schemeClr val="dk1"/>
                </a:solidFill>
              </a:rPr>
              <a:t>.</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317500" lvl="0" marL="457200" rtl="0" algn="just">
              <a:lnSpc>
                <a:spcPct val="115000"/>
              </a:lnSpc>
              <a:spcBef>
                <a:spcPts val="0"/>
              </a:spcBef>
              <a:spcAft>
                <a:spcPts val="0"/>
              </a:spcAft>
              <a:buClr>
                <a:schemeClr val="dk1"/>
              </a:buClr>
              <a:buSzPts val="1400"/>
              <a:buAutoNum type="arabicPeriod"/>
            </a:pPr>
            <a:r>
              <a:rPr lang="it-IT">
                <a:solidFill>
                  <a:schemeClr val="dk1"/>
                </a:solidFill>
              </a:rPr>
              <a:t>Another text processing technique is removing </a:t>
            </a:r>
            <a:r>
              <a:rPr i="1" lang="it-IT">
                <a:solidFill>
                  <a:schemeClr val="dk1"/>
                </a:solidFill>
              </a:rPr>
              <a:t>punctuations</a:t>
            </a:r>
            <a:r>
              <a:rPr lang="it-IT">
                <a:solidFill>
                  <a:schemeClr val="dk1"/>
                </a:solidFill>
              </a:rPr>
              <a:t>.</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317500" lvl="0" marL="457200" rtl="0" algn="just">
              <a:lnSpc>
                <a:spcPct val="115000"/>
              </a:lnSpc>
              <a:spcBef>
                <a:spcPts val="0"/>
              </a:spcBef>
              <a:spcAft>
                <a:spcPts val="0"/>
              </a:spcAft>
              <a:buClr>
                <a:schemeClr val="dk1"/>
              </a:buClr>
              <a:buSzPts val="1400"/>
              <a:buAutoNum type="arabicPeriod"/>
            </a:pPr>
            <a:r>
              <a:rPr lang="it-IT">
                <a:solidFill>
                  <a:schemeClr val="dk1"/>
                </a:solidFill>
              </a:rPr>
              <a:t>Secondly, English </a:t>
            </a:r>
            <a:r>
              <a:rPr i="1" lang="it-IT">
                <a:solidFill>
                  <a:schemeClr val="dk1"/>
                </a:solidFill>
              </a:rPr>
              <a:t>Stopwords</a:t>
            </a:r>
            <a:r>
              <a:rPr lang="it-IT">
                <a:solidFill>
                  <a:schemeClr val="dk1"/>
                </a:solidFill>
              </a:rPr>
              <a:t> are removed from each file.</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317500" lvl="0" marL="457200" rtl="0" algn="just">
              <a:lnSpc>
                <a:spcPct val="115000"/>
              </a:lnSpc>
              <a:spcBef>
                <a:spcPts val="0"/>
              </a:spcBef>
              <a:spcAft>
                <a:spcPts val="0"/>
              </a:spcAft>
              <a:buClr>
                <a:schemeClr val="dk1"/>
              </a:buClr>
              <a:buSzPts val="1400"/>
              <a:buAutoNum type="arabicPeriod"/>
            </a:pPr>
            <a:r>
              <a:rPr lang="it-IT">
                <a:solidFill>
                  <a:schemeClr val="dk1"/>
                </a:solidFill>
              </a:rPr>
              <a:t>To remove </a:t>
            </a:r>
            <a:r>
              <a:rPr i="1" lang="it-IT">
                <a:solidFill>
                  <a:schemeClr val="dk1"/>
                </a:solidFill>
              </a:rPr>
              <a:t>numbers</a:t>
            </a:r>
            <a:r>
              <a:rPr lang="it-IT">
                <a:solidFill>
                  <a:schemeClr val="dk1"/>
                </a:solidFill>
              </a:rPr>
              <a:t>, </a:t>
            </a:r>
            <a:r>
              <a:rPr i="1" lang="it-IT">
                <a:solidFill>
                  <a:schemeClr val="dk1"/>
                </a:solidFill>
              </a:rPr>
              <a:t>Urls</a:t>
            </a:r>
            <a:r>
              <a:rPr lang="it-IT">
                <a:solidFill>
                  <a:schemeClr val="dk1"/>
                </a:solidFill>
              </a:rPr>
              <a:t> and </a:t>
            </a:r>
            <a:r>
              <a:rPr i="1" lang="it-IT">
                <a:solidFill>
                  <a:schemeClr val="dk1"/>
                </a:solidFill>
              </a:rPr>
              <a:t>emojis</a:t>
            </a:r>
            <a:r>
              <a:rPr lang="it-IT">
                <a:solidFill>
                  <a:schemeClr val="dk1"/>
                </a:solidFill>
              </a:rPr>
              <a:t> might make sense, since no valuable information about the task of classifying and clustering positive and negative film reviews is contained.</a:t>
            </a:r>
            <a:endParaRPr>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1200"/>
              </a:spcAft>
              <a:buNone/>
            </a:pPr>
            <a:r>
              <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1651c5fcb2_1_71"/>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rtl="0" algn="ctr">
              <a:spcBef>
                <a:spcPts val="0"/>
              </a:spcBef>
              <a:spcAft>
                <a:spcPts val="0"/>
              </a:spcAft>
              <a:buNone/>
            </a:pPr>
            <a:r>
              <a:rPr lang="it-IT" sz="2200">
                <a:solidFill>
                  <a:schemeClr val="lt1"/>
                </a:solidFill>
              </a:rPr>
              <a:t>Preprocessing 2/2</a:t>
            </a:r>
            <a:endParaRPr b="0" i="0" sz="1400" u="none" cap="none" strike="noStrike">
              <a:solidFill>
                <a:srgbClr val="000000"/>
              </a:solidFill>
              <a:latin typeface="Arial"/>
              <a:ea typeface="Arial"/>
              <a:cs typeface="Arial"/>
              <a:sym typeface="Arial"/>
            </a:endParaRPr>
          </a:p>
        </p:txBody>
      </p:sp>
      <p:sp>
        <p:nvSpPr>
          <p:cNvPr id="73" name="Google Shape;73;g11651c5fcb2_1_71"/>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74" name="Google Shape;74;g11651c5fcb2_1_71"/>
          <p:cNvSpPr txBox="1"/>
          <p:nvPr/>
        </p:nvSpPr>
        <p:spPr>
          <a:xfrm>
            <a:off x="2075900" y="1196925"/>
            <a:ext cx="6743400" cy="51171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200"/>
              </a:spcBef>
              <a:spcAft>
                <a:spcPts val="0"/>
              </a:spcAft>
              <a:buClr>
                <a:schemeClr val="dk1"/>
              </a:buClr>
              <a:buSzPts val="1500"/>
              <a:buChar char="●"/>
            </a:pPr>
            <a:r>
              <a:rPr b="1" lang="it-IT" sz="1500">
                <a:solidFill>
                  <a:schemeClr val="dk1"/>
                </a:solidFill>
              </a:rPr>
              <a:t>Tokenization </a:t>
            </a:r>
            <a:endParaRPr b="1" sz="1500">
              <a:solidFill>
                <a:schemeClr val="dk1"/>
              </a:solidFill>
            </a:endParaRPr>
          </a:p>
          <a:p>
            <a:pPr indent="0" lvl="0" marL="0" rtl="0" algn="just">
              <a:lnSpc>
                <a:spcPct val="115000"/>
              </a:lnSpc>
              <a:spcBef>
                <a:spcPts val="1200"/>
              </a:spcBef>
              <a:spcAft>
                <a:spcPts val="0"/>
              </a:spcAft>
              <a:buNone/>
            </a:pPr>
            <a:r>
              <a:rPr lang="it-IT">
                <a:solidFill>
                  <a:schemeClr val="dk1"/>
                </a:solidFill>
              </a:rPr>
              <a:t>It consists in separating chunks of text into smaller units called tokens.</a:t>
            </a:r>
            <a:endParaRPr>
              <a:solidFill>
                <a:schemeClr val="dk1"/>
              </a:solidFill>
            </a:endParaRPr>
          </a:p>
          <a:p>
            <a:pPr indent="0" lvl="0" marL="0" rtl="0" algn="just">
              <a:lnSpc>
                <a:spcPct val="115000"/>
              </a:lnSpc>
              <a:spcBef>
                <a:spcPts val="1200"/>
              </a:spcBef>
              <a:spcAft>
                <a:spcPts val="0"/>
              </a:spcAft>
              <a:buNone/>
            </a:pPr>
            <a:r>
              <a:rPr lang="it-IT">
                <a:solidFill>
                  <a:schemeClr val="dk1"/>
                </a:solidFill>
              </a:rPr>
              <a:t>For this purpose, </a:t>
            </a:r>
            <a:r>
              <a:rPr b="1" lang="it-IT">
                <a:solidFill>
                  <a:schemeClr val="dk1"/>
                </a:solidFill>
              </a:rPr>
              <a:t>Whitespace Tokenizer</a:t>
            </a:r>
            <a:r>
              <a:rPr lang="it-IT">
                <a:solidFill>
                  <a:schemeClr val="dk1"/>
                </a:solidFill>
              </a:rPr>
              <a:t>, </a:t>
            </a:r>
            <a:r>
              <a:rPr b="1" lang="it-IT">
                <a:solidFill>
                  <a:schemeClr val="dk1"/>
                </a:solidFill>
              </a:rPr>
              <a:t>NLTK Word Tokenizer</a:t>
            </a:r>
            <a:r>
              <a:rPr lang="it-IT">
                <a:solidFill>
                  <a:schemeClr val="dk1"/>
                </a:solidFill>
              </a:rPr>
              <a:t> and </a:t>
            </a:r>
            <a:r>
              <a:rPr b="1" lang="it-IT">
                <a:solidFill>
                  <a:schemeClr val="dk1"/>
                </a:solidFill>
              </a:rPr>
              <a:t>Punct based </a:t>
            </a:r>
            <a:r>
              <a:rPr lang="it-IT">
                <a:solidFill>
                  <a:schemeClr val="dk1"/>
                </a:solidFill>
              </a:rPr>
              <a:t>are used.</a:t>
            </a:r>
            <a:endParaRPr>
              <a:solidFill>
                <a:schemeClr val="dk1"/>
              </a:solidFill>
            </a:endParaRPr>
          </a:p>
          <a:p>
            <a:pPr indent="0" lvl="0" marL="457200" rtl="0" algn="just">
              <a:lnSpc>
                <a:spcPct val="115000"/>
              </a:lnSpc>
              <a:spcBef>
                <a:spcPts val="1200"/>
              </a:spcBef>
              <a:spcAft>
                <a:spcPts val="0"/>
              </a:spcAft>
              <a:buNone/>
            </a:pPr>
            <a:r>
              <a:t/>
            </a:r>
            <a:endParaRPr sz="1000">
              <a:solidFill>
                <a:schemeClr val="dk1"/>
              </a:solidFill>
            </a:endParaRPr>
          </a:p>
          <a:p>
            <a:pPr indent="-323850" lvl="0" marL="457200" rtl="0" algn="just">
              <a:lnSpc>
                <a:spcPct val="115000"/>
              </a:lnSpc>
              <a:spcBef>
                <a:spcPts val="0"/>
              </a:spcBef>
              <a:spcAft>
                <a:spcPts val="0"/>
              </a:spcAft>
              <a:buClr>
                <a:schemeClr val="dk1"/>
              </a:buClr>
              <a:buSzPts val="1500"/>
              <a:buChar char="●"/>
            </a:pPr>
            <a:r>
              <a:rPr b="1" lang="it-IT" sz="1500">
                <a:solidFill>
                  <a:schemeClr val="dk1"/>
                </a:solidFill>
              </a:rPr>
              <a:t>Stemming or Lemmatization</a:t>
            </a:r>
            <a:endParaRPr b="1" sz="1500">
              <a:solidFill>
                <a:schemeClr val="dk1"/>
              </a:solidFill>
            </a:endParaRPr>
          </a:p>
          <a:p>
            <a:pPr indent="0" lvl="0" marL="0" rtl="0" algn="just">
              <a:lnSpc>
                <a:spcPct val="115000"/>
              </a:lnSpc>
              <a:spcBef>
                <a:spcPts val="1200"/>
              </a:spcBef>
              <a:spcAft>
                <a:spcPts val="0"/>
              </a:spcAft>
              <a:buNone/>
            </a:pPr>
            <a:r>
              <a:rPr lang="it-IT">
                <a:solidFill>
                  <a:schemeClr val="dk1"/>
                </a:solidFill>
              </a:rPr>
              <a:t>Both are used for this analysis in order to compare the performance with each other.</a:t>
            </a:r>
            <a:endParaRPr>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it-IT">
                <a:solidFill>
                  <a:schemeClr val="dk1"/>
                </a:solidFill>
              </a:rPr>
              <a:t>Stemming and lemmatization aimed at reducing the inflectional forms of each word into a common base or root (but, in a different way).</a:t>
            </a:r>
            <a:endParaRPr>
              <a:solidFill>
                <a:schemeClr val="dk1"/>
              </a:solidFill>
            </a:endParaRPr>
          </a:p>
          <a:p>
            <a:pPr indent="0" lvl="0" marL="0" rtl="0" algn="l">
              <a:lnSpc>
                <a:spcPct val="115000"/>
              </a:lnSpc>
              <a:spcBef>
                <a:spcPts val="1200"/>
              </a:spcBef>
              <a:spcAft>
                <a:spcPts val="0"/>
              </a:spcAft>
              <a:buNone/>
            </a:pPr>
            <a:r>
              <a:t/>
            </a:r>
            <a:endParaRPr b="1" sz="15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1200"/>
              </a:spcAft>
              <a:buNone/>
            </a:pPr>
            <a:r>
              <a:t/>
            </a:r>
            <a:endParaRPr sz="1000">
              <a:solidFill>
                <a:schemeClr val="dk1"/>
              </a:solidFill>
            </a:endParaRPr>
          </a:p>
        </p:txBody>
      </p:sp>
      <p:pic>
        <p:nvPicPr>
          <p:cNvPr id="75" name="Google Shape;75;g11651c5fcb2_1_71"/>
          <p:cNvPicPr preferRelativeResize="0"/>
          <p:nvPr/>
        </p:nvPicPr>
        <p:blipFill>
          <a:blip r:embed="rId3">
            <a:alphaModFix/>
          </a:blip>
          <a:stretch>
            <a:fillRect/>
          </a:stretch>
        </p:blipFill>
        <p:spPr>
          <a:xfrm>
            <a:off x="3135175" y="4431825"/>
            <a:ext cx="4141200" cy="201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11651c5fcb2_1_77"/>
          <p:cNvSpPr txBox="1"/>
          <p:nvPr/>
        </p:nvSpPr>
        <p:spPr>
          <a:xfrm>
            <a:off x="2075900" y="593650"/>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rtl="0" algn="ctr">
              <a:spcBef>
                <a:spcPts val="0"/>
              </a:spcBef>
              <a:spcAft>
                <a:spcPts val="0"/>
              </a:spcAft>
              <a:buNone/>
            </a:pPr>
            <a:r>
              <a:rPr lang="it-IT" sz="2200">
                <a:solidFill>
                  <a:schemeClr val="lt1"/>
                </a:solidFill>
              </a:rPr>
              <a:t>Text Representation</a:t>
            </a:r>
            <a:endParaRPr b="0" i="0" sz="1400" u="none" cap="none" strike="noStrike">
              <a:solidFill>
                <a:srgbClr val="000000"/>
              </a:solidFill>
              <a:latin typeface="Arial"/>
              <a:ea typeface="Arial"/>
              <a:cs typeface="Arial"/>
              <a:sym typeface="Arial"/>
            </a:endParaRPr>
          </a:p>
        </p:txBody>
      </p:sp>
      <p:sp>
        <p:nvSpPr>
          <p:cNvPr id="82" name="Google Shape;82;g11651c5fcb2_1_77"/>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83" name="Google Shape;83;g11651c5fcb2_1_77"/>
          <p:cNvSpPr txBox="1"/>
          <p:nvPr/>
        </p:nvSpPr>
        <p:spPr>
          <a:xfrm>
            <a:off x="2075900" y="1415275"/>
            <a:ext cx="6743400" cy="289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it-IT">
                <a:solidFill>
                  <a:schemeClr val="dk1"/>
                </a:solidFill>
              </a:rPr>
              <a:t>For this study, TF-IDF approach is used.</a:t>
            </a:r>
            <a:endParaRPr>
              <a:solidFill>
                <a:schemeClr val="dk1"/>
              </a:solidFill>
            </a:endParaRPr>
          </a:p>
          <a:p>
            <a:pPr indent="-317500" lvl="0" marL="457200" rtl="0" algn="l">
              <a:lnSpc>
                <a:spcPct val="100000"/>
              </a:lnSpc>
              <a:spcBef>
                <a:spcPts val="1200"/>
              </a:spcBef>
              <a:spcAft>
                <a:spcPts val="0"/>
              </a:spcAft>
              <a:buClr>
                <a:schemeClr val="dk1"/>
              </a:buClr>
              <a:buSzPts val="1400"/>
              <a:buChar char="●"/>
            </a:pPr>
            <a:r>
              <a:rPr b="1" lang="it-IT">
                <a:solidFill>
                  <a:schemeClr val="dk1"/>
                </a:solidFill>
              </a:rPr>
              <a:t>TF</a:t>
            </a:r>
            <a:r>
              <a:rPr lang="it-IT">
                <a:solidFill>
                  <a:schemeClr val="dk1"/>
                </a:solidFill>
              </a:rPr>
              <a:t>: considers how important a word may be through term frequency, without including stop words already removed.</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b="1" lang="it-IT">
                <a:solidFill>
                  <a:schemeClr val="dk1"/>
                </a:solidFill>
              </a:rPr>
              <a:t>IDF</a:t>
            </a:r>
            <a:r>
              <a:rPr lang="it-IT">
                <a:solidFill>
                  <a:schemeClr val="dk1"/>
                </a:solidFill>
              </a:rPr>
              <a:t>: since TF often incorrectly emphasizes documents which use more frequently word with no valuable information, IDF decreases the weight of this types of word and increases the weight for other less used words.</a:t>
            </a:r>
            <a:endParaRPr>
              <a:solidFill>
                <a:schemeClr val="dk1"/>
              </a:solidFill>
            </a:endParaRPr>
          </a:p>
          <a:p>
            <a:pPr indent="0" lvl="0" marL="0" rtl="0" algn="l">
              <a:lnSpc>
                <a:spcPct val="115000"/>
              </a:lnSpc>
              <a:spcBef>
                <a:spcPts val="1200"/>
              </a:spcBef>
              <a:spcAft>
                <a:spcPts val="0"/>
              </a:spcAft>
              <a:buNone/>
            </a:pPr>
            <a:r>
              <a:rPr lang="it-IT">
                <a:solidFill>
                  <a:schemeClr val="dk1"/>
                </a:solidFill>
              </a:rPr>
              <a:t>This combination is called TF-IDF and it describes the frequency of a term adjusted for how rarely it is used.</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pic>
        <p:nvPicPr>
          <p:cNvPr id="84" name="Google Shape;84;g11651c5fcb2_1_77"/>
          <p:cNvPicPr preferRelativeResize="0"/>
          <p:nvPr/>
        </p:nvPicPr>
        <p:blipFill>
          <a:blip r:embed="rId3">
            <a:alphaModFix/>
          </a:blip>
          <a:stretch>
            <a:fillRect/>
          </a:stretch>
        </p:blipFill>
        <p:spPr>
          <a:xfrm>
            <a:off x="2075900" y="4263775"/>
            <a:ext cx="6560025" cy="162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nvSpPr>
        <p:spPr>
          <a:xfrm>
            <a:off x="2075900" y="593626"/>
            <a:ext cx="6743400" cy="430847"/>
          </a:xfrm>
          <a:prstGeom prst="rect">
            <a:avLst/>
          </a:prstGeom>
          <a:solidFill>
            <a:srgbClr val="AB0030"/>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0" i="0" lang="it-IT" sz="2200" u="none" cap="none" strike="noStrike">
                <a:solidFill>
                  <a:srgbClr val="FFFFFF"/>
                </a:solidFill>
                <a:latin typeface="Arial"/>
                <a:ea typeface="Arial"/>
                <a:cs typeface="Arial"/>
                <a:sym typeface="Arial"/>
              </a:rPr>
              <a:t>Classification</a:t>
            </a:r>
            <a:endParaRPr b="0" i="0" sz="2400" u="none" cap="none" strike="noStrike">
              <a:solidFill>
                <a:srgbClr val="000000"/>
              </a:solidFill>
              <a:latin typeface="Arial"/>
              <a:ea typeface="Arial"/>
              <a:cs typeface="Arial"/>
              <a:sym typeface="Arial"/>
            </a:endParaRPr>
          </a:p>
        </p:txBody>
      </p:sp>
      <p:sp>
        <p:nvSpPr>
          <p:cNvPr id="91" name="Google Shape;91;p5"/>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92" name="Google Shape;92;p5"/>
          <p:cNvSpPr txBox="1"/>
          <p:nvPr/>
        </p:nvSpPr>
        <p:spPr>
          <a:xfrm>
            <a:off x="2118625" y="1518550"/>
            <a:ext cx="6711000" cy="139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t-IT"/>
              <a:t>The aim of this part of the project is to perform the </a:t>
            </a:r>
            <a:r>
              <a:rPr b="1" lang="it-IT"/>
              <a:t>classification task</a:t>
            </a:r>
            <a:r>
              <a:rPr lang="it-IT"/>
              <a:t>; in particular our goal is to train some algorithms to learn to discriminate between positive and negative </a:t>
            </a:r>
            <a:r>
              <a:rPr i="1" lang="it-IT"/>
              <a:t>IMDB reviews</a:t>
            </a:r>
            <a:r>
              <a:rPr lang="it-IT"/>
              <a:t>.</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it-IT"/>
              <a:t>In particular, data were in the form of a table, showing the following structure:</a:t>
            </a:r>
            <a:endParaRPr/>
          </a:p>
        </p:txBody>
      </p:sp>
      <p:pic>
        <p:nvPicPr>
          <p:cNvPr id="93" name="Google Shape;93;p5"/>
          <p:cNvPicPr preferRelativeResize="0"/>
          <p:nvPr/>
        </p:nvPicPr>
        <p:blipFill>
          <a:blip r:embed="rId3">
            <a:alphaModFix/>
          </a:blip>
          <a:stretch>
            <a:fillRect/>
          </a:stretch>
        </p:blipFill>
        <p:spPr>
          <a:xfrm>
            <a:off x="2853388" y="3001400"/>
            <a:ext cx="4543425" cy="2276475"/>
          </a:xfrm>
          <a:prstGeom prst="rect">
            <a:avLst/>
          </a:prstGeom>
          <a:noFill/>
          <a:ln>
            <a:noFill/>
          </a:ln>
        </p:spPr>
      </p:pic>
      <p:sp>
        <p:nvSpPr>
          <p:cNvPr id="94" name="Google Shape;94;p5"/>
          <p:cNvSpPr txBox="1"/>
          <p:nvPr/>
        </p:nvSpPr>
        <p:spPr>
          <a:xfrm>
            <a:off x="2075900" y="5498650"/>
            <a:ext cx="6221100" cy="64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t-IT"/>
              <a:t>The </a:t>
            </a:r>
            <a:r>
              <a:rPr b="1" lang="it-IT"/>
              <a:t>‘0’</a:t>
            </a:r>
            <a:r>
              <a:rPr lang="it-IT"/>
              <a:t> label indicates that the review is </a:t>
            </a:r>
            <a:r>
              <a:rPr b="1" lang="it-IT"/>
              <a:t>positive</a:t>
            </a:r>
            <a:r>
              <a:rPr lang="it-IT"/>
              <a:t>, the </a:t>
            </a:r>
            <a:r>
              <a:rPr b="1" lang="it-IT"/>
              <a:t>‘1’</a:t>
            </a:r>
            <a:r>
              <a:rPr lang="it-IT"/>
              <a:t> value indicates instead that it is </a:t>
            </a:r>
            <a:r>
              <a:rPr b="1" lang="it-IT"/>
              <a:t>negative.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1651c5fcb2_0_4"/>
          <p:cNvSpPr txBox="1"/>
          <p:nvPr/>
        </p:nvSpPr>
        <p:spPr>
          <a:xfrm>
            <a:off x="2075900" y="593626"/>
            <a:ext cx="6743400" cy="430800"/>
          </a:xfrm>
          <a:prstGeom prst="rect">
            <a:avLst/>
          </a:prstGeom>
          <a:solidFill>
            <a:srgbClr val="AB0030"/>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lang="it-IT" sz="2200">
                <a:solidFill>
                  <a:srgbClr val="FFFFFF"/>
                </a:solidFill>
              </a:rPr>
              <a:t>Preprocessing</a:t>
            </a:r>
            <a:endParaRPr b="0" i="0" sz="2400" u="none" cap="none" strike="noStrike">
              <a:solidFill>
                <a:srgbClr val="000000"/>
              </a:solidFill>
              <a:latin typeface="Arial"/>
              <a:ea typeface="Arial"/>
              <a:cs typeface="Arial"/>
              <a:sym typeface="Arial"/>
            </a:endParaRPr>
          </a:p>
        </p:txBody>
      </p:sp>
      <p:sp>
        <p:nvSpPr>
          <p:cNvPr id="101" name="Google Shape;101;g11651c5fcb2_0_4"/>
          <p:cNvSpPr txBox="1"/>
          <p:nvPr/>
        </p:nvSpPr>
        <p:spPr>
          <a:xfrm>
            <a:off x="1496150" y="121325"/>
            <a:ext cx="6289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lt2"/>
                </a:solidFill>
                <a:latin typeface="Calibri"/>
                <a:ea typeface="Calibri"/>
                <a:cs typeface="Calibri"/>
                <a:sym typeface="Calibri"/>
              </a:rPr>
              <a:t>Università degli Studi di Milano-Bicocca | CdL Data Science a.a. 2021/2022</a:t>
            </a:r>
            <a:endParaRPr b="0" i="0" sz="1100" u="none" cap="none" strike="noStrike">
              <a:solidFill>
                <a:schemeClr val="lt2"/>
              </a:solidFill>
              <a:latin typeface="Calibri"/>
              <a:ea typeface="Calibri"/>
              <a:cs typeface="Calibri"/>
              <a:sym typeface="Calibri"/>
            </a:endParaRPr>
          </a:p>
        </p:txBody>
      </p:sp>
      <p:sp>
        <p:nvSpPr>
          <p:cNvPr id="102" name="Google Shape;102;g11651c5fcb2_0_4"/>
          <p:cNvSpPr txBox="1"/>
          <p:nvPr/>
        </p:nvSpPr>
        <p:spPr>
          <a:xfrm>
            <a:off x="1892225" y="1717950"/>
            <a:ext cx="6711000" cy="21240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it-IT"/>
              <a:t>Class distribution was already </a:t>
            </a:r>
            <a:r>
              <a:rPr b="1" lang="it-IT"/>
              <a:t>balanced</a:t>
            </a:r>
            <a:r>
              <a:rPr lang="it-IT"/>
              <a:t>, so no balancing steps were necessary.</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it-IT"/>
              <a:t>The dataset was splitted in training and test using a </a:t>
            </a:r>
            <a:r>
              <a:rPr b="1" lang="it-IT"/>
              <a:t>75-25 % splitting</a:t>
            </a:r>
            <a:r>
              <a:rPr lang="it-IT"/>
              <a:t>.</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it-IT"/>
              <a:t>In order to apply algorithms we represented data at our disposal using </a:t>
            </a:r>
            <a:r>
              <a:rPr b="1" lang="it-IT"/>
              <a:t>Bag of Words</a:t>
            </a:r>
            <a:r>
              <a:rPr lang="it-IT"/>
              <a:t> representation.</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b="1" lang="it-IT"/>
              <a:t>‘</a:t>
            </a:r>
            <a:r>
              <a:rPr i="1" lang="it-IT"/>
              <a:t>tf-idf</a:t>
            </a:r>
            <a:r>
              <a:rPr b="1" lang="it-IT"/>
              <a:t>’ weighting</a:t>
            </a:r>
            <a:r>
              <a:rPr lang="it-IT"/>
              <a:t> system was used.</a:t>
            </a:r>
            <a:endParaRPr/>
          </a:p>
        </p:txBody>
      </p:sp>
      <p:sp>
        <p:nvSpPr>
          <p:cNvPr id="103" name="Google Shape;103;g11651c5fcb2_0_4"/>
          <p:cNvSpPr txBox="1"/>
          <p:nvPr/>
        </p:nvSpPr>
        <p:spPr>
          <a:xfrm>
            <a:off x="2859725" y="4778425"/>
            <a:ext cx="646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IT" sz="1600"/>
              <a:t>Our data are now ready to be fed to models</a:t>
            </a:r>
            <a:endParaRPr b="1" sz="1600"/>
          </a:p>
        </p:txBody>
      </p:sp>
    </p:spTree>
  </p:cSld>
  <p:clrMapOvr>
    <a:masterClrMapping/>
  </p:clrMapOvr>
</p:sld>
</file>

<file path=ppt/theme/theme1.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