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58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92D2-D72F-31B6-46AD-A993488F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2221-574F-8FCC-8B0E-39F09C75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04F1-0F7F-C535-F7AE-D3E37B45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FD89-663E-9B90-C6AC-56AA4F70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824F-6494-55BE-F30B-8A15BE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0AB0-3E72-755F-E641-73DDE60A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289-8162-2C13-5DC0-530465C3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9C46-D1EB-DF8B-FB1C-1189B851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E053-FB41-9287-5DF2-2C02D72F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4ADE-2BF6-4646-2C03-43F5D81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4F57C-A81D-6940-BCF6-70EEA0AF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2506-8FF9-7E51-940C-6BCCFB01F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D5E7-9F51-08CE-16D8-42C3C804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22C4-6504-F13B-C4FB-089DF970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B4D3-B03A-D502-77FC-6AC79384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12E-C59E-5658-8C9D-EA814ACB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B0B7-0A70-FC6B-B286-00EFB127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FBAE-FDB5-3F5D-4FD4-95E14469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54AA-7FDA-9D84-6D32-CBCB8B33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0704-773F-33CA-E841-687AB9A3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8F72-73AB-59F3-2BD0-5F17EAC2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AA1F-A0CE-648C-68EC-7499A18B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CBF9-8560-68F7-930C-988A870F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8C3E-5302-E2D9-DBF3-4D162A05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8B60-151B-EAB4-F9A1-8325EAC9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1CB0-44B0-53F8-E175-087E69B8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D61D-3342-7FF8-5E5F-180A95A14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3F9E1-D346-6CBA-C224-9DDB18C2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7AE8A-7A5A-ECD4-8616-0D6688F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DFBD8-1016-8D91-8ECB-A6632ACF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0AF4-1105-B9E9-6491-26AF94DB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94E4-E198-6838-061A-64035C85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1F74-CCA2-A529-E176-9F28FB9A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5FDE-18AA-1915-BCBF-DBB57F06B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8639C-3824-6FFD-5FCA-4C8C3967C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ED747-1FCF-246D-2BCC-123B29A94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5DED-66F2-5C13-4E96-04BDD2A4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7C383-FB76-0CC5-8A9D-38FFD614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1D9EA-B18D-4D0D-35FD-14A694F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753-A260-D2B1-23C0-F69BD4A2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4F3B9-80F0-F395-C8BF-1D5D3B0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0B03-4D7A-A2C7-60F2-14969308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A27C-1633-962F-3710-EC4521DB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B66E2-479A-62FB-9FF1-10868DE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99613-1834-59BA-233C-D31F17E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49661-4C59-CE98-3977-CBF01FF0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E40E-A47B-30F3-68BE-B76732A7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7DAB-B02D-EE14-37C4-F52CA2E7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8BE6-BFE1-9959-5893-4A13C75B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983C-7CFD-8DF2-5451-54F3DD92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5538-DD0C-8BD7-869D-0D03304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53B1-BB95-65AB-14E2-AA113AC1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DF5D-E785-DD25-94CE-25BEE5C7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E2D96-BEE8-9FC4-C937-7E53EBC40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E793D-CC47-215E-A4AF-4E27A6AA5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7A3-EE13-E5C9-C670-55F1117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A0D7B-5D05-0E98-EEC6-F3009F91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122F-914F-23D0-F20E-F748DE9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F86C5-5E23-87BA-3EA4-7EF5AF04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1D35-CBDB-FDC2-7F03-EBDDC7AF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BDD6-CDB6-0590-57BB-627D220C8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4148-79C0-41E9-A281-1341D7D56523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E915-D1F8-4B8D-37CF-514658E1E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99AD-FFAA-AF44-1509-98E55A1F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CAE6-9EB8-423F-BBBC-E8BFDAA2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82FF-BEED-9833-4D91-1DA0A390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Pilas</a:t>
            </a:r>
            <a:r>
              <a:rPr lang="en-US" dirty="0"/>
              <a:t> y Colas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9B3B-2308-C4AE-6F91-80CBE068B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Marín Benavides</a:t>
            </a:r>
          </a:p>
        </p:txBody>
      </p:sp>
    </p:spTree>
    <p:extLst>
      <p:ext uri="{BB962C8B-B14F-4D97-AF65-F5344CB8AC3E}">
        <p14:creationId xmlns:p14="http://schemas.microsoft.com/office/powerpoint/2010/main" val="262772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sí es como la Inteligencia Artificial puede eliminar las colas de espera">
            <a:extLst>
              <a:ext uri="{FF2B5EF4-FFF2-40B4-BE49-F238E27FC236}">
                <a16:creationId xmlns:a16="http://schemas.microsoft.com/office/drawing/2014/main" id="{756069CA-AACE-8CAC-DA75-9FF94B315A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379993-1C66-B31F-C6FF-6FF85EE0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Que es una cola de datos?</a:t>
            </a:r>
          </a:p>
        </p:txBody>
      </p:sp>
      <p:cxnSp>
        <p:nvCxnSpPr>
          <p:cNvPr id="1061" name="Straight Connector 105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03FCC0-2C21-7E66-F533-3D48A8C20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256704"/>
            <a:ext cx="5116527" cy="3601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 err="1"/>
              <a:t>Estructura</a:t>
            </a:r>
            <a:r>
              <a:rPr lang="en-US" sz="1600" dirty="0"/>
              <a:t>  </a:t>
            </a:r>
            <a:r>
              <a:rPr lang="en-US" sz="1600" dirty="0" err="1"/>
              <a:t>tipo</a:t>
            </a:r>
            <a:r>
              <a:rPr lang="en-US" sz="1600" dirty="0"/>
              <a:t> FIFO (del </a:t>
            </a:r>
            <a:r>
              <a:rPr lang="en-US" sz="1600" dirty="0" err="1"/>
              <a:t>inglés</a:t>
            </a:r>
            <a:r>
              <a:rPr lang="en-US" sz="1600" dirty="0"/>
              <a:t> First In First Out), </a:t>
            </a:r>
            <a:r>
              <a:rPr lang="en-US" sz="1600" dirty="0" err="1"/>
              <a:t>el</a:t>
            </a:r>
            <a:r>
              <a:rPr lang="en-US" sz="1600" dirty="0"/>
              <a:t> primer </a:t>
            </a:r>
            <a:r>
              <a:rPr lang="en-US" sz="1600" dirty="0" err="1"/>
              <a:t>elemento</a:t>
            </a:r>
            <a:r>
              <a:rPr lang="en-US" sz="1600" dirty="0"/>
              <a:t> que </a:t>
            </a:r>
            <a:r>
              <a:rPr lang="en-US" sz="1600" dirty="0" err="1"/>
              <a:t>entra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primero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salir</a:t>
            </a:r>
            <a:r>
              <a:rPr lang="en-US" sz="1600" dirty="0"/>
              <a:t>.</a:t>
            </a:r>
          </a:p>
          <a:p>
            <a:r>
              <a:rPr lang="en-US" sz="1600" dirty="0"/>
              <a:t>La </a:t>
            </a:r>
            <a:r>
              <a:rPr lang="en-US" sz="1600" dirty="0" err="1"/>
              <a:t>operación</a:t>
            </a:r>
            <a:r>
              <a:rPr lang="en-US" sz="1600" dirty="0"/>
              <a:t> de </a:t>
            </a:r>
            <a:r>
              <a:rPr lang="en-US" sz="1600" dirty="0" err="1"/>
              <a:t>inserción</a:t>
            </a:r>
            <a:r>
              <a:rPr lang="en-US" sz="1600" dirty="0"/>
              <a:t> (</a:t>
            </a:r>
            <a:r>
              <a:rPr lang="en-US" sz="1600" dirty="0" err="1"/>
              <a:t>encolar</a:t>
            </a:r>
            <a:r>
              <a:rPr lang="en-US" sz="1600" dirty="0"/>
              <a:t>) se </a:t>
            </a:r>
            <a:r>
              <a:rPr lang="en-US" sz="1600" dirty="0" err="1"/>
              <a:t>realiza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un </a:t>
            </a:r>
            <a:r>
              <a:rPr lang="en-US" sz="1600" dirty="0" err="1"/>
              <a:t>extremo</a:t>
            </a:r>
            <a:r>
              <a:rPr lang="en-US" sz="1600" dirty="0"/>
              <a:t> y la </a:t>
            </a:r>
            <a:r>
              <a:rPr lang="en-US" sz="1600" dirty="0" err="1"/>
              <a:t>operación</a:t>
            </a:r>
            <a:r>
              <a:rPr lang="en-US" sz="1600" dirty="0"/>
              <a:t> de </a:t>
            </a:r>
            <a:r>
              <a:rPr lang="en-US" sz="1600" dirty="0" err="1"/>
              <a:t>extracción</a:t>
            </a:r>
            <a:r>
              <a:rPr lang="en-US" sz="1600" dirty="0"/>
              <a:t> (</a:t>
            </a:r>
            <a:r>
              <a:rPr lang="en-US" sz="1600" dirty="0" err="1"/>
              <a:t>desencolar</a:t>
            </a:r>
            <a:r>
              <a:rPr lang="en-US" sz="1600" dirty="0"/>
              <a:t>)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.</a:t>
            </a:r>
          </a:p>
          <a:p>
            <a:r>
              <a:rPr lang="en-US" sz="1600" dirty="0"/>
              <a:t>Las colas se </a:t>
            </a:r>
            <a:r>
              <a:rPr lang="en-US" sz="1600" dirty="0" err="1"/>
              <a:t>utilizan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sistemas</a:t>
            </a:r>
            <a:r>
              <a:rPr lang="en-US" sz="1600" dirty="0"/>
              <a:t> </a:t>
            </a:r>
            <a:r>
              <a:rPr lang="en-US" sz="1600" dirty="0" err="1"/>
              <a:t>informáticos</a:t>
            </a:r>
            <a:r>
              <a:rPr lang="en-US" sz="1600" dirty="0"/>
              <a:t>, </a:t>
            </a:r>
            <a:r>
              <a:rPr lang="en-US" sz="1600" dirty="0" err="1"/>
              <a:t>transportes</a:t>
            </a:r>
            <a:r>
              <a:rPr lang="en-US" sz="1600" dirty="0"/>
              <a:t>, </a:t>
            </a:r>
            <a:r>
              <a:rPr lang="en-US" sz="1600" dirty="0" err="1"/>
              <a:t>investigación</a:t>
            </a:r>
            <a:r>
              <a:rPr lang="en-US" sz="1600" dirty="0"/>
              <a:t>, etc.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elemento</a:t>
            </a:r>
            <a:r>
              <a:rPr lang="en-US" sz="1600" dirty="0"/>
              <a:t> se </a:t>
            </a:r>
            <a:r>
              <a:rPr lang="en-US" sz="1600" dirty="0" err="1"/>
              <a:t>almacena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cola para </a:t>
            </a:r>
            <a:r>
              <a:rPr lang="en-US" sz="1600" dirty="0" err="1"/>
              <a:t>su</a:t>
            </a:r>
            <a:r>
              <a:rPr lang="en-US" sz="1600" dirty="0"/>
              <a:t> posterior </a:t>
            </a:r>
            <a:r>
              <a:rPr lang="en-US" sz="1600" dirty="0" err="1"/>
              <a:t>procesamiento</a:t>
            </a:r>
            <a:r>
              <a:rPr lang="en-US" sz="1600" dirty="0"/>
              <a:t>. </a:t>
            </a:r>
          </a:p>
          <a:p>
            <a:r>
              <a:rPr lang="en-US" sz="1600" dirty="0"/>
              <a:t>Son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escencia</a:t>
            </a:r>
            <a:r>
              <a:rPr lang="en-US" sz="1600" dirty="0"/>
              <a:t> </a:t>
            </a:r>
            <a:r>
              <a:rPr lang="en-US" sz="1600" dirty="0" err="1"/>
              <a:t>líneas</a:t>
            </a:r>
            <a:r>
              <a:rPr lang="en-US" sz="1600" dirty="0"/>
              <a:t> de </a:t>
            </a:r>
            <a:r>
              <a:rPr lang="en-US" sz="1600" dirty="0" err="1"/>
              <a:t>Espera</a:t>
            </a:r>
            <a:endParaRPr lang="en-US" sz="1600" dirty="0"/>
          </a:p>
          <a:p>
            <a:r>
              <a:rPr lang="en-US" sz="1600" dirty="0"/>
              <a:t>Se </a:t>
            </a:r>
            <a:r>
              <a:rPr lang="en-US" sz="1600" dirty="0" err="1"/>
              <a:t>implementa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lenguajes</a:t>
            </a:r>
            <a:r>
              <a:rPr lang="en-US" sz="1600" dirty="0"/>
              <a:t> </a:t>
            </a:r>
            <a:r>
              <a:rPr lang="en-US" sz="1600" dirty="0" err="1"/>
              <a:t>orientados</a:t>
            </a:r>
            <a:r>
              <a:rPr lang="en-US" sz="1600" dirty="0"/>
              <a:t> a </a:t>
            </a:r>
            <a:r>
              <a:rPr lang="en-US" sz="1600" dirty="0" err="1"/>
              <a:t>objetos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clases</a:t>
            </a:r>
            <a:r>
              <a:rPr lang="en-US" sz="1600" dirty="0"/>
              <a:t>, </a:t>
            </a:r>
            <a:r>
              <a:rPr lang="en-US" sz="1600" dirty="0" err="1"/>
              <a:t>en</a:t>
            </a:r>
            <a:r>
              <a:rPr lang="en-US" sz="1600" dirty="0"/>
              <a:t> forma de </a:t>
            </a:r>
            <a:r>
              <a:rPr lang="en-US" sz="1600" dirty="0" err="1"/>
              <a:t>listas</a:t>
            </a:r>
            <a:r>
              <a:rPr lang="en-US" sz="1600" dirty="0"/>
              <a:t> </a:t>
            </a:r>
            <a:r>
              <a:rPr lang="en-US" sz="1600" dirty="0" err="1"/>
              <a:t>enlazadas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17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58BA8-F542-E00B-8C4C-C5C823A2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Métodos de la Cola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9ECE-D99C-B3E1-423D-8DBA9DF33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700" b="1" dirty="0" err="1"/>
              <a:t>Crear</a:t>
            </a:r>
            <a:r>
              <a:rPr lang="en-US" sz="1700" b="1" dirty="0"/>
              <a:t>: </a:t>
            </a:r>
            <a:r>
              <a:rPr lang="en-US" sz="1700" dirty="0"/>
              <a:t>se </a:t>
            </a:r>
            <a:r>
              <a:rPr lang="en-US" sz="1700" dirty="0" err="1"/>
              <a:t>crea</a:t>
            </a:r>
            <a:r>
              <a:rPr lang="en-US" sz="1700" dirty="0"/>
              <a:t> la cola </a:t>
            </a:r>
            <a:r>
              <a:rPr lang="en-US" sz="1700" dirty="0" err="1"/>
              <a:t>vacía</a:t>
            </a:r>
            <a:r>
              <a:rPr lang="en-US" sz="1700" dirty="0"/>
              <a:t>.</a:t>
            </a:r>
          </a:p>
          <a:p>
            <a:pPr marL="0"/>
            <a:r>
              <a:rPr lang="en-US" sz="1700" b="1" dirty="0" err="1"/>
              <a:t>Encolar</a:t>
            </a:r>
            <a:r>
              <a:rPr lang="en-US" sz="1700" b="1" dirty="0"/>
              <a:t>/</a:t>
            </a:r>
            <a:r>
              <a:rPr lang="en-US" sz="1700" b="1" dirty="0" err="1"/>
              <a:t>insertar</a:t>
            </a:r>
            <a:r>
              <a:rPr lang="en-US" sz="1700" b="1" dirty="0"/>
              <a:t> (enqueue): </a:t>
            </a:r>
            <a:r>
              <a:rPr lang="en-US" sz="1700" dirty="0"/>
              <a:t>se </a:t>
            </a:r>
            <a:r>
              <a:rPr lang="en-US" sz="1700" dirty="0" err="1"/>
              <a:t>añade</a:t>
            </a:r>
            <a:r>
              <a:rPr lang="en-US" sz="1700" dirty="0"/>
              <a:t> un </a:t>
            </a:r>
            <a:r>
              <a:rPr lang="en-US" sz="1700" dirty="0" err="1"/>
              <a:t>elemento</a:t>
            </a:r>
            <a:r>
              <a:rPr lang="en-US" sz="1700" dirty="0"/>
              <a:t> a la cola. Se </a:t>
            </a:r>
            <a:r>
              <a:rPr lang="en-US" sz="1700" dirty="0" err="1"/>
              <a:t>añade</a:t>
            </a:r>
            <a:r>
              <a:rPr lang="en-US" sz="1700" dirty="0"/>
              <a:t> al final de </a:t>
            </a:r>
            <a:r>
              <a:rPr lang="en-US" sz="1700" dirty="0" err="1"/>
              <a:t>esta</a:t>
            </a:r>
            <a:r>
              <a:rPr lang="en-US" sz="1700" dirty="0"/>
              <a:t>.</a:t>
            </a:r>
          </a:p>
          <a:p>
            <a:pPr marL="0"/>
            <a:r>
              <a:rPr lang="en-US" sz="1700" b="1" dirty="0" err="1"/>
              <a:t>Desencolar</a:t>
            </a:r>
            <a:r>
              <a:rPr lang="en-US" sz="1700" b="1" dirty="0"/>
              <a:t>/</a:t>
            </a:r>
            <a:r>
              <a:rPr lang="en-US" sz="1700" b="1" dirty="0" err="1"/>
              <a:t>extraer</a:t>
            </a:r>
            <a:r>
              <a:rPr lang="en-US" sz="1700" b="1" dirty="0"/>
              <a:t> (dequeue): </a:t>
            </a:r>
            <a:r>
              <a:rPr lang="en-US" sz="1700" dirty="0"/>
              <a:t>se </a:t>
            </a:r>
            <a:r>
              <a:rPr lang="en-US" sz="1700" dirty="0" err="1"/>
              <a:t>saca</a:t>
            </a:r>
            <a:r>
              <a:rPr lang="en-US" sz="1700" dirty="0"/>
              <a:t> y </a:t>
            </a:r>
            <a:r>
              <a:rPr lang="en-US" sz="1700" dirty="0" err="1"/>
              <a:t>elimina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elemento</a:t>
            </a:r>
            <a:r>
              <a:rPr lang="en-US" sz="1700" dirty="0"/>
              <a:t> frontal de la cola, es </a:t>
            </a:r>
            <a:r>
              <a:rPr lang="en-US" sz="1700" dirty="0" err="1"/>
              <a:t>decir</a:t>
            </a:r>
            <a:r>
              <a:rPr lang="en-US" sz="1700" dirty="0"/>
              <a:t>, </a:t>
            </a:r>
            <a:r>
              <a:rPr lang="en-US" sz="1700" dirty="0" err="1"/>
              <a:t>el</a:t>
            </a:r>
            <a:r>
              <a:rPr lang="en-US" sz="1700" dirty="0"/>
              <a:t> primer </a:t>
            </a:r>
            <a:r>
              <a:rPr lang="en-US" sz="1700" dirty="0" err="1"/>
              <a:t>elemento</a:t>
            </a:r>
            <a:r>
              <a:rPr lang="en-US" sz="1700" dirty="0"/>
              <a:t> que </a:t>
            </a:r>
            <a:r>
              <a:rPr lang="en-US" sz="1700" dirty="0" err="1"/>
              <a:t>entró</a:t>
            </a:r>
            <a:r>
              <a:rPr lang="en-US" sz="1700" dirty="0"/>
              <a:t>.</a:t>
            </a:r>
          </a:p>
          <a:p>
            <a:pPr marL="0"/>
            <a:r>
              <a:rPr lang="en-US" sz="1700" b="1" dirty="0" err="1"/>
              <a:t>Frente</a:t>
            </a:r>
            <a:r>
              <a:rPr lang="en-US" sz="1700" b="1" dirty="0"/>
              <a:t>: </a:t>
            </a:r>
            <a:r>
              <a:rPr lang="en-US" sz="1700" dirty="0"/>
              <a:t>(</a:t>
            </a:r>
            <a:r>
              <a:rPr lang="en-US" sz="1700" dirty="0" err="1"/>
              <a:t>consultar</a:t>
            </a:r>
            <a:r>
              <a:rPr lang="en-US" sz="1700" dirty="0"/>
              <a:t>, front): se </a:t>
            </a:r>
            <a:r>
              <a:rPr lang="en-US" sz="1700" dirty="0" err="1"/>
              <a:t>devuelve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elemento</a:t>
            </a:r>
            <a:r>
              <a:rPr lang="en-US" sz="1700" dirty="0"/>
              <a:t> frontal de la cola, es </a:t>
            </a:r>
            <a:r>
              <a:rPr lang="en-US" sz="1700" dirty="0" err="1"/>
              <a:t>decir</a:t>
            </a:r>
            <a:r>
              <a:rPr lang="en-US" sz="1700" dirty="0"/>
              <a:t>, </a:t>
            </a:r>
            <a:r>
              <a:rPr lang="en-US" sz="1700" dirty="0" err="1"/>
              <a:t>el</a:t>
            </a:r>
            <a:r>
              <a:rPr lang="en-US" sz="1700" dirty="0"/>
              <a:t> primer </a:t>
            </a:r>
            <a:r>
              <a:rPr lang="en-US" sz="1700" dirty="0" err="1"/>
              <a:t>elemento</a:t>
            </a:r>
            <a:r>
              <a:rPr lang="en-US" sz="1700" dirty="0"/>
              <a:t> que </a:t>
            </a:r>
            <a:r>
              <a:rPr lang="en-US" sz="1700" dirty="0" err="1"/>
              <a:t>entró</a:t>
            </a:r>
            <a:endParaRPr lang="en-US" sz="17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77896-CAB1-9766-17C7-FFA5DA5BD9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65523"/>
            <a:ext cx="6250769" cy="37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7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D4C7-437F-4AAE-1220-080DC578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</a:t>
            </a:r>
          </a:p>
        </p:txBody>
      </p:sp>
      <p:pic>
        <p:nvPicPr>
          <p:cNvPr id="4098" name="Picture 2" descr="AlgoDaily - Understanding the Queue Data Structure and Its Implementations  - Linked List Implementation Using Python">
            <a:extLst>
              <a:ext uri="{FF2B5EF4-FFF2-40B4-BE49-F238E27FC236}">
                <a16:creationId xmlns:a16="http://schemas.microsoft.com/office/drawing/2014/main" id="{7D852E4F-2B81-7319-F08C-6CAE83721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6738" y="0"/>
            <a:ext cx="4620496" cy="679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5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E0C73-7D49-551D-D2BF-E04AC486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Implementacion con listas enlazadas simples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A07020-0629-E402-A99F-3FDB7213B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este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ejemplo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estamos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representando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inicio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(head/start) a la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izquierda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!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direcciones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memoria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aparecen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rojo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Los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datos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verde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9D3FDF-46C9-63CA-8E3F-975FB0FEA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207" y="0"/>
            <a:ext cx="7079982" cy="70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4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965767-ACA6-CD4D-0EB6-60B97540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Pilas</a:t>
            </a:r>
            <a:r>
              <a:rPr lang="en-US" dirty="0"/>
              <a:t> vs Colas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42AC1F-A528-0841-5CD1-2D45ECF3E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Pilas</a:t>
            </a:r>
            <a:endParaRPr lang="en-US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202D61-07A6-C142-3417-57B6AB50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Colas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256847-4418-69F0-9C2B-10DC405675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FIFO: primero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, primero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salir</a:t>
            </a:r>
            <a:r>
              <a:rPr lang="en-US" dirty="0"/>
              <a:t>.</a:t>
            </a:r>
          </a:p>
          <a:p>
            <a:r>
              <a:rPr lang="en-US" dirty="0"/>
              <a:t>Punto de entrada y </a:t>
            </a:r>
            <a:r>
              <a:rPr lang="en-US" dirty="0" err="1"/>
              <a:t>salida</a:t>
            </a:r>
            <a:r>
              <a:rPr lang="en-US" dirty="0"/>
              <a:t> es </a:t>
            </a:r>
            <a:r>
              <a:rPr lang="en-US" dirty="0" err="1"/>
              <a:t>diferente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DD4E17-CD44-D73E-520C-3B69F038F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LIFO: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, primero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salir</a:t>
            </a:r>
            <a:r>
              <a:rPr lang="en-US" dirty="0"/>
              <a:t>.</a:t>
            </a:r>
          </a:p>
          <a:p>
            <a:r>
              <a:rPr lang="en-US" dirty="0"/>
              <a:t>Punto de entrada y </a:t>
            </a:r>
            <a:r>
              <a:rPr lang="en-US" dirty="0" err="1"/>
              <a:t>salida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D6698F-EAC3-E115-0592-9AC13BA0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62" y="4721225"/>
            <a:ext cx="2533650" cy="1771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AB5127-92F7-2313-7078-CC8380C4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34" y="4721225"/>
            <a:ext cx="2505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F7CA-4412-01C0-0007-472EF9EB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Estructura lineales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15FE-4117-9F13-9AEE-024E6BD3C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/>
              <a:t>Las estructuras lineales de datos se caracterizan porque sus elementos están en secuencia, relacionados en forma lineal, uno luego del otro.</a:t>
            </a:r>
          </a:p>
          <a:p>
            <a:pPr marL="0" indent="0">
              <a:buNone/>
            </a:pPr>
            <a:r>
              <a:rPr lang="es-ES"/>
              <a:t>Cada elemento de la estructura puede estar conformado por uno o varios subelementos o campos que pueden pertenecer a cualquier tipo de dato, pero que normalmente son tipos básicos.</a:t>
            </a:r>
            <a:endParaRPr lang="en-US" dirty="0"/>
          </a:p>
        </p:txBody>
      </p:sp>
      <p:pic>
        <p:nvPicPr>
          <p:cNvPr id="3074" name="Picture 2" descr="What &quot;Dominos&quot; Have Most Impacted Your Life? | Inc.com">
            <a:extLst>
              <a:ext uri="{FF2B5EF4-FFF2-40B4-BE49-F238E27FC236}">
                <a16:creationId xmlns:a16="http://schemas.microsoft.com/office/drawing/2014/main" id="{1350FC8A-2753-A986-7D4A-17D88ED9CC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82FF-BEED-9833-4D91-1DA0A390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Pilas</a:t>
            </a:r>
            <a:r>
              <a:rPr lang="en-US" dirty="0"/>
              <a:t> o 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B186-70B5-63B4-1E05-5B778057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la de discos dvd fotomural • fotomurales disco compacto, compacto, CD |  myloview.es">
            <a:extLst>
              <a:ext uri="{FF2B5EF4-FFF2-40B4-BE49-F238E27FC236}">
                <a16:creationId xmlns:a16="http://schemas.microsoft.com/office/drawing/2014/main" id="{15A51BD7-60C5-59C4-13C0-8EC2B0472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4" b="1524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45EF7-CD57-8317-8894-1626951C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¿Qué es una Pila?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E190-8B73-4177-1A01-27A772814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Una pila es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b="1" dirty="0" err="1"/>
              <a:t>estructura</a:t>
            </a:r>
            <a:r>
              <a:rPr lang="en-US" sz="1800" b="1" dirty="0"/>
              <a:t> de </a:t>
            </a:r>
            <a:r>
              <a:rPr lang="en-US" sz="1800" b="1" dirty="0" err="1"/>
              <a:t>datos</a:t>
            </a:r>
            <a:r>
              <a:rPr lang="en-US" sz="1800" b="1" dirty="0"/>
              <a:t> lineal</a:t>
            </a:r>
            <a:r>
              <a:rPr lang="en-US" sz="1800" dirty="0"/>
              <a:t> (</a:t>
            </a:r>
            <a:r>
              <a:rPr lang="en-US" sz="1800" dirty="0" err="1"/>
              <a:t>ordenadas</a:t>
            </a:r>
            <a:r>
              <a:rPr lang="en-US" sz="1800" dirty="0"/>
              <a:t>).</a:t>
            </a:r>
          </a:p>
          <a:p>
            <a:r>
              <a:rPr lang="en-US" sz="1800" dirty="0"/>
              <a:t> Es de </a:t>
            </a:r>
            <a:r>
              <a:rPr lang="en-US" sz="1800" dirty="0" err="1"/>
              <a:t>tipo</a:t>
            </a:r>
            <a:r>
              <a:rPr lang="en-US" sz="1800" dirty="0"/>
              <a:t> LIFO «Last IN First OUT», </a:t>
            </a:r>
          </a:p>
          <a:p>
            <a:r>
              <a:rPr lang="en-US" sz="1800" dirty="0"/>
              <a:t>Los </a:t>
            </a:r>
            <a:r>
              <a:rPr lang="en-US" sz="1800" dirty="0" err="1"/>
              <a:t>elementos</a:t>
            </a:r>
            <a:r>
              <a:rPr lang="en-US" sz="1800" dirty="0"/>
              <a:t> que se </a:t>
            </a:r>
            <a:r>
              <a:rPr lang="en-US" sz="1800" dirty="0" err="1"/>
              <a:t>introducen</a:t>
            </a:r>
            <a:r>
              <a:rPr lang="en-US" sz="1800" dirty="0"/>
              <a:t> se van </a:t>
            </a:r>
            <a:r>
              <a:rPr lang="en-US" sz="1800" dirty="0" err="1"/>
              <a:t>apilando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Siempre</a:t>
            </a:r>
            <a:r>
              <a:rPr lang="en-US" sz="1800" dirty="0"/>
              <a:t> se </a:t>
            </a:r>
            <a:r>
              <a:rPr lang="en-US" sz="1800" dirty="0" err="1"/>
              <a:t>obtiene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último</a:t>
            </a:r>
            <a:r>
              <a:rPr lang="en-US" sz="1800" dirty="0"/>
              <a:t> </a:t>
            </a:r>
            <a:r>
              <a:rPr lang="en-US" sz="1800" dirty="0" err="1"/>
              <a:t>elemento</a:t>
            </a:r>
            <a:r>
              <a:rPr lang="en-US" sz="1800" dirty="0"/>
              <a:t> </a:t>
            </a:r>
            <a:r>
              <a:rPr lang="en-US" sz="1800" dirty="0" err="1"/>
              <a:t>introducido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4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D2E0E-D951-E3B3-EDCF-6F77E53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F3BE-F1F2-CD4A-4355-D6880FBB4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Pila de platos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Pila de discos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Pila de llamadas a funciones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Pila de recursion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Pila de resultados parciales de formulas aritméticas, etc.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D243D5-09A6-D75E-08BA-07164029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04" y="1815622"/>
            <a:ext cx="5199910" cy="3730936"/>
          </a:xfrm>
          <a:prstGeom prst="rect">
            <a:avLst/>
          </a:prstGeom>
        </p:spPr>
      </p:pic>
      <p:sp>
        <p:nvSpPr>
          <p:cNvPr id="7" name="AutoShape 6" descr="Recursive setTimeout vs setInterval | Technical Feeder">
            <a:extLst>
              <a:ext uri="{FF2B5EF4-FFF2-40B4-BE49-F238E27FC236}">
                <a16:creationId xmlns:a16="http://schemas.microsoft.com/office/drawing/2014/main" id="{00670BD6-4C80-BB71-88FB-A938E1314E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777916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Recursion and the Stack | WakeAndMake">
            <a:extLst>
              <a:ext uri="{FF2B5EF4-FFF2-40B4-BE49-F238E27FC236}">
                <a16:creationId xmlns:a16="http://schemas.microsoft.com/office/drawing/2014/main" id="{78C2BBB2-C035-C83E-C867-F3CEB852C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69958" cy="2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6BB3A55-77DB-9242-545B-8D76F32B6D47}"/>
              </a:ext>
            </a:extLst>
          </p:cNvPr>
          <p:cNvSpPr/>
          <p:nvPr/>
        </p:nvSpPr>
        <p:spPr>
          <a:xfrm>
            <a:off x="5028229" y="1815623"/>
            <a:ext cx="741447" cy="3781425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927A509-9D86-023E-9423-3A1393C639D7}"/>
              </a:ext>
            </a:extLst>
          </p:cNvPr>
          <p:cNvSpPr/>
          <p:nvPr/>
        </p:nvSpPr>
        <p:spPr>
          <a:xfrm>
            <a:off x="11085771" y="1815622"/>
            <a:ext cx="741447" cy="378142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8091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42F3C1-0234-9D46-6EB1-A6176170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bg1"/>
                </a:solidFill>
              </a:rPr>
              <a:t>Métodos de la Pila</a:t>
            </a:r>
            <a:endParaRPr lang="en-US" sz="520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0F076D-40D1-3C14-003D-BA2D72AF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ES" sz="2400" dirty="0"/>
              <a:t>Los principales métodos que tiene una pila son «apilar» y «</a:t>
            </a:r>
            <a:r>
              <a:rPr lang="es-ES" sz="2400" dirty="0" err="1"/>
              <a:t>desapilar</a:t>
            </a:r>
            <a:r>
              <a:rPr lang="es-ES" sz="2400" dirty="0"/>
              <a:t>» o «</a:t>
            </a:r>
            <a:r>
              <a:rPr lang="es-ES" sz="2400" dirty="0" err="1"/>
              <a:t>push</a:t>
            </a:r>
            <a:r>
              <a:rPr lang="es-ES" sz="2400" dirty="0"/>
              <a:t>» y «pop» en inglés respectivamente: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Apilar:</a:t>
            </a:r>
            <a:r>
              <a:rPr lang="es-ES" sz="2400" dirty="0"/>
              <a:t> apilamos un elemento por encima del último elemento de la pila.</a:t>
            </a:r>
          </a:p>
          <a:p>
            <a:r>
              <a:rPr lang="es-ES" sz="2400" b="1" dirty="0" err="1"/>
              <a:t>Desapilar</a:t>
            </a:r>
            <a:r>
              <a:rPr lang="es-ES" sz="2400" b="1" dirty="0"/>
              <a:t>:</a:t>
            </a:r>
            <a:r>
              <a:rPr lang="es-ES" sz="2400" dirty="0"/>
              <a:t> devuelve el elemento superior de la pila y lo elimina de la pila.</a:t>
            </a:r>
          </a:p>
          <a:p>
            <a:pPr marL="0" indent="0">
              <a:buNone/>
            </a:pPr>
            <a:r>
              <a:rPr lang="es-ES" sz="2400" dirty="0"/>
              <a:t>Otros posibles métodos:</a:t>
            </a:r>
          </a:p>
          <a:p>
            <a:r>
              <a:rPr lang="es-ES" sz="2400" b="1" dirty="0" err="1"/>
              <a:t>Vacia</a:t>
            </a:r>
            <a:r>
              <a:rPr lang="es-ES" sz="2400" b="1" dirty="0"/>
              <a:t>:</a:t>
            </a:r>
            <a:r>
              <a:rPr lang="es-ES" sz="2400" dirty="0"/>
              <a:t> Indica si la pila contiene o no contiene elementos.</a:t>
            </a:r>
          </a:p>
          <a:p>
            <a:r>
              <a:rPr lang="es-ES" sz="2400" b="1" dirty="0"/>
              <a:t>Llena: </a:t>
            </a:r>
            <a:r>
              <a:rPr lang="es-ES" sz="2400" dirty="0"/>
              <a:t>Indica si es posible o no agregar nuevos elementos a la pila.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0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E0C7-2623-F1FF-BB33-747BBD34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16" name="Picture 4" descr="Esquematización de las operaciones sobre una Pila">
            <a:extLst>
              <a:ext uri="{FF2B5EF4-FFF2-40B4-BE49-F238E27FC236}">
                <a16:creationId xmlns:a16="http://schemas.microsoft.com/office/drawing/2014/main" id="{E8251A75-5EB4-C869-BC9E-C06704D2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025" y="1031991"/>
            <a:ext cx="8689081" cy="51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22BE3-2043-9FCC-3A5E-04CB8931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0062-72FD-BF6E-B47A-5F1D59335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Algunas posibles formas de implementar una Pila:</a:t>
            </a:r>
          </a:p>
          <a:p>
            <a:r>
              <a:rPr lang="en-US" sz="2000"/>
              <a:t>Estatico (arreglo inicial de tamaño fijo)</a:t>
            </a:r>
          </a:p>
          <a:p>
            <a:r>
              <a:rPr lang="en-US" sz="2000"/>
              <a:t>Vector dinámico (arreglo inicial de tamaño variable)</a:t>
            </a:r>
          </a:p>
          <a:p>
            <a:r>
              <a:rPr lang="en-US" sz="2000"/>
              <a:t>Pila dinámica (elementos agregados/removidos dinamicamente)</a:t>
            </a:r>
          </a:p>
          <a:p>
            <a:pPr marL="0"/>
            <a:endParaRPr lang="en-US" sz="2000"/>
          </a:p>
        </p:txBody>
      </p:sp>
      <p:pic>
        <p:nvPicPr>
          <p:cNvPr id="1026" name="Picture 2" descr="Implement stack using singly linked list">
            <a:extLst>
              <a:ext uri="{FF2B5EF4-FFF2-40B4-BE49-F238E27FC236}">
                <a16:creationId xmlns:a16="http://schemas.microsoft.com/office/drawing/2014/main" id="{36B662B8-8707-D09B-0DB5-465204BB03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7028" y="484632"/>
            <a:ext cx="3822191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214E8-FC16-BC32-762B-1F51045D9C3B}"/>
              </a:ext>
            </a:extLst>
          </p:cNvPr>
          <p:cNvSpPr txBox="1"/>
          <p:nvPr/>
        </p:nvSpPr>
        <p:spPr>
          <a:xfrm>
            <a:off x="6623880" y="640081"/>
            <a:ext cx="51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Ejemplo</a:t>
            </a:r>
            <a:r>
              <a:rPr lang="en-US" dirty="0">
                <a:solidFill>
                  <a:schemeClr val="bg1"/>
                </a:solidFill>
              </a:rPr>
              <a:t> de Pila </a:t>
            </a:r>
            <a:r>
              <a:rPr lang="en-US" dirty="0" err="1">
                <a:solidFill>
                  <a:schemeClr val="bg1"/>
                </a:solidFill>
              </a:rPr>
              <a:t>dinámica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enlazada</a:t>
            </a:r>
            <a:r>
              <a:rPr lang="en-US" dirty="0">
                <a:solidFill>
                  <a:schemeClr val="bg1"/>
                </a:solidFill>
              </a:rPr>
              <a:t> simple</a:t>
            </a:r>
          </a:p>
        </p:txBody>
      </p:sp>
    </p:spTree>
    <p:extLst>
      <p:ext uri="{BB962C8B-B14F-4D97-AF65-F5344CB8AC3E}">
        <p14:creationId xmlns:p14="http://schemas.microsoft.com/office/powerpoint/2010/main" val="332595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C6F17-4B1D-B8F0-97EF-EC571225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Colas o 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D7C61-0652-C24C-03F5-3F80EF04C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Estructura Lineales de Datos: Pilas y Colas</vt:lpstr>
      <vt:lpstr>Estructura lineales de Datos</vt:lpstr>
      <vt:lpstr>Pilas o Stack</vt:lpstr>
      <vt:lpstr>¿Qué es una Pila?</vt:lpstr>
      <vt:lpstr>Ejemplos:</vt:lpstr>
      <vt:lpstr>Métodos de la Pila</vt:lpstr>
      <vt:lpstr>Ejemplo</vt:lpstr>
      <vt:lpstr>Implementación</vt:lpstr>
      <vt:lpstr>Colas o Queues</vt:lpstr>
      <vt:lpstr>Que es una cola de datos?</vt:lpstr>
      <vt:lpstr>Métodos de la Cola</vt:lpstr>
      <vt:lpstr>Ejemplo</vt:lpstr>
      <vt:lpstr>Implementacion con listas enlazadas simples</vt:lpstr>
      <vt:lpstr>Pilas vs Colas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Pilas o Stack</dc:title>
  <dc:creator>Marin Benavides, Richard F</dc:creator>
  <cp:lastModifiedBy>Marin Benavides, Richard F</cp:lastModifiedBy>
  <cp:revision>12</cp:revision>
  <dcterms:created xsi:type="dcterms:W3CDTF">2022-09-07T02:38:20Z</dcterms:created>
  <dcterms:modified xsi:type="dcterms:W3CDTF">2022-09-09T04:50:30Z</dcterms:modified>
</cp:coreProperties>
</file>